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1" roundtripDataSignature="AMtx7mhpFQzyN0UVUq34XGA6mStJs9jk9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8D6B14F-490B-482C-B1E7-D8E07F17B3B4}">
  <a:tblStyle styleId="{98D6B14F-490B-482C-B1E7-D8E07F17B3B4}"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customschemas.google.com/relationships/presentationmetadata" Target="metadata"/><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0981.713.891</a:t>
            </a:r>
            <a:endParaRPr/>
          </a:p>
        </p:txBody>
      </p:sp>
      <p:sp>
        <p:nvSpPr>
          <p:cNvPr id="106" name="Google Shape;10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17" name="Google Shape;11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2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3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3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3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3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3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5"/>
          <p:cNvSpPr/>
          <p:nvPr>
            <p:ph idx="2" type="pic"/>
          </p:nvPr>
        </p:nvSpPr>
        <p:spPr>
          <a:xfrm>
            <a:off x="1792288" y="612775"/>
            <a:ext cx="5486400" cy="4114800"/>
          </a:xfrm>
          <a:prstGeom prst="rect">
            <a:avLst/>
          </a:prstGeom>
          <a:noFill/>
          <a:ln>
            <a:noFill/>
          </a:ln>
        </p:spPr>
      </p:sp>
      <p:sp>
        <p:nvSpPr>
          <p:cNvPr id="68" name="Google Shape;68;p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4.png"/><Relationship Id="rId13" Type="http://schemas.openxmlformats.org/officeDocument/2006/relationships/image" Target="../media/image13.png"/><Relationship Id="rId12"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png"/><Relationship Id="rId1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36.png"/><Relationship Id="rId5" Type="http://schemas.openxmlformats.org/officeDocument/2006/relationships/image" Target="../media/image2.png"/><Relationship Id="rId6" Type="http://schemas.openxmlformats.org/officeDocument/2006/relationships/image" Target="../media/image22.png"/><Relationship Id="rId7"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29.png"/><Relationship Id="rId5"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36.png"/><Relationship Id="rId5" Type="http://schemas.openxmlformats.org/officeDocument/2006/relationships/image" Target="../media/image2.png"/><Relationship Id="rId6" Type="http://schemas.openxmlformats.org/officeDocument/2006/relationships/image" Target="../media/image22.png"/><Relationship Id="rId7"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36.png"/><Relationship Id="rId5" Type="http://schemas.openxmlformats.org/officeDocument/2006/relationships/image" Target="../media/image2.png"/><Relationship Id="rId6" Type="http://schemas.openxmlformats.org/officeDocument/2006/relationships/image" Target="../media/image22.png"/><Relationship Id="rId7"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36.png"/><Relationship Id="rId5" Type="http://schemas.openxmlformats.org/officeDocument/2006/relationships/image" Target="../media/image2.png"/><Relationship Id="rId6" Type="http://schemas.openxmlformats.org/officeDocument/2006/relationships/image" Target="../media/image22.png"/><Relationship Id="rId7"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87" name="Shape 87"/>
        <p:cNvGrpSpPr/>
        <p:nvPr/>
      </p:nvGrpSpPr>
      <p:grpSpPr>
        <a:xfrm>
          <a:off x="0" y="0"/>
          <a:ext cx="0" cy="0"/>
          <a:chOff x="0" y="0"/>
          <a:chExt cx="0" cy="0"/>
        </a:xfrm>
      </p:grpSpPr>
      <p:pic>
        <p:nvPicPr>
          <p:cNvPr id="88" name="Google Shape;88;p2"/>
          <p:cNvPicPr preferRelativeResize="0"/>
          <p:nvPr/>
        </p:nvPicPr>
        <p:blipFill rotWithShape="1">
          <a:blip r:embed="rId3">
            <a:alphaModFix/>
          </a:blip>
          <a:srcRect b="0" l="0" r="0" t="0"/>
          <a:stretch/>
        </p:blipFill>
        <p:spPr>
          <a:xfrm>
            <a:off x="-1524241" y="-610007"/>
            <a:ext cx="21336482" cy="12001771"/>
          </a:xfrm>
          <a:prstGeom prst="rect">
            <a:avLst/>
          </a:prstGeom>
          <a:noFill/>
          <a:ln>
            <a:noFill/>
          </a:ln>
        </p:spPr>
      </p:pic>
      <p:sp>
        <p:nvSpPr>
          <p:cNvPr id="89" name="Google Shape;89;p2"/>
          <p:cNvSpPr/>
          <p:nvPr/>
        </p:nvSpPr>
        <p:spPr>
          <a:xfrm>
            <a:off x="13790255" y="-2790352"/>
            <a:ext cx="6078553" cy="4862842"/>
          </a:xfrm>
          <a:custGeom>
            <a:rect b="b" l="l" r="r" t="t"/>
            <a:pathLst>
              <a:path extrusionOk="0" h="4862842" w="6078553">
                <a:moveTo>
                  <a:pt x="0" y="0"/>
                </a:moveTo>
                <a:lnTo>
                  <a:pt x="6078553" y="0"/>
                </a:lnTo>
                <a:lnTo>
                  <a:pt x="6078553" y="4862842"/>
                </a:lnTo>
                <a:lnTo>
                  <a:pt x="0" y="48628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2"/>
          <p:cNvSpPr/>
          <p:nvPr/>
        </p:nvSpPr>
        <p:spPr>
          <a:xfrm rot="620690">
            <a:off x="5881246" y="9881111"/>
            <a:ext cx="6602661" cy="3383864"/>
          </a:xfrm>
          <a:custGeom>
            <a:rect b="b" l="l" r="r" t="t"/>
            <a:pathLst>
              <a:path extrusionOk="0" h="3383864" w="6602661">
                <a:moveTo>
                  <a:pt x="0" y="0"/>
                </a:moveTo>
                <a:lnTo>
                  <a:pt x="6602661" y="0"/>
                </a:lnTo>
                <a:lnTo>
                  <a:pt x="6602661" y="3383864"/>
                </a:lnTo>
                <a:lnTo>
                  <a:pt x="0" y="338386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2"/>
          <p:cNvSpPr/>
          <p:nvPr/>
        </p:nvSpPr>
        <p:spPr>
          <a:xfrm>
            <a:off x="-1137424" y="-2941893"/>
            <a:ext cx="5945297" cy="4369793"/>
          </a:xfrm>
          <a:custGeom>
            <a:rect b="b" l="l" r="r" t="t"/>
            <a:pathLst>
              <a:path extrusionOk="0" h="4369793" w="5945297">
                <a:moveTo>
                  <a:pt x="0" y="0"/>
                </a:moveTo>
                <a:lnTo>
                  <a:pt x="5945297" y="0"/>
                </a:lnTo>
                <a:lnTo>
                  <a:pt x="5945297" y="4369794"/>
                </a:lnTo>
                <a:lnTo>
                  <a:pt x="0" y="436979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2"/>
          <p:cNvSpPr/>
          <p:nvPr/>
        </p:nvSpPr>
        <p:spPr>
          <a:xfrm rot="5933048">
            <a:off x="-5762332" y="3218871"/>
            <a:ext cx="9918960" cy="4063309"/>
          </a:xfrm>
          <a:custGeom>
            <a:rect b="b" l="l" r="r" t="t"/>
            <a:pathLst>
              <a:path extrusionOk="0" h="4063309" w="9918960">
                <a:moveTo>
                  <a:pt x="0" y="0"/>
                </a:moveTo>
                <a:lnTo>
                  <a:pt x="9918960" y="0"/>
                </a:lnTo>
                <a:lnTo>
                  <a:pt x="9918960" y="4063309"/>
                </a:lnTo>
                <a:lnTo>
                  <a:pt x="0" y="4063309"/>
                </a:lnTo>
                <a:lnTo>
                  <a:pt x="0" y="0"/>
                </a:lnTo>
                <a:close/>
              </a:path>
            </a:pathLst>
          </a:custGeom>
          <a:blipFill rotWithShape="1">
            <a:blip r:embed="rId7">
              <a:alphaModFix/>
            </a:blip>
            <a:stretch>
              <a:fillRect b="-49821"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2"/>
          <p:cNvSpPr/>
          <p:nvPr/>
        </p:nvSpPr>
        <p:spPr>
          <a:xfrm rot="704523">
            <a:off x="-2046616" y="8529231"/>
            <a:ext cx="7411184" cy="3381353"/>
          </a:xfrm>
          <a:custGeom>
            <a:rect b="b" l="l" r="r" t="t"/>
            <a:pathLst>
              <a:path extrusionOk="0" h="3381353" w="7411184">
                <a:moveTo>
                  <a:pt x="0" y="0"/>
                </a:moveTo>
                <a:lnTo>
                  <a:pt x="7411183" y="0"/>
                </a:lnTo>
                <a:lnTo>
                  <a:pt x="7411183" y="3381352"/>
                </a:lnTo>
                <a:lnTo>
                  <a:pt x="0" y="338135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2"/>
          <p:cNvSpPr/>
          <p:nvPr/>
        </p:nvSpPr>
        <p:spPr>
          <a:xfrm rot="10627675">
            <a:off x="10135722" y="9089132"/>
            <a:ext cx="4036266" cy="3970677"/>
          </a:xfrm>
          <a:custGeom>
            <a:rect b="b" l="l" r="r" t="t"/>
            <a:pathLst>
              <a:path extrusionOk="0" h="3970677" w="4036266">
                <a:moveTo>
                  <a:pt x="0" y="0"/>
                </a:moveTo>
                <a:lnTo>
                  <a:pt x="4036267" y="0"/>
                </a:lnTo>
                <a:lnTo>
                  <a:pt x="4036267" y="3970678"/>
                </a:lnTo>
                <a:lnTo>
                  <a:pt x="0" y="397067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2"/>
          <p:cNvSpPr/>
          <p:nvPr/>
        </p:nvSpPr>
        <p:spPr>
          <a:xfrm rot="-5400000">
            <a:off x="14535166" y="3738391"/>
            <a:ext cx="8922331" cy="3245498"/>
          </a:xfrm>
          <a:custGeom>
            <a:rect b="b" l="l" r="r" t="t"/>
            <a:pathLst>
              <a:path extrusionOk="0" h="3245498" w="8922331">
                <a:moveTo>
                  <a:pt x="0" y="0"/>
                </a:moveTo>
                <a:lnTo>
                  <a:pt x="8922331" y="0"/>
                </a:lnTo>
                <a:lnTo>
                  <a:pt x="8922331" y="3245498"/>
                </a:lnTo>
                <a:lnTo>
                  <a:pt x="0" y="324549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2"/>
          <p:cNvSpPr/>
          <p:nvPr/>
        </p:nvSpPr>
        <p:spPr>
          <a:xfrm>
            <a:off x="12734067" y="8850588"/>
            <a:ext cx="6262264" cy="3843464"/>
          </a:xfrm>
          <a:custGeom>
            <a:rect b="b" l="l" r="r" t="t"/>
            <a:pathLst>
              <a:path extrusionOk="0" h="3843464" w="6262264">
                <a:moveTo>
                  <a:pt x="0" y="0"/>
                </a:moveTo>
                <a:lnTo>
                  <a:pt x="6262264" y="0"/>
                </a:lnTo>
                <a:lnTo>
                  <a:pt x="6262264" y="3843464"/>
                </a:lnTo>
                <a:lnTo>
                  <a:pt x="0" y="384346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2"/>
          <p:cNvSpPr/>
          <p:nvPr/>
        </p:nvSpPr>
        <p:spPr>
          <a:xfrm>
            <a:off x="3554656" y="9139765"/>
            <a:ext cx="4152859" cy="3095255"/>
          </a:xfrm>
          <a:custGeom>
            <a:rect b="b" l="l" r="r" t="t"/>
            <a:pathLst>
              <a:path extrusionOk="0" h="3095255" w="4152859">
                <a:moveTo>
                  <a:pt x="0" y="0"/>
                </a:moveTo>
                <a:lnTo>
                  <a:pt x="4152859" y="0"/>
                </a:lnTo>
                <a:lnTo>
                  <a:pt x="4152859" y="3095254"/>
                </a:lnTo>
                <a:lnTo>
                  <a:pt x="0" y="3095254"/>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2"/>
          <p:cNvSpPr/>
          <p:nvPr/>
        </p:nvSpPr>
        <p:spPr>
          <a:xfrm rot="10800000">
            <a:off x="4780372" y="-2631743"/>
            <a:ext cx="9327580" cy="4255708"/>
          </a:xfrm>
          <a:custGeom>
            <a:rect b="b" l="l" r="r" t="t"/>
            <a:pathLst>
              <a:path extrusionOk="0" h="4255708" w="9327580">
                <a:moveTo>
                  <a:pt x="0" y="0"/>
                </a:moveTo>
                <a:lnTo>
                  <a:pt x="9327579" y="0"/>
                </a:lnTo>
                <a:lnTo>
                  <a:pt x="9327579" y="4255709"/>
                </a:lnTo>
                <a:lnTo>
                  <a:pt x="0" y="425570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2"/>
          <p:cNvSpPr/>
          <p:nvPr/>
        </p:nvSpPr>
        <p:spPr>
          <a:xfrm rot="1433827">
            <a:off x="3196190" y="-2633900"/>
            <a:ext cx="3244777" cy="3005475"/>
          </a:xfrm>
          <a:custGeom>
            <a:rect b="b" l="l" r="r" t="t"/>
            <a:pathLst>
              <a:path extrusionOk="0" h="3005475" w="3244777">
                <a:moveTo>
                  <a:pt x="0" y="0"/>
                </a:moveTo>
                <a:lnTo>
                  <a:pt x="3244777" y="0"/>
                </a:lnTo>
                <a:lnTo>
                  <a:pt x="3244777" y="3005475"/>
                </a:lnTo>
                <a:lnTo>
                  <a:pt x="0" y="3005475"/>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2"/>
          <p:cNvSpPr/>
          <p:nvPr/>
        </p:nvSpPr>
        <p:spPr>
          <a:xfrm rot="-170278">
            <a:off x="12024036" y="-2658561"/>
            <a:ext cx="3216764" cy="3510793"/>
          </a:xfrm>
          <a:custGeom>
            <a:rect b="b" l="l" r="r" t="t"/>
            <a:pathLst>
              <a:path extrusionOk="0" h="3510793" w="3216764">
                <a:moveTo>
                  <a:pt x="0" y="0"/>
                </a:moveTo>
                <a:lnTo>
                  <a:pt x="3216763" y="0"/>
                </a:lnTo>
                <a:lnTo>
                  <a:pt x="3216763" y="3510792"/>
                </a:lnTo>
                <a:lnTo>
                  <a:pt x="0" y="3510792"/>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2"/>
          <p:cNvSpPr/>
          <p:nvPr/>
        </p:nvSpPr>
        <p:spPr>
          <a:xfrm rot="-7214484">
            <a:off x="8597271" y="-2955354"/>
            <a:ext cx="1399480" cy="3319499"/>
          </a:xfrm>
          <a:custGeom>
            <a:rect b="b" l="l" r="r" t="t"/>
            <a:pathLst>
              <a:path extrusionOk="0" h="3319499" w="1399480">
                <a:moveTo>
                  <a:pt x="0" y="0"/>
                </a:moveTo>
                <a:lnTo>
                  <a:pt x="1399480" y="0"/>
                </a:lnTo>
                <a:lnTo>
                  <a:pt x="1399480" y="3319500"/>
                </a:lnTo>
                <a:lnTo>
                  <a:pt x="0" y="3319500"/>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2"/>
          <p:cNvSpPr/>
          <p:nvPr/>
        </p:nvSpPr>
        <p:spPr>
          <a:xfrm>
            <a:off x="-1593447" y="-610007"/>
            <a:ext cx="4775989" cy="552057"/>
          </a:xfrm>
          <a:prstGeom prst="roundRect">
            <a:avLst>
              <a:gd fmla="val 50000" name="adj"/>
            </a:avLst>
          </a:prstGeom>
          <a:solidFill>
            <a:srgbClr val="FFE0E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accent5"/>
              </a:buClr>
              <a:buSzPts val="3600"/>
              <a:buFont typeface="Times New Roman"/>
              <a:buNone/>
            </a:pPr>
            <a:r>
              <a:rPr b="1" lang="en-US" sz="3600">
                <a:solidFill>
                  <a:schemeClr val="accent5"/>
                </a:solidFill>
                <a:latin typeface="Times New Roman"/>
                <a:ea typeface="Times New Roman"/>
                <a:cs typeface="Times New Roman"/>
                <a:sym typeface="Times New Roman"/>
              </a:rPr>
              <a:t>BÀI 1:KNTT-LỚP 9</a:t>
            </a:r>
            <a:endParaRPr sz="3600">
              <a:solidFill>
                <a:schemeClr val="accent5"/>
              </a:solidFill>
              <a:latin typeface="Times New Roman"/>
              <a:ea typeface="Times New Roman"/>
              <a:cs typeface="Times New Roman"/>
              <a:sym typeface="Times New Roman"/>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500"/>
                                        <p:tgtEl>
                                          <p:spTgt spid="102"/>
                                        </p:tgtEl>
                                        <p:attrNameLst>
                                          <p:attrName>ppt_w</p:attrName>
                                        </p:attrNameLst>
                                      </p:cBhvr>
                                      <p:tavLst>
                                        <p:tav fmla="" tm="0">
                                          <p:val>
                                            <p:strVal val="0"/>
                                          </p:val>
                                        </p:tav>
                                        <p:tav fmla="" tm="100000">
                                          <p:val>
                                            <p:strVal val="#ppt_w"/>
                                          </p:val>
                                        </p:tav>
                                      </p:tavLst>
                                    </p:anim>
                                    <p:anim calcmode="lin" valueType="num">
                                      <p:cBhvr additive="base">
                                        <p:cTn dur="500"/>
                                        <p:tgtEl>
                                          <p:spTgt spid="10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205" name="Shape 205"/>
        <p:cNvGrpSpPr/>
        <p:nvPr/>
      </p:nvGrpSpPr>
      <p:grpSpPr>
        <a:xfrm>
          <a:off x="0" y="0"/>
          <a:ext cx="0" cy="0"/>
          <a:chOff x="0" y="0"/>
          <a:chExt cx="0" cy="0"/>
        </a:xfrm>
      </p:grpSpPr>
      <p:sp>
        <p:nvSpPr>
          <p:cNvPr id="206" name="Google Shape;206;p11"/>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aphicFrame>
        <p:nvGraphicFramePr>
          <p:cNvPr id="207" name="Google Shape;207;p11"/>
          <p:cNvGraphicFramePr/>
          <p:nvPr/>
        </p:nvGraphicFramePr>
        <p:xfrm>
          <a:off x="533400" y="495299"/>
          <a:ext cx="3000000" cy="3000000"/>
        </p:xfrm>
        <a:graphic>
          <a:graphicData uri="http://schemas.openxmlformats.org/drawingml/2006/table">
            <a:tbl>
              <a:tblPr bandRow="1" firstRow="1">
                <a:noFill/>
                <a:tableStyleId>{98D6B14F-490B-482C-B1E7-D8E07F17B3B4}</a:tableStyleId>
              </a:tblPr>
              <a:tblGrid>
                <a:gridCol w="2438400"/>
                <a:gridCol w="3581400"/>
                <a:gridCol w="11277600"/>
              </a:tblGrid>
              <a:tr h="1152125">
                <a:tc>
                  <a:txBody>
                    <a:bodyPr/>
                    <a:lstStyle/>
                    <a:p>
                      <a:pPr indent="0" lvl="0" marL="0" marR="0" rtl="0" algn="ctr">
                        <a:spcBef>
                          <a:spcPts val="0"/>
                        </a:spcBef>
                        <a:spcAft>
                          <a:spcPts val="0"/>
                        </a:spcAft>
                        <a:buNone/>
                      </a:pPr>
                      <a:r>
                        <a:t/>
                      </a:r>
                      <a:endParaRPr i="1" sz="5400" u="none" cap="none" strike="noStrike">
                        <a:solidFill>
                          <a:schemeClr val="lt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spcBef>
                          <a:spcPts val="0"/>
                        </a:spcBef>
                        <a:spcAft>
                          <a:spcPts val="0"/>
                        </a:spcAft>
                        <a:buNone/>
                      </a:pPr>
                      <a:r>
                        <a:t/>
                      </a:r>
                      <a:endParaRPr i="1" sz="5400" u="none" cap="none" strike="noStrike">
                        <a:solidFill>
                          <a:schemeClr val="lt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spcBef>
                          <a:spcPts val="0"/>
                        </a:spcBef>
                        <a:spcAft>
                          <a:spcPts val="0"/>
                        </a:spcAft>
                        <a:buNone/>
                      </a:pPr>
                      <a:r>
                        <a:rPr lang="en-US" sz="5400" u="none" cap="none" strike="noStrike">
                          <a:solidFill>
                            <a:schemeClr val="lt1"/>
                          </a:solidFill>
                          <a:latin typeface="Times New Roman"/>
                          <a:ea typeface="Times New Roman"/>
                          <a:cs typeface="Times New Roman"/>
                          <a:sym typeface="Times New Roman"/>
                        </a:rPr>
                        <a:t>Ý nghĩa</a:t>
                      </a:r>
                      <a:endParaRPr sz="5400" u="none" cap="none" strike="noStrike">
                        <a:solidFill>
                          <a:schemeClr val="lt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r>
              <a:tr h="1745125">
                <a:tc rowSpan="2">
                  <a:txBody>
                    <a:bodyPr/>
                    <a:lstStyle/>
                    <a:p>
                      <a:pPr indent="0" lvl="0" marL="0" marR="0" rtl="0" algn="ctr">
                        <a:spcBef>
                          <a:spcPts val="0"/>
                        </a:spcBef>
                        <a:spcAft>
                          <a:spcPts val="0"/>
                        </a:spcAft>
                        <a:buNone/>
                      </a:pPr>
                      <a:r>
                        <a:rPr b="1" i="1" lang="en-US" sz="5400" u="none" cap="none" strike="noStrike">
                          <a:solidFill>
                            <a:srgbClr val="C00000"/>
                          </a:solidFill>
                          <a:latin typeface="Times New Roman"/>
                          <a:ea typeface="Times New Roman"/>
                          <a:cs typeface="Times New Roman"/>
                          <a:sym typeface="Times New Roman"/>
                        </a:rPr>
                        <a:t>Sinh</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i="1" lang="en-US" sz="5400" u="none" cap="none" strike="noStrike">
                          <a:solidFill>
                            <a:schemeClr val="dk1"/>
                          </a:solidFill>
                          <a:latin typeface="Times New Roman"/>
                          <a:ea typeface="Times New Roman"/>
                          <a:cs typeface="Times New Roman"/>
                          <a:sym typeface="Times New Roman"/>
                        </a:rPr>
                        <a:t>sinh thành</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5400" u="none" cap="none" strike="noStrike">
                        <a:solidFill>
                          <a:schemeClr val="dk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827150">
                <a:tc vMerge="1"/>
                <a:tc>
                  <a:txBody>
                    <a:bodyPr/>
                    <a:lstStyle/>
                    <a:p>
                      <a:pPr indent="0" lvl="0" marL="0" marR="0" rtl="0" algn="ctr">
                        <a:spcBef>
                          <a:spcPts val="0"/>
                        </a:spcBef>
                        <a:spcAft>
                          <a:spcPts val="0"/>
                        </a:spcAft>
                        <a:buNone/>
                      </a:pPr>
                      <a:r>
                        <a:rPr b="1" i="1" lang="en-US" sz="5400" u="none" cap="none" strike="noStrike">
                          <a:solidFill>
                            <a:schemeClr val="dk1"/>
                          </a:solidFill>
                          <a:latin typeface="Times New Roman"/>
                          <a:ea typeface="Times New Roman"/>
                          <a:cs typeface="Times New Roman"/>
                          <a:sym typeface="Times New Roman"/>
                        </a:rPr>
                        <a:t>sinh viên</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5400" u="none" cap="none" strike="noStrike">
                        <a:solidFill>
                          <a:schemeClr val="dk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971800">
                <a:tc rowSpan="2">
                  <a:txBody>
                    <a:bodyPr/>
                    <a:lstStyle/>
                    <a:p>
                      <a:pPr indent="0" lvl="0" marL="0" marR="0" rtl="0" algn="ctr">
                        <a:spcBef>
                          <a:spcPts val="0"/>
                        </a:spcBef>
                        <a:spcAft>
                          <a:spcPts val="0"/>
                        </a:spcAft>
                        <a:buNone/>
                      </a:pPr>
                      <a:r>
                        <a:rPr b="1" i="1" lang="en-US" sz="5400" u="none" cap="none" strike="noStrike">
                          <a:solidFill>
                            <a:srgbClr val="C00000"/>
                          </a:solidFill>
                          <a:latin typeface="Times New Roman"/>
                          <a:ea typeface="Times New Roman"/>
                          <a:cs typeface="Times New Roman"/>
                          <a:sym typeface="Times New Roman"/>
                        </a:rPr>
                        <a:t>Bá</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i="1" lang="en-US" sz="5400" u="none" cap="none" strike="noStrike">
                          <a:solidFill>
                            <a:schemeClr val="dk1"/>
                          </a:solidFill>
                          <a:latin typeface="Times New Roman"/>
                          <a:ea typeface="Times New Roman"/>
                          <a:cs typeface="Times New Roman"/>
                          <a:sym typeface="Times New Roman"/>
                        </a:rPr>
                        <a:t>bá chủ</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5400" u="none" cap="none" strike="noStrike">
                        <a:solidFill>
                          <a:schemeClr val="dk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548375">
                <a:tc vMerge="1"/>
                <a:tc>
                  <a:txBody>
                    <a:bodyPr/>
                    <a:lstStyle/>
                    <a:p>
                      <a:pPr indent="0" lvl="0" marL="0" marR="0" rtl="0" algn="ctr">
                        <a:spcBef>
                          <a:spcPts val="0"/>
                        </a:spcBef>
                        <a:spcAft>
                          <a:spcPts val="0"/>
                        </a:spcAft>
                        <a:buNone/>
                      </a:pPr>
                      <a:r>
                        <a:rPr b="1" i="1" lang="en-US" sz="5400" u="none" cap="none" strike="noStrike">
                          <a:solidFill>
                            <a:schemeClr val="dk1"/>
                          </a:solidFill>
                          <a:latin typeface="Times New Roman"/>
                          <a:ea typeface="Times New Roman"/>
                          <a:cs typeface="Times New Roman"/>
                          <a:sym typeface="Times New Roman"/>
                        </a:rPr>
                        <a:t>bá ứng</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5400" u="none" cap="none" strike="noStrike">
                        <a:solidFill>
                          <a:schemeClr val="dk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208" name="Google Shape;208;p11"/>
          <p:cNvSpPr/>
          <p:nvPr/>
        </p:nvSpPr>
        <p:spPr>
          <a:xfrm>
            <a:off x="11862263" y="2095439"/>
            <a:ext cx="1011815"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5400">
                <a:solidFill>
                  <a:srgbClr val="FF0000"/>
                </a:solidFill>
                <a:latin typeface="Times New Roman"/>
                <a:ea typeface="Times New Roman"/>
                <a:cs typeface="Times New Roman"/>
                <a:sym typeface="Times New Roman"/>
              </a:rPr>
              <a:t>đẻ</a:t>
            </a:r>
            <a:r>
              <a:rPr lang="en-US" sz="5400">
                <a:solidFill>
                  <a:srgbClr val="FF0000"/>
                </a:solidFill>
                <a:latin typeface="Times New Roman"/>
                <a:ea typeface="Times New Roman"/>
                <a:cs typeface="Times New Roman"/>
                <a:sym typeface="Times New Roman"/>
              </a:rPr>
              <a:t> </a:t>
            </a:r>
            <a:endParaRPr sz="5400">
              <a:solidFill>
                <a:srgbClr val="FF0000"/>
              </a:solidFill>
              <a:latin typeface="Calibri"/>
              <a:ea typeface="Calibri"/>
              <a:cs typeface="Calibri"/>
              <a:sym typeface="Calibri"/>
            </a:endParaRPr>
          </a:p>
        </p:txBody>
      </p:sp>
      <p:sp>
        <p:nvSpPr>
          <p:cNvPr id="209" name="Google Shape;209;p11"/>
          <p:cNvSpPr/>
          <p:nvPr/>
        </p:nvSpPr>
        <p:spPr>
          <a:xfrm>
            <a:off x="11198619" y="3874114"/>
            <a:ext cx="233910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5400">
                <a:solidFill>
                  <a:srgbClr val="FF0000"/>
                </a:solidFill>
                <a:latin typeface="Times New Roman"/>
                <a:ea typeface="Times New Roman"/>
                <a:cs typeface="Times New Roman"/>
                <a:sym typeface="Times New Roman"/>
              </a:rPr>
              <a:t>học trò</a:t>
            </a:r>
            <a:r>
              <a:rPr lang="en-US" sz="5400">
                <a:solidFill>
                  <a:srgbClr val="FF0000"/>
                </a:solidFill>
                <a:latin typeface="Times New Roman"/>
                <a:ea typeface="Times New Roman"/>
                <a:cs typeface="Times New Roman"/>
                <a:sym typeface="Times New Roman"/>
              </a:rPr>
              <a:t> </a:t>
            </a:r>
            <a:endParaRPr sz="5400">
              <a:solidFill>
                <a:srgbClr val="FF0000"/>
              </a:solidFill>
              <a:latin typeface="Calibri"/>
              <a:ea typeface="Calibri"/>
              <a:cs typeface="Calibri"/>
              <a:sym typeface="Calibri"/>
            </a:endParaRPr>
          </a:p>
        </p:txBody>
      </p:sp>
      <p:sp>
        <p:nvSpPr>
          <p:cNvPr id="210" name="Google Shape;210;p11"/>
          <p:cNvSpPr/>
          <p:nvPr/>
        </p:nvSpPr>
        <p:spPr>
          <a:xfrm>
            <a:off x="7300870" y="5372100"/>
            <a:ext cx="10134600" cy="258532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i="1" lang="en-US" sz="5400">
                <a:solidFill>
                  <a:srgbClr val="FF0000"/>
                </a:solidFill>
                <a:latin typeface="Times New Roman"/>
                <a:ea typeface="Times New Roman"/>
                <a:cs typeface="Times New Roman"/>
                <a:sym typeface="Times New Roman"/>
              </a:rPr>
              <a:t>thủ lĩnh liên minh các chư hầu; làm lớn, xưng hùng</a:t>
            </a:r>
            <a:endParaRPr sz="5400">
              <a:solidFill>
                <a:srgbClr val="FF0000"/>
              </a:solidFill>
              <a:latin typeface="Calibri"/>
              <a:ea typeface="Calibri"/>
              <a:cs typeface="Calibri"/>
              <a:sym typeface="Calibri"/>
            </a:endParaRPr>
          </a:p>
        </p:txBody>
      </p:sp>
      <p:sp>
        <p:nvSpPr>
          <p:cNvPr id="211" name="Google Shape;211;p11"/>
          <p:cNvSpPr/>
          <p:nvPr/>
        </p:nvSpPr>
        <p:spPr>
          <a:xfrm>
            <a:off x="11535249" y="8436359"/>
            <a:ext cx="1665841"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5400">
                <a:solidFill>
                  <a:srgbClr val="FF0000"/>
                </a:solidFill>
                <a:latin typeface="Times New Roman"/>
                <a:ea typeface="Times New Roman"/>
                <a:cs typeface="Times New Roman"/>
                <a:sym typeface="Times New Roman"/>
              </a:rPr>
              <a:t>trăm</a:t>
            </a:r>
            <a:r>
              <a:rPr lang="en-US" sz="5400">
                <a:solidFill>
                  <a:srgbClr val="FF0000"/>
                </a:solidFill>
                <a:latin typeface="Times New Roman"/>
                <a:ea typeface="Times New Roman"/>
                <a:cs typeface="Times New Roman"/>
                <a:sym typeface="Times New Roman"/>
              </a:rPr>
              <a:t> </a:t>
            </a:r>
            <a:endParaRPr sz="54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5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215" name="Shape 215"/>
        <p:cNvGrpSpPr/>
        <p:nvPr/>
      </p:nvGrpSpPr>
      <p:grpSpPr>
        <a:xfrm>
          <a:off x="0" y="0"/>
          <a:ext cx="0" cy="0"/>
          <a:chOff x="0" y="0"/>
          <a:chExt cx="0" cy="0"/>
        </a:xfrm>
      </p:grpSpPr>
      <p:sp>
        <p:nvSpPr>
          <p:cNvPr id="216" name="Google Shape;216;p12"/>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aphicFrame>
        <p:nvGraphicFramePr>
          <p:cNvPr id="217" name="Google Shape;217;p12"/>
          <p:cNvGraphicFramePr/>
          <p:nvPr/>
        </p:nvGraphicFramePr>
        <p:xfrm>
          <a:off x="533400" y="419100"/>
          <a:ext cx="3000000" cy="3000000"/>
        </p:xfrm>
        <a:graphic>
          <a:graphicData uri="http://schemas.openxmlformats.org/drawingml/2006/table">
            <a:tbl>
              <a:tblPr bandRow="1" firstRow="1">
                <a:noFill/>
                <a:tableStyleId>{98D6B14F-490B-482C-B1E7-D8E07F17B3B4}</a:tableStyleId>
              </a:tblPr>
              <a:tblGrid>
                <a:gridCol w="3467100"/>
                <a:gridCol w="4724400"/>
                <a:gridCol w="9105900"/>
              </a:tblGrid>
              <a:tr h="1897375">
                <a:tc>
                  <a:txBody>
                    <a:bodyPr/>
                    <a:lstStyle/>
                    <a:p>
                      <a:pPr indent="0" lvl="0" marL="0" marR="0" rtl="0" algn="ctr">
                        <a:spcBef>
                          <a:spcPts val="0"/>
                        </a:spcBef>
                        <a:spcAft>
                          <a:spcPts val="0"/>
                        </a:spcAft>
                        <a:buNone/>
                      </a:pPr>
                      <a:r>
                        <a:t/>
                      </a:r>
                      <a:endParaRPr i="1" sz="5400" u="none" cap="none" strike="noStrike">
                        <a:solidFill>
                          <a:schemeClr val="lt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spcBef>
                          <a:spcPts val="0"/>
                        </a:spcBef>
                        <a:spcAft>
                          <a:spcPts val="0"/>
                        </a:spcAft>
                        <a:buNone/>
                      </a:pPr>
                      <a:r>
                        <a:t/>
                      </a:r>
                      <a:endParaRPr i="1" sz="5400" u="none" cap="none" strike="noStrike">
                        <a:solidFill>
                          <a:schemeClr val="lt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spcBef>
                          <a:spcPts val="0"/>
                        </a:spcBef>
                        <a:spcAft>
                          <a:spcPts val="0"/>
                        </a:spcAft>
                        <a:buNone/>
                      </a:pPr>
                      <a:r>
                        <a:rPr lang="en-US" sz="5400" u="none" cap="none" strike="noStrike">
                          <a:solidFill>
                            <a:schemeClr val="lt1"/>
                          </a:solidFill>
                          <a:latin typeface="Times New Roman"/>
                          <a:ea typeface="Times New Roman"/>
                          <a:cs typeface="Times New Roman"/>
                          <a:sym typeface="Times New Roman"/>
                        </a:rPr>
                        <a:t>Ý nghĩa</a:t>
                      </a:r>
                      <a:endParaRPr sz="5400" u="none" cap="none" strike="noStrike">
                        <a:solidFill>
                          <a:schemeClr val="lt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r>
              <a:tr h="1897375">
                <a:tc rowSpan="2">
                  <a:txBody>
                    <a:bodyPr/>
                    <a:lstStyle/>
                    <a:p>
                      <a:pPr indent="0" lvl="0" marL="0" marR="0" rtl="0" algn="ctr">
                        <a:spcBef>
                          <a:spcPts val="0"/>
                        </a:spcBef>
                        <a:spcAft>
                          <a:spcPts val="0"/>
                        </a:spcAft>
                        <a:buNone/>
                      </a:pPr>
                      <a:r>
                        <a:rPr b="1" i="1" lang="en-US" sz="5400" u="none" cap="none" strike="noStrike">
                          <a:solidFill>
                            <a:srgbClr val="C00000"/>
                          </a:solidFill>
                          <a:latin typeface="Times New Roman"/>
                          <a:ea typeface="Times New Roman"/>
                          <a:cs typeface="Times New Roman"/>
                          <a:sym typeface="Times New Roman"/>
                        </a:rPr>
                        <a:t>Bào</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i="1" lang="en-US" sz="5400" u="none" cap="none" strike="noStrike">
                          <a:solidFill>
                            <a:schemeClr val="dk1"/>
                          </a:solidFill>
                          <a:latin typeface="Times New Roman"/>
                          <a:ea typeface="Times New Roman"/>
                          <a:cs typeface="Times New Roman"/>
                          <a:sym typeface="Times New Roman"/>
                        </a:rPr>
                        <a:t>đồng bào</a:t>
                      </a:r>
                      <a:endParaRPr b="1" i="1" sz="5400" u="none" cap="none" strike="noStrike">
                        <a:solidFill>
                          <a:schemeClr val="dk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5400" u="none" cap="none" strike="noStrike">
                        <a:solidFill>
                          <a:schemeClr val="dk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897375">
                <a:tc vMerge="1"/>
                <a:tc>
                  <a:txBody>
                    <a:bodyPr/>
                    <a:lstStyle/>
                    <a:p>
                      <a:pPr indent="0" lvl="0" marL="0" marR="0" rtl="0" algn="ctr">
                        <a:spcBef>
                          <a:spcPts val="0"/>
                        </a:spcBef>
                        <a:spcAft>
                          <a:spcPts val="0"/>
                        </a:spcAft>
                        <a:buNone/>
                      </a:pPr>
                      <a:r>
                        <a:rPr b="1" i="1" lang="en-US" sz="5400" u="none" cap="none" strike="noStrike">
                          <a:solidFill>
                            <a:schemeClr val="dk1"/>
                          </a:solidFill>
                          <a:latin typeface="Times New Roman"/>
                          <a:ea typeface="Times New Roman"/>
                          <a:cs typeface="Times New Roman"/>
                          <a:sym typeface="Times New Roman"/>
                        </a:rPr>
                        <a:t>chiến bào</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5400" u="none" cap="none" strike="noStrike">
                        <a:solidFill>
                          <a:schemeClr val="dk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897375">
                <a:tc rowSpan="2">
                  <a:txBody>
                    <a:bodyPr/>
                    <a:lstStyle/>
                    <a:p>
                      <a:pPr indent="0" lvl="0" marL="0" marR="0" rtl="0" algn="ctr">
                        <a:spcBef>
                          <a:spcPts val="0"/>
                        </a:spcBef>
                        <a:spcAft>
                          <a:spcPts val="0"/>
                        </a:spcAft>
                        <a:buNone/>
                      </a:pPr>
                      <a:r>
                        <a:rPr b="1" i="1" lang="en-US" sz="5400" u="none" cap="none" strike="noStrike">
                          <a:solidFill>
                            <a:srgbClr val="C00000"/>
                          </a:solidFill>
                          <a:latin typeface="Times New Roman"/>
                          <a:ea typeface="Times New Roman"/>
                          <a:cs typeface="Times New Roman"/>
                          <a:sym typeface="Times New Roman"/>
                        </a:rPr>
                        <a:t>Bằng</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i="1" lang="en-US" sz="5400" u="none" cap="none" strike="noStrike">
                          <a:solidFill>
                            <a:schemeClr val="dk1"/>
                          </a:solidFill>
                          <a:latin typeface="Times New Roman"/>
                          <a:ea typeface="Times New Roman"/>
                          <a:cs typeface="Times New Roman"/>
                          <a:sym typeface="Times New Roman"/>
                        </a:rPr>
                        <a:t>công bằng</a:t>
                      </a:r>
                      <a:endParaRPr b="1" i="1" sz="5400" u="none" cap="none" strike="noStrike">
                        <a:solidFill>
                          <a:schemeClr val="dk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5400" u="none" cap="none" strike="noStrike">
                        <a:solidFill>
                          <a:schemeClr val="dk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897375">
                <a:tc vMerge="1"/>
                <a:tc>
                  <a:txBody>
                    <a:bodyPr/>
                    <a:lstStyle/>
                    <a:p>
                      <a:pPr indent="0" lvl="0" marL="0" marR="0" rtl="0" algn="ctr">
                        <a:spcBef>
                          <a:spcPts val="0"/>
                        </a:spcBef>
                        <a:spcAft>
                          <a:spcPts val="0"/>
                        </a:spcAft>
                        <a:buNone/>
                      </a:pPr>
                      <a:r>
                        <a:rPr b="1" i="1" lang="en-US" sz="5400" u="none" cap="none" strike="noStrike">
                          <a:solidFill>
                            <a:schemeClr val="dk1"/>
                          </a:solidFill>
                          <a:latin typeface="Times New Roman"/>
                          <a:ea typeface="Times New Roman"/>
                          <a:cs typeface="Times New Roman"/>
                          <a:sym typeface="Times New Roman"/>
                        </a:rPr>
                        <a:t>bằng hữu</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5400" u="none" cap="none" strike="noStrike">
                        <a:solidFill>
                          <a:schemeClr val="dk1"/>
                        </a:solidFill>
                        <a:latin typeface="Times New Roman"/>
                        <a:ea typeface="Times New Roman"/>
                        <a:cs typeface="Times New Roman"/>
                        <a:sym typeface="Times New Roman"/>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218" name="Google Shape;218;p12"/>
          <p:cNvSpPr/>
          <p:nvPr/>
        </p:nvSpPr>
        <p:spPr>
          <a:xfrm>
            <a:off x="9967264" y="2848570"/>
            <a:ext cx="684033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5400">
                <a:solidFill>
                  <a:srgbClr val="FF0000"/>
                </a:solidFill>
                <a:latin typeface="Times New Roman"/>
                <a:ea typeface="Times New Roman"/>
                <a:cs typeface="Times New Roman"/>
                <a:sym typeface="Times New Roman"/>
              </a:rPr>
              <a:t>thuộc cùng huyết thống</a:t>
            </a:r>
            <a:r>
              <a:rPr lang="en-US" sz="5400">
                <a:solidFill>
                  <a:srgbClr val="FF0000"/>
                </a:solidFill>
                <a:latin typeface="Times New Roman"/>
                <a:ea typeface="Times New Roman"/>
                <a:cs typeface="Times New Roman"/>
                <a:sym typeface="Times New Roman"/>
              </a:rPr>
              <a:t> </a:t>
            </a:r>
            <a:endParaRPr sz="5400">
              <a:solidFill>
                <a:srgbClr val="FF0000"/>
              </a:solidFill>
              <a:latin typeface="Calibri"/>
              <a:ea typeface="Calibri"/>
              <a:cs typeface="Calibri"/>
              <a:sym typeface="Calibri"/>
            </a:endParaRPr>
          </a:p>
        </p:txBody>
      </p:sp>
      <p:sp>
        <p:nvSpPr>
          <p:cNvPr id="219" name="Google Shape;219;p12"/>
          <p:cNvSpPr/>
          <p:nvPr/>
        </p:nvSpPr>
        <p:spPr>
          <a:xfrm>
            <a:off x="10477020" y="4700885"/>
            <a:ext cx="582082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5400">
                <a:solidFill>
                  <a:srgbClr val="FF0000"/>
                </a:solidFill>
                <a:latin typeface="Times New Roman"/>
                <a:ea typeface="Times New Roman"/>
                <a:cs typeface="Times New Roman"/>
                <a:sym typeface="Times New Roman"/>
              </a:rPr>
              <a:t>áo dài ống tay rộng</a:t>
            </a:r>
            <a:r>
              <a:rPr lang="en-US" sz="5400">
                <a:solidFill>
                  <a:srgbClr val="FF0000"/>
                </a:solidFill>
                <a:latin typeface="Times New Roman"/>
                <a:ea typeface="Times New Roman"/>
                <a:cs typeface="Times New Roman"/>
                <a:sym typeface="Times New Roman"/>
              </a:rPr>
              <a:t> </a:t>
            </a:r>
            <a:endParaRPr sz="5400">
              <a:solidFill>
                <a:srgbClr val="FF0000"/>
              </a:solidFill>
              <a:latin typeface="Calibri"/>
              <a:ea typeface="Calibri"/>
              <a:cs typeface="Calibri"/>
              <a:sym typeface="Calibri"/>
            </a:endParaRPr>
          </a:p>
        </p:txBody>
      </p:sp>
      <p:sp>
        <p:nvSpPr>
          <p:cNvPr id="220" name="Google Shape;220;p12"/>
          <p:cNvSpPr/>
          <p:nvPr/>
        </p:nvSpPr>
        <p:spPr>
          <a:xfrm>
            <a:off x="9882228" y="6582370"/>
            <a:ext cx="701040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5400">
                <a:solidFill>
                  <a:srgbClr val="FF0000"/>
                </a:solidFill>
                <a:latin typeface="Times New Roman"/>
                <a:ea typeface="Times New Roman"/>
                <a:cs typeface="Times New Roman"/>
                <a:sym typeface="Times New Roman"/>
              </a:rPr>
              <a:t>ngang, đều</a:t>
            </a:r>
            <a:r>
              <a:rPr lang="en-US" sz="5400">
                <a:solidFill>
                  <a:srgbClr val="FF0000"/>
                </a:solidFill>
                <a:latin typeface="Times New Roman"/>
                <a:ea typeface="Times New Roman"/>
                <a:cs typeface="Times New Roman"/>
                <a:sym typeface="Times New Roman"/>
              </a:rPr>
              <a:t> </a:t>
            </a:r>
            <a:endParaRPr sz="5400">
              <a:solidFill>
                <a:srgbClr val="FF0000"/>
              </a:solidFill>
              <a:latin typeface="Calibri"/>
              <a:ea typeface="Calibri"/>
              <a:cs typeface="Calibri"/>
              <a:sym typeface="Calibri"/>
            </a:endParaRPr>
          </a:p>
        </p:txBody>
      </p:sp>
      <p:sp>
        <p:nvSpPr>
          <p:cNvPr id="221" name="Google Shape;221;p12"/>
          <p:cNvSpPr/>
          <p:nvPr/>
        </p:nvSpPr>
        <p:spPr>
          <a:xfrm>
            <a:off x="12775721" y="8496300"/>
            <a:ext cx="122341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5400">
                <a:solidFill>
                  <a:srgbClr val="FF0000"/>
                </a:solidFill>
                <a:latin typeface="Times New Roman"/>
                <a:ea typeface="Times New Roman"/>
                <a:cs typeface="Times New Roman"/>
                <a:sym typeface="Times New Roman"/>
              </a:rPr>
              <a:t>bạn</a:t>
            </a:r>
            <a:endParaRPr sz="54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5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225" name="Shape 225"/>
        <p:cNvGrpSpPr/>
        <p:nvPr/>
      </p:nvGrpSpPr>
      <p:grpSpPr>
        <a:xfrm>
          <a:off x="0" y="0"/>
          <a:ext cx="0" cy="0"/>
          <a:chOff x="0" y="0"/>
          <a:chExt cx="0" cy="0"/>
        </a:xfrm>
      </p:grpSpPr>
      <p:sp>
        <p:nvSpPr>
          <p:cNvPr id="226" name="Google Shape;226;p13"/>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13"/>
          <p:cNvSpPr/>
          <p:nvPr/>
        </p:nvSpPr>
        <p:spPr>
          <a:xfrm>
            <a:off x="491836" y="3337288"/>
            <a:ext cx="17373600" cy="701730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5000">
                <a:solidFill>
                  <a:schemeClr val="dk1"/>
                </a:solidFill>
                <a:latin typeface="Times New Roman"/>
                <a:ea typeface="Times New Roman"/>
                <a:cs typeface="Times New Roman"/>
                <a:sym typeface="Times New Roman"/>
              </a:rPr>
              <a:t>a. </a:t>
            </a:r>
            <a:r>
              <a:rPr i="1" lang="en-US" sz="5000">
                <a:solidFill>
                  <a:schemeClr val="dk1"/>
                </a:solidFill>
                <a:latin typeface="Times New Roman"/>
                <a:ea typeface="Times New Roman"/>
                <a:cs typeface="Times New Roman"/>
                <a:sym typeface="Times New Roman"/>
              </a:rPr>
              <a:t>Thành càng </a:t>
            </a:r>
            <a:r>
              <a:rPr b="1" i="1" lang="en-US" sz="5000">
                <a:solidFill>
                  <a:srgbClr val="FF0000"/>
                </a:solidFill>
                <a:latin typeface="Times New Roman"/>
                <a:ea typeface="Times New Roman"/>
                <a:cs typeface="Times New Roman"/>
                <a:sym typeface="Times New Roman"/>
              </a:rPr>
              <a:t>kinh</a:t>
            </a:r>
            <a:r>
              <a:rPr i="1" lang="en-US" sz="5000">
                <a:solidFill>
                  <a:schemeClr val="dk1"/>
                </a:solidFill>
                <a:latin typeface="Times New Roman"/>
                <a:ea typeface="Times New Roman"/>
                <a:cs typeface="Times New Roman"/>
                <a:sym typeface="Times New Roman"/>
              </a:rPr>
              <a:t> ngạc mừng rỡ, vội bắt dế bỏ vào lồng.</a:t>
            </a:r>
            <a:endParaRPr sz="5000">
              <a:solidFill>
                <a:schemeClr val="dk1"/>
              </a:solidFill>
              <a:latin typeface="Times New Roman"/>
              <a:ea typeface="Times New Roman"/>
              <a:cs typeface="Times New Roman"/>
              <a:sym typeface="Times New Roman"/>
            </a:endParaRPr>
          </a:p>
          <a:p>
            <a:pPr indent="0" lvl="0" marL="0" marR="0" rtl="0" algn="r">
              <a:lnSpc>
                <a:spcPct val="150000"/>
              </a:lnSpc>
              <a:spcBef>
                <a:spcPts val="0"/>
              </a:spcBef>
              <a:spcAft>
                <a:spcPts val="0"/>
              </a:spcAft>
              <a:buNone/>
            </a:pPr>
            <a:r>
              <a:rPr lang="en-US" sz="5000">
                <a:solidFill>
                  <a:schemeClr val="dk1"/>
                </a:solidFill>
                <a:latin typeface="Times New Roman"/>
                <a:ea typeface="Times New Roman"/>
                <a:cs typeface="Times New Roman"/>
                <a:sym typeface="Times New Roman"/>
              </a:rPr>
              <a:t>(Bồ Tùng Linh, Dế chọi)</a:t>
            </a:r>
            <a:endParaRPr/>
          </a:p>
          <a:p>
            <a:pPr indent="0" lvl="0" marL="0" marR="0" rtl="0" algn="just">
              <a:lnSpc>
                <a:spcPct val="150000"/>
              </a:lnSpc>
              <a:spcBef>
                <a:spcPts val="0"/>
              </a:spcBef>
              <a:spcAft>
                <a:spcPts val="0"/>
              </a:spcAft>
              <a:buNone/>
            </a:pPr>
            <a:r>
              <a:rPr lang="en-US" sz="5000">
                <a:solidFill>
                  <a:schemeClr val="dk1"/>
                </a:solidFill>
                <a:latin typeface="Times New Roman"/>
                <a:ea typeface="Times New Roman"/>
                <a:cs typeface="Times New Roman"/>
                <a:sym typeface="Times New Roman"/>
              </a:rPr>
              <a:t>b. </a:t>
            </a:r>
            <a:r>
              <a:rPr i="1" lang="en-US" sz="5000">
                <a:solidFill>
                  <a:schemeClr val="dk1"/>
                </a:solidFill>
                <a:latin typeface="Times New Roman"/>
                <a:ea typeface="Times New Roman"/>
                <a:cs typeface="Times New Roman"/>
                <a:sym typeface="Times New Roman"/>
              </a:rPr>
              <a:t>Vào tới cung cho chọi thử với đủ thứ dế </a:t>
            </a:r>
            <a:r>
              <a:rPr b="1" i="1" lang="en-US" sz="5000">
                <a:solidFill>
                  <a:srgbClr val="FF0000"/>
                </a:solidFill>
                <a:latin typeface="Times New Roman"/>
                <a:ea typeface="Times New Roman"/>
                <a:cs typeface="Times New Roman"/>
                <a:sym typeface="Times New Roman"/>
              </a:rPr>
              <a:t>kì</a:t>
            </a:r>
            <a:r>
              <a:rPr b="1" i="1" lang="en-US" sz="5000">
                <a:solidFill>
                  <a:schemeClr val="dk1"/>
                </a:solidFill>
                <a:latin typeface="Times New Roman"/>
                <a:ea typeface="Times New Roman"/>
                <a:cs typeface="Times New Roman"/>
                <a:sym typeface="Times New Roman"/>
              </a:rPr>
              <a:t> </a:t>
            </a:r>
            <a:r>
              <a:rPr i="1" lang="en-US" sz="5000">
                <a:solidFill>
                  <a:schemeClr val="dk1"/>
                </a:solidFill>
                <a:latin typeface="Times New Roman"/>
                <a:ea typeface="Times New Roman"/>
                <a:cs typeface="Times New Roman"/>
                <a:sym typeface="Times New Roman"/>
              </a:rPr>
              <a:t>lạ của các nơi dâng lên như hồ điệp (dế bướm), đường lang (dế bọ ngựa), du lợi đạt (dế đánh dầu), thanh ti đầu (dế trán tơ xanh) thì con nào cũng thua.</a:t>
            </a:r>
            <a:endParaRPr sz="5000">
              <a:solidFill>
                <a:schemeClr val="dk1"/>
              </a:solidFill>
              <a:latin typeface="Times New Roman"/>
              <a:ea typeface="Times New Roman"/>
              <a:cs typeface="Times New Roman"/>
              <a:sym typeface="Times New Roman"/>
            </a:endParaRPr>
          </a:p>
          <a:p>
            <a:pPr indent="0" lvl="0" marL="0" marR="0" rtl="0" algn="r">
              <a:lnSpc>
                <a:spcPct val="150000"/>
              </a:lnSpc>
              <a:spcBef>
                <a:spcPts val="0"/>
              </a:spcBef>
              <a:spcAft>
                <a:spcPts val="0"/>
              </a:spcAft>
              <a:buNone/>
            </a:pPr>
            <a:r>
              <a:rPr lang="en-US" sz="5000">
                <a:solidFill>
                  <a:schemeClr val="dk1"/>
                </a:solidFill>
                <a:latin typeface="Times New Roman"/>
                <a:ea typeface="Times New Roman"/>
                <a:cs typeface="Times New Roman"/>
                <a:sym typeface="Times New Roman"/>
              </a:rPr>
              <a:t>(Bồ Tùng Linh, Dế chọi)</a:t>
            </a:r>
            <a:endParaRPr/>
          </a:p>
        </p:txBody>
      </p:sp>
      <p:sp>
        <p:nvSpPr>
          <p:cNvPr id="228" name="Google Shape;228;p13"/>
          <p:cNvSpPr/>
          <p:nvPr/>
        </p:nvSpPr>
        <p:spPr>
          <a:xfrm>
            <a:off x="762000" y="218209"/>
            <a:ext cx="17143344" cy="3077515"/>
          </a:xfrm>
          <a:prstGeom prst="round2DiagRect">
            <a:avLst>
              <a:gd fmla="val 16667" name="adj1"/>
              <a:gd fmla="val 0" name="adj2"/>
            </a:avLst>
          </a:prstGeom>
          <a:solidFill>
            <a:srgbClr val="FABF8E"/>
          </a:solidFill>
          <a:ln cap="flat" cmpd="sng" w="381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t/>
            </a:r>
            <a:endParaRPr sz="3500">
              <a:solidFill>
                <a:schemeClr val="lt1"/>
              </a:solidFill>
              <a:latin typeface="Arial"/>
              <a:ea typeface="Arial"/>
              <a:cs typeface="Arial"/>
              <a:sym typeface="Arial"/>
            </a:endParaRPr>
          </a:p>
        </p:txBody>
      </p:sp>
      <p:sp>
        <p:nvSpPr>
          <p:cNvPr id="229" name="Google Shape;229;p13"/>
          <p:cNvSpPr/>
          <p:nvPr/>
        </p:nvSpPr>
        <p:spPr>
          <a:xfrm>
            <a:off x="990600" y="419100"/>
            <a:ext cx="16874836" cy="2585323"/>
          </a:xfrm>
          <a:prstGeom prst="rect">
            <a:avLst/>
          </a:prstGeom>
          <a:solidFill>
            <a:srgbClr val="FFEEBD"/>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5400">
                <a:solidFill>
                  <a:srgbClr val="0000FF"/>
                </a:solidFill>
                <a:highlight>
                  <a:srgbClr val="FFFF00"/>
                </a:highlight>
                <a:latin typeface="Calibri"/>
                <a:ea typeface="Calibri"/>
                <a:cs typeface="Calibri"/>
                <a:sym typeface="Calibri"/>
              </a:rPr>
              <a:t>Bài tập </a:t>
            </a:r>
            <a:r>
              <a:rPr b="1" lang="en-US" sz="5400">
                <a:solidFill>
                  <a:srgbClr val="0000FF"/>
                </a:solidFill>
                <a:highlight>
                  <a:srgbClr val="FFFF00"/>
                </a:highlight>
                <a:latin typeface="Times New Roman"/>
                <a:ea typeface="Times New Roman"/>
                <a:cs typeface="Times New Roman"/>
                <a:sym typeface="Times New Roman"/>
              </a:rPr>
              <a:t>2:</a:t>
            </a:r>
            <a:r>
              <a:rPr b="1" lang="en-US" sz="5400">
                <a:solidFill>
                  <a:srgbClr val="0000FF"/>
                </a:solidFill>
                <a:latin typeface="Times New Roman"/>
                <a:ea typeface="Times New Roman"/>
                <a:cs typeface="Times New Roman"/>
                <a:sym typeface="Times New Roman"/>
              </a:rPr>
              <a:t> Tìm một từ Hán Việt có yếu tố đồng âm khác nghĩa với yếu tố được in đậm trong các câu sau: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233" name="Shape 233"/>
        <p:cNvGrpSpPr/>
        <p:nvPr/>
      </p:nvGrpSpPr>
      <p:grpSpPr>
        <a:xfrm>
          <a:off x="0" y="0"/>
          <a:ext cx="0" cy="0"/>
          <a:chOff x="0" y="0"/>
          <a:chExt cx="0" cy="0"/>
        </a:xfrm>
      </p:grpSpPr>
      <p:sp>
        <p:nvSpPr>
          <p:cNvPr id="234" name="Google Shape;234;p14"/>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14"/>
          <p:cNvSpPr/>
          <p:nvPr/>
        </p:nvSpPr>
        <p:spPr>
          <a:xfrm>
            <a:off x="762000" y="3162300"/>
            <a:ext cx="17373600" cy="586314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5000">
                <a:solidFill>
                  <a:schemeClr val="dk1"/>
                </a:solidFill>
                <a:latin typeface="Times New Roman"/>
                <a:ea typeface="Times New Roman"/>
                <a:cs typeface="Times New Roman"/>
                <a:sym typeface="Times New Roman"/>
              </a:rPr>
              <a:t>c. </a:t>
            </a:r>
            <a:r>
              <a:rPr i="1" lang="en-US" sz="5000">
                <a:solidFill>
                  <a:schemeClr val="dk1"/>
                </a:solidFill>
                <a:latin typeface="Times New Roman"/>
                <a:ea typeface="Times New Roman"/>
                <a:cs typeface="Times New Roman"/>
                <a:sym typeface="Times New Roman"/>
              </a:rPr>
              <a:t>Song trường có tính đa</a:t>
            </a:r>
            <a:r>
              <a:rPr b="1" i="1" lang="en-US" sz="5000">
                <a:solidFill>
                  <a:schemeClr val="dk1"/>
                </a:solidFill>
                <a:latin typeface="Times New Roman"/>
                <a:ea typeface="Times New Roman"/>
                <a:cs typeface="Times New Roman"/>
                <a:sym typeface="Times New Roman"/>
              </a:rPr>
              <a:t> </a:t>
            </a:r>
            <a:r>
              <a:rPr b="1" i="1" lang="en-US" sz="5000">
                <a:solidFill>
                  <a:srgbClr val="FF0000"/>
                </a:solidFill>
                <a:latin typeface="Times New Roman"/>
                <a:ea typeface="Times New Roman"/>
                <a:cs typeface="Times New Roman"/>
                <a:sym typeface="Times New Roman"/>
              </a:rPr>
              <a:t>nghi</a:t>
            </a:r>
            <a:r>
              <a:rPr i="1" lang="en-US" sz="5000">
                <a:solidFill>
                  <a:schemeClr val="dk1"/>
                </a:solidFill>
                <a:latin typeface="Times New Roman"/>
                <a:ea typeface="Times New Roman"/>
                <a:cs typeface="Times New Roman"/>
                <a:sym typeface="Times New Roman"/>
              </a:rPr>
              <a:t>, đối với vợ phòng ngừa quá sức.</a:t>
            </a:r>
            <a:endParaRPr sz="5000">
              <a:solidFill>
                <a:schemeClr val="dk1"/>
              </a:solidFill>
              <a:latin typeface="Times New Roman"/>
              <a:ea typeface="Times New Roman"/>
              <a:cs typeface="Times New Roman"/>
              <a:sym typeface="Times New Roman"/>
            </a:endParaRPr>
          </a:p>
          <a:p>
            <a:pPr indent="0" lvl="0" marL="0" marR="0" rtl="0" algn="r">
              <a:lnSpc>
                <a:spcPct val="150000"/>
              </a:lnSpc>
              <a:spcBef>
                <a:spcPts val="0"/>
              </a:spcBef>
              <a:spcAft>
                <a:spcPts val="0"/>
              </a:spcAft>
              <a:buNone/>
            </a:pPr>
            <a:r>
              <a:rPr lang="en-US" sz="5000">
                <a:solidFill>
                  <a:schemeClr val="dk1"/>
                </a:solidFill>
                <a:latin typeface="Times New Roman"/>
                <a:ea typeface="Times New Roman"/>
                <a:cs typeface="Times New Roman"/>
                <a:sym typeface="Times New Roman"/>
              </a:rPr>
              <a:t>(Nguyễn Dữ, Chuyện người con gái Nam Xương)</a:t>
            </a:r>
            <a:endParaRPr/>
          </a:p>
          <a:p>
            <a:pPr indent="0" lvl="0" marL="0" marR="0" rtl="0" algn="just">
              <a:lnSpc>
                <a:spcPct val="150000"/>
              </a:lnSpc>
              <a:spcBef>
                <a:spcPts val="0"/>
              </a:spcBef>
              <a:spcAft>
                <a:spcPts val="0"/>
              </a:spcAft>
              <a:buNone/>
            </a:pPr>
            <a:r>
              <a:rPr lang="en-US" sz="5000">
                <a:solidFill>
                  <a:schemeClr val="dk1"/>
                </a:solidFill>
                <a:latin typeface="Times New Roman"/>
                <a:ea typeface="Times New Roman"/>
                <a:cs typeface="Times New Roman"/>
                <a:sym typeface="Times New Roman"/>
              </a:rPr>
              <a:t>d. </a:t>
            </a:r>
            <a:r>
              <a:rPr i="1" lang="en-US" sz="5000">
                <a:solidFill>
                  <a:schemeClr val="dk1"/>
                </a:solidFill>
                <a:latin typeface="Times New Roman"/>
                <a:ea typeface="Times New Roman"/>
                <a:cs typeface="Times New Roman"/>
                <a:sym typeface="Times New Roman"/>
              </a:rPr>
              <a:t>Bấy giờ chàng mới tỉnh </a:t>
            </a:r>
            <a:r>
              <a:rPr b="1" i="1" lang="en-US" sz="5000">
                <a:solidFill>
                  <a:srgbClr val="FF0000"/>
                </a:solidFill>
                <a:latin typeface="Times New Roman"/>
                <a:ea typeface="Times New Roman"/>
                <a:cs typeface="Times New Roman"/>
                <a:sym typeface="Times New Roman"/>
              </a:rPr>
              <a:t>ngộ</a:t>
            </a:r>
            <a:r>
              <a:rPr i="1" lang="en-US" sz="5000">
                <a:solidFill>
                  <a:schemeClr val="dk1"/>
                </a:solidFill>
                <a:latin typeface="Times New Roman"/>
                <a:ea typeface="Times New Roman"/>
                <a:cs typeface="Times New Roman"/>
                <a:sym typeface="Times New Roman"/>
              </a:rPr>
              <a:t>, thấu nỗi oan của vợ, nhưng việc trót đã qua rồi!</a:t>
            </a:r>
            <a:endParaRPr sz="5000">
              <a:solidFill>
                <a:schemeClr val="dk1"/>
              </a:solidFill>
              <a:latin typeface="Times New Roman"/>
              <a:ea typeface="Times New Roman"/>
              <a:cs typeface="Times New Roman"/>
              <a:sym typeface="Times New Roman"/>
            </a:endParaRPr>
          </a:p>
          <a:p>
            <a:pPr indent="0" lvl="0" marL="0" marR="0" rtl="0" algn="r">
              <a:lnSpc>
                <a:spcPct val="150000"/>
              </a:lnSpc>
              <a:spcBef>
                <a:spcPts val="0"/>
              </a:spcBef>
              <a:spcAft>
                <a:spcPts val="0"/>
              </a:spcAft>
              <a:buNone/>
            </a:pPr>
            <a:r>
              <a:rPr lang="en-US" sz="5000">
                <a:solidFill>
                  <a:schemeClr val="dk1"/>
                </a:solidFill>
                <a:latin typeface="Times New Roman"/>
                <a:ea typeface="Times New Roman"/>
                <a:cs typeface="Times New Roman"/>
                <a:sym typeface="Times New Roman"/>
              </a:rPr>
              <a:t>(Nguyễn Dữ, Chuyện người con gái Nam Xương)</a:t>
            </a:r>
            <a:endParaRPr/>
          </a:p>
        </p:txBody>
      </p:sp>
      <p:pic>
        <p:nvPicPr>
          <p:cNvPr id="236" name="Google Shape;236;p14"/>
          <p:cNvPicPr preferRelativeResize="0"/>
          <p:nvPr/>
        </p:nvPicPr>
        <p:blipFill rotWithShape="1">
          <a:blip r:embed="rId4">
            <a:alphaModFix/>
          </a:blip>
          <a:srcRect b="0" l="0" r="0" t="0"/>
          <a:stretch/>
        </p:blipFill>
        <p:spPr>
          <a:xfrm flipH="1">
            <a:off x="228600" y="7581900"/>
            <a:ext cx="4114800" cy="2562972"/>
          </a:xfrm>
          <a:prstGeom prst="rect">
            <a:avLst/>
          </a:prstGeom>
          <a:noFill/>
          <a:ln>
            <a:noFill/>
          </a:ln>
        </p:spPr>
      </p:pic>
      <p:sp>
        <p:nvSpPr>
          <p:cNvPr id="237" name="Google Shape;237;p14"/>
          <p:cNvSpPr/>
          <p:nvPr/>
        </p:nvSpPr>
        <p:spPr>
          <a:xfrm>
            <a:off x="762000" y="218209"/>
            <a:ext cx="17143344" cy="3077515"/>
          </a:xfrm>
          <a:prstGeom prst="round2DiagRect">
            <a:avLst>
              <a:gd fmla="val 16667" name="adj1"/>
              <a:gd fmla="val 0" name="adj2"/>
            </a:avLst>
          </a:prstGeom>
          <a:solidFill>
            <a:srgbClr val="FABF8E"/>
          </a:solidFill>
          <a:ln cap="flat" cmpd="sng" w="381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t/>
            </a:r>
            <a:endParaRPr sz="3500">
              <a:solidFill>
                <a:schemeClr val="lt1"/>
              </a:solidFill>
              <a:latin typeface="Arial"/>
              <a:ea typeface="Arial"/>
              <a:cs typeface="Arial"/>
              <a:sym typeface="Arial"/>
            </a:endParaRPr>
          </a:p>
        </p:txBody>
      </p:sp>
      <p:sp>
        <p:nvSpPr>
          <p:cNvPr id="238" name="Google Shape;238;p14"/>
          <p:cNvSpPr/>
          <p:nvPr/>
        </p:nvSpPr>
        <p:spPr>
          <a:xfrm>
            <a:off x="1138343" y="391003"/>
            <a:ext cx="16620913" cy="2585323"/>
          </a:xfrm>
          <a:prstGeom prst="rect">
            <a:avLst/>
          </a:prstGeom>
          <a:solidFill>
            <a:srgbClr val="FFEEBD"/>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5400">
                <a:solidFill>
                  <a:srgbClr val="0000FF"/>
                </a:solidFill>
                <a:highlight>
                  <a:srgbClr val="FFFF00"/>
                </a:highlight>
                <a:latin typeface="Calibri"/>
                <a:ea typeface="Calibri"/>
                <a:cs typeface="Calibri"/>
                <a:sym typeface="Calibri"/>
              </a:rPr>
              <a:t>Bài tập </a:t>
            </a:r>
            <a:r>
              <a:rPr b="1" lang="en-US" sz="5400">
                <a:solidFill>
                  <a:srgbClr val="0000FF"/>
                </a:solidFill>
                <a:highlight>
                  <a:srgbClr val="FFFF00"/>
                </a:highlight>
                <a:latin typeface="Times New Roman"/>
                <a:ea typeface="Times New Roman"/>
                <a:cs typeface="Times New Roman"/>
                <a:sym typeface="Times New Roman"/>
              </a:rPr>
              <a:t>2:</a:t>
            </a:r>
            <a:r>
              <a:rPr b="1" lang="en-US" sz="5400">
                <a:solidFill>
                  <a:srgbClr val="0000FF"/>
                </a:solidFill>
                <a:latin typeface="Times New Roman"/>
                <a:ea typeface="Times New Roman"/>
                <a:cs typeface="Times New Roman"/>
                <a:sym typeface="Times New Roman"/>
              </a:rPr>
              <a:t> Tìm một từ Hán Việt có yếu tố đồng âm khác nghĩa với yếu tố được in đậm trong các câu sau: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0" st="0"/>
                                            </p:txEl>
                                          </p:spTgt>
                                        </p:tgtEl>
                                        <p:attrNameLst>
                                          <p:attrName>style.visibility</p:attrName>
                                        </p:attrNameLst>
                                      </p:cBhvr>
                                      <p:to>
                                        <p:strVal val="visible"/>
                                      </p:to>
                                    </p:set>
                                    <p:animEffect filter="fade" transition="in">
                                      <p:cBhvr>
                                        <p:cTn dur="500"/>
                                        <p:tgtEl>
                                          <p:spTgt spid="2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1" st="1"/>
                                            </p:txEl>
                                          </p:spTgt>
                                        </p:tgtEl>
                                        <p:attrNameLst>
                                          <p:attrName>style.visibility</p:attrName>
                                        </p:attrNameLst>
                                      </p:cBhvr>
                                      <p:to>
                                        <p:strVal val="visible"/>
                                      </p:to>
                                    </p:set>
                                    <p:animEffect filter="fade" transition="in">
                                      <p:cBhvr>
                                        <p:cTn dur="500"/>
                                        <p:tgtEl>
                                          <p:spTgt spid="2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2" st="2"/>
                                            </p:txEl>
                                          </p:spTgt>
                                        </p:tgtEl>
                                        <p:attrNameLst>
                                          <p:attrName>style.visibility</p:attrName>
                                        </p:attrNameLst>
                                      </p:cBhvr>
                                      <p:to>
                                        <p:strVal val="visible"/>
                                      </p:to>
                                    </p:set>
                                    <p:animEffect filter="fade" transition="in">
                                      <p:cBhvr>
                                        <p:cTn dur="500"/>
                                        <p:tgtEl>
                                          <p:spTgt spid="23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3" st="3"/>
                                            </p:txEl>
                                          </p:spTgt>
                                        </p:tgtEl>
                                        <p:attrNameLst>
                                          <p:attrName>style.visibility</p:attrName>
                                        </p:attrNameLst>
                                      </p:cBhvr>
                                      <p:to>
                                        <p:strVal val="visible"/>
                                      </p:to>
                                    </p:set>
                                    <p:animEffect filter="fade" transition="in">
                                      <p:cBhvr>
                                        <p:cTn dur="500"/>
                                        <p:tgtEl>
                                          <p:spTgt spid="23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242" name="Shape 242"/>
        <p:cNvGrpSpPr/>
        <p:nvPr/>
      </p:nvGrpSpPr>
      <p:grpSpPr>
        <a:xfrm>
          <a:off x="0" y="0"/>
          <a:ext cx="0" cy="0"/>
          <a:chOff x="0" y="0"/>
          <a:chExt cx="0" cy="0"/>
        </a:xfrm>
      </p:grpSpPr>
      <p:sp>
        <p:nvSpPr>
          <p:cNvPr id="243" name="Google Shape;243;p15"/>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15"/>
          <p:cNvSpPr/>
          <p:nvPr/>
        </p:nvSpPr>
        <p:spPr>
          <a:xfrm>
            <a:off x="533400" y="1213711"/>
            <a:ext cx="6934200" cy="3352800"/>
          </a:xfrm>
          <a:prstGeom prst="rect">
            <a:avLst/>
          </a:prstGeom>
          <a:solidFill>
            <a:schemeClr val="lt1"/>
          </a:solid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5200">
                <a:solidFill>
                  <a:schemeClr val="dk1"/>
                </a:solidFill>
                <a:latin typeface="Times New Roman"/>
                <a:ea typeface="Times New Roman"/>
                <a:cs typeface="Times New Roman"/>
                <a:sym typeface="Times New Roman"/>
              </a:rPr>
              <a:t>Từ </a:t>
            </a:r>
            <a:r>
              <a:rPr i="1" lang="en-US" sz="5200">
                <a:solidFill>
                  <a:schemeClr val="dk1"/>
                </a:solidFill>
                <a:latin typeface="Times New Roman"/>
                <a:ea typeface="Times New Roman"/>
                <a:cs typeface="Times New Roman"/>
                <a:sym typeface="Times New Roman"/>
              </a:rPr>
              <a:t>kinh nghiệm</a:t>
            </a:r>
            <a:r>
              <a:rPr lang="en-US" sz="5200">
                <a:solidFill>
                  <a:schemeClr val="dk1"/>
                </a:solidFill>
                <a:latin typeface="Times New Roman"/>
                <a:ea typeface="Times New Roman"/>
                <a:cs typeface="Times New Roman"/>
                <a:sym typeface="Times New Roman"/>
              </a:rPr>
              <a:t> có yếu tố </a:t>
            </a:r>
            <a:r>
              <a:rPr b="1" lang="en-US" sz="5200">
                <a:solidFill>
                  <a:srgbClr val="FF0000"/>
                </a:solidFill>
                <a:latin typeface="Times New Roman"/>
                <a:ea typeface="Times New Roman"/>
                <a:cs typeface="Times New Roman"/>
                <a:sym typeface="Times New Roman"/>
              </a:rPr>
              <a:t>kinh</a:t>
            </a:r>
            <a:r>
              <a:rPr b="1" lang="en-US" sz="5200">
                <a:solidFill>
                  <a:schemeClr val="dk1"/>
                </a:solidFill>
                <a:latin typeface="Times New Roman"/>
                <a:ea typeface="Times New Roman"/>
                <a:cs typeface="Times New Roman"/>
                <a:sym typeface="Times New Roman"/>
              </a:rPr>
              <a:t> </a:t>
            </a:r>
            <a:r>
              <a:rPr lang="en-US" sz="5200">
                <a:solidFill>
                  <a:schemeClr val="dk1"/>
                </a:solidFill>
                <a:latin typeface="Times New Roman"/>
                <a:ea typeface="Times New Roman"/>
                <a:cs typeface="Times New Roman"/>
                <a:sym typeface="Times New Roman"/>
              </a:rPr>
              <a:t>(trải qua)</a:t>
            </a:r>
            <a:endParaRPr sz="5200">
              <a:solidFill>
                <a:schemeClr val="dk1"/>
              </a:solidFill>
              <a:latin typeface="Arial"/>
              <a:ea typeface="Arial"/>
              <a:cs typeface="Arial"/>
              <a:sym typeface="Arial"/>
            </a:endParaRPr>
          </a:p>
        </p:txBody>
      </p:sp>
      <p:sp>
        <p:nvSpPr>
          <p:cNvPr id="245" name="Google Shape;245;p15"/>
          <p:cNvSpPr/>
          <p:nvPr/>
        </p:nvSpPr>
        <p:spPr>
          <a:xfrm>
            <a:off x="10820400" y="1213711"/>
            <a:ext cx="6934200" cy="3352800"/>
          </a:xfrm>
          <a:prstGeom prst="rect">
            <a:avLst/>
          </a:prstGeom>
          <a:solidFill>
            <a:schemeClr val="lt1"/>
          </a:solid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5200">
                <a:solidFill>
                  <a:srgbClr val="FF0000"/>
                </a:solidFill>
                <a:latin typeface="Times New Roman"/>
                <a:ea typeface="Times New Roman"/>
                <a:cs typeface="Times New Roman"/>
                <a:sym typeface="Times New Roman"/>
              </a:rPr>
              <a:t>kinh</a:t>
            </a:r>
            <a:r>
              <a:rPr lang="en-US" sz="5200">
                <a:solidFill>
                  <a:schemeClr val="dk1"/>
                </a:solidFill>
                <a:latin typeface="Times New Roman"/>
                <a:ea typeface="Times New Roman"/>
                <a:cs typeface="Times New Roman"/>
                <a:sym typeface="Times New Roman"/>
              </a:rPr>
              <a:t> (gây kích động mạnh) trong từ </a:t>
            </a:r>
            <a:r>
              <a:rPr i="1" lang="en-US" sz="5200">
                <a:solidFill>
                  <a:schemeClr val="dk1"/>
                </a:solidFill>
                <a:latin typeface="Times New Roman"/>
                <a:ea typeface="Times New Roman"/>
                <a:cs typeface="Times New Roman"/>
                <a:sym typeface="Times New Roman"/>
              </a:rPr>
              <a:t>kinh ngạc</a:t>
            </a:r>
            <a:endParaRPr sz="5200">
              <a:solidFill>
                <a:schemeClr val="dk1"/>
              </a:solidFill>
              <a:latin typeface="Arial"/>
              <a:ea typeface="Arial"/>
              <a:cs typeface="Arial"/>
              <a:sym typeface="Arial"/>
            </a:endParaRPr>
          </a:p>
        </p:txBody>
      </p:sp>
      <p:grpSp>
        <p:nvGrpSpPr>
          <p:cNvPr id="246" name="Google Shape;246;p15"/>
          <p:cNvGrpSpPr/>
          <p:nvPr/>
        </p:nvGrpSpPr>
        <p:grpSpPr>
          <a:xfrm>
            <a:off x="7632823" y="1775699"/>
            <a:ext cx="3060454" cy="1571612"/>
            <a:chOff x="7632823" y="1775699"/>
            <a:chExt cx="3060454" cy="1571612"/>
          </a:xfrm>
        </p:grpSpPr>
        <p:sp>
          <p:nvSpPr>
            <p:cNvPr id="247" name="Google Shape;247;p15"/>
            <p:cNvSpPr/>
            <p:nvPr/>
          </p:nvSpPr>
          <p:spPr>
            <a:xfrm>
              <a:off x="7658100" y="2642487"/>
              <a:ext cx="3009900" cy="704824"/>
            </a:xfrm>
            <a:prstGeom prst="rightArrow">
              <a:avLst>
                <a:gd fmla="val 50000" name="adj1"/>
                <a:gd fmla="val 50000"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15"/>
            <p:cNvSpPr/>
            <p:nvPr/>
          </p:nvSpPr>
          <p:spPr>
            <a:xfrm>
              <a:off x="7632823" y="1775699"/>
              <a:ext cx="3060454"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4200">
                  <a:solidFill>
                    <a:srgbClr val="0000FF"/>
                  </a:solidFill>
                  <a:latin typeface="Times New Roman"/>
                  <a:ea typeface="Times New Roman"/>
                  <a:cs typeface="Times New Roman"/>
                  <a:sym typeface="Times New Roman"/>
                </a:rPr>
                <a:t>đồng âm với </a:t>
              </a:r>
              <a:endParaRPr b="1" i="1" sz="4200">
                <a:solidFill>
                  <a:srgbClr val="0000FF"/>
                </a:solidFill>
                <a:latin typeface="Calibri"/>
                <a:ea typeface="Calibri"/>
                <a:cs typeface="Calibri"/>
                <a:sym typeface="Calibri"/>
              </a:endParaRPr>
            </a:p>
          </p:txBody>
        </p:sp>
      </p:grpSp>
      <p:sp>
        <p:nvSpPr>
          <p:cNvPr id="249" name="Google Shape;249;p15"/>
          <p:cNvSpPr/>
          <p:nvPr/>
        </p:nvSpPr>
        <p:spPr>
          <a:xfrm>
            <a:off x="533400" y="5905500"/>
            <a:ext cx="6934200" cy="3352800"/>
          </a:xfrm>
          <a:prstGeom prst="rect">
            <a:avLst/>
          </a:prstGeom>
          <a:solidFill>
            <a:schemeClr val="lt1"/>
          </a:solid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5200">
                <a:solidFill>
                  <a:schemeClr val="dk1"/>
                </a:solidFill>
                <a:latin typeface="Times New Roman"/>
                <a:ea typeface="Times New Roman"/>
                <a:cs typeface="Times New Roman"/>
                <a:sym typeface="Times New Roman"/>
              </a:rPr>
              <a:t>Từ </a:t>
            </a:r>
            <a:r>
              <a:rPr i="1" lang="en-US" sz="5200">
                <a:solidFill>
                  <a:schemeClr val="dk1"/>
                </a:solidFill>
                <a:latin typeface="Times New Roman"/>
                <a:ea typeface="Times New Roman"/>
                <a:cs typeface="Times New Roman"/>
                <a:sym typeface="Times New Roman"/>
              </a:rPr>
              <a:t>kì vọng</a:t>
            </a:r>
            <a:r>
              <a:rPr lang="en-US" sz="5200">
                <a:solidFill>
                  <a:schemeClr val="dk1"/>
                </a:solidFill>
                <a:latin typeface="Times New Roman"/>
                <a:ea typeface="Times New Roman"/>
                <a:cs typeface="Times New Roman"/>
                <a:sym typeface="Times New Roman"/>
              </a:rPr>
              <a:t> có yếu tố </a:t>
            </a:r>
            <a:r>
              <a:rPr b="1" lang="en-US" sz="5200">
                <a:solidFill>
                  <a:srgbClr val="FF0000"/>
                </a:solidFill>
                <a:latin typeface="Times New Roman"/>
                <a:ea typeface="Times New Roman"/>
                <a:cs typeface="Times New Roman"/>
                <a:sym typeface="Times New Roman"/>
              </a:rPr>
              <a:t>kì </a:t>
            </a:r>
            <a:r>
              <a:rPr lang="en-US" sz="5200">
                <a:solidFill>
                  <a:schemeClr val="dk1"/>
                </a:solidFill>
                <a:latin typeface="Times New Roman"/>
                <a:ea typeface="Times New Roman"/>
                <a:cs typeface="Times New Roman"/>
                <a:sym typeface="Times New Roman"/>
              </a:rPr>
              <a:t>(trông mong)</a:t>
            </a:r>
            <a:endParaRPr sz="5200">
              <a:solidFill>
                <a:schemeClr val="dk1"/>
              </a:solidFill>
              <a:latin typeface="Arial"/>
              <a:ea typeface="Arial"/>
              <a:cs typeface="Arial"/>
              <a:sym typeface="Arial"/>
            </a:endParaRPr>
          </a:p>
        </p:txBody>
      </p:sp>
      <p:sp>
        <p:nvSpPr>
          <p:cNvPr id="250" name="Google Shape;250;p15"/>
          <p:cNvSpPr/>
          <p:nvPr/>
        </p:nvSpPr>
        <p:spPr>
          <a:xfrm>
            <a:off x="10820400" y="5905500"/>
            <a:ext cx="6934200" cy="3352800"/>
          </a:xfrm>
          <a:prstGeom prst="rect">
            <a:avLst/>
          </a:prstGeom>
          <a:solidFill>
            <a:schemeClr val="lt1"/>
          </a:solid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5200">
                <a:solidFill>
                  <a:srgbClr val="FF0000"/>
                </a:solidFill>
                <a:latin typeface="Times New Roman"/>
                <a:ea typeface="Times New Roman"/>
                <a:cs typeface="Times New Roman"/>
                <a:sym typeface="Times New Roman"/>
              </a:rPr>
              <a:t>kì </a:t>
            </a:r>
            <a:r>
              <a:rPr lang="en-US" sz="5200">
                <a:solidFill>
                  <a:schemeClr val="dk1"/>
                </a:solidFill>
                <a:latin typeface="Times New Roman"/>
                <a:ea typeface="Times New Roman"/>
                <a:cs typeface="Times New Roman"/>
                <a:sym typeface="Times New Roman"/>
              </a:rPr>
              <a:t>(lạ, khác với bình thường) trong từ </a:t>
            </a:r>
            <a:r>
              <a:rPr i="1" lang="en-US" sz="5200">
                <a:solidFill>
                  <a:schemeClr val="dk1"/>
                </a:solidFill>
                <a:latin typeface="Times New Roman"/>
                <a:ea typeface="Times New Roman"/>
                <a:cs typeface="Times New Roman"/>
                <a:sym typeface="Times New Roman"/>
              </a:rPr>
              <a:t>kì lạ</a:t>
            </a:r>
            <a:endParaRPr sz="5200">
              <a:solidFill>
                <a:schemeClr val="dk1"/>
              </a:solidFill>
              <a:latin typeface="Arial"/>
              <a:ea typeface="Arial"/>
              <a:cs typeface="Arial"/>
              <a:sym typeface="Arial"/>
            </a:endParaRPr>
          </a:p>
        </p:txBody>
      </p:sp>
      <p:grpSp>
        <p:nvGrpSpPr>
          <p:cNvPr id="251" name="Google Shape;251;p15"/>
          <p:cNvGrpSpPr/>
          <p:nvPr/>
        </p:nvGrpSpPr>
        <p:grpSpPr>
          <a:xfrm>
            <a:off x="7632823" y="6467488"/>
            <a:ext cx="3060454" cy="1571612"/>
            <a:chOff x="7632823" y="6467488"/>
            <a:chExt cx="3060454" cy="1571612"/>
          </a:xfrm>
        </p:grpSpPr>
        <p:sp>
          <p:nvSpPr>
            <p:cNvPr id="252" name="Google Shape;252;p15"/>
            <p:cNvSpPr/>
            <p:nvPr/>
          </p:nvSpPr>
          <p:spPr>
            <a:xfrm>
              <a:off x="7658100" y="7334276"/>
              <a:ext cx="3009900" cy="704824"/>
            </a:xfrm>
            <a:prstGeom prst="rightArrow">
              <a:avLst>
                <a:gd fmla="val 50000" name="adj1"/>
                <a:gd fmla="val 50000"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15"/>
            <p:cNvSpPr/>
            <p:nvPr/>
          </p:nvSpPr>
          <p:spPr>
            <a:xfrm>
              <a:off x="7632823" y="6467488"/>
              <a:ext cx="3060454"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4200">
                  <a:solidFill>
                    <a:srgbClr val="0000FF"/>
                  </a:solidFill>
                  <a:latin typeface="Times New Roman"/>
                  <a:ea typeface="Times New Roman"/>
                  <a:cs typeface="Times New Roman"/>
                  <a:sym typeface="Times New Roman"/>
                </a:rPr>
                <a:t>đồng âm với </a:t>
              </a:r>
              <a:endParaRPr b="1" i="1" sz="4200">
                <a:solidFill>
                  <a:srgbClr val="0000FF"/>
                </a:solidFill>
                <a:latin typeface="Calibri"/>
                <a:ea typeface="Calibri"/>
                <a:cs typeface="Calibri"/>
                <a:sym typeface="Calibri"/>
              </a:endParaRPr>
            </a:p>
          </p:txBody>
        </p:sp>
      </p:grpSp>
      <p:sp>
        <p:nvSpPr>
          <p:cNvPr id="254" name="Google Shape;254;p15"/>
          <p:cNvSpPr/>
          <p:nvPr/>
        </p:nvSpPr>
        <p:spPr>
          <a:xfrm>
            <a:off x="7467600" y="4096124"/>
            <a:ext cx="3090441" cy="2030475"/>
          </a:xfrm>
          <a:custGeom>
            <a:rect b="b" l="l" r="r" t="t"/>
            <a:pathLst>
              <a:path extrusionOk="0" h="3185953" w="3964422">
                <a:moveTo>
                  <a:pt x="0" y="0"/>
                </a:moveTo>
                <a:lnTo>
                  <a:pt x="3964422" y="0"/>
                </a:lnTo>
                <a:lnTo>
                  <a:pt x="3964422" y="3185953"/>
                </a:lnTo>
                <a:lnTo>
                  <a:pt x="0" y="318595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500"/>
                                        <p:tgtEl>
                                          <p:spTgt spid="2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258" name="Shape 258"/>
        <p:cNvGrpSpPr/>
        <p:nvPr/>
      </p:nvGrpSpPr>
      <p:grpSpPr>
        <a:xfrm>
          <a:off x="0" y="0"/>
          <a:ext cx="0" cy="0"/>
          <a:chOff x="0" y="0"/>
          <a:chExt cx="0" cy="0"/>
        </a:xfrm>
      </p:grpSpPr>
      <p:sp>
        <p:nvSpPr>
          <p:cNvPr id="259" name="Google Shape;259;p16"/>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0" name="Google Shape;260;p16"/>
          <p:cNvSpPr/>
          <p:nvPr/>
        </p:nvSpPr>
        <p:spPr>
          <a:xfrm>
            <a:off x="533400" y="1213711"/>
            <a:ext cx="6934200" cy="3352800"/>
          </a:xfrm>
          <a:prstGeom prst="rect">
            <a:avLst/>
          </a:prstGeom>
          <a:solidFill>
            <a:schemeClr val="lt1"/>
          </a:solid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5200">
                <a:solidFill>
                  <a:schemeClr val="dk1"/>
                </a:solidFill>
                <a:latin typeface="Times New Roman"/>
                <a:ea typeface="Times New Roman"/>
                <a:cs typeface="Times New Roman"/>
                <a:sym typeface="Times New Roman"/>
              </a:rPr>
              <a:t>Từ </a:t>
            </a:r>
            <a:r>
              <a:rPr i="1" lang="en-US" sz="5200">
                <a:solidFill>
                  <a:schemeClr val="dk1"/>
                </a:solidFill>
                <a:latin typeface="Times New Roman"/>
                <a:ea typeface="Times New Roman"/>
                <a:cs typeface="Times New Roman"/>
                <a:sym typeface="Times New Roman"/>
              </a:rPr>
              <a:t>thích nghi</a:t>
            </a:r>
            <a:r>
              <a:rPr lang="en-US" sz="5200">
                <a:solidFill>
                  <a:schemeClr val="dk1"/>
                </a:solidFill>
                <a:latin typeface="Times New Roman"/>
                <a:ea typeface="Times New Roman"/>
                <a:cs typeface="Times New Roman"/>
                <a:sym typeface="Times New Roman"/>
              </a:rPr>
              <a:t> có yếu tố </a:t>
            </a:r>
            <a:r>
              <a:rPr b="1" lang="en-US" sz="5200">
                <a:solidFill>
                  <a:srgbClr val="FF0000"/>
                </a:solidFill>
                <a:latin typeface="Times New Roman"/>
                <a:ea typeface="Times New Roman"/>
                <a:cs typeface="Times New Roman"/>
                <a:sym typeface="Times New Roman"/>
              </a:rPr>
              <a:t>nghi</a:t>
            </a:r>
            <a:r>
              <a:rPr lang="en-US" sz="5200">
                <a:solidFill>
                  <a:schemeClr val="dk1"/>
                </a:solidFill>
                <a:latin typeface="Times New Roman"/>
                <a:ea typeface="Times New Roman"/>
                <a:cs typeface="Times New Roman"/>
                <a:sym typeface="Times New Roman"/>
              </a:rPr>
              <a:t> (thích hợp)</a:t>
            </a:r>
            <a:endParaRPr sz="5200">
              <a:solidFill>
                <a:schemeClr val="dk1"/>
              </a:solidFill>
              <a:latin typeface="Arial"/>
              <a:ea typeface="Arial"/>
              <a:cs typeface="Arial"/>
              <a:sym typeface="Arial"/>
            </a:endParaRPr>
          </a:p>
        </p:txBody>
      </p:sp>
      <p:sp>
        <p:nvSpPr>
          <p:cNvPr id="261" name="Google Shape;261;p16"/>
          <p:cNvSpPr/>
          <p:nvPr/>
        </p:nvSpPr>
        <p:spPr>
          <a:xfrm>
            <a:off x="10820400" y="1213711"/>
            <a:ext cx="6934200" cy="3352800"/>
          </a:xfrm>
          <a:prstGeom prst="rect">
            <a:avLst/>
          </a:prstGeom>
          <a:solidFill>
            <a:schemeClr val="lt1"/>
          </a:solid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5200">
                <a:solidFill>
                  <a:srgbClr val="FF0000"/>
                </a:solidFill>
                <a:latin typeface="Times New Roman"/>
                <a:ea typeface="Times New Roman"/>
                <a:cs typeface="Times New Roman"/>
                <a:sym typeface="Times New Roman"/>
              </a:rPr>
              <a:t>nghi</a:t>
            </a:r>
            <a:r>
              <a:rPr lang="en-US" sz="5200">
                <a:solidFill>
                  <a:schemeClr val="dk1"/>
                </a:solidFill>
                <a:latin typeface="Times New Roman"/>
                <a:ea typeface="Times New Roman"/>
                <a:cs typeface="Times New Roman"/>
                <a:sym typeface="Times New Roman"/>
              </a:rPr>
              <a:t> (ngờ) trong từ </a:t>
            </a:r>
            <a:r>
              <a:rPr i="1" lang="en-US" sz="5200">
                <a:solidFill>
                  <a:schemeClr val="dk1"/>
                </a:solidFill>
                <a:latin typeface="Times New Roman"/>
                <a:ea typeface="Times New Roman"/>
                <a:cs typeface="Times New Roman"/>
                <a:sym typeface="Times New Roman"/>
              </a:rPr>
              <a:t>đa nghi</a:t>
            </a:r>
            <a:endParaRPr sz="5200">
              <a:solidFill>
                <a:schemeClr val="dk1"/>
              </a:solidFill>
              <a:latin typeface="Arial"/>
              <a:ea typeface="Arial"/>
              <a:cs typeface="Arial"/>
              <a:sym typeface="Arial"/>
            </a:endParaRPr>
          </a:p>
        </p:txBody>
      </p:sp>
      <p:grpSp>
        <p:nvGrpSpPr>
          <p:cNvPr id="262" name="Google Shape;262;p16"/>
          <p:cNvGrpSpPr/>
          <p:nvPr/>
        </p:nvGrpSpPr>
        <p:grpSpPr>
          <a:xfrm>
            <a:off x="7632823" y="1775699"/>
            <a:ext cx="3060454" cy="1571612"/>
            <a:chOff x="7632823" y="1775699"/>
            <a:chExt cx="3060454" cy="1571612"/>
          </a:xfrm>
        </p:grpSpPr>
        <p:sp>
          <p:nvSpPr>
            <p:cNvPr id="263" name="Google Shape;263;p16"/>
            <p:cNvSpPr/>
            <p:nvPr/>
          </p:nvSpPr>
          <p:spPr>
            <a:xfrm>
              <a:off x="7658100" y="2642487"/>
              <a:ext cx="3009900" cy="704824"/>
            </a:xfrm>
            <a:prstGeom prst="rightArrow">
              <a:avLst>
                <a:gd fmla="val 50000" name="adj1"/>
                <a:gd fmla="val 50000"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16"/>
            <p:cNvSpPr/>
            <p:nvPr/>
          </p:nvSpPr>
          <p:spPr>
            <a:xfrm>
              <a:off x="7632823" y="1775699"/>
              <a:ext cx="3060454"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4200">
                  <a:solidFill>
                    <a:srgbClr val="0000FF"/>
                  </a:solidFill>
                  <a:latin typeface="Times New Roman"/>
                  <a:ea typeface="Times New Roman"/>
                  <a:cs typeface="Times New Roman"/>
                  <a:sym typeface="Times New Roman"/>
                </a:rPr>
                <a:t>đồng âm với </a:t>
              </a:r>
              <a:endParaRPr b="1" i="1" sz="4200">
                <a:solidFill>
                  <a:srgbClr val="0000FF"/>
                </a:solidFill>
                <a:latin typeface="Calibri"/>
                <a:ea typeface="Calibri"/>
                <a:cs typeface="Calibri"/>
                <a:sym typeface="Calibri"/>
              </a:endParaRPr>
            </a:p>
          </p:txBody>
        </p:sp>
      </p:grpSp>
      <p:sp>
        <p:nvSpPr>
          <p:cNvPr id="265" name="Google Shape;265;p16"/>
          <p:cNvSpPr/>
          <p:nvPr/>
        </p:nvSpPr>
        <p:spPr>
          <a:xfrm>
            <a:off x="533400" y="5905500"/>
            <a:ext cx="6934200" cy="3352800"/>
          </a:xfrm>
          <a:prstGeom prst="rect">
            <a:avLst/>
          </a:prstGeom>
          <a:solidFill>
            <a:schemeClr val="lt1"/>
          </a:solid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5200">
                <a:solidFill>
                  <a:schemeClr val="dk1"/>
                </a:solidFill>
                <a:latin typeface="Times New Roman"/>
                <a:ea typeface="Times New Roman"/>
                <a:cs typeface="Times New Roman"/>
                <a:sym typeface="Times New Roman"/>
              </a:rPr>
              <a:t>Từ </a:t>
            </a:r>
            <a:r>
              <a:rPr i="1" lang="en-US" sz="5200">
                <a:solidFill>
                  <a:schemeClr val="dk1"/>
                </a:solidFill>
                <a:latin typeface="Times New Roman"/>
                <a:ea typeface="Times New Roman"/>
                <a:cs typeface="Times New Roman"/>
                <a:sym typeface="Times New Roman"/>
              </a:rPr>
              <a:t>hội ngộ</a:t>
            </a:r>
            <a:r>
              <a:rPr lang="en-US" sz="5200">
                <a:solidFill>
                  <a:schemeClr val="dk1"/>
                </a:solidFill>
                <a:latin typeface="Times New Roman"/>
                <a:ea typeface="Times New Roman"/>
                <a:cs typeface="Times New Roman"/>
                <a:sym typeface="Times New Roman"/>
              </a:rPr>
              <a:t> có yếu tố </a:t>
            </a:r>
            <a:endParaRPr sz="5200">
              <a:solidFill>
                <a:schemeClr val="dk1"/>
              </a:solidFill>
              <a:latin typeface="Times New Roman"/>
              <a:ea typeface="Times New Roman"/>
              <a:cs typeface="Times New Roman"/>
              <a:sym typeface="Times New Roman"/>
            </a:endParaRPr>
          </a:p>
          <a:p>
            <a:pPr indent="0" lvl="0" marL="0" marR="0" rtl="0" algn="ctr">
              <a:lnSpc>
                <a:spcPct val="150000"/>
              </a:lnSpc>
              <a:spcBef>
                <a:spcPts val="0"/>
              </a:spcBef>
              <a:spcAft>
                <a:spcPts val="0"/>
              </a:spcAft>
              <a:buNone/>
            </a:pPr>
            <a:r>
              <a:rPr b="1" lang="en-US" sz="5200">
                <a:solidFill>
                  <a:srgbClr val="FF0000"/>
                </a:solidFill>
                <a:latin typeface="Times New Roman"/>
                <a:ea typeface="Times New Roman"/>
                <a:cs typeface="Times New Roman"/>
                <a:sym typeface="Times New Roman"/>
              </a:rPr>
              <a:t>ngộ</a:t>
            </a:r>
            <a:r>
              <a:rPr lang="en-US" sz="5200">
                <a:solidFill>
                  <a:schemeClr val="dk1"/>
                </a:solidFill>
                <a:latin typeface="Times New Roman"/>
                <a:ea typeface="Times New Roman"/>
                <a:cs typeface="Times New Roman"/>
                <a:sym typeface="Times New Roman"/>
              </a:rPr>
              <a:t> (gặp)</a:t>
            </a:r>
            <a:endParaRPr sz="5200">
              <a:solidFill>
                <a:schemeClr val="dk1"/>
              </a:solidFill>
              <a:latin typeface="Arial"/>
              <a:ea typeface="Arial"/>
              <a:cs typeface="Arial"/>
              <a:sym typeface="Arial"/>
            </a:endParaRPr>
          </a:p>
        </p:txBody>
      </p:sp>
      <p:sp>
        <p:nvSpPr>
          <p:cNvPr id="266" name="Google Shape;266;p16"/>
          <p:cNvSpPr/>
          <p:nvPr/>
        </p:nvSpPr>
        <p:spPr>
          <a:xfrm>
            <a:off x="10820400" y="5905500"/>
            <a:ext cx="6934200" cy="3352800"/>
          </a:xfrm>
          <a:prstGeom prst="rect">
            <a:avLst/>
          </a:prstGeom>
          <a:solidFill>
            <a:schemeClr val="lt1"/>
          </a:solid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5200">
                <a:solidFill>
                  <a:srgbClr val="FF0000"/>
                </a:solidFill>
                <a:latin typeface="Times New Roman"/>
                <a:ea typeface="Times New Roman"/>
                <a:cs typeface="Times New Roman"/>
                <a:sym typeface="Times New Roman"/>
              </a:rPr>
              <a:t>ngộ</a:t>
            </a:r>
            <a:r>
              <a:rPr lang="en-US" sz="5200">
                <a:solidFill>
                  <a:schemeClr val="dk1"/>
                </a:solidFill>
                <a:latin typeface="Times New Roman"/>
                <a:ea typeface="Times New Roman"/>
                <a:cs typeface="Times New Roman"/>
                <a:sym typeface="Times New Roman"/>
              </a:rPr>
              <a:t> (tỉnh, hiểu ra) trong từ </a:t>
            </a:r>
            <a:r>
              <a:rPr i="1" lang="en-US" sz="5200">
                <a:solidFill>
                  <a:schemeClr val="dk1"/>
                </a:solidFill>
                <a:latin typeface="Times New Roman"/>
                <a:ea typeface="Times New Roman"/>
                <a:cs typeface="Times New Roman"/>
                <a:sym typeface="Times New Roman"/>
              </a:rPr>
              <a:t>tỉnh ngộ</a:t>
            </a:r>
            <a:endParaRPr sz="5200">
              <a:solidFill>
                <a:schemeClr val="dk1"/>
              </a:solidFill>
              <a:latin typeface="Arial"/>
              <a:ea typeface="Arial"/>
              <a:cs typeface="Arial"/>
              <a:sym typeface="Arial"/>
            </a:endParaRPr>
          </a:p>
        </p:txBody>
      </p:sp>
      <p:grpSp>
        <p:nvGrpSpPr>
          <p:cNvPr id="267" name="Google Shape;267;p16"/>
          <p:cNvGrpSpPr/>
          <p:nvPr/>
        </p:nvGrpSpPr>
        <p:grpSpPr>
          <a:xfrm>
            <a:off x="7632823" y="6467488"/>
            <a:ext cx="3060454" cy="1571612"/>
            <a:chOff x="7632823" y="6467488"/>
            <a:chExt cx="3060454" cy="1571612"/>
          </a:xfrm>
        </p:grpSpPr>
        <p:sp>
          <p:nvSpPr>
            <p:cNvPr id="268" name="Google Shape;268;p16"/>
            <p:cNvSpPr/>
            <p:nvPr/>
          </p:nvSpPr>
          <p:spPr>
            <a:xfrm>
              <a:off x="7658100" y="7334276"/>
              <a:ext cx="3009900" cy="704824"/>
            </a:xfrm>
            <a:prstGeom prst="rightArrow">
              <a:avLst>
                <a:gd fmla="val 50000" name="adj1"/>
                <a:gd fmla="val 50000"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16"/>
            <p:cNvSpPr/>
            <p:nvPr/>
          </p:nvSpPr>
          <p:spPr>
            <a:xfrm>
              <a:off x="7632823" y="6467488"/>
              <a:ext cx="3060454"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4200">
                  <a:solidFill>
                    <a:srgbClr val="0000FF"/>
                  </a:solidFill>
                  <a:latin typeface="Times New Roman"/>
                  <a:ea typeface="Times New Roman"/>
                  <a:cs typeface="Times New Roman"/>
                  <a:sym typeface="Times New Roman"/>
                </a:rPr>
                <a:t>đồng âm với </a:t>
              </a:r>
              <a:endParaRPr b="1" i="1" sz="4200">
                <a:solidFill>
                  <a:srgbClr val="0000FF"/>
                </a:solidFill>
                <a:latin typeface="Calibri"/>
                <a:ea typeface="Calibri"/>
                <a:cs typeface="Calibri"/>
                <a:sym typeface="Calibri"/>
              </a:endParaRPr>
            </a:p>
          </p:txBody>
        </p:sp>
      </p:grpSp>
      <p:sp>
        <p:nvSpPr>
          <p:cNvPr id="270" name="Google Shape;270;p16"/>
          <p:cNvSpPr/>
          <p:nvPr/>
        </p:nvSpPr>
        <p:spPr>
          <a:xfrm>
            <a:off x="7640782" y="4186402"/>
            <a:ext cx="3090441" cy="2030475"/>
          </a:xfrm>
          <a:custGeom>
            <a:rect b="b" l="l" r="r" t="t"/>
            <a:pathLst>
              <a:path extrusionOk="0" h="3185953" w="3964422">
                <a:moveTo>
                  <a:pt x="0" y="0"/>
                </a:moveTo>
                <a:lnTo>
                  <a:pt x="3964422" y="0"/>
                </a:lnTo>
                <a:lnTo>
                  <a:pt x="3964422" y="3185953"/>
                </a:lnTo>
                <a:lnTo>
                  <a:pt x="0" y="318595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274" name="Shape 274"/>
        <p:cNvGrpSpPr/>
        <p:nvPr/>
      </p:nvGrpSpPr>
      <p:grpSpPr>
        <a:xfrm>
          <a:off x="0" y="0"/>
          <a:ext cx="0" cy="0"/>
          <a:chOff x="0" y="0"/>
          <a:chExt cx="0" cy="0"/>
        </a:xfrm>
      </p:grpSpPr>
      <p:sp>
        <p:nvSpPr>
          <p:cNvPr id="275" name="Google Shape;275;p17"/>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76" name="Google Shape;276;p17"/>
          <p:cNvGrpSpPr/>
          <p:nvPr/>
        </p:nvGrpSpPr>
        <p:grpSpPr>
          <a:xfrm>
            <a:off x="1447800" y="571500"/>
            <a:ext cx="15315349" cy="3352801"/>
            <a:chOff x="1094676" y="2409837"/>
            <a:chExt cx="6972681" cy="6764627"/>
          </a:xfrm>
        </p:grpSpPr>
        <p:grpSp>
          <p:nvGrpSpPr>
            <p:cNvPr id="277" name="Google Shape;277;p17"/>
            <p:cNvGrpSpPr/>
            <p:nvPr/>
          </p:nvGrpSpPr>
          <p:grpSpPr>
            <a:xfrm>
              <a:off x="1094676" y="2409837"/>
              <a:ext cx="6972681" cy="6764627"/>
              <a:chOff x="3667420" y="152790"/>
              <a:chExt cx="5969720" cy="7554471"/>
            </a:xfrm>
          </p:grpSpPr>
          <p:sp>
            <p:nvSpPr>
              <p:cNvPr id="278" name="Google Shape;278;p17"/>
              <p:cNvSpPr/>
              <p:nvPr/>
            </p:nvSpPr>
            <p:spPr>
              <a:xfrm>
                <a:off x="3848100" y="773061"/>
                <a:ext cx="5789040" cy="6934200"/>
              </a:xfrm>
              <a:prstGeom prst="round2DiagRect">
                <a:avLst>
                  <a:gd fmla="val 16667" name="adj1"/>
                  <a:gd fmla="val 0" name="adj2"/>
                </a:avLst>
              </a:prstGeom>
              <a:solidFill>
                <a:srgbClr val="FABF8E"/>
              </a:solidFill>
              <a:ln cap="flat" cmpd="sng" w="381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t/>
                </a:r>
                <a:endParaRPr sz="3500">
                  <a:solidFill>
                    <a:schemeClr val="lt1"/>
                  </a:solidFill>
                  <a:latin typeface="Arial"/>
                  <a:ea typeface="Arial"/>
                  <a:cs typeface="Arial"/>
                  <a:sym typeface="Arial"/>
                </a:endParaRPr>
              </a:p>
            </p:txBody>
          </p:sp>
          <p:sp>
            <p:nvSpPr>
              <p:cNvPr id="279" name="Google Shape;279;p17"/>
              <p:cNvSpPr/>
              <p:nvPr/>
            </p:nvSpPr>
            <p:spPr>
              <a:xfrm>
                <a:off x="3667420" y="152790"/>
                <a:ext cx="5851246" cy="6934200"/>
              </a:xfrm>
              <a:prstGeom prst="round2DiagRect">
                <a:avLst>
                  <a:gd fmla="val 16667" name="adj1"/>
                  <a:gd fmla="val 0" name="adj2"/>
                </a:avLst>
              </a:prstGeom>
              <a:solidFill>
                <a:srgbClr val="FFEEBD"/>
              </a:solidFill>
              <a:ln cap="flat" cmpd="sng" w="381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t/>
                </a:r>
                <a:endParaRPr sz="3500">
                  <a:solidFill>
                    <a:schemeClr val="lt1"/>
                  </a:solidFill>
                  <a:latin typeface="Arial"/>
                  <a:ea typeface="Arial"/>
                  <a:cs typeface="Arial"/>
                  <a:sym typeface="Arial"/>
                </a:endParaRPr>
              </a:p>
            </p:txBody>
          </p:sp>
        </p:grpSp>
        <p:sp>
          <p:nvSpPr>
            <p:cNvPr id="280" name="Google Shape;280;p17"/>
            <p:cNvSpPr/>
            <p:nvPr/>
          </p:nvSpPr>
          <p:spPr>
            <a:xfrm>
              <a:off x="1331440" y="2871061"/>
              <a:ext cx="6360774" cy="491486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5400">
                  <a:solidFill>
                    <a:srgbClr val="0000FF"/>
                  </a:solidFill>
                  <a:highlight>
                    <a:srgbClr val="FFFF00"/>
                  </a:highlight>
                  <a:latin typeface="Times New Roman"/>
                  <a:ea typeface="Times New Roman"/>
                  <a:cs typeface="Times New Roman"/>
                  <a:sym typeface="Times New Roman"/>
                </a:rPr>
                <a:t>Bài tập 3:</a:t>
              </a:r>
              <a:r>
                <a:rPr b="1" lang="en-US" sz="5400">
                  <a:solidFill>
                    <a:srgbClr val="0000FF"/>
                  </a:solidFill>
                  <a:latin typeface="Times New Roman"/>
                  <a:ea typeface="Times New Roman"/>
                  <a:cs typeface="Times New Roman"/>
                  <a:sym typeface="Times New Roman"/>
                </a:rPr>
                <a:t> Đặt 4 câu, mỗi câu sử dụng một từ tìm được ở bài tập 2.</a:t>
              </a:r>
              <a:endParaRPr/>
            </a:p>
          </p:txBody>
        </p:sp>
      </p:grpSp>
      <p:sp>
        <p:nvSpPr>
          <p:cNvPr id="281" name="Google Shape;281;p17"/>
          <p:cNvSpPr/>
          <p:nvPr/>
        </p:nvSpPr>
        <p:spPr>
          <a:xfrm>
            <a:off x="2286000" y="4533900"/>
            <a:ext cx="15316200" cy="507831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5400">
                <a:solidFill>
                  <a:schemeClr val="dk1"/>
                </a:solidFill>
                <a:latin typeface="Calibri"/>
                <a:ea typeface="Calibri"/>
                <a:cs typeface="Calibri"/>
                <a:sym typeface="Calibri"/>
              </a:rPr>
              <a:t>a. Trong cuộc sống, qua những lần vấp ngã, mỗi người cần rút ra </a:t>
            </a:r>
            <a:r>
              <a:rPr b="1" lang="en-US" sz="5400">
                <a:solidFill>
                  <a:srgbClr val="FF0000"/>
                </a:solidFill>
                <a:latin typeface="Calibri"/>
                <a:ea typeface="Calibri"/>
                <a:cs typeface="Calibri"/>
                <a:sym typeface="Calibri"/>
              </a:rPr>
              <a:t>kinh nghiệm</a:t>
            </a:r>
            <a:r>
              <a:rPr lang="en-US" sz="5400">
                <a:solidFill>
                  <a:srgbClr val="FF0000"/>
                </a:solidFill>
                <a:latin typeface="Calibri"/>
                <a:ea typeface="Calibri"/>
                <a:cs typeface="Calibri"/>
                <a:sym typeface="Calibri"/>
              </a:rPr>
              <a:t> </a:t>
            </a:r>
            <a:r>
              <a:rPr lang="en-US" sz="5400">
                <a:solidFill>
                  <a:schemeClr val="dk1"/>
                </a:solidFill>
                <a:latin typeface="Calibri"/>
                <a:ea typeface="Calibri"/>
                <a:cs typeface="Calibri"/>
                <a:sym typeface="Calibri"/>
              </a:rPr>
              <a:t>cho bản thân. </a:t>
            </a:r>
            <a:endParaRPr sz="5400">
              <a:solidFill>
                <a:schemeClr val="dk1"/>
              </a:solidFill>
              <a:latin typeface="Calibri"/>
              <a:ea typeface="Calibri"/>
              <a:cs typeface="Calibri"/>
              <a:sym typeface="Calibri"/>
            </a:endParaRPr>
          </a:p>
          <a:p>
            <a:pPr indent="0" lvl="0" marL="0" marR="0" rtl="0" algn="just">
              <a:lnSpc>
                <a:spcPct val="150000"/>
              </a:lnSpc>
              <a:spcBef>
                <a:spcPts val="600"/>
              </a:spcBef>
              <a:spcAft>
                <a:spcPts val="0"/>
              </a:spcAft>
              <a:buNone/>
            </a:pPr>
            <a:r>
              <a:rPr lang="en-US" sz="5400">
                <a:solidFill>
                  <a:schemeClr val="dk1"/>
                </a:solidFill>
                <a:latin typeface="Calibri"/>
                <a:ea typeface="Calibri"/>
                <a:cs typeface="Calibri"/>
                <a:sym typeface="Calibri"/>
              </a:rPr>
              <a:t>b. Tháng này, kết quả kinh doanh của công ty không được như </a:t>
            </a:r>
            <a:r>
              <a:rPr b="1" lang="en-US" sz="5400">
                <a:solidFill>
                  <a:srgbClr val="FF0000"/>
                </a:solidFill>
                <a:latin typeface="Calibri"/>
                <a:ea typeface="Calibri"/>
                <a:cs typeface="Calibri"/>
                <a:sym typeface="Calibri"/>
              </a:rPr>
              <a:t>kì vọng </a:t>
            </a:r>
            <a:r>
              <a:rPr lang="en-US" sz="5400">
                <a:solidFill>
                  <a:schemeClr val="dk1"/>
                </a:solidFill>
                <a:latin typeface="Calibri"/>
                <a:ea typeface="Calibri"/>
                <a:cs typeface="Calibri"/>
                <a:sym typeface="Calibri"/>
              </a:rPr>
              <a:t>của mọi người. </a:t>
            </a:r>
            <a:endParaRPr sz="5400">
              <a:solidFill>
                <a:schemeClr val="dk1"/>
              </a:solidFill>
              <a:latin typeface="Calibri"/>
              <a:ea typeface="Calibri"/>
              <a:cs typeface="Calibri"/>
              <a:sym typeface="Calibri"/>
            </a:endParaRPr>
          </a:p>
        </p:txBody>
      </p:sp>
      <p:sp>
        <p:nvSpPr>
          <p:cNvPr id="282" name="Google Shape;282;p17"/>
          <p:cNvSpPr/>
          <p:nvPr/>
        </p:nvSpPr>
        <p:spPr>
          <a:xfrm>
            <a:off x="609600" y="5219700"/>
            <a:ext cx="1408929" cy="1436061"/>
          </a:xfrm>
          <a:custGeom>
            <a:rect b="b" l="l" r="r" t="t"/>
            <a:pathLst>
              <a:path extrusionOk="0" h="4114800" w="4037057">
                <a:moveTo>
                  <a:pt x="0" y="0"/>
                </a:moveTo>
                <a:lnTo>
                  <a:pt x="4037058" y="0"/>
                </a:lnTo>
                <a:lnTo>
                  <a:pt x="4037058"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17"/>
          <p:cNvSpPr/>
          <p:nvPr/>
        </p:nvSpPr>
        <p:spPr>
          <a:xfrm>
            <a:off x="609599" y="7810500"/>
            <a:ext cx="1408929" cy="1436061"/>
          </a:xfrm>
          <a:custGeom>
            <a:rect b="b" l="l" r="r" t="t"/>
            <a:pathLst>
              <a:path extrusionOk="0" h="4114800" w="4037057">
                <a:moveTo>
                  <a:pt x="0" y="0"/>
                </a:moveTo>
                <a:lnTo>
                  <a:pt x="4037058" y="0"/>
                </a:lnTo>
                <a:lnTo>
                  <a:pt x="4037058"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1">
                                            <p:txEl>
                                              <p:pRg end="0" st="0"/>
                                            </p:txEl>
                                          </p:spTgt>
                                        </p:tgtEl>
                                        <p:attrNameLst>
                                          <p:attrName>style.visibility</p:attrName>
                                        </p:attrNameLst>
                                      </p:cBhvr>
                                      <p:to>
                                        <p:strVal val="visible"/>
                                      </p:to>
                                    </p:set>
                                    <p:animEffect filter="fade" transition="in">
                                      <p:cBhvr>
                                        <p:cTn dur="500"/>
                                        <p:tgtEl>
                                          <p:spTgt spid="281">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1">
                                            <p:txEl>
                                              <p:pRg end="1" st="1"/>
                                            </p:txEl>
                                          </p:spTgt>
                                        </p:tgtEl>
                                        <p:attrNameLst>
                                          <p:attrName>style.visibility</p:attrName>
                                        </p:attrNameLst>
                                      </p:cBhvr>
                                      <p:to>
                                        <p:strVal val="visible"/>
                                      </p:to>
                                    </p:set>
                                    <p:animEffect filter="fade" transition="in">
                                      <p:cBhvr>
                                        <p:cTn dur="500"/>
                                        <p:tgtEl>
                                          <p:spTgt spid="28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287" name="Shape 287"/>
        <p:cNvGrpSpPr/>
        <p:nvPr/>
      </p:nvGrpSpPr>
      <p:grpSpPr>
        <a:xfrm>
          <a:off x="0" y="0"/>
          <a:ext cx="0" cy="0"/>
          <a:chOff x="0" y="0"/>
          <a:chExt cx="0" cy="0"/>
        </a:xfrm>
      </p:grpSpPr>
      <p:sp>
        <p:nvSpPr>
          <p:cNvPr id="288" name="Google Shape;288;p18"/>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89" name="Google Shape;289;p18"/>
          <p:cNvGrpSpPr/>
          <p:nvPr/>
        </p:nvGrpSpPr>
        <p:grpSpPr>
          <a:xfrm>
            <a:off x="1447800" y="571500"/>
            <a:ext cx="15315349" cy="3352801"/>
            <a:chOff x="1094676" y="2409837"/>
            <a:chExt cx="6972681" cy="6764627"/>
          </a:xfrm>
        </p:grpSpPr>
        <p:grpSp>
          <p:nvGrpSpPr>
            <p:cNvPr id="290" name="Google Shape;290;p18"/>
            <p:cNvGrpSpPr/>
            <p:nvPr/>
          </p:nvGrpSpPr>
          <p:grpSpPr>
            <a:xfrm>
              <a:off x="1094676" y="2409837"/>
              <a:ext cx="6972681" cy="6764627"/>
              <a:chOff x="3667420" y="152790"/>
              <a:chExt cx="5969720" cy="7554471"/>
            </a:xfrm>
          </p:grpSpPr>
          <p:sp>
            <p:nvSpPr>
              <p:cNvPr id="291" name="Google Shape;291;p18"/>
              <p:cNvSpPr/>
              <p:nvPr/>
            </p:nvSpPr>
            <p:spPr>
              <a:xfrm>
                <a:off x="3848100" y="773061"/>
                <a:ext cx="5789040" cy="6934200"/>
              </a:xfrm>
              <a:prstGeom prst="round2DiagRect">
                <a:avLst>
                  <a:gd fmla="val 16667" name="adj1"/>
                  <a:gd fmla="val 0" name="adj2"/>
                </a:avLst>
              </a:prstGeom>
              <a:solidFill>
                <a:srgbClr val="FABF8E"/>
              </a:solidFill>
              <a:ln cap="flat" cmpd="sng" w="381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t/>
                </a:r>
                <a:endParaRPr sz="3500">
                  <a:solidFill>
                    <a:schemeClr val="lt1"/>
                  </a:solidFill>
                  <a:latin typeface="Arial"/>
                  <a:ea typeface="Arial"/>
                  <a:cs typeface="Arial"/>
                  <a:sym typeface="Arial"/>
                </a:endParaRPr>
              </a:p>
            </p:txBody>
          </p:sp>
          <p:sp>
            <p:nvSpPr>
              <p:cNvPr id="292" name="Google Shape;292;p18"/>
              <p:cNvSpPr/>
              <p:nvPr/>
            </p:nvSpPr>
            <p:spPr>
              <a:xfrm>
                <a:off x="3667420" y="152790"/>
                <a:ext cx="5851246" cy="6934200"/>
              </a:xfrm>
              <a:prstGeom prst="round2DiagRect">
                <a:avLst>
                  <a:gd fmla="val 16667" name="adj1"/>
                  <a:gd fmla="val 0" name="adj2"/>
                </a:avLst>
              </a:prstGeom>
              <a:solidFill>
                <a:srgbClr val="FFEEBD"/>
              </a:solidFill>
              <a:ln cap="flat" cmpd="sng" w="381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t/>
                </a:r>
                <a:endParaRPr sz="3500">
                  <a:solidFill>
                    <a:schemeClr val="lt1"/>
                  </a:solidFill>
                  <a:latin typeface="Arial"/>
                  <a:ea typeface="Arial"/>
                  <a:cs typeface="Arial"/>
                  <a:sym typeface="Arial"/>
                </a:endParaRPr>
              </a:p>
            </p:txBody>
          </p:sp>
        </p:grpSp>
        <p:sp>
          <p:nvSpPr>
            <p:cNvPr id="293" name="Google Shape;293;p18"/>
            <p:cNvSpPr/>
            <p:nvPr/>
          </p:nvSpPr>
          <p:spPr>
            <a:xfrm>
              <a:off x="1331440" y="2871061"/>
              <a:ext cx="6360774" cy="491486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5400">
                  <a:solidFill>
                    <a:schemeClr val="dk1"/>
                  </a:solidFill>
                  <a:highlight>
                    <a:srgbClr val="FFFF00"/>
                  </a:highlight>
                  <a:latin typeface="Times New Roman"/>
                  <a:ea typeface="Times New Roman"/>
                  <a:cs typeface="Times New Roman"/>
                  <a:sym typeface="Times New Roman"/>
                </a:rPr>
                <a:t>Bài tập 3:</a:t>
              </a:r>
              <a:r>
                <a:rPr lang="en-US" sz="5400">
                  <a:solidFill>
                    <a:srgbClr val="000000"/>
                  </a:solidFill>
                  <a:latin typeface="Times New Roman"/>
                  <a:ea typeface="Times New Roman"/>
                  <a:cs typeface="Times New Roman"/>
                  <a:sym typeface="Times New Roman"/>
                </a:rPr>
                <a:t> </a:t>
              </a:r>
              <a:r>
                <a:rPr lang="en-US" sz="5400">
                  <a:solidFill>
                    <a:srgbClr val="0000FF"/>
                  </a:solidFill>
                  <a:latin typeface="Times New Roman"/>
                  <a:ea typeface="Times New Roman"/>
                  <a:cs typeface="Times New Roman"/>
                  <a:sym typeface="Times New Roman"/>
                </a:rPr>
                <a:t>Đặt 4 câu, mỗi câu sử dụng một từ tìm được ở bài tập 2.</a:t>
              </a:r>
              <a:endParaRPr/>
            </a:p>
          </p:txBody>
        </p:sp>
      </p:grpSp>
      <p:sp>
        <p:nvSpPr>
          <p:cNvPr id="294" name="Google Shape;294;p18"/>
          <p:cNvSpPr/>
          <p:nvPr/>
        </p:nvSpPr>
        <p:spPr>
          <a:xfrm>
            <a:off x="2286000" y="4533900"/>
            <a:ext cx="15316200" cy="502201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5400">
                <a:solidFill>
                  <a:schemeClr val="dk1"/>
                </a:solidFill>
                <a:latin typeface="Calibri"/>
                <a:ea typeface="Calibri"/>
                <a:cs typeface="Calibri"/>
                <a:sym typeface="Calibri"/>
              </a:rPr>
              <a:t>c. Dần dần, anh ấy đã </a:t>
            </a:r>
            <a:r>
              <a:rPr b="1" lang="en-US" sz="5400">
                <a:solidFill>
                  <a:srgbClr val="FF0000"/>
                </a:solidFill>
                <a:latin typeface="Calibri"/>
                <a:ea typeface="Calibri"/>
                <a:cs typeface="Calibri"/>
                <a:sym typeface="Calibri"/>
              </a:rPr>
              <a:t>thích nghi</a:t>
            </a:r>
            <a:r>
              <a:rPr lang="en-US" sz="5400">
                <a:solidFill>
                  <a:srgbClr val="FF0000"/>
                </a:solidFill>
                <a:latin typeface="Calibri"/>
                <a:ea typeface="Calibri"/>
                <a:cs typeface="Calibri"/>
                <a:sym typeface="Calibri"/>
              </a:rPr>
              <a:t> </a:t>
            </a:r>
            <a:r>
              <a:rPr lang="en-US" sz="5400">
                <a:solidFill>
                  <a:schemeClr val="dk1"/>
                </a:solidFill>
                <a:latin typeface="Calibri"/>
                <a:ea typeface="Calibri"/>
                <a:cs typeface="Calibri"/>
                <a:sym typeface="Calibri"/>
              </a:rPr>
              <a:t>với điều kiện làm việc mới. </a:t>
            </a:r>
            <a:endParaRPr sz="5400">
              <a:solidFill>
                <a:schemeClr val="dk1"/>
              </a:solidFill>
              <a:latin typeface="Calibri"/>
              <a:ea typeface="Calibri"/>
              <a:cs typeface="Calibri"/>
              <a:sym typeface="Calibri"/>
            </a:endParaRPr>
          </a:p>
          <a:p>
            <a:pPr indent="0" lvl="0" marL="0" marR="0" rtl="0" algn="just">
              <a:lnSpc>
                <a:spcPct val="150000"/>
              </a:lnSpc>
              <a:spcBef>
                <a:spcPts val="600"/>
              </a:spcBef>
              <a:spcAft>
                <a:spcPts val="0"/>
              </a:spcAft>
              <a:buNone/>
            </a:pPr>
            <a:r>
              <a:rPr lang="en-US" sz="5400">
                <a:solidFill>
                  <a:schemeClr val="dk1"/>
                </a:solidFill>
                <a:latin typeface="Calibri"/>
                <a:ea typeface="Calibri"/>
                <a:cs typeface="Calibri"/>
                <a:sym typeface="Calibri"/>
              </a:rPr>
              <a:t>d. Hai mươi năm sau khi ra trường, hôm nay bạn bè trong lớp mới có dịp </a:t>
            </a:r>
            <a:r>
              <a:rPr b="1" lang="en-US" sz="5400">
                <a:solidFill>
                  <a:srgbClr val="FF0000"/>
                </a:solidFill>
                <a:latin typeface="Calibri"/>
                <a:ea typeface="Calibri"/>
                <a:cs typeface="Calibri"/>
                <a:sym typeface="Calibri"/>
              </a:rPr>
              <a:t>hội ngộ</a:t>
            </a:r>
            <a:r>
              <a:rPr lang="en-US" sz="5400">
                <a:solidFill>
                  <a:srgbClr val="FF0000"/>
                </a:solidFill>
                <a:latin typeface="Calibri"/>
                <a:ea typeface="Calibri"/>
                <a:cs typeface="Calibri"/>
                <a:sym typeface="Calibri"/>
              </a:rPr>
              <a:t> </a:t>
            </a:r>
            <a:r>
              <a:rPr lang="en-US" sz="5400">
                <a:solidFill>
                  <a:schemeClr val="dk1"/>
                </a:solidFill>
                <a:latin typeface="Calibri"/>
                <a:ea typeface="Calibri"/>
                <a:cs typeface="Calibri"/>
                <a:sym typeface="Calibri"/>
              </a:rPr>
              <a:t>đông đủ thế này.</a:t>
            </a:r>
            <a:endParaRPr sz="5400">
              <a:solidFill>
                <a:schemeClr val="dk1"/>
              </a:solidFill>
              <a:latin typeface="Calibri"/>
              <a:ea typeface="Calibri"/>
              <a:cs typeface="Calibri"/>
              <a:sym typeface="Calibri"/>
            </a:endParaRPr>
          </a:p>
        </p:txBody>
      </p:sp>
      <p:sp>
        <p:nvSpPr>
          <p:cNvPr id="295" name="Google Shape;295;p18"/>
          <p:cNvSpPr/>
          <p:nvPr/>
        </p:nvSpPr>
        <p:spPr>
          <a:xfrm>
            <a:off x="609600" y="5219700"/>
            <a:ext cx="1408929" cy="1436061"/>
          </a:xfrm>
          <a:custGeom>
            <a:rect b="b" l="l" r="r" t="t"/>
            <a:pathLst>
              <a:path extrusionOk="0" h="4114800" w="4037057">
                <a:moveTo>
                  <a:pt x="0" y="0"/>
                </a:moveTo>
                <a:lnTo>
                  <a:pt x="4037058" y="0"/>
                </a:lnTo>
                <a:lnTo>
                  <a:pt x="4037058"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18"/>
          <p:cNvSpPr/>
          <p:nvPr/>
        </p:nvSpPr>
        <p:spPr>
          <a:xfrm>
            <a:off x="609599" y="7810500"/>
            <a:ext cx="1408929" cy="1436061"/>
          </a:xfrm>
          <a:custGeom>
            <a:rect b="b" l="l" r="r" t="t"/>
            <a:pathLst>
              <a:path extrusionOk="0" h="4114800" w="4037057">
                <a:moveTo>
                  <a:pt x="0" y="0"/>
                </a:moveTo>
                <a:lnTo>
                  <a:pt x="4037058" y="0"/>
                </a:lnTo>
                <a:lnTo>
                  <a:pt x="4037058"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94">
                                            <p:txEl>
                                              <p:pRg end="0" st="0"/>
                                            </p:txEl>
                                          </p:spTgt>
                                        </p:tgtEl>
                                        <p:attrNameLst>
                                          <p:attrName>style.visibility</p:attrName>
                                        </p:attrNameLst>
                                      </p:cBhvr>
                                      <p:to>
                                        <p:strVal val="visible"/>
                                      </p:to>
                                    </p:set>
                                    <p:animEffect filter="fade" transition="in">
                                      <p:cBhvr>
                                        <p:cTn dur="500"/>
                                        <p:tgtEl>
                                          <p:spTgt spid="294">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4">
                                            <p:txEl>
                                              <p:pRg end="1" st="1"/>
                                            </p:txEl>
                                          </p:spTgt>
                                        </p:tgtEl>
                                        <p:attrNameLst>
                                          <p:attrName>style.visibility</p:attrName>
                                        </p:attrNameLst>
                                      </p:cBhvr>
                                      <p:to>
                                        <p:strVal val="visible"/>
                                      </p:to>
                                    </p:set>
                                    <p:animEffect filter="fade" transition="in">
                                      <p:cBhvr>
                                        <p:cTn dur="500"/>
                                        <p:tgtEl>
                                          <p:spTgt spid="2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300" name="Shape 300"/>
        <p:cNvGrpSpPr/>
        <p:nvPr/>
      </p:nvGrpSpPr>
      <p:grpSpPr>
        <a:xfrm>
          <a:off x="0" y="0"/>
          <a:ext cx="0" cy="0"/>
          <a:chOff x="0" y="0"/>
          <a:chExt cx="0" cy="0"/>
        </a:xfrm>
      </p:grpSpPr>
      <p:sp>
        <p:nvSpPr>
          <p:cNvPr id="301" name="Google Shape;301;p19"/>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02" name="Google Shape;302;p19"/>
          <p:cNvGrpSpPr/>
          <p:nvPr/>
        </p:nvGrpSpPr>
        <p:grpSpPr>
          <a:xfrm>
            <a:off x="533400" y="3848100"/>
            <a:ext cx="8915400" cy="5972830"/>
            <a:chOff x="8293142" y="419099"/>
            <a:chExt cx="8915400" cy="6477001"/>
          </a:xfrm>
        </p:grpSpPr>
        <p:grpSp>
          <p:nvGrpSpPr>
            <p:cNvPr id="303" name="Google Shape;303;p19"/>
            <p:cNvGrpSpPr/>
            <p:nvPr/>
          </p:nvGrpSpPr>
          <p:grpSpPr>
            <a:xfrm>
              <a:off x="8293142" y="419099"/>
              <a:ext cx="8915400" cy="6477001"/>
              <a:chOff x="1752601" y="6095497"/>
              <a:chExt cx="8915400" cy="6477001"/>
            </a:xfrm>
          </p:grpSpPr>
          <p:sp>
            <p:nvSpPr>
              <p:cNvPr id="304" name="Google Shape;304;p19"/>
              <p:cNvSpPr/>
              <p:nvPr/>
            </p:nvSpPr>
            <p:spPr>
              <a:xfrm>
                <a:off x="1752601" y="6438901"/>
                <a:ext cx="8915400" cy="6133596"/>
              </a:xfrm>
              <a:prstGeom prst="rect">
                <a:avLst/>
              </a:prstGeom>
              <a:solidFill>
                <a:schemeClr val="lt1"/>
              </a:solidFill>
              <a:ln cap="flat" cmpd="sng" w="381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19"/>
              <p:cNvSpPr/>
              <p:nvPr/>
            </p:nvSpPr>
            <p:spPr>
              <a:xfrm rot="5400000">
                <a:off x="1801149" y="6270370"/>
                <a:ext cx="1029204" cy="679457"/>
              </a:xfrm>
              <a:custGeom>
                <a:rect b="b" l="l" r="r" t="t"/>
                <a:pathLst>
                  <a:path extrusionOk="0" h="905942" w="1372272">
                    <a:moveTo>
                      <a:pt x="0" y="0"/>
                    </a:moveTo>
                    <a:lnTo>
                      <a:pt x="1372272" y="0"/>
                    </a:lnTo>
                    <a:lnTo>
                      <a:pt x="1372272" y="905942"/>
                    </a:lnTo>
                    <a:lnTo>
                      <a:pt x="0" y="905942"/>
                    </a:lnTo>
                    <a:lnTo>
                      <a:pt x="0" y="0"/>
                    </a:lnTo>
                    <a:close/>
                  </a:path>
                </a:pathLst>
              </a:custGeom>
              <a:blipFill rotWithShape="1">
                <a:blip r:embed="rId4">
                  <a:alphaModFix/>
                </a:blip>
                <a:stretch>
                  <a:fillRect b="-413452"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19"/>
              <p:cNvSpPr/>
              <p:nvPr/>
            </p:nvSpPr>
            <p:spPr>
              <a:xfrm rot="5400000">
                <a:off x="2563149" y="6270370"/>
                <a:ext cx="1029204" cy="679457"/>
              </a:xfrm>
              <a:custGeom>
                <a:rect b="b" l="l" r="r" t="t"/>
                <a:pathLst>
                  <a:path extrusionOk="0" h="905942" w="1372272">
                    <a:moveTo>
                      <a:pt x="0" y="0"/>
                    </a:moveTo>
                    <a:lnTo>
                      <a:pt x="1372272" y="0"/>
                    </a:lnTo>
                    <a:lnTo>
                      <a:pt x="1372272" y="905942"/>
                    </a:lnTo>
                    <a:lnTo>
                      <a:pt x="0" y="905942"/>
                    </a:lnTo>
                    <a:lnTo>
                      <a:pt x="0" y="0"/>
                    </a:lnTo>
                    <a:close/>
                  </a:path>
                </a:pathLst>
              </a:custGeom>
              <a:blipFill rotWithShape="1">
                <a:blip r:embed="rId4">
                  <a:alphaModFix/>
                </a:blip>
                <a:stretch>
                  <a:fillRect b="-413452"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7" name="Google Shape;307;p19"/>
            <p:cNvSpPr/>
            <p:nvPr/>
          </p:nvSpPr>
          <p:spPr>
            <a:xfrm>
              <a:off x="8665691" y="1656457"/>
              <a:ext cx="8170301" cy="480131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5100">
                  <a:solidFill>
                    <a:schemeClr val="dk1"/>
                  </a:solidFill>
                  <a:latin typeface="Times New Roman"/>
                  <a:ea typeface="Times New Roman"/>
                  <a:cs typeface="Times New Roman"/>
                  <a:sym typeface="Times New Roman"/>
                </a:rPr>
                <a:t>a. </a:t>
              </a:r>
              <a:r>
                <a:rPr i="1" lang="en-US" sz="5100">
                  <a:solidFill>
                    <a:schemeClr val="dk1"/>
                  </a:solidFill>
                  <a:latin typeface="Times New Roman"/>
                  <a:ea typeface="Times New Roman"/>
                  <a:cs typeface="Times New Roman"/>
                  <a:sym typeface="Times New Roman"/>
                </a:rPr>
                <a:t>Mỗi tác phẩm văn học là chính thể, trong đó, các bộ phận có quan hệ với nhau rất chặt chẽ.</a:t>
              </a:r>
              <a:endParaRPr sz="5100">
                <a:solidFill>
                  <a:schemeClr val="dk1"/>
                </a:solidFill>
                <a:latin typeface="Times New Roman"/>
                <a:ea typeface="Times New Roman"/>
                <a:cs typeface="Times New Roman"/>
                <a:sym typeface="Times New Roman"/>
              </a:endParaRPr>
            </a:p>
          </p:txBody>
        </p:sp>
      </p:grpSp>
      <p:grpSp>
        <p:nvGrpSpPr>
          <p:cNvPr id="308" name="Google Shape;308;p19"/>
          <p:cNvGrpSpPr/>
          <p:nvPr/>
        </p:nvGrpSpPr>
        <p:grpSpPr>
          <a:xfrm>
            <a:off x="9906000" y="3848098"/>
            <a:ext cx="7834461" cy="5972831"/>
            <a:chOff x="8293142" y="419099"/>
            <a:chExt cx="7834461" cy="6477001"/>
          </a:xfrm>
        </p:grpSpPr>
        <p:grpSp>
          <p:nvGrpSpPr>
            <p:cNvPr id="309" name="Google Shape;309;p19"/>
            <p:cNvGrpSpPr/>
            <p:nvPr/>
          </p:nvGrpSpPr>
          <p:grpSpPr>
            <a:xfrm>
              <a:off x="8293142" y="419099"/>
              <a:ext cx="7834461" cy="6477001"/>
              <a:chOff x="1752601" y="6095497"/>
              <a:chExt cx="7834461" cy="6477001"/>
            </a:xfrm>
          </p:grpSpPr>
          <p:sp>
            <p:nvSpPr>
              <p:cNvPr id="310" name="Google Shape;310;p19"/>
              <p:cNvSpPr/>
              <p:nvPr/>
            </p:nvSpPr>
            <p:spPr>
              <a:xfrm>
                <a:off x="1752601" y="6438901"/>
                <a:ext cx="7834461" cy="6133596"/>
              </a:xfrm>
              <a:prstGeom prst="rect">
                <a:avLst/>
              </a:prstGeom>
              <a:solidFill>
                <a:schemeClr val="lt1"/>
              </a:solidFill>
              <a:ln cap="flat" cmpd="sng" w="381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19"/>
              <p:cNvSpPr/>
              <p:nvPr/>
            </p:nvSpPr>
            <p:spPr>
              <a:xfrm rot="5400000">
                <a:off x="1801149" y="6270370"/>
                <a:ext cx="1029204" cy="679457"/>
              </a:xfrm>
              <a:custGeom>
                <a:rect b="b" l="l" r="r" t="t"/>
                <a:pathLst>
                  <a:path extrusionOk="0" h="905942" w="1372272">
                    <a:moveTo>
                      <a:pt x="0" y="0"/>
                    </a:moveTo>
                    <a:lnTo>
                      <a:pt x="1372272" y="0"/>
                    </a:lnTo>
                    <a:lnTo>
                      <a:pt x="1372272" y="905942"/>
                    </a:lnTo>
                    <a:lnTo>
                      <a:pt x="0" y="905942"/>
                    </a:lnTo>
                    <a:lnTo>
                      <a:pt x="0" y="0"/>
                    </a:lnTo>
                    <a:close/>
                  </a:path>
                </a:pathLst>
              </a:custGeom>
              <a:blipFill rotWithShape="1">
                <a:blip r:embed="rId4">
                  <a:alphaModFix/>
                </a:blip>
                <a:stretch>
                  <a:fillRect b="-413452"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19"/>
              <p:cNvSpPr/>
              <p:nvPr/>
            </p:nvSpPr>
            <p:spPr>
              <a:xfrm rot="5400000">
                <a:off x="2563149" y="6270370"/>
                <a:ext cx="1029204" cy="679457"/>
              </a:xfrm>
              <a:custGeom>
                <a:rect b="b" l="l" r="r" t="t"/>
                <a:pathLst>
                  <a:path extrusionOk="0" h="905942" w="1372272">
                    <a:moveTo>
                      <a:pt x="0" y="0"/>
                    </a:moveTo>
                    <a:lnTo>
                      <a:pt x="1372272" y="0"/>
                    </a:lnTo>
                    <a:lnTo>
                      <a:pt x="1372272" y="905942"/>
                    </a:lnTo>
                    <a:lnTo>
                      <a:pt x="0" y="905942"/>
                    </a:lnTo>
                    <a:lnTo>
                      <a:pt x="0" y="0"/>
                    </a:lnTo>
                    <a:close/>
                  </a:path>
                </a:pathLst>
              </a:custGeom>
              <a:blipFill rotWithShape="1">
                <a:blip r:embed="rId4">
                  <a:alphaModFix/>
                </a:blip>
                <a:stretch>
                  <a:fillRect b="-413452"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3" name="Google Shape;313;p19"/>
            <p:cNvSpPr/>
            <p:nvPr/>
          </p:nvSpPr>
          <p:spPr>
            <a:xfrm>
              <a:off x="8665691" y="1656457"/>
              <a:ext cx="7179701" cy="480131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5100">
                  <a:solidFill>
                    <a:schemeClr val="dk1"/>
                  </a:solidFill>
                  <a:latin typeface="Times New Roman"/>
                  <a:ea typeface="Times New Roman"/>
                  <a:cs typeface="Times New Roman"/>
                  <a:sym typeface="Times New Roman"/>
                </a:rPr>
                <a:t>b. </a:t>
              </a:r>
              <a:r>
                <a:rPr i="1" lang="en-US" sz="5100">
                  <a:solidFill>
                    <a:schemeClr val="dk1"/>
                  </a:solidFill>
                  <a:latin typeface="Times New Roman"/>
                  <a:ea typeface="Times New Roman"/>
                  <a:cs typeface="Times New Roman"/>
                  <a:sym typeface="Times New Roman"/>
                </a:rPr>
                <a:t>Trên thế giới có nhiều hình thức tổ chức nhà nước, thể hiện sự đa dạng về chỉnh thể.</a:t>
              </a:r>
              <a:endParaRPr sz="5100">
                <a:solidFill>
                  <a:schemeClr val="dk1"/>
                </a:solidFill>
                <a:latin typeface="Times New Roman"/>
                <a:ea typeface="Times New Roman"/>
                <a:cs typeface="Times New Roman"/>
                <a:sym typeface="Times New Roman"/>
              </a:endParaRPr>
            </a:p>
          </p:txBody>
        </p:sp>
      </p:grpSp>
      <p:grpSp>
        <p:nvGrpSpPr>
          <p:cNvPr id="314" name="Google Shape;314;p19"/>
          <p:cNvGrpSpPr/>
          <p:nvPr/>
        </p:nvGrpSpPr>
        <p:grpSpPr>
          <a:xfrm>
            <a:off x="722186" y="212111"/>
            <a:ext cx="17184814" cy="3352802"/>
            <a:chOff x="1094676" y="2409837"/>
            <a:chExt cx="6972681" cy="6764627"/>
          </a:xfrm>
        </p:grpSpPr>
        <p:grpSp>
          <p:nvGrpSpPr>
            <p:cNvPr id="315" name="Google Shape;315;p19"/>
            <p:cNvGrpSpPr/>
            <p:nvPr/>
          </p:nvGrpSpPr>
          <p:grpSpPr>
            <a:xfrm>
              <a:off x="1094676" y="2409837"/>
              <a:ext cx="6972681" cy="6764627"/>
              <a:chOff x="3667420" y="152790"/>
              <a:chExt cx="5969720" cy="7554471"/>
            </a:xfrm>
          </p:grpSpPr>
          <p:sp>
            <p:nvSpPr>
              <p:cNvPr id="316" name="Google Shape;316;p19"/>
              <p:cNvSpPr/>
              <p:nvPr/>
            </p:nvSpPr>
            <p:spPr>
              <a:xfrm>
                <a:off x="3848100" y="773061"/>
                <a:ext cx="5789040" cy="6934200"/>
              </a:xfrm>
              <a:prstGeom prst="round2DiagRect">
                <a:avLst>
                  <a:gd fmla="val 16667" name="adj1"/>
                  <a:gd fmla="val 0" name="adj2"/>
                </a:avLst>
              </a:prstGeom>
              <a:solidFill>
                <a:srgbClr val="FABF8E"/>
              </a:solidFill>
              <a:ln cap="flat" cmpd="sng" w="381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t/>
                </a:r>
                <a:endParaRPr sz="3500">
                  <a:solidFill>
                    <a:schemeClr val="lt1"/>
                  </a:solidFill>
                  <a:latin typeface="Arial"/>
                  <a:ea typeface="Arial"/>
                  <a:cs typeface="Arial"/>
                  <a:sym typeface="Arial"/>
                </a:endParaRPr>
              </a:p>
            </p:txBody>
          </p:sp>
          <p:sp>
            <p:nvSpPr>
              <p:cNvPr id="317" name="Google Shape;317;p19"/>
              <p:cNvSpPr/>
              <p:nvPr/>
            </p:nvSpPr>
            <p:spPr>
              <a:xfrm>
                <a:off x="3667420" y="152790"/>
                <a:ext cx="5851246" cy="6934200"/>
              </a:xfrm>
              <a:prstGeom prst="round2DiagRect">
                <a:avLst>
                  <a:gd fmla="val 16667" name="adj1"/>
                  <a:gd fmla="val 0" name="adj2"/>
                </a:avLst>
              </a:prstGeom>
              <a:solidFill>
                <a:srgbClr val="FFEEBD"/>
              </a:solidFill>
              <a:ln cap="flat" cmpd="sng" w="381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t/>
                </a:r>
                <a:endParaRPr sz="3500">
                  <a:solidFill>
                    <a:schemeClr val="lt1"/>
                  </a:solidFill>
                  <a:latin typeface="Arial"/>
                  <a:ea typeface="Arial"/>
                  <a:cs typeface="Arial"/>
                  <a:sym typeface="Arial"/>
                </a:endParaRPr>
              </a:p>
            </p:txBody>
          </p:sp>
        </p:grpSp>
        <p:sp>
          <p:nvSpPr>
            <p:cNvPr id="318" name="Google Shape;318;p19"/>
            <p:cNvSpPr/>
            <p:nvPr/>
          </p:nvSpPr>
          <p:spPr>
            <a:xfrm>
              <a:off x="1331440" y="2871061"/>
              <a:ext cx="6360774" cy="403929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4400">
                  <a:solidFill>
                    <a:srgbClr val="0000FF"/>
                  </a:solidFill>
                  <a:highlight>
                    <a:srgbClr val="FFFF00"/>
                  </a:highlight>
                  <a:latin typeface="Times New Roman"/>
                  <a:ea typeface="Times New Roman"/>
                  <a:cs typeface="Times New Roman"/>
                  <a:sym typeface="Times New Roman"/>
                </a:rPr>
                <a:t>Bài tập 4:</a:t>
              </a:r>
              <a:r>
                <a:rPr b="1" lang="en-US" sz="4400">
                  <a:solidFill>
                    <a:srgbClr val="0000FF"/>
                  </a:solidFill>
                  <a:latin typeface="Times New Roman"/>
                  <a:ea typeface="Times New Roman"/>
                  <a:cs typeface="Times New Roman"/>
                  <a:sym typeface="Times New Roman"/>
                </a:rPr>
                <a:t> Những từ in đậm trong các câu sau có yếu tố Hán Việt bị dùng sai. Hãy tìm hiểu nghĩa của các yếu tố đó để chỉnh sửa.</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322" name="Shape 322"/>
        <p:cNvGrpSpPr/>
        <p:nvPr/>
      </p:nvGrpSpPr>
      <p:grpSpPr>
        <a:xfrm>
          <a:off x="0" y="0"/>
          <a:ext cx="0" cy="0"/>
          <a:chOff x="0" y="0"/>
          <a:chExt cx="0" cy="0"/>
        </a:xfrm>
      </p:grpSpPr>
      <p:sp>
        <p:nvSpPr>
          <p:cNvPr id="323" name="Google Shape;323;p20"/>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20"/>
          <p:cNvSpPr/>
          <p:nvPr/>
        </p:nvSpPr>
        <p:spPr>
          <a:xfrm>
            <a:off x="1066800" y="593214"/>
            <a:ext cx="6934200" cy="1654686"/>
          </a:xfrm>
          <a:prstGeom prst="roundRect">
            <a:avLst>
              <a:gd fmla="val 16667" name="adj"/>
            </a:avLst>
          </a:prstGeom>
          <a:solidFill>
            <a:srgbClr val="92D050"/>
          </a:solidFill>
          <a:ln cap="flat" cmpd="sng" w="57150">
            <a:solidFill>
              <a:srgbClr val="4F61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chemeClr val="lt1"/>
                </a:solidFill>
                <a:latin typeface="Times New Roman"/>
                <a:ea typeface="Times New Roman"/>
                <a:cs typeface="Times New Roman"/>
                <a:sym typeface="Times New Roman"/>
              </a:rPr>
              <a:t>Chính thể</a:t>
            </a:r>
            <a:endParaRPr/>
          </a:p>
        </p:txBody>
      </p:sp>
      <p:sp>
        <p:nvSpPr>
          <p:cNvPr id="325" name="Google Shape;325;p20"/>
          <p:cNvSpPr/>
          <p:nvPr/>
        </p:nvSpPr>
        <p:spPr>
          <a:xfrm>
            <a:off x="685800" y="3105150"/>
            <a:ext cx="7696200" cy="5086350"/>
          </a:xfrm>
          <a:prstGeom prst="roundRect">
            <a:avLst>
              <a:gd fmla="val 16667" name="adj"/>
            </a:avLst>
          </a:prstGeom>
          <a:solidFill>
            <a:srgbClr val="EAF1DD"/>
          </a:solidFill>
          <a:ln cap="flat" cmpd="sng" w="57150">
            <a:solidFill>
              <a:srgbClr val="4F61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en-US" sz="5200">
                <a:solidFill>
                  <a:schemeClr val="dk1"/>
                </a:solidFill>
                <a:latin typeface="Times New Roman"/>
                <a:ea typeface="Times New Roman"/>
                <a:cs typeface="Times New Roman"/>
                <a:sym typeface="Times New Roman"/>
              </a:rPr>
              <a:t>Có nghĩa là hình thức tổ chức của một nhà nước.</a:t>
            </a:r>
            <a:endParaRPr sz="5200">
              <a:solidFill>
                <a:schemeClr val="dk1"/>
              </a:solidFill>
              <a:latin typeface="Calibri"/>
              <a:ea typeface="Calibri"/>
              <a:cs typeface="Calibri"/>
              <a:sym typeface="Calibri"/>
            </a:endParaRPr>
          </a:p>
        </p:txBody>
      </p:sp>
      <p:sp>
        <p:nvSpPr>
          <p:cNvPr id="326" name="Google Shape;326;p20"/>
          <p:cNvSpPr/>
          <p:nvPr/>
        </p:nvSpPr>
        <p:spPr>
          <a:xfrm>
            <a:off x="9064869" y="3105150"/>
            <a:ext cx="8613531" cy="5086350"/>
          </a:xfrm>
          <a:prstGeom prst="roundRect">
            <a:avLst>
              <a:gd fmla="val 16667" name="adj"/>
            </a:avLst>
          </a:prstGeom>
          <a:solidFill>
            <a:srgbClr val="FBD4B4"/>
          </a:solidFill>
          <a:ln cap="flat" cmpd="sng" w="5715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en-US" sz="5200">
                <a:solidFill>
                  <a:schemeClr val="dk1"/>
                </a:solidFill>
                <a:latin typeface="Times New Roman"/>
                <a:ea typeface="Times New Roman"/>
                <a:cs typeface="Times New Roman"/>
                <a:sym typeface="Times New Roman"/>
              </a:rPr>
              <a:t>Có nghĩa là khối thống nhất gồm các bộ phận có quan hệ chặt chẽ không thể tách rời của một đối tượng.</a:t>
            </a:r>
            <a:endParaRPr sz="5200">
              <a:solidFill>
                <a:schemeClr val="dk1"/>
              </a:solidFill>
              <a:latin typeface="Calibri"/>
              <a:ea typeface="Calibri"/>
              <a:cs typeface="Calibri"/>
              <a:sym typeface="Calibri"/>
            </a:endParaRPr>
          </a:p>
        </p:txBody>
      </p:sp>
      <p:sp>
        <p:nvSpPr>
          <p:cNvPr id="327" name="Google Shape;327;p20"/>
          <p:cNvSpPr/>
          <p:nvPr/>
        </p:nvSpPr>
        <p:spPr>
          <a:xfrm>
            <a:off x="202486" y="8755673"/>
            <a:ext cx="17933114"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5400">
                <a:solidFill>
                  <a:schemeClr val="dk1"/>
                </a:solidFill>
                <a:latin typeface="Times New Roman"/>
                <a:ea typeface="Times New Roman"/>
                <a:cs typeface="Times New Roman"/>
                <a:sym typeface="Times New Roman"/>
              </a:rPr>
              <a:t>=&gt; Câu a dùng từ </a:t>
            </a:r>
            <a:r>
              <a:rPr b="1" i="1" lang="en-US" sz="5400">
                <a:solidFill>
                  <a:srgbClr val="FF0000"/>
                </a:solidFill>
                <a:latin typeface="Times New Roman"/>
                <a:ea typeface="Times New Roman"/>
                <a:cs typeface="Times New Roman"/>
                <a:sym typeface="Times New Roman"/>
              </a:rPr>
              <a:t>chỉnh thể</a:t>
            </a:r>
            <a:r>
              <a:rPr lang="en-US" sz="5400">
                <a:solidFill>
                  <a:schemeClr val="dk1"/>
                </a:solidFill>
                <a:latin typeface="Times New Roman"/>
                <a:ea typeface="Times New Roman"/>
                <a:cs typeface="Times New Roman"/>
                <a:sym typeface="Times New Roman"/>
              </a:rPr>
              <a:t>, câu b dùng từ </a:t>
            </a:r>
            <a:r>
              <a:rPr b="1" i="1" lang="en-US" sz="5400">
                <a:solidFill>
                  <a:srgbClr val="FF0000"/>
                </a:solidFill>
                <a:latin typeface="Times New Roman"/>
                <a:ea typeface="Times New Roman"/>
                <a:cs typeface="Times New Roman"/>
                <a:sym typeface="Times New Roman"/>
              </a:rPr>
              <a:t>chính thể</a:t>
            </a:r>
            <a:r>
              <a:rPr lang="en-US" sz="5400">
                <a:solidFill>
                  <a:srgbClr val="FF0000"/>
                </a:solidFill>
                <a:latin typeface="Times New Roman"/>
                <a:ea typeface="Times New Roman"/>
                <a:cs typeface="Times New Roman"/>
                <a:sym typeface="Times New Roman"/>
              </a:rPr>
              <a:t> </a:t>
            </a:r>
            <a:r>
              <a:rPr lang="en-US" sz="5400">
                <a:solidFill>
                  <a:schemeClr val="dk1"/>
                </a:solidFill>
                <a:latin typeface="Times New Roman"/>
                <a:ea typeface="Times New Roman"/>
                <a:cs typeface="Times New Roman"/>
                <a:sym typeface="Times New Roman"/>
              </a:rPr>
              <a:t>mới đúng.</a:t>
            </a:r>
            <a:endParaRPr sz="5400">
              <a:solidFill>
                <a:schemeClr val="dk1"/>
              </a:solidFill>
              <a:latin typeface="Calibri"/>
              <a:ea typeface="Calibri"/>
              <a:cs typeface="Calibri"/>
              <a:sym typeface="Calibri"/>
            </a:endParaRPr>
          </a:p>
        </p:txBody>
      </p:sp>
      <p:sp>
        <p:nvSpPr>
          <p:cNvPr id="328" name="Google Shape;328;p20"/>
          <p:cNvSpPr/>
          <p:nvPr/>
        </p:nvSpPr>
        <p:spPr>
          <a:xfrm>
            <a:off x="9904534" y="593214"/>
            <a:ext cx="6934200" cy="1654686"/>
          </a:xfrm>
          <a:prstGeom prst="roundRect">
            <a:avLst>
              <a:gd fmla="val 16667" name="adj"/>
            </a:avLst>
          </a:prstGeom>
          <a:solidFill>
            <a:schemeClr val="accent6"/>
          </a:solidFill>
          <a:ln cap="flat" cmpd="sng" w="57150">
            <a:solidFill>
              <a:srgbClr val="4F61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chemeClr val="lt1"/>
                </a:solidFill>
                <a:latin typeface="Times New Roman"/>
                <a:ea typeface="Times New Roman"/>
                <a:cs typeface="Times New Roman"/>
                <a:sym typeface="Times New Roman"/>
              </a:rPr>
              <a:t>Chỉnh thể</a:t>
            </a:r>
            <a:endParaRPr/>
          </a:p>
        </p:txBody>
      </p:sp>
      <p:sp>
        <p:nvSpPr>
          <p:cNvPr id="329" name="Google Shape;329;p20"/>
          <p:cNvSpPr/>
          <p:nvPr/>
        </p:nvSpPr>
        <p:spPr>
          <a:xfrm>
            <a:off x="4076700" y="2472837"/>
            <a:ext cx="914400" cy="838200"/>
          </a:xfrm>
          <a:prstGeom prst="downArrow">
            <a:avLst>
              <a:gd fmla="val 50000" name="adj1"/>
              <a:gd fmla="val 50000" name="adj2"/>
            </a:avLst>
          </a:prstGeom>
          <a:solidFill>
            <a:srgbClr val="7692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20"/>
          <p:cNvSpPr/>
          <p:nvPr/>
        </p:nvSpPr>
        <p:spPr>
          <a:xfrm>
            <a:off x="12914434" y="2472837"/>
            <a:ext cx="914400" cy="838200"/>
          </a:xfrm>
          <a:prstGeom prst="downArrow">
            <a:avLst>
              <a:gd fmla="val 50000" name="adj1"/>
              <a:gd fmla="val 50000" name="adj2"/>
            </a:avLst>
          </a:prstGeom>
          <a:solidFill>
            <a:srgbClr val="E36C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500"/>
                                        <p:tgtEl>
                                          <p:spTgt spid="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107" name="Shape 107"/>
        <p:cNvGrpSpPr/>
        <p:nvPr/>
      </p:nvGrpSpPr>
      <p:grpSpPr>
        <a:xfrm>
          <a:off x="0" y="0"/>
          <a:ext cx="0" cy="0"/>
          <a:chOff x="0" y="0"/>
          <a:chExt cx="0" cy="0"/>
        </a:xfrm>
      </p:grpSpPr>
      <p:sp>
        <p:nvSpPr>
          <p:cNvPr id="108" name="Google Shape;108;p3"/>
          <p:cNvSpPr/>
          <p:nvPr/>
        </p:nvSpPr>
        <p:spPr>
          <a:xfrm>
            <a:off x="10591800" y="-1203708"/>
            <a:ext cx="12625727" cy="12908092"/>
          </a:xfrm>
          <a:custGeom>
            <a:rect b="b" l="l" r="r" t="t"/>
            <a:pathLst>
              <a:path extrusionOk="0" h="12908092" w="12625727">
                <a:moveTo>
                  <a:pt x="0" y="0"/>
                </a:moveTo>
                <a:lnTo>
                  <a:pt x="12625727" y="0"/>
                </a:lnTo>
                <a:lnTo>
                  <a:pt x="12625727" y="12908092"/>
                </a:lnTo>
                <a:lnTo>
                  <a:pt x="0" y="1290809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3"/>
          <p:cNvSpPr/>
          <p:nvPr/>
        </p:nvSpPr>
        <p:spPr>
          <a:xfrm rot="618040">
            <a:off x="14086526" y="-6097987"/>
            <a:ext cx="4770522" cy="9788560"/>
          </a:xfrm>
          <a:custGeom>
            <a:rect b="b" l="l" r="r" t="t"/>
            <a:pathLst>
              <a:path extrusionOk="0" h="9788560" w="4770522">
                <a:moveTo>
                  <a:pt x="0" y="0"/>
                </a:moveTo>
                <a:lnTo>
                  <a:pt x="4770522" y="0"/>
                </a:lnTo>
                <a:lnTo>
                  <a:pt x="4770522" y="9788559"/>
                </a:lnTo>
                <a:lnTo>
                  <a:pt x="0" y="9788559"/>
                </a:lnTo>
                <a:lnTo>
                  <a:pt x="0" y="0"/>
                </a:lnTo>
                <a:close/>
              </a:path>
            </a:pathLst>
          </a:custGeom>
          <a:blipFill rotWithShape="1">
            <a:blip r:embed="rId4">
              <a:alphaModFix/>
            </a:blip>
            <a:stretch>
              <a:fillRect b="0" l="-256" r="-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3"/>
          <p:cNvSpPr/>
          <p:nvPr/>
        </p:nvSpPr>
        <p:spPr>
          <a:xfrm rot="-5484824">
            <a:off x="14072419" y="4367556"/>
            <a:ext cx="7636093" cy="6652946"/>
          </a:xfrm>
          <a:custGeom>
            <a:rect b="b" l="l" r="r" t="t"/>
            <a:pathLst>
              <a:path extrusionOk="0" h="6652946" w="7636093">
                <a:moveTo>
                  <a:pt x="0" y="0"/>
                </a:moveTo>
                <a:lnTo>
                  <a:pt x="7636093" y="0"/>
                </a:lnTo>
                <a:lnTo>
                  <a:pt x="7636093" y="6652946"/>
                </a:lnTo>
                <a:lnTo>
                  <a:pt x="0" y="66529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3"/>
          <p:cNvSpPr/>
          <p:nvPr/>
        </p:nvSpPr>
        <p:spPr>
          <a:xfrm rot="1632180">
            <a:off x="15336277" y="1689036"/>
            <a:ext cx="3780147" cy="5199536"/>
          </a:xfrm>
          <a:custGeom>
            <a:rect b="b" l="l" r="r" t="t"/>
            <a:pathLst>
              <a:path extrusionOk="0" h="5199536" w="3780147">
                <a:moveTo>
                  <a:pt x="0" y="0"/>
                </a:moveTo>
                <a:lnTo>
                  <a:pt x="3780147" y="0"/>
                </a:lnTo>
                <a:lnTo>
                  <a:pt x="3780147" y="5199535"/>
                </a:lnTo>
                <a:lnTo>
                  <a:pt x="0" y="5199535"/>
                </a:lnTo>
                <a:lnTo>
                  <a:pt x="0" y="0"/>
                </a:lnTo>
                <a:close/>
              </a:path>
            </a:pathLst>
          </a:custGeom>
          <a:blipFill rotWithShape="1">
            <a:blip r:embed="rId6">
              <a:alphaModFix/>
            </a:blip>
            <a:stretch>
              <a:fillRect b="0" l="-3900" r="-390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3"/>
          <p:cNvSpPr/>
          <p:nvPr/>
        </p:nvSpPr>
        <p:spPr>
          <a:xfrm flipH="1" rot="-5494974">
            <a:off x="12509469" y="8059782"/>
            <a:ext cx="6101966" cy="4454435"/>
          </a:xfrm>
          <a:custGeom>
            <a:rect b="b" l="l" r="r" t="t"/>
            <a:pathLst>
              <a:path extrusionOk="0" h="4454435" w="6101966">
                <a:moveTo>
                  <a:pt x="6101966" y="0"/>
                </a:moveTo>
                <a:lnTo>
                  <a:pt x="0" y="0"/>
                </a:lnTo>
                <a:lnTo>
                  <a:pt x="0" y="4454436"/>
                </a:lnTo>
                <a:lnTo>
                  <a:pt x="6101966" y="4454436"/>
                </a:lnTo>
                <a:lnTo>
                  <a:pt x="6101966"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 name="Google Shape;113;p3"/>
          <p:cNvSpPr txBox="1"/>
          <p:nvPr/>
        </p:nvSpPr>
        <p:spPr>
          <a:xfrm>
            <a:off x="416902" y="2539421"/>
            <a:ext cx="12115801" cy="5208157"/>
          </a:xfrm>
          <a:prstGeom prst="rect">
            <a:avLst/>
          </a:prstGeom>
          <a:solidFill>
            <a:srgbClr val="FDEFE9"/>
          </a:solid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12000">
                <a:solidFill>
                  <a:srgbClr val="9A0000"/>
                </a:solidFill>
                <a:latin typeface="Times New Roman"/>
                <a:ea typeface="Times New Roman"/>
                <a:cs typeface="Times New Roman"/>
                <a:sym typeface="Times New Roman"/>
              </a:rPr>
              <a:t>HOẠT ĐỘNG MỞ ĐẦU</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334" name="Shape 334"/>
        <p:cNvGrpSpPr/>
        <p:nvPr/>
      </p:nvGrpSpPr>
      <p:grpSpPr>
        <a:xfrm>
          <a:off x="0" y="0"/>
          <a:ext cx="0" cy="0"/>
          <a:chOff x="0" y="0"/>
          <a:chExt cx="0" cy="0"/>
        </a:xfrm>
      </p:grpSpPr>
      <p:sp>
        <p:nvSpPr>
          <p:cNvPr id="335" name="Google Shape;335;p21"/>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36" name="Google Shape;336;p21"/>
          <p:cNvPicPr preferRelativeResize="0"/>
          <p:nvPr/>
        </p:nvPicPr>
        <p:blipFill rotWithShape="1">
          <a:blip r:embed="rId4">
            <a:alphaModFix/>
          </a:blip>
          <a:srcRect b="0" l="0" r="0" t="0"/>
          <a:stretch/>
        </p:blipFill>
        <p:spPr>
          <a:xfrm>
            <a:off x="13487400" y="3172732"/>
            <a:ext cx="3919700" cy="4355224"/>
          </a:xfrm>
          <a:prstGeom prst="rect">
            <a:avLst/>
          </a:prstGeom>
          <a:noFill/>
          <a:ln>
            <a:noFill/>
          </a:ln>
        </p:spPr>
      </p:pic>
      <p:grpSp>
        <p:nvGrpSpPr>
          <p:cNvPr id="337" name="Google Shape;337;p21"/>
          <p:cNvGrpSpPr/>
          <p:nvPr/>
        </p:nvGrpSpPr>
        <p:grpSpPr>
          <a:xfrm>
            <a:off x="803313" y="-38100"/>
            <a:ext cx="11845887" cy="9510239"/>
            <a:chOff x="803313" y="-38100"/>
            <a:chExt cx="11845887" cy="9510239"/>
          </a:xfrm>
        </p:grpSpPr>
        <p:grpSp>
          <p:nvGrpSpPr>
            <p:cNvPr id="338" name="Google Shape;338;p21"/>
            <p:cNvGrpSpPr/>
            <p:nvPr/>
          </p:nvGrpSpPr>
          <p:grpSpPr>
            <a:xfrm>
              <a:off x="803313" y="-38100"/>
              <a:ext cx="11845887" cy="9510239"/>
              <a:chOff x="5254293" y="2105377"/>
              <a:chExt cx="11845887" cy="9510239"/>
            </a:xfrm>
          </p:grpSpPr>
          <p:sp>
            <p:nvSpPr>
              <p:cNvPr id="339" name="Google Shape;339;p21"/>
              <p:cNvSpPr/>
              <p:nvPr/>
            </p:nvSpPr>
            <p:spPr>
              <a:xfrm>
                <a:off x="5254293" y="3372028"/>
                <a:ext cx="11845887" cy="8243588"/>
              </a:xfrm>
              <a:prstGeom prst="roundRect">
                <a:avLst>
                  <a:gd fmla="val 9375" name="adj"/>
                </a:avLst>
              </a:prstGeom>
              <a:solidFill>
                <a:srgbClr val="FDEFE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21"/>
              <p:cNvSpPr txBox="1"/>
              <p:nvPr/>
            </p:nvSpPr>
            <p:spPr>
              <a:xfrm>
                <a:off x="10415236" y="2105377"/>
                <a:ext cx="1524000" cy="3939540"/>
              </a:xfrm>
              <a:prstGeom prst="rect">
                <a:avLst/>
              </a:prstGeom>
              <a:solidFill>
                <a:srgbClr val="FDEFE9"/>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25000">
                    <a:solidFill>
                      <a:schemeClr val="dk2"/>
                    </a:solidFill>
                    <a:latin typeface="Arial"/>
                    <a:ea typeface="Arial"/>
                    <a:cs typeface="Arial"/>
                    <a:sym typeface="Arial"/>
                  </a:rPr>
                  <a:t>“</a:t>
                </a:r>
                <a:endParaRPr/>
              </a:p>
            </p:txBody>
          </p:sp>
        </p:grpSp>
        <p:sp>
          <p:nvSpPr>
            <p:cNvPr id="341" name="Google Shape;341;p21"/>
            <p:cNvSpPr/>
            <p:nvPr/>
          </p:nvSpPr>
          <p:spPr>
            <a:xfrm>
              <a:off x="1430356" y="2811188"/>
              <a:ext cx="10837844" cy="5262979"/>
            </a:xfrm>
            <a:prstGeom prst="rect">
              <a:avLst/>
            </a:prstGeom>
            <a:solidFill>
              <a:srgbClr val="FDEFE9"/>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5600">
                  <a:solidFill>
                    <a:srgbClr val="0000FF"/>
                  </a:solidFill>
                  <a:highlight>
                    <a:srgbClr val="FFFF00"/>
                  </a:highlight>
                  <a:latin typeface="Times New Roman"/>
                  <a:ea typeface="Times New Roman"/>
                  <a:cs typeface="Times New Roman"/>
                  <a:sym typeface="Times New Roman"/>
                </a:rPr>
                <a:t>Bài tập 5:</a:t>
              </a:r>
              <a:r>
                <a:rPr b="1" lang="en-US" sz="5600">
                  <a:solidFill>
                    <a:srgbClr val="0000FF"/>
                  </a:solidFill>
                  <a:latin typeface="Times New Roman"/>
                  <a:ea typeface="Times New Roman"/>
                  <a:cs typeface="Times New Roman"/>
                  <a:sym typeface="Times New Roman"/>
                </a:rPr>
                <a:t> Nghĩa của từ cải biên khác với nghĩa của từ cải biến như thế nào? Điều gì tạo nên sự khác nhau về nghĩa giữa hai từ đó?</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36"/>
                                        </p:tgtEl>
                                        <p:attrNameLst>
                                          <p:attrName>style.visibility</p:attrName>
                                        </p:attrNameLst>
                                      </p:cBhvr>
                                      <p:to>
                                        <p:strVal val="visible"/>
                                      </p:to>
                                    </p:set>
                                    <p:anim calcmode="lin" valueType="num">
                                      <p:cBhvr additive="base">
                                        <p:cTn dur="500"/>
                                        <p:tgtEl>
                                          <p:spTgt spid="336"/>
                                        </p:tgtEl>
                                        <p:attrNameLst>
                                          <p:attrName>ppt_w</p:attrName>
                                        </p:attrNameLst>
                                      </p:cBhvr>
                                      <p:tavLst>
                                        <p:tav fmla="" tm="0">
                                          <p:val>
                                            <p:strVal val="0"/>
                                          </p:val>
                                        </p:tav>
                                        <p:tav fmla="" tm="100000">
                                          <p:val>
                                            <p:strVal val="#ppt_w"/>
                                          </p:val>
                                        </p:tav>
                                      </p:tavLst>
                                    </p:anim>
                                    <p:anim calcmode="lin" valueType="num">
                                      <p:cBhvr additive="base">
                                        <p:cTn dur="500"/>
                                        <p:tgtEl>
                                          <p:spTgt spid="33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37"/>
                                        </p:tgtEl>
                                        <p:attrNameLst>
                                          <p:attrName>style.visibility</p:attrName>
                                        </p:attrNameLst>
                                      </p:cBhvr>
                                      <p:to>
                                        <p:strVal val="visible"/>
                                      </p:to>
                                    </p:set>
                                    <p:anim calcmode="lin" valueType="num">
                                      <p:cBhvr additive="base">
                                        <p:cTn dur="500"/>
                                        <p:tgtEl>
                                          <p:spTgt spid="337"/>
                                        </p:tgtEl>
                                        <p:attrNameLst>
                                          <p:attrName>ppt_w</p:attrName>
                                        </p:attrNameLst>
                                      </p:cBhvr>
                                      <p:tavLst>
                                        <p:tav fmla="" tm="0">
                                          <p:val>
                                            <p:strVal val="0"/>
                                          </p:val>
                                        </p:tav>
                                        <p:tav fmla="" tm="100000">
                                          <p:val>
                                            <p:strVal val="#ppt_w"/>
                                          </p:val>
                                        </p:tav>
                                      </p:tavLst>
                                    </p:anim>
                                    <p:anim calcmode="lin" valueType="num">
                                      <p:cBhvr additive="base">
                                        <p:cTn dur="500"/>
                                        <p:tgtEl>
                                          <p:spTgt spid="33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345" name="Shape 345"/>
        <p:cNvGrpSpPr/>
        <p:nvPr/>
      </p:nvGrpSpPr>
      <p:grpSpPr>
        <a:xfrm>
          <a:off x="0" y="0"/>
          <a:ext cx="0" cy="0"/>
          <a:chOff x="0" y="0"/>
          <a:chExt cx="0" cy="0"/>
        </a:xfrm>
      </p:grpSpPr>
      <p:sp>
        <p:nvSpPr>
          <p:cNvPr id="346" name="Google Shape;346;p22"/>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22"/>
          <p:cNvSpPr/>
          <p:nvPr/>
        </p:nvSpPr>
        <p:spPr>
          <a:xfrm>
            <a:off x="304800" y="1540611"/>
            <a:ext cx="3505200" cy="2694174"/>
          </a:xfrm>
          <a:prstGeom prst="roundRect">
            <a:avLst>
              <a:gd fmla="val 16667" name="adj"/>
            </a:avLst>
          </a:prstGeom>
          <a:solidFill>
            <a:srgbClr val="FFE7A3"/>
          </a:solidFill>
          <a:ln cap="flat" cmpd="sng" w="57150">
            <a:solidFill>
              <a:srgbClr val="753E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rgbClr val="FF0000"/>
                </a:solidFill>
                <a:latin typeface="Times New Roman"/>
                <a:ea typeface="Times New Roman"/>
                <a:cs typeface="Times New Roman"/>
                <a:sym typeface="Times New Roman"/>
              </a:rPr>
              <a:t>Cải biên</a:t>
            </a:r>
            <a:endParaRPr b="1" sz="5400">
              <a:solidFill>
                <a:srgbClr val="FF0000"/>
              </a:solidFill>
              <a:latin typeface="Arial"/>
              <a:ea typeface="Arial"/>
              <a:cs typeface="Arial"/>
              <a:sym typeface="Arial"/>
            </a:endParaRPr>
          </a:p>
        </p:txBody>
      </p:sp>
      <p:sp>
        <p:nvSpPr>
          <p:cNvPr id="348" name="Google Shape;348;p22"/>
          <p:cNvSpPr/>
          <p:nvPr/>
        </p:nvSpPr>
        <p:spPr>
          <a:xfrm>
            <a:off x="5562600" y="936697"/>
            <a:ext cx="12344400" cy="3902003"/>
          </a:xfrm>
          <a:prstGeom prst="roundRect">
            <a:avLst>
              <a:gd fmla="val 16667" name="adj"/>
            </a:avLst>
          </a:prstGeom>
          <a:solidFill>
            <a:srgbClr val="FDE9D8"/>
          </a:solidFill>
          <a:ln cap="flat" cmpd="sng" w="57150">
            <a:solidFill>
              <a:srgbClr val="753E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en-US" sz="5400">
                <a:solidFill>
                  <a:schemeClr val="dk1"/>
                </a:solidFill>
                <a:latin typeface="Times New Roman"/>
                <a:ea typeface="Times New Roman"/>
                <a:cs typeface="Times New Roman"/>
                <a:sym typeface="Times New Roman"/>
              </a:rPr>
              <a:t>Sửa đổi hoặc biên soạn lại cho phù hợp với yêu cầu mới, thường dùng để nói về việc xử lí tác phẩm nghệ thuật cũ.</a:t>
            </a:r>
            <a:endParaRPr sz="5400">
              <a:solidFill>
                <a:schemeClr val="dk1"/>
              </a:solidFill>
              <a:latin typeface="Arial"/>
              <a:ea typeface="Arial"/>
              <a:cs typeface="Arial"/>
              <a:sym typeface="Arial"/>
            </a:endParaRPr>
          </a:p>
        </p:txBody>
      </p:sp>
      <p:sp>
        <p:nvSpPr>
          <p:cNvPr id="349" name="Google Shape;349;p22"/>
          <p:cNvSpPr/>
          <p:nvPr/>
        </p:nvSpPr>
        <p:spPr>
          <a:xfrm>
            <a:off x="4019550" y="2445597"/>
            <a:ext cx="1333500" cy="884202"/>
          </a:xfrm>
          <a:prstGeom prst="notchedRightArrow">
            <a:avLst>
              <a:gd fmla="val 50000" name="adj1"/>
              <a:gd fmla="val 50000" name="adj2"/>
            </a:avLst>
          </a:prstGeom>
          <a:solidFill>
            <a:schemeClr val="accent5"/>
          </a:solidFill>
          <a:ln cap="flat" cmpd="sng" w="57150">
            <a:solidFill>
              <a:srgbClr val="367D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22"/>
          <p:cNvSpPr/>
          <p:nvPr/>
        </p:nvSpPr>
        <p:spPr>
          <a:xfrm>
            <a:off x="304800" y="6187084"/>
            <a:ext cx="3505200" cy="2694174"/>
          </a:xfrm>
          <a:prstGeom prst="roundRect">
            <a:avLst>
              <a:gd fmla="val 16667" name="adj"/>
            </a:avLst>
          </a:prstGeom>
          <a:solidFill>
            <a:srgbClr val="FFE7A3"/>
          </a:solidFill>
          <a:ln cap="flat" cmpd="sng" w="57150">
            <a:solidFill>
              <a:srgbClr val="753E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rgbClr val="FF0000"/>
                </a:solidFill>
                <a:latin typeface="Times New Roman"/>
                <a:ea typeface="Times New Roman"/>
                <a:cs typeface="Times New Roman"/>
                <a:sym typeface="Times New Roman"/>
              </a:rPr>
              <a:t>Cải biến</a:t>
            </a:r>
            <a:endParaRPr b="1" sz="5400">
              <a:solidFill>
                <a:srgbClr val="FF0000"/>
              </a:solidFill>
              <a:latin typeface="Arial"/>
              <a:ea typeface="Arial"/>
              <a:cs typeface="Arial"/>
              <a:sym typeface="Arial"/>
            </a:endParaRPr>
          </a:p>
        </p:txBody>
      </p:sp>
      <p:sp>
        <p:nvSpPr>
          <p:cNvPr id="351" name="Google Shape;351;p22"/>
          <p:cNvSpPr/>
          <p:nvPr/>
        </p:nvSpPr>
        <p:spPr>
          <a:xfrm>
            <a:off x="5562600" y="5583170"/>
            <a:ext cx="12344400" cy="3902003"/>
          </a:xfrm>
          <a:prstGeom prst="roundRect">
            <a:avLst>
              <a:gd fmla="val 16667" name="adj"/>
            </a:avLst>
          </a:prstGeom>
          <a:solidFill>
            <a:srgbClr val="FDE9D8"/>
          </a:solidFill>
          <a:ln cap="flat" cmpd="sng" w="57150">
            <a:solidFill>
              <a:srgbClr val="753E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en-US" sz="5400">
                <a:solidFill>
                  <a:schemeClr val="dk1"/>
                </a:solidFill>
                <a:latin typeface="Times New Roman"/>
                <a:ea typeface="Times New Roman"/>
                <a:cs typeface="Times New Roman"/>
                <a:sym typeface="Times New Roman"/>
              </a:rPr>
              <a:t>Làm cho biến đổi thành khác trước một cách rõ rệt; có thể dùng để nói về nhiều loại đối tượng.</a:t>
            </a:r>
            <a:endParaRPr sz="5400">
              <a:solidFill>
                <a:schemeClr val="dk1"/>
              </a:solidFill>
              <a:latin typeface="Arial"/>
              <a:ea typeface="Arial"/>
              <a:cs typeface="Arial"/>
              <a:sym typeface="Arial"/>
            </a:endParaRPr>
          </a:p>
        </p:txBody>
      </p:sp>
      <p:sp>
        <p:nvSpPr>
          <p:cNvPr id="352" name="Google Shape;352;p22"/>
          <p:cNvSpPr/>
          <p:nvPr/>
        </p:nvSpPr>
        <p:spPr>
          <a:xfrm>
            <a:off x="4019550" y="7092070"/>
            <a:ext cx="1333500" cy="884202"/>
          </a:xfrm>
          <a:prstGeom prst="notchedRightArrow">
            <a:avLst>
              <a:gd fmla="val 50000" name="adj1"/>
              <a:gd fmla="val 50000" name="adj2"/>
            </a:avLst>
          </a:prstGeom>
          <a:solidFill>
            <a:schemeClr val="accent5"/>
          </a:solidFill>
          <a:ln cap="flat" cmpd="sng" w="57150">
            <a:solidFill>
              <a:srgbClr val="367D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356" name="Shape 356"/>
        <p:cNvGrpSpPr/>
        <p:nvPr/>
      </p:nvGrpSpPr>
      <p:grpSpPr>
        <a:xfrm>
          <a:off x="0" y="0"/>
          <a:ext cx="0" cy="0"/>
          <a:chOff x="0" y="0"/>
          <a:chExt cx="0" cy="0"/>
        </a:xfrm>
      </p:grpSpPr>
      <p:sp>
        <p:nvSpPr>
          <p:cNvPr id="357" name="Google Shape;357;p23"/>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23"/>
          <p:cNvSpPr/>
          <p:nvPr/>
        </p:nvSpPr>
        <p:spPr>
          <a:xfrm>
            <a:off x="9267100" y="1825956"/>
            <a:ext cx="8487500" cy="7571303"/>
          </a:xfrm>
          <a:prstGeom prst="rect">
            <a:avLst/>
          </a:prstGeom>
          <a:solidFill>
            <a:srgbClr val="FDEFE9"/>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5400">
                <a:solidFill>
                  <a:schemeClr val="dk1"/>
                </a:solidFill>
                <a:latin typeface="Times New Roman"/>
                <a:ea typeface="Times New Roman"/>
                <a:cs typeface="Times New Roman"/>
                <a:sym typeface="Times New Roman"/>
              </a:rPr>
              <a:t>Hai yếu tố riêng: </a:t>
            </a:r>
            <a:endParaRPr sz="5400">
              <a:solidFill>
                <a:schemeClr val="dk1"/>
              </a:solidFill>
              <a:latin typeface="Times New Roman"/>
              <a:ea typeface="Times New Roman"/>
              <a:cs typeface="Times New Roman"/>
              <a:sym typeface="Times New Roman"/>
            </a:endParaRPr>
          </a:p>
          <a:p>
            <a:pPr indent="-685800" lvl="0" marL="685800" marR="0" rtl="0" algn="just">
              <a:lnSpc>
                <a:spcPct val="150000"/>
              </a:lnSpc>
              <a:spcBef>
                <a:spcPts val="0"/>
              </a:spcBef>
              <a:spcAft>
                <a:spcPts val="0"/>
              </a:spcAft>
              <a:buClr>
                <a:schemeClr val="dk1"/>
              </a:buClr>
              <a:buSzPts val="5400"/>
              <a:buFont typeface="Arial"/>
              <a:buChar char="•"/>
            </a:pPr>
            <a:r>
              <a:rPr lang="en-US" sz="5400">
                <a:solidFill>
                  <a:schemeClr val="dk1"/>
                </a:solidFill>
                <a:latin typeface="Times New Roman"/>
                <a:ea typeface="Times New Roman"/>
                <a:cs typeface="Times New Roman"/>
                <a:sym typeface="Times New Roman"/>
              </a:rPr>
              <a:t>biên  (viết, soạn)</a:t>
            </a:r>
            <a:endParaRPr sz="5400">
              <a:solidFill>
                <a:schemeClr val="dk1"/>
              </a:solidFill>
              <a:latin typeface="Times New Roman"/>
              <a:ea typeface="Times New Roman"/>
              <a:cs typeface="Times New Roman"/>
              <a:sym typeface="Times New Roman"/>
            </a:endParaRPr>
          </a:p>
          <a:p>
            <a:pPr indent="-685800" lvl="0" marL="685800" marR="0" rtl="0" algn="just">
              <a:lnSpc>
                <a:spcPct val="150000"/>
              </a:lnSpc>
              <a:spcBef>
                <a:spcPts val="0"/>
              </a:spcBef>
              <a:spcAft>
                <a:spcPts val="0"/>
              </a:spcAft>
              <a:buClr>
                <a:schemeClr val="dk1"/>
              </a:buClr>
              <a:buSzPts val="5400"/>
              <a:buFont typeface="Arial"/>
              <a:buChar char="•"/>
            </a:pPr>
            <a:r>
              <a:rPr lang="en-US" sz="5400">
                <a:solidFill>
                  <a:schemeClr val="dk1"/>
                </a:solidFill>
                <a:latin typeface="Times New Roman"/>
                <a:ea typeface="Times New Roman"/>
                <a:cs typeface="Times New Roman"/>
                <a:sym typeface="Times New Roman"/>
              </a:rPr>
              <a:t>biến  (thay đổi, khác) </a:t>
            </a:r>
            <a:endParaRPr sz="54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5400">
                <a:solidFill>
                  <a:schemeClr val="dk1"/>
                </a:solidFill>
                <a:latin typeface="Times New Roman"/>
                <a:ea typeface="Times New Roman"/>
                <a:cs typeface="Times New Roman"/>
                <a:sym typeface="Times New Roman"/>
              </a:rPr>
              <a:t>=&gt; Quyết định sự khác nhau về nghĩa giữa hai từ </a:t>
            </a:r>
            <a:r>
              <a:rPr b="1" i="1" lang="en-US" sz="5400">
                <a:solidFill>
                  <a:srgbClr val="C00000"/>
                </a:solidFill>
                <a:latin typeface="Times New Roman"/>
                <a:ea typeface="Times New Roman"/>
                <a:cs typeface="Times New Roman"/>
                <a:sym typeface="Times New Roman"/>
              </a:rPr>
              <a:t>cải biên </a:t>
            </a:r>
            <a:r>
              <a:rPr lang="en-US" sz="5400">
                <a:solidFill>
                  <a:schemeClr val="dk1"/>
                </a:solidFill>
                <a:latin typeface="Times New Roman"/>
                <a:ea typeface="Times New Roman"/>
                <a:cs typeface="Times New Roman"/>
                <a:sym typeface="Times New Roman"/>
              </a:rPr>
              <a:t>và </a:t>
            </a:r>
            <a:r>
              <a:rPr b="1" i="1" lang="en-US" sz="5400">
                <a:solidFill>
                  <a:srgbClr val="C00000"/>
                </a:solidFill>
                <a:latin typeface="Times New Roman"/>
                <a:ea typeface="Times New Roman"/>
                <a:cs typeface="Times New Roman"/>
                <a:sym typeface="Times New Roman"/>
              </a:rPr>
              <a:t>cải biến</a:t>
            </a:r>
            <a:r>
              <a:rPr lang="en-US" sz="5400">
                <a:solidFill>
                  <a:schemeClr val="dk1"/>
                </a:solidFill>
                <a:latin typeface="Times New Roman"/>
                <a:ea typeface="Times New Roman"/>
                <a:cs typeface="Times New Roman"/>
                <a:sym typeface="Times New Roman"/>
              </a:rPr>
              <a:t>.</a:t>
            </a:r>
            <a:endParaRPr sz="5400">
              <a:solidFill>
                <a:schemeClr val="dk1"/>
              </a:solidFill>
              <a:latin typeface="Calibri"/>
              <a:ea typeface="Calibri"/>
              <a:cs typeface="Calibri"/>
              <a:sym typeface="Calibri"/>
            </a:endParaRPr>
          </a:p>
        </p:txBody>
      </p:sp>
      <p:grpSp>
        <p:nvGrpSpPr>
          <p:cNvPr id="359" name="Google Shape;359;p23"/>
          <p:cNvGrpSpPr/>
          <p:nvPr/>
        </p:nvGrpSpPr>
        <p:grpSpPr>
          <a:xfrm>
            <a:off x="551338" y="876300"/>
            <a:ext cx="8132746" cy="8762999"/>
            <a:chOff x="551338" y="876300"/>
            <a:chExt cx="8132746" cy="8762999"/>
          </a:xfrm>
        </p:grpSpPr>
        <p:grpSp>
          <p:nvGrpSpPr>
            <p:cNvPr id="360" name="Google Shape;360;p23"/>
            <p:cNvGrpSpPr/>
            <p:nvPr/>
          </p:nvGrpSpPr>
          <p:grpSpPr>
            <a:xfrm>
              <a:off x="551338" y="876300"/>
              <a:ext cx="8132746" cy="8762999"/>
              <a:chOff x="762000" y="3343675"/>
              <a:chExt cx="5267103" cy="6251751"/>
            </a:xfrm>
          </p:grpSpPr>
          <p:sp>
            <p:nvSpPr>
              <p:cNvPr id="361" name="Google Shape;361;p23"/>
              <p:cNvSpPr/>
              <p:nvPr/>
            </p:nvSpPr>
            <p:spPr>
              <a:xfrm>
                <a:off x="1066800" y="4152900"/>
                <a:ext cx="4648200" cy="5105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62" name="Google Shape;362;p23"/>
              <p:cNvGrpSpPr/>
              <p:nvPr/>
            </p:nvGrpSpPr>
            <p:grpSpPr>
              <a:xfrm>
                <a:off x="762000" y="3343675"/>
                <a:ext cx="5267103" cy="6251751"/>
                <a:chOff x="762000" y="3343675"/>
                <a:chExt cx="5267103" cy="6251751"/>
              </a:xfrm>
            </p:grpSpPr>
            <p:sp>
              <p:nvSpPr>
                <p:cNvPr id="363" name="Google Shape;363;p23"/>
                <p:cNvSpPr/>
                <p:nvPr/>
              </p:nvSpPr>
              <p:spPr>
                <a:xfrm>
                  <a:off x="762000" y="3343675"/>
                  <a:ext cx="5267103" cy="6251751"/>
                </a:xfrm>
                <a:custGeom>
                  <a:rect b="b" l="l" r="r" t="t"/>
                  <a:pathLst>
                    <a:path extrusionOk="0" h="6251751" w="4787799">
                      <a:moveTo>
                        <a:pt x="0" y="0"/>
                      </a:moveTo>
                      <a:lnTo>
                        <a:pt x="4787799" y="0"/>
                      </a:lnTo>
                      <a:lnTo>
                        <a:pt x="4787799" y="6251751"/>
                      </a:lnTo>
                      <a:lnTo>
                        <a:pt x="0" y="625175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23"/>
                <p:cNvSpPr/>
                <p:nvPr/>
              </p:nvSpPr>
              <p:spPr>
                <a:xfrm>
                  <a:off x="2727592" y="3486776"/>
                  <a:ext cx="1259718" cy="1259718"/>
                </a:xfrm>
                <a:custGeom>
                  <a:rect b="b" l="l" r="r" t="t"/>
                  <a:pathLst>
                    <a:path extrusionOk="0" h="1259718" w="1259718">
                      <a:moveTo>
                        <a:pt x="0" y="0"/>
                      </a:moveTo>
                      <a:lnTo>
                        <a:pt x="1259718" y="0"/>
                      </a:lnTo>
                      <a:lnTo>
                        <a:pt x="1259718" y="1259718"/>
                      </a:lnTo>
                      <a:lnTo>
                        <a:pt x="0" y="125971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365" name="Google Shape;365;p23"/>
            <p:cNvSpPr/>
            <p:nvPr/>
          </p:nvSpPr>
          <p:spPr>
            <a:xfrm>
              <a:off x="1604985" y="3043196"/>
              <a:ext cx="6097648" cy="54364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23"/>
            <p:cNvSpPr/>
            <p:nvPr/>
          </p:nvSpPr>
          <p:spPr>
            <a:xfrm>
              <a:off x="1828800" y="3695699"/>
              <a:ext cx="5634015" cy="383181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5400">
                  <a:solidFill>
                    <a:schemeClr val="dk1"/>
                  </a:solidFill>
                  <a:latin typeface="Times New Roman"/>
                  <a:ea typeface="Times New Roman"/>
                  <a:cs typeface="Times New Roman"/>
                  <a:sym typeface="Times New Roman"/>
                </a:rPr>
                <a:t>Hai từ trên có yếu tố chung là </a:t>
              </a:r>
              <a:r>
                <a:rPr b="1" lang="en-US" sz="5400">
                  <a:solidFill>
                    <a:srgbClr val="C00000"/>
                  </a:solidFill>
                  <a:latin typeface="Times New Roman"/>
                  <a:ea typeface="Times New Roman"/>
                  <a:cs typeface="Times New Roman"/>
                  <a:sym typeface="Times New Roman"/>
                </a:rPr>
                <a:t>cải</a:t>
              </a:r>
              <a:r>
                <a:rPr lang="en-US" sz="5400">
                  <a:solidFill>
                    <a:schemeClr val="dk1"/>
                  </a:solidFill>
                  <a:latin typeface="Times New Roman"/>
                  <a:ea typeface="Times New Roman"/>
                  <a:cs typeface="Times New Roman"/>
                  <a:sym typeface="Times New Roman"/>
                </a:rPr>
                <a:t> (đổi khác đi). </a:t>
              </a:r>
              <a:endParaRPr sz="54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9"/>
                                        </p:tgtEl>
                                        <p:attrNameLst>
                                          <p:attrName>style.visibility</p:attrName>
                                        </p:attrNameLst>
                                      </p:cBhvr>
                                      <p:to>
                                        <p:strVal val="visible"/>
                                      </p:to>
                                    </p:set>
                                    <p:anim calcmode="lin" valueType="num">
                                      <p:cBhvr additive="base">
                                        <p:cTn dur="500"/>
                                        <p:tgtEl>
                                          <p:spTgt spid="359"/>
                                        </p:tgtEl>
                                        <p:attrNameLst>
                                          <p:attrName>ppt_w</p:attrName>
                                        </p:attrNameLst>
                                      </p:cBhvr>
                                      <p:tavLst>
                                        <p:tav fmla="" tm="0">
                                          <p:val>
                                            <p:strVal val="0"/>
                                          </p:val>
                                        </p:tav>
                                        <p:tav fmla="" tm="100000">
                                          <p:val>
                                            <p:strVal val="#ppt_w"/>
                                          </p:val>
                                        </p:tav>
                                      </p:tavLst>
                                    </p:anim>
                                    <p:anim calcmode="lin" valueType="num">
                                      <p:cBhvr additive="base">
                                        <p:cTn dur="500"/>
                                        <p:tgtEl>
                                          <p:spTgt spid="35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370" name="Shape 370"/>
        <p:cNvGrpSpPr/>
        <p:nvPr/>
      </p:nvGrpSpPr>
      <p:grpSpPr>
        <a:xfrm>
          <a:off x="0" y="0"/>
          <a:ext cx="0" cy="0"/>
          <a:chOff x="0" y="0"/>
          <a:chExt cx="0" cy="0"/>
        </a:xfrm>
      </p:grpSpPr>
      <p:sp>
        <p:nvSpPr>
          <p:cNvPr id="371" name="Google Shape;371;p24"/>
          <p:cNvSpPr/>
          <p:nvPr/>
        </p:nvSpPr>
        <p:spPr>
          <a:xfrm>
            <a:off x="10591800" y="-1203708"/>
            <a:ext cx="12625727" cy="12908092"/>
          </a:xfrm>
          <a:custGeom>
            <a:rect b="b" l="l" r="r" t="t"/>
            <a:pathLst>
              <a:path extrusionOk="0" h="12908092" w="12625727">
                <a:moveTo>
                  <a:pt x="0" y="0"/>
                </a:moveTo>
                <a:lnTo>
                  <a:pt x="12625727" y="0"/>
                </a:lnTo>
                <a:lnTo>
                  <a:pt x="12625727" y="12908092"/>
                </a:lnTo>
                <a:lnTo>
                  <a:pt x="0" y="1290809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2" name="Google Shape;372;p24"/>
          <p:cNvSpPr/>
          <p:nvPr/>
        </p:nvSpPr>
        <p:spPr>
          <a:xfrm rot="618040">
            <a:off x="14086526" y="-6097987"/>
            <a:ext cx="4770522" cy="9788560"/>
          </a:xfrm>
          <a:custGeom>
            <a:rect b="b" l="l" r="r" t="t"/>
            <a:pathLst>
              <a:path extrusionOk="0" h="9788560" w="4770522">
                <a:moveTo>
                  <a:pt x="0" y="0"/>
                </a:moveTo>
                <a:lnTo>
                  <a:pt x="4770522" y="0"/>
                </a:lnTo>
                <a:lnTo>
                  <a:pt x="4770522" y="9788559"/>
                </a:lnTo>
                <a:lnTo>
                  <a:pt x="0" y="9788559"/>
                </a:lnTo>
                <a:lnTo>
                  <a:pt x="0" y="0"/>
                </a:lnTo>
                <a:close/>
              </a:path>
            </a:pathLst>
          </a:custGeom>
          <a:blipFill rotWithShape="1">
            <a:blip r:embed="rId4">
              <a:alphaModFix/>
            </a:blip>
            <a:stretch>
              <a:fillRect b="0" l="-256" r="-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24"/>
          <p:cNvSpPr/>
          <p:nvPr/>
        </p:nvSpPr>
        <p:spPr>
          <a:xfrm rot="-5484824">
            <a:off x="14072419" y="4367556"/>
            <a:ext cx="7636093" cy="6652946"/>
          </a:xfrm>
          <a:custGeom>
            <a:rect b="b" l="l" r="r" t="t"/>
            <a:pathLst>
              <a:path extrusionOk="0" h="6652946" w="7636093">
                <a:moveTo>
                  <a:pt x="0" y="0"/>
                </a:moveTo>
                <a:lnTo>
                  <a:pt x="7636093" y="0"/>
                </a:lnTo>
                <a:lnTo>
                  <a:pt x="7636093" y="6652946"/>
                </a:lnTo>
                <a:lnTo>
                  <a:pt x="0" y="66529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24"/>
          <p:cNvSpPr/>
          <p:nvPr/>
        </p:nvSpPr>
        <p:spPr>
          <a:xfrm rot="1632180">
            <a:off x="15336277" y="1689036"/>
            <a:ext cx="3780147" cy="5199536"/>
          </a:xfrm>
          <a:custGeom>
            <a:rect b="b" l="l" r="r" t="t"/>
            <a:pathLst>
              <a:path extrusionOk="0" h="5199536" w="3780147">
                <a:moveTo>
                  <a:pt x="0" y="0"/>
                </a:moveTo>
                <a:lnTo>
                  <a:pt x="3780147" y="0"/>
                </a:lnTo>
                <a:lnTo>
                  <a:pt x="3780147" y="5199535"/>
                </a:lnTo>
                <a:lnTo>
                  <a:pt x="0" y="5199535"/>
                </a:lnTo>
                <a:lnTo>
                  <a:pt x="0" y="0"/>
                </a:lnTo>
                <a:close/>
              </a:path>
            </a:pathLst>
          </a:custGeom>
          <a:blipFill rotWithShape="1">
            <a:blip r:embed="rId6">
              <a:alphaModFix/>
            </a:blip>
            <a:stretch>
              <a:fillRect b="0" l="-3900" r="-390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24"/>
          <p:cNvSpPr/>
          <p:nvPr/>
        </p:nvSpPr>
        <p:spPr>
          <a:xfrm flipH="1" rot="-5494974">
            <a:off x="12509469" y="8059782"/>
            <a:ext cx="6101966" cy="4454435"/>
          </a:xfrm>
          <a:custGeom>
            <a:rect b="b" l="l" r="r" t="t"/>
            <a:pathLst>
              <a:path extrusionOk="0" h="4454435" w="6101966">
                <a:moveTo>
                  <a:pt x="6101966" y="0"/>
                </a:moveTo>
                <a:lnTo>
                  <a:pt x="0" y="0"/>
                </a:lnTo>
                <a:lnTo>
                  <a:pt x="0" y="4454436"/>
                </a:lnTo>
                <a:lnTo>
                  <a:pt x="6101966" y="4454436"/>
                </a:lnTo>
                <a:lnTo>
                  <a:pt x="6101966"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24"/>
          <p:cNvSpPr txBox="1"/>
          <p:nvPr/>
        </p:nvSpPr>
        <p:spPr>
          <a:xfrm>
            <a:off x="416902" y="2539421"/>
            <a:ext cx="12115801" cy="5539978"/>
          </a:xfrm>
          <a:prstGeom prst="rect">
            <a:avLst/>
          </a:prstGeom>
          <a:solidFill>
            <a:srgbClr val="FDEFE9"/>
          </a:solid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12000">
                <a:solidFill>
                  <a:srgbClr val="9A0000"/>
                </a:solidFill>
                <a:latin typeface="Times New Roman"/>
                <a:ea typeface="Times New Roman"/>
                <a:cs typeface="Times New Roman"/>
                <a:sym typeface="Times New Roman"/>
              </a:rPr>
              <a:t>HOẠT ĐỘNG VẬN DỤNG</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380" name="Shape 380"/>
        <p:cNvGrpSpPr/>
        <p:nvPr/>
      </p:nvGrpSpPr>
      <p:grpSpPr>
        <a:xfrm>
          <a:off x="0" y="0"/>
          <a:ext cx="0" cy="0"/>
          <a:chOff x="0" y="0"/>
          <a:chExt cx="0" cy="0"/>
        </a:xfrm>
      </p:grpSpPr>
      <p:sp>
        <p:nvSpPr>
          <p:cNvPr id="381" name="Google Shape;381;p25"/>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82" name="Google Shape;382;p25"/>
          <p:cNvGrpSpPr/>
          <p:nvPr/>
        </p:nvGrpSpPr>
        <p:grpSpPr>
          <a:xfrm>
            <a:off x="1871315" y="573853"/>
            <a:ext cx="14545370" cy="5931630"/>
            <a:chOff x="1871315" y="1206195"/>
            <a:chExt cx="14545370" cy="7585289"/>
          </a:xfrm>
        </p:grpSpPr>
        <p:grpSp>
          <p:nvGrpSpPr>
            <p:cNvPr id="383" name="Google Shape;383;p25"/>
            <p:cNvGrpSpPr/>
            <p:nvPr/>
          </p:nvGrpSpPr>
          <p:grpSpPr>
            <a:xfrm>
              <a:off x="1871315" y="1206195"/>
              <a:ext cx="14545370" cy="7585289"/>
              <a:chOff x="0" y="-76200"/>
              <a:chExt cx="3830879" cy="1997771"/>
            </a:xfrm>
          </p:grpSpPr>
          <p:sp>
            <p:nvSpPr>
              <p:cNvPr id="384" name="Google Shape;384;p25"/>
              <p:cNvSpPr/>
              <p:nvPr/>
            </p:nvSpPr>
            <p:spPr>
              <a:xfrm>
                <a:off x="0" y="0"/>
                <a:ext cx="3830879" cy="1921571"/>
              </a:xfrm>
              <a:custGeom>
                <a:rect b="b" l="l" r="r" t="t"/>
                <a:pathLst>
                  <a:path extrusionOk="0" h="1921571" w="3830879">
                    <a:moveTo>
                      <a:pt x="37790" y="0"/>
                    </a:moveTo>
                    <a:lnTo>
                      <a:pt x="3793089" y="0"/>
                    </a:lnTo>
                    <a:cubicBezTo>
                      <a:pt x="3803112" y="0"/>
                      <a:pt x="3812724" y="3981"/>
                      <a:pt x="3819811" y="11069"/>
                    </a:cubicBezTo>
                    <a:cubicBezTo>
                      <a:pt x="3826898" y="18156"/>
                      <a:pt x="3830879" y="27768"/>
                      <a:pt x="3830879" y="37790"/>
                    </a:cubicBezTo>
                    <a:lnTo>
                      <a:pt x="3830879" y="1883781"/>
                    </a:lnTo>
                    <a:cubicBezTo>
                      <a:pt x="3830879" y="1893804"/>
                      <a:pt x="3826898" y="1903416"/>
                      <a:pt x="3819811" y="1910503"/>
                    </a:cubicBezTo>
                    <a:cubicBezTo>
                      <a:pt x="3812724" y="1917590"/>
                      <a:pt x="3803112" y="1921571"/>
                      <a:pt x="3793089" y="1921571"/>
                    </a:cubicBezTo>
                    <a:lnTo>
                      <a:pt x="37790" y="1921571"/>
                    </a:lnTo>
                    <a:cubicBezTo>
                      <a:pt x="27768" y="1921571"/>
                      <a:pt x="18156" y="1917590"/>
                      <a:pt x="11069" y="1910503"/>
                    </a:cubicBezTo>
                    <a:cubicBezTo>
                      <a:pt x="3981" y="1903416"/>
                      <a:pt x="0" y="1893804"/>
                      <a:pt x="0" y="1883781"/>
                    </a:cubicBezTo>
                    <a:lnTo>
                      <a:pt x="0" y="37790"/>
                    </a:lnTo>
                    <a:cubicBezTo>
                      <a:pt x="0" y="27768"/>
                      <a:pt x="3981" y="18156"/>
                      <a:pt x="11069" y="11069"/>
                    </a:cubicBezTo>
                    <a:cubicBezTo>
                      <a:pt x="18156" y="3981"/>
                      <a:pt x="27768" y="0"/>
                      <a:pt x="37790" y="0"/>
                    </a:cubicBezTo>
                    <a:close/>
                  </a:path>
                </a:pathLst>
              </a:custGeom>
              <a:solidFill>
                <a:srgbClr val="F1C06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5" name="Google Shape;385;p25"/>
              <p:cNvSpPr txBox="1"/>
              <p:nvPr/>
            </p:nvSpPr>
            <p:spPr>
              <a:xfrm>
                <a:off x="0" y="-76200"/>
                <a:ext cx="3830879" cy="1997771"/>
              </a:xfrm>
              <a:prstGeom prst="rect">
                <a:avLst/>
              </a:prstGeom>
              <a:noFill/>
              <a:ln>
                <a:noFill/>
              </a:ln>
            </p:spPr>
            <p:txBody>
              <a:bodyPr anchorCtr="0" anchor="ctr" bIns="50800" lIns="50800" spcFirstLastPara="1" rIns="50800" wrap="square" tIns="50800">
                <a:noAutofit/>
              </a:bodyPr>
              <a:lstStyle/>
              <a:p>
                <a:pPr indent="0" lvl="0" marL="0" marR="0" rtl="0" algn="ctr">
                  <a:lnSpc>
                    <a:spcPct val="21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6" name="Google Shape;386;p25"/>
            <p:cNvGrpSpPr/>
            <p:nvPr/>
          </p:nvGrpSpPr>
          <p:grpSpPr>
            <a:xfrm>
              <a:off x="2071937" y="1416258"/>
              <a:ext cx="14144125" cy="7165162"/>
              <a:chOff x="0" y="-76200"/>
              <a:chExt cx="3725202" cy="1887121"/>
            </a:xfrm>
          </p:grpSpPr>
          <p:sp>
            <p:nvSpPr>
              <p:cNvPr id="387" name="Google Shape;387;p25"/>
              <p:cNvSpPr/>
              <p:nvPr/>
            </p:nvSpPr>
            <p:spPr>
              <a:xfrm>
                <a:off x="0" y="0"/>
                <a:ext cx="3725202" cy="1810921"/>
              </a:xfrm>
              <a:custGeom>
                <a:rect b="b" l="l" r="r" t="t"/>
                <a:pathLst>
                  <a:path extrusionOk="0" h="1810921" w="3725202">
                    <a:moveTo>
                      <a:pt x="32294" y="0"/>
                    </a:moveTo>
                    <a:lnTo>
                      <a:pt x="3692908" y="0"/>
                    </a:lnTo>
                    <a:cubicBezTo>
                      <a:pt x="3701473" y="0"/>
                      <a:pt x="3709687" y="3402"/>
                      <a:pt x="3715743" y="9459"/>
                    </a:cubicBezTo>
                    <a:cubicBezTo>
                      <a:pt x="3721799" y="15515"/>
                      <a:pt x="3725202" y="23729"/>
                      <a:pt x="3725202" y="32294"/>
                    </a:cubicBezTo>
                    <a:lnTo>
                      <a:pt x="3725202" y="1778627"/>
                    </a:lnTo>
                    <a:cubicBezTo>
                      <a:pt x="3725202" y="1796462"/>
                      <a:pt x="3710743" y="1810921"/>
                      <a:pt x="3692908" y="1810921"/>
                    </a:cubicBezTo>
                    <a:lnTo>
                      <a:pt x="32294" y="1810921"/>
                    </a:lnTo>
                    <a:cubicBezTo>
                      <a:pt x="23729" y="1810921"/>
                      <a:pt x="15515" y="1807518"/>
                      <a:pt x="9459" y="1801462"/>
                    </a:cubicBezTo>
                    <a:cubicBezTo>
                      <a:pt x="3402" y="1795406"/>
                      <a:pt x="0" y="1787192"/>
                      <a:pt x="0" y="1778627"/>
                    </a:cubicBezTo>
                    <a:lnTo>
                      <a:pt x="0" y="32294"/>
                    </a:lnTo>
                    <a:cubicBezTo>
                      <a:pt x="0" y="23729"/>
                      <a:pt x="3402" y="15515"/>
                      <a:pt x="9459" y="9459"/>
                    </a:cubicBezTo>
                    <a:cubicBezTo>
                      <a:pt x="15515" y="3402"/>
                      <a:pt x="23729" y="0"/>
                      <a:pt x="32294" y="0"/>
                    </a:cubicBezTo>
                    <a:close/>
                  </a:path>
                </a:pathLst>
              </a:custGeom>
              <a:solidFill>
                <a:srgbClr val="F9F5F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p25"/>
              <p:cNvSpPr txBox="1"/>
              <p:nvPr/>
            </p:nvSpPr>
            <p:spPr>
              <a:xfrm>
                <a:off x="0" y="-76200"/>
                <a:ext cx="3725202" cy="1887121"/>
              </a:xfrm>
              <a:prstGeom prst="rect">
                <a:avLst/>
              </a:prstGeom>
              <a:noFill/>
              <a:ln>
                <a:noFill/>
              </a:ln>
            </p:spPr>
            <p:txBody>
              <a:bodyPr anchorCtr="0" anchor="ctr" bIns="50800" lIns="50800" spcFirstLastPara="1" rIns="50800" wrap="square" tIns="50800">
                <a:noAutofit/>
              </a:bodyPr>
              <a:lstStyle/>
              <a:p>
                <a:pPr indent="0" lvl="0" marL="0" marR="0" rtl="0" algn="ctr">
                  <a:lnSpc>
                    <a:spcPct val="21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9" name="Google Shape;389;p25"/>
            <p:cNvGrpSpPr/>
            <p:nvPr/>
          </p:nvGrpSpPr>
          <p:grpSpPr>
            <a:xfrm>
              <a:off x="2354511" y="1664353"/>
              <a:ext cx="13578982" cy="6668972"/>
              <a:chOff x="0" y="-76200"/>
              <a:chExt cx="3576357" cy="1756437"/>
            </a:xfrm>
          </p:grpSpPr>
          <p:sp>
            <p:nvSpPr>
              <p:cNvPr id="390" name="Google Shape;390;p25"/>
              <p:cNvSpPr/>
              <p:nvPr/>
            </p:nvSpPr>
            <p:spPr>
              <a:xfrm>
                <a:off x="0" y="0"/>
                <a:ext cx="3576357" cy="1680237"/>
              </a:xfrm>
              <a:custGeom>
                <a:rect b="b" l="l" r="r" t="t"/>
                <a:pathLst>
                  <a:path extrusionOk="0" h="1680237" w="3576357">
                    <a:moveTo>
                      <a:pt x="21095" y="0"/>
                    </a:moveTo>
                    <a:lnTo>
                      <a:pt x="3555261" y="0"/>
                    </a:lnTo>
                    <a:cubicBezTo>
                      <a:pt x="3560856" y="0"/>
                      <a:pt x="3566222" y="2223"/>
                      <a:pt x="3570178" y="6179"/>
                    </a:cubicBezTo>
                    <a:cubicBezTo>
                      <a:pt x="3574134" y="10135"/>
                      <a:pt x="3576357" y="15500"/>
                      <a:pt x="3576357" y="21095"/>
                    </a:cubicBezTo>
                    <a:lnTo>
                      <a:pt x="3576357" y="1659142"/>
                    </a:lnTo>
                    <a:cubicBezTo>
                      <a:pt x="3576357" y="1670793"/>
                      <a:pt x="3566912" y="1680237"/>
                      <a:pt x="3555261" y="1680237"/>
                    </a:cubicBezTo>
                    <a:lnTo>
                      <a:pt x="21095" y="1680237"/>
                    </a:lnTo>
                    <a:cubicBezTo>
                      <a:pt x="15500" y="1680237"/>
                      <a:pt x="10135" y="1678015"/>
                      <a:pt x="6179" y="1674058"/>
                    </a:cubicBezTo>
                    <a:cubicBezTo>
                      <a:pt x="2223" y="1670103"/>
                      <a:pt x="0" y="1664737"/>
                      <a:pt x="0" y="1659142"/>
                    </a:cubicBezTo>
                    <a:lnTo>
                      <a:pt x="0" y="21095"/>
                    </a:lnTo>
                    <a:cubicBezTo>
                      <a:pt x="0" y="9445"/>
                      <a:pt x="9445" y="0"/>
                      <a:pt x="21095" y="0"/>
                    </a:cubicBezTo>
                    <a:close/>
                  </a:path>
                </a:pathLst>
              </a:custGeom>
              <a:solidFill>
                <a:srgbClr val="000000">
                  <a:alpha val="0"/>
                </a:srgbClr>
              </a:solidFill>
              <a:ln cap="rnd" cmpd="sng" w="47625">
                <a:solidFill>
                  <a:srgbClr val="765A4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25"/>
              <p:cNvSpPr txBox="1"/>
              <p:nvPr/>
            </p:nvSpPr>
            <p:spPr>
              <a:xfrm>
                <a:off x="0" y="-76200"/>
                <a:ext cx="3576356" cy="1756437"/>
              </a:xfrm>
              <a:prstGeom prst="rect">
                <a:avLst/>
              </a:prstGeom>
              <a:noFill/>
              <a:ln>
                <a:noFill/>
              </a:ln>
            </p:spPr>
            <p:txBody>
              <a:bodyPr anchorCtr="0" anchor="ctr" bIns="50800" lIns="50800" spcFirstLastPara="1" rIns="50800" wrap="square" tIns="50800">
                <a:noAutofit/>
              </a:bodyPr>
              <a:lstStyle/>
              <a:p>
                <a:pPr indent="0" lvl="0" marL="0" marR="0" rtl="0" algn="ctr">
                  <a:lnSpc>
                    <a:spcPct val="217722"/>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392" name="Google Shape;392;p25"/>
          <p:cNvSpPr/>
          <p:nvPr/>
        </p:nvSpPr>
        <p:spPr>
          <a:xfrm>
            <a:off x="3791382" y="2095500"/>
            <a:ext cx="10705234" cy="297652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6600">
                <a:solidFill>
                  <a:srgbClr val="0000FF"/>
                </a:solidFill>
                <a:latin typeface="Times New Roman"/>
                <a:ea typeface="Times New Roman"/>
                <a:cs typeface="Times New Roman"/>
                <a:sym typeface="Times New Roman"/>
              </a:rPr>
              <a:t>Biên soạn từ điển (khoảng 50 yếu tố Hán Việt đồng âm).</a:t>
            </a:r>
            <a:endParaRPr b="1" sz="6600">
              <a:solidFill>
                <a:srgbClr val="0000FF"/>
              </a:solidFill>
              <a:latin typeface="Calibri"/>
              <a:ea typeface="Calibri"/>
              <a:cs typeface="Calibri"/>
              <a:sym typeface="Calibri"/>
            </a:endParaRPr>
          </a:p>
        </p:txBody>
      </p:sp>
      <p:pic>
        <p:nvPicPr>
          <p:cNvPr id="393" name="Google Shape;393;p25"/>
          <p:cNvPicPr preferRelativeResize="0"/>
          <p:nvPr/>
        </p:nvPicPr>
        <p:blipFill rotWithShape="1">
          <a:blip r:embed="rId4">
            <a:alphaModFix/>
          </a:blip>
          <a:srcRect b="0" l="0" r="0" t="0"/>
          <a:stretch/>
        </p:blipFill>
        <p:spPr>
          <a:xfrm>
            <a:off x="6019800" y="4767661"/>
            <a:ext cx="6043545" cy="58622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2"/>
                                        </p:tgtEl>
                                        <p:attrNameLst>
                                          <p:attrName>style.visibility</p:attrName>
                                        </p:attrNameLst>
                                      </p:cBhvr>
                                      <p:to>
                                        <p:strVal val="visible"/>
                                      </p:to>
                                    </p:set>
                                    <p:anim calcmode="lin" valueType="num">
                                      <p:cBhvr additive="base">
                                        <p:cTn dur="500"/>
                                        <p:tgtEl>
                                          <p:spTgt spid="392"/>
                                        </p:tgtEl>
                                        <p:attrNameLst>
                                          <p:attrName>ppt_w</p:attrName>
                                        </p:attrNameLst>
                                      </p:cBhvr>
                                      <p:tavLst>
                                        <p:tav fmla="" tm="0">
                                          <p:val>
                                            <p:strVal val="0"/>
                                          </p:val>
                                        </p:tav>
                                        <p:tav fmla="" tm="100000">
                                          <p:val>
                                            <p:strVal val="#ppt_w"/>
                                          </p:val>
                                        </p:tav>
                                      </p:tavLst>
                                    </p:anim>
                                    <p:anim calcmode="lin" valueType="num">
                                      <p:cBhvr additive="base">
                                        <p:cTn dur="500"/>
                                        <p:tgtEl>
                                          <p:spTgt spid="39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118" name="Shape 118"/>
        <p:cNvGrpSpPr/>
        <p:nvPr/>
      </p:nvGrpSpPr>
      <p:grpSpPr>
        <a:xfrm>
          <a:off x="0" y="0"/>
          <a:ext cx="0" cy="0"/>
          <a:chOff x="0" y="0"/>
          <a:chExt cx="0" cy="0"/>
        </a:xfrm>
      </p:grpSpPr>
      <p:sp>
        <p:nvSpPr>
          <p:cNvPr id="119" name="Google Shape;119;p4"/>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4"/>
          <p:cNvSpPr/>
          <p:nvPr/>
        </p:nvSpPr>
        <p:spPr>
          <a:xfrm>
            <a:off x="1362075" y="557886"/>
            <a:ext cx="15563850" cy="458561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5000">
                <a:solidFill>
                  <a:srgbClr val="C00000"/>
                </a:solidFill>
                <a:latin typeface="Calibri"/>
                <a:ea typeface="Calibri"/>
                <a:cs typeface="Calibri"/>
                <a:sym typeface="Calibri"/>
              </a:rPr>
              <a:t>Chỉ ra từ dùng sai trong các câu sau và sửa lại cho đúng.</a:t>
            </a:r>
            <a:endParaRPr b="1" sz="5000">
              <a:solidFill>
                <a:srgbClr val="C00000"/>
              </a:solidFill>
              <a:latin typeface="Calibri"/>
              <a:ea typeface="Calibri"/>
              <a:cs typeface="Calibri"/>
              <a:sym typeface="Calibri"/>
            </a:endParaRPr>
          </a:p>
          <a:p>
            <a:pPr indent="0" lvl="0" marL="0" marR="0" rtl="0" algn="just">
              <a:lnSpc>
                <a:spcPct val="150000"/>
              </a:lnSpc>
              <a:spcBef>
                <a:spcPts val="0"/>
              </a:spcBef>
              <a:spcAft>
                <a:spcPts val="0"/>
              </a:spcAft>
              <a:buNone/>
            </a:pPr>
            <a:r>
              <a:rPr lang="en-US" sz="5000">
                <a:solidFill>
                  <a:schemeClr val="dk1"/>
                </a:solidFill>
                <a:latin typeface="Calibri"/>
                <a:ea typeface="Calibri"/>
                <a:cs typeface="Calibri"/>
                <a:sym typeface="Calibri"/>
              </a:rPr>
              <a:t>(1) Hai công ty đó đã được sát nhập từ năm ngoái.</a:t>
            </a:r>
            <a:endParaRPr sz="5000">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None/>
            </a:pPr>
            <a:r>
              <a:rPr lang="en-US" sz="5000">
                <a:solidFill>
                  <a:schemeClr val="dk1"/>
                </a:solidFill>
                <a:latin typeface="Calibri"/>
                <a:ea typeface="Calibri"/>
                <a:cs typeface="Calibri"/>
                <a:sym typeface="Calibri"/>
              </a:rPr>
              <a:t>(2) Chưa chăm chỉ là yếu điểm của anh ấy.</a:t>
            </a:r>
            <a:endParaRPr sz="5000">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None/>
            </a:pPr>
            <a:r>
              <a:rPr lang="en-US" sz="5000">
                <a:solidFill>
                  <a:schemeClr val="dk1"/>
                </a:solidFill>
                <a:latin typeface="Calibri"/>
                <a:ea typeface="Calibri"/>
                <a:cs typeface="Calibri"/>
                <a:sym typeface="Calibri"/>
              </a:rPr>
              <a:t>(3) Cô ấy sinh ra trong một gia đình tri thức.</a:t>
            </a:r>
            <a:endParaRPr sz="5000">
              <a:solidFill>
                <a:schemeClr val="dk1"/>
              </a:solidFill>
              <a:latin typeface="Calibri"/>
              <a:ea typeface="Calibri"/>
              <a:cs typeface="Calibri"/>
              <a:sym typeface="Calibri"/>
            </a:endParaRPr>
          </a:p>
        </p:txBody>
      </p:sp>
      <p:sp>
        <p:nvSpPr>
          <p:cNvPr id="121" name="Google Shape;121;p4"/>
          <p:cNvSpPr/>
          <p:nvPr/>
        </p:nvSpPr>
        <p:spPr>
          <a:xfrm>
            <a:off x="1066800" y="6773686"/>
            <a:ext cx="4876800" cy="2857500"/>
          </a:xfrm>
          <a:prstGeom prst="roundRect">
            <a:avLst>
              <a:gd fmla="val 10228" name="adj"/>
            </a:avLst>
          </a:prstGeom>
          <a:solidFill>
            <a:srgbClr val="FBD4B4"/>
          </a:solidFill>
          <a:ln cap="flat" cmpd="sng" w="5715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5000">
                <a:solidFill>
                  <a:schemeClr val="dk1"/>
                </a:solidFill>
                <a:latin typeface="Times New Roman"/>
                <a:ea typeface="Times New Roman"/>
                <a:cs typeface="Times New Roman"/>
                <a:sym typeface="Times New Roman"/>
              </a:rPr>
              <a:t>(1) sát nhập </a:t>
            </a:r>
            <a:endParaRPr/>
          </a:p>
          <a:p>
            <a:pPr indent="0" lvl="0" marL="0" marR="0" rtl="0" algn="ctr">
              <a:lnSpc>
                <a:spcPct val="150000"/>
              </a:lnSpc>
              <a:spcBef>
                <a:spcPts val="800"/>
              </a:spcBef>
              <a:spcAft>
                <a:spcPts val="0"/>
              </a:spcAft>
              <a:buNone/>
            </a:pPr>
            <a:r>
              <a:rPr lang="en-US" sz="5000">
                <a:solidFill>
                  <a:schemeClr val="dk1"/>
                </a:solidFill>
                <a:latin typeface="Times New Roman"/>
                <a:ea typeface="Times New Roman"/>
                <a:cs typeface="Times New Roman"/>
                <a:sym typeface="Times New Roman"/>
              </a:rPr>
              <a:t>→ sáp nhập</a:t>
            </a:r>
            <a:endParaRPr sz="5000">
              <a:solidFill>
                <a:schemeClr val="dk1"/>
              </a:solidFill>
              <a:latin typeface="Calibri"/>
              <a:ea typeface="Calibri"/>
              <a:cs typeface="Calibri"/>
              <a:sym typeface="Calibri"/>
            </a:endParaRPr>
          </a:p>
        </p:txBody>
      </p:sp>
      <p:sp>
        <p:nvSpPr>
          <p:cNvPr id="122" name="Google Shape;122;p4"/>
          <p:cNvSpPr/>
          <p:nvPr/>
        </p:nvSpPr>
        <p:spPr>
          <a:xfrm>
            <a:off x="6705600" y="6773686"/>
            <a:ext cx="4876800" cy="2857500"/>
          </a:xfrm>
          <a:prstGeom prst="roundRect">
            <a:avLst>
              <a:gd fmla="val 10228" name="adj"/>
            </a:avLst>
          </a:prstGeom>
          <a:solidFill>
            <a:srgbClr val="FBD4B4"/>
          </a:solidFill>
          <a:ln cap="flat" cmpd="sng" w="5715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5000">
                <a:solidFill>
                  <a:schemeClr val="dk1"/>
                </a:solidFill>
                <a:latin typeface="Times New Roman"/>
                <a:ea typeface="Times New Roman"/>
                <a:cs typeface="Times New Roman"/>
                <a:sym typeface="Times New Roman"/>
              </a:rPr>
              <a:t>(2) yếu điểm</a:t>
            </a:r>
            <a:endParaRPr/>
          </a:p>
          <a:p>
            <a:pPr indent="0" lvl="0" marL="0" marR="0" rtl="0" algn="ctr">
              <a:lnSpc>
                <a:spcPct val="150000"/>
              </a:lnSpc>
              <a:spcBef>
                <a:spcPts val="800"/>
              </a:spcBef>
              <a:spcAft>
                <a:spcPts val="0"/>
              </a:spcAft>
              <a:buNone/>
            </a:pPr>
            <a:r>
              <a:rPr lang="en-US" sz="5000">
                <a:solidFill>
                  <a:schemeClr val="dk1"/>
                </a:solidFill>
                <a:latin typeface="Times New Roman"/>
                <a:ea typeface="Times New Roman"/>
                <a:cs typeface="Times New Roman"/>
                <a:sym typeface="Times New Roman"/>
              </a:rPr>
              <a:t>→ điểm yếu</a:t>
            </a:r>
            <a:endParaRPr sz="5000">
              <a:solidFill>
                <a:schemeClr val="dk1"/>
              </a:solidFill>
              <a:latin typeface="Calibri"/>
              <a:ea typeface="Calibri"/>
              <a:cs typeface="Calibri"/>
              <a:sym typeface="Calibri"/>
            </a:endParaRPr>
          </a:p>
        </p:txBody>
      </p:sp>
      <p:sp>
        <p:nvSpPr>
          <p:cNvPr id="123" name="Google Shape;123;p4"/>
          <p:cNvSpPr/>
          <p:nvPr/>
        </p:nvSpPr>
        <p:spPr>
          <a:xfrm>
            <a:off x="12344400" y="6773686"/>
            <a:ext cx="4876800" cy="2857500"/>
          </a:xfrm>
          <a:prstGeom prst="roundRect">
            <a:avLst>
              <a:gd fmla="val 10228" name="adj"/>
            </a:avLst>
          </a:prstGeom>
          <a:solidFill>
            <a:srgbClr val="FBD4B4"/>
          </a:solidFill>
          <a:ln cap="flat" cmpd="sng" w="5715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5000">
                <a:solidFill>
                  <a:schemeClr val="dk1"/>
                </a:solidFill>
                <a:latin typeface="Times New Roman"/>
                <a:ea typeface="Times New Roman"/>
                <a:cs typeface="Times New Roman"/>
                <a:sym typeface="Times New Roman"/>
              </a:rPr>
              <a:t>(3) tri thức</a:t>
            </a:r>
            <a:endParaRPr/>
          </a:p>
          <a:p>
            <a:pPr indent="0" lvl="0" marL="0" marR="0" rtl="0" algn="ctr">
              <a:lnSpc>
                <a:spcPct val="150000"/>
              </a:lnSpc>
              <a:spcBef>
                <a:spcPts val="800"/>
              </a:spcBef>
              <a:spcAft>
                <a:spcPts val="0"/>
              </a:spcAft>
              <a:buNone/>
            </a:pPr>
            <a:r>
              <a:rPr lang="en-US" sz="5000">
                <a:solidFill>
                  <a:schemeClr val="dk1"/>
                </a:solidFill>
                <a:latin typeface="Times New Roman"/>
                <a:ea typeface="Times New Roman"/>
                <a:cs typeface="Times New Roman"/>
                <a:sym typeface="Times New Roman"/>
              </a:rPr>
              <a:t>→ trí thức</a:t>
            </a:r>
            <a:endParaRPr sz="5000">
              <a:solidFill>
                <a:schemeClr val="dk1"/>
              </a:solidFill>
              <a:latin typeface="Calibri"/>
              <a:ea typeface="Calibri"/>
              <a:cs typeface="Calibri"/>
              <a:sym typeface="Calibri"/>
            </a:endParaRPr>
          </a:p>
        </p:txBody>
      </p:sp>
      <p:sp>
        <p:nvSpPr>
          <p:cNvPr id="124" name="Google Shape;124;p4"/>
          <p:cNvSpPr/>
          <p:nvPr/>
        </p:nvSpPr>
        <p:spPr>
          <a:xfrm>
            <a:off x="3009900" y="5680528"/>
            <a:ext cx="990600" cy="784444"/>
          </a:xfrm>
          <a:prstGeom prst="downArrow">
            <a:avLst>
              <a:gd fmla="val 50000" name="adj1"/>
              <a:gd fmla="val 50000" name="adj2"/>
            </a:avLst>
          </a:prstGeom>
          <a:solidFill>
            <a:schemeClr val="accent4"/>
          </a:solidFill>
          <a:ln cap="flat" cmpd="sng" w="25400">
            <a:solidFill>
              <a:srgbClr val="5D48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4"/>
          <p:cNvSpPr/>
          <p:nvPr/>
        </p:nvSpPr>
        <p:spPr>
          <a:xfrm>
            <a:off x="8648700" y="5680528"/>
            <a:ext cx="990600" cy="784444"/>
          </a:xfrm>
          <a:prstGeom prst="downArrow">
            <a:avLst>
              <a:gd fmla="val 50000" name="adj1"/>
              <a:gd fmla="val 50000" name="adj2"/>
            </a:avLst>
          </a:prstGeom>
          <a:solidFill>
            <a:schemeClr val="accent4"/>
          </a:solidFill>
          <a:ln cap="flat" cmpd="sng" w="25400">
            <a:solidFill>
              <a:srgbClr val="5D48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 name="Google Shape;126;p4"/>
          <p:cNvSpPr/>
          <p:nvPr/>
        </p:nvSpPr>
        <p:spPr>
          <a:xfrm>
            <a:off x="14287500" y="5676900"/>
            <a:ext cx="990600" cy="784444"/>
          </a:xfrm>
          <a:prstGeom prst="downArrow">
            <a:avLst>
              <a:gd fmla="val 50000" name="adj1"/>
              <a:gd fmla="val 50000" name="adj2"/>
            </a:avLst>
          </a:prstGeom>
          <a:solidFill>
            <a:schemeClr val="accent4"/>
          </a:solidFill>
          <a:ln cap="flat" cmpd="sng" w="25400">
            <a:solidFill>
              <a:srgbClr val="5D48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 name="Google Shape;127;p4"/>
          <p:cNvSpPr/>
          <p:nvPr/>
        </p:nvSpPr>
        <p:spPr>
          <a:xfrm>
            <a:off x="14935200" y="3156712"/>
            <a:ext cx="3090441" cy="2030475"/>
          </a:xfrm>
          <a:custGeom>
            <a:rect b="b" l="l" r="r" t="t"/>
            <a:pathLst>
              <a:path extrusionOk="0" h="3185953" w="3964422">
                <a:moveTo>
                  <a:pt x="0" y="0"/>
                </a:moveTo>
                <a:lnTo>
                  <a:pt x="3964422" y="0"/>
                </a:lnTo>
                <a:lnTo>
                  <a:pt x="3964422" y="3185953"/>
                </a:lnTo>
                <a:lnTo>
                  <a:pt x="0" y="318595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animEffect filter="fade" transition="in">
                                      <p:cBhvr>
                                        <p:cTn dur="500"/>
                                        <p:tgtEl>
                                          <p:spTgt spid="1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animEffect filter="fade" transition="in">
                                      <p:cBhvr>
                                        <p:cTn dur="500"/>
                                        <p:tgtEl>
                                          <p:spTgt spid="1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2" st="2"/>
                                            </p:txEl>
                                          </p:spTgt>
                                        </p:tgtEl>
                                        <p:attrNameLst>
                                          <p:attrName>style.visibility</p:attrName>
                                        </p:attrNameLst>
                                      </p:cBhvr>
                                      <p:to>
                                        <p:strVal val="visible"/>
                                      </p:to>
                                    </p:set>
                                    <p:animEffect filter="fade" transition="in">
                                      <p:cBhvr>
                                        <p:cTn dur="500"/>
                                        <p:tgtEl>
                                          <p:spTgt spid="1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3" st="3"/>
                                            </p:txEl>
                                          </p:spTgt>
                                        </p:tgtEl>
                                        <p:attrNameLst>
                                          <p:attrName>style.visibility</p:attrName>
                                        </p:attrNameLst>
                                      </p:cBhvr>
                                      <p:to>
                                        <p:strVal val="visible"/>
                                      </p:to>
                                    </p:set>
                                    <p:animEffect filter="fade" transition="in">
                                      <p:cBhvr>
                                        <p:cTn dur="500"/>
                                        <p:tgtEl>
                                          <p:spTgt spid="1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500"/>
                                        <p:tgtEl>
                                          <p:spTgt spid="12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131" name="Shape 131"/>
        <p:cNvGrpSpPr/>
        <p:nvPr/>
      </p:nvGrpSpPr>
      <p:grpSpPr>
        <a:xfrm>
          <a:off x="0" y="0"/>
          <a:ext cx="0" cy="0"/>
          <a:chOff x="0" y="0"/>
          <a:chExt cx="0" cy="0"/>
        </a:xfrm>
      </p:grpSpPr>
      <p:sp>
        <p:nvSpPr>
          <p:cNvPr id="132" name="Google Shape;132;p5"/>
          <p:cNvSpPr/>
          <p:nvPr/>
        </p:nvSpPr>
        <p:spPr>
          <a:xfrm>
            <a:off x="10591800" y="-1203708"/>
            <a:ext cx="12625727" cy="12908092"/>
          </a:xfrm>
          <a:custGeom>
            <a:rect b="b" l="l" r="r" t="t"/>
            <a:pathLst>
              <a:path extrusionOk="0" h="12908092" w="12625727">
                <a:moveTo>
                  <a:pt x="0" y="0"/>
                </a:moveTo>
                <a:lnTo>
                  <a:pt x="12625727" y="0"/>
                </a:lnTo>
                <a:lnTo>
                  <a:pt x="12625727" y="12908092"/>
                </a:lnTo>
                <a:lnTo>
                  <a:pt x="0" y="1290809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5"/>
          <p:cNvSpPr/>
          <p:nvPr/>
        </p:nvSpPr>
        <p:spPr>
          <a:xfrm rot="618040">
            <a:off x="14086526" y="-6097987"/>
            <a:ext cx="4770522" cy="9788560"/>
          </a:xfrm>
          <a:custGeom>
            <a:rect b="b" l="l" r="r" t="t"/>
            <a:pathLst>
              <a:path extrusionOk="0" h="9788560" w="4770522">
                <a:moveTo>
                  <a:pt x="0" y="0"/>
                </a:moveTo>
                <a:lnTo>
                  <a:pt x="4770522" y="0"/>
                </a:lnTo>
                <a:lnTo>
                  <a:pt x="4770522" y="9788559"/>
                </a:lnTo>
                <a:lnTo>
                  <a:pt x="0" y="9788559"/>
                </a:lnTo>
                <a:lnTo>
                  <a:pt x="0" y="0"/>
                </a:lnTo>
                <a:close/>
              </a:path>
            </a:pathLst>
          </a:custGeom>
          <a:blipFill rotWithShape="1">
            <a:blip r:embed="rId4">
              <a:alphaModFix/>
            </a:blip>
            <a:stretch>
              <a:fillRect b="0" l="-256" r="-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5"/>
          <p:cNvSpPr/>
          <p:nvPr/>
        </p:nvSpPr>
        <p:spPr>
          <a:xfrm rot="-5484824">
            <a:off x="14072419" y="4367556"/>
            <a:ext cx="7636093" cy="6652946"/>
          </a:xfrm>
          <a:custGeom>
            <a:rect b="b" l="l" r="r" t="t"/>
            <a:pathLst>
              <a:path extrusionOk="0" h="6652946" w="7636093">
                <a:moveTo>
                  <a:pt x="0" y="0"/>
                </a:moveTo>
                <a:lnTo>
                  <a:pt x="7636093" y="0"/>
                </a:lnTo>
                <a:lnTo>
                  <a:pt x="7636093" y="6652946"/>
                </a:lnTo>
                <a:lnTo>
                  <a:pt x="0" y="66529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5"/>
          <p:cNvSpPr/>
          <p:nvPr/>
        </p:nvSpPr>
        <p:spPr>
          <a:xfrm rot="1632180">
            <a:off x="15336277" y="1689036"/>
            <a:ext cx="3780147" cy="5199536"/>
          </a:xfrm>
          <a:custGeom>
            <a:rect b="b" l="l" r="r" t="t"/>
            <a:pathLst>
              <a:path extrusionOk="0" h="5199536" w="3780147">
                <a:moveTo>
                  <a:pt x="0" y="0"/>
                </a:moveTo>
                <a:lnTo>
                  <a:pt x="3780147" y="0"/>
                </a:lnTo>
                <a:lnTo>
                  <a:pt x="3780147" y="5199535"/>
                </a:lnTo>
                <a:lnTo>
                  <a:pt x="0" y="5199535"/>
                </a:lnTo>
                <a:lnTo>
                  <a:pt x="0" y="0"/>
                </a:lnTo>
                <a:close/>
              </a:path>
            </a:pathLst>
          </a:custGeom>
          <a:blipFill rotWithShape="1">
            <a:blip r:embed="rId6">
              <a:alphaModFix/>
            </a:blip>
            <a:stretch>
              <a:fillRect b="0" l="-3900" r="-390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5"/>
          <p:cNvSpPr/>
          <p:nvPr/>
        </p:nvSpPr>
        <p:spPr>
          <a:xfrm flipH="1" rot="-5494974">
            <a:off x="12509469" y="8059782"/>
            <a:ext cx="6101966" cy="4454435"/>
          </a:xfrm>
          <a:custGeom>
            <a:rect b="b" l="l" r="r" t="t"/>
            <a:pathLst>
              <a:path extrusionOk="0" h="4454435" w="6101966">
                <a:moveTo>
                  <a:pt x="6101966" y="0"/>
                </a:moveTo>
                <a:lnTo>
                  <a:pt x="0" y="0"/>
                </a:lnTo>
                <a:lnTo>
                  <a:pt x="0" y="4454436"/>
                </a:lnTo>
                <a:lnTo>
                  <a:pt x="6101966" y="4454436"/>
                </a:lnTo>
                <a:lnTo>
                  <a:pt x="6101966"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5"/>
          <p:cNvSpPr txBox="1"/>
          <p:nvPr/>
        </p:nvSpPr>
        <p:spPr>
          <a:xfrm>
            <a:off x="416902" y="2539421"/>
            <a:ext cx="12115801" cy="5208157"/>
          </a:xfrm>
          <a:prstGeom prst="rect">
            <a:avLst/>
          </a:prstGeom>
          <a:solidFill>
            <a:srgbClr val="FDEFE9"/>
          </a:solid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12000">
                <a:solidFill>
                  <a:srgbClr val="9A0000"/>
                </a:solidFill>
                <a:latin typeface="Times New Roman"/>
                <a:ea typeface="Times New Roman"/>
                <a:cs typeface="Times New Roman"/>
                <a:sym typeface="Times New Roman"/>
              </a:rPr>
              <a:t>HÌNH THÀNH</a:t>
            </a:r>
            <a:endParaRPr/>
          </a:p>
          <a:p>
            <a:pPr indent="0" lvl="0" marL="0" marR="0" rtl="0" algn="ctr">
              <a:lnSpc>
                <a:spcPct val="150000"/>
              </a:lnSpc>
              <a:spcBef>
                <a:spcPts val="0"/>
              </a:spcBef>
              <a:spcAft>
                <a:spcPts val="0"/>
              </a:spcAft>
              <a:buNone/>
            </a:pPr>
            <a:r>
              <a:rPr b="1" lang="en-US" sz="12000">
                <a:solidFill>
                  <a:srgbClr val="9A0000"/>
                </a:solidFill>
                <a:latin typeface="Times New Roman"/>
                <a:ea typeface="Times New Roman"/>
                <a:cs typeface="Times New Roman"/>
                <a:sym typeface="Times New Roman"/>
              </a:rPr>
              <a:t>KIẾN THỨC</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141" name="Shape 141"/>
        <p:cNvGrpSpPr/>
        <p:nvPr/>
      </p:nvGrpSpPr>
      <p:grpSpPr>
        <a:xfrm>
          <a:off x="0" y="0"/>
          <a:ext cx="0" cy="0"/>
          <a:chOff x="0" y="0"/>
          <a:chExt cx="0" cy="0"/>
        </a:xfrm>
      </p:grpSpPr>
      <p:sp>
        <p:nvSpPr>
          <p:cNvPr id="142" name="Google Shape;142;p6"/>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6"/>
          <p:cNvSpPr/>
          <p:nvPr/>
        </p:nvSpPr>
        <p:spPr>
          <a:xfrm>
            <a:off x="3746693" y="647700"/>
            <a:ext cx="10794622"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200">
                <a:solidFill>
                  <a:srgbClr val="C00000"/>
                </a:solidFill>
                <a:latin typeface="Times New Roman"/>
                <a:ea typeface="Times New Roman"/>
                <a:cs typeface="Times New Roman"/>
                <a:sym typeface="Times New Roman"/>
              </a:rPr>
              <a:t>TRI THỨC TIẾNG VIỆT</a:t>
            </a:r>
            <a:endParaRPr sz="7200">
              <a:solidFill>
                <a:srgbClr val="C00000"/>
              </a:solidFill>
              <a:latin typeface="Calibri"/>
              <a:ea typeface="Calibri"/>
              <a:cs typeface="Calibri"/>
              <a:sym typeface="Calibri"/>
            </a:endParaRPr>
          </a:p>
        </p:txBody>
      </p:sp>
      <p:grpSp>
        <p:nvGrpSpPr>
          <p:cNvPr id="144" name="Google Shape;144;p6"/>
          <p:cNvGrpSpPr/>
          <p:nvPr/>
        </p:nvGrpSpPr>
        <p:grpSpPr>
          <a:xfrm>
            <a:off x="375677" y="2108831"/>
            <a:ext cx="7387921" cy="7606669"/>
            <a:chOff x="533400" y="2026554"/>
            <a:chExt cx="6038205" cy="7606669"/>
          </a:xfrm>
        </p:grpSpPr>
        <p:sp>
          <p:nvSpPr>
            <p:cNvPr id="145" name="Google Shape;145;p6"/>
            <p:cNvSpPr/>
            <p:nvPr/>
          </p:nvSpPr>
          <p:spPr>
            <a:xfrm>
              <a:off x="533400" y="3238500"/>
              <a:ext cx="6038205" cy="6394723"/>
            </a:xfrm>
            <a:prstGeom prst="roundRect">
              <a:avLst>
                <a:gd fmla="val 16667" name="adj"/>
              </a:avLst>
            </a:prstGeom>
            <a:solidFill>
              <a:schemeClr val="lt1"/>
            </a:solid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en-US" sz="5000">
                  <a:solidFill>
                    <a:srgbClr val="205867"/>
                  </a:solidFill>
                  <a:latin typeface="Times New Roman"/>
                  <a:ea typeface="Times New Roman"/>
                  <a:cs typeface="Times New Roman"/>
                  <a:sym typeface="Times New Roman"/>
                </a:rPr>
                <a:t>Đọc Tri thức ngữ văn SGK (tr.9); khung Nhận biết một số yếu tố Hán Việt dễ nhầm lẫn SGK (tr.22 - 23) và cho biết:</a:t>
              </a:r>
              <a:endParaRPr sz="5000">
                <a:solidFill>
                  <a:srgbClr val="205867"/>
                </a:solidFill>
                <a:latin typeface="Times New Roman"/>
                <a:ea typeface="Times New Roman"/>
                <a:cs typeface="Times New Roman"/>
                <a:sym typeface="Times New Roman"/>
              </a:endParaRPr>
            </a:p>
          </p:txBody>
        </p:sp>
        <p:pic>
          <p:nvPicPr>
            <p:cNvPr id="146" name="Google Shape;146;p6"/>
            <p:cNvPicPr preferRelativeResize="0"/>
            <p:nvPr/>
          </p:nvPicPr>
          <p:blipFill rotWithShape="1">
            <a:blip r:embed="rId4">
              <a:alphaModFix/>
            </a:blip>
            <a:srcRect b="0" l="0" r="0" t="0"/>
            <a:stretch/>
          </p:blipFill>
          <p:spPr>
            <a:xfrm>
              <a:off x="2583331" y="2026554"/>
              <a:ext cx="1938341" cy="1604144"/>
            </a:xfrm>
            <a:prstGeom prst="rect">
              <a:avLst/>
            </a:prstGeom>
            <a:noFill/>
            <a:ln>
              <a:noFill/>
            </a:ln>
          </p:spPr>
        </p:pic>
      </p:grpSp>
      <p:sp>
        <p:nvSpPr>
          <p:cNvPr id="147" name="Google Shape;147;p6"/>
          <p:cNvSpPr/>
          <p:nvPr/>
        </p:nvSpPr>
        <p:spPr>
          <a:xfrm>
            <a:off x="8697039" y="2933700"/>
            <a:ext cx="9220200" cy="2971039"/>
          </a:xfrm>
          <a:prstGeom prst="roundRect">
            <a:avLst>
              <a:gd fmla="val 16667" name="adj"/>
            </a:avLst>
          </a:prstGeom>
          <a:solidFill>
            <a:srgbClr val="FDE9D8"/>
          </a:solid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en-US" sz="5000">
                <a:solidFill>
                  <a:schemeClr val="dk1"/>
                </a:solidFill>
                <a:latin typeface="Calibri"/>
                <a:ea typeface="Calibri"/>
                <a:cs typeface="Calibri"/>
                <a:sym typeface="Calibri"/>
              </a:rPr>
              <a:t>Các yếu tố Hán Việt nào thường  dễ  nhầm lẫn? Cho ví dụ. </a:t>
            </a:r>
            <a:endParaRPr sz="5000">
              <a:solidFill>
                <a:schemeClr val="dk1"/>
              </a:solidFill>
              <a:latin typeface="Calibri"/>
              <a:ea typeface="Calibri"/>
              <a:cs typeface="Calibri"/>
              <a:sym typeface="Calibri"/>
            </a:endParaRPr>
          </a:p>
        </p:txBody>
      </p:sp>
      <p:sp>
        <p:nvSpPr>
          <p:cNvPr id="148" name="Google Shape;148;p6"/>
          <p:cNvSpPr/>
          <p:nvPr/>
        </p:nvSpPr>
        <p:spPr>
          <a:xfrm>
            <a:off x="8697039" y="6553670"/>
            <a:ext cx="9220200" cy="2971039"/>
          </a:xfrm>
          <a:prstGeom prst="roundRect">
            <a:avLst>
              <a:gd fmla="val 16667" name="adj"/>
            </a:avLst>
          </a:prstGeom>
          <a:solidFill>
            <a:srgbClr val="FDE9D8"/>
          </a:solid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en-US" sz="5000">
                <a:solidFill>
                  <a:schemeClr val="dk1"/>
                </a:solidFill>
                <a:latin typeface="Calibri"/>
                <a:ea typeface="Calibri"/>
                <a:cs typeface="Calibri"/>
                <a:sym typeface="Calibri"/>
              </a:rPr>
              <a:t>Nêu cách phân biệt nghĩa của một số yếu tố Hán Việt dễ nhầm lẫn.</a:t>
            </a:r>
            <a:endParaRPr sz="5000">
              <a:solidFill>
                <a:schemeClr val="dk1"/>
              </a:solidFill>
              <a:latin typeface="Calibri"/>
              <a:ea typeface="Calibri"/>
              <a:cs typeface="Calibri"/>
              <a:sym typeface="Calibri"/>
            </a:endParaRPr>
          </a:p>
        </p:txBody>
      </p:sp>
      <p:cxnSp>
        <p:nvCxnSpPr>
          <p:cNvPr id="149" name="Google Shape;149;p6"/>
          <p:cNvCxnSpPr/>
          <p:nvPr/>
        </p:nvCxnSpPr>
        <p:spPr>
          <a:xfrm>
            <a:off x="7848601" y="4419219"/>
            <a:ext cx="679353" cy="0"/>
          </a:xfrm>
          <a:prstGeom prst="straightConnector1">
            <a:avLst/>
          </a:prstGeom>
          <a:noFill/>
          <a:ln cap="flat" cmpd="sng" w="76200">
            <a:solidFill>
              <a:schemeClr val="dk1"/>
            </a:solidFill>
            <a:prstDash val="solid"/>
            <a:round/>
            <a:headEnd len="sm" w="sm" type="none"/>
            <a:tailEnd len="med" w="med" type="triangle"/>
          </a:ln>
        </p:spPr>
      </p:cxnSp>
      <p:cxnSp>
        <p:nvCxnSpPr>
          <p:cNvPr id="150" name="Google Shape;150;p6"/>
          <p:cNvCxnSpPr/>
          <p:nvPr/>
        </p:nvCxnSpPr>
        <p:spPr>
          <a:xfrm>
            <a:off x="7848600" y="8039189"/>
            <a:ext cx="679353" cy="0"/>
          </a:xfrm>
          <a:prstGeom prst="straightConnector1">
            <a:avLst/>
          </a:prstGeom>
          <a:noFill/>
          <a:ln cap="flat" cmpd="sng" w="76200">
            <a:solidFill>
              <a:schemeClr val="dk1"/>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154" name="Shape 154"/>
        <p:cNvGrpSpPr/>
        <p:nvPr/>
      </p:nvGrpSpPr>
      <p:grpSpPr>
        <a:xfrm>
          <a:off x="0" y="0"/>
          <a:ext cx="0" cy="0"/>
          <a:chOff x="0" y="0"/>
          <a:chExt cx="0" cy="0"/>
        </a:xfrm>
      </p:grpSpPr>
      <p:sp>
        <p:nvSpPr>
          <p:cNvPr id="155" name="Google Shape;155;p7"/>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7"/>
          <p:cNvSpPr/>
          <p:nvPr/>
        </p:nvSpPr>
        <p:spPr>
          <a:xfrm>
            <a:off x="506901" y="2171700"/>
            <a:ext cx="5138547" cy="4231114"/>
          </a:xfrm>
          <a:prstGeom prst="roundRect">
            <a:avLst>
              <a:gd fmla="val 10228" name="adj"/>
            </a:avLst>
          </a:prstGeom>
          <a:solidFill>
            <a:srgbClr val="FFEEBD"/>
          </a:solidFill>
          <a:ln cap="flat" cmpd="sng" w="5715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5400">
                <a:solidFill>
                  <a:schemeClr val="dk1"/>
                </a:solidFill>
                <a:latin typeface="Times New Roman"/>
                <a:ea typeface="Times New Roman"/>
                <a:cs typeface="Times New Roman"/>
                <a:sym typeface="Times New Roman"/>
              </a:rPr>
              <a:t>Các yếu tố Hán Việt đồng âm</a:t>
            </a:r>
            <a:endParaRPr b="1" sz="5400">
              <a:solidFill>
                <a:schemeClr val="dk1"/>
              </a:solidFill>
              <a:latin typeface="Times New Roman"/>
              <a:ea typeface="Times New Roman"/>
              <a:cs typeface="Times New Roman"/>
              <a:sym typeface="Times New Roman"/>
            </a:endParaRPr>
          </a:p>
        </p:txBody>
      </p:sp>
      <p:sp>
        <p:nvSpPr>
          <p:cNvPr id="157" name="Google Shape;157;p7"/>
          <p:cNvSpPr/>
          <p:nvPr/>
        </p:nvSpPr>
        <p:spPr>
          <a:xfrm>
            <a:off x="6973135" y="2171700"/>
            <a:ext cx="10803043" cy="1630659"/>
          </a:xfrm>
          <a:prstGeom prst="roundRect">
            <a:avLst>
              <a:gd fmla="val 16667" name="adj"/>
            </a:avLst>
          </a:prstGeom>
          <a:solidFill>
            <a:schemeClr val="lt1"/>
          </a:solidFill>
          <a:ln cap="flat" cmpd="sng" w="571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5000">
                <a:solidFill>
                  <a:srgbClr val="FF0000"/>
                </a:solidFill>
                <a:latin typeface="Times New Roman"/>
                <a:ea typeface="Times New Roman"/>
                <a:cs typeface="Times New Roman"/>
                <a:sym typeface="Times New Roman"/>
              </a:rPr>
              <a:t>kim1: </a:t>
            </a:r>
            <a:r>
              <a:rPr lang="en-US" sz="5000">
                <a:solidFill>
                  <a:schemeClr val="dk1"/>
                </a:solidFill>
                <a:latin typeface="Times New Roman"/>
                <a:ea typeface="Times New Roman"/>
                <a:cs typeface="Times New Roman"/>
                <a:sym typeface="Times New Roman"/>
              </a:rPr>
              <a:t>tiền vàng (kim  ngạch,  kim  hoàn)</a:t>
            </a:r>
            <a:endParaRPr sz="5000">
              <a:solidFill>
                <a:schemeClr val="dk1"/>
              </a:solidFill>
              <a:latin typeface="Arial"/>
              <a:ea typeface="Arial"/>
              <a:cs typeface="Arial"/>
              <a:sym typeface="Arial"/>
            </a:endParaRPr>
          </a:p>
        </p:txBody>
      </p:sp>
      <p:sp>
        <p:nvSpPr>
          <p:cNvPr id="158" name="Google Shape;158;p7"/>
          <p:cNvSpPr/>
          <p:nvPr/>
        </p:nvSpPr>
        <p:spPr>
          <a:xfrm>
            <a:off x="6973135" y="4731811"/>
            <a:ext cx="10803043" cy="1630659"/>
          </a:xfrm>
          <a:prstGeom prst="roundRect">
            <a:avLst>
              <a:gd fmla="val 16667" name="adj"/>
            </a:avLst>
          </a:prstGeom>
          <a:solidFill>
            <a:schemeClr val="lt1"/>
          </a:solidFill>
          <a:ln cap="flat" cmpd="sng" w="571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5000">
                <a:solidFill>
                  <a:srgbClr val="FF0000"/>
                </a:solidFill>
                <a:latin typeface="Times New Roman"/>
                <a:ea typeface="Times New Roman"/>
                <a:cs typeface="Times New Roman"/>
                <a:sym typeface="Times New Roman"/>
              </a:rPr>
              <a:t>kim2: </a:t>
            </a:r>
            <a:r>
              <a:rPr lang="en-US" sz="5000">
                <a:solidFill>
                  <a:schemeClr val="dk1"/>
                </a:solidFill>
                <a:latin typeface="Times New Roman"/>
                <a:ea typeface="Times New Roman"/>
                <a:cs typeface="Times New Roman"/>
                <a:sym typeface="Times New Roman"/>
              </a:rPr>
              <a:t>ngày nay (cổ kim).</a:t>
            </a:r>
            <a:endParaRPr sz="5000">
              <a:solidFill>
                <a:schemeClr val="dk1"/>
              </a:solidFill>
              <a:latin typeface="Calibri"/>
              <a:ea typeface="Calibri"/>
              <a:cs typeface="Calibri"/>
              <a:sym typeface="Calibri"/>
            </a:endParaRPr>
          </a:p>
        </p:txBody>
      </p:sp>
      <p:sp>
        <p:nvSpPr>
          <p:cNvPr id="159" name="Google Shape;159;p7"/>
          <p:cNvSpPr/>
          <p:nvPr/>
        </p:nvSpPr>
        <p:spPr>
          <a:xfrm>
            <a:off x="5897222" y="2502068"/>
            <a:ext cx="824138" cy="969921"/>
          </a:xfrm>
          <a:prstGeom prst="rightArrow">
            <a:avLst>
              <a:gd fmla="val 50000" name="adj1"/>
              <a:gd fmla="val 50000" name="adj2"/>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7"/>
          <p:cNvSpPr/>
          <p:nvPr/>
        </p:nvSpPr>
        <p:spPr>
          <a:xfrm>
            <a:off x="5897222" y="5062179"/>
            <a:ext cx="824138" cy="969921"/>
          </a:xfrm>
          <a:prstGeom prst="rightArrow">
            <a:avLst>
              <a:gd fmla="val 50000" name="adj1"/>
              <a:gd fmla="val 50000" name="adj2"/>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7"/>
          <p:cNvSpPr/>
          <p:nvPr/>
        </p:nvSpPr>
        <p:spPr>
          <a:xfrm>
            <a:off x="506901" y="6896100"/>
            <a:ext cx="5138547" cy="2895600"/>
          </a:xfrm>
          <a:prstGeom prst="roundRect">
            <a:avLst>
              <a:gd fmla="val 10228" name="adj"/>
            </a:avLst>
          </a:prstGeom>
          <a:solidFill>
            <a:srgbClr val="FFEEBD"/>
          </a:solidFill>
          <a:ln cap="flat" cmpd="sng" w="5715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5400">
                <a:solidFill>
                  <a:schemeClr val="dk1"/>
                </a:solidFill>
                <a:latin typeface="Times New Roman"/>
                <a:ea typeface="Times New Roman"/>
                <a:cs typeface="Times New Roman"/>
                <a:sym typeface="Times New Roman"/>
              </a:rPr>
              <a:t>Các yếu tố Hán Việt gần âm</a:t>
            </a:r>
            <a:endParaRPr b="1" sz="5400">
              <a:solidFill>
                <a:schemeClr val="dk1"/>
              </a:solidFill>
              <a:latin typeface="Times New Roman"/>
              <a:ea typeface="Times New Roman"/>
              <a:cs typeface="Times New Roman"/>
              <a:sym typeface="Times New Roman"/>
            </a:endParaRPr>
          </a:p>
        </p:txBody>
      </p:sp>
      <p:sp>
        <p:nvSpPr>
          <p:cNvPr id="162" name="Google Shape;162;p7"/>
          <p:cNvSpPr/>
          <p:nvPr/>
        </p:nvSpPr>
        <p:spPr>
          <a:xfrm>
            <a:off x="6973135" y="7222561"/>
            <a:ext cx="10803043" cy="2242676"/>
          </a:xfrm>
          <a:prstGeom prst="roundRect">
            <a:avLst>
              <a:gd fmla="val 16667" name="adj"/>
            </a:avLst>
          </a:prstGeom>
          <a:solidFill>
            <a:schemeClr val="lt1"/>
          </a:solidFill>
          <a:ln cap="flat" cmpd="sng" w="571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5400">
                <a:solidFill>
                  <a:schemeClr val="dk1"/>
                </a:solidFill>
                <a:latin typeface="Times New Roman"/>
                <a:ea typeface="Times New Roman"/>
                <a:cs typeface="Times New Roman"/>
                <a:sym typeface="Times New Roman"/>
              </a:rPr>
              <a:t>Ví dụ: </a:t>
            </a:r>
            <a:r>
              <a:rPr b="1" i="1" lang="en-US" sz="5400">
                <a:solidFill>
                  <a:srgbClr val="FF0000"/>
                </a:solidFill>
                <a:latin typeface="Times New Roman"/>
                <a:ea typeface="Times New Roman"/>
                <a:cs typeface="Times New Roman"/>
                <a:sym typeface="Times New Roman"/>
              </a:rPr>
              <a:t>tri thức</a:t>
            </a:r>
            <a:r>
              <a:rPr lang="en-US" sz="5400">
                <a:solidFill>
                  <a:schemeClr val="dk1"/>
                </a:solidFill>
                <a:latin typeface="Times New Roman"/>
                <a:ea typeface="Times New Roman"/>
                <a:cs typeface="Times New Roman"/>
                <a:sym typeface="Times New Roman"/>
              </a:rPr>
              <a:t>, </a:t>
            </a:r>
            <a:r>
              <a:rPr b="1" i="1" lang="en-US" sz="5400">
                <a:solidFill>
                  <a:srgbClr val="FF0000"/>
                </a:solidFill>
                <a:latin typeface="Times New Roman"/>
                <a:ea typeface="Times New Roman"/>
                <a:cs typeface="Times New Roman"/>
                <a:sym typeface="Times New Roman"/>
              </a:rPr>
              <a:t>trí thức</a:t>
            </a:r>
            <a:endParaRPr b="1" i="1" sz="5000">
              <a:solidFill>
                <a:srgbClr val="FF0000"/>
              </a:solidFill>
              <a:latin typeface="Arial"/>
              <a:ea typeface="Arial"/>
              <a:cs typeface="Arial"/>
              <a:sym typeface="Arial"/>
            </a:endParaRPr>
          </a:p>
        </p:txBody>
      </p:sp>
      <p:sp>
        <p:nvSpPr>
          <p:cNvPr id="163" name="Google Shape;163;p7"/>
          <p:cNvSpPr/>
          <p:nvPr/>
        </p:nvSpPr>
        <p:spPr>
          <a:xfrm>
            <a:off x="5897222" y="7858939"/>
            <a:ext cx="824138" cy="969921"/>
          </a:xfrm>
          <a:prstGeom prst="rightArrow">
            <a:avLst>
              <a:gd fmla="val 50000" name="adj1"/>
              <a:gd fmla="val 50000" name="adj2"/>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7"/>
          <p:cNvSpPr/>
          <p:nvPr/>
        </p:nvSpPr>
        <p:spPr>
          <a:xfrm>
            <a:off x="1485493" y="495300"/>
            <a:ext cx="15317014"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7200">
                <a:solidFill>
                  <a:schemeClr val="dk2"/>
                </a:solidFill>
                <a:latin typeface="Times New Roman"/>
                <a:ea typeface="Times New Roman"/>
                <a:cs typeface="Times New Roman"/>
                <a:sym typeface="Times New Roman"/>
              </a:rPr>
              <a:t>1. Một số yếu tố Hán Việt dễ nhầm lẫn</a:t>
            </a:r>
            <a:endParaRPr sz="7200">
              <a:solidFill>
                <a:schemeClr val="dk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5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
                                        <p:tgtEl>
                                          <p:spTgt spid="15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500"/>
                                        <p:tgtEl>
                                          <p:spTgt spid="16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5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168" name="Shape 168"/>
        <p:cNvGrpSpPr/>
        <p:nvPr/>
      </p:nvGrpSpPr>
      <p:grpSpPr>
        <a:xfrm>
          <a:off x="0" y="0"/>
          <a:ext cx="0" cy="0"/>
          <a:chOff x="0" y="0"/>
          <a:chExt cx="0" cy="0"/>
        </a:xfrm>
      </p:grpSpPr>
      <p:sp>
        <p:nvSpPr>
          <p:cNvPr id="169" name="Google Shape;169;p8"/>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8"/>
          <p:cNvSpPr/>
          <p:nvPr/>
        </p:nvSpPr>
        <p:spPr>
          <a:xfrm>
            <a:off x="1352346" y="342900"/>
            <a:ext cx="15583307" cy="297652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6600">
                <a:solidFill>
                  <a:schemeClr val="dk2"/>
                </a:solidFill>
                <a:latin typeface="Calibri"/>
                <a:ea typeface="Calibri"/>
                <a:cs typeface="Calibri"/>
                <a:sym typeface="Calibri"/>
              </a:rPr>
              <a:t>2. Cách phân biệt nghĩa của một số yếu tố Hán Việt dễ nhầm lẫn</a:t>
            </a:r>
            <a:endParaRPr sz="6600">
              <a:solidFill>
                <a:schemeClr val="dk2"/>
              </a:solidFill>
              <a:latin typeface="Calibri"/>
              <a:ea typeface="Calibri"/>
              <a:cs typeface="Calibri"/>
              <a:sym typeface="Calibri"/>
            </a:endParaRPr>
          </a:p>
        </p:txBody>
      </p:sp>
      <p:grpSp>
        <p:nvGrpSpPr>
          <p:cNvPr id="171" name="Google Shape;171;p8"/>
          <p:cNvGrpSpPr/>
          <p:nvPr/>
        </p:nvGrpSpPr>
        <p:grpSpPr>
          <a:xfrm>
            <a:off x="712010" y="3956771"/>
            <a:ext cx="8940997" cy="5649094"/>
            <a:chOff x="660203" y="3752951"/>
            <a:chExt cx="8940997" cy="5649094"/>
          </a:xfrm>
        </p:grpSpPr>
        <p:grpSp>
          <p:nvGrpSpPr>
            <p:cNvPr id="172" name="Google Shape;172;p8"/>
            <p:cNvGrpSpPr/>
            <p:nvPr/>
          </p:nvGrpSpPr>
          <p:grpSpPr>
            <a:xfrm>
              <a:off x="919315" y="3994615"/>
              <a:ext cx="8681885" cy="5407430"/>
              <a:chOff x="-22595" y="-38100"/>
              <a:chExt cx="2751878" cy="878620"/>
            </a:xfrm>
          </p:grpSpPr>
          <p:sp>
            <p:nvSpPr>
              <p:cNvPr id="173" name="Google Shape;173;p8"/>
              <p:cNvSpPr/>
              <p:nvPr/>
            </p:nvSpPr>
            <p:spPr>
              <a:xfrm>
                <a:off x="-22595" y="-1406"/>
                <a:ext cx="2751878" cy="841926"/>
              </a:xfrm>
              <a:custGeom>
                <a:rect b="b" l="l" r="r" t="t"/>
                <a:pathLst>
                  <a:path extrusionOk="0" h="549106" w="1873199">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BD4B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174" name="Google Shape;174;p8"/>
              <p:cNvSpPr txBox="1"/>
              <p:nvPr/>
            </p:nvSpPr>
            <p:spPr>
              <a:xfrm>
                <a:off x="0" y="-38100"/>
                <a:ext cx="1873199" cy="587206"/>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sp>
          <p:nvSpPr>
            <p:cNvPr id="175" name="Google Shape;175;p8"/>
            <p:cNvSpPr/>
            <p:nvPr/>
          </p:nvSpPr>
          <p:spPr>
            <a:xfrm>
              <a:off x="660203" y="3752951"/>
              <a:ext cx="1384286" cy="1390549"/>
            </a:xfrm>
            <a:custGeom>
              <a:rect b="b" l="l" r="r" t="t"/>
              <a:pathLst>
                <a:path extrusionOk="0" h="926926" w="926926">
                  <a:moveTo>
                    <a:pt x="0" y="0"/>
                  </a:moveTo>
                  <a:lnTo>
                    <a:pt x="926926" y="0"/>
                  </a:lnTo>
                  <a:lnTo>
                    <a:pt x="926926" y="926927"/>
                  </a:lnTo>
                  <a:lnTo>
                    <a:pt x="0" y="92692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176" name="Google Shape;176;p8"/>
            <p:cNvSpPr/>
            <p:nvPr/>
          </p:nvSpPr>
          <p:spPr>
            <a:xfrm>
              <a:off x="1787149" y="4961957"/>
              <a:ext cx="6946215" cy="369857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5400">
                  <a:solidFill>
                    <a:schemeClr val="dk1"/>
                  </a:solidFill>
                  <a:latin typeface="Times New Roman"/>
                  <a:ea typeface="Times New Roman"/>
                  <a:cs typeface="Times New Roman"/>
                  <a:sym typeface="Times New Roman"/>
                </a:rPr>
                <a:t>Dựa vào từ có chứa yếu tố Hán Việt đồng âm để suy luận.</a:t>
              </a:r>
              <a:endParaRPr sz="5400">
                <a:solidFill>
                  <a:schemeClr val="dk1"/>
                </a:solidFill>
                <a:latin typeface="Calibri"/>
                <a:ea typeface="Calibri"/>
                <a:cs typeface="Calibri"/>
                <a:sym typeface="Calibri"/>
              </a:endParaRPr>
            </a:p>
          </p:txBody>
        </p:sp>
      </p:grpSp>
      <p:grpSp>
        <p:nvGrpSpPr>
          <p:cNvPr id="177" name="Google Shape;177;p8"/>
          <p:cNvGrpSpPr/>
          <p:nvPr/>
        </p:nvGrpSpPr>
        <p:grpSpPr>
          <a:xfrm>
            <a:off x="10235351" y="3956771"/>
            <a:ext cx="7284154" cy="5649094"/>
            <a:chOff x="660203" y="3752951"/>
            <a:chExt cx="7284154" cy="5649094"/>
          </a:xfrm>
        </p:grpSpPr>
        <p:grpSp>
          <p:nvGrpSpPr>
            <p:cNvPr id="178" name="Google Shape;178;p8"/>
            <p:cNvGrpSpPr/>
            <p:nvPr/>
          </p:nvGrpSpPr>
          <p:grpSpPr>
            <a:xfrm>
              <a:off x="990600" y="3994615"/>
              <a:ext cx="6953757" cy="5407430"/>
              <a:chOff x="0" y="-38100"/>
              <a:chExt cx="2204117" cy="878620"/>
            </a:xfrm>
          </p:grpSpPr>
          <p:sp>
            <p:nvSpPr>
              <p:cNvPr id="179" name="Google Shape;179;p8"/>
              <p:cNvSpPr/>
              <p:nvPr/>
            </p:nvSpPr>
            <p:spPr>
              <a:xfrm>
                <a:off x="2390" y="-1406"/>
                <a:ext cx="2201727" cy="841926"/>
              </a:xfrm>
              <a:custGeom>
                <a:rect b="b" l="l" r="r" t="t"/>
                <a:pathLst>
                  <a:path extrusionOk="0" h="549106" w="1873199">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BD4B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180" name="Google Shape;180;p8"/>
              <p:cNvSpPr txBox="1"/>
              <p:nvPr/>
            </p:nvSpPr>
            <p:spPr>
              <a:xfrm>
                <a:off x="0" y="-38100"/>
                <a:ext cx="1873199" cy="587206"/>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grpSp>
        <p:sp>
          <p:nvSpPr>
            <p:cNvPr id="181" name="Google Shape;181;p8"/>
            <p:cNvSpPr/>
            <p:nvPr/>
          </p:nvSpPr>
          <p:spPr>
            <a:xfrm>
              <a:off x="660203" y="3752951"/>
              <a:ext cx="1384286" cy="1390549"/>
            </a:xfrm>
            <a:custGeom>
              <a:rect b="b" l="l" r="r" t="t"/>
              <a:pathLst>
                <a:path extrusionOk="0" h="926926" w="926926">
                  <a:moveTo>
                    <a:pt x="0" y="0"/>
                  </a:moveTo>
                  <a:lnTo>
                    <a:pt x="926926" y="0"/>
                  </a:lnTo>
                  <a:lnTo>
                    <a:pt x="926926" y="926927"/>
                  </a:lnTo>
                  <a:lnTo>
                    <a:pt x="0" y="92692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182" name="Google Shape;182;p8"/>
            <p:cNvSpPr/>
            <p:nvPr/>
          </p:nvSpPr>
          <p:spPr>
            <a:xfrm>
              <a:off x="1910879" y="6349580"/>
              <a:ext cx="5120737"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dk1"/>
                  </a:solidFill>
                  <a:latin typeface="Calibri"/>
                  <a:ea typeface="Calibri"/>
                  <a:cs typeface="Calibri"/>
                  <a:sym typeface="Calibri"/>
                </a:rPr>
                <a:t>Tra cứu từ điển.</a:t>
              </a:r>
              <a:endParaRPr sz="5400">
                <a:solidFill>
                  <a:schemeClr val="dk1"/>
                </a:solidFill>
                <a:latin typeface="Calibri"/>
                <a:ea typeface="Calibri"/>
                <a:cs typeface="Calibri"/>
                <a:sym typeface="Calibri"/>
              </a:endParaRPr>
            </a:p>
          </p:txBody>
        </p:sp>
      </p:grpSp>
      <p:sp>
        <p:nvSpPr>
          <p:cNvPr id="183" name="Google Shape;183;p8"/>
          <p:cNvSpPr/>
          <p:nvPr/>
        </p:nvSpPr>
        <p:spPr>
          <a:xfrm rot="-890567">
            <a:off x="15347044" y="7914226"/>
            <a:ext cx="2519442" cy="2084857"/>
          </a:xfrm>
          <a:custGeom>
            <a:rect b="b" l="l" r="r" t="t"/>
            <a:pathLst>
              <a:path extrusionOk="0" h="3278989" w="3946267">
                <a:moveTo>
                  <a:pt x="0" y="0"/>
                </a:moveTo>
                <a:lnTo>
                  <a:pt x="3946267" y="0"/>
                </a:lnTo>
                <a:lnTo>
                  <a:pt x="3946267" y="3278989"/>
                </a:lnTo>
                <a:lnTo>
                  <a:pt x="0" y="327898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188" name="Shape 188"/>
        <p:cNvGrpSpPr/>
        <p:nvPr/>
      </p:nvGrpSpPr>
      <p:grpSpPr>
        <a:xfrm>
          <a:off x="0" y="0"/>
          <a:ext cx="0" cy="0"/>
          <a:chOff x="0" y="0"/>
          <a:chExt cx="0" cy="0"/>
        </a:xfrm>
      </p:grpSpPr>
      <p:sp>
        <p:nvSpPr>
          <p:cNvPr id="189" name="Google Shape;189;p9"/>
          <p:cNvSpPr/>
          <p:nvPr/>
        </p:nvSpPr>
        <p:spPr>
          <a:xfrm>
            <a:off x="10591800" y="-1203708"/>
            <a:ext cx="12625727" cy="12908092"/>
          </a:xfrm>
          <a:custGeom>
            <a:rect b="b" l="l" r="r" t="t"/>
            <a:pathLst>
              <a:path extrusionOk="0" h="12908092" w="12625727">
                <a:moveTo>
                  <a:pt x="0" y="0"/>
                </a:moveTo>
                <a:lnTo>
                  <a:pt x="12625727" y="0"/>
                </a:lnTo>
                <a:lnTo>
                  <a:pt x="12625727" y="12908092"/>
                </a:lnTo>
                <a:lnTo>
                  <a:pt x="0" y="1290809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9"/>
          <p:cNvSpPr/>
          <p:nvPr/>
        </p:nvSpPr>
        <p:spPr>
          <a:xfrm rot="618040">
            <a:off x="14086526" y="-6097987"/>
            <a:ext cx="4770522" cy="9788560"/>
          </a:xfrm>
          <a:custGeom>
            <a:rect b="b" l="l" r="r" t="t"/>
            <a:pathLst>
              <a:path extrusionOk="0" h="9788560" w="4770522">
                <a:moveTo>
                  <a:pt x="0" y="0"/>
                </a:moveTo>
                <a:lnTo>
                  <a:pt x="4770522" y="0"/>
                </a:lnTo>
                <a:lnTo>
                  <a:pt x="4770522" y="9788559"/>
                </a:lnTo>
                <a:lnTo>
                  <a:pt x="0" y="9788559"/>
                </a:lnTo>
                <a:lnTo>
                  <a:pt x="0" y="0"/>
                </a:lnTo>
                <a:close/>
              </a:path>
            </a:pathLst>
          </a:custGeom>
          <a:blipFill rotWithShape="1">
            <a:blip r:embed="rId4">
              <a:alphaModFix/>
            </a:blip>
            <a:stretch>
              <a:fillRect b="0" l="-256" r="-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9"/>
          <p:cNvSpPr/>
          <p:nvPr/>
        </p:nvSpPr>
        <p:spPr>
          <a:xfrm rot="-5484824">
            <a:off x="14072419" y="4367556"/>
            <a:ext cx="7636093" cy="6652946"/>
          </a:xfrm>
          <a:custGeom>
            <a:rect b="b" l="l" r="r" t="t"/>
            <a:pathLst>
              <a:path extrusionOk="0" h="6652946" w="7636093">
                <a:moveTo>
                  <a:pt x="0" y="0"/>
                </a:moveTo>
                <a:lnTo>
                  <a:pt x="7636093" y="0"/>
                </a:lnTo>
                <a:lnTo>
                  <a:pt x="7636093" y="6652946"/>
                </a:lnTo>
                <a:lnTo>
                  <a:pt x="0" y="66529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9"/>
          <p:cNvSpPr/>
          <p:nvPr/>
        </p:nvSpPr>
        <p:spPr>
          <a:xfrm rot="1632180">
            <a:off x="15336277" y="1689036"/>
            <a:ext cx="3780147" cy="5199536"/>
          </a:xfrm>
          <a:custGeom>
            <a:rect b="b" l="l" r="r" t="t"/>
            <a:pathLst>
              <a:path extrusionOk="0" h="5199536" w="3780147">
                <a:moveTo>
                  <a:pt x="0" y="0"/>
                </a:moveTo>
                <a:lnTo>
                  <a:pt x="3780147" y="0"/>
                </a:lnTo>
                <a:lnTo>
                  <a:pt x="3780147" y="5199535"/>
                </a:lnTo>
                <a:lnTo>
                  <a:pt x="0" y="5199535"/>
                </a:lnTo>
                <a:lnTo>
                  <a:pt x="0" y="0"/>
                </a:lnTo>
                <a:close/>
              </a:path>
            </a:pathLst>
          </a:custGeom>
          <a:blipFill rotWithShape="1">
            <a:blip r:embed="rId6">
              <a:alphaModFix/>
            </a:blip>
            <a:stretch>
              <a:fillRect b="0" l="-3900" r="-390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9"/>
          <p:cNvSpPr/>
          <p:nvPr/>
        </p:nvSpPr>
        <p:spPr>
          <a:xfrm flipH="1" rot="-5494974">
            <a:off x="12509469" y="8059782"/>
            <a:ext cx="6101966" cy="4454435"/>
          </a:xfrm>
          <a:custGeom>
            <a:rect b="b" l="l" r="r" t="t"/>
            <a:pathLst>
              <a:path extrusionOk="0" h="4454435" w="6101966">
                <a:moveTo>
                  <a:pt x="6101966" y="0"/>
                </a:moveTo>
                <a:lnTo>
                  <a:pt x="0" y="0"/>
                </a:lnTo>
                <a:lnTo>
                  <a:pt x="0" y="4454436"/>
                </a:lnTo>
                <a:lnTo>
                  <a:pt x="6101966" y="4454436"/>
                </a:lnTo>
                <a:lnTo>
                  <a:pt x="6101966"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9"/>
          <p:cNvSpPr txBox="1"/>
          <p:nvPr/>
        </p:nvSpPr>
        <p:spPr>
          <a:xfrm>
            <a:off x="416902" y="2539421"/>
            <a:ext cx="12115801" cy="5208157"/>
          </a:xfrm>
          <a:prstGeom prst="rect">
            <a:avLst/>
          </a:prstGeom>
          <a:solidFill>
            <a:srgbClr val="FDEFE9"/>
          </a:solid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12000">
                <a:solidFill>
                  <a:srgbClr val="9A0000"/>
                </a:solidFill>
                <a:latin typeface="Times New Roman"/>
                <a:ea typeface="Times New Roman"/>
                <a:cs typeface="Times New Roman"/>
                <a:sym typeface="Times New Roman"/>
              </a:rPr>
              <a:t>HOẠT ĐỘNG LUYỆN TẬP</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EEF3"/>
        </a:solidFill>
      </p:bgPr>
    </p:bg>
    <p:spTree>
      <p:nvGrpSpPr>
        <p:cNvPr id="198" name="Shape 198"/>
        <p:cNvGrpSpPr/>
        <p:nvPr/>
      </p:nvGrpSpPr>
      <p:grpSpPr>
        <a:xfrm>
          <a:off x="0" y="0"/>
          <a:ext cx="0" cy="0"/>
          <a:chOff x="0" y="0"/>
          <a:chExt cx="0" cy="0"/>
        </a:xfrm>
      </p:grpSpPr>
      <p:sp>
        <p:nvSpPr>
          <p:cNvPr id="199" name="Google Shape;199;p10"/>
          <p:cNvSpPr/>
          <p:nvPr/>
        </p:nvSpPr>
        <p:spPr>
          <a:xfrm>
            <a:off x="13258800" y="-3638550"/>
            <a:ext cx="7315200" cy="7277100"/>
          </a:xfrm>
          <a:custGeom>
            <a:rect b="b" l="l" r="r" t="t"/>
            <a:pathLst>
              <a:path extrusionOk="0" h="8619323" w="8502150">
                <a:moveTo>
                  <a:pt x="0" y="0"/>
                </a:moveTo>
                <a:lnTo>
                  <a:pt x="8502150" y="0"/>
                </a:lnTo>
                <a:lnTo>
                  <a:pt x="8502150" y="8619324"/>
                </a:lnTo>
                <a:lnTo>
                  <a:pt x="0" y="8619324"/>
                </a:lnTo>
                <a:lnTo>
                  <a:pt x="0" y="0"/>
                </a:lnTo>
                <a:close/>
              </a:path>
            </a:pathLst>
          </a:custGeom>
          <a:blipFill rotWithShape="1">
            <a:blip r:embed="rId3">
              <a:alphaModFix amt="32999"/>
            </a:blip>
            <a:stretch>
              <a:fillRect b="-422" l="0" r="0" t="-4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10"/>
          <p:cNvSpPr/>
          <p:nvPr/>
        </p:nvSpPr>
        <p:spPr>
          <a:xfrm>
            <a:off x="1108364" y="2705100"/>
            <a:ext cx="16363950" cy="6940361"/>
          </a:xfrm>
          <a:prstGeom prst="rect">
            <a:avLst/>
          </a:prstGeom>
          <a:noFill/>
          <a:ln>
            <a:noFill/>
          </a:ln>
        </p:spPr>
        <p:txBody>
          <a:bodyPr anchorCtr="0" anchor="t" bIns="45700" lIns="91425" spcFirstLastPara="1" rIns="91425" wrap="square" tIns="45700">
            <a:spAutoFit/>
          </a:bodyPr>
          <a:lstStyle/>
          <a:p>
            <a:pPr indent="0" lvl="0" marL="30480" marR="30480" rtl="0" algn="just">
              <a:lnSpc>
                <a:spcPct val="150000"/>
              </a:lnSpc>
              <a:spcBef>
                <a:spcPts val="0"/>
              </a:spcBef>
              <a:spcAft>
                <a:spcPts val="0"/>
              </a:spcAft>
              <a:buNone/>
            </a:pPr>
            <a:r>
              <a:t/>
            </a:r>
            <a:endParaRPr sz="5400">
              <a:solidFill>
                <a:srgbClr val="000000"/>
              </a:solidFill>
              <a:latin typeface="Times New Roman"/>
              <a:ea typeface="Times New Roman"/>
              <a:cs typeface="Times New Roman"/>
              <a:sym typeface="Times New Roman"/>
            </a:endParaRPr>
          </a:p>
          <a:p>
            <a:pPr indent="0" lvl="0" marL="30480" marR="30480" rtl="0" algn="just">
              <a:lnSpc>
                <a:spcPct val="150000"/>
              </a:lnSpc>
              <a:spcBef>
                <a:spcPts val="1200"/>
              </a:spcBef>
              <a:spcAft>
                <a:spcPts val="0"/>
              </a:spcAft>
              <a:buNone/>
            </a:pPr>
            <a:r>
              <a:rPr lang="en-US" sz="5400">
                <a:solidFill>
                  <a:srgbClr val="000000"/>
                </a:solidFill>
                <a:latin typeface="Times New Roman"/>
                <a:ea typeface="Times New Roman"/>
                <a:cs typeface="Times New Roman"/>
                <a:sym typeface="Times New Roman"/>
              </a:rPr>
              <a:t>a.</a:t>
            </a:r>
            <a:r>
              <a:rPr b="1" lang="en-US" sz="5400">
                <a:solidFill>
                  <a:srgbClr val="000000"/>
                </a:solidFill>
                <a:latin typeface="Times New Roman"/>
                <a:ea typeface="Times New Roman"/>
                <a:cs typeface="Times New Roman"/>
                <a:sym typeface="Times New Roman"/>
              </a:rPr>
              <a:t> </a:t>
            </a:r>
            <a:r>
              <a:rPr b="1" i="1" lang="en-US" sz="5400">
                <a:solidFill>
                  <a:srgbClr val="FF0000"/>
                </a:solidFill>
                <a:latin typeface="Times New Roman"/>
                <a:ea typeface="Times New Roman"/>
                <a:cs typeface="Times New Roman"/>
                <a:sym typeface="Times New Roman"/>
              </a:rPr>
              <a:t>sinh</a:t>
            </a:r>
            <a:r>
              <a:rPr lang="en-US" sz="5400">
                <a:solidFill>
                  <a:srgbClr val="000000"/>
                </a:solidFill>
                <a:latin typeface="Times New Roman"/>
                <a:ea typeface="Times New Roman"/>
                <a:cs typeface="Times New Roman"/>
                <a:sym typeface="Times New Roman"/>
              </a:rPr>
              <a:t> trong từ </a:t>
            </a:r>
            <a:r>
              <a:rPr b="1" i="1" lang="en-US" sz="5400">
                <a:solidFill>
                  <a:srgbClr val="00B050"/>
                </a:solidFill>
                <a:latin typeface="Times New Roman"/>
                <a:ea typeface="Times New Roman"/>
                <a:cs typeface="Times New Roman"/>
                <a:sym typeface="Times New Roman"/>
              </a:rPr>
              <a:t>sinh thành</a:t>
            </a:r>
            <a:r>
              <a:rPr lang="en-US" sz="5400">
                <a:solidFill>
                  <a:srgbClr val="000000"/>
                </a:solidFill>
                <a:latin typeface="Times New Roman"/>
                <a:ea typeface="Times New Roman"/>
                <a:cs typeface="Times New Roman"/>
                <a:sym typeface="Times New Roman"/>
              </a:rPr>
              <a:t> và </a:t>
            </a:r>
            <a:r>
              <a:rPr b="1" i="1" lang="en-US" sz="5400">
                <a:solidFill>
                  <a:srgbClr val="FF0000"/>
                </a:solidFill>
                <a:latin typeface="Times New Roman"/>
                <a:ea typeface="Times New Roman"/>
                <a:cs typeface="Times New Roman"/>
                <a:sym typeface="Times New Roman"/>
              </a:rPr>
              <a:t>sinh</a:t>
            </a:r>
            <a:r>
              <a:rPr lang="en-US" sz="5400">
                <a:solidFill>
                  <a:srgbClr val="000000"/>
                </a:solidFill>
                <a:latin typeface="Times New Roman"/>
                <a:ea typeface="Times New Roman"/>
                <a:cs typeface="Times New Roman"/>
                <a:sym typeface="Times New Roman"/>
              </a:rPr>
              <a:t> trong từ </a:t>
            </a:r>
            <a:r>
              <a:rPr b="1" i="1" lang="en-US" sz="5400">
                <a:solidFill>
                  <a:srgbClr val="00B050"/>
                </a:solidFill>
                <a:latin typeface="Times New Roman"/>
                <a:ea typeface="Times New Roman"/>
                <a:cs typeface="Times New Roman"/>
                <a:sym typeface="Times New Roman"/>
              </a:rPr>
              <a:t>sinh viên</a:t>
            </a:r>
            <a:r>
              <a:rPr i="1" lang="en-US" sz="5400">
                <a:solidFill>
                  <a:srgbClr val="000000"/>
                </a:solidFill>
                <a:latin typeface="Times New Roman"/>
                <a:ea typeface="Times New Roman"/>
                <a:cs typeface="Times New Roman"/>
                <a:sym typeface="Times New Roman"/>
              </a:rPr>
              <a:t>.</a:t>
            </a:r>
            <a:endParaRPr sz="5400">
              <a:solidFill>
                <a:schemeClr val="dk1"/>
              </a:solidFill>
              <a:latin typeface="Times New Roman"/>
              <a:ea typeface="Times New Roman"/>
              <a:cs typeface="Times New Roman"/>
              <a:sym typeface="Times New Roman"/>
            </a:endParaRPr>
          </a:p>
          <a:p>
            <a:pPr indent="0" lvl="0" marL="30480" marR="30480" rtl="0" algn="just">
              <a:lnSpc>
                <a:spcPct val="150000"/>
              </a:lnSpc>
              <a:spcBef>
                <a:spcPts val="1200"/>
              </a:spcBef>
              <a:spcAft>
                <a:spcPts val="0"/>
              </a:spcAft>
              <a:buNone/>
            </a:pPr>
            <a:r>
              <a:rPr lang="en-US" sz="5400">
                <a:solidFill>
                  <a:srgbClr val="000000"/>
                </a:solidFill>
                <a:latin typeface="Times New Roman"/>
                <a:ea typeface="Times New Roman"/>
                <a:cs typeface="Times New Roman"/>
                <a:sym typeface="Times New Roman"/>
              </a:rPr>
              <a:t>b.</a:t>
            </a:r>
            <a:r>
              <a:rPr b="1" i="1" lang="en-US" sz="5400">
                <a:solidFill>
                  <a:srgbClr val="000000"/>
                </a:solidFill>
                <a:latin typeface="Times New Roman"/>
                <a:ea typeface="Times New Roman"/>
                <a:cs typeface="Times New Roman"/>
                <a:sym typeface="Times New Roman"/>
              </a:rPr>
              <a:t> </a:t>
            </a:r>
            <a:r>
              <a:rPr b="1" i="1" lang="en-US" sz="5400">
                <a:solidFill>
                  <a:srgbClr val="FF0000"/>
                </a:solidFill>
                <a:latin typeface="Times New Roman"/>
                <a:ea typeface="Times New Roman"/>
                <a:cs typeface="Times New Roman"/>
                <a:sym typeface="Times New Roman"/>
              </a:rPr>
              <a:t>bá</a:t>
            </a:r>
            <a:r>
              <a:rPr lang="en-US" sz="5400">
                <a:solidFill>
                  <a:srgbClr val="000000"/>
                </a:solidFill>
                <a:latin typeface="Times New Roman"/>
                <a:ea typeface="Times New Roman"/>
                <a:cs typeface="Times New Roman"/>
                <a:sym typeface="Times New Roman"/>
              </a:rPr>
              <a:t> trong từ </a:t>
            </a:r>
            <a:r>
              <a:rPr b="1" i="1" lang="en-US" sz="5400">
                <a:solidFill>
                  <a:srgbClr val="00B050"/>
                </a:solidFill>
                <a:latin typeface="Times New Roman"/>
                <a:ea typeface="Times New Roman"/>
                <a:cs typeface="Times New Roman"/>
                <a:sym typeface="Times New Roman"/>
              </a:rPr>
              <a:t>bá chủ</a:t>
            </a:r>
            <a:r>
              <a:rPr lang="en-US" sz="5400">
                <a:solidFill>
                  <a:srgbClr val="000000"/>
                </a:solidFill>
                <a:latin typeface="Times New Roman"/>
                <a:ea typeface="Times New Roman"/>
                <a:cs typeface="Times New Roman"/>
                <a:sym typeface="Times New Roman"/>
              </a:rPr>
              <a:t> và </a:t>
            </a:r>
            <a:r>
              <a:rPr b="1" i="1" lang="en-US" sz="5400">
                <a:solidFill>
                  <a:srgbClr val="FF0000"/>
                </a:solidFill>
                <a:latin typeface="Times New Roman"/>
                <a:ea typeface="Times New Roman"/>
                <a:cs typeface="Times New Roman"/>
                <a:sym typeface="Times New Roman"/>
              </a:rPr>
              <a:t>bá</a:t>
            </a:r>
            <a:r>
              <a:rPr lang="en-US" sz="5400">
                <a:solidFill>
                  <a:srgbClr val="000000"/>
                </a:solidFill>
                <a:latin typeface="Times New Roman"/>
                <a:ea typeface="Times New Roman"/>
                <a:cs typeface="Times New Roman"/>
                <a:sym typeface="Times New Roman"/>
              </a:rPr>
              <a:t> trong cụm từ</a:t>
            </a:r>
            <a:r>
              <a:rPr i="1" lang="en-US" sz="5400">
                <a:solidFill>
                  <a:srgbClr val="000000"/>
                </a:solidFill>
                <a:latin typeface="Times New Roman"/>
                <a:ea typeface="Times New Roman"/>
                <a:cs typeface="Times New Roman"/>
                <a:sym typeface="Times New Roman"/>
              </a:rPr>
              <a:t> </a:t>
            </a:r>
            <a:r>
              <a:rPr b="1" i="1" lang="en-US" sz="5400">
                <a:solidFill>
                  <a:srgbClr val="00B050"/>
                </a:solidFill>
                <a:latin typeface="Times New Roman"/>
                <a:ea typeface="Times New Roman"/>
                <a:cs typeface="Times New Roman"/>
                <a:sym typeface="Times New Roman"/>
              </a:rPr>
              <a:t>nhất hô bá ứng.</a:t>
            </a:r>
            <a:endParaRPr b="1" sz="5400">
              <a:solidFill>
                <a:srgbClr val="00B050"/>
              </a:solidFill>
              <a:latin typeface="Times New Roman"/>
              <a:ea typeface="Times New Roman"/>
              <a:cs typeface="Times New Roman"/>
              <a:sym typeface="Times New Roman"/>
            </a:endParaRPr>
          </a:p>
          <a:p>
            <a:pPr indent="0" lvl="0" marL="30480" marR="30480" rtl="0" algn="just">
              <a:lnSpc>
                <a:spcPct val="150000"/>
              </a:lnSpc>
              <a:spcBef>
                <a:spcPts val="1200"/>
              </a:spcBef>
              <a:spcAft>
                <a:spcPts val="0"/>
              </a:spcAft>
              <a:buNone/>
            </a:pPr>
            <a:r>
              <a:rPr lang="en-US" sz="5400">
                <a:solidFill>
                  <a:srgbClr val="000000"/>
                </a:solidFill>
                <a:latin typeface="Times New Roman"/>
                <a:ea typeface="Times New Roman"/>
                <a:cs typeface="Times New Roman"/>
                <a:sym typeface="Times New Roman"/>
              </a:rPr>
              <a:t>c</a:t>
            </a:r>
            <a:r>
              <a:rPr i="1" lang="en-US" sz="5400">
                <a:solidFill>
                  <a:srgbClr val="000000"/>
                </a:solidFill>
                <a:latin typeface="Times New Roman"/>
                <a:ea typeface="Times New Roman"/>
                <a:cs typeface="Times New Roman"/>
                <a:sym typeface="Times New Roman"/>
              </a:rPr>
              <a:t>. </a:t>
            </a:r>
            <a:r>
              <a:rPr b="1" i="1" lang="en-US" sz="5400">
                <a:solidFill>
                  <a:srgbClr val="FF0000"/>
                </a:solidFill>
                <a:latin typeface="Times New Roman"/>
                <a:ea typeface="Times New Roman"/>
                <a:cs typeface="Times New Roman"/>
                <a:sym typeface="Times New Roman"/>
              </a:rPr>
              <a:t>bào</a:t>
            </a:r>
            <a:r>
              <a:rPr i="1" lang="en-US" sz="5400">
                <a:solidFill>
                  <a:srgbClr val="000000"/>
                </a:solidFill>
                <a:latin typeface="Times New Roman"/>
                <a:ea typeface="Times New Roman"/>
                <a:cs typeface="Times New Roman"/>
                <a:sym typeface="Times New Roman"/>
              </a:rPr>
              <a:t> </a:t>
            </a:r>
            <a:r>
              <a:rPr lang="en-US" sz="5400">
                <a:solidFill>
                  <a:srgbClr val="000000"/>
                </a:solidFill>
                <a:latin typeface="Times New Roman"/>
                <a:ea typeface="Times New Roman"/>
                <a:cs typeface="Times New Roman"/>
                <a:sym typeface="Times New Roman"/>
              </a:rPr>
              <a:t>trong từ</a:t>
            </a:r>
            <a:r>
              <a:rPr i="1" lang="en-US" sz="5400">
                <a:solidFill>
                  <a:srgbClr val="000000"/>
                </a:solidFill>
                <a:latin typeface="Times New Roman"/>
                <a:ea typeface="Times New Roman"/>
                <a:cs typeface="Times New Roman"/>
                <a:sym typeface="Times New Roman"/>
              </a:rPr>
              <a:t> </a:t>
            </a:r>
            <a:r>
              <a:rPr b="1" i="1" lang="en-US" sz="5400">
                <a:solidFill>
                  <a:srgbClr val="00B050"/>
                </a:solidFill>
                <a:latin typeface="Times New Roman"/>
                <a:ea typeface="Times New Roman"/>
                <a:cs typeface="Times New Roman"/>
                <a:sym typeface="Times New Roman"/>
              </a:rPr>
              <a:t>đồng bào </a:t>
            </a:r>
            <a:r>
              <a:rPr i="1" lang="en-US" sz="5400">
                <a:solidFill>
                  <a:srgbClr val="000000"/>
                </a:solidFill>
                <a:latin typeface="Times New Roman"/>
                <a:ea typeface="Times New Roman"/>
                <a:cs typeface="Times New Roman"/>
                <a:sym typeface="Times New Roman"/>
              </a:rPr>
              <a:t>và </a:t>
            </a:r>
            <a:r>
              <a:rPr b="1" i="1" lang="en-US" sz="5400">
                <a:solidFill>
                  <a:srgbClr val="FF0000"/>
                </a:solidFill>
                <a:latin typeface="Times New Roman"/>
                <a:ea typeface="Times New Roman"/>
                <a:cs typeface="Times New Roman"/>
                <a:sym typeface="Times New Roman"/>
              </a:rPr>
              <a:t>bào</a:t>
            </a:r>
            <a:r>
              <a:rPr i="1" lang="en-US" sz="5400">
                <a:solidFill>
                  <a:srgbClr val="000000"/>
                </a:solidFill>
                <a:latin typeface="Times New Roman"/>
                <a:ea typeface="Times New Roman"/>
                <a:cs typeface="Times New Roman"/>
                <a:sym typeface="Times New Roman"/>
              </a:rPr>
              <a:t> </a:t>
            </a:r>
            <a:r>
              <a:rPr lang="en-US" sz="5400">
                <a:solidFill>
                  <a:srgbClr val="000000"/>
                </a:solidFill>
                <a:latin typeface="Times New Roman"/>
                <a:ea typeface="Times New Roman"/>
                <a:cs typeface="Times New Roman"/>
                <a:sym typeface="Times New Roman"/>
              </a:rPr>
              <a:t>trong từ </a:t>
            </a:r>
            <a:r>
              <a:rPr b="1" i="1" lang="en-US" sz="5400">
                <a:solidFill>
                  <a:srgbClr val="00B050"/>
                </a:solidFill>
                <a:latin typeface="Times New Roman"/>
                <a:ea typeface="Times New Roman"/>
                <a:cs typeface="Times New Roman"/>
                <a:sym typeface="Times New Roman"/>
              </a:rPr>
              <a:t>chiến bào</a:t>
            </a:r>
            <a:r>
              <a:rPr i="1" lang="en-US" sz="5400">
                <a:solidFill>
                  <a:srgbClr val="000000"/>
                </a:solidFill>
                <a:latin typeface="Times New Roman"/>
                <a:ea typeface="Times New Roman"/>
                <a:cs typeface="Times New Roman"/>
                <a:sym typeface="Times New Roman"/>
              </a:rPr>
              <a:t>.</a:t>
            </a:r>
            <a:endParaRPr sz="5400">
              <a:solidFill>
                <a:schemeClr val="dk1"/>
              </a:solidFill>
              <a:latin typeface="Times New Roman"/>
              <a:ea typeface="Times New Roman"/>
              <a:cs typeface="Times New Roman"/>
              <a:sym typeface="Times New Roman"/>
            </a:endParaRPr>
          </a:p>
          <a:p>
            <a:pPr indent="0" lvl="0" marL="30480" marR="30480" rtl="0" algn="just">
              <a:lnSpc>
                <a:spcPct val="150000"/>
              </a:lnSpc>
              <a:spcBef>
                <a:spcPts val="1200"/>
              </a:spcBef>
              <a:spcAft>
                <a:spcPts val="0"/>
              </a:spcAft>
              <a:buNone/>
            </a:pPr>
            <a:r>
              <a:rPr lang="en-US" sz="5400">
                <a:solidFill>
                  <a:srgbClr val="000000"/>
                </a:solidFill>
                <a:latin typeface="Times New Roman"/>
                <a:ea typeface="Times New Roman"/>
                <a:cs typeface="Times New Roman"/>
                <a:sym typeface="Times New Roman"/>
              </a:rPr>
              <a:t>d</a:t>
            </a:r>
            <a:r>
              <a:rPr i="1" lang="en-US" sz="5400">
                <a:solidFill>
                  <a:srgbClr val="000000"/>
                </a:solidFill>
                <a:latin typeface="Times New Roman"/>
                <a:ea typeface="Times New Roman"/>
                <a:cs typeface="Times New Roman"/>
                <a:sym typeface="Times New Roman"/>
              </a:rPr>
              <a:t>. </a:t>
            </a:r>
            <a:r>
              <a:rPr b="1" i="1" lang="en-US" sz="5400">
                <a:solidFill>
                  <a:srgbClr val="FF0000"/>
                </a:solidFill>
                <a:latin typeface="Times New Roman"/>
                <a:ea typeface="Times New Roman"/>
                <a:cs typeface="Times New Roman"/>
                <a:sym typeface="Times New Roman"/>
              </a:rPr>
              <a:t>bằng</a:t>
            </a:r>
            <a:r>
              <a:rPr lang="en-US" sz="5400">
                <a:solidFill>
                  <a:srgbClr val="000000"/>
                </a:solidFill>
                <a:latin typeface="Times New Roman"/>
                <a:ea typeface="Times New Roman"/>
                <a:cs typeface="Times New Roman"/>
                <a:sym typeface="Times New Roman"/>
              </a:rPr>
              <a:t> trong từ</a:t>
            </a:r>
            <a:r>
              <a:rPr i="1" lang="en-US" sz="5400">
                <a:solidFill>
                  <a:srgbClr val="000000"/>
                </a:solidFill>
                <a:latin typeface="Times New Roman"/>
                <a:ea typeface="Times New Roman"/>
                <a:cs typeface="Times New Roman"/>
                <a:sym typeface="Times New Roman"/>
              </a:rPr>
              <a:t> </a:t>
            </a:r>
            <a:r>
              <a:rPr b="1" i="1" lang="en-US" sz="5400">
                <a:solidFill>
                  <a:srgbClr val="00B050"/>
                </a:solidFill>
                <a:latin typeface="Times New Roman"/>
                <a:ea typeface="Times New Roman"/>
                <a:cs typeface="Times New Roman"/>
                <a:sym typeface="Times New Roman"/>
              </a:rPr>
              <a:t>công bằng </a:t>
            </a:r>
            <a:r>
              <a:rPr i="1" lang="en-US" sz="5400">
                <a:solidFill>
                  <a:srgbClr val="000000"/>
                </a:solidFill>
                <a:latin typeface="Times New Roman"/>
                <a:ea typeface="Times New Roman"/>
                <a:cs typeface="Times New Roman"/>
                <a:sym typeface="Times New Roman"/>
              </a:rPr>
              <a:t>và </a:t>
            </a:r>
            <a:r>
              <a:rPr b="1" i="1" lang="en-US" sz="5400">
                <a:solidFill>
                  <a:srgbClr val="FF0000"/>
                </a:solidFill>
                <a:latin typeface="Times New Roman"/>
                <a:ea typeface="Times New Roman"/>
                <a:cs typeface="Times New Roman"/>
                <a:sym typeface="Times New Roman"/>
              </a:rPr>
              <a:t>bằng</a:t>
            </a:r>
            <a:r>
              <a:rPr i="1" lang="en-US" sz="5400">
                <a:solidFill>
                  <a:srgbClr val="000000"/>
                </a:solidFill>
                <a:latin typeface="Times New Roman"/>
                <a:ea typeface="Times New Roman"/>
                <a:cs typeface="Times New Roman"/>
                <a:sym typeface="Times New Roman"/>
              </a:rPr>
              <a:t> </a:t>
            </a:r>
            <a:r>
              <a:rPr lang="en-US" sz="5400">
                <a:solidFill>
                  <a:srgbClr val="000000"/>
                </a:solidFill>
                <a:latin typeface="Times New Roman"/>
                <a:ea typeface="Times New Roman"/>
                <a:cs typeface="Times New Roman"/>
                <a:sym typeface="Times New Roman"/>
              </a:rPr>
              <a:t>trong từ </a:t>
            </a:r>
            <a:r>
              <a:rPr b="1" i="1" lang="en-US" sz="5400">
                <a:solidFill>
                  <a:srgbClr val="00B050"/>
                </a:solidFill>
                <a:latin typeface="Times New Roman"/>
                <a:ea typeface="Times New Roman"/>
                <a:cs typeface="Times New Roman"/>
                <a:sym typeface="Times New Roman"/>
              </a:rPr>
              <a:t>bằng hữu</a:t>
            </a:r>
            <a:r>
              <a:rPr i="1" lang="en-US" sz="5400">
                <a:solidFill>
                  <a:srgbClr val="000000"/>
                </a:solidFill>
                <a:latin typeface="Times New Roman"/>
                <a:ea typeface="Times New Roman"/>
                <a:cs typeface="Times New Roman"/>
                <a:sym typeface="Times New Roman"/>
              </a:rPr>
              <a:t>.</a:t>
            </a:r>
            <a:endParaRPr sz="5400">
              <a:solidFill>
                <a:schemeClr val="dk1"/>
              </a:solidFill>
              <a:latin typeface="Times New Roman"/>
              <a:ea typeface="Times New Roman"/>
              <a:cs typeface="Times New Roman"/>
              <a:sym typeface="Times New Roman"/>
            </a:endParaRPr>
          </a:p>
        </p:txBody>
      </p:sp>
      <p:sp>
        <p:nvSpPr>
          <p:cNvPr id="201" name="Google Shape;201;p10"/>
          <p:cNvSpPr/>
          <p:nvPr/>
        </p:nvSpPr>
        <p:spPr>
          <a:xfrm>
            <a:off x="1108364" y="190500"/>
            <a:ext cx="16230600" cy="3077514"/>
          </a:xfrm>
          <a:prstGeom prst="round2DiagRect">
            <a:avLst>
              <a:gd fmla="val 16667" name="adj1"/>
              <a:gd fmla="val 0" name="adj2"/>
            </a:avLst>
          </a:prstGeom>
          <a:solidFill>
            <a:srgbClr val="FFEEBD"/>
          </a:solidFill>
          <a:ln cap="flat" cmpd="sng" w="381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30480" marR="30480" rtl="0" algn="just">
              <a:lnSpc>
                <a:spcPct val="150000"/>
              </a:lnSpc>
              <a:spcBef>
                <a:spcPts val="0"/>
              </a:spcBef>
              <a:spcAft>
                <a:spcPts val="0"/>
              </a:spcAft>
              <a:buNone/>
            </a:pPr>
            <a:r>
              <a:rPr b="1" lang="en-US" sz="5400">
                <a:solidFill>
                  <a:srgbClr val="0000FF"/>
                </a:solidFill>
                <a:highlight>
                  <a:srgbClr val="FFFF00"/>
                </a:highlight>
                <a:latin typeface="Times New Roman"/>
                <a:ea typeface="Times New Roman"/>
                <a:cs typeface="Times New Roman"/>
                <a:sym typeface="Times New Roman"/>
              </a:rPr>
              <a:t>Bài tập 1:</a:t>
            </a:r>
            <a:r>
              <a:rPr b="1" lang="en-US" sz="5400">
                <a:solidFill>
                  <a:srgbClr val="0000FF"/>
                </a:solidFill>
                <a:latin typeface="Times New Roman"/>
                <a:ea typeface="Times New Roman"/>
                <a:cs typeface="Times New Roman"/>
                <a:sym typeface="Times New Roman"/>
              </a:rPr>
              <a:t> Phân biệt nghĩa của các yếu tố Hán Việt trong mỗi trường hợp sau:</a:t>
            </a:r>
            <a:endParaRPr b="1" sz="5400">
              <a:solidFill>
                <a:srgbClr val="0000F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5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Admin</dc:creator>
</cp:coreProperties>
</file>