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7"/>
  </p:notesMasterIdLst>
  <p:sldIdLst>
    <p:sldId id="256" r:id="rId4"/>
    <p:sldId id="378" r:id="rId5"/>
    <p:sldId id="259" r:id="rId6"/>
    <p:sldId id="268" r:id="rId7"/>
    <p:sldId id="358" r:id="rId8"/>
    <p:sldId id="341" r:id="rId9"/>
    <p:sldId id="351" r:id="rId10"/>
    <p:sldId id="342" r:id="rId11"/>
    <p:sldId id="352" r:id="rId12"/>
    <p:sldId id="355" r:id="rId13"/>
    <p:sldId id="328" r:id="rId14"/>
    <p:sldId id="380" r:id="rId15"/>
    <p:sldId id="377" r:id="rId16"/>
    <p:sldId id="322" r:id="rId17"/>
    <p:sldId id="350" r:id="rId18"/>
    <p:sldId id="379" r:id="rId19"/>
    <p:sldId id="369" r:id="rId20"/>
    <p:sldId id="370" r:id="rId21"/>
    <p:sldId id="371" r:id="rId22"/>
    <p:sldId id="375" r:id="rId23"/>
    <p:sldId id="372" r:id="rId24"/>
    <p:sldId id="373" r:id="rId25"/>
    <p:sldId id="374" r:id="rId26"/>
  </p:sldIdLst>
  <p:sldSz cx="18288000" cy="10287000"/>
  <p:notesSz cx="6858000" cy="9144000"/>
  <p:embeddedFontLst>
    <p:embeddedFont>
      <p:font typeface="#9Slide04 Podkova Medium" panose="020B0604020202020204" charset="0"/>
      <p:regular r:id="rId28"/>
    </p:embeddedFont>
    <p:embeddedFont>
      <p:font typeface="#9Slide04 Rokkitt Medium" panose="020B0604020202020204" charset="0"/>
      <p:regular r:id="rId29"/>
    </p:embeddedFont>
    <p:embeddedFont>
      <p:font typeface="#9Slide07 IcielCrocante" panose="020B0604020202020204" charset="0"/>
      <p:regular r:id="rId30"/>
    </p:embeddedFont>
    <p:embeddedFont>
      <p:font typeface="Roboto Condensed" panose="02000000000000000000"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97DC9"/>
    <a:srgbClr val="51B59F"/>
    <a:srgbClr val="EF3220"/>
    <a:srgbClr val="F8E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091" autoAdjust="0"/>
  </p:normalViewPr>
  <p:slideViewPr>
    <p:cSldViewPr>
      <p:cViewPr varScale="1">
        <p:scale>
          <a:sx n="38" d="100"/>
          <a:sy n="38" d="100"/>
        </p:scale>
        <p:origin x="10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2438876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3006422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1989319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A748F-8A33-218F-0DA0-EFD2C166B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763B6-2603-F933-40F8-A5C56F91C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A96D44-0E04-8222-8C74-016DD8F241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AF5436-8F47-6ECC-D998-CB4D9A32FC1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471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263278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1700873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21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3011191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17</a:t>
            </a:fld>
            <a:endParaRPr lang="en-US"/>
          </a:p>
        </p:txBody>
      </p:sp>
    </p:spTree>
    <p:extLst>
      <p:ext uri="{BB962C8B-B14F-4D97-AF65-F5344CB8AC3E}">
        <p14:creationId xmlns:p14="http://schemas.microsoft.com/office/powerpoint/2010/main" val="3492548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18</a:t>
            </a:fld>
            <a:endParaRPr lang="en-US"/>
          </a:p>
        </p:txBody>
      </p:sp>
    </p:spTree>
    <p:extLst>
      <p:ext uri="{BB962C8B-B14F-4D97-AF65-F5344CB8AC3E}">
        <p14:creationId xmlns:p14="http://schemas.microsoft.com/office/powerpoint/2010/main" val="67157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19</a:t>
            </a:fld>
            <a:endParaRPr lang="en-US"/>
          </a:p>
        </p:txBody>
      </p:sp>
    </p:spTree>
    <p:extLst>
      <p:ext uri="{BB962C8B-B14F-4D97-AF65-F5344CB8AC3E}">
        <p14:creationId xmlns:p14="http://schemas.microsoft.com/office/powerpoint/2010/main" val="115300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baseline="0" dirty="0"/>
              <a:t> </a:t>
            </a:r>
            <a:r>
              <a:rPr lang="en-US" baseline="0" dirty="0" err="1"/>
              <a:t>thành</a:t>
            </a:r>
            <a:r>
              <a:rPr lang="en-US" baseline="0" dirty="0"/>
              <a:t> 4 </a:t>
            </a:r>
            <a:r>
              <a:rPr lang="en-US" baseline="0" dirty="0" err="1"/>
              <a:t>nhóm</a:t>
            </a:r>
            <a:r>
              <a:rPr lang="en-US" baseline="0" dirty="0"/>
              <a:t>, </a:t>
            </a:r>
            <a:r>
              <a:rPr lang="en-US" baseline="0" dirty="0" err="1"/>
              <a:t>chọn</a:t>
            </a:r>
            <a:r>
              <a:rPr lang="en-US" baseline="0" dirty="0"/>
              <a:t> 1 </a:t>
            </a:r>
            <a:r>
              <a:rPr lang="en-US" baseline="0" dirty="0" err="1"/>
              <a:t>thư</a:t>
            </a:r>
            <a:r>
              <a:rPr lang="en-US" baseline="0" dirty="0"/>
              <a:t> </a:t>
            </a:r>
            <a:r>
              <a:rPr lang="en-US" baseline="0" dirty="0" err="1"/>
              <a:t>kí</a:t>
            </a:r>
            <a:r>
              <a:rPr lang="en-US" baseline="0" dirty="0"/>
              <a:t> </a:t>
            </a:r>
            <a:r>
              <a:rPr lang="en-US" baseline="0" dirty="0" err="1"/>
              <a:t>làm</a:t>
            </a:r>
            <a:r>
              <a:rPr lang="en-US" baseline="0" dirty="0"/>
              <a:t> </a:t>
            </a:r>
            <a:r>
              <a:rPr lang="en-US" baseline="0" dirty="0" err="1"/>
              <a:t>nhiệm</a:t>
            </a:r>
            <a:r>
              <a:rPr lang="en-US" baseline="0" dirty="0"/>
              <a:t> </a:t>
            </a:r>
            <a:r>
              <a:rPr lang="en-US" baseline="0" dirty="0" err="1"/>
              <a:t>vụ</a:t>
            </a:r>
            <a:r>
              <a:rPr lang="en-US" baseline="0" dirty="0"/>
              <a:t> </a:t>
            </a:r>
            <a:r>
              <a:rPr lang="en-US" baseline="0" dirty="0" err="1"/>
              <a:t>ghi</a:t>
            </a:r>
            <a:r>
              <a:rPr lang="en-US" baseline="0" dirty="0"/>
              <a:t> </a:t>
            </a:r>
            <a:r>
              <a:rPr lang="en-US" baseline="0" dirty="0" err="1"/>
              <a:t>điểm</a:t>
            </a:r>
            <a:r>
              <a:rPr lang="en-US" baseline="0" dirty="0"/>
              <a:t> </a:t>
            </a:r>
            <a:r>
              <a:rPr lang="en-US" baseline="0" dirty="0" err="1"/>
              <a:t>cho</a:t>
            </a:r>
            <a:r>
              <a:rPr lang="en-US" baseline="0" dirty="0"/>
              <a:t> </a:t>
            </a:r>
            <a:r>
              <a:rPr lang="en-US" baseline="0" dirty="0" err="1"/>
              <a:t>các</a:t>
            </a:r>
            <a:r>
              <a:rPr lang="en-US" baseline="0" dirty="0"/>
              <a:t> </a:t>
            </a:r>
            <a:r>
              <a:rPr lang="en-US" baseline="0" dirty="0" err="1"/>
              <a:t>nhóm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Vòng</a:t>
            </a:r>
            <a:r>
              <a:rPr lang="en-US" baseline="0" dirty="0"/>
              <a:t> 1: </a:t>
            </a:r>
            <a:r>
              <a:rPr lang="en-US" baseline="0" dirty="0" err="1"/>
              <a:t>trả</a:t>
            </a:r>
            <a:r>
              <a:rPr lang="en-US" baseline="0" dirty="0"/>
              <a:t> </a:t>
            </a:r>
            <a:r>
              <a:rPr lang="en-US" baseline="0" dirty="0" err="1"/>
              <a:t>lời</a:t>
            </a:r>
            <a:r>
              <a:rPr lang="en-US" baseline="0" dirty="0"/>
              <a:t> </a:t>
            </a:r>
            <a:r>
              <a:rPr lang="en-US" baseline="0" dirty="0" err="1"/>
              <a:t>được</a:t>
            </a:r>
            <a:r>
              <a:rPr lang="en-US" baseline="0" dirty="0"/>
              <a:t> 1 </a:t>
            </a:r>
            <a:r>
              <a:rPr lang="en-US" baseline="0" dirty="0" err="1"/>
              <a:t>câu</a:t>
            </a:r>
            <a:r>
              <a:rPr lang="en-US" baseline="0" dirty="0"/>
              <a:t> </a:t>
            </a:r>
            <a:r>
              <a:rPr lang="en-US" baseline="0" dirty="0" err="1"/>
              <a:t>hỏi</a:t>
            </a:r>
            <a:r>
              <a:rPr lang="en-US" baseline="0" dirty="0"/>
              <a:t> </a:t>
            </a:r>
            <a:r>
              <a:rPr lang="en-US" baseline="0" dirty="0" err="1"/>
              <a:t>của</a:t>
            </a:r>
            <a:r>
              <a:rPr lang="en-US" baseline="0" dirty="0"/>
              <a:t> </a:t>
            </a:r>
            <a:r>
              <a:rPr lang="en-US" baseline="0" dirty="0" err="1"/>
              <a:t>gv</a:t>
            </a:r>
            <a:r>
              <a:rPr lang="en-US" baseline="0" dirty="0"/>
              <a:t> </a:t>
            </a:r>
            <a:r>
              <a:rPr lang="en-US" baseline="0" dirty="0" err="1"/>
              <a:t>được</a:t>
            </a:r>
            <a:r>
              <a:rPr lang="en-US" baseline="0" dirty="0"/>
              <a:t> 5 </a:t>
            </a:r>
            <a:r>
              <a:rPr lang="en-US" baseline="0" dirty="0" err="1"/>
              <a:t>điểm</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Vòng</a:t>
            </a:r>
            <a:r>
              <a:rPr lang="en-US" baseline="0" dirty="0"/>
              <a:t> 2: </a:t>
            </a:r>
            <a:r>
              <a:rPr lang="en-US" baseline="0" dirty="0" err="1"/>
              <a:t>làm</a:t>
            </a:r>
            <a:r>
              <a:rPr lang="en-US" baseline="0" dirty="0"/>
              <a:t> </a:t>
            </a:r>
            <a:r>
              <a:rPr lang="en-US" baseline="0" dirty="0" err="1"/>
              <a:t>được</a:t>
            </a:r>
            <a:r>
              <a:rPr lang="en-US" baseline="0" dirty="0"/>
              <a:t> 1 </a:t>
            </a:r>
            <a:r>
              <a:rPr lang="en-US" baseline="0" dirty="0" err="1"/>
              <a:t>bài</a:t>
            </a:r>
            <a:r>
              <a:rPr lang="en-US" baseline="0" dirty="0"/>
              <a:t> </a:t>
            </a:r>
            <a:r>
              <a:rPr lang="en-US" baseline="0" dirty="0" err="1"/>
              <a:t>tập</a:t>
            </a:r>
            <a:r>
              <a:rPr lang="en-US" baseline="0" dirty="0"/>
              <a:t> </a:t>
            </a:r>
            <a:r>
              <a:rPr lang="en-US" baseline="0" dirty="0" err="1"/>
              <a:t>được</a:t>
            </a:r>
            <a:r>
              <a:rPr lang="en-US" baseline="0" dirty="0"/>
              <a:t> 10 </a:t>
            </a:r>
            <a:r>
              <a:rPr lang="en-US" baseline="0" dirty="0" err="1"/>
              <a:t>điểm</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Vòng</a:t>
            </a:r>
            <a:r>
              <a:rPr lang="en-US" baseline="0" dirty="0"/>
              <a:t> 3: </a:t>
            </a:r>
            <a:r>
              <a:rPr lang="en-US" baseline="0" dirty="0" err="1"/>
              <a:t>điểm</a:t>
            </a:r>
            <a:r>
              <a:rPr lang="en-US" baseline="0" dirty="0"/>
              <a:t> </a:t>
            </a:r>
            <a:r>
              <a:rPr lang="en-US" baseline="0" dirty="0" err="1"/>
              <a:t>số</a:t>
            </a:r>
            <a:r>
              <a:rPr lang="en-US" baseline="0" dirty="0"/>
              <a:t> </a:t>
            </a:r>
            <a:r>
              <a:rPr lang="en-US" baseline="0" dirty="0" err="1"/>
              <a:t>theo</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981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20</a:t>
            </a:fld>
            <a:endParaRPr lang="en-US"/>
          </a:p>
        </p:txBody>
      </p:sp>
    </p:spTree>
    <p:extLst>
      <p:ext uri="{BB962C8B-B14F-4D97-AF65-F5344CB8AC3E}">
        <p14:creationId xmlns:p14="http://schemas.microsoft.com/office/powerpoint/2010/main" val="4256138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21</a:t>
            </a:fld>
            <a:endParaRPr lang="en-US"/>
          </a:p>
        </p:txBody>
      </p:sp>
    </p:spTree>
    <p:extLst>
      <p:ext uri="{BB962C8B-B14F-4D97-AF65-F5344CB8AC3E}">
        <p14:creationId xmlns:p14="http://schemas.microsoft.com/office/powerpoint/2010/main" val="2702654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22</a:t>
            </a:fld>
            <a:endParaRPr lang="en-US"/>
          </a:p>
        </p:txBody>
      </p:sp>
    </p:spTree>
    <p:extLst>
      <p:ext uri="{BB962C8B-B14F-4D97-AF65-F5344CB8AC3E}">
        <p14:creationId xmlns:p14="http://schemas.microsoft.com/office/powerpoint/2010/main" val="140942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304335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Em</a:t>
            </a:r>
            <a:r>
              <a:rPr lang="en-US" baseline="0" dirty="0"/>
              <a:t> </a:t>
            </a:r>
            <a:r>
              <a:rPr lang="en-US" baseline="0" dirty="0" err="1"/>
              <a:t>hãy</a:t>
            </a:r>
            <a:r>
              <a:rPr lang="en-US" baseline="0" dirty="0"/>
              <a:t> </a:t>
            </a:r>
            <a:r>
              <a:rPr lang="en-US" baseline="0" dirty="0" err="1"/>
              <a:t>trình</a:t>
            </a:r>
            <a:r>
              <a:rPr lang="en-US" baseline="0" dirty="0"/>
              <a:t> </a:t>
            </a:r>
            <a:r>
              <a:rPr lang="en-US" baseline="0" dirty="0" err="1"/>
              <a:t>bày</a:t>
            </a:r>
            <a:r>
              <a:rPr lang="en-US" baseline="0" dirty="0"/>
              <a:t> </a:t>
            </a:r>
            <a:r>
              <a:rPr lang="en-US" baseline="0" dirty="0" err="1"/>
              <a:t>khái</a:t>
            </a:r>
            <a:r>
              <a:rPr lang="en-US" baseline="0" dirty="0"/>
              <a:t> </a:t>
            </a:r>
            <a:r>
              <a:rPr lang="en-US" baseline="0" dirty="0" err="1"/>
              <a:t>niệm</a:t>
            </a:r>
            <a:r>
              <a:rPr lang="en-US" baseline="0" dirty="0"/>
              <a:t> </a:t>
            </a:r>
            <a:r>
              <a:rPr lang="en-US" baseline="0" dirty="0" err="1"/>
              <a:t>điệp</a:t>
            </a:r>
            <a:r>
              <a:rPr lang="en-US" baseline="0" dirty="0"/>
              <a:t> </a:t>
            </a:r>
            <a:r>
              <a:rPr lang="en-US" baseline="0" dirty="0" err="1"/>
              <a:t>thanh</a:t>
            </a:r>
            <a:r>
              <a:rPr lang="en-US" baseline="0" dirty="0"/>
              <a:t>, </a:t>
            </a:r>
            <a:r>
              <a:rPr lang="en-US" baseline="0" dirty="0" err="1"/>
              <a:t>điệp</a:t>
            </a:r>
            <a:r>
              <a:rPr lang="en-US" baseline="0" dirty="0"/>
              <a:t> </a:t>
            </a:r>
            <a:r>
              <a:rPr lang="en-US" baseline="0" dirty="0" err="1"/>
              <a:t>vần</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369056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31422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5599"/>
              </a:lnSpc>
              <a:defRPr/>
            </a:pP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Biện</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pháp</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điệp</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thanh</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thể</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hiện</a:t>
            </a:r>
            <a:r>
              <a:rPr lang="en-US" sz="1200" dirty="0">
                <a:solidFill>
                  <a:srgbClr val="000000">
                    <a:alpha val="84706"/>
                  </a:srgbClr>
                </a:solidFill>
                <a:latin typeface="Roboto Condensed"/>
              </a:rPr>
              <a:t> ở </a:t>
            </a:r>
            <a:r>
              <a:rPr lang="en-US" sz="1200" dirty="0" err="1">
                <a:solidFill>
                  <a:srgbClr val="000000">
                    <a:alpha val="84706"/>
                  </a:srgbClr>
                </a:solidFill>
                <a:latin typeface="Roboto Condensed"/>
              </a:rPr>
              <a:t>từ</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ngữ</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nào</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Việc</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sử</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dụng</a:t>
            </a:r>
            <a:r>
              <a:rPr lang="en-US" sz="1200" baseline="0" dirty="0">
                <a:solidFill>
                  <a:srgbClr val="000000">
                    <a:alpha val="84706"/>
                  </a:srgbClr>
                </a:solidFill>
                <a:latin typeface="Roboto Condensed"/>
              </a:rPr>
              <a:t> BPTT </a:t>
            </a:r>
            <a:r>
              <a:rPr lang="en-US" sz="1200" baseline="0" dirty="0" err="1">
                <a:solidFill>
                  <a:srgbClr val="000000">
                    <a:alpha val="84706"/>
                  </a:srgbClr>
                </a:solidFill>
                <a:latin typeface="Roboto Condensed"/>
              </a:rPr>
              <a:t>điệp</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thanh</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có</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tác</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dụng</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gì</a:t>
            </a:r>
            <a:r>
              <a:rPr lang="en-US" sz="1200" baseline="0" dirty="0">
                <a:solidFill>
                  <a:srgbClr val="000000">
                    <a:alpha val="84706"/>
                  </a:srgbClr>
                </a:solidFill>
                <a:latin typeface="Roboto Condensed"/>
              </a:rPr>
              <a:t>?</a:t>
            </a:r>
            <a:endParaRPr lang="en-US" sz="8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849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92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ts val="5599"/>
              </a:lnSpc>
              <a:defRPr/>
            </a:pP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Biện</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pháp</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điệp</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vần</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thể</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hiện</a:t>
            </a:r>
            <a:r>
              <a:rPr lang="en-US" sz="1200" dirty="0">
                <a:solidFill>
                  <a:srgbClr val="000000">
                    <a:alpha val="84706"/>
                  </a:srgbClr>
                </a:solidFill>
                <a:latin typeface="Roboto Condensed"/>
              </a:rPr>
              <a:t> ở </a:t>
            </a:r>
            <a:r>
              <a:rPr lang="en-US" sz="1200" dirty="0" err="1">
                <a:solidFill>
                  <a:srgbClr val="000000">
                    <a:alpha val="84706"/>
                  </a:srgbClr>
                </a:solidFill>
                <a:latin typeface="Roboto Condensed"/>
              </a:rPr>
              <a:t>từ</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ngữ</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nào</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Việc</a:t>
            </a:r>
            <a:r>
              <a:rPr lang="en-US" sz="1200" dirty="0">
                <a:solidFill>
                  <a:srgbClr val="000000">
                    <a:alpha val="84706"/>
                  </a:srgbClr>
                </a:solidFill>
                <a:latin typeface="Roboto Condensed"/>
              </a:rPr>
              <a:t> </a:t>
            </a:r>
            <a:r>
              <a:rPr lang="en-US" sz="1200" dirty="0" err="1">
                <a:solidFill>
                  <a:srgbClr val="000000">
                    <a:alpha val="84706"/>
                  </a:srgbClr>
                </a:solidFill>
                <a:latin typeface="Roboto Condensed"/>
              </a:rPr>
              <a:t>sử</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dụng</a:t>
            </a:r>
            <a:r>
              <a:rPr lang="en-US" sz="1200" baseline="0" dirty="0">
                <a:solidFill>
                  <a:srgbClr val="000000">
                    <a:alpha val="84706"/>
                  </a:srgbClr>
                </a:solidFill>
                <a:latin typeface="Roboto Condensed"/>
              </a:rPr>
              <a:t> BPTT </a:t>
            </a:r>
            <a:r>
              <a:rPr lang="en-US" sz="1200" baseline="0" dirty="0" err="1">
                <a:solidFill>
                  <a:srgbClr val="000000">
                    <a:alpha val="84706"/>
                  </a:srgbClr>
                </a:solidFill>
                <a:latin typeface="Roboto Condensed"/>
              </a:rPr>
              <a:t>điệp</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vần</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có</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tác</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dụng</a:t>
            </a:r>
            <a:r>
              <a:rPr lang="en-US" sz="1200" baseline="0" dirty="0">
                <a:solidFill>
                  <a:srgbClr val="000000">
                    <a:alpha val="84706"/>
                  </a:srgbClr>
                </a:solidFill>
                <a:latin typeface="Roboto Condensed"/>
              </a:rPr>
              <a:t> </a:t>
            </a:r>
            <a:r>
              <a:rPr lang="en-US" sz="1200" baseline="0" dirty="0" err="1">
                <a:solidFill>
                  <a:srgbClr val="000000">
                    <a:alpha val="84706"/>
                  </a:srgbClr>
                </a:solidFill>
                <a:latin typeface="Roboto Condensed"/>
              </a:rPr>
              <a:t>gì</a:t>
            </a:r>
            <a:r>
              <a:rPr lang="en-US" sz="1200" baseline="0" dirty="0">
                <a:solidFill>
                  <a:srgbClr val="000000">
                    <a:alpha val="84706"/>
                  </a:srgbClr>
                </a:solidFill>
                <a:latin typeface="Roboto Condensed"/>
              </a:rPr>
              <a:t>?</a:t>
            </a:r>
            <a:endParaRPr lang="en-US"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8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73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3694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8861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3920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28707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4280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35844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28496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4578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069273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9882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21482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79180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2260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01615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3262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8270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85675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858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83834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en-US"/>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89466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4393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590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E8AFF1FC-8BB6-4DBB-9940-F696B5579502}" type="datetimeFigureOut">
              <a:rPr lang="en-US" smtClean="0">
                <a:solidFill>
                  <a:prstClr val="black">
                    <a:tint val="75000"/>
                  </a:prstClr>
                </a:solidFill>
              </a:rPr>
              <a:pPr defTabSz="1371600"/>
              <a:t>4/12/2025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8416283F-E79A-4174-97F4-305C981B4A88}"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08510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566"/>
            <a:fld id="{E8AFF1FC-8BB6-4DBB-9940-F696B5579502}" type="datetimeFigureOut">
              <a:rPr lang="en-US" smtClean="0">
                <a:solidFill>
                  <a:prstClr val="black">
                    <a:tint val="75000"/>
                  </a:prstClr>
                </a:solidFill>
              </a:rPr>
              <a:pPr defTabSz="1371566"/>
              <a:t>4/12/2025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566"/>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566"/>
            <a:fld id="{8416283F-E79A-4174-97F4-305C981B4A88}" type="slidenum">
              <a:rPr lang="en-US" smtClean="0">
                <a:solidFill>
                  <a:prstClr val="black">
                    <a:tint val="75000"/>
                  </a:prstClr>
                </a:solidFill>
              </a:rPr>
              <a:pPr defTabSz="1371566"/>
              <a:t>‹#›</a:t>
            </a:fld>
            <a:endParaRPr lang="en-US">
              <a:solidFill>
                <a:prstClr val="black">
                  <a:tint val="75000"/>
                </a:prstClr>
              </a:solidFill>
            </a:endParaRPr>
          </a:p>
        </p:txBody>
      </p:sp>
    </p:spTree>
    <p:extLst>
      <p:ext uri="{BB962C8B-B14F-4D97-AF65-F5344CB8AC3E}">
        <p14:creationId xmlns:p14="http://schemas.microsoft.com/office/powerpoint/2010/main" val="3503635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8.xml"/><Relationship Id="rId7"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19.xml"/><Relationship Id="rId9" Type="http://schemas.openxmlformats.org/officeDocument/2006/relationships/image" Target="../media/image26.gif"/></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17.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9.gif"/><Relationship Id="rId5" Type="http://schemas.openxmlformats.org/officeDocument/2006/relationships/image" Target="../media/image31.pn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18" name="Freeform 8">
            <a:extLst>
              <a:ext uri="{FF2B5EF4-FFF2-40B4-BE49-F238E27FC236}">
                <a16:creationId xmlns:a16="http://schemas.microsoft.com/office/drawing/2014/main" id="{DC820E31-1312-A902-C04D-720BF1CAE455}"/>
              </a:ext>
            </a:extLst>
          </p:cNvPr>
          <p:cNvSpPr/>
          <p:nvPr/>
        </p:nvSpPr>
        <p:spPr>
          <a:xfrm>
            <a:off x="15240000" y="-1324297"/>
            <a:ext cx="4759551" cy="4729803"/>
          </a:xfrm>
          <a:custGeom>
            <a:avLst/>
            <a:gdLst/>
            <a:ahLst/>
            <a:cxnLst/>
            <a:rect l="l" t="t" r="r" b="b"/>
            <a:pathLst>
              <a:path w="4759551" h="4729803">
                <a:moveTo>
                  <a:pt x="0" y="0"/>
                </a:moveTo>
                <a:lnTo>
                  <a:pt x="4759551" y="0"/>
                </a:lnTo>
                <a:lnTo>
                  <a:pt x="4759551" y="4729803"/>
                </a:lnTo>
                <a:lnTo>
                  <a:pt x="0" y="4729803"/>
                </a:lnTo>
                <a:lnTo>
                  <a:pt x="0" y="0"/>
                </a:lnTo>
                <a:close/>
              </a:path>
            </a:pathLst>
          </a:custGeom>
          <a:blipFill>
            <a:blip r:embed="rId5"/>
            <a:stretch>
              <a:fillRect/>
            </a:stretch>
          </a:blipFill>
        </p:spPr>
      </p:sp>
      <p:grpSp>
        <p:nvGrpSpPr>
          <p:cNvPr id="2" name="Group 4">
            <a:extLst>
              <a:ext uri="{FF2B5EF4-FFF2-40B4-BE49-F238E27FC236}">
                <a16:creationId xmlns:a16="http://schemas.microsoft.com/office/drawing/2014/main" id="{E4EC5D5E-4EA6-5941-E939-352B340A0D3F}"/>
              </a:ext>
            </a:extLst>
          </p:cNvPr>
          <p:cNvGrpSpPr/>
          <p:nvPr/>
        </p:nvGrpSpPr>
        <p:grpSpPr>
          <a:xfrm>
            <a:off x="1143000" y="495300"/>
            <a:ext cx="15773400" cy="8534400"/>
            <a:chOff x="0" y="0"/>
            <a:chExt cx="18054002" cy="10307532"/>
          </a:xfrm>
        </p:grpSpPr>
        <p:grpSp>
          <p:nvGrpSpPr>
            <p:cNvPr id="3" name="Group 5">
              <a:extLst>
                <a:ext uri="{FF2B5EF4-FFF2-40B4-BE49-F238E27FC236}">
                  <a16:creationId xmlns:a16="http://schemas.microsoft.com/office/drawing/2014/main" id="{FCCBCC28-501D-D1FD-659C-91335C700820}"/>
                </a:ext>
              </a:extLst>
            </p:cNvPr>
            <p:cNvGrpSpPr/>
            <p:nvPr/>
          </p:nvGrpSpPr>
          <p:grpSpPr>
            <a:xfrm rot="-208414">
              <a:off x="259418" y="516605"/>
              <a:ext cx="17328616" cy="9088764"/>
              <a:chOff x="0" y="0"/>
              <a:chExt cx="3077638" cy="1614204"/>
            </a:xfrm>
          </p:grpSpPr>
          <p:sp>
            <p:nvSpPr>
              <p:cNvPr id="14" name="Freeform 6">
                <a:extLst>
                  <a:ext uri="{FF2B5EF4-FFF2-40B4-BE49-F238E27FC236}">
                    <a16:creationId xmlns:a16="http://schemas.microsoft.com/office/drawing/2014/main" id="{F428194D-6684-80A2-CC8F-FBA551832AF2}"/>
                  </a:ext>
                </a:extLst>
              </p:cNvPr>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sp>
          <p:sp>
            <p:nvSpPr>
              <p:cNvPr id="16" name="TextBox 7">
                <a:extLst>
                  <a:ext uri="{FF2B5EF4-FFF2-40B4-BE49-F238E27FC236}">
                    <a16:creationId xmlns:a16="http://schemas.microsoft.com/office/drawing/2014/main" id="{DD75FEA5-BEAE-D5A7-7103-F536C620ED09}"/>
                  </a:ext>
                </a:extLst>
              </p:cNvPr>
              <p:cNvSpPr txBox="1"/>
              <p:nvPr/>
            </p:nvSpPr>
            <p:spPr>
              <a:xfrm>
                <a:off x="0" y="-28575"/>
                <a:ext cx="3077638" cy="1642779"/>
              </a:xfrm>
              <a:prstGeom prst="rect">
                <a:avLst/>
              </a:prstGeom>
            </p:spPr>
            <p:txBody>
              <a:bodyPr lIns="50800" tIns="50800" rIns="50800" bIns="50800" rtlCol="0" anchor="ctr"/>
              <a:lstStyle/>
              <a:p>
                <a:pPr algn="ctr">
                  <a:lnSpc>
                    <a:spcPts val="2659"/>
                  </a:lnSpc>
                </a:pPr>
                <a:endParaRPr/>
              </a:p>
            </p:txBody>
          </p:sp>
        </p:grpSp>
        <p:grpSp>
          <p:nvGrpSpPr>
            <p:cNvPr id="4" name="Group 8">
              <a:extLst>
                <a:ext uri="{FF2B5EF4-FFF2-40B4-BE49-F238E27FC236}">
                  <a16:creationId xmlns:a16="http://schemas.microsoft.com/office/drawing/2014/main" id="{0E530C98-B895-D462-0A8F-5DE775DF1288}"/>
                </a:ext>
              </a:extLst>
            </p:cNvPr>
            <p:cNvGrpSpPr/>
            <p:nvPr/>
          </p:nvGrpSpPr>
          <p:grpSpPr>
            <a:xfrm rot="191834">
              <a:off x="485416" y="742603"/>
              <a:ext cx="17328616" cy="9088764"/>
              <a:chOff x="0" y="0"/>
              <a:chExt cx="3077638" cy="1614204"/>
            </a:xfrm>
          </p:grpSpPr>
          <p:sp>
            <p:nvSpPr>
              <p:cNvPr id="12" name="Freeform 9">
                <a:extLst>
                  <a:ext uri="{FF2B5EF4-FFF2-40B4-BE49-F238E27FC236}">
                    <a16:creationId xmlns:a16="http://schemas.microsoft.com/office/drawing/2014/main" id="{150310B2-8E06-6FB3-EC6C-B26AC9D28CE0}"/>
                  </a:ext>
                </a:extLst>
              </p:cNvPr>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sp>
          <p:sp>
            <p:nvSpPr>
              <p:cNvPr id="13" name="TextBox 10">
                <a:extLst>
                  <a:ext uri="{FF2B5EF4-FFF2-40B4-BE49-F238E27FC236}">
                    <a16:creationId xmlns:a16="http://schemas.microsoft.com/office/drawing/2014/main" id="{498EC9C4-CA28-3CEB-FC96-0149F5EB93BB}"/>
                  </a:ext>
                </a:extLst>
              </p:cNvPr>
              <p:cNvSpPr txBox="1"/>
              <p:nvPr/>
            </p:nvSpPr>
            <p:spPr>
              <a:xfrm>
                <a:off x="0" y="-28575"/>
                <a:ext cx="3077638" cy="1642779"/>
              </a:xfrm>
              <a:prstGeom prst="rect">
                <a:avLst/>
              </a:prstGeom>
            </p:spPr>
            <p:txBody>
              <a:bodyPr lIns="50800" tIns="50800" rIns="50800" bIns="50800" rtlCol="0" anchor="ctr"/>
              <a:lstStyle/>
              <a:p>
                <a:pPr algn="ctr">
                  <a:lnSpc>
                    <a:spcPts val="2659"/>
                  </a:lnSpc>
                </a:pPr>
                <a:endParaRPr/>
              </a:p>
            </p:txBody>
          </p:sp>
        </p:grpSp>
        <p:grpSp>
          <p:nvGrpSpPr>
            <p:cNvPr id="5" name="Group 11">
              <a:extLst>
                <a:ext uri="{FF2B5EF4-FFF2-40B4-BE49-F238E27FC236}">
                  <a16:creationId xmlns:a16="http://schemas.microsoft.com/office/drawing/2014/main" id="{003407B9-DF25-3586-72E6-C81F2D49F941}"/>
                </a:ext>
              </a:extLst>
            </p:cNvPr>
            <p:cNvGrpSpPr/>
            <p:nvPr/>
          </p:nvGrpSpPr>
          <p:grpSpPr>
            <a:xfrm rot="-66823">
              <a:off x="485416" y="742603"/>
              <a:ext cx="17328616" cy="9088764"/>
              <a:chOff x="0" y="0"/>
              <a:chExt cx="3077638" cy="1614204"/>
            </a:xfrm>
          </p:grpSpPr>
          <p:sp>
            <p:nvSpPr>
              <p:cNvPr id="10" name="Freeform 12">
                <a:extLst>
                  <a:ext uri="{FF2B5EF4-FFF2-40B4-BE49-F238E27FC236}">
                    <a16:creationId xmlns:a16="http://schemas.microsoft.com/office/drawing/2014/main" id="{54FAC567-A4FD-458D-C0F4-F6485873762C}"/>
                  </a:ext>
                </a:extLst>
              </p:cNvPr>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sp>
          <p:sp>
            <p:nvSpPr>
              <p:cNvPr id="11" name="TextBox 13">
                <a:extLst>
                  <a:ext uri="{FF2B5EF4-FFF2-40B4-BE49-F238E27FC236}">
                    <a16:creationId xmlns:a16="http://schemas.microsoft.com/office/drawing/2014/main" id="{AC34D882-75CA-7188-9202-2688BB3D46F8}"/>
                  </a:ext>
                </a:extLst>
              </p:cNvPr>
              <p:cNvSpPr txBox="1"/>
              <p:nvPr/>
            </p:nvSpPr>
            <p:spPr>
              <a:xfrm>
                <a:off x="0" y="-28575"/>
                <a:ext cx="3077638" cy="1642779"/>
              </a:xfrm>
              <a:prstGeom prst="rect">
                <a:avLst/>
              </a:prstGeom>
            </p:spPr>
            <p:txBody>
              <a:bodyPr lIns="50800" tIns="50800" rIns="50800" bIns="50800" rtlCol="0" anchor="ctr"/>
              <a:lstStyle/>
              <a:p>
                <a:pPr algn="ctr">
                  <a:lnSpc>
                    <a:spcPts val="2659"/>
                  </a:lnSpc>
                </a:pPr>
                <a:endParaRPr/>
              </a:p>
            </p:txBody>
          </p:sp>
        </p:grpSp>
        <p:grpSp>
          <p:nvGrpSpPr>
            <p:cNvPr id="7" name="Group 14">
              <a:extLst>
                <a:ext uri="{FF2B5EF4-FFF2-40B4-BE49-F238E27FC236}">
                  <a16:creationId xmlns:a16="http://schemas.microsoft.com/office/drawing/2014/main" id="{63E04B76-C4CF-16E7-C251-9525AD5BA8D8}"/>
                </a:ext>
              </a:extLst>
            </p:cNvPr>
            <p:cNvGrpSpPr/>
            <p:nvPr/>
          </p:nvGrpSpPr>
          <p:grpSpPr>
            <a:xfrm>
              <a:off x="485416" y="742603"/>
              <a:ext cx="17328616" cy="9088764"/>
              <a:chOff x="0" y="0"/>
              <a:chExt cx="3077638" cy="1614204"/>
            </a:xfrm>
          </p:grpSpPr>
          <p:sp>
            <p:nvSpPr>
              <p:cNvPr id="8" name="Freeform 15">
                <a:extLst>
                  <a:ext uri="{FF2B5EF4-FFF2-40B4-BE49-F238E27FC236}">
                    <a16:creationId xmlns:a16="http://schemas.microsoft.com/office/drawing/2014/main" id="{A4110948-9230-95C7-8C38-26A2FE8DF224}"/>
                  </a:ext>
                </a:extLst>
              </p:cNvPr>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cap="sq">
                <a:solidFill>
                  <a:srgbClr val="3D4984"/>
                </a:solidFill>
                <a:prstDash val="solid"/>
                <a:miter/>
              </a:ln>
            </p:spPr>
          </p:sp>
          <p:sp>
            <p:nvSpPr>
              <p:cNvPr id="9" name="TextBox 16">
                <a:extLst>
                  <a:ext uri="{FF2B5EF4-FFF2-40B4-BE49-F238E27FC236}">
                    <a16:creationId xmlns:a16="http://schemas.microsoft.com/office/drawing/2014/main" id="{53AFC785-0EB5-FD27-C231-0223995417BA}"/>
                  </a:ext>
                </a:extLst>
              </p:cNvPr>
              <p:cNvSpPr txBox="1"/>
              <p:nvPr/>
            </p:nvSpPr>
            <p:spPr>
              <a:xfrm>
                <a:off x="0" y="-28575"/>
                <a:ext cx="3077638" cy="1642779"/>
              </a:xfrm>
              <a:prstGeom prst="rect">
                <a:avLst/>
              </a:prstGeom>
            </p:spPr>
            <p:txBody>
              <a:bodyPr lIns="50800" tIns="50800" rIns="50800" bIns="50800" rtlCol="0" anchor="ctr"/>
              <a:lstStyle/>
              <a:p>
                <a:pPr algn="ctr">
                  <a:lnSpc>
                    <a:spcPts val="2659"/>
                  </a:lnSpc>
                </a:pPr>
                <a:endParaRPr/>
              </a:p>
            </p:txBody>
          </p:sp>
        </p:grpSp>
      </p:grpSp>
      <p:sp>
        <p:nvSpPr>
          <p:cNvPr id="15" name="TextBox 15"/>
          <p:cNvSpPr txBox="1"/>
          <p:nvPr/>
        </p:nvSpPr>
        <p:spPr>
          <a:xfrm>
            <a:off x="2057781" y="4265353"/>
            <a:ext cx="13204175" cy="2836033"/>
          </a:xfrm>
          <a:prstGeom prst="rect">
            <a:avLst/>
          </a:prstGeom>
        </p:spPr>
        <p:txBody>
          <a:bodyPr wrap="square" lIns="0" tIns="0" rIns="0" bIns="0" rtlCol="0" anchor="t">
            <a:spAutoFit/>
          </a:bodyPr>
          <a:lstStyle/>
          <a:p>
            <a:pPr algn="ctr">
              <a:lnSpc>
                <a:spcPts val="11961"/>
              </a:lnSpc>
            </a:pPr>
            <a:r>
              <a:rPr lang="en-US" sz="5400">
                <a:solidFill>
                  <a:srgbClr val="002060"/>
                </a:solidFill>
                <a:latin typeface="#9Slide07 IcielCrocante" panose="02000000000000000000" pitchFamily="2" charset="0"/>
              </a:rPr>
              <a:t>Tiết 19 - Thực </a:t>
            </a:r>
            <a:r>
              <a:rPr lang="en-US" sz="5400" dirty="0" err="1">
                <a:solidFill>
                  <a:srgbClr val="002060"/>
                </a:solidFill>
                <a:latin typeface="#9Slide07 IcielCrocante" panose="02000000000000000000" pitchFamily="2" charset="0"/>
              </a:rPr>
              <a:t>hành</a:t>
            </a:r>
            <a:r>
              <a:rPr lang="en-US" sz="5400" dirty="0">
                <a:solidFill>
                  <a:srgbClr val="002060"/>
                </a:solidFill>
                <a:latin typeface="#9Slide07 IcielCrocante" panose="02000000000000000000" pitchFamily="2" charset="0"/>
              </a:rPr>
              <a:t> </a:t>
            </a:r>
            <a:r>
              <a:rPr lang="en-US" sz="5400" err="1">
                <a:solidFill>
                  <a:srgbClr val="002060"/>
                </a:solidFill>
                <a:latin typeface="#9Slide07 IcielCrocante" panose="02000000000000000000" pitchFamily="2" charset="0"/>
              </a:rPr>
              <a:t>tiếng</a:t>
            </a:r>
            <a:r>
              <a:rPr lang="en-US" sz="5400">
                <a:solidFill>
                  <a:srgbClr val="002060"/>
                </a:solidFill>
                <a:latin typeface="#9Slide07 IcielCrocante" panose="02000000000000000000" pitchFamily="2" charset="0"/>
              </a:rPr>
              <a:t> Việt:</a:t>
            </a:r>
          </a:p>
          <a:p>
            <a:pPr algn="ctr">
              <a:lnSpc>
                <a:spcPts val="11961"/>
              </a:lnSpc>
            </a:pPr>
            <a:r>
              <a:rPr lang="en-US" sz="5400">
                <a:solidFill>
                  <a:srgbClr val="C00000"/>
                </a:solidFill>
                <a:latin typeface="#9Slide07 IcielCrocante" panose="02000000000000000000" pitchFamily="2" charset="0"/>
              </a:rPr>
              <a:t>Biện pháp tu từ điệp thanh – điệp vần</a:t>
            </a:r>
            <a:endParaRPr lang="en-US" sz="5400" dirty="0">
              <a:solidFill>
                <a:srgbClr val="C00000"/>
              </a:solidFill>
              <a:latin typeface="#9Slide07 IcielCrocante" panose="02000000000000000000" pitchFamily="2" charset="0"/>
            </a:endParaRPr>
          </a:p>
        </p:txBody>
      </p:sp>
      <p:sp>
        <p:nvSpPr>
          <p:cNvPr id="20" name="TextBox 20"/>
          <p:cNvSpPr txBox="1"/>
          <p:nvPr/>
        </p:nvSpPr>
        <p:spPr>
          <a:xfrm>
            <a:off x="3845652" y="1416598"/>
            <a:ext cx="10596695" cy="2031325"/>
          </a:xfrm>
          <a:prstGeom prst="rect">
            <a:avLst/>
          </a:prstGeom>
        </p:spPr>
        <p:txBody>
          <a:bodyPr wrap="square" lIns="0" tIns="0" rIns="0" bIns="0" rtlCol="0" anchor="t">
            <a:spAutoFit/>
          </a:bodyPr>
          <a:lstStyle/>
          <a:p>
            <a:pPr algn="ctr"/>
            <a:r>
              <a:rPr lang="en-US" sz="6600" b="1" dirty="0" err="1">
                <a:solidFill>
                  <a:srgbClr val="231F20"/>
                </a:solidFill>
                <a:latin typeface="#9Slide04 Rokkitt Medium" panose="00000600000000000000" pitchFamily="2" charset="0"/>
              </a:rPr>
              <a:t>Bài</a:t>
            </a:r>
            <a:r>
              <a:rPr lang="en-US" sz="6600" b="1" dirty="0">
                <a:solidFill>
                  <a:srgbClr val="231F20"/>
                </a:solidFill>
                <a:latin typeface="#9Slide04 Rokkitt Medium" panose="00000600000000000000" pitchFamily="2" charset="0"/>
              </a:rPr>
              <a:t> 2:</a:t>
            </a:r>
          </a:p>
          <a:p>
            <a:pPr algn="ctr"/>
            <a:r>
              <a:rPr lang="en-US" sz="6600" b="1" dirty="0" err="1">
                <a:latin typeface="#9Slide04 Rokkitt Medium" panose="00000600000000000000" pitchFamily="2" charset="0"/>
              </a:rPr>
              <a:t>Những</a:t>
            </a:r>
            <a:r>
              <a:rPr lang="en-US" sz="6600" b="1" dirty="0">
                <a:latin typeface="#9Slide04 Rokkitt Medium" panose="00000600000000000000" pitchFamily="2" charset="0"/>
              </a:rPr>
              <a:t> </a:t>
            </a:r>
            <a:r>
              <a:rPr lang="en-US" sz="6600" b="1" dirty="0" err="1">
                <a:latin typeface="#9Slide04 Rokkitt Medium" panose="00000600000000000000" pitchFamily="2" charset="0"/>
              </a:rPr>
              <a:t>cung</a:t>
            </a:r>
            <a:r>
              <a:rPr lang="en-US" sz="6600" b="1" dirty="0">
                <a:latin typeface="#9Slide04 Rokkitt Medium" panose="00000600000000000000" pitchFamily="2" charset="0"/>
              </a:rPr>
              <a:t> </a:t>
            </a:r>
            <a:r>
              <a:rPr lang="en-US" sz="6600" b="1" dirty="0" err="1">
                <a:latin typeface="#9Slide04 Rokkitt Medium" panose="00000600000000000000" pitchFamily="2" charset="0"/>
              </a:rPr>
              <a:t>bậc</a:t>
            </a:r>
            <a:r>
              <a:rPr lang="en-US" sz="6600" b="1" dirty="0">
                <a:latin typeface="#9Slide04 Rokkitt Medium" panose="00000600000000000000" pitchFamily="2" charset="0"/>
              </a:rPr>
              <a:t> </a:t>
            </a:r>
            <a:r>
              <a:rPr lang="en-US" sz="6600" b="1" dirty="0" err="1">
                <a:latin typeface="#9Slide04 Rokkitt Medium" panose="00000600000000000000" pitchFamily="2" charset="0"/>
              </a:rPr>
              <a:t>tâm</a:t>
            </a:r>
            <a:r>
              <a:rPr lang="en-US" sz="6600" b="1" dirty="0">
                <a:latin typeface="#9Slide04 Rokkitt Medium" panose="00000600000000000000" pitchFamily="2" charset="0"/>
              </a:rPr>
              <a:t> </a:t>
            </a:r>
            <a:r>
              <a:rPr lang="en-US" sz="6600" b="1" dirty="0" err="1">
                <a:latin typeface="#9Slide04 Rokkitt Medium" panose="00000600000000000000" pitchFamily="2" charset="0"/>
              </a:rPr>
              <a:t>trạng</a:t>
            </a:r>
            <a:endParaRPr lang="en-US" sz="6600" b="1" dirty="0">
              <a:solidFill>
                <a:srgbClr val="231F20"/>
              </a:solidFill>
              <a:latin typeface="#9Slide04 Rokkitt Medium" panose="00000600000000000000" pitchFamily="2" charset="0"/>
            </a:endParaRPr>
          </a:p>
        </p:txBody>
      </p:sp>
      <p:grpSp>
        <p:nvGrpSpPr>
          <p:cNvPr id="21" name="Group 20">
            <a:extLst>
              <a:ext uri="{FF2B5EF4-FFF2-40B4-BE49-F238E27FC236}">
                <a16:creationId xmlns:a16="http://schemas.microsoft.com/office/drawing/2014/main" id="{6EF0DF8A-401C-8AA8-D48B-3F867E5541A9}"/>
              </a:ext>
            </a:extLst>
          </p:cNvPr>
          <p:cNvGrpSpPr/>
          <p:nvPr/>
        </p:nvGrpSpPr>
        <p:grpSpPr>
          <a:xfrm>
            <a:off x="-740547" y="5847772"/>
            <a:ext cx="4572000" cy="5105265"/>
            <a:chOff x="152400" y="5181735"/>
            <a:chExt cx="4572000" cy="5105265"/>
          </a:xfrm>
        </p:grpSpPr>
        <p:sp>
          <p:nvSpPr>
            <p:cNvPr id="17" name="Freeform 2">
              <a:extLst>
                <a:ext uri="{FF2B5EF4-FFF2-40B4-BE49-F238E27FC236}">
                  <a16:creationId xmlns:a16="http://schemas.microsoft.com/office/drawing/2014/main" id="{C5CF6C30-32E0-3B75-8BE0-CDB16EA31A3B}"/>
                </a:ext>
              </a:extLst>
            </p:cNvPr>
            <p:cNvSpPr/>
            <p:nvPr/>
          </p:nvSpPr>
          <p:spPr>
            <a:xfrm>
              <a:off x="152400" y="7152030"/>
              <a:ext cx="4572000" cy="3134970"/>
            </a:xfrm>
            <a:custGeom>
              <a:avLst/>
              <a:gdLst/>
              <a:ahLst/>
              <a:cxnLst/>
              <a:rect l="l" t="t" r="r" b="b"/>
              <a:pathLst>
                <a:path w="5175621" h="3500014">
                  <a:moveTo>
                    <a:pt x="0" y="0"/>
                  </a:moveTo>
                  <a:lnTo>
                    <a:pt x="5175621" y="0"/>
                  </a:lnTo>
                  <a:lnTo>
                    <a:pt x="5175621" y="3500014"/>
                  </a:lnTo>
                  <a:lnTo>
                    <a:pt x="0" y="3500014"/>
                  </a:lnTo>
                  <a:lnTo>
                    <a:pt x="0" y="0"/>
                  </a:lnTo>
                  <a:close/>
                </a:path>
              </a:pathLst>
            </a:custGeom>
            <a:blipFill>
              <a:blip r:embed="rId6"/>
              <a:stretch>
                <a:fillRect/>
              </a:stretch>
            </a:blipFill>
          </p:spPr>
          <p:txBody>
            <a:bodyPr/>
            <a:lstStyle/>
            <a:p>
              <a:endParaRPr lang="en-US" dirty="0"/>
            </a:p>
          </p:txBody>
        </p:sp>
        <p:sp>
          <p:nvSpPr>
            <p:cNvPr id="19" name="Freeform 3">
              <a:extLst>
                <a:ext uri="{FF2B5EF4-FFF2-40B4-BE49-F238E27FC236}">
                  <a16:creationId xmlns:a16="http://schemas.microsoft.com/office/drawing/2014/main" id="{203F2B89-D8FA-1999-533E-EEC3FFBC5B4D}"/>
                </a:ext>
              </a:extLst>
            </p:cNvPr>
            <p:cNvSpPr/>
            <p:nvPr/>
          </p:nvSpPr>
          <p:spPr>
            <a:xfrm rot="20432905">
              <a:off x="1343301" y="5181735"/>
              <a:ext cx="454677" cy="3637419"/>
            </a:xfrm>
            <a:custGeom>
              <a:avLst/>
              <a:gdLst/>
              <a:ahLst/>
              <a:cxnLst/>
              <a:rect l="l" t="t" r="r" b="b"/>
              <a:pathLst>
                <a:path w="454677" h="3637419">
                  <a:moveTo>
                    <a:pt x="0" y="0"/>
                  </a:moveTo>
                  <a:lnTo>
                    <a:pt x="454677" y="0"/>
                  </a:lnTo>
                  <a:lnTo>
                    <a:pt x="454677" y="3637419"/>
                  </a:lnTo>
                  <a:lnTo>
                    <a:pt x="0" y="3637419"/>
                  </a:lnTo>
                  <a:lnTo>
                    <a:pt x="0" y="0"/>
                  </a:lnTo>
                  <a:close/>
                </a:path>
              </a:pathLst>
            </a:custGeom>
            <a:blipFill>
              <a:blip r:embed="rId7"/>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17" name="Freeform 10">
            <a:extLst>
              <a:ext uri="{FF2B5EF4-FFF2-40B4-BE49-F238E27FC236}">
                <a16:creationId xmlns:a16="http://schemas.microsoft.com/office/drawing/2014/main" id="{76424506-B223-9A82-90DD-89AAD9626C19}"/>
              </a:ext>
            </a:extLst>
          </p:cNvPr>
          <p:cNvSpPr/>
          <p:nvPr/>
        </p:nvSpPr>
        <p:spPr>
          <a:xfrm>
            <a:off x="10591800" y="7949637"/>
            <a:ext cx="9808666" cy="2648340"/>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5"/>
            <a:stretch>
              <a:fillRect/>
            </a:stretch>
          </a:blipFill>
        </p:spPr>
      </p:sp>
      <p:sp>
        <p:nvSpPr>
          <p:cNvPr id="14" name="TextBox 11"/>
          <p:cNvSpPr txBox="1"/>
          <p:nvPr/>
        </p:nvSpPr>
        <p:spPr>
          <a:xfrm>
            <a:off x="914400" y="342900"/>
            <a:ext cx="16230600" cy="1614176"/>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phân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tác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biện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pháp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thanh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p:txBody>
      </p:sp>
      <p:sp>
        <p:nvSpPr>
          <p:cNvPr id="2" name="Freeform 2">
            <a:extLst>
              <a:ext uri="{FF2B5EF4-FFF2-40B4-BE49-F238E27FC236}">
                <a16:creationId xmlns:a16="http://schemas.microsoft.com/office/drawing/2014/main" id="{F2D96EC0-596D-CDB1-F0A7-6DF25D7077E7}"/>
              </a:ext>
            </a:extLst>
          </p:cNvPr>
          <p:cNvSpPr/>
          <p:nvPr/>
        </p:nvSpPr>
        <p:spPr>
          <a:xfrm>
            <a:off x="-516987" y="3086100"/>
            <a:ext cx="6554247" cy="5235204"/>
          </a:xfrm>
          <a:custGeom>
            <a:avLst/>
            <a:gdLst/>
            <a:ahLst/>
            <a:cxnLst/>
            <a:rect l="l" t="t" r="r" b="b"/>
            <a:pathLst>
              <a:path w="4363883" h="3485651">
                <a:moveTo>
                  <a:pt x="0" y="0"/>
                </a:moveTo>
                <a:lnTo>
                  <a:pt x="4363882" y="0"/>
                </a:lnTo>
                <a:lnTo>
                  <a:pt x="4363882" y="3485651"/>
                </a:lnTo>
                <a:lnTo>
                  <a:pt x="0" y="3485651"/>
                </a:lnTo>
                <a:lnTo>
                  <a:pt x="0" y="0"/>
                </a:lnTo>
                <a:close/>
              </a:path>
            </a:pathLst>
          </a:custGeom>
          <a:blipFill>
            <a:blip r:embed="rId6"/>
            <a:stretch>
              <a:fillRect/>
            </a:stretch>
          </a:blipFill>
        </p:spPr>
      </p:sp>
      <p:sp>
        <p:nvSpPr>
          <p:cNvPr id="3" name="TextBox 14">
            <a:extLst>
              <a:ext uri="{FF2B5EF4-FFF2-40B4-BE49-F238E27FC236}">
                <a16:creationId xmlns:a16="http://schemas.microsoft.com/office/drawing/2014/main" id="{86245B1C-BCCD-7C79-50C6-32AEA1E2E69E}"/>
              </a:ext>
            </a:extLst>
          </p:cNvPr>
          <p:cNvSpPr txBox="1"/>
          <p:nvPr/>
        </p:nvSpPr>
        <p:spPr>
          <a:xfrm>
            <a:off x="2895600" y="3351436"/>
            <a:ext cx="11956389" cy="1832372"/>
          </a:xfrm>
          <a:prstGeom prst="rect">
            <a:avLst/>
          </a:prstGeom>
        </p:spPr>
        <p:txBody>
          <a:bodyPr lIns="50800" tIns="50800" rIns="50800" bIns="50800" rtlCol="0" anchor="ctr"/>
          <a:lstStyle/>
          <a:p>
            <a:pPr marL="0" marR="0" lvl="0" indent="0" algn="just" defTabSz="914400" rtl="0" eaLnBrk="1" fontAlgn="auto" latinLnBrk="0" hangingPunct="1">
              <a:lnSpc>
                <a:spcPts val="559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tên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pháp</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4" name="TextBox 17">
            <a:extLst>
              <a:ext uri="{FF2B5EF4-FFF2-40B4-BE49-F238E27FC236}">
                <a16:creationId xmlns:a16="http://schemas.microsoft.com/office/drawing/2014/main" id="{17FE2E5F-D57D-A2B2-BE6B-3F8986875532}"/>
              </a:ext>
            </a:extLst>
          </p:cNvPr>
          <p:cNvSpPr txBox="1"/>
          <p:nvPr/>
        </p:nvSpPr>
        <p:spPr>
          <a:xfrm>
            <a:off x="2635936" y="4928235"/>
            <a:ext cx="11915374" cy="1832372"/>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rõ</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ngữ</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biện</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pháp</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5" name="TextBox 20">
            <a:extLst>
              <a:ext uri="{FF2B5EF4-FFF2-40B4-BE49-F238E27FC236}">
                <a16:creationId xmlns:a16="http://schemas.microsoft.com/office/drawing/2014/main" id="{C588B4DE-9C2E-0743-40CE-A8606CDA8444}"/>
              </a:ext>
            </a:extLst>
          </p:cNvPr>
          <p:cNvSpPr txBox="1"/>
          <p:nvPr/>
        </p:nvSpPr>
        <p:spPr>
          <a:xfrm>
            <a:off x="-76200" y="6134100"/>
            <a:ext cx="11791173" cy="2611109"/>
          </a:xfrm>
          <a:prstGeom prst="rect">
            <a:avLst/>
          </a:prstGeom>
        </p:spPr>
        <p:txBody>
          <a:bodyPr lIns="177800" tIns="177800" rIns="177800" bIns="177800" rtlCol="0" anchor="ctr"/>
          <a:lstStyle/>
          <a:p>
            <a:pPr marL="0" marR="0" lvl="0" indent="0" algn="ctr" defTabSz="914400" rtl="0" eaLnBrk="1" fontAlgn="auto" latinLnBrk="0" hangingPunct="1">
              <a:lnSpc>
                <a:spcPts val="507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3: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tác</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dụng</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6" name="Freeform 2">
            <a:extLst>
              <a:ext uri="{FF2B5EF4-FFF2-40B4-BE49-F238E27FC236}">
                <a16:creationId xmlns:a16="http://schemas.microsoft.com/office/drawing/2014/main" id="{43E57BCE-C408-24AB-D8F1-A6D11816D102}"/>
              </a:ext>
            </a:extLst>
          </p:cNvPr>
          <p:cNvSpPr/>
          <p:nvPr/>
        </p:nvSpPr>
        <p:spPr>
          <a:xfrm>
            <a:off x="13318217" y="6438900"/>
            <a:ext cx="4667693" cy="3156528"/>
          </a:xfrm>
          <a:custGeom>
            <a:avLst/>
            <a:gdLst/>
            <a:ahLst/>
            <a:cxnLst/>
            <a:rect l="l" t="t" r="r" b="b"/>
            <a:pathLst>
              <a:path w="5175621" h="3500014">
                <a:moveTo>
                  <a:pt x="0" y="0"/>
                </a:moveTo>
                <a:lnTo>
                  <a:pt x="5175621" y="0"/>
                </a:lnTo>
                <a:lnTo>
                  <a:pt x="5175621" y="3500014"/>
                </a:lnTo>
                <a:lnTo>
                  <a:pt x="0" y="3500014"/>
                </a:lnTo>
                <a:lnTo>
                  <a:pt x="0" y="0"/>
                </a:lnTo>
                <a:close/>
              </a:path>
            </a:pathLst>
          </a:custGeom>
          <a:blipFill>
            <a:blip r:embed="rId7"/>
            <a:stretch>
              <a:fillRect/>
            </a:stretch>
          </a:blipFill>
        </p:spPr>
      </p:sp>
    </p:spTree>
    <p:extLst>
      <p:ext uri="{BB962C8B-B14F-4D97-AF65-F5344CB8AC3E}">
        <p14:creationId xmlns:p14="http://schemas.microsoft.com/office/powerpoint/2010/main" val="745162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9189B990-3E47-67A3-6C31-21225959780D}"/>
              </a:ext>
            </a:extLst>
          </p:cNvPr>
          <p:cNvSpPr/>
          <p:nvPr/>
        </p:nvSpPr>
        <p:spPr>
          <a:xfrm rot="-5400000">
            <a:off x="5358069" y="-99215"/>
            <a:ext cx="6779018" cy="12070443"/>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5">
              <a:extLst>
                <a:ext uri="{96DAC541-7B7A-43D3-8B79-37D633B846F1}">
                  <asvg:svgBlip xmlns:asvg="http://schemas.microsoft.com/office/drawing/2016/SVG/main" r:embed="rId6"/>
                </a:ext>
              </a:extLst>
            </a:blip>
            <a:stretch>
              <a:fillRect l="-519" r="-519"/>
            </a:stretch>
          </a:blipFill>
        </p:spPr>
      </p:sp>
      <p:sp>
        <p:nvSpPr>
          <p:cNvPr id="15" name="TextBox 15"/>
          <p:cNvSpPr txBox="1"/>
          <p:nvPr/>
        </p:nvSpPr>
        <p:spPr>
          <a:xfrm>
            <a:off x="4180949" y="4457700"/>
            <a:ext cx="9133257" cy="2060372"/>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II.</a:t>
            </a:r>
          </a:p>
          <a:p>
            <a:pPr algn="ctr">
              <a:lnSpc>
                <a:spcPts val="8000"/>
              </a:lnSpc>
            </a:pPr>
            <a:r>
              <a:rPr lang="en-US" sz="7200" dirty="0" err="1">
                <a:solidFill>
                  <a:srgbClr val="231F20"/>
                </a:solidFill>
                <a:latin typeface="#9Slide04 Podkova Medium" panose="00000600000000000000" pitchFamily="2" charset="0"/>
              </a:rPr>
              <a:t>Luyện</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tập</a:t>
            </a:r>
            <a:endParaRPr lang="en-US" sz="7200" dirty="0">
              <a:solidFill>
                <a:srgbClr val="231F20"/>
              </a:solidFill>
              <a:latin typeface="#9Slide04 Podkova Medium" panose="00000600000000000000" pitchFamily="2" charset="0"/>
            </a:endParaRPr>
          </a:p>
        </p:txBody>
      </p:sp>
      <p:sp>
        <p:nvSpPr>
          <p:cNvPr id="2" name="Rectangle 1"/>
          <p:cNvSpPr/>
          <p:nvPr/>
        </p:nvSpPr>
        <p:spPr>
          <a:xfrm>
            <a:off x="4624012" y="571500"/>
            <a:ext cx="9039975" cy="923330"/>
          </a:xfrm>
          <a:prstGeom prst="rect">
            <a:avLst/>
          </a:prstGeom>
        </p:spPr>
        <p:txBody>
          <a:bodyPr wrap="none">
            <a:spAutoFit/>
          </a:bodyPr>
          <a:lstStyle/>
          <a:p>
            <a:pPr lvl="0" algn="ctr" defTabSz="913840">
              <a:spcBef>
                <a:spcPts val="645"/>
              </a:spcBef>
              <a:buClr>
                <a:srgbClr val="231F20"/>
              </a:buClr>
              <a:buSzPts val="1200"/>
              <a:tabLst>
                <a:tab pos="762635" algn="l"/>
              </a:tabLst>
              <a:defRPr/>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VÒNG 2: GIẢI MÃ BÀI TẬP</a:t>
            </a:r>
          </a:p>
        </p:txBody>
      </p:sp>
      <p:sp>
        <p:nvSpPr>
          <p:cNvPr id="7" name="Freeform 6">
            <a:extLst>
              <a:ext uri="{FF2B5EF4-FFF2-40B4-BE49-F238E27FC236}">
                <a16:creationId xmlns:a16="http://schemas.microsoft.com/office/drawing/2014/main" id="{E6A9BB05-79FB-DDB3-70B7-E63BB00DE404}"/>
              </a:ext>
            </a:extLst>
          </p:cNvPr>
          <p:cNvSpPr/>
          <p:nvPr/>
        </p:nvSpPr>
        <p:spPr>
          <a:xfrm>
            <a:off x="12192000" y="6402667"/>
            <a:ext cx="4688076" cy="3463316"/>
          </a:xfrm>
          <a:custGeom>
            <a:avLst/>
            <a:gdLst/>
            <a:ahLst/>
            <a:cxnLst/>
            <a:rect l="l" t="t" r="r" b="b"/>
            <a:pathLst>
              <a:path w="5303220" h="3917754">
                <a:moveTo>
                  <a:pt x="0" y="0"/>
                </a:moveTo>
                <a:lnTo>
                  <a:pt x="5303220" y="0"/>
                </a:lnTo>
                <a:lnTo>
                  <a:pt x="5303220" y="3917754"/>
                </a:lnTo>
                <a:lnTo>
                  <a:pt x="0" y="3917754"/>
                </a:lnTo>
                <a:lnTo>
                  <a:pt x="0" y="0"/>
                </a:lnTo>
                <a:close/>
              </a:path>
            </a:pathLst>
          </a:custGeom>
          <a:blipFill>
            <a:blip r:embed="rId7"/>
            <a:stretch>
              <a:fillRect/>
            </a:stretch>
          </a:blipFill>
        </p:spPr>
      </p:sp>
    </p:spTree>
    <p:extLst>
      <p:ext uri="{BB962C8B-B14F-4D97-AF65-F5344CB8AC3E}">
        <p14:creationId xmlns:p14="http://schemas.microsoft.com/office/powerpoint/2010/main" val="39021677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a:extLst>
            <a:ext uri="{FF2B5EF4-FFF2-40B4-BE49-F238E27FC236}">
              <a16:creationId xmlns:a16="http://schemas.microsoft.com/office/drawing/2014/main" id="{BBC561DE-9ABF-C72E-E7C2-3CE883E8F47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8BC8C80-B74D-F904-D99E-D2281E5F8BE6}"/>
              </a:ext>
            </a:extLst>
          </p:cNvPr>
          <p:cNvSpPr/>
          <p:nvPr/>
        </p:nvSpPr>
        <p:spPr>
          <a:xfrm>
            <a:off x="457199" y="190500"/>
            <a:ext cx="160020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1</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44F5166-2BAA-34F4-180A-D8DB3422B99F}"/>
              </a:ext>
            </a:extLst>
          </p:cNvPr>
          <p:cNvGraphicFramePr>
            <a:graphicFrameLocks noGrp="1"/>
          </p:cNvGraphicFramePr>
          <p:nvPr>
            <p:extLst>
              <p:ext uri="{D42A27DB-BD31-4B8C-83A1-F6EECF244321}">
                <p14:modId xmlns:p14="http://schemas.microsoft.com/office/powerpoint/2010/main" val="3689832881"/>
              </p:ext>
            </p:extLst>
          </p:nvPr>
        </p:nvGraphicFramePr>
        <p:xfrm>
          <a:off x="228600" y="1007667"/>
          <a:ext cx="17373601" cy="8631633"/>
        </p:xfrm>
        <a:graphic>
          <a:graphicData uri="http://schemas.openxmlformats.org/drawingml/2006/table">
            <a:tbl>
              <a:tblPr firstRow="1" bandRow="1">
                <a:tableStyleId>{5C22544A-7EE6-4342-B048-85BDC9FD1C3A}</a:tableStyleId>
              </a:tblPr>
              <a:tblGrid>
                <a:gridCol w="6873903">
                  <a:extLst>
                    <a:ext uri="{9D8B030D-6E8A-4147-A177-3AD203B41FA5}">
                      <a16:colId xmlns:a16="http://schemas.microsoft.com/office/drawing/2014/main" val="744008598"/>
                    </a:ext>
                  </a:extLst>
                </a:gridCol>
                <a:gridCol w="5228221">
                  <a:extLst>
                    <a:ext uri="{9D8B030D-6E8A-4147-A177-3AD203B41FA5}">
                      <a16:colId xmlns:a16="http://schemas.microsoft.com/office/drawing/2014/main" val="830632640"/>
                    </a:ext>
                  </a:extLst>
                </a:gridCol>
                <a:gridCol w="5271477">
                  <a:extLst>
                    <a:ext uri="{9D8B030D-6E8A-4147-A177-3AD203B41FA5}">
                      <a16:colId xmlns:a16="http://schemas.microsoft.com/office/drawing/2014/main" val="2163701259"/>
                    </a:ext>
                  </a:extLst>
                </a:gridCol>
              </a:tblGrid>
              <a:tr h="986466">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Ví</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dụ</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BPTT </a:t>
                      </a:r>
                      <a:r>
                        <a:rPr lang="en-US" sz="3600" dirty="0" err="1">
                          <a:solidFill>
                            <a:schemeClr val="tx1"/>
                          </a:solidFill>
                          <a:latin typeface="Times New Roman" panose="02020603050405020304" pitchFamily="18" charset="0"/>
                          <a:cs typeface="Times New Roman" panose="02020603050405020304" pitchFamily="18" charset="0"/>
                        </a:rPr>
                        <a:t>điệp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thanh</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Tác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dụng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24936496"/>
                  </a:ext>
                </a:extLst>
              </a:tr>
              <a:tr h="4949693">
                <a:tc>
                  <a:txBody>
                    <a:bodyPr/>
                    <a:lstStyle/>
                    <a:p>
                      <a:pPr marL="0" indent="0" algn="just">
                        <a:buNone/>
                      </a:pPr>
                      <a:r>
                        <a:rPr lang="en-US" sz="3600" i="1" dirty="0">
                          <a:latin typeface="Times New Roman" panose="02020603050405020304" pitchFamily="18" charset="0"/>
                          <a:cs typeface="Times New Roman" panose="02020603050405020304" pitchFamily="18" charset="0"/>
                        </a:rPr>
                        <a:t>a. </a:t>
                      </a:r>
                      <a:r>
                        <a:rPr lang="en-US" sz="3600" i="1" dirty="0" err="1">
                          <a:latin typeface="Times New Roman" panose="02020603050405020304" pitchFamily="18" charset="0"/>
                          <a:cs typeface="Times New Roman" panose="02020603050405020304" pitchFamily="18" charset="0"/>
                        </a:rPr>
                        <a:t>Lầu</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mưa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xuống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thềm</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lan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mưa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xuống</a:t>
                      </a:r>
                      <a:endParaRPr lang="en-US" sz="3600" i="1" baseline="0" dirty="0">
                        <a:latin typeface="Times New Roman" panose="02020603050405020304" pitchFamily="18" charset="0"/>
                        <a:cs typeface="Times New Roman" panose="02020603050405020304" pitchFamily="18" charset="0"/>
                      </a:endParaRPr>
                    </a:p>
                    <a:p>
                      <a:pPr marL="0" indent="0" algn="just">
                        <a:buNone/>
                      </a:pPr>
                      <a:r>
                        <a:rPr lang="en-US" sz="3600" i="1" baseline="0" dirty="0" err="1">
                          <a:latin typeface="Times New Roman" panose="02020603050405020304" pitchFamily="18" charset="0"/>
                          <a:cs typeface="Times New Roman" panose="02020603050405020304" pitchFamily="18" charset="0"/>
                        </a:rPr>
                        <a:t>Cùng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nước</a:t>
                      </a:r>
                      <a:r>
                        <a:rPr lang="en-US" sz="3600" i="1" baseline="0" dirty="0">
                          <a:latin typeface="Times New Roman" panose="02020603050405020304" pitchFamily="18" charset="0"/>
                          <a:cs typeface="Times New Roman" panose="02020603050405020304" pitchFamily="18" charset="0"/>
                        </a:rPr>
                        <a:t> non </a:t>
                      </a:r>
                      <a:r>
                        <a:rPr lang="en-US" sz="3600" i="1" baseline="0" dirty="0" err="1">
                          <a:latin typeface="Times New Roman" panose="02020603050405020304" pitchFamily="18" charset="0"/>
                          <a:cs typeface="Times New Roman" panose="02020603050405020304" pitchFamily="18" charset="0"/>
                        </a:rPr>
                        <a:t>mưa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rụng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hoa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xuân</a:t>
                      </a:r>
                      <a:endParaRPr lang="en-US" sz="3600" i="1" baseline="0" dirty="0">
                        <a:latin typeface="Times New Roman" panose="02020603050405020304" pitchFamily="18" charset="0"/>
                        <a:cs typeface="Times New Roman" panose="02020603050405020304" pitchFamily="18" charset="0"/>
                      </a:endParaRPr>
                    </a:p>
                    <a:p>
                      <a:pPr marL="0" indent="0" algn="just">
                        <a:buNone/>
                      </a:pP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Mưa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rơi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ngoài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nội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trên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giàn</a:t>
                      </a:r>
                      <a:endParaRPr lang="en-US" sz="3600" i="1" baseline="0" dirty="0">
                        <a:latin typeface="Times New Roman" panose="02020603050405020304" pitchFamily="18" charset="0"/>
                        <a:cs typeface="Times New Roman" panose="02020603050405020304" pitchFamily="18" charset="0"/>
                      </a:endParaRPr>
                    </a:p>
                    <a:p>
                      <a:pPr marL="0" indent="0" algn="just">
                        <a:buNone/>
                      </a:pPr>
                      <a:r>
                        <a:rPr lang="en-US" sz="3600" i="1" baseline="0" dirty="0" err="1">
                          <a:latin typeface="Times New Roman" panose="02020603050405020304" pitchFamily="18" charset="0"/>
                          <a:cs typeface="Times New Roman" panose="02020603050405020304" pitchFamily="18" charset="0"/>
                        </a:rPr>
                        <a:t>Nghe</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trong</a:t>
                      </a:r>
                      <a:r>
                        <a:rPr lang="en-US" sz="3600" i="1" baseline="0" dirty="0">
                          <a:latin typeface="Times New Roman" panose="02020603050405020304" pitchFamily="18" charset="0"/>
                          <a:cs typeface="Times New Roman" panose="02020603050405020304" pitchFamily="18" charset="0"/>
                        </a:rPr>
                        <a:t> ý </a:t>
                      </a:r>
                      <a:r>
                        <a:rPr lang="en-US" sz="3600" i="1" baseline="0" dirty="0" err="1">
                          <a:latin typeface="Times New Roman" panose="02020603050405020304" pitchFamily="18" charset="0"/>
                          <a:cs typeface="Times New Roman" panose="02020603050405020304" pitchFamily="18" charset="0"/>
                        </a:rPr>
                        <a:t>khách</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giọt</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đàn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mưa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rơi</a:t>
                      </a:r>
                      <a:endParaRPr lang="en-US" sz="3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852501"/>
                  </a:ext>
                </a:extLst>
              </a:tr>
              <a:tr h="2695474">
                <a:tc>
                  <a:txBody>
                    <a:bodyPr/>
                    <a:lstStyle/>
                    <a:p>
                      <a:pPr algn="just"/>
                      <a:r>
                        <a:rPr lang="en-US" sz="3600" i="1" dirty="0">
                          <a:latin typeface="Times New Roman" panose="02020603050405020304" pitchFamily="18" charset="0"/>
                          <a:cs typeface="Times New Roman" panose="02020603050405020304" pitchFamily="18" charset="0"/>
                        </a:rPr>
                        <a:t>b. Ô</a:t>
                      </a:r>
                      <a:r>
                        <a:rPr lang="en-US" sz="3600" i="1" baseline="0" dirty="0">
                          <a:latin typeface="Times New Roman" panose="02020603050405020304" pitchFamily="18" charset="0"/>
                          <a:cs typeface="Times New Roman" panose="02020603050405020304" pitchFamily="18" charset="0"/>
                        </a:rPr>
                        <a:t> hay </a:t>
                      </a:r>
                      <a:r>
                        <a:rPr lang="en-US" sz="3600" i="1" baseline="0" dirty="0" err="1">
                          <a:latin typeface="Times New Roman" panose="02020603050405020304" pitchFamily="18" charset="0"/>
                          <a:cs typeface="Times New Roman" panose="02020603050405020304" pitchFamily="18" charset="0"/>
                        </a:rPr>
                        <a:t>buồn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vương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cây</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ngô</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đồng</a:t>
                      </a:r>
                      <a:endParaRPr lang="en-US" sz="3600" i="1" baseline="0" dirty="0">
                        <a:latin typeface="Times New Roman" panose="02020603050405020304" pitchFamily="18" charset="0"/>
                        <a:cs typeface="Times New Roman" panose="02020603050405020304" pitchFamily="18" charset="0"/>
                      </a:endParaRPr>
                    </a:p>
                    <a:p>
                      <a:pPr algn="just"/>
                      <a:r>
                        <a:rPr lang="en-US" sz="3600" i="1" baseline="0" dirty="0" err="1">
                          <a:latin typeface="Times New Roman" panose="02020603050405020304" pitchFamily="18" charset="0"/>
                          <a:cs typeface="Times New Roman" panose="02020603050405020304" pitchFamily="18" charset="0"/>
                        </a:rPr>
                        <a:t>Vàng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rơi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vàng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rơi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thu</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mênh</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mông</a:t>
                      </a:r>
                      <a:endParaRPr lang="en-US" sz="3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baseline="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0267809"/>
                  </a:ext>
                </a:extLst>
              </a:tr>
            </a:tbl>
          </a:graphicData>
        </a:graphic>
      </p:graphicFrame>
      <p:sp>
        <p:nvSpPr>
          <p:cNvPr id="5" name="TextBox 4">
            <a:extLst>
              <a:ext uri="{FF2B5EF4-FFF2-40B4-BE49-F238E27FC236}">
                <a16:creationId xmlns:a16="http://schemas.microsoft.com/office/drawing/2014/main" id="{39E5B0F2-F4B2-C8FD-CF76-7B201D43DCB0}"/>
              </a:ext>
            </a:extLst>
          </p:cNvPr>
          <p:cNvSpPr txBox="1"/>
          <p:nvPr/>
        </p:nvSpPr>
        <p:spPr>
          <a:xfrm>
            <a:off x="7239000" y="2552700"/>
            <a:ext cx="502920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Lặp lại các âm tiết có cùng  thanh trắc: khóc, nước, mắt, thắt, gọi, chữa, dính, chặt; đặc biệt là các thanh trắc ở các vị trí gieo vần: mắt-  thắt- chặt</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41711273-67F0-103E-7B4C-8F0C69ABB754}"/>
              </a:ext>
            </a:extLst>
          </p:cNvPr>
          <p:cNvSpPr txBox="1"/>
          <p:nvPr/>
        </p:nvSpPr>
        <p:spPr>
          <a:xfrm>
            <a:off x="12496800" y="2515892"/>
            <a:ext cx="42672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51B59F"/>
                </a:solidFill>
                <a:effectLst/>
                <a:uLnTx/>
                <a:uFillTx/>
                <a:latin typeface="Times New Roman" panose="02020603050405020304" pitchFamily="18" charset="0"/>
                <a:ea typeface="+mn-ea"/>
                <a:cs typeface="Times New Roman" panose="02020603050405020304" pitchFamily="18" charset="0"/>
              </a:rPr>
              <a:t>Tạo âm hưởng về một cảm xúc đau đớn đang phải cố nén lại</a:t>
            </a:r>
            <a:endParaRPr kumimoji="0" lang="en-US" sz="3600" b="1" i="0" u="none" strike="noStrike" kern="1200" cap="none" spc="0" normalizeH="0" baseline="0" noProof="0" dirty="0">
              <a:ln>
                <a:noFill/>
              </a:ln>
              <a:solidFill>
                <a:srgbClr val="51B59F"/>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37F42BB1-FC39-AC41-CB1A-2C067D54EB2F}"/>
              </a:ext>
            </a:extLst>
          </p:cNvPr>
          <p:cNvSpPr txBox="1"/>
          <p:nvPr/>
        </p:nvSpPr>
        <p:spPr>
          <a:xfrm>
            <a:off x="7162800" y="7134135"/>
            <a:ext cx="502920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Lặp lại các âm tiết có cùng thanh bằng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D786136-D381-E5A9-D676-00399901C8F5}"/>
              </a:ext>
            </a:extLst>
          </p:cNvPr>
          <p:cNvSpPr txBox="1"/>
          <p:nvPr/>
        </p:nvSpPr>
        <p:spPr>
          <a:xfrm>
            <a:off x="12725400" y="6989866"/>
            <a:ext cx="4724400" cy="1754326"/>
          </a:xfrm>
          <a:prstGeom prst="rect">
            <a:avLst/>
          </a:prstGeom>
          <a:noFill/>
        </p:spPr>
        <p:txBody>
          <a:bodyPr wrap="square">
            <a:spAutoFit/>
          </a:bodyPr>
          <a:lstStyle/>
          <a:p>
            <a:r>
              <a:rPr kumimoji="0" lang="en-US" sz="3600" b="1" i="0" u="none" strike="noStrike" kern="1200" cap="none" spc="0" normalizeH="0" baseline="0" noProof="0">
                <a:ln>
                  <a:noFill/>
                </a:ln>
                <a:solidFill>
                  <a:srgbClr val="51B59F"/>
                </a:solidFill>
                <a:effectLst/>
                <a:uLnTx/>
                <a:uFillTx/>
                <a:latin typeface="Times New Roman" panose="02020603050405020304" pitchFamily="18" charset="0"/>
                <a:cs typeface="Times New Roman" panose="02020603050405020304" pitchFamily="18" charset="0"/>
              </a:rPr>
              <a:t>Tạo âm hưởng về một nỗi niềm (nỗi buồn) nhẹ nhàng, êm dịu</a:t>
            </a:r>
            <a:endParaRPr lang="en-US" b="1">
              <a:solidFill>
                <a:srgbClr val="51B59F"/>
              </a:solidFill>
            </a:endParaRPr>
          </a:p>
        </p:txBody>
      </p:sp>
    </p:spTree>
    <p:extLst>
      <p:ext uri="{BB962C8B-B14F-4D97-AF65-F5344CB8AC3E}">
        <p14:creationId xmlns:p14="http://schemas.microsoft.com/office/powerpoint/2010/main" val="371837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D13986-DCF3-5000-3298-59F677A828C6}"/>
              </a:ext>
            </a:extLst>
          </p:cNvPr>
          <p:cNvSpPr/>
          <p:nvPr/>
        </p:nvSpPr>
        <p:spPr>
          <a:xfrm>
            <a:off x="457199" y="190500"/>
            <a:ext cx="1600201"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1</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FB5D1A4-00D6-E87F-FB31-60822857F0A5}"/>
              </a:ext>
            </a:extLst>
          </p:cNvPr>
          <p:cNvGraphicFramePr>
            <a:graphicFrameLocks noGrp="1"/>
          </p:cNvGraphicFramePr>
          <p:nvPr>
            <p:extLst>
              <p:ext uri="{D42A27DB-BD31-4B8C-83A1-F6EECF244321}">
                <p14:modId xmlns:p14="http://schemas.microsoft.com/office/powerpoint/2010/main" val="2357727610"/>
              </p:ext>
            </p:extLst>
          </p:nvPr>
        </p:nvGraphicFramePr>
        <p:xfrm>
          <a:off x="228599" y="959940"/>
          <a:ext cx="17830801" cy="7764959"/>
        </p:xfrm>
        <a:graphic>
          <a:graphicData uri="http://schemas.openxmlformats.org/drawingml/2006/table">
            <a:tbl>
              <a:tblPr firstRow="1" bandRow="1">
                <a:tableStyleId>{5C22544A-7EE6-4342-B048-85BDC9FD1C3A}</a:tableStyleId>
              </a:tblPr>
              <a:tblGrid>
                <a:gridCol w="7054795">
                  <a:extLst>
                    <a:ext uri="{9D8B030D-6E8A-4147-A177-3AD203B41FA5}">
                      <a16:colId xmlns:a16="http://schemas.microsoft.com/office/drawing/2014/main" val="744008598"/>
                    </a:ext>
                  </a:extLst>
                </a:gridCol>
                <a:gridCol w="4263887">
                  <a:extLst>
                    <a:ext uri="{9D8B030D-6E8A-4147-A177-3AD203B41FA5}">
                      <a16:colId xmlns:a16="http://schemas.microsoft.com/office/drawing/2014/main" val="830632640"/>
                    </a:ext>
                  </a:extLst>
                </a:gridCol>
                <a:gridCol w="6512119">
                  <a:extLst>
                    <a:ext uri="{9D8B030D-6E8A-4147-A177-3AD203B41FA5}">
                      <a16:colId xmlns:a16="http://schemas.microsoft.com/office/drawing/2014/main" val="2163701259"/>
                    </a:ext>
                  </a:extLst>
                </a:gridCol>
              </a:tblGrid>
              <a:tr h="1235334">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Ví</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dụ</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BPTT </a:t>
                      </a:r>
                      <a:r>
                        <a:rPr lang="en-US" sz="3600" dirty="0" err="1">
                          <a:solidFill>
                            <a:schemeClr val="tx1"/>
                          </a:solidFill>
                          <a:latin typeface="Times New Roman" panose="02020603050405020304" pitchFamily="18" charset="0"/>
                          <a:cs typeface="Times New Roman" panose="02020603050405020304" pitchFamily="18" charset="0"/>
                        </a:rPr>
                        <a:t>điệp</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thanh</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Tác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dụng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24936496"/>
                  </a:ext>
                </a:extLst>
              </a:tr>
              <a:tr h="6529625">
                <a:tc>
                  <a:txBody>
                    <a:bodyPr/>
                    <a:lstStyle/>
                    <a:p>
                      <a:pPr algn="just"/>
                      <a:r>
                        <a:rPr lang="en-US" sz="3600" i="1" dirty="0">
                          <a:latin typeface="Times New Roman" panose="02020603050405020304" pitchFamily="18" charset="0"/>
                          <a:cs typeface="Times New Roman" panose="02020603050405020304" pitchFamily="18" charset="0"/>
                        </a:rPr>
                        <a:t>c. </a:t>
                      </a:r>
                      <a:r>
                        <a:rPr lang="en-US" sz="3600" i="1" dirty="0" err="1">
                          <a:latin typeface="Times New Roman" panose="02020603050405020304" pitchFamily="18" charset="0"/>
                          <a:cs typeface="Times New Roman" panose="02020603050405020304" pitchFamily="18" charset="0"/>
                        </a:rPr>
                        <a:t>Dốc</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lên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khúc</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khuỷu</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dốc</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thăm</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thắm</a:t>
                      </a:r>
                      <a:endParaRPr lang="en-US" sz="3600" i="1" baseline="0" dirty="0">
                        <a:latin typeface="Times New Roman" panose="02020603050405020304" pitchFamily="18" charset="0"/>
                        <a:cs typeface="Times New Roman" panose="02020603050405020304" pitchFamily="18" charset="0"/>
                      </a:endParaRPr>
                    </a:p>
                    <a:p>
                      <a:pPr algn="just"/>
                      <a:r>
                        <a:rPr lang="en-US" sz="3600" i="1" baseline="0" dirty="0" err="1">
                          <a:latin typeface="Times New Roman" panose="02020603050405020304" pitchFamily="18" charset="0"/>
                          <a:cs typeface="Times New Roman" panose="02020603050405020304" pitchFamily="18" charset="0"/>
                        </a:rPr>
                        <a:t>Heo</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hút</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cồn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mây</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súng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ngửi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trời</a:t>
                      </a:r>
                      <a:endParaRPr lang="en-US" sz="3600" i="1" baseline="0" dirty="0">
                        <a:latin typeface="Times New Roman" panose="02020603050405020304" pitchFamily="18" charset="0"/>
                        <a:cs typeface="Times New Roman" panose="02020603050405020304" pitchFamily="18" charset="0"/>
                      </a:endParaRPr>
                    </a:p>
                    <a:p>
                      <a:pPr algn="just"/>
                      <a:r>
                        <a:rPr lang="en-US" sz="3600" i="1" baseline="0" dirty="0" err="1">
                          <a:latin typeface="Times New Roman" panose="02020603050405020304" pitchFamily="18" charset="0"/>
                          <a:cs typeface="Times New Roman" panose="02020603050405020304" pitchFamily="18" charset="0"/>
                        </a:rPr>
                        <a:t>Ngàn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thước</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lên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cao</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ngàn</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thước</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xuống</a:t>
                      </a:r>
                      <a:endParaRPr lang="en-US" sz="3600" i="1" baseline="0" dirty="0">
                        <a:latin typeface="Times New Roman" panose="02020603050405020304" pitchFamily="18" charset="0"/>
                        <a:cs typeface="Times New Roman" panose="02020603050405020304" pitchFamily="18" charset="0"/>
                      </a:endParaRPr>
                    </a:p>
                    <a:p>
                      <a:pPr algn="just"/>
                      <a:r>
                        <a:rPr lang="en-US" sz="3600" i="1" baseline="0" dirty="0" err="1">
                          <a:latin typeface="Times New Roman" panose="02020603050405020304" pitchFamily="18" charset="0"/>
                          <a:cs typeface="Times New Roman" panose="02020603050405020304" pitchFamily="18" charset="0"/>
                        </a:rPr>
                        <a:t>Nhà</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ai</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Pha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Luông</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mưa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xa</a:t>
                      </a:r>
                      <a:r>
                        <a:rPr lang="en-US" sz="3600" i="1" baseline="0" dirty="0">
                          <a:latin typeface="Times New Roman" panose="02020603050405020304" pitchFamily="18" charset="0"/>
                          <a:cs typeface="Times New Roman" panose="02020603050405020304" pitchFamily="18" charset="0"/>
                        </a:rPr>
                        <a:t> </a:t>
                      </a:r>
                      <a:r>
                        <a:rPr lang="en-US" sz="3600" i="1" baseline="0" dirty="0" err="1">
                          <a:latin typeface="Times New Roman" panose="02020603050405020304" pitchFamily="18" charset="0"/>
                          <a:cs typeface="Times New Roman" panose="02020603050405020304" pitchFamily="18" charset="0"/>
                        </a:rPr>
                        <a:t>khơi</a:t>
                      </a:r>
                      <a:r>
                        <a:rPr lang="en-US" sz="3600" i="1" baseline="0" dirty="0">
                          <a:latin typeface="Times New Roman" panose="02020603050405020304" pitchFamily="18" charset="0"/>
                          <a:cs typeface="Times New Roman" panose="02020603050405020304" pitchFamily="18" charset="0"/>
                        </a:rPr>
                        <a:t>.</a:t>
                      </a:r>
                      <a:endParaRPr lang="en-US" sz="36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9749327"/>
                  </a:ext>
                </a:extLst>
              </a:tr>
            </a:tbl>
          </a:graphicData>
        </a:graphic>
      </p:graphicFrame>
      <p:sp>
        <p:nvSpPr>
          <p:cNvPr id="7" name="TextBox 6">
            <a:extLst>
              <a:ext uri="{FF2B5EF4-FFF2-40B4-BE49-F238E27FC236}">
                <a16:creationId xmlns:a16="http://schemas.microsoft.com/office/drawing/2014/main" id="{37989BA5-D21A-5D55-8E44-FED00E6C83B9}"/>
              </a:ext>
            </a:extLst>
          </p:cNvPr>
          <p:cNvSpPr txBox="1"/>
          <p:nvPr/>
        </p:nvSpPr>
        <p:spPr>
          <a:xfrm>
            <a:off x="7391400" y="2857500"/>
            <a:ext cx="388620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+ 3 câu thơ đầu dùng nhiều thanh trắc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 Câu 4 điệp thanh bằng</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8C271B82-A2F7-F276-4549-CFA766E9078E}"/>
              </a:ext>
            </a:extLst>
          </p:cNvPr>
          <p:cNvSpPr txBox="1"/>
          <p:nvPr/>
        </p:nvSpPr>
        <p:spPr>
          <a:xfrm>
            <a:off x="11582400" y="2534095"/>
            <a:ext cx="6324600" cy="39703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397DC9"/>
                </a:solidFill>
                <a:effectLst/>
                <a:uLnTx/>
                <a:uFillTx/>
                <a:latin typeface="Times New Roman" panose="02020603050405020304" pitchFamily="18" charset="0"/>
                <a:ea typeface="+mn-ea"/>
                <a:cs typeface="Times New Roman" panose="02020603050405020304" pitchFamily="18" charset="0"/>
              </a:rPr>
              <a:t>Vừa miêu tả thiên nhiên với núi non hùng vĩ, địa hình hiểm trở, vừa gợi khung cảnh rộng mở, bình yên, như tiếng thở phào thảnh thơi của người vừa vượt qua những chặng đường gian nan.</a:t>
            </a:r>
            <a:endParaRPr kumimoji="0" lang="en-US" sz="3600" b="1" i="0" u="none" strike="noStrike" kern="1200" cap="none" spc="0" normalizeH="0" baseline="0" noProof="0" dirty="0">
              <a:ln>
                <a:noFill/>
              </a:ln>
              <a:solidFill>
                <a:srgbClr val="397DC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692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E1FED7CF-6E73-D2B8-0D8C-9FE7DE980E23}"/>
              </a:ext>
            </a:extLst>
          </p:cNvPr>
          <p:cNvSpPr/>
          <p:nvPr/>
        </p:nvSpPr>
        <p:spPr>
          <a:xfrm>
            <a:off x="15298624" y="-1866900"/>
            <a:ext cx="4759551" cy="4729803"/>
          </a:xfrm>
          <a:custGeom>
            <a:avLst/>
            <a:gdLst/>
            <a:ahLst/>
            <a:cxnLst/>
            <a:rect l="l" t="t" r="r" b="b"/>
            <a:pathLst>
              <a:path w="4759551" h="4729803">
                <a:moveTo>
                  <a:pt x="0" y="0"/>
                </a:moveTo>
                <a:lnTo>
                  <a:pt x="4759551" y="0"/>
                </a:lnTo>
                <a:lnTo>
                  <a:pt x="4759551" y="4729803"/>
                </a:lnTo>
                <a:lnTo>
                  <a:pt x="0" y="4729803"/>
                </a:lnTo>
                <a:lnTo>
                  <a:pt x="0" y="0"/>
                </a:lnTo>
                <a:close/>
              </a:path>
            </a:pathLst>
          </a:custGeom>
          <a:blipFill>
            <a:blip r:embed="rId3"/>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422447095"/>
              </p:ext>
            </p:extLst>
          </p:nvPr>
        </p:nvGraphicFramePr>
        <p:xfrm>
          <a:off x="304800" y="992442"/>
          <a:ext cx="17068800" cy="8469424"/>
        </p:xfrm>
        <a:graphic>
          <a:graphicData uri="http://schemas.openxmlformats.org/drawingml/2006/table">
            <a:tbl>
              <a:tblPr firstRow="1" bandRow="1">
                <a:tableStyleId>{5C22544A-7EE6-4342-B048-85BDC9FD1C3A}</a:tableStyleId>
              </a:tblPr>
              <a:tblGrid>
                <a:gridCol w="10591800">
                  <a:extLst>
                    <a:ext uri="{9D8B030D-6E8A-4147-A177-3AD203B41FA5}">
                      <a16:colId xmlns:a16="http://schemas.microsoft.com/office/drawing/2014/main" val="2922867154"/>
                    </a:ext>
                  </a:extLst>
                </a:gridCol>
                <a:gridCol w="6477000">
                  <a:extLst>
                    <a:ext uri="{9D8B030D-6E8A-4147-A177-3AD203B41FA5}">
                      <a16:colId xmlns:a16="http://schemas.microsoft.com/office/drawing/2014/main" val="3737557476"/>
                    </a:ext>
                  </a:extLst>
                </a:gridCol>
              </a:tblGrid>
              <a:tr h="1255458">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Trường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hợp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điệp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thanh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theo</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từng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nhóm</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dụng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961233544"/>
                  </a:ext>
                </a:extLst>
              </a:tr>
              <a:tr h="7213966">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800107"/>
                  </a:ext>
                </a:extLst>
              </a:tr>
            </a:tbl>
          </a:graphicData>
        </a:graphic>
      </p:graphicFrame>
      <p:sp>
        <p:nvSpPr>
          <p:cNvPr id="4" name="Rectangle 3">
            <a:extLst>
              <a:ext uri="{FF2B5EF4-FFF2-40B4-BE49-F238E27FC236}">
                <a16:creationId xmlns:a16="http://schemas.microsoft.com/office/drawing/2014/main" id="{C5D13986-DCF3-5000-3298-59F677A828C6}"/>
              </a:ext>
            </a:extLst>
          </p:cNvPr>
          <p:cNvSpPr/>
          <p:nvPr/>
        </p:nvSpPr>
        <p:spPr>
          <a:xfrm>
            <a:off x="609600" y="113280"/>
            <a:ext cx="170688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2</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C23DEAE-3CE4-7100-EE18-5BC0E0C5D509}"/>
              </a:ext>
            </a:extLst>
          </p:cNvPr>
          <p:cNvSpPr txBox="1"/>
          <p:nvPr/>
        </p:nvSpPr>
        <p:spPr>
          <a:xfrm>
            <a:off x="457200" y="2431141"/>
            <a:ext cx="10197884" cy="68634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Mưa hoa rụng, mưa hoa xuân rụng </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(bằng – bằng – trắc)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Mưa xuống lầu, mưa xuống thềm lan </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(bằng – bằng – trắc)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Lầu mưa xuống, thềm lan mưa xuống </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(bằng – bằng – trắc)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Đầm mưa xuống, nẻo đồi mưa xuống </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(bằng – bằng – trắc)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Bóng dương tà…rụng bóng tà dương</a:t>
            </a:r>
            <a:r>
              <a:rPr kumimoji="0" 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(trắc – bằng – bằng)</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21634F2-9F05-EFA9-F8AE-7DFB3B815038}"/>
              </a:ext>
            </a:extLst>
          </p:cNvPr>
          <p:cNvSpPr txBox="1"/>
          <p:nvPr/>
        </p:nvSpPr>
        <p:spPr>
          <a:xfrm>
            <a:off x="11049000" y="2541315"/>
            <a:ext cx="6096000" cy="48320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 Tạo nên nhạc tính cho câu thơ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 Giúp người đọc cảm nhận được sự vật đang diễn ra trong một trạng thái, một xu thế không thay đổi</a:t>
            </a:r>
            <a:endPar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1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fade">
                                      <p:cBhvr>
                                        <p:cTn id="23" dur="1000"/>
                                        <p:tgtEl>
                                          <p:spTgt spid="6">
                                            <p:txEl>
                                              <p:pRg st="1" end="1"/>
                                            </p:txEl>
                                          </p:spTgt>
                                        </p:tgtEl>
                                      </p:cBhvr>
                                    </p:animEffect>
                                    <p:anim calcmode="lin" valueType="num">
                                      <p:cBhvr>
                                        <p:cTn id="2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1000"/>
                                        <p:tgtEl>
                                          <p:spTgt spid="6">
                                            <p:txEl>
                                              <p:pRg st="2" end="2"/>
                                            </p:txEl>
                                          </p:spTgt>
                                        </p:tgtEl>
                                      </p:cBhvr>
                                    </p:animEffect>
                                    <p:anim calcmode="lin" valueType="num">
                                      <p:cBhvr>
                                        <p:cTn id="31"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1000"/>
                                        <p:tgtEl>
                                          <p:spTgt spid="6">
                                            <p:txEl>
                                              <p:pRg st="3" end="3"/>
                                            </p:txEl>
                                          </p:spTgt>
                                        </p:tgtEl>
                                      </p:cBhvr>
                                    </p:animEffect>
                                    <p:anim calcmode="lin" valueType="num">
                                      <p:cBhvr>
                                        <p:cTn id="3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0" end="0"/>
                                            </p:txEl>
                                          </p:spTgt>
                                        </p:tgtEl>
                                        <p:attrNameLst>
                                          <p:attrName>style.visibility</p:attrName>
                                        </p:attrNameLst>
                                      </p:cBhvr>
                                      <p:to>
                                        <p:strVal val="visible"/>
                                      </p:to>
                                    </p:set>
                                    <p:animEffect transition="in" filter="fade">
                                      <p:cBhvr>
                                        <p:cTn id="49" dur="1000"/>
                                        <p:tgtEl>
                                          <p:spTgt spid="8">
                                            <p:txEl>
                                              <p:pRg st="0" end="0"/>
                                            </p:txEl>
                                          </p:spTgt>
                                        </p:tgtEl>
                                      </p:cBhvr>
                                    </p:animEffect>
                                    <p:anim calcmode="lin" valueType="num">
                                      <p:cBhvr>
                                        <p:cTn id="5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fade">
                                      <p:cBhvr>
                                        <p:cTn id="56" dur="1000"/>
                                        <p:tgtEl>
                                          <p:spTgt spid="8">
                                            <p:txEl>
                                              <p:pRg st="1" end="1"/>
                                            </p:txEl>
                                          </p:spTgt>
                                        </p:tgtEl>
                                      </p:cBhvr>
                                    </p:animEffect>
                                    <p:anim calcmode="lin" valueType="num">
                                      <p:cBhvr>
                                        <p:cTn id="57"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D13986-DCF3-5000-3298-59F677A828C6}"/>
              </a:ext>
            </a:extLst>
          </p:cNvPr>
          <p:cNvSpPr/>
          <p:nvPr/>
        </p:nvSpPr>
        <p:spPr>
          <a:xfrm>
            <a:off x="3886200" y="1790700"/>
            <a:ext cx="11125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Rơi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hoa</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hết</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mưa</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còn</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rả</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rích</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Càng</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mưa</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rơi</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càng</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tịch</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bóng</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dương</a:t>
            </a:r>
            <a:endPar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baseline="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baseline="0" dirty="0" err="1">
                <a:solidFill>
                  <a:prstClr val="black">
                    <a:lumMod val="95000"/>
                    <a:lumOff val="5000"/>
                  </a:prstClr>
                </a:solidFill>
                <a:latin typeface="Times New Roman" panose="02020603050405020304" pitchFamily="18" charset="0"/>
                <a:cs typeface="Times New Roman" panose="02020603050405020304" pitchFamily="18" charset="0"/>
              </a:rPr>
              <a:t>Bóng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dương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với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khách</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tha</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hương</a:t>
            </a:r>
            <a:endParaRPr lang="en-US" sz="4400" i="1"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Mưa</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trong</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ý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khách</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muôn</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hàng</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lệ</a:t>
            </a:r>
            <a:r>
              <a:rPr kumimoji="0" lang="en-US" sz="4400" b="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rơi</a:t>
            </a:r>
            <a:endPar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5D13986-DCF3-5000-3298-59F677A828C6}"/>
              </a:ext>
            </a:extLst>
          </p:cNvPr>
          <p:cNvSpPr/>
          <p:nvPr/>
        </p:nvSpPr>
        <p:spPr>
          <a:xfrm>
            <a:off x="1143000" y="5295900"/>
            <a:ext cx="160020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Vần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ương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được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lặp</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lại</a:t>
            </a:r>
            <a:r>
              <a:rPr lang="en-US" sz="4400" b="1" dirty="0">
                <a:solidFill>
                  <a:srgbClr val="002060"/>
                </a:solidFill>
                <a:latin typeface="Times New Roman" panose="02020603050405020304" pitchFamily="18" charset="0"/>
                <a:cs typeface="Times New Roman" panose="02020603050405020304" pitchFamily="18" charset="0"/>
              </a:rPr>
              <a:t> 3 </a:t>
            </a:r>
            <a:r>
              <a:rPr lang="en-US" sz="4400" b="1" dirty="0" err="1">
                <a:solidFill>
                  <a:srgbClr val="002060"/>
                </a:solidFill>
                <a:latin typeface="Times New Roman" panose="02020603050405020304" pitchFamily="18" charset="0"/>
                <a:cs typeface="Times New Roman" panose="02020603050405020304" pitchFamily="18" charset="0"/>
              </a:rPr>
              <a:t>lần</a:t>
            </a:r>
            <a:endParaRPr lang="en-US" sz="4400" b="1" dirty="0">
              <a:solidFill>
                <a:srgbClr val="00206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Vần</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ương</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ngân</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dài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lặp</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lại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ở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ảnh</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bóng</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dương</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khách</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tha</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nên</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khắc</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khoải</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day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dứt</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còn</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gây</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điệu</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giữa</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bóng</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dương</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tha</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4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5D13986-DCF3-5000-3298-59F677A828C6}"/>
              </a:ext>
            </a:extLst>
          </p:cNvPr>
          <p:cNvSpPr/>
          <p:nvPr/>
        </p:nvSpPr>
        <p:spPr>
          <a:xfrm>
            <a:off x="609600" y="484128"/>
            <a:ext cx="16002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3</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16E8A442-02B3-AB2D-6E47-6E5CCF9A1F3C}"/>
              </a:ext>
            </a:extLst>
          </p:cNvPr>
          <p:cNvSpPr/>
          <p:nvPr/>
        </p:nvSpPr>
        <p:spPr>
          <a:xfrm>
            <a:off x="14596053" y="29240"/>
            <a:ext cx="4031093" cy="3733800"/>
          </a:xfrm>
          <a:custGeom>
            <a:avLst/>
            <a:gdLst/>
            <a:ahLst/>
            <a:cxnLst/>
            <a:rect l="l" t="t" r="r" b="b"/>
            <a:pathLst>
              <a:path w="8884858" h="8229600">
                <a:moveTo>
                  <a:pt x="0" y="0"/>
                </a:moveTo>
                <a:lnTo>
                  <a:pt x="8884858" y="0"/>
                </a:lnTo>
                <a:lnTo>
                  <a:pt x="8884858" y="8229600"/>
                </a:lnTo>
                <a:lnTo>
                  <a:pt x="0" y="8229600"/>
                </a:lnTo>
                <a:lnTo>
                  <a:pt x="0" y="0"/>
                </a:lnTo>
                <a:close/>
              </a:path>
            </a:pathLst>
          </a:custGeom>
          <a:blipFill>
            <a:blip r:embed="rId3"/>
            <a:stretch>
              <a:fillRect/>
            </a:stretch>
          </a:blipFill>
        </p:spPr>
      </p:sp>
      <p:sp>
        <p:nvSpPr>
          <p:cNvPr id="3" name="Freeform 8">
            <a:extLst>
              <a:ext uri="{FF2B5EF4-FFF2-40B4-BE49-F238E27FC236}">
                <a16:creationId xmlns:a16="http://schemas.microsoft.com/office/drawing/2014/main" id="{EACDE997-0437-0910-D2B6-BF2A22E97561}"/>
              </a:ext>
            </a:extLst>
          </p:cNvPr>
          <p:cNvSpPr/>
          <p:nvPr/>
        </p:nvSpPr>
        <p:spPr>
          <a:xfrm>
            <a:off x="-2514600" y="-2054181"/>
            <a:ext cx="4759551" cy="4729803"/>
          </a:xfrm>
          <a:custGeom>
            <a:avLst/>
            <a:gdLst/>
            <a:ahLst/>
            <a:cxnLst/>
            <a:rect l="l" t="t" r="r" b="b"/>
            <a:pathLst>
              <a:path w="4759551" h="4729803">
                <a:moveTo>
                  <a:pt x="0" y="0"/>
                </a:moveTo>
                <a:lnTo>
                  <a:pt x="4759551" y="0"/>
                </a:lnTo>
                <a:lnTo>
                  <a:pt x="4759551" y="4729803"/>
                </a:lnTo>
                <a:lnTo>
                  <a:pt x="0" y="4729803"/>
                </a:lnTo>
                <a:lnTo>
                  <a:pt x="0" y="0"/>
                </a:lnTo>
                <a:close/>
              </a:path>
            </a:pathLst>
          </a:custGeom>
          <a:blipFill>
            <a:blip r:embed="rId4"/>
            <a:stretch>
              <a:fillRect/>
            </a:stretch>
          </a:blipFill>
        </p:spPr>
      </p:sp>
    </p:spTree>
    <p:extLst>
      <p:ext uri="{BB962C8B-B14F-4D97-AF65-F5344CB8AC3E}">
        <p14:creationId xmlns:p14="http://schemas.microsoft.com/office/powerpoint/2010/main" val="272039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477000" y="4229100"/>
            <a:ext cx="9078960" cy="830997"/>
          </a:xfrm>
          <a:prstGeom prst="rect">
            <a:avLst/>
          </a:prstGeom>
        </p:spPr>
        <p:txBody>
          <a:bodyPr wrap="none">
            <a:spAutoFit/>
          </a:bodyPr>
          <a:lstStyle/>
          <a:p>
            <a:pPr lvl="0" algn="ctr" defTabSz="913840">
              <a:spcBef>
                <a:spcPts val="645"/>
              </a:spcBef>
              <a:buClr>
                <a:srgbClr val="231F20"/>
              </a:buClr>
              <a:buSzPts val="1200"/>
              <a:tabLst>
                <a:tab pos="762635" algn="l"/>
              </a:tabLst>
              <a:defRPr/>
            </a:pP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VÒNG 3: NGÔI SAO MAY MẮN</a:t>
            </a:r>
          </a:p>
        </p:txBody>
      </p:sp>
      <p:sp>
        <p:nvSpPr>
          <p:cNvPr id="3" name="Freeform 7">
            <a:extLst>
              <a:ext uri="{FF2B5EF4-FFF2-40B4-BE49-F238E27FC236}">
                <a16:creationId xmlns:a16="http://schemas.microsoft.com/office/drawing/2014/main" id="{A2E8F9F6-8D8B-8CBA-C4A9-55C41981FB1C}"/>
              </a:ext>
            </a:extLst>
          </p:cNvPr>
          <p:cNvSpPr/>
          <p:nvPr/>
        </p:nvSpPr>
        <p:spPr>
          <a:xfrm>
            <a:off x="1295400" y="2705100"/>
            <a:ext cx="3429000" cy="3356133"/>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10">
            <a:extLst>
              <a:ext uri="{FF2B5EF4-FFF2-40B4-BE49-F238E27FC236}">
                <a16:creationId xmlns:a16="http://schemas.microsoft.com/office/drawing/2014/main" id="{08ABB1C0-6157-2079-D11B-1A1B42550DBC}"/>
              </a:ext>
            </a:extLst>
          </p:cNvPr>
          <p:cNvSpPr/>
          <p:nvPr/>
        </p:nvSpPr>
        <p:spPr>
          <a:xfrm>
            <a:off x="-152400" y="5372100"/>
            <a:ext cx="6276422" cy="1694634"/>
          </a:xfrm>
          <a:custGeom>
            <a:avLst/>
            <a:gdLst/>
            <a:ahLst/>
            <a:cxnLst/>
            <a:rect l="l" t="t" r="r" b="b"/>
            <a:pathLst>
              <a:path w="9808666" h="2648340">
                <a:moveTo>
                  <a:pt x="0" y="0"/>
                </a:moveTo>
                <a:lnTo>
                  <a:pt x="9808666" y="0"/>
                </a:lnTo>
                <a:lnTo>
                  <a:pt x="9808666" y="2648339"/>
                </a:lnTo>
                <a:lnTo>
                  <a:pt x="0" y="2648339"/>
                </a:lnTo>
                <a:lnTo>
                  <a:pt x="0" y="0"/>
                </a:lnTo>
                <a:close/>
              </a:path>
            </a:pathLst>
          </a:custGeom>
          <a:blipFill>
            <a:blip r:embed="rId5"/>
            <a:stretch>
              <a:fillRect/>
            </a:stretch>
          </a:blipFill>
        </p:spPr>
      </p:sp>
    </p:spTree>
    <p:extLst>
      <p:ext uri="{BB962C8B-B14F-4D97-AF65-F5344CB8AC3E}">
        <p14:creationId xmlns:p14="http://schemas.microsoft.com/office/powerpoint/2010/main" val="25437055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5594787" y="7489040"/>
            <a:ext cx="5850978" cy="2775647"/>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TextBox 28"/>
          <p:cNvSpPr txBox="1"/>
          <p:nvPr/>
        </p:nvSpPr>
        <p:spPr>
          <a:xfrm>
            <a:off x="2730713" y="790738"/>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panose="020F0502020204030204"/>
              </a:rPr>
              <a:t>1</a:t>
            </a:r>
          </a:p>
        </p:txBody>
      </p:sp>
      <p:sp>
        <p:nvSpPr>
          <p:cNvPr id="48" name="Isosceles Triangle 47"/>
          <p:cNvSpPr/>
          <p:nvPr/>
        </p:nvSpPr>
        <p:spPr>
          <a:xfrm>
            <a:off x="4052" y="6479628"/>
            <a:ext cx="8025822" cy="3807372"/>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1" name="5-Point Star 50">
            <a:hlinkClick r:id="rId3" action="ppaction://hlinksldjump"/>
          </p:cNvPr>
          <p:cNvSpPr/>
          <p:nvPr/>
        </p:nvSpPr>
        <p:spPr>
          <a:xfrm>
            <a:off x="2565837" y="1442154"/>
            <a:ext cx="919335" cy="919335"/>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TextBox 51"/>
          <p:cNvSpPr txBox="1"/>
          <p:nvPr/>
        </p:nvSpPr>
        <p:spPr>
          <a:xfrm>
            <a:off x="5299995" y="2079449"/>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panose="020F0502020204030204"/>
              </a:rPr>
              <a:t>2</a:t>
            </a:r>
          </a:p>
        </p:txBody>
      </p:sp>
      <p:sp>
        <p:nvSpPr>
          <p:cNvPr id="53" name="5-Point Star 52">
            <a:hlinkClick r:id="rId4" action="ppaction://hlinksldjump"/>
          </p:cNvPr>
          <p:cNvSpPr/>
          <p:nvPr/>
        </p:nvSpPr>
        <p:spPr>
          <a:xfrm>
            <a:off x="4950431" y="2730865"/>
            <a:ext cx="1288712" cy="1288712"/>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4" name="TextBox 53"/>
          <p:cNvSpPr txBox="1"/>
          <p:nvPr/>
        </p:nvSpPr>
        <p:spPr>
          <a:xfrm>
            <a:off x="9519129" y="783677"/>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panose="020F0502020204030204"/>
              </a:rPr>
              <a:t>5</a:t>
            </a:r>
          </a:p>
        </p:txBody>
      </p:sp>
      <p:sp>
        <p:nvSpPr>
          <p:cNvPr id="55" name="5-Point Star 54">
            <a:hlinkClick r:id="rId5" action="ppaction://hlinksldjump"/>
          </p:cNvPr>
          <p:cNvSpPr/>
          <p:nvPr/>
        </p:nvSpPr>
        <p:spPr>
          <a:xfrm>
            <a:off x="9169565" y="1435093"/>
            <a:ext cx="1288712" cy="1288712"/>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6" name="TextBox 55"/>
          <p:cNvSpPr txBox="1"/>
          <p:nvPr/>
        </p:nvSpPr>
        <p:spPr>
          <a:xfrm>
            <a:off x="13738263" y="2723804"/>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panose="020F0502020204030204"/>
              </a:rPr>
              <a:t>6</a:t>
            </a:r>
          </a:p>
        </p:txBody>
      </p:sp>
      <p:sp>
        <p:nvSpPr>
          <p:cNvPr id="57" name="5-Point Star 56">
            <a:hlinkClick r:id="rId6" action="ppaction://hlinksldjump"/>
          </p:cNvPr>
          <p:cNvSpPr/>
          <p:nvPr/>
        </p:nvSpPr>
        <p:spPr>
          <a:xfrm>
            <a:off x="13388699" y="3375220"/>
            <a:ext cx="1288712" cy="1288712"/>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TextBox 57"/>
          <p:cNvSpPr txBox="1"/>
          <p:nvPr/>
        </p:nvSpPr>
        <p:spPr>
          <a:xfrm>
            <a:off x="10633058" y="4195756"/>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panose="020F0502020204030204"/>
              </a:rPr>
              <a:t>4</a:t>
            </a:r>
          </a:p>
        </p:txBody>
      </p:sp>
      <p:sp>
        <p:nvSpPr>
          <p:cNvPr id="59" name="5-Point Star 58">
            <a:hlinkClick r:id="rId7" action="ppaction://hlinksldjump"/>
          </p:cNvPr>
          <p:cNvSpPr/>
          <p:nvPr/>
        </p:nvSpPr>
        <p:spPr>
          <a:xfrm>
            <a:off x="10458277" y="4847171"/>
            <a:ext cx="939149" cy="93914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TextBox 61"/>
          <p:cNvSpPr txBox="1"/>
          <p:nvPr/>
        </p:nvSpPr>
        <p:spPr>
          <a:xfrm>
            <a:off x="1126431" y="2723803"/>
            <a:ext cx="497252" cy="830997"/>
          </a:xfrm>
          <a:prstGeom prst="rect">
            <a:avLst/>
          </a:prstGeom>
          <a:noFill/>
        </p:spPr>
        <p:txBody>
          <a:bodyPr wrap="none" rtlCol="0">
            <a:spAutoFit/>
          </a:bodyPr>
          <a:lstStyle/>
          <a:p>
            <a:pPr defTabSz="1371600"/>
            <a:r>
              <a:rPr lang="en-US" sz="4800" b="1">
                <a:solidFill>
                  <a:prstClr val="white">
                    <a:lumMod val="50000"/>
                  </a:prstClr>
                </a:solidFill>
                <a:latin typeface="Calibri" panose="020F0502020204030204"/>
              </a:rPr>
              <a:t>3</a:t>
            </a:r>
          </a:p>
        </p:txBody>
      </p:sp>
      <p:sp>
        <p:nvSpPr>
          <p:cNvPr id="63" name="5-Point Star 62">
            <a:hlinkClick r:id="rId8" action="ppaction://hlinksldjump"/>
          </p:cNvPr>
          <p:cNvSpPr/>
          <p:nvPr/>
        </p:nvSpPr>
        <p:spPr>
          <a:xfrm>
            <a:off x="1099046" y="3375220"/>
            <a:ext cx="644357" cy="644357"/>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0" name="Pentagon 69">
            <a:hlinkClick r:id="" action="ppaction://noaction"/>
          </p:cNvPr>
          <p:cNvSpPr/>
          <p:nvPr/>
        </p:nvSpPr>
        <p:spPr>
          <a:xfrm flipH="1">
            <a:off x="15238652" y="9157695"/>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a:solidFill>
                  <a:prstClr val="black"/>
                </a:solidFill>
                <a:latin typeface="Calibri" panose="020F0502020204030204"/>
              </a:rPr>
              <a:t>pipi</a:t>
            </a:r>
          </a:p>
        </p:txBody>
      </p:sp>
      <p:sp>
        <p:nvSpPr>
          <p:cNvPr id="71" name="Rectangle 70"/>
          <p:cNvSpPr/>
          <p:nvPr/>
        </p:nvSpPr>
        <p:spPr>
          <a:xfrm>
            <a:off x="424443" y="7272041"/>
            <a:ext cx="8610819" cy="2169825"/>
          </a:xfrm>
          <a:prstGeom prst="rect">
            <a:avLst/>
          </a:prstGeom>
          <a:noFill/>
        </p:spPr>
        <p:txBody>
          <a:bodyPr wrap="none" lIns="137160" tIns="68580" rIns="137160" bIns="68580">
            <a:spAutoFit/>
          </a:bodyPr>
          <a:lstStyle/>
          <a:p>
            <a:pPr algn="ctr" defTabSz="1371600"/>
            <a:r>
              <a:rPr lang="en-US" sz="13200" b="1">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0211" y="4622875"/>
            <a:ext cx="224961" cy="199004"/>
          </a:xfrm>
          <a:prstGeom prst="rect">
            <a:avLst/>
          </a:prstGeom>
        </p:spPr>
      </p:pic>
      <p:pic>
        <p:nvPicPr>
          <p:cNvPr id="76" name="Picture 7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25695" y="2004035"/>
            <a:ext cx="371475" cy="328613"/>
          </a:xfrm>
          <a:prstGeom prst="rect">
            <a:avLst/>
          </a:prstGeom>
        </p:spPr>
      </p:pic>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615750" y="2799271"/>
            <a:ext cx="309713" cy="273977"/>
          </a:xfrm>
          <a:prstGeom prst="rect">
            <a:avLst/>
          </a:prstGeom>
        </p:spPr>
      </p:pic>
      <p:pic>
        <p:nvPicPr>
          <p:cNvPr id="79" name="Picture 7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62721" y="2833770"/>
            <a:ext cx="261419" cy="231255"/>
          </a:xfrm>
          <a:prstGeom prst="rect">
            <a:avLst/>
          </a:prstGeom>
        </p:spPr>
      </p:pic>
    </p:spTree>
    <p:extLst>
      <p:ext uri="{BB962C8B-B14F-4D97-AF65-F5344CB8AC3E}">
        <p14:creationId xmlns:p14="http://schemas.microsoft.com/office/powerpoint/2010/main" val="421725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23" presetClass="exit" presetSubtype="544" fill="hold" grpId="0" nodeType="clickEffect">
                                  <p:stCondLst>
                                    <p:cond delay="0"/>
                                  </p:stCondLst>
                                  <p:childTnLst>
                                    <p:anim calcmode="lin" valueType="num">
                                      <p:cBhvr>
                                        <p:cTn id="27" dur="500"/>
                                        <p:tgtEl>
                                          <p:spTgt spid="51"/>
                                        </p:tgtEl>
                                        <p:attrNameLst>
                                          <p:attrName>ppt_w</p:attrName>
                                        </p:attrNameLst>
                                      </p:cBhvr>
                                      <p:tavLst>
                                        <p:tav tm="0">
                                          <p:val>
                                            <p:strVal val="ppt_w"/>
                                          </p:val>
                                        </p:tav>
                                        <p:tav tm="100000">
                                          <p:val>
                                            <p:fltVal val="0"/>
                                          </p:val>
                                        </p:tav>
                                      </p:tavLst>
                                    </p:anim>
                                    <p:anim calcmode="lin" valueType="num">
                                      <p:cBhvr>
                                        <p:cTn id="28" dur="500"/>
                                        <p:tgtEl>
                                          <p:spTgt spid="51"/>
                                        </p:tgtEl>
                                        <p:attrNameLst>
                                          <p:attrName>ppt_h</p:attrName>
                                        </p:attrNameLst>
                                      </p:cBhvr>
                                      <p:tavLst>
                                        <p:tav tm="0">
                                          <p:val>
                                            <p:strVal val="ppt_h"/>
                                          </p:val>
                                        </p:tav>
                                        <p:tav tm="100000">
                                          <p:val>
                                            <p:fltVal val="0"/>
                                          </p:val>
                                        </p:tav>
                                      </p:tavLst>
                                    </p:anim>
                                    <p:anim calcmode="lin" valueType="num">
                                      <p:cBhvr>
                                        <p:cTn id="29" dur="500"/>
                                        <p:tgtEl>
                                          <p:spTgt spid="51"/>
                                        </p:tgtEl>
                                        <p:attrNameLst>
                                          <p:attrName>ppt_x</p:attrName>
                                        </p:attrNameLst>
                                      </p:cBhvr>
                                      <p:tavLst>
                                        <p:tav tm="0">
                                          <p:val>
                                            <p:strVal val="ppt_x"/>
                                          </p:val>
                                        </p:tav>
                                        <p:tav tm="100000">
                                          <p:val>
                                            <p:fltVal val="0.5"/>
                                          </p:val>
                                        </p:tav>
                                      </p:tavLst>
                                    </p:anim>
                                    <p:anim calcmode="lin" valueType="num">
                                      <p:cBhvr>
                                        <p:cTn id="30" dur="500"/>
                                        <p:tgtEl>
                                          <p:spTgt spid="51"/>
                                        </p:tgtEl>
                                        <p:attrNameLst>
                                          <p:attrName>ppt_y</p:attrName>
                                        </p:attrNameLst>
                                      </p:cBhvr>
                                      <p:tavLst>
                                        <p:tav tm="0">
                                          <p:val>
                                            <p:strVal val="ppt_y"/>
                                          </p:val>
                                        </p:tav>
                                        <p:tav tm="100000">
                                          <p:val>
                                            <p:fltVal val="0.5"/>
                                          </p:val>
                                        </p:tav>
                                      </p:tavLst>
                                    </p:anim>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
                                        <p:tgtEl>
                                          <p:spTgt spid="29"/>
                                        </p:tgtEl>
                                      </p:cBhvr>
                                    </p:animEffect>
                                    <p:set>
                                      <p:cBhvr>
                                        <p:cTn id="34"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3"/>
                                        </p:tgtEl>
                                        <p:attrNameLst>
                                          <p:attrName>ppt_w</p:attrName>
                                        </p:attrNameLst>
                                      </p:cBhvr>
                                      <p:tavLst>
                                        <p:tav tm="0">
                                          <p:val>
                                            <p:strVal val="ppt_w"/>
                                          </p:val>
                                        </p:tav>
                                        <p:tav tm="100000">
                                          <p:val>
                                            <p:fltVal val="0"/>
                                          </p:val>
                                        </p:tav>
                                      </p:tavLst>
                                    </p:anim>
                                    <p:anim calcmode="lin" valueType="num">
                                      <p:cBhvr>
                                        <p:cTn id="40" dur="500"/>
                                        <p:tgtEl>
                                          <p:spTgt spid="53"/>
                                        </p:tgtEl>
                                        <p:attrNameLst>
                                          <p:attrName>ppt_h</p:attrName>
                                        </p:attrNameLst>
                                      </p:cBhvr>
                                      <p:tavLst>
                                        <p:tav tm="0">
                                          <p:val>
                                            <p:strVal val="ppt_h"/>
                                          </p:val>
                                        </p:tav>
                                        <p:tav tm="100000">
                                          <p:val>
                                            <p:fltVal val="0"/>
                                          </p:val>
                                        </p:tav>
                                      </p:tavLst>
                                    </p:anim>
                                    <p:anim calcmode="lin" valueType="num">
                                      <p:cBhvr>
                                        <p:cTn id="41" dur="500"/>
                                        <p:tgtEl>
                                          <p:spTgt spid="53"/>
                                        </p:tgtEl>
                                        <p:attrNameLst>
                                          <p:attrName>ppt_x</p:attrName>
                                        </p:attrNameLst>
                                      </p:cBhvr>
                                      <p:tavLst>
                                        <p:tav tm="0">
                                          <p:val>
                                            <p:strVal val="ppt_x"/>
                                          </p:val>
                                        </p:tav>
                                        <p:tav tm="100000">
                                          <p:val>
                                            <p:fltVal val="0.5"/>
                                          </p:val>
                                        </p:tav>
                                      </p:tavLst>
                                    </p:anim>
                                    <p:anim calcmode="lin" valueType="num">
                                      <p:cBhvr>
                                        <p:cTn id="42" dur="500"/>
                                        <p:tgtEl>
                                          <p:spTgt spid="53"/>
                                        </p:tgtEl>
                                        <p:attrNameLst>
                                          <p:attrName>ppt_y</p:attrName>
                                        </p:attrNameLst>
                                      </p:cBhvr>
                                      <p:tavLst>
                                        <p:tav tm="0">
                                          <p:val>
                                            <p:strVal val="ppt_y"/>
                                          </p:val>
                                        </p:tav>
                                        <p:tav tm="100000">
                                          <p:val>
                                            <p:fltVal val="0.5"/>
                                          </p:val>
                                        </p:tav>
                                      </p:tavLst>
                                    </p:anim>
                                    <p:set>
                                      <p:cBhvr>
                                        <p:cTn id="43" dur="1" fill="hold">
                                          <p:stCondLst>
                                            <p:cond delay="499"/>
                                          </p:stCondLst>
                                        </p:cTn>
                                        <p:tgtEl>
                                          <p:spTgt spid="53"/>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52"/>
                                        </p:tgtEl>
                                      </p:cBhvr>
                                    </p:animEffect>
                                    <p:set>
                                      <p:cBhvr>
                                        <p:cTn id="46"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7" restart="whenNotActive" fill="hold" evtFilter="cancelBubble" nodeType="interactiveSeq">
                <p:stCondLst>
                  <p:cond evt="onClick" delay="0">
                    <p:tgtEl>
                      <p:spTgt spid="55"/>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5"/>
                                        </p:tgtEl>
                                        <p:attrNameLst>
                                          <p:attrName>ppt_w</p:attrName>
                                        </p:attrNameLst>
                                      </p:cBhvr>
                                      <p:tavLst>
                                        <p:tav tm="0">
                                          <p:val>
                                            <p:strVal val="ppt_w"/>
                                          </p:val>
                                        </p:tav>
                                        <p:tav tm="100000">
                                          <p:val>
                                            <p:fltVal val="0"/>
                                          </p:val>
                                        </p:tav>
                                      </p:tavLst>
                                    </p:anim>
                                    <p:anim calcmode="lin" valueType="num">
                                      <p:cBhvr>
                                        <p:cTn id="52" dur="500"/>
                                        <p:tgtEl>
                                          <p:spTgt spid="55"/>
                                        </p:tgtEl>
                                        <p:attrNameLst>
                                          <p:attrName>ppt_h</p:attrName>
                                        </p:attrNameLst>
                                      </p:cBhvr>
                                      <p:tavLst>
                                        <p:tav tm="0">
                                          <p:val>
                                            <p:strVal val="ppt_h"/>
                                          </p:val>
                                        </p:tav>
                                        <p:tav tm="100000">
                                          <p:val>
                                            <p:fltVal val="0"/>
                                          </p:val>
                                        </p:tav>
                                      </p:tavLst>
                                    </p:anim>
                                    <p:anim calcmode="lin" valueType="num">
                                      <p:cBhvr>
                                        <p:cTn id="53" dur="500"/>
                                        <p:tgtEl>
                                          <p:spTgt spid="55"/>
                                        </p:tgtEl>
                                        <p:attrNameLst>
                                          <p:attrName>ppt_x</p:attrName>
                                        </p:attrNameLst>
                                      </p:cBhvr>
                                      <p:tavLst>
                                        <p:tav tm="0">
                                          <p:val>
                                            <p:strVal val="ppt_x"/>
                                          </p:val>
                                        </p:tav>
                                        <p:tav tm="100000">
                                          <p:val>
                                            <p:fltVal val="0.5"/>
                                          </p:val>
                                        </p:tav>
                                      </p:tavLst>
                                    </p:anim>
                                    <p:anim calcmode="lin" valueType="num">
                                      <p:cBhvr>
                                        <p:cTn id="54" dur="500"/>
                                        <p:tgtEl>
                                          <p:spTgt spid="55"/>
                                        </p:tgtEl>
                                        <p:attrNameLst>
                                          <p:attrName>ppt_y</p:attrName>
                                        </p:attrNameLst>
                                      </p:cBhvr>
                                      <p:tavLst>
                                        <p:tav tm="0">
                                          <p:val>
                                            <p:strVal val="ppt_y"/>
                                          </p:val>
                                        </p:tav>
                                        <p:tav tm="100000">
                                          <p:val>
                                            <p:fltVal val="0.5"/>
                                          </p:val>
                                        </p:tav>
                                      </p:tavLst>
                                    </p:anim>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4"/>
                                        </p:tgtEl>
                                      </p:cBhvr>
                                    </p:animEffect>
                                    <p:set>
                                      <p:cBhvr>
                                        <p:cTn id="58"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9" restart="whenNotActive" fill="hold" evtFilter="cancelBubble" nodeType="interactiveSeq">
                <p:stCondLst>
                  <p:cond evt="onClick" delay="0">
                    <p:tgtEl>
                      <p:spTgt spid="57"/>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7"/>
                                        </p:tgtEl>
                                        <p:attrNameLst>
                                          <p:attrName>ppt_w</p:attrName>
                                        </p:attrNameLst>
                                      </p:cBhvr>
                                      <p:tavLst>
                                        <p:tav tm="0">
                                          <p:val>
                                            <p:strVal val="ppt_w"/>
                                          </p:val>
                                        </p:tav>
                                        <p:tav tm="100000">
                                          <p:val>
                                            <p:fltVal val="0"/>
                                          </p:val>
                                        </p:tav>
                                      </p:tavLst>
                                    </p:anim>
                                    <p:anim calcmode="lin" valueType="num">
                                      <p:cBhvr>
                                        <p:cTn id="64" dur="500"/>
                                        <p:tgtEl>
                                          <p:spTgt spid="57"/>
                                        </p:tgtEl>
                                        <p:attrNameLst>
                                          <p:attrName>ppt_h</p:attrName>
                                        </p:attrNameLst>
                                      </p:cBhvr>
                                      <p:tavLst>
                                        <p:tav tm="0">
                                          <p:val>
                                            <p:strVal val="ppt_h"/>
                                          </p:val>
                                        </p:tav>
                                        <p:tav tm="100000">
                                          <p:val>
                                            <p:fltVal val="0"/>
                                          </p:val>
                                        </p:tav>
                                      </p:tavLst>
                                    </p:anim>
                                    <p:anim calcmode="lin" valueType="num">
                                      <p:cBhvr>
                                        <p:cTn id="65" dur="500"/>
                                        <p:tgtEl>
                                          <p:spTgt spid="57"/>
                                        </p:tgtEl>
                                        <p:attrNameLst>
                                          <p:attrName>ppt_x</p:attrName>
                                        </p:attrNameLst>
                                      </p:cBhvr>
                                      <p:tavLst>
                                        <p:tav tm="0">
                                          <p:val>
                                            <p:strVal val="ppt_x"/>
                                          </p:val>
                                        </p:tav>
                                        <p:tav tm="100000">
                                          <p:val>
                                            <p:fltVal val="0.5"/>
                                          </p:val>
                                        </p:tav>
                                      </p:tavLst>
                                    </p:anim>
                                    <p:anim calcmode="lin" valueType="num">
                                      <p:cBhvr>
                                        <p:cTn id="66" dur="500"/>
                                        <p:tgtEl>
                                          <p:spTgt spid="57"/>
                                        </p:tgtEl>
                                        <p:attrNameLst>
                                          <p:attrName>ppt_y</p:attrName>
                                        </p:attrNameLst>
                                      </p:cBhvr>
                                      <p:tavLst>
                                        <p:tav tm="0">
                                          <p:val>
                                            <p:strVal val="ppt_y"/>
                                          </p:val>
                                        </p:tav>
                                        <p:tav tm="100000">
                                          <p:val>
                                            <p:fltVal val="0.5"/>
                                          </p:val>
                                        </p:tav>
                                      </p:tavLst>
                                    </p:anim>
                                    <p:set>
                                      <p:cBhvr>
                                        <p:cTn id="67" dur="1" fill="hold">
                                          <p:stCondLst>
                                            <p:cond delay="499"/>
                                          </p:stCondLst>
                                        </p:cTn>
                                        <p:tgtEl>
                                          <p:spTgt spid="57"/>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6"/>
                                        </p:tgtEl>
                                      </p:cBhvr>
                                    </p:animEffect>
                                    <p:set>
                                      <p:cBhvr>
                                        <p:cTn id="70"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1" restart="whenNotActive" fill="hold" evtFilter="cancelBubble" nodeType="interactiveSeq">
                <p:stCondLst>
                  <p:cond evt="onClick" delay="0">
                    <p:tgtEl>
                      <p:spTgt spid="59"/>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9"/>
                                        </p:tgtEl>
                                        <p:attrNameLst>
                                          <p:attrName>ppt_w</p:attrName>
                                        </p:attrNameLst>
                                      </p:cBhvr>
                                      <p:tavLst>
                                        <p:tav tm="0">
                                          <p:val>
                                            <p:strVal val="ppt_w"/>
                                          </p:val>
                                        </p:tav>
                                        <p:tav tm="100000">
                                          <p:val>
                                            <p:fltVal val="0"/>
                                          </p:val>
                                        </p:tav>
                                      </p:tavLst>
                                    </p:anim>
                                    <p:anim calcmode="lin" valueType="num">
                                      <p:cBhvr>
                                        <p:cTn id="76" dur="500"/>
                                        <p:tgtEl>
                                          <p:spTgt spid="59"/>
                                        </p:tgtEl>
                                        <p:attrNameLst>
                                          <p:attrName>ppt_h</p:attrName>
                                        </p:attrNameLst>
                                      </p:cBhvr>
                                      <p:tavLst>
                                        <p:tav tm="0">
                                          <p:val>
                                            <p:strVal val="ppt_h"/>
                                          </p:val>
                                        </p:tav>
                                        <p:tav tm="100000">
                                          <p:val>
                                            <p:fltVal val="0"/>
                                          </p:val>
                                        </p:tav>
                                      </p:tavLst>
                                    </p:anim>
                                    <p:anim calcmode="lin" valueType="num">
                                      <p:cBhvr>
                                        <p:cTn id="77" dur="500"/>
                                        <p:tgtEl>
                                          <p:spTgt spid="59"/>
                                        </p:tgtEl>
                                        <p:attrNameLst>
                                          <p:attrName>ppt_x</p:attrName>
                                        </p:attrNameLst>
                                      </p:cBhvr>
                                      <p:tavLst>
                                        <p:tav tm="0">
                                          <p:val>
                                            <p:strVal val="ppt_x"/>
                                          </p:val>
                                        </p:tav>
                                        <p:tav tm="100000">
                                          <p:val>
                                            <p:fltVal val="0.5"/>
                                          </p:val>
                                        </p:tav>
                                      </p:tavLst>
                                    </p:anim>
                                    <p:anim calcmode="lin" valueType="num">
                                      <p:cBhvr>
                                        <p:cTn id="78" dur="500"/>
                                        <p:tgtEl>
                                          <p:spTgt spid="59"/>
                                        </p:tgtEl>
                                        <p:attrNameLst>
                                          <p:attrName>ppt_y</p:attrName>
                                        </p:attrNameLst>
                                      </p:cBhvr>
                                      <p:tavLst>
                                        <p:tav tm="0">
                                          <p:val>
                                            <p:strVal val="ppt_y"/>
                                          </p:val>
                                        </p:tav>
                                        <p:tav tm="100000">
                                          <p:val>
                                            <p:fltVal val="0.5"/>
                                          </p:val>
                                        </p:tav>
                                      </p:tavLst>
                                    </p:anim>
                                    <p:set>
                                      <p:cBhvr>
                                        <p:cTn id="79" dur="1" fill="hold">
                                          <p:stCondLst>
                                            <p:cond delay="499"/>
                                          </p:stCondLst>
                                        </p:cTn>
                                        <p:tgtEl>
                                          <p:spTgt spid="5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8"/>
                                        </p:tgtEl>
                                      </p:cBhvr>
                                    </p:animEffect>
                                    <p:set>
                                      <p:cBhvr>
                                        <p:cTn id="82"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3"/>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63"/>
                                        </p:tgtEl>
                                        <p:attrNameLst>
                                          <p:attrName>ppt_w</p:attrName>
                                        </p:attrNameLst>
                                      </p:cBhvr>
                                      <p:tavLst>
                                        <p:tav tm="0">
                                          <p:val>
                                            <p:strVal val="ppt_w"/>
                                          </p:val>
                                        </p:tav>
                                        <p:tav tm="100000">
                                          <p:val>
                                            <p:fltVal val="0"/>
                                          </p:val>
                                        </p:tav>
                                      </p:tavLst>
                                    </p:anim>
                                    <p:anim calcmode="lin" valueType="num">
                                      <p:cBhvr>
                                        <p:cTn id="88" dur="500"/>
                                        <p:tgtEl>
                                          <p:spTgt spid="63"/>
                                        </p:tgtEl>
                                        <p:attrNameLst>
                                          <p:attrName>ppt_h</p:attrName>
                                        </p:attrNameLst>
                                      </p:cBhvr>
                                      <p:tavLst>
                                        <p:tav tm="0">
                                          <p:val>
                                            <p:strVal val="ppt_h"/>
                                          </p:val>
                                        </p:tav>
                                        <p:tav tm="100000">
                                          <p:val>
                                            <p:fltVal val="0"/>
                                          </p:val>
                                        </p:tav>
                                      </p:tavLst>
                                    </p:anim>
                                    <p:anim calcmode="lin" valueType="num">
                                      <p:cBhvr>
                                        <p:cTn id="89" dur="500"/>
                                        <p:tgtEl>
                                          <p:spTgt spid="63"/>
                                        </p:tgtEl>
                                        <p:attrNameLst>
                                          <p:attrName>ppt_x</p:attrName>
                                        </p:attrNameLst>
                                      </p:cBhvr>
                                      <p:tavLst>
                                        <p:tav tm="0">
                                          <p:val>
                                            <p:strVal val="ppt_x"/>
                                          </p:val>
                                        </p:tav>
                                        <p:tav tm="100000">
                                          <p:val>
                                            <p:fltVal val="0.5"/>
                                          </p:val>
                                        </p:tav>
                                      </p:tavLst>
                                    </p:anim>
                                    <p:anim calcmode="lin" valueType="num">
                                      <p:cBhvr>
                                        <p:cTn id="90" dur="500"/>
                                        <p:tgtEl>
                                          <p:spTgt spid="63"/>
                                        </p:tgtEl>
                                        <p:attrNameLst>
                                          <p:attrName>ppt_y</p:attrName>
                                        </p:attrNameLst>
                                      </p:cBhvr>
                                      <p:tavLst>
                                        <p:tav tm="0">
                                          <p:val>
                                            <p:strVal val="ppt_y"/>
                                          </p:val>
                                        </p:tav>
                                        <p:tav tm="100000">
                                          <p:val>
                                            <p:fltVal val="0.5"/>
                                          </p:val>
                                        </p:tav>
                                      </p:tavLst>
                                    </p:anim>
                                    <p:set>
                                      <p:cBhvr>
                                        <p:cTn id="91" dur="1" fill="hold">
                                          <p:stCondLst>
                                            <p:cond delay="499"/>
                                          </p:stCondLst>
                                        </p:cTn>
                                        <p:tgtEl>
                                          <p:spTgt spid="6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62"/>
                                        </p:tgtEl>
                                      </p:cBhvr>
                                    </p:animEffect>
                                    <p:set>
                                      <p:cBhvr>
                                        <p:cTn id="94"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7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9" name="Pentagon 8">
            <a:hlinkClick r:id="rId7"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200">
                <a:solidFill>
                  <a:prstClr val="black"/>
                </a:solidFill>
                <a:latin typeface="Calibri" panose="020F0502020204030204"/>
              </a:rPr>
              <a:t>GO HOME</a:t>
            </a:r>
          </a:p>
        </p:txBody>
      </p:sp>
      <p:sp>
        <p:nvSpPr>
          <p:cNvPr id="12" name="Snip Diagonal Corner Rectangle 11"/>
          <p:cNvSpPr/>
          <p:nvPr/>
        </p:nvSpPr>
        <p:spPr>
          <a:xfrm>
            <a:off x="2240330" y="1333500"/>
            <a:ext cx="14063729" cy="3172635"/>
          </a:xfrm>
          <a:prstGeom prst="snip2DiagRect">
            <a:avLst>
              <a:gd name="adj1" fmla="val 0"/>
              <a:gd name="adj2" fmla="val 24222"/>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mj-lt"/>
              <a:buNone/>
            </a:pPr>
            <a:r>
              <a:rPr lang="en-US" sz="4800" b="1" dirty="0" err="1">
                <a:solidFill>
                  <a:schemeClr val="tx1"/>
                </a:solidFill>
                <a:latin typeface="Times New Roman" panose="02020603050405020304" pitchFamily="18" charset="0"/>
                <a:cs typeface="Times New Roman" panose="02020603050405020304" pitchFamily="18" charset="0"/>
              </a:rPr>
              <a:t>Ví</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dụ</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đây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sử</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dụng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vần</a:t>
            </a:r>
            <a:r>
              <a:rPr lang="en-US" sz="4800" b="1" dirty="0">
                <a:solidFill>
                  <a:schemeClr val="tx1"/>
                </a:solidFill>
                <a:latin typeface="Times New Roman" panose="02020603050405020304" pitchFamily="18" charset="0"/>
                <a:cs typeface="Times New Roman" panose="02020603050405020304" pitchFamily="18" charset="0"/>
              </a:rPr>
              <a:t> hay </a:t>
            </a:r>
            <a:r>
              <a:rPr lang="en-US" sz="4800" b="1" dirty="0" err="1">
                <a:solidFill>
                  <a:schemeClr val="tx1"/>
                </a:solidFill>
                <a:latin typeface="Times New Roman" panose="02020603050405020304" pitchFamily="18" charset="0"/>
                <a:cs typeface="Times New Roman" panose="02020603050405020304" pitchFamily="18" charset="0"/>
              </a:rPr>
              <a:t>điệp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thanh</a:t>
            </a:r>
            <a:r>
              <a:rPr lang="en-US" sz="4800" b="1" dirty="0">
                <a:solidFill>
                  <a:schemeClr val="tx1"/>
                </a:solidFill>
                <a:latin typeface="Times New Roman" panose="02020603050405020304" pitchFamily="18" charset="0"/>
                <a:cs typeface="Times New Roman" panose="02020603050405020304" pitchFamily="18" charset="0"/>
              </a:rPr>
              <a:t>: </a:t>
            </a:r>
          </a:p>
          <a:p>
            <a:pPr algn="ctr">
              <a:buFont typeface="+mj-lt"/>
              <a:buNone/>
            </a:pPr>
            <a:r>
              <a:rPr lang="vi-VN" sz="4800" dirty="0">
                <a:solidFill>
                  <a:schemeClr val="tx1"/>
                </a:solidFill>
                <a:latin typeface="Times New Roman" panose="02020603050405020304" pitchFamily="18" charset="0"/>
                <a:cs typeface="Times New Roman" panose="02020603050405020304" pitchFamily="18" charset="0"/>
              </a:rPr>
              <a:t>Tài cao phận thấp chí khí uất</a:t>
            </a:r>
          </a:p>
          <a:p>
            <a:pPr algn="ctr"/>
            <a:r>
              <a:rPr lang="vi-VN" sz="4800" dirty="0">
                <a:solidFill>
                  <a:schemeClr val="tx1"/>
                </a:solidFill>
                <a:latin typeface="Times New Roman" panose="02020603050405020304" pitchFamily="18" charset="0"/>
                <a:cs typeface="Times New Roman" panose="02020603050405020304" pitchFamily="18" charset="0"/>
              </a:rPr>
              <a:t>Giang hồ mê chơi quên quê hương.</a:t>
            </a:r>
          </a:p>
        </p:txBody>
      </p:sp>
      <p:sp>
        <p:nvSpPr>
          <p:cNvPr id="5" name="Rectangle 4"/>
          <p:cNvSpPr/>
          <p:nvPr/>
        </p:nvSpPr>
        <p:spPr>
          <a:xfrm>
            <a:off x="3305735" y="5752108"/>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800" b="1" dirty="0" err="1">
                <a:solidFill>
                  <a:schemeClr val="tx1"/>
                </a:solidFill>
                <a:latin typeface="Calibri" panose="020F0502020204030204"/>
              </a:rPr>
              <a:t>Điệp</a:t>
            </a:r>
            <a:r>
              <a:rPr lang="en-US" sz="4800" b="1" dirty="0">
                <a:solidFill>
                  <a:schemeClr val="tx1"/>
                </a:solidFill>
                <a:latin typeface="Calibri" panose="020F0502020204030204"/>
              </a:rPr>
              <a:t> </a:t>
            </a:r>
            <a:r>
              <a:rPr lang="en-US" sz="4800" b="1" dirty="0" err="1">
                <a:solidFill>
                  <a:schemeClr val="tx1"/>
                </a:solidFill>
                <a:latin typeface="Calibri" panose="020F0502020204030204"/>
              </a:rPr>
              <a:t>thanh</a:t>
            </a:r>
            <a:endParaRPr lang="en-US" sz="4800" b="1" dirty="0">
              <a:solidFill>
                <a:schemeClr val="tx1"/>
              </a:solidFill>
              <a:latin typeface="Calibri" panose="020F0502020204030204"/>
            </a:endParaRPr>
          </a:p>
        </p:txBody>
      </p:sp>
      <p:sp>
        <p:nvSpPr>
          <p:cNvPr id="15" name="Rectangle 14"/>
          <p:cNvSpPr/>
          <p:nvPr/>
        </p:nvSpPr>
        <p:spPr>
          <a:xfrm>
            <a:off x="5825947" y="4520257"/>
            <a:ext cx="6636112" cy="1246495"/>
          </a:xfrm>
          <a:prstGeom prst="rect">
            <a:avLst/>
          </a:prstGeom>
          <a:noFill/>
        </p:spPr>
        <p:txBody>
          <a:bodyPr wrap="none" lIns="137160" tIns="68580" rIns="137160" bIns="68580">
            <a:spAutoFit/>
          </a:bodyPr>
          <a:lstStyle/>
          <a:p>
            <a:pPr algn="ctr" defTabSz="1371566"/>
            <a:r>
              <a:rPr lang="en-US" sz="7200" b="1" dirty="0" err="1">
                <a:solidFill>
                  <a:srgbClr val="FF0000"/>
                </a:solidFill>
                <a:latin typeface="Calibri" panose="020F0502020204030204"/>
              </a:rPr>
              <a:t>Em</a:t>
            </a:r>
            <a:r>
              <a:rPr lang="en-US" sz="7200" b="1" dirty="0">
                <a:solidFill>
                  <a:srgbClr val="FF0000"/>
                </a:solidFill>
                <a:latin typeface="Calibri" panose="020F0502020204030204"/>
              </a:rPr>
              <a:t> </a:t>
            </a:r>
            <a:r>
              <a:rPr lang="en-US" sz="7200" b="1" dirty="0" err="1">
                <a:solidFill>
                  <a:srgbClr val="FF0000"/>
                </a:solidFill>
                <a:latin typeface="Calibri" panose="020F0502020204030204"/>
              </a:rPr>
              <a:t>được</a:t>
            </a:r>
            <a:r>
              <a:rPr lang="en-US" sz="7200" b="1" dirty="0">
                <a:solidFill>
                  <a:srgbClr val="FF0000"/>
                </a:solidFill>
                <a:latin typeface="Calibri" panose="020F0502020204030204"/>
              </a:rPr>
              <a:t> 8 </a:t>
            </a:r>
            <a:r>
              <a:rPr lang="en-US" sz="7200" b="1" dirty="0" err="1">
                <a:solidFill>
                  <a:srgbClr val="FF0000"/>
                </a:solidFill>
                <a:latin typeface="Calibri" panose="020F0502020204030204"/>
              </a:rPr>
              <a:t>điểm</a:t>
            </a:r>
            <a:endParaRPr lang="en-US" sz="7200" b="1" dirty="0">
              <a:solidFill>
                <a:srgbClr val="FF0000"/>
              </a:solidFill>
              <a:latin typeface="Calibri" panose="020F0502020204030204"/>
            </a:endParaRPr>
          </a:p>
        </p:txBody>
      </p:sp>
    </p:spTree>
    <p:extLst>
      <p:ext uri="{BB962C8B-B14F-4D97-AF65-F5344CB8AC3E}">
        <p14:creationId xmlns:p14="http://schemas.microsoft.com/office/powerpoint/2010/main" val="116740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30" y="1181100"/>
            <a:ext cx="14063729" cy="332503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b="1" dirty="0" err="1">
                <a:solidFill>
                  <a:prstClr val="black">
                    <a:lumMod val="95000"/>
                    <a:lumOff val="5000"/>
                  </a:prstClr>
                </a:solidFill>
                <a:latin typeface="Times New Roman" panose="02020603050405020304" pitchFamily="18" charset="0"/>
              </a:rPr>
              <a:t>Xác</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định</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và</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nêu</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tác</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dụng</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của</a:t>
            </a:r>
            <a:r>
              <a:rPr lang="en-US" sz="4800" b="1" dirty="0">
                <a:solidFill>
                  <a:prstClr val="black">
                    <a:lumMod val="95000"/>
                    <a:lumOff val="5000"/>
                  </a:prstClr>
                </a:solidFill>
                <a:latin typeface="Times New Roman" panose="02020603050405020304" pitchFamily="18" charset="0"/>
              </a:rPr>
              <a:t> BPTT </a:t>
            </a:r>
            <a:r>
              <a:rPr lang="vi-VN" sz="4800" b="1" dirty="0">
                <a:solidFill>
                  <a:prstClr val="black">
                    <a:lumMod val="95000"/>
                    <a:lumOff val="5000"/>
                  </a:prstClr>
                </a:solidFill>
                <a:latin typeface="Times New Roman" panose="02020603050405020304" pitchFamily="18" charset="0"/>
              </a:rPr>
              <a:t>điệp vần trong trường hợp sau:</a:t>
            </a:r>
          </a:p>
          <a:p>
            <a:pPr lvl="0" algn="ctr">
              <a:defRPr/>
            </a:pPr>
            <a:r>
              <a:rPr lang="vi-VN" sz="4800" dirty="0">
                <a:solidFill>
                  <a:prstClr val="black">
                    <a:lumMod val="95000"/>
                    <a:lumOff val="5000"/>
                  </a:prstClr>
                </a:solidFill>
                <a:latin typeface="Times New Roman" panose="02020603050405020304" pitchFamily="18" charset="0"/>
              </a:rPr>
              <a:t>Sương nương theo trăng ngừng lưng trời,</a:t>
            </a:r>
          </a:p>
          <a:p>
            <a:pPr lvl="0" algn="ctr">
              <a:defRPr/>
            </a:pPr>
            <a:r>
              <a:rPr lang="vi-VN" sz="4800" dirty="0">
                <a:solidFill>
                  <a:prstClr val="black">
                    <a:lumMod val="95000"/>
                    <a:lumOff val="5000"/>
                  </a:prstClr>
                </a:solidFill>
                <a:latin typeface="Times New Roman" panose="02020603050405020304" pitchFamily="18" charset="0"/>
              </a:rPr>
              <a:t>Tương tư nâng lòng lên chơi vơi...</a:t>
            </a:r>
          </a:p>
        </p:txBody>
      </p:sp>
      <p:sp>
        <p:nvSpPr>
          <p:cNvPr id="5" name="Rectangle 4"/>
          <p:cNvSpPr/>
          <p:nvPr/>
        </p:nvSpPr>
        <p:spPr>
          <a:xfrm>
            <a:off x="3305735" y="5752108"/>
            <a:ext cx="11932920" cy="304899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dirty="0" err="1">
                <a:solidFill>
                  <a:prstClr val="black"/>
                </a:solidFill>
                <a:latin typeface="Times New Roman" panose="02020603050405020304" pitchFamily="18" charset="0"/>
                <a:cs typeface="Times New Roman" panose="02020603050405020304" pitchFamily="18" charset="0"/>
              </a:rPr>
              <a:t>Sự</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lặp</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lại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các</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âm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tiết</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có</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vần</a:t>
            </a:r>
            <a:r>
              <a:rPr lang="en-US" sz="4800" dirty="0">
                <a:solidFill>
                  <a:prstClr val="black"/>
                </a:solidFill>
                <a:latin typeface="Times New Roman" panose="02020603050405020304" pitchFamily="18" charset="0"/>
                <a:cs typeface="Times New Roman" panose="02020603050405020304" pitchFamily="18" charset="0"/>
              </a:rPr>
              <a:t> </a:t>
            </a:r>
          </a:p>
          <a:p>
            <a:pPr lvl="0" algn="just">
              <a:defRPr/>
            </a:pP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ương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sương</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nương</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tương</a:t>
            </a:r>
            <a:r>
              <a:rPr lang="en-US" sz="48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ưng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ngừng</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lưng</a:t>
            </a:r>
            <a:r>
              <a:rPr lang="en-US" sz="4800" dirty="0">
                <a:solidFill>
                  <a:prstClr val="black"/>
                </a:solidFill>
                <a:latin typeface="Times New Roman" panose="02020603050405020304" pitchFamily="18" charset="0"/>
                <a:cs typeface="Times New Roman" panose="02020603050405020304" pitchFamily="18" charset="0"/>
              </a:rPr>
              <a:t>)</a:t>
            </a:r>
          </a:p>
          <a:p>
            <a:pPr lvl="0" algn="just">
              <a:defRPr/>
            </a:pP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ơi</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chơi</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vơi</a:t>
            </a:r>
            <a:r>
              <a:rPr lang="en-US" sz="4800" dirty="0">
                <a:solidFill>
                  <a:prstClr val="black"/>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5825944" y="4520257"/>
            <a:ext cx="6636112" cy="1246495"/>
          </a:xfrm>
          <a:prstGeom prst="rect">
            <a:avLst/>
          </a:prstGeom>
          <a:noFill/>
        </p:spPr>
        <p:txBody>
          <a:bodyPr wrap="none" lIns="137160" tIns="68580" rIns="137160" bIns="68580">
            <a:spAutoFit/>
          </a:bodyPr>
          <a:lstStyle/>
          <a:p>
            <a:pPr algn="ctr" defTabSz="1371566">
              <a:defRPr/>
            </a:pPr>
            <a:r>
              <a:rPr lang="en-US" sz="7200" b="1" dirty="0" err="1">
                <a:solidFill>
                  <a:srgbClr val="FF0000"/>
                </a:solidFill>
                <a:latin typeface="Calibri" panose="020F0502020204030204"/>
              </a:rPr>
              <a:t>Em</a:t>
            </a:r>
            <a:r>
              <a:rPr lang="en-US" sz="7200" b="1" dirty="0">
                <a:solidFill>
                  <a:srgbClr val="FF0000"/>
                </a:solidFill>
                <a:latin typeface="Calibri" panose="020F0502020204030204"/>
              </a:rPr>
              <a:t> </a:t>
            </a:r>
            <a:r>
              <a:rPr lang="en-US" sz="7200" b="1" dirty="0" err="1">
                <a:solidFill>
                  <a:srgbClr val="FF0000"/>
                </a:solidFill>
                <a:latin typeface="Calibri" panose="020F0502020204030204"/>
              </a:rPr>
              <a:t>được</a:t>
            </a:r>
            <a:r>
              <a:rPr lang="en-US" sz="7200" b="1" dirty="0">
                <a:solidFill>
                  <a:srgbClr val="FF0000"/>
                </a:solidFill>
                <a:latin typeface="Calibri" panose="020F0502020204030204"/>
              </a:rPr>
              <a:t> 9 </a:t>
            </a:r>
            <a:r>
              <a:rPr lang="en-US" sz="7200" b="1" dirty="0" err="1">
                <a:solidFill>
                  <a:srgbClr val="FF0000"/>
                </a:solidFill>
                <a:latin typeface="Calibri" panose="020F0502020204030204"/>
              </a:rPr>
              <a:t>điểm</a:t>
            </a:r>
            <a:endParaRPr lang="en-US" sz="7200" b="1" dirty="0">
              <a:solidFill>
                <a:srgbClr val="FF0000"/>
              </a:solidFill>
              <a:latin typeface="Calibri" panose="020F0502020204030204"/>
            </a:endParaRPr>
          </a:p>
        </p:txBody>
      </p:sp>
      <p:sp>
        <p:nvSpPr>
          <p:cNvPr id="2" name="Pentagon 8">
            <a:hlinkClick r:id="rId8" action="ppaction://hlinksldjump"/>
            <a:extLst>
              <a:ext uri="{FF2B5EF4-FFF2-40B4-BE49-F238E27FC236}">
                <a16:creationId xmlns:a16="http://schemas.microsoft.com/office/drawing/2014/main" id="{FEB5F3D6-469B-4906-FAB3-F1800DC2E507}"/>
              </a:ext>
            </a:extLst>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200">
                <a:solidFill>
                  <a:prstClr val="black"/>
                </a:solidFill>
                <a:latin typeface="Calibri" panose="020F0502020204030204"/>
              </a:rPr>
              <a:t>GO HOME</a:t>
            </a:r>
          </a:p>
        </p:txBody>
      </p:sp>
    </p:spTree>
    <p:extLst>
      <p:ext uri="{BB962C8B-B14F-4D97-AF65-F5344CB8AC3E}">
        <p14:creationId xmlns:p14="http://schemas.microsoft.com/office/powerpoint/2010/main" val="64593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7EBA613E-8305-D20B-225B-2BDDABEB5698}"/>
              </a:ext>
            </a:extLst>
          </p:cNvPr>
          <p:cNvSpPr/>
          <p:nvPr/>
        </p:nvSpPr>
        <p:spPr>
          <a:xfrm>
            <a:off x="6553200" y="2400300"/>
            <a:ext cx="4668152" cy="4679852"/>
          </a:xfrm>
          <a:custGeom>
            <a:avLst/>
            <a:gdLst/>
            <a:ahLst/>
            <a:cxnLst/>
            <a:rect l="l" t="t" r="r" b="b"/>
            <a:pathLst>
              <a:path w="4104513" h="4114800">
                <a:moveTo>
                  <a:pt x="0" y="0"/>
                </a:moveTo>
                <a:lnTo>
                  <a:pt x="4104513" y="0"/>
                </a:lnTo>
                <a:lnTo>
                  <a:pt x="410451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Rectangle 1">
            <a:extLst>
              <a:ext uri="{FF2B5EF4-FFF2-40B4-BE49-F238E27FC236}">
                <a16:creationId xmlns:a16="http://schemas.microsoft.com/office/drawing/2014/main" id="{810A19E4-0835-B9F4-D435-339FDA277E50}"/>
              </a:ext>
            </a:extLst>
          </p:cNvPr>
          <p:cNvSpPr/>
          <p:nvPr/>
        </p:nvSpPr>
        <p:spPr>
          <a:xfrm>
            <a:off x="5486400" y="820099"/>
            <a:ext cx="7315200" cy="1523494"/>
          </a:xfrm>
          <a:prstGeom prst="rect">
            <a:avLst/>
          </a:prstGeom>
        </p:spPr>
        <p:txBody>
          <a:bodyPr wrap="square">
            <a:spAutoFit/>
          </a:bodyPr>
          <a:lstStyle/>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p>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 CHỦ TIẾNG VIỆT</a:t>
            </a:r>
          </a:p>
        </p:txBody>
      </p:sp>
      <p:sp>
        <p:nvSpPr>
          <p:cNvPr id="4" name="Rectangle 3">
            <a:extLst>
              <a:ext uri="{FF2B5EF4-FFF2-40B4-BE49-F238E27FC236}">
                <a16:creationId xmlns:a16="http://schemas.microsoft.com/office/drawing/2014/main" id="{102048DB-9B2E-CF84-088D-B125B960D89A}"/>
              </a:ext>
            </a:extLst>
          </p:cNvPr>
          <p:cNvSpPr/>
          <p:nvPr/>
        </p:nvSpPr>
        <p:spPr>
          <a:xfrm>
            <a:off x="1143000" y="6057900"/>
            <a:ext cx="6553200" cy="1523494"/>
          </a:xfrm>
          <a:prstGeom prst="rect">
            <a:avLst/>
          </a:prstGeom>
        </p:spPr>
        <p:txBody>
          <a:bodyPr wrap="square">
            <a:spAutoFit/>
          </a:bodyPr>
          <a:lstStyle/>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3: </a:t>
            </a:r>
          </a:p>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 SAO MAY MẮN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0CDBC32-4AC5-10B0-81F9-9027CEF89A55}"/>
              </a:ext>
            </a:extLst>
          </p:cNvPr>
          <p:cNvSpPr/>
          <p:nvPr/>
        </p:nvSpPr>
        <p:spPr>
          <a:xfrm>
            <a:off x="9944329" y="6363206"/>
            <a:ext cx="5714541" cy="1523494"/>
          </a:xfrm>
          <a:prstGeom prst="rect">
            <a:avLst/>
          </a:prstGeom>
        </p:spPr>
        <p:txBody>
          <a:bodyPr wrap="square">
            <a:spAutoFit/>
          </a:bodyPr>
          <a:lstStyle/>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lang="en-US" sz="4400" b="1" baseline="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2: </a:t>
            </a:r>
          </a:p>
          <a:p>
            <a:pPr marL="0" marR="0" lvl="0" indent="0" algn="ctr"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lang="en-US" sz="4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GIẢI MÃ BÀI TẬP</a:t>
            </a:r>
          </a:p>
        </p:txBody>
      </p:sp>
      <p:sp>
        <p:nvSpPr>
          <p:cNvPr id="6" name="Freeform 5">
            <a:extLst>
              <a:ext uri="{FF2B5EF4-FFF2-40B4-BE49-F238E27FC236}">
                <a16:creationId xmlns:a16="http://schemas.microsoft.com/office/drawing/2014/main" id="{190DA68A-2BDF-F292-8F75-DCD3986F74D4}"/>
              </a:ext>
            </a:extLst>
          </p:cNvPr>
          <p:cNvSpPr/>
          <p:nvPr/>
        </p:nvSpPr>
        <p:spPr>
          <a:xfrm>
            <a:off x="3886200" y="820099"/>
            <a:ext cx="2349387" cy="2099765"/>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6">
            <a:extLst>
              <a:ext uri="{FF2B5EF4-FFF2-40B4-BE49-F238E27FC236}">
                <a16:creationId xmlns:a16="http://schemas.microsoft.com/office/drawing/2014/main" id="{CBD3038D-D460-BDB9-4B5E-9419420F62FB}"/>
              </a:ext>
            </a:extLst>
          </p:cNvPr>
          <p:cNvSpPr/>
          <p:nvPr/>
        </p:nvSpPr>
        <p:spPr>
          <a:xfrm>
            <a:off x="13563600" y="7505700"/>
            <a:ext cx="3240276" cy="2393754"/>
          </a:xfrm>
          <a:custGeom>
            <a:avLst/>
            <a:gdLst/>
            <a:ahLst/>
            <a:cxnLst/>
            <a:rect l="l" t="t" r="r" b="b"/>
            <a:pathLst>
              <a:path w="5303220" h="3917754">
                <a:moveTo>
                  <a:pt x="0" y="0"/>
                </a:moveTo>
                <a:lnTo>
                  <a:pt x="5303220" y="0"/>
                </a:lnTo>
                <a:lnTo>
                  <a:pt x="5303220" y="3917754"/>
                </a:lnTo>
                <a:lnTo>
                  <a:pt x="0" y="3917754"/>
                </a:lnTo>
                <a:lnTo>
                  <a:pt x="0" y="0"/>
                </a:lnTo>
                <a:close/>
              </a:path>
            </a:pathLst>
          </a:custGeom>
          <a:blipFill>
            <a:blip r:embed="rId9"/>
            <a:stretch>
              <a:fillRect/>
            </a:stretch>
          </a:blipFill>
        </p:spPr>
      </p:sp>
      <p:sp>
        <p:nvSpPr>
          <p:cNvPr id="8" name="Freeform 7">
            <a:extLst>
              <a:ext uri="{FF2B5EF4-FFF2-40B4-BE49-F238E27FC236}">
                <a16:creationId xmlns:a16="http://schemas.microsoft.com/office/drawing/2014/main" id="{B4161386-AD88-A5C5-DE3A-6214F0B55807}"/>
              </a:ext>
            </a:extLst>
          </p:cNvPr>
          <p:cNvSpPr/>
          <p:nvPr/>
        </p:nvSpPr>
        <p:spPr>
          <a:xfrm>
            <a:off x="5121416" y="7670447"/>
            <a:ext cx="2228342" cy="2180989"/>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extLst>
      <p:ext uri="{BB962C8B-B14F-4D97-AF65-F5344CB8AC3E}">
        <p14:creationId xmlns:p14="http://schemas.microsoft.com/office/powerpoint/2010/main" val="175666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30" y="1693408"/>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BPTT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điệp</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thanh</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điệp</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vần</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kết</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hợp</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nhau</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hay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không</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3305735" y="5752108"/>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4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p>
        </p:txBody>
      </p:sp>
      <p:sp>
        <p:nvSpPr>
          <p:cNvPr id="15" name="Rectangle 14"/>
          <p:cNvSpPr/>
          <p:nvPr/>
        </p:nvSpPr>
        <p:spPr>
          <a:xfrm>
            <a:off x="5825951" y="4520257"/>
            <a:ext cx="6636112" cy="1246495"/>
          </a:xfrm>
          <a:prstGeom prst="rect">
            <a:avLst/>
          </a:prstGeom>
          <a:noFill/>
        </p:spPr>
        <p:txBody>
          <a:bodyPr wrap="none" lIns="137160" tIns="68580" rIns="137160" bIns="68580">
            <a:spAutoFit/>
          </a:bodyPr>
          <a:lstStyle/>
          <a:p>
            <a:pPr marL="0" marR="0" lvl="0" indent="0" algn="ctr" defTabSz="1371566"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srgbClr val="FF0000"/>
                </a:solidFill>
                <a:effectLst/>
                <a:uLnTx/>
                <a:uFillTx/>
                <a:latin typeface="Calibri" panose="020F0502020204030204"/>
                <a:ea typeface="+mn-ea"/>
                <a:cs typeface="+mn-cs"/>
              </a:rPr>
              <a:t>được</a:t>
            </a:r>
            <a:r>
              <a:rPr kumimoji="0" lang="en-US" sz="7200" b="1" i="0" u="none" strike="noStrike" kern="1200" cap="none" spc="0" normalizeH="0" noProof="0" dirty="0">
                <a:ln>
                  <a:noFill/>
                </a:ln>
                <a:solidFill>
                  <a:srgbClr val="FF0000"/>
                </a:solidFill>
                <a:effectLst/>
                <a:uLnTx/>
                <a:uFillTx/>
                <a:latin typeface="Calibri" panose="020F0502020204030204"/>
                <a:ea typeface="+mn-ea"/>
                <a:cs typeface="+mn-cs"/>
              </a:rPr>
              <a:t> 7 </a:t>
            </a:r>
            <a:r>
              <a:rPr kumimoji="0" lang="en-US" sz="7200" b="1" i="0" u="none" strike="noStrike" kern="1200" cap="none" spc="0" normalizeH="0" noProof="0" dirty="0" err="1">
                <a:ln>
                  <a:noFill/>
                </a:ln>
                <a:solidFill>
                  <a:srgbClr val="FF0000"/>
                </a:solidFill>
                <a:effectLst/>
                <a:uLnTx/>
                <a:uFillTx/>
                <a:latin typeface="Calibri" panose="020F0502020204030204"/>
                <a:ea typeface="+mn-ea"/>
                <a:cs typeface="+mn-cs"/>
              </a:rPr>
              <a:t>điểm</a:t>
            </a:r>
            <a:endParaRPr kumimoji="0" lang="en-US" sz="7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 name="Pentagon 8">
            <a:hlinkClick r:id="rId8" action="ppaction://hlinksldjump"/>
            <a:extLst>
              <a:ext uri="{FF2B5EF4-FFF2-40B4-BE49-F238E27FC236}">
                <a16:creationId xmlns:a16="http://schemas.microsoft.com/office/drawing/2014/main" id="{AF889348-344F-FF81-725D-C58455354AA2}"/>
              </a:ext>
            </a:extLst>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200">
                <a:solidFill>
                  <a:prstClr val="black"/>
                </a:solidFill>
                <a:latin typeface="Calibri" panose="020F0502020204030204"/>
              </a:rPr>
              <a:t>GO HOME</a:t>
            </a:r>
          </a:p>
        </p:txBody>
      </p:sp>
    </p:spTree>
    <p:extLst>
      <p:ext uri="{BB962C8B-B14F-4D97-AF65-F5344CB8AC3E}">
        <p14:creationId xmlns:p14="http://schemas.microsoft.com/office/powerpoint/2010/main" val="16226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30" y="857250"/>
            <a:ext cx="14063729" cy="3648885"/>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800" b="1" dirty="0" err="1">
                <a:solidFill>
                  <a:prstClr val="black">
                    <a:lumMod val="95000"/>
                    <a:lumOff val="5000"/>
                  </a:prstClr>
                </a:solidFill>
                <a:latin typeface="Times New Roman" panose="02020603050405020304" pitchFamily="18" charset="0"/>
              </a:rPr>
              <a:t>Xác</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định</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và</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nêu</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tác</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dụng</a:t>
            </a:r>
            <a:r>
              <a:rPr lang="en-US" sz="4800" b="1" dirty="0">
                <a:solidFill>
                  <a:prstClr val="black">
                    <a:lumMod val="95000"/>
                    <a:lumOff val="5000"/>
                  </a:prstClr>
                </a:solidFill>
                <a:latin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rPr>
              <a:t>của</a:t>
            </a:r>
            <a:r>
              <a:rPr lang="en-US" sz="4800" b="1" dirty="0">
                <a:solidFill>
                  <a:prstClr val="black">
                    <a:lumMod val="95000"/>
                    <a:lumOff val="5000"/>
                  </a:prstClr>
                </a:solidFill>
                <a:latin typeface="Times New Roman" panose="02020603050405020304" pitchFamily="18" charset="0"/>
              </a:rPr>
              <a:t> BPTT </a:t>
            </a:r>
            <a:r>
              <a:rPr lang="vi-VN" sz="4800" b="1" dirty="0">
                <a:solidFill>
                  <a:prstClr val="black">
                    <a:lumMod val="95000"/>
                    <a:lumOff val="5000"/>
                  </a:prstClr>
                </a:solidFill>
                <a:latin typeface="Times New Roman" panose="02020603050405020304" pitchFamily="18" charset="0"/>
              </a:rPr>
              <a:t>điệp </a:t>
            </a:r>
            <a:r>
              <a:rPr lang="en-US" sz="4800" b="1" dirty="0" err="1">
                <a:solidFill>
                  <a:prstClr val="black">
                    <a:lumMod val="95000"/>
                    <a:lumOff val="5000"/>
                  </a:prstClr>
                </a:solidFill>
                <a:latin typeface="Times New Roman" panose="02020603050405020304" pitchFamily="18" charset="0"/>
              </a:rPr>
              <a:t>thanh</a:t>
            </a:r>
            <a:r>
              <a:rPr lang="vi-VN" sz="4800" b="1" dirty="0">
                <a:solidFill>
                  <a:prstClr val="black">
                    <a:lumMod val="95000"/>
                    <a:lumOff val="5000"/>
                  </a:prstClr>
                </a:solidFill>
                <a:latin typeface="Times New Roman" panose="02020603050405020304" pitchFamily="18" charset="0"/>
              </a:rPr>
              <a:t> trong trường hợp sau:</a:t>
            </a:r>
          </a:p>
          <a:p>
            <a:pPr lvl="0" algn="ctr">
              <a:defRPr/>
            </a:pPr>
            <a:r>
              <a:rPr lang="vi-VN" sz="4800" dirty="0">
                <a:solidFill>
                  <a:prstClr val="black">
                    <a:lumMod val="95000"/>
                    <a:lumOff val="5000"/>
                  </a:prstClr>
                </a:solidFill>
                <a:latin typeface="Times New Roman" panose="02020603050405020304" pitchFamily="18" charset="0"/>
              </a:rPr>
              <a:t>Sương nương theo trăng ngừng lưng trời,</a:t>
            </a:r>
          </a:p>
          <a:p>
            <a:pPr lvl="0" algn="ctr">
              <a:defRPr/>
            </a:pPr>
            <a:r>
              <a:rPr lang="vi-VN" sz="4800" dirty="0">
                <a:solidFill>
                  <a:prstClr val="black">
                    <a:lumMod val="95000"/>
                    <a:lumOff val="5000"/>
                  </a:prstClr>
                </a:solidFill>
                <a:latin typeface="Times New Roman" panose="02020603050405020304" pitchFamily="18" charset="0"/>
              </a:rPr>
              <a:t>Tương tư nâng lòng lên chơi vơi...</a:t>
            </a:r>
          </a:p>
        </p:txBody>
      </p:sp>
      <p:sp>
        <p:nvSpPr>
          <p:cNvPr id="5" name="Rectangle 4"/>
          <p:cNvSpPr/>
          <p:nvPr/>
        </p:nvSpPr>
        <p:spPr>
          <a:xfrm>
            <a:off x="3305735" y="5752108"/>
            <a:ext cx="11932920"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dirty="0">
                <a:solidFill>
                  <a:prstClr val="black"/>
                </a:solidFill>
                <a:latin typeface="Times New Roman" panose="02020603050405020304" pitchFamily="18" charset="0"/>
                <a:cs typeface="Times New Roman" panose="02020603050405020304" pitchFamily="18" charset="0"/>
              </a:rPr>
              <a:t>Hai </a:t>
            </a:r>
            <a:r>
              <a:rPr lang="en-US" sz="4800" dirty="0" err="1">
                <a:solidFill>
                  <a:prstClr val="black"/>
                </a:solidFill>
                <a:latin typeface="Times New Roman" panose="02020603050405020304" pitchFamily="18" charset="0"/>
                <a:cs typeface="Times New Roman" panose="02020603050405020304" pitchFamily="18" charset="0"/>
              </a:rPr>
              <a:t>câu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sử</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dụng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toàn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thanh</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bằng</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825952" y="4520257"/>
            <a:ext cx="6636112" cy="1246495"/>
          </a:xfrm>
          <a:prstGeom prst="rect">
            <a:avLst/>
          </a:prstGeom>
          <a:noFill/>
        </p:spPr>
        <p:txBody>
          <a:bodyPr wrap="none" lIns="137160" tIns="68580" rIns="137160" bIns="68580">
            <a:spAutoFit/>
          </a:bodyPr>
          <a:lstStyle/>
          <a:p>
            <a:pPr algn="ctr" defTabSz="1371566">
              <a:defRPr/>
            </a:pPr>
            <a:r>
              <a:rPr lang="en-US" sz="7200" b="1" dirty="0" err="1">
                <a:solidFill>
                  <a:srgbClr val="FF0000"/>
                </a:solidFill>
                <a:latin typeface="Calibri" panose="020F0502020204030204"/>
              </a:rPr>
              <a:t>Em</a:t>
            </a:r>
            <a:r>
              <a:rPr lang="en-US" sz="7200" b="1" dirty="0">
                <a:solidFill>
                  <a:srgbClr val="FF0000"/>
                </a:solidFill>
                <a:latin typeface="Calibri" panose="020F0502020204030204"/>
              </a:rPr>
              <a:t> </a:t>
            </a:r>
            <a:r>
              <a:rPr lang="en-US" sz="7200" b="1" dirty="0" err="1">
                <a:solidFill>
                  <a:srgbClr val="FF0000"/>
                </a:solidFill>
                <a:latin typeface="Calibri" panose="020F0502020204030204"/>
              </a:rPr>
              <a:t>được</a:t>
            </a:r>
            <a:r>
              <a:rPr lang="en-US" sz="7200" b="1" dirty="0">
                <a:solidFill>
                  <a:srgbClr val="FF0000"/>
                </a:solidFill>
                <a:latin typeface="Calibri" panose="020F0502020204030204"/>
              </a:rPr>
              <a:t> 9 </a:t>
            </a:r>
            <a:r>
              <a:rPr lang="en-US" sz="7200" b="1" dirty="0" err="1">
                <a:solidFill>
                  <a:srgbClr val="FF0000"/>
                </a:solidFill>
                <a:latin typeface="Calibri" panose="020F0502020204030204"/>
              </a:rPr>
              <a:t>điểm</a:t>
            </a:r>
            <a:endParaRPr lang="en-US" sz="7200" b="1" dirty="0">
              <a:solidFill>
                <a:srgbClr val="FF0000"/>
              </a:solidFill>
              <a:latin typeface="Calibri" panose="020F0502020204030204"/>
            </a:endParaRPr>
          </a:p>
        </p:txBody>
      </p:sp>
      <p:sp>
        <p:nvSpPr>
          <p:cNvPr id="2" name="Pentagon 8">
            <a:hlinkClick r:id="rId8" action="ppaction://hlinksldjump"/>
            <a:extLst>
              <a:ext uri="{FF2B5EF4-FFF2-40B4-BE49-F238E27FC236}">
                <a16:creationId xmlns:a16="http://schemas.microsoft.com/office/drawing/2014/main" id="{B60968BF-99E1-43D4-546E-7C9D886725DA}"/>
              </a:ext>
            </a:extLst>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200">
                <a:solidFill>
                  <a:prstClr val="black"/>
                </a:solidFill>
                <a:latin typeface="Calibri" panose="020F0502020204030204"/>
              </a:rPr>
              <a:t>GO HOME</a:t>
            </a:r>
          </a:p>
        </p:txBody>
      </p:sp>
    </p:spTree>
    <p:extLst>
      <p:ext uri="{BB962C8B-B14F-4D97-AF65-F5344CB8AC3E}">
        <p14:creationId xmlns:p14="http://schemas.microsoft.com/office/powerpoint/2010/main" val="5552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693405"/>
            <a:ext cx="14063729" cy="2812727"/>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000" b="1" dirty="0" err="1">
                <a:solidFill>
                  <a:prstClr val="black"/>
                </a:solidFill>
                <a:latin typeface="Times New Roman" panose="02020603050405020304" pitchFamily="18" charset="0"/>
                <a:cs typeface="Times New Roman" panose="02020603050405020304" pitchFamily="18" charset="0"/>
              </a:rPr>
              <a:t>Dấu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hiệu</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nào</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giúp</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em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nhận</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diện</a:t>
            </a:r>
            <a:r>
              <a:rPr lang="en-US" sz="6000" b="1" dirty="0">
                <a:solidFill>
                  <a:prstClr val="black"/>
                </a:solidFill>
                <a:latin typeface="Times New Roman" panose="02020603050405020304" pitchFamily="18" charset="0"/>
                <a:cs typeface="Times New Roman" panose="02020603050405020304" pitchFamily="18" charset="0"/>
              </a:rPr>
              <a:t> BPTT </a:t>
            </a:r>
            <a:r>
              <a:rPr lang="en-US" sz="6000" b="1" dirty="0" err="1">
                <a:solidFill>
                  <a:prstClr val="black"/>
                </a:solidFill>
                <a:latin typeface="Times New Roman" panose="02020603050405020304" pitchFamily="18" charset="0"/>
                <a:cs typeface="Times New Roman" panose="02020603050405020304" pitchFamily="18" charset="0"/>
              </a:rPr>
              <a:t>điệp</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thanh</a:t>
            </a:r>
            <a:r>
              <a:rPr lang="en-US" sz="6000" b="1"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305733" y="5752106"/>
            <a:ext cx="11932920" cy="266799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4900"/>
              </a:lnSpc>
            </a:pP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Câu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toàn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thanh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bằng</a:t>
            </a:r>
            <a:r>
              <a:rPr lang="en-US" sz="4800" dirty="0">
                <a:solidFill>
                  <a:schemeClr val="tx1"/>
                </a:solidFill>
                <a:latin typeface="Times New Roman" panose="02020603050405020304" pitchFamily="18" charset="0"/>
                <a:cs typeface="Times New Roman" panose="02020603050405020304" pitchFamily="18" charset="0"/>
              </a:rPr>
              <a:t> / </a:t>
            </a:r>
            <a:r>
              <a:rPr lang="en-US" sz="4800" dirty="0" err="1">
                <a:solidFill>
                  <a:schemeClr val="tx1"/>
                </a:solidFill>
                <a:latin typeface="Times New Roman" panose="02020603050405020304" pitchFamily="18" charset="0"/>
                <a:cs typeface="Times New Roman" panose="02020603050405020304" pitchFamily="18" charset="0"/>
              </a:rPr>
              <a:t>thanh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trắc</a:t>
            </a:r>
            <a:endParaRPr lang="en-US" sz="4800" dirty="0">
              <a:solidFill>
                <a:schemeClr val="tx1"/>
              </a:solidFill>
              <a:latin typeface="Times New Roman" panose="02020603050405020304" pitchFamily="18" charset="0"/>
              <a:cs typeface="Times New Roman" panose="02020603050405020304" pitchFamily="18" charset="0"/>
            </a:endParaRPr>
          </a:p>
          <a:p>
            <a:pPr algn="just">
              <a:lnSpc>
                <a:spcPts val="4900"/>
              </a:lnSpc>
            </a:pP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Lặp</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thanh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điệu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theo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từng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nhóm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âm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tiết</a:t>
            </a:r>
            <a:r>
              <a:rPr lang="en-US" sz="4800" dirty="0">
                <a:solidFill>
                  <a:schemeClr val="tx1"/>
                </a:solidFill>
                <a:latin typeface="Times New Roman" panose="02020603050405020304" pitchFamily="18" charset="0"/>
                <a:cs typeface="Times New Roman" panose="02020603050405020304" pitchFamily="18" charset="0"/>
              </a:rPr>
              <a:t> (VD: </a:t>
            </a:r>
            <a:r>
              <a:rPr lang="en-US" sz="4800" dirty="0" err="1">
                <a:solidFill>
                  <a:schemeClr val="tx1"/>
                </a:solidFill>
                <a:latin typeface="Times New Roman" panose="02020603050405020304" pitchFamily="18" charset="0"/>
                <a:cs typeface="Times New Roman" panose="02020603050405020304" pitchFamily="18" charset="0"/>
              </a:rPr>
              <a:t>bằng</a:t>
            </a:r>
            <a:r>
              <a:rPr lang="en-US" sz="4800" dirty="0">
                <a:solidFill>
                  <a:schemeClr val="tx1"/>
                </a:solidFill>
                <a:latin typeface="Times New Roman" panose="02020603050405020304" pitchFamily="18" charset="0"/>
                <a:cs typeface="Times New Roman" panose="02020603050405020304" pitchFamily="18" charset="0"/>
              </a:rPr>
              <a:t> – </a:t>
            </a:r>
            <a:r>
              <a:rPr lang="en-US" sz="4800" dirty="0" err="1">
                <a:solidFill>
                  <a:schemeClr val="tx1"/>
                </a:solidFill>
                <a:latin typeface="Times New Roman" panose="02020603050405020304" pitchFamily="18" charset="0"/>
                <a:cs typeface="Times New Roman" panose="02020603050405020304" pitchFamily="18" charset="0"/>
              </a:rPr>
              <a:t>bằng</a:t>
            </a:r>
            <a:r>
              <a:rPr lang="en-US" sz="4800" dirty="0">
                <a:solidFill>
                  <a:schemeClr val="tx1"/>
                </a:solidFill>
                <a:latin typeface="Times New Roman" panose="02020603050405020304" pitchFamily="18" charset="0"/>
                <a:cs typeface="Times New Roman" panose="02020603050405020304" pitchFamily="18" charset="0"/>
              </a:rPr>
              <a:t> – </a:t>
            </a:r>
            <a:r>
              <a:rPr lang="en-US" sz="4800" dirty="0" err="1">
                <a:solidFill>
                  <a:schemeClr val="tx1"/>
                </a:solidFill>
                <a:latin typeface="Times New Roman" panose="02020603050405020304" pitchFamily="18" charset="0"/>
                <a:cs typeface="Times New Roman" panose="02020603050405020304" pitchFamily="18" charset="0"/>
              </a:rPr>
              <a:t>trắc</a:t>
            </a:r>
            <a:r>
              <a:rPr lang="en-US" sz="4800" dirty="0">
                <a:solidFill>
                  <a:schemeClr val="tx1"/>
                </a:solidFill>
                <a:latin typeface="Times New Roman" panose="02020603050405020304" pitchFamily="18" charset="0"/>
                <a:cs typeface="Times New Roman" panose="02020603050405020304" pitchFamily="18" charset="0"/>
              </a:rPr>
              <a:t>)</a:t>
            </a:r>
          </a:p>
        </p:txBody>
      </p:sp>
      <p:sp>
        <p:nvSpPr>
          <p:cNvPr id="15" name="Rectangle 14"/>
          <p:cNvSpPr/>
          <p:nvPr/>
        </p:nvSpPr>
        <p:spPr>
          <a:xfrm>
            <a:off x="5825946" y="4520254"/>
            <a:ext cx="6636112"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Calibri" panose="020F0502020204030204"/>
              </a:rPr>
              <a:t>Em</a:t>
            </a:r>
            <a:r>
              <a:rPr lang="en-US" sz="7200" b="1" dirty="0">
                <a:solidFill>
                  <a:srgbClr val="FF0000"/>
                </a:solidFill>
                <a:latin typeface="Calibri" panose="020F0502020204030204"/>
              </a:rPr>
              <a:t> </a:t>
            </a:r>
            <a:r>
              <a:rPr lang="en-US" sz="7200" b="1" dirty="0" err="1">
                <a:solidFill>
                  <a:srgbClr val="FF0000"/>
                </a:solidFill>
                <a:latin typeface="Calibri" panose="020F0502020204030204"/>
              </a:rPr>
              <a:t>được</a:t>
            </a:r>
            <a:r>
              <a:rPr lang="en-US" sz="7200" b="1" dirty="0">
                <a:solidFill>
                  <a:srgbClr val="FF0000"/>
                </a:solidFill>
                <a:latin typeface="Calibri" panose="020F0502020204030204"/>
              </a:rPr>
              <a:t> 8 </a:t>
            </a:r>
            <a:r>
              <a:rPr lang="en-US" sz="7200" b="1" dirty="0" err="1">
                <a:solidFill>
                  <a:srgbClr val="FF0000"/>
                </a:solidFill>
                <a:latin typeface="Calibri" panose="020F0502020204030204"/>
              </a:rPr>
              <a:t>điểm</a:t>
            </a:r>
            <a:endParaRPr lang="en-US" sz="7200" b="1" dirty="0">
              <a:solidFill>
                <a:srgbClr val="FF0000"/>
              </a:solidFill>
              <a:latin typeface="Calibri" panose="020F0502020204030204"/>
            </a:endParaRPr>
          </a:p>
        </p:txBody>
      </p:sp>
      <p:sp>
        <p:nvSpPr>
          <p:cNvPr id="2" name="Pentagon 8">
            <a:hlinkClick r:id="rId8" action="ppaction://hlinksldjump"/>
            <a:extLst>
              <a:ext uri="{FF2B5EF4-FFF2-40B4-BE49-F238E27FC236}">
                <a16:creationId xmlns:a16="http://schemas.microsoft.com/office/drawing/2014/main" id="{A85E6590-C1E8-5241-B9B0-8FA5DF13A4F1}"/>
              </a:ext>
            </a:extLst>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200">
                <a:solidFill>
                  <a:prstClr val="black"/>
                </a:solidFill>
                <a:latin typeface="Calibri" panose="020F0502020204030204"/>
              </a:rPr>
              <a:t>GO HOME</a:t>
            </a:r>
          </a:p>
        </p:txBody>
      </p:sp>
    </p:spTree>
    <p:extLst>
      <p:ext uri="{BB962C8B-B14F-4D97-AF65-F5344CB8AC3E}">
        <p14:creationId xmlns:p14="http://schemas.microsoft.com/office/powerpoint/2010/main" val="260641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25" y="7799630"/>
            <a:ext cx="1980050" cy="1980050"/>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2" name="Snip Diagonal Corner Rectangle 11"/>
          <p:cNvSpPr/>
          <p:nvPr/>
        </p:nvSpPr>
        <p:spPr>
          <a:xfrm>
            <a:off x="2240329" y="1333501"/>
            <a:ext cx="14063729" cy="3172632"/>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Font typeface="+mj-lt"/>
              <a:buNone/>
            </a:pPr>
            <a:r>
              <a:rPr lang="en-US" sz="4800" b="1" dirty="0" err="1">
                <a:solidFill>
                  <a:schemeClr val="tx1"/>
                </a:solidFill>
                <a:latin typeface="Times New Roman" panose="02020603050405020304" pitchFamily="18" charset="0"/>
                <a:cs typeface="Times New Roman" panose="02020603050405020304" pitchFamily="18" charset="0"/>
              </a:rPr>
              <a:t>Ví</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dụ</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sau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đây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sử</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dụng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biện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pháp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tu</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từ</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điệp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vần</a:t>
            </a:r>
            <a:r>
              <a:rPr lang="en-US" sz="4800" b="1" dirty="0">
                <a:solidFill>
                  <a:schemeClr val="tx1"/>
                </a:solidFill>
                <a:latin typeface="Times New Roman" panose="02020603050405020304" pitchFamily="18" charset="0"/>
                <a:cs typeface="Times New Roman" panose="02020603050405020304" pitchFamily="18" charset="0"/>
              </a:rPr>
              <a:t> hay </a:t>
            </a:r>
            <a:r>
              <a:rPr lang="en-US" sz="4800" b="1" dirty="0" err="1">
                <a:solidFill>
                  <a:schemeClr val="tx1"/>
                </a:solidFill>
                <a:latin typeface="Times New Roman" panose="02020603050405020304" pitchFamily="18" charset="0"/>
                <a:cs typeface="Times New Roman" panose="02020603050405020304" pitchFamily="18" charset="0"/>
              </a:rPr>
              <a:t>điệp</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thanh</a:t>
            </a:r>
            <a:r>
              <a:rPr lang="en-US" sz="4800" b="1" dirty="0">
                <a:solidFill>
                  <a:schemeClr val="tx1"/>
                </a:solidFill>
                <a:latin typeface="Times New Roman" panose="02020603050405020304" pitchFamily="18" charset="0"/>
                <a:cs typeface="Times New Roman" panose="02020603050405020304" pitchFamily="18" charset="0"/>
              </a:rPr>
              <a:t>: </a:t>
            </a:r>
          </a:p>
          <a:p>
            <a:pPr algn="ctr">
              <a:buFont typeface="+mj-lt"/>
              <a:buNone/>
            </a:pPr>
            <a:r>
              <a:rPr lang="en-US" sz="4800" dirty="0" err="1">
                <a:solidFill>
                  <a:schemeClr val="tx1"/>
                </a:solidFill>
                <a:latin typeface="Times New Roman" panose="02020603050405020304" pitchFamily="18" charset="0"/>
                <a:cs typeface="Times New Roman" panose="02020603050405020304" pitchFamily="18" charset="0"/>
              </a:rPr>
              <a:t>Lơ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liễu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buông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mành</a:t>
            </a:r>
            <a:endParaRPr lang="en-US" sz="4800" dirty="0">
              <a:solidFill>
                <a:schemeClr val="tx1"/>
              </a:solidFill>
              <a:latin typeface="Times New Roman" panose="02020603050405020304" pitchFamily="18" charset="0"/>
              <a:cs typeface="Times New Roman" panose="02020603050405020304" pitchFamily="18" charset="0"/>
            </a:endParaRPr>
          </a:p>
          <a:p>
            <a:pPr algn="ctr">
              <a:buFont typeface="+mj-lt"/>
              <a:buNone/>
            </a:pPr>
            <a:r>
              <a:rPr lang="en-US" sz="4800" dirty="0">
                <a:solidFill>
                  <a:schemeClr val="tx1"/>
                </a:solidFill>
                <a:latin typeface="Times New Roman" panose="02020603050405020304" pitchFamily="18" charset="0"/>
                <a:cs typeface="Times New Roman" panose="02020603050405020304" pitchFamily="18" charset="0"/>
              </a:rPr>
              <a:t>Con </a:t>
            </a:r>
            <a:r>
              <a:rPr lang="en-US" sz="4800" dirty="0" err="1">
                <a:solidFill>
                  <a:schemeClr val="tx1"/>
                </a:solidFill>
                <a:latin typeface="Times New Roman" panose="02020603050405020304" pitchFamily="18" charset="0"/>
                <a:cs typeface="Times New Roman" panose="02020603050405020304" pitchFamily="18" charset="0"/>
              </a:rPr>
              <a:t>oanh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học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cành</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mỉa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mai</a:t>
            </a:r>
            <a:r>
              <a:rPr lang="en-US" sz="4800" dirty="0">
                <a:solidFill>
                  <a:schemeClr val="tx1"/>
                </a:solidFill>
                <a:latin typeface="Times New Roman" panose="02020603050405020304" pitchFamily="18" charset="0"/>
                <a:cs typeface="Times New Roman" panose="02020603050405020304" pitchFamily="18" charset="0"/>
              </a:rPr>
              <a:t>.</a:t>
            </a:r>
            <a:endParaRPr lang="vi-VN" sz="48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05733" y="6134100"/>
            <a:ext cx="11932920" cy="1777621"/>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dirty="0" err="1">
                <a:solidFill>
                  <a:schemeClr val="tx1"/>
                </a:solidFill>
                <a:latin typeface="Times New Roman" panose="02020603050405020304" pitchFamily="18" charset="0"/>
                <a:cs typeface="Times New Roman" panose="02020603050405020304" pitchFamily="18" charset="0"/>
              </a:rPr>
              <a:t>Điệp</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vần</a:t>
            </a:r>
            <a:endParaRPr lang="en-US" sz="54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825947" y="4520254"/>
            <a:ext cx="6636112" cy="1246495"/>
          </a:xfrm>
          <a:prstGeom prst="rect">
            <a:avLst/>
          </a:prstGeom>
          <a:noFill/>
        </p:spPr>
        <p:txBody>
          <a:bodyPr wrap="none" lIns="137160" tIns="68580" rIns="137160" bIns="68580">
            <a:spAutoFit/>
          </a:bodyPr>
          <a:lstStyle/>
          <a:p>
            <a:pPr algn="ctr" defTabSz="1371600">
              <a:defRPr/>
            </a:pPr>
            <a:r>
              <a:rPr lang="en-US" sz="7200" b="1" dirty="0" err="1">
                <a:solidFill>
                  <a:srgbClr val="FF0000"/>
                </a:solidFill>
                <a:latin typeface="Calibri" panose="020F0502020204030204"/>
              </a:rPr>
              <a:t>Em</a:t>
            </a:r>
            <a:r>
              <a:rPr lang="en-US" sz="7200" b="1" dirty="0">
                <a:solidFill>
                  <a:srgbClr val="FF0000"/>
                </a:solidFill>
                <a:latin typeface="Calibri" panose="020F0502020204030204"/>
              </a:rPr>
              <a:t> </a:t>
            </a:r>
            <a:r>
              <a:rPr lang="en-US" sz="7200" b="1" dirty="0" err="1">
                <a:solidFill>
                  <a:srgbClr val="FF0000"/>
                </a:solidFill>
                <a:latin typeface="Calibri" panose="020F0502020204030204"/>
              </a:rPr>
              <a:t>được</a:t>
            </a:r>
            <a:r>
              <a:rPr lang="en-US" sz="7200" b="1" dirty="0">
                <a:solidFill>
                  <a:srgbClr val="FF0000"/>
                </a:solidFill>
                <a:latin typeface="Calibri" panose="020F0502020204030204"/>
              </a:rPr>
              <a:t> 8 </a:t>
            </a:r>
            <a:r>
              <a:rPr lang="en-US" sz="7200" b="1" dirty="0" err="1">
                <a:solidFill>
                  <a:srgbClr val="FF0000"/>
                </a:solidFill>
                <a:latin typeface="Calibri" panose="020F0502020204030204"/>
              </a:rPr>
              <a:t>điểm</a:t>
            </a:r>
            <a:endParaRPr lang="en-US" sz="7200" b="1" dirty="0">
              <a:solidFill>
                <a:srgbClr val="FF0000"/>
              </a:solidFill>
              <a:latin typeface="Calibri" panose="020F0502020204030204"/>
            </a:endParaRPr>
          </a:p>
        </p:txBody>
      </p:sp>
      <p:sp>
        <p:nvSpPr>
          <p:cNvPr id="2" name="Pentagon 8">
            <a:hlinkClick r:id="rId7" action="ppaction://hlinksldjump"/>
            <a:extLst>
              <a:ext uri="{FF2B5EF4-FFF2-40B4-BE49-F238E27FC236}">
                <a16:creationId xmlns:a16="http://schemas.microsoft.com/office/drawing/2014/main" id="{9CD2C5E3-80B1-3E65-9283-FBA118E985E0}"/>
              </a:ext>
            </a:extLst>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r>
              <a:rPr lang="en-US" sz="4200">
                <a:solidFill>
                  <a:prstClr val="black"/>
                </a:solidFill>
                <a:latin typeface="Calibri" panose="020F0502020204030204"/>
              </a:rPr>
              <a:t>GO HOME</a:t>
            </a:r>
          </a:p>
        </p:txBody>
      </p:sp>
    </p:spTree>
    <p:extLst>
      <p:ext uri="{BB962C8B-B14F-4D97-AF65-F5344CB8AC3E}">
        <p14:creationId xmlns:p14="http://schemas.microsoft.com/office/powerpoint/2010/main" val="95653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0C57CDC8-D81C-7F6C-56D5-3296E37159EB}"/>
              </a:ext>
            </a:extLst>
          </p:cNvPr>
          <p:cNvSpPr/>
          <p:nvPr/>
        </p:nvSpPr>
        <p:spPr>
          <a:xfrm rot="-5400000">
            <a:off x="5358069" y="-99215"/>
            <a:ext cx="6779018" cy="12070443"/>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5">
              <a:extLst>
                <a:ext uri="{96DAC541-7B7A-43D3-8B79-37D633B846F1}">
                  <asvg:svgBlip xmlns:asvg="http://schemas.microsoft.com/office/drawing/2016/SVG/main" r:embed="rId6"/>
                </a:ext>
              </a:extLst>
            </a:blip>
            <a:stretch>
              <a:fillRect l="-519" r="-519"/>
            </a:stretch>
          </a:blipFill>
        </p:spPr>
      </p:sp>
      <p:sp>
        <p:nvSpPr>
          <p:cNvPr id="15" name="TextBox 15"/>
          <p:cNvSpPr txBox="1"/>
          <p:nvPr/>
        </p:nvSpPr>
        <p:spPr>
          <a:xfrm>
            <a:off x="4577371" y="3959474"/>
            <a:ext cx="9133257" cy="2060372"/>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I.</a:t>
            </a:r>
          </a:p>
          <a:p>
            <a:pPr algn="ctr">
              <a:lnSpc>
                <a:spcPts val="8000"/>
              </a:lnSpc>
            </a:pPr>
            <a:r>
              <a:rPr lang="en-US" sz="7200" dirty="0" err="1">
                <a:solidFill>
                  <a:srgbClr val="231F20"/>
                </a:solidFill>
                <a:latin typeface="#9Slide04 Podkova Medium" panose="00000600000000000000" pitchFamily="2" charset="0"/>
              </a:rPr>
              <a:t>Hình</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thành</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kiến</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thức</a:t>
            </a:r>
            <a:endParaRPr lang="en-US" sz="7200" dirty="0">
              <a:solidFill>
                <a:srgbClr val="231F20"/>
              </a:solidFill>
              <a:latin typeface="#9Slide04 Podkova Medium" panose="00000600000000000000" pitchFamily="2" charset="0"/>
            </a:endParaRPr>
          </a:p>
        </p:txBody>
      </p:sp>
      <p:sp>
        <p:nvSpPr>
          <p:cNvPr id="8" name="TextBox 15"/>
          <p:cNvSpPr txBox="1"/>
          <p:nvPr/>
        </p:nvSpPr>
        <p:spPr>
          <a:xfrm>
            <a:off x="4577371" y="6242511"/>
            <a:ext cx="9133257" cy="968214"/>
          </a:xfrm>
          <a:prstGeom prst="rect">
            <a:avLst/>
          </a:prstGeom>
        </p:spPr>
        <p:txBody>
          <a:bodyPr lIns="0" tIns="0" rIns="0" bIns="0" rtlCol="0" anchor="t">
            <a:spAutoFit/>
          </a:bodyPr>
          <a:lstStyle/>
          <a:p>
            <a:pPr algn="ctr">
              <a:lnSpc>
                <a:spcPts val="8000"/>
              </a:lnSpc>
            </a:pPr>
            <a:r>
              <a:rPr lang="en-US" sz="5400" dirty="0">
                <a:solidFill>
                  <a:srgbClr val="FF0000"/>
                </a:solidFill>
                <a:latin typeface="#9Slide04 Podkova Medium" panose="00000600000000000000" pitchFamily="2" charset="0"/>
              </a:rPr>
              <a:t>(BPTT </a:t>
            </a:r>
            <a:r>
              <a:rPr lang="en-US" sz="5400" dirty="0" err="1">
                <a:solidFill>
                  <a:srgbClr val="FF0000"/>
                </a:solidFill>
                <a:latin typeface="#9Slide04 Podkova Medium" panose="00000600000000000000" pitchFamily="2" charset="0"/>
              </a:rPr>
              <a:t>điệp</a:t>
            </a:r>
            <a:r>
              <a:rPr lang="en-US" sz="5400" dirty="0">
                <a:solidFill>
                  <a:srgbClr val="FF0000"/>
                </a:solidFill>
                <a:latin typeface="#9Slide04 Podkova Medium" panose="00000600000000000000" pitchFamily="2" charset="0"/>
              </a:rPr>
              <a:t> </a:t>
            </a:r>
            <a:r>
              <a:rPr lang="en-US" sz="5400" dirty="0" err="1">
                <a:solidFill>
                  <a:srgbClr val="FF0000"/>
                </a:solidFill>
                <a:latin typeface="#9Slide04 Podkova Medium" panose="00000600000000000000" pitchFamily="2" charset="0"/>
              </a:rPr>
              <a:t>thanh</a:t>
            </a:r>
            <a:r>
              <a:rPr lang="en-US" sz="5400" dirty="0">
                <a:solidFill>
                  <a:srgbClr val="FF0000"/>
                </a:solidFill>
                <a:latin typeface="#9Slide04 Podkova Medium" panose="00000600000000000000" pitchFamily="2" charset="0"/>
              </a:rPr>
              <a:t>, </a:t>
            </a:r>
            <a:r>
              <a:rPr lang="en-US" sz="5400" dirty="0" err="1">
                <a:solidFill>
                  <a:srgbClr val="FF0000"/>
                </a:solidFill>
                <a:latin typeface="#9Slide04 Podkova Medium" panose="00000600000000000000" pitchFamily="2" charset="0"/>
              </a:rPr>
              <a:t>điệp</a:t>
            </a:r>
            <a:r>
              <a:rPr lang="en-US" sz="5400" dirty="0">
                <a:solidFill>
                  <a:srgbClr val="FF0000"/>
                </a:solidFill>
                <a:latin typeface="#9Slide04 Podkova Medium" panose="00000600000000000000" pitchFamily="2" charset="0"/>
              </a:rPr>
              <a:t> </a:t>
            </a:r>
            <a:r>
              <a:rPr lang="en-US" sz="5400" dirty="0" err="1">
                <a:solidFill>
                  <a:srgbClr val="FF0000"/>
                </a:solidFill>
                <a:latin typeface="#9Slide04 Podkova Medium" panose="00000600000000000000" pitchFamily="2" charset="0"/>
              </a:rPr>
              <a:t>vần</a:t>
            </a:r>
            <a:r>
              <a:rPr lang="en-US" sz="5400" dirty="0">
                <a:solidFill>
                  <a:srgbClr val="FF0000"/>
                </a:solidFill>
                <a:latin typeface="#9Slide04 Podkova Medium" panose="00000600000000000000" pitchFamily="2" charset="0"/>
              </a:rPr>
              <a:t>)</a:t>
            </a:r>
          </a:p>
        </p:txBody>
      </p:sp>
      <p:sp>
        <p:nvSpPr>
          <p:cNvPr id="7" name="Rectangle 6"/>
          <p:cNvSpPr/>
          <p:nvPr/>
        </p:nvSpPr>
        <p:spPr>
          <a:xfrm>
            <a:off x="3764642" y="961484"/>
            <a:ext cx="10758715" cy="923330"/>
          </a:xfrm>
          <a:prstGeom prst="rect">
            <a:avLst/>
          </a:prstGeom>
        </p:spPr>
        <p:txBody>
          <a:bodyPr wrap="none">
            <a:spAutoFit/>
          </a:bodyPr>
          <a:lstStyle/>
          <a:p>
            <a:pPr lvl="0" algn="ctr" defTabSz="913840">
              <a:spcBef>
                <a:spcPts val="645"/>
              </a:spcBef>
              <a:buClr>
                <a:srgbClr val="231F20"/>
              </a:buClr>
              <a:buSzPts val="1200"/>
              <a:tabLst>
                <a:tab pos="762635" algn="l"/>
              </a:tabLst>
              <a:defRPr/>
            </a:pPr>
            <a:r>
              <a:rPr lang="en-US" sz="5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VÒNG 1: LÀM CHỦ TIẾNG VIỆT</a:t>
            </a:r>
          </a:p>
        </p:txBody>
      </p:sp>
      <p:sp>
        <p:nvSpPr>
          <p:cNvPr id="10" name="Freeform 5">
            <a:extLst>
              <a:ext uri="{FF2B5EF4-FFF2-40B4-BE49-F238E27FC236}">
                <a16:creationId xmlns:a16="http://schemas.microsoft.com/office/drawing/2014/main" id="{A5DDDFF8-AE9D-B487-0009-FAFBD3FC695C}"/>
              </a:ext>
            </a:extLst>
          </p:cNvPr>
          <p:cNvSpPr/>
          <p:nvPr/>
        </p:nvSpPr>
        <p:spPr>
          <a:xfrm>
            <a:off x="1143000" y="0"/>
            <a:ext cx="2349387" cy="2099765"/>
          </a:xfrm>
          <a:custGeom>
            <a:avLst/>
            <a:gdLst/>
            <a:ahLst/>
            <a:cxnLst/>
            <a:rect l="l" t="t" r="r" b="b"/>
            <a:pathLst>
              <a:path w="4603972" h="4114800">
                <a:moveTo>
                  <a:pt x="0" y="0"/>
                </a:moveTo>
                <a:lnTo>
                  <a:pt x="4603972" y="0"/>
                </a:lnTo>
                <a:lnTo>
                  <a:pt x="46039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F445A37C-06B2-1FA9-7E64-D707074B3C60}"/>
              </a:ext>
            </a:extLst>
          </p:cNvPr>
          <p:cNvSpPr/>
          <p:nvPr/>
        </p:nvSpPr>
        <p:spPr>
          <a:xfrm>
            <a:off x="15773400" y="-1416966"/>
            <a:ext cx="4204164" cy="4177887"/>
          </a:xfrm>
          <a:custGeom>
            <a:avLst/>
            <a:gdLst/>
            <a:ahLst/>
            <a:cxnLst/>
            <a:rect l="l" t="t" r="r" b="b"/>
            <a:pathLst>
              <a:path w="4759551" h="4729803">
                <a:moveTo>
                  <a:pt x="0" y="0"/>
                </a:moveTo>
                <a:lnTo>
                  <a:pt x="4759551" y="0"/>
                </a:lnTo>
                <a:lnTo>
                  <a:pt x="4759551" y="4729803"/>
                </a:lnTo>
                <a:lnTo>
                  <a:pt x="0" y="4729803"/>
                </a:lnTo>
                <a:lnTo>
                  <a:pt x="0" y="0"/>
                </a:lnTo>
                <a:close/>
              </a:path>
            </a:pathLst>
          </a:custGeom>
          <a:blipFill>
            <a:blip r:embed="rId5"/>
            <a:stretch>
              <a:fillRect/>
            </a:stretch>
          </a:blipFill>
        </p:spPr>
      </p:sp>
      <p:sp>
        <p:nvSpPr>
          <p:cNvPr id="2" name="Rectangle 1">
            <a:extLst>
              <a:ext uri="{FF2B5EF4-FFF2-40B4-BE49-F238E27FC236}">
                <a16:creationId xmlns:a16="http://schemas.microsoft.com/office/drawing/2014/main" id="{810A19E4-0835-B9F4-D435-339FDA277E50}"/>
              </a:ext>
            </a:extLst>
          </p:cNvPr>
          <p:cNvSpPr/>
          <p:nvPr/>
        </p:nvSpPr>
        <p:spPr>
          <a:xfrm>
            <a:off x="4461328" y="583595"/>
            <a:ext cx="9060543" cy="769441"/>
          </a:xfrm>
          <a:prstGeom prst="rect">
            <a:avLst/>
          </a:prstGeom>
        </p:spPr>
        <p:txBody>
          <a:bodyPr wrap="square">
            <a:spAutoFit/>
          </a:bodyPr>
          <a:lstStyle/>
          <a:p>
            <a:pPr algn="ctr" defTabSz="913840">
              <a:spcBef>
                <a:spcPts val="645"/>
              </a:spcBef>
              <a:buClr>
                <a:srgbClr val="231F20"/>
              </a:buClr>
              <a:buSzPts val="1200"/>
              <a:tabLst>
                <a:tab pos="762635" algn="l"/>
              </a:tabLs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7"/>
          <p:cNvSpPr txBox="1"/>
          <p:nvPr/>
        </p:nvSpPr>
        <p:spPr>
          <a:xfrm>
            <a:off x="1049965" y="1345199"/>
            <a:ext cx="7928282" cy="940194"/>
          </a:xfrm>
          <a:prstGeom prst="rect">
            <a:avLst/>
          </a:prstGeom>
        </p:spPr>
        <p:txBody>
          <a:bodyPr wrap="square" lIns="0" tIns="0" rIns="0" bIns="0" rtlCol="0" anchor="t">
            <a:spAutoFit/>
          </a:bodyPr>
          <a:lstStyle/>
          <a:p>
            <a:pPr marL="0" marR="0" lvl="0" indent="0" algn="just" defTabSz="914400" rtl="0" eaLnBrk="1" fontAlgn="auto" latinLnBrk="0" hangingPunct="1">
              <a:lnSpc>
                <a:spcPts val="84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thanh</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Freeform 4">
            <a:extLst>
              <a:ext uri="{FF2B5EF4-FFF2-40B4-BE49-F238E27FC236}">
                <a16:creationId xmlns:a16="http://schemas.microsoft.com/office/drawing/2014/main" id="{CA14799D-26DB-306D-841A-C422B35C2670}"/>
              </a:ext>
            </a:extLst>
          </p:cNvPr>
          <p:cNvSpPr/>
          <p:nvPr/>
        </p:nvSpPr>
        <p:spPr>
          <a:xfrm>
            <a:off x="16165133" y="419100"/>
            <a:ext cx="2013432" cy="1469806"/>
          </a:xfrm>
          <a:custGeom>
            <a:avLst/>
            <a:gdLst/>
            <a:ahLst/>
            <a:cxnLst/>
            <a:rect l="l" t="t" r="r" b="b"/>
            <a:pathLst>
              <a:path w="4740136" h="3460300">
                <a:moveTo>
                  <a:pt x="0" y="0"/>
                </a:moveTo>
                <a:lnTo>
                  <a:pt x="4740137" y="0"/>
                </a:lnTo>
                <a:lnTo>
                  <a:pt x="4740137" y="3460300"/>
                </a:lnTo>
                <a:lnTo>
                  <a:pt x="0" y="3460300"/>
                </a:lnTo>
                <a:lnTo>
                  <a:pt x="0" y="0"/>
                </a:lnTo>
                <a:close/>
              </a:path>
            </a:pathLst>
          </a:custGeom>
          <a:blipFill>
            <a:blip r:embed="rId6"/>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1684266809"/>
              </p:ext>
            </p:extLst>
          </p:nvPr>
        </p:nvGraphicFramePr>
        <p:xfrm>
          <a:off x="1371600" y="3238500"/>
          <a:ext cx="16150454" cy="5547360"/>
        </p:xfrm>
        <a:graphic>
          <a:graphicData uri="http://schemas.openxmlformats.org/drawingml/2006/table">
            <a:tbl>
              <a:tblPr firstRow="1" bandRow="1">
                <a:tableStyleId>{5940675A-B579-460E-94D1-54222C63F5DA}</a:tableStyleId>
              </a:tblPr>
              <a:tblGrid>
                <a:gridCol w="3044055">
                  <a:extLst>
                    <a:ext uri="{9D8B030D-6E8A-4147-A177-3AD203B41FA5}">
                      <a16:colId xmlns:a16="http://schemas.microsoft.com/office/drawing/2014/main" val="2930897419"/>
                    </a:ext>
                  </a:extLst>
                </a:gridCol>
                <a:gridCol w="13106399">
                  <a:extLst>
                    <a:ext uri="{9D8B030D-6E8A-4147-A177-3AD203B41FA5}">
                      <a16:colId xmlns:a16="http://schemas.microsoft.com/office/drawing/2014/main" val="1394144729"/>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lnSpc>
                          <a:spcPct val="100000"/>
                        </a:lnSpc>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trắc</a:t>
                      </a:r>
                      <a:r>
                        <a:rPr lang="en-US" sz="4400" dirty="0">
                          <a:latin typeface="Times New Roman" panose="02020603050405020304" pitchFamily="18" charset="0"/>
                          <a:cs typeface="Times New Roman" panose="02020603050405020304" pitchFamily="18" charset="0"/>
                        </a:rPr>
                        <a:t>).</a:t>
                      </a:r>
                    </a:p>
                    <a:p>
                      <a:pPr algn="just">
                        <a:lnSpc>
                          <a:spcPct val="10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Dấu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hiệu</a:t>
                      </a:r>
                      <a:r>
                        <a:rPr lang="en-US" sz="4400" b="1" dirty="0">
                          <a:latin typeface="Times New Roman" panose="02020603050405020304" pitchFamily="18" charset="0"/>
                          <a:cs typeface="Times New Roman" panose="02020603050405020304" pitchFamily="18" charset="0"/>
                        </a:rPr>
                        <a:t>: </a:t>
                      </a:r>
                    </a:p>
                    <a:p>
                      <a:pPr algn="just">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trắc</a:t>
                      </a:r>
                      <a:endParaRPr lang="en-US" sz="4400" dirty="0">
                        <a:latin typeface="Times New Roman" panose="02020603050405020304" pitchFamily="18" charset="0"/>
                        <a:cs typeface="Times New Roman" panose="02020603050405020304" pitchFamily="18" charset="0"/>
                      </a:endParaRPr>
                    </a:p>
                    <a:p>
                      <a:pPr algn="just">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(VD: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trắc</a:t>
                      </a:r>
                      <a:r>
                        <a:rPr lang="en-US" sz="4400" dirty="0">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7181433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nSpc>
                          <a:spcPct val="100000"/>
                        </a:lnSpc>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nhạc</a:t>
                      </a:r>
                      <a:endParaRPr lang="en-US" sz="4400" dirty="0">
                        <a:latin typeface="Times New Roman" panose="02020603050405020304" pitchFamily="18" charset="0"/>
                        <a:cs typeface="Times New Roman" panose="02020603050405020304" pitchFamily="18" charset="0"/>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Nâng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endParaRPr lang="en-US" sz="4400" dirty="0">
                        <a:solidFill>
                          <a:srgbClr val="0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77389482"/>
                  </a:ext>
                </a:extLst>
              </a:tr>
            </a:tbl>
          </a:graphicData>
        </a:graphic>
      </p:graphicFrame>
    </p:spTree>
    <p:extLst>
      <p:ext uri="{BB962C8B-B14F-4D97-AF65-F5344CB8AC3E}">
        <p14:creationId xmlns:p14="http://schemas.microsoft.com/office/powerpoint/2010/main" val="34780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0A19E4-0835-B9F4-D435-339FDA277E50}"/>
              </a:ext>
            </a:extLst>
          </p:cNvPr>
          <p:cNvSpPr/>
          <p:nvPr/>
        </p:nvSpPr>
        <p:spPr>
          <a:xfrm>
            <a:off x="4458594" y="495300"/>
            <a:ext cx="9060543" cy="769441"/>
          </a:xfrm>
          <a:prstGeom prst="rect">
            <a:avLst/>
          </a:prstGeom>
        </p:spPr>
        <p:txBody>
          <a:bodyPr wrap="square">
            <a:spAutoFit/>
          </a:bodyPr>
          <a:lstStyle/>
          <a:p>
            <a:pPr algn="ctr" defTabSz="913840">
              <a:spcBef>
                <a:spcPts val="645"/>
              </a:spcBef>
              <a:buClr>
                <a:srgbClr val="231F20"/>
              </a:buClr>
              <a:buSzPts val="1200"/>
              <a:tabLst>
                <a:tab pos="762635" algn="l"/>
              </a:tabLs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7"/>
          <p:cNvSpPr txBox="1"/>
          <p:nvPr/>
        </p:nvSpPr>
        <p:spPr>
          <a:xfrm>
            <a:off x="762000" y="997894"/>
            <a:ext cx="7013882" cy="940194"/>
          </a:xfrm>
          <a:prstGeom prst="rect">
            <a:avLst/>
          </a:prstGeom>
        </p:spPr>
        <p:txBody>
          <a:bodyPr wrap="square" lIns="0" tIns="0" rIns="0" bIns="0" rtlCol="0" anchor="t">
            <a:spAutoFit/>
          </a:bodyPr>
          <a:lstStyle/>
          <a:p>
            <a:pPr marL="0" marR="0" lvl="0" indent="0" algn="just" defTabSz="914400" rtl="0" eaLnBrk="1" fontAlgn="auto" latinLnBrk="0" hangingPunct="1">
              <a:lnSpc>
                <a:spcPts val="8400"/>
              </a:lnSpc>
              <a:spcBef>
                <a:spcPts val="0"/>
              </a:spcBef>
              <a:spcAft>
                <a:spcPts val="0"/>
              </a:spcAft>
              <a:buClrTx/>
              <a:buSzTx/>
              <a:buFontTx/>
              <a:buNone/>
              <a:tabLst/>
              <a:defRPr/>
            </a:pPr>
            <a:r>
              <a:rPr lang="en-US" sz="4400" b="1" dirty="0">
                <a:latin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vần</a:t>
            </a:r>
            <a:endParaRPr kumimoji="0" lang="en-US" sz="4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Freeform 7">
            <a:extLst>
              <a:ext uri="{FF2B5EF4-FFF2-40B4-BE49-F238E27FC236}">
                <a16:creationId xmlns:a16="http://schemas.microsoft.com/office/drawing/2014/main" id="{C51A0455-1646-A931-BC3B-F0826D01A907}"/>
              </a:ext>
            </a:extLst>
          </p:cNvPr>
          <p:cNvSpPr/>
          <p:nvPr/>
        </p:nvSpPr>
        <p:spPr>
          <a:xfrm>
            <a:off x="16230600" y="-647700"/>
            <a:ext cx="3562871" cy="2805761"/>
          </a:xfrm>
          <a:custGeom>
            <a:avLst/>
            <a:gdLst/>
            <a:ahLst/>
            <a:cxnLst/>
            <a:rect l="l" t="t" r="r" b="b"/>
            <a:pathLst>
              <a:path w="3562871" h="2805761">
                <a:moveTo>
                  <a:pt x="0" y="0"/>
                </a:moveTo>
                <a:lnTo>
                  <a:pt x="3562871" y="0"/>
                </a:lnTo>
                <a:lnTo>
                  <a:pt x="3562871" y="2805761"/>
                </a:lnTo>
                <a:lnTo>
                  <a:pt x="0" y="2805761"/>
                </a:lnTo>
                <a:lnTo>
                  <a:pt x="0" y="0"/>
                </a:lnTo>
                <a:close/>
              </a:path>
            </a:pathLst>
          </a:custGeom>
          <a:blipFill>
            <a:blip r:embed="rId5"/>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2711135758"/>
              </p:ext>
            </p:extLst>
          </p:nvPr>
        </p:nvGraphicFramePr>
        <p:xfrm>
          <a:off x="913638" y="2657191"/>
          <a:ext cx="16150454" cy="6647180"/>
        </p:xfrm>
        <a:graphic>
          <a:graphicData uri="http://schemas.openxmlformats.org/drawingml/2006/table">
            <a:tbl>
              <a:tblPr firstRow="1" bandRow="1">
                <a:tableStyleId>{5940675A-B579-460E-94D1-54222C63F5DA}</a:tableStyleId>
              </a:tblPr>
              <a:tblGrid>
                <a:gridCol w="3044055">
                  <a:extLst>
                    <a:ext uri="{9D8B030D-6E8A-4147-A177-3AD203B41FA5}">
                      <a16:colId xmlns:a16="http://schemas.microsoft.com/office/drawing/2014/main" val="2930897419"/>
                    </a:ext>
                  </a:extLst>
                </a:gridCol>
                <a:gridCol w="13106399">
                  <a:extLst>
                    <a:ext uri="{9D8B030D-6E8A-4147-A177-3AD203B41FA5}">
                      <a16:colId xmlns:a16="http://schemas.microsoft.com/office/drawing/2014/main" val="1394144729"/>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gn="just">
                        <a:lnSpc>
                          <a:spcPts val="4900"/>
                        </a:lnSpc>
                        <a:defRPr/>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nhau</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just">
                        <a:lnSpc>
                          <a:spcPts val="49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Dấu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hiệu</a:t>
                      </a:r>
                      <a:r>
                        <a:rPr lang="en-US" sz="4400" b="1" dirty="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xuất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vị</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trí</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gieo</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chân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lưng</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algn="just">
                        <a:lnSpc>
                          <a:spcPts val="49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baseline="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gieo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vần</a:t>
                      </a:r>
                      <a:r>
                        <a:rPr lang="en-US" sz="4400" dirty="0">
                          <a:solidFill>
                            <a:srgbClr val="000000"/>
                          </a:solidFill>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177181433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a:txBody>
                  <a:tcPr anchor="ctr">
                    <a:solidFill>
                      <a:schemeClr val="bg2"/>
                    </a:solidFill>
                  </a:tcPr>
                </a:tc>
                <a:tc>
                  <a:txBody>
                    <a:bodyPr/>
                    <a:lstStyle/>
                    <a:p>
                      <a:pPr>
                        <a:lnSpc>
                          <a:spcPct val="10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Nhằm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điệp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vi</a:t>
                      </a:r>
                    </a:p>
                    <a:p>
                      <a:pPr>
                        <a:lnSpc>
                          <a:spcPct val="10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Gây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tượng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endParaRPr lang="en-US" sz="4400" dirty="0">
                        <a:solidFill>
                          <a:srgbClr val="000000"/>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77389482"/>
                  </a:ext>
                </a:extLst>
              </a:tr>
            </a:tbl>
          </a:graphicData>
        </a:graphic>
      </p:graphicFrame>
    </p:spTree>
    <p:extLst>
      <p:ext uri="{BB962C8B-B14F-4D97-AF65-F5344CB8AC3E}">
        <p14:creationId xmlns:p14="http://schemas.microsoft.com/office/powerpoint/2010/main" val="16613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0A19E4-0835-B9F4-D435-339FDA277E50}"/>
              </a:ext>
            </a:extLst>
          </p:cNvPr>
          <p:cNvSpPr/>
          <p:nvPr/>
        </p:nvSpPr>
        <p:spPr>
          <a:xfrm>
            <a:off x="914400" y="647700"/>
            <a:ext cx="127181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5D13986-DCF3-5000-3298-59F677A828C6}"/>
              </a:ext>
            </a:extLst>
          </p:cNvPr>
          <p:cNvSpPr/>
          <p:nvPr/>
        </p:nvSpPr>
        <p:spPr>
          <a:xfrm>
            <a:off x="1371600" y="1575365"/>
            <a:ext cx="15544800" cy="859402"/>
          </a:xfrm>
          <a:prstGeom prst="rect">
            <a:avLst/>
          </a:prstGeom>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 BPTT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điệp</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C5D13986-DCF3-5000-3298-59F677A828C6}"/>
              </a:ext>
            </a:extLst>
          </p:cNvPr>
          <p:cNvSpPr/>
          <p:nvPr/>
        </p:nvSpPr>
        <p:spPr>
          <a:xfrm>
            <a:off x="1905000" y="2756867"/>
            <a:ext cx="15316200" cy="1446550"/>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Sử</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lặp</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lại</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điệu</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hoặc</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trắc</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C5D13986-DCF3-5000-3298-59F677A828C6}"/>
              </a:ext>
            </a:extLst>
          </p:cNvPr>
          <p:cNvSpPr/>
          <p:nvPr/>
        </p:nvSpPr>
        <p:spPr>
          <a:xfrm>
            <a:off x="4495800" y="4606861"/>
            <a:ext cx="9753600" cy="21236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Ô!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Đêm</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nay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trời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gương</a:t>
            </a:r>
            <a:endParaRPr lang="en-US" sz="4400" i="1"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440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Không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làm</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mây</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vương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không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hơi</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sương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spcBef>
                <a:spcPts val="0"/>
              </a:spcBef>
              <a:spcAft>
                <a:spcPts val="0"/>
              </a:spcAft>
              <a:buClrTx/>
              <a:buSzTx/>
              <a:buFontTx/>
              <a:buNone/>
              <a:tabLst/>
              <a:defRPr/>
            </a:pPr>
            <a:r>
              <a:rPr lang="en-US" sz="4400" baseline="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baseline="0" dirty="0" err="1">
                <a:solidFill>
                  <a:prstClr val="black">
                    <a:lumMod val="95000"/>
                    <a:lumOff val="5000"/>
                  </a:prstClr>
                </a:solidFill>
                <a:latin typeface="Times New Roman" panose="02020603050405020304" pitchFamily="18" charset="0"/>
                <a:cs typeface="Times New Roman" panose="02020603050405020304" pitchFamily="18" charset="0"/>
              </a:rPr>
              <a:t>Hàn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Mặc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Tử</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Tiêu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sầu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vi-VN" sz="44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2" name="Rectangle 21">
            <a:extLst>
              <a:ext uri="{FF2B5EF4-FFF2-40B4-BE49-F238E27FC236}">
                <a16:creationId xmlns:a16="http://schemas.microsoft.com/office/drawing/2014/main" id="{C5D13986-DCF3-5000-3298-59F677A828C6}"/>
              </a:ext>
            </a:extLst>
          </p:cNvPr>
          <p:cNvSpPr/>
          <p:nvPr/>
        </p:nvSpPr>
        <p:spPr>
          <a:xfrm>
            <a:off x="1371600" y="7133963"/>
            <a:ext cx="16002000" cy="21236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Hai </a:t>
            </a:r>
            <a:r>
              <a:rPr kumimoji="0" lang="en-US" sz="440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câu</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thơ</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sử</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toàn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endParaRPr kumimoji="0" lang="en-US" sz="44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đem</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lại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hưởng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nhẹ</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nhàng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êm</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dịu</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như</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lòng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muốn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dịu</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lại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vơi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những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nỗi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sầu</a:t>
            </a:r>
            <a:endParaRPr kumimoji="0" lang="vi-VN" sz="440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a:extLst>
              <a:ext uri="{FF2B5EF4-FFF2-40B4-BE49-F238E27FC236}">
                <a16:creationId xmlns:a16="http://schemas.microsoft.com/office/drawing/2014/main" id="{4DDFA629-F15D-1500-8B3F-1E7FECD96159}"/>
              </a:ext>
            </a:extLst>
          </p:cNvPr>
          <p:cNvSpPr/>
          <p:nvPr/>
        </p:nvSpPr>
        <p:spPr>
          <a:xfrm>
            <a:off x="15773400" y="-1194264"/>
            <a:ext cx="3742556" cy="3203067"/>
          </a:xfrm>
          <a:custGeom>
            <a:avLst/>
            <a:gdLst/>
            <a:ahLst/>
            <a:cxnLst/>
            <a:rect l="l" t="t" r="r" b="b"/>
            <a:pathLst>
              <a:path w="5098822" h="4238395">
                <a:moveTo>
                  <a:pt x="0" y="0"/>
                </a:moveTo>
                <a:lnTo>
                  <a:pt x="5098822" y="0"/>
                </a:lnTo>
                <a:lnTo>
                  <a:pt x="5098822" y="4238396"/>
                </a:lnTo>
                <a:lnTo>
                  <a:pt x="0" y="4238396"/>
                </a:lnTo>
                <a:lnTo>
                  <a:pt x="0" y="0"/>
                </a:lnTo>
                <a:close/>
              </a:path>
            </a:pathLst>
          </a:custGeom>
          <a:blipFill>
            <a:blip r:embed="rId5"/>
            <a:stretch>
              <a:fillRect/>
            </a:stretch>
          </a:blipFill>
        </p:spPr>
      </p:sp>
      <p:sp>
        <p:nvSpPr>
          <p:cNvPr id="3" name="Freeform 8">
            <a:extLst>
              <a:ext uri="{FF2B5EF4-FFF2-40B4-BE49-F238E27FC236}">
                <a16:creationId xmlns:a16="http://schemas.microsoft.com/office/drawing/2014/main" id="{12CCD5DC-0C6D-FDB4-D439-1E0C4AAB612E}"/>
              </a:ext>
            </a:extLst>
          </p:cNvPr>
          <p:cNvSpPr/>
          <p:nvPr/>
        </p:nvSpPr>
        <p:spPr>
          <a:xfrm>
            <a:off x="-1427276" y="8020063"/>
            <a:ext cx="2854551" cy="3282003"/>
          </a:xfrm>
          <a:custGeom>
            <a:avLst/>
            <a:gdLst/>
            <a:ahLst/>
            <a:cxnLst/>
            <a:rect l="l" t="t" r="r" b="b"/>
            <a:pathLst>
              <a:path w="4759551" h="4729803">
                <a:moveTo>
                  <a:pt x="0" y="0"/>
                </a:moveTo>
                <a:lnTo>
                  <a:pt x="4759551" y="0"/>
                </a:lnTo>
                <a:lnTo>
                  <a:pt x="4759551" y="4729803"/>
                </a:lnTo>
                <a:lnTo>
                  <a:pt x="0" y="4729803"/>
                </a:lnTo>
                <a:lnTo>
                  <a:pt x="0" y="0"/>
                </a:lnTo>
                <a:close/>
              </a:path>
            </a:pathLst>
          </a:custGeom>
          <a:blipFill>
            <a:blip r:embed="rId6"/>
            <a:stretch>
              <a:fillRect/>
            </a:stretch>
          </a:blipFill>
        </p:spPr>
      </p:sp>
    </p:spTree>
    <p:extLst>
      <p:ext uri="{BB962C8B-B14F-4D97-AF65-F5344CB8AC3E}">
        <p14:creationId xmlns:p14="http://schemas.microsoft.com/office/powerpoint/2010/main" val="158330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wipe(down)">
                                      <p:cBhvr>
                                        <p:cTn id="32" dur="580">
                                          <p:stCondLst>
                                            <p:cond delay="0"/>
                                          </p:stCondLst>
                                        </p:cTn>
                                        <p:tgtEl>
                                          <p:spTgt spid="22">
                                            <p:txEl>
                                              <p:pRg st="1" end="1"/>
                                            </p:txEl>
                                          </p:spTgt>
                                        </p:tgtEl>
                                      </p:cBhvr>
                                    </p:animEffect>
                                    <p:anim calcmode="lin" valueType="num">
                                      <p:cBhvr>
                                        <p:cTn id="33" dur="1822" tmFilter="0,0; 0.14,0.36; 0.43,0.73; 0.71,0.91; 1.0,1.0">
                                          <p:stCondLst>
                                            <p:cond delay="0"/>
                                          </p:stCondLst>
                                        </p:cTn>
                                        <p:tgtEl>
                                          <p:spTgt spid="22">
                                            <p:txEl>
                                              <p:pRg st="1" end="1"/>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2">
                                            <p:txEl>
                                              <p:pRg st="1" end="1"/>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2">
                                            <p:txEl>
                                              <p:pRg st="1" end="1"/>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2">
                                            <p:txEl>
                                              <p:pRg st="1" end="1"/>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2">
                                            <p:txEl>
                                              <p:pRg st="1" end="1"/>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22">
                                            <p:txEl>
                                              <p:pRg st="1" end="1"/>
                                            </p:txEl>
                                          </p:spTgt>
                                        </p:tgtEl>
                                      </p:cBhvr>
                                      <p:to x="100000" y="60000"/>
                                    </p:animScale>
                                    <p:animScale>
                                      <p:cBhvr>
                                        <p:cTn id="39" dur="166" decel="50000">
                                          <p:stCondLst>
                                            <p:cond delay="676"/>
                                          </p:stCondLst>
                                        </p:cTn>
                                        <p:tgtEl>
                                          <p:spTgt spid="22">
                                            <p:txEl>
                                              <p:pRg st="1" end="1"/>
                                            </p:txEl>
                                          </p:spTgt>
                                        </p:tgtEl>
                                      </p:cBhvr>
                                      <p:to x="100000" y="100000"/>
                                    </p:animScale>
                                    <p:animScale>
                                      <p:cBhvr>
                                        <p:cTn id="40" dur="26">
                                          <p:stCondLst>
                                            <p:cond delay="1312"/>
                                          </p:stCondLst>
                                        </p:cTn>
                                        <p:tgtEl>
                                          <p:spTgt spid="22">
                                            <p:txEl>
                                              <p:pRg st="1" end="1"/>
                                            </p:txEl>
                                          </p:spTgt>
                                        </p:tgtEl>
                                      </p:cBhvr>
                                      <p:to x="100000" y="80000"/>
                                    </p:animScale>
                                    <p:animScale>
                                      <p:cBhvr>
                                        <p:cTn id="41" dur="166" decel="50000">
                                          <p:stCondLst>
                                            <p:cond delay="1338"/>
                                          </p:stCondLst>
                                        </p:cTn>
                                        <p:tgtEl>
                                          <p:spTgt spid="22">
                                            <p:txEl>
                                              <p:pRg st="1" end="1"/>
                                            </p:txEl>
                                          </p:spTgt>
                                        </p:tgtEl>
                                      </p:cBhvr>
                                      <p:to x="100000" y="100000"/>
                                    </p:animScale>
                                    <p:animScale>
                                      <p:cBhvr>
                                        <p:cTn id="42" dur="26">
                                          <p:stCondLst>
                                            <p:cond delay="1642"/>
                                          </p:stCondLst>
                                        </p:cTn>
                                        <p:tgtEl>
                                          <p:spTgt spid="22">
                                            <p:txEl>
                                              <p:pRg st="1" end="1"/>
                                            </p:txEl>
                                          </p:spTgt>
                                        </p:tgtEl>
                                      </p:cBhvr>
                                      <p:to x="100000" y="90000"/>
                                    </p:animScale>
                                    <p:animScale>
                                      <p:cBhvr>
                                        <p:cTn id="43" dur="166" decel="50000">
                                          <p:stCondLst>
                                            <p:cond delay="1668"/>
                                          </p:stCondLst>
                                        </p:cTn>
                                        <p:tgtEl>
                                          <p:spTgt spid="22">
                                            <p:txEl>
                                              <p:pRg st="1" end="1"/>
                                            </p:txEl>
                                          </p:spTgt>
                                        </p:tgtEl>
                                      </p:cBhvr>
                                      <p:to x="100000" y="100000"/>
                                    </p:animScale>
                                    <p:animScale>
                                      <p:cBhvr>
                                        <p:cTn id="44" dur="26">
                                          <p:stCondLst>
                                            <p:cond delay="1808"/>
                                          </p:stCondLst>
                                        </p:cTn>
                                        <p:tgtEl>
                                          <p:spTgt spid="22">
                                            <p:txEl>
                                              <p:pRg st="1" end="1"/>
                                            </p:txEl>
                                          </p:spTgt>
                                        </p:tgtEl>
                                      </p:cBhvr>
                                      <p:to x="100000" y="95000"/>
                                    </p:animScale>
                                    <p:animScale>
                                      <p:cBhvr>
                                        <p:cTn id="45" dur="166" decel="50000">
                                          <p:stCondLst>
                                            <p:cond delay="1834"/>
                                          </p:stCondLst>
                                        </p:cTn>
                                        <p:tgtEl>
                                          <p:spTgt spid="22">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0A19E4-0835-B9F4-D435-339FDA277E50}"/>
              </a:ext>
            </a:extLst>
          </p:cNvPr>
          <p:cNvSpPr/>
          <p:nvPr/>
        </p:nvSpPr>
        <p:spPr>
          <a:xfrm>
            <a:off x="914400" y="647700"/>
            <a:ext cx="127181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5D13986-DCF3-5000-3298-59F677A828C6}"/>
              </a:ext>
            </a:extLst>
          </p:cNvPr>
          <p:cNvSpPr/>
          <p:nvPr/>
        </p:nvSpPr>
        <p:spPr>
          <a:xfrm>
            <a:off x="1219200" y="1638300"/>
            <a:ext cx="15544800" cy="859402"/>
          </a:xfrm>
          <a:prstGeom prst="rect">
            <a:avLst/>
          </a:prstGeom>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 BPTT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điệp</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C5D13986-DCF3-5000-3298-59F677A828C6}"/>
              </a:ext>
            </a:extLst>
          </p:cNvPr>
          <p:cNvSpPr/>
          <p:nvPr/>
        </p:nvSpPr>
        <p:spPr>
          <a:xfrm>
            <a:off x="1828800" y="2840649"/>
            <a:ext cx="16002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Sử</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lặp</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lại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thanh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điệu</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theo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từng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nhóm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tiết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C5D13986-DCF3-5000-3298-59F677A828C6}"/>
              </a:ext>
            </a:extLst>
          </p:cNvPr>
          <p:cNvSpPr/>
          <p:nvPr/>
        </p:nvSpPr>
        <p:spPr>
          <a:xfrm>
            <a:off x="4419600" y="4374059"/>
            <a:ext cx="97536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Đầm</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mưa</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xuống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nẻo</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đồi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mưa</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xuống</a:t>
            </a:r>
            <a:endParaRPr lang="en-US" sz="44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5D13986-DCF3-5000-3298-59F677A828C6}"/>
              </a:ext>
            </a:extLst>
          </p:cNvPr>
          <p:cNvSpPr/>
          <p:nvPr/>
        </p:nvSpPr>
        <p:spPr>
          <a:xfrm>
            <a:off x="975296" y="6362700"/>
            <a:ext cx="160020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hai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nhóm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giống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nhau</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thứ</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thanh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trắc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nhạc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giúp</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đọc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nhận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những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giọt</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mưa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đang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rơi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mau</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khắp</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chốn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p:cNvCxnSpPr/>
          <p:nvPr/>
        </p:nvCxnSpPr>
        <p:spPr>
          <a:xfrm>
            <a:off x="4419600" y="5091336"/>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38800" y="5091336"/>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934200" y="5101727"/>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448800" y="5091336"/>
            <a:ext cx="685800" cy="207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287000" y="5112118"/>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582400" y="5122509"/>
            <a:ext cx="1066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5D13986-DCF3-5000-3298-59F677A828C6}"/>
              </a:ext>
            </a:extLst>
          </p:cNvPr>
          <p:cNvSpPr/>
          <p:nvPr/>
        </p:nvSpPr>
        <p:spPr>
          <a:xfrm>
            <a:off x="4634345" y="5198614"/>
            <a:ext cx="63730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id="{C5D13986-DCF3-5000-3298-59F677A828C6}"/>
              </a:ext>
            </a:extLst>
          </p:cNvPr>
          <p:cNvSpPr/>
          <p:nvPr/>
        </p:nvSpPr>
        <p:spPr>
          <a:xfrm>
            <a:off x="5853545" y="5172862"/>
            <a:ext cx="63730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9" name="Rectangle 18">
            <a:extLst>
              <a:ext uri="{FF2B5EF4-FFF2-40B4-BE49-F238E27FC236}">
                <a16:creationId xmlns:a16="http://schemas.microsoft.com/office/drawing/2014/main" id="{C5D13986-DCF3-5000-3298-59F677A828C6}"/>
              </a:ext>
            </a:extLst>
          </p:cNvPr>
          <p:cNvSpPr/>
          <p:nvPr/>
        </p:nvSpPr>
        <p:spPr>
          <a:xfrm>
            <a:off x="7148945" y="5178284"/>
            <a:ext cx="63730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1" name="Rectangle 20">
            <a:extLst>
              <a:ext uri="{FF2B5EF4-FFF2-40B4-BE49-F238E27FC236}">
                <a16:creationId xmlns:a16="http://schemas.microsoft.com/office/drawing/2014/main" id="{C5D13986-DCF3-5000-3298-59F677A828C6}"/>
              </a:ext>
            </a:extLst>
          </p:cNvPr>
          <p:cNvSpPr/>
          <p:nvPr/>
        </p:nvSpPr>
        <p:spPr>
          <a:xfrm>
            <a:off x="9542318" y="5122509"/>
            <a:ext cx="63730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3" name="Rectangle 22">
            <a:extLst>
              <a:ext uri="{FF2B5EF4-FFF2-40B4-BE49-F238E27FC236}">
                <a16:creationId xmlns:a16="http://schemas.microsoft.com/office/drawing/2014/main" id="{C5D13986-DCF3-5000-3298-59F677A828C6}"/>
              </a:ext>
            </a:extLst>
          </p:cNvPr>
          <p:cNvSpPr/>
          <p:nvPr/>
        </p:nvSpPr>
        <p:spPr>
          <a:xfrm>
            <a:off x="10640291" y="5117445"/>
            <a:ext cx="63730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4" name="Rectangle 23">
            <a:extLst>
              <a:ext uri="{FF2B5EF4-FFF2-40B4-BE49-F238E27FC236}">
                <a16:creationId xmlns:a16="http://schemas.microsoft.com/office/drawing/2014/main" id="{C5D13986-DCF3-5000-3298-59F677A828C6}"/>
              </a:ext>
            </a:extLst>
          </p:cNvPr>
          <p:cNvSpPr/>
          <p:nvPr/>
        </p:nvSpPr>
        <p:spPr>
          <a:xfrm>
            <a:off x="11935691" y="5122867"/>
            <a:ext cx="637309"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Freeform 9">
            <a:extLst>
              <a:ext uri="{FF2B5EF4-FFF2-40B4-BE49-F238E27FC236}">
                <a16:creationId xmlns:a16="http://schemas.microsoft.com/office/drawing/2014/main" id="{CD462039-0DB4-A2FF-BF86-2136784814F0}"/>
              </a:ext>
            </a:extLst>
          </p:cNvPr>
          <p:cNvSpPr/>
          <p:nvPr/>
        </p:nvSpPr>
        <p:spPr>
          <a:xfrm>
            <a:off x="15773400" y="-229610"/>
            <a:ext cx="2812553" cy="3178026"/>
          </a:xfrm>
          <a:custGeom>
            <a:avLst/>
            <a:gdLst/>
            <a:ahLst/>
            <a:cxnLst/>
            <a:rect l="l" t="t" r="r" b="b"/>
            <a:pathLst>
              <a:path w="2812553" h="3178026">
                <a:moveTo>
                  <a:pt x="0" y="0"/>
                </a:moveTo>
                <a:lnTo>
                  <a:pt x="2812553" y="0"/>
                </a:lnTo>
                <a:lnTo>
                  <a:pt x="2812553" y="3178026"/>
                </a:lnTo>
                <a:lnTo>
                  <a:pt x="0" y="3178026"/>
                </a:lnTo>
                <a:lnTo>
                  <a:pt x="0" y="0"/>
                </a:lnTo>
                <a:close/>
              </a:path>
            </a:pathLst>
          </a:custGeom>
          <a:blipFill>
            <a:blip r:embed="rId5"/>
            <a:stretch>
              <a:fillRect/>
            </a:stretch>
          </a:blipFill>
        </p:spPr>
      </p:sp>
    </p:spTree>
    <p:extLst>
      <p:ext uri="{BB962C8B-B14F-4D97-AF65-F5344CB8AC3E}">
        <p14:creationId xmlns:p14="http://schemas.microsoft.com/office/powerpoint/2010/main" val="217120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anim calcmode="lin" valueType="num">
                                      <p:cBhvr>
                                        <p:cTn id="68" dur="1000" fill="hold"/>
                                        <p:tgtEl>
                                          <p:spTgt spid="23"/>
                                        </p:tgtEl>
                                        <p:attrNameLst>
                                          <p:attrName>ppt_x</p:attrName>
                                        </p:attrNameLst>
                                      </p:cBhvr>
                                      <p:tavLst>
                                        <p:tav tm="0">
                                          <p:val>
                                            <p:strVal val="#ppt_x"/>
                                          </p:val>
                                        </p:tav>
                                        <p:tav tm="100000">
                                          <p:val>
                                            <p:strVal val="#ppt_x"/>
                                          </p:val>
                                        </p:tav>
                                      </p:tavLst>
                                    </p:anim>
                                    <p:anim calcmode="lin" valueType="num">
                                      <p:cBhvr>
                                        <p:cTn id="69" dur="1000" fill="hold"/>
                                        <p:tgtEl>
                                          <p:spTgt spid="2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22">
                                            <p:txEl>
                                              <p:pRg st="0" end="0"/>
                                            </p:txEl>
                                          </p:spTgt>
                                        </p:tgtEl>
                                        <p:attrNameLst>
                                          <p:attrName>style.visibility</p:attrName>
                                        </p:attrNameLst>
                                      </p:cBhvr>
                                      <p:to>
                                        <p:strVal val="visible"/>
                                      </p:to>
                                    </p:set>
                                    <p:anim calcmode="lin" valueType="num">
                                      <p:cBhvr>
                                        <p:cTn id="79"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80" dur="10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81" dur="1000" fill="hold"/>
                                        <p:tgtEl>
                                          <p:spTgt spid="22">
                                            <p:txEl>
                                              <p:pRg st="0" end="0"/>
                                            </p:txEl>
                                          </p:spTgt>
                                        </p:tgtEl>
                                        <p:attrNameLst>
                                          <p:attrName>style.rotation</p:attrName>
                                        </p:attrNameLst>
                                      </p:cBhvr>
                                      <p:tavLst>
                                        <p:tav tm="0">
                                          <p:val>
                                            <p:fltVal val="90"/>
                                          </p:val>
                                        </p:tav>
                                        <p:tav tm="100000">
                                          <p:val>
                                            <p:fltVal val="0"/>
                                          </p:val>
                                        </p:tav>
                                      </p:tavLst>
                                    </p:anim>
                                    <p:animEffect transition="in" filter="fade">
                                      <p:cBhvr>
                                        <p:cTn id="82" dur="1000"/>
                                        <p:tgtEl>
                                          <p:spTgt spid="22">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2">
                                            <p:txEl>
                                              <p:pRg st="1" end="1"/>
                                            </p:txEl>
                                          </p:spTgt>
                                        </p:tgtEl>
                                        <p:attrNameLst>
                                          <p:attrName>style.visibility</p:attrName>
                                        </p:attrNameLst>
                                      </p:cBhvr>
                                      <p:to>
                                        <p:strVal val="visible"/>
                                      </p:to>
                                    </p:set>
                                    <p:animEffect transition="in" filter="fade">
                                      <p:cBhvr>
                                        <p:cTn id="87" dur="1000"/>
                                        <p:tgtEl>
                                          <p:spTgt spid="22">
                                            <p:txEl>
                                              <p:pRg st="1" end="1"/>
                                            </p:txEl>
                                          </p:spTgt>
                                        </p:tgtEl>
                                      </p:cBhvr>
                                    </p:animEffect>
                                    <p:anim calcmode="lin" valueType="num">
                                      <p:cBhvr>
                                        <p:cTn id="8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8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6" grpId="0"/>
      <p:bldP spid="17" grpId="0"/>
      <p:bldP spid="19" grpId="0"/>
      <p:bldP spid="21"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D13986-DCF3-5000-3298-59F677A828C6}"/>
              </a:ext>
            </a:extLst>
          </p:cNvPr>
          <p:cNvSpPr/>
          <p:nvPr/>
        </p:nvSpPr>
        <p:spPr>
          <a:xfrm>
            <a:off x="1371600" y="1462997"/>
            <a:ext cx="15544800" cy="938719"/>
          </a:xfrm>
          <a:prstGeom prst="rect">
            <a:avLst/>
          </a:prstGeom>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b</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BPTT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điệp</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C5D13986-DCF3-5000-3298-59F677A828C6}"/>
              </a:ext>
            </a:extLst>
          </p:cNvPr>
          <p:cNvSpPr/>
          <p:nvPr/>
        </p:nvSpPr>
        <p:spPr>
          <a:xfrm>
            <a:off x="1600200" y="2472390"/>
            <a:ext cx="16002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gieo</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chân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lưng</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C5D13986-DCF3-5000-3298-59F677A828C6}"/>
              </a:ext>
            </a:extLst>
          </p:cNvPr>
          <p:cNvSpPr/>
          <p:nvPr/>
        </p:nvSpPr>
        <p:spPr>
          <a:xfrm>
            <a:off x="1233055" y="3390900"/>
            <a:ext cx="8672945" cy="6186309"/>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nhà</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cỏ</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thấp</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le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te</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kumimoji="0" lang="en-US" sz="440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Ngõ</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tối</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đêm</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sâu</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đóm</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lập</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loè</a:t>
            </a:r>
            <a:r>
              <a:rPr kumimoji="0" lang="en-US" sz="4400" b="1"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i="1" baseline="0" dirty="0" err="1">
                <a:solidFill>
                  <a:prstClr val="black">
                    <a:lumMod val="95000"/>
                    <a:lumOff val="5000"/>
                  </a:prstClr>
                </a:solidFill>
                <a:latin typeface="Times New Roman" panose="02020603050405020304" pitchFamily="18" charset="0"/>
                <a:cs typeface="Times New Roman" panose="02020603050405020304" pitchFamily="18" charset="0"/>
              </a:rPr>
              <a:t>Lưng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giậu</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phất</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phơ</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màu</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khói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nhạt</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kumimoji="0" lang="en-US" sz="440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Làn</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ao</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long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lánh</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bóng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trăng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loe</a:t>
            </a:r>
            <a:endParaRPr kumimoji="0" lang="en-US" sz="4400" b="1"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lang="en-US" sz="4400" i="1" baseline="0" dirty="0">
                <a:solidFill>
                  <a:prstClr val="black">
                    <a:lumMod val="95000"/>
                    <a:lumOff val="5000"/>
                  </a:prstClr>
                </a:solidFill>
                <a:latin typeface="Times New Roman" panose="02020603050405020304" pitchFamily="18" charset="0"/>
                <a:cs typeface="Times New Roman" panose="02020603050405020304" pitchFamily="18" charset="0"/>
              </a:rPr>
              <a:t>Da </a:t>
            </a:r>
            <a:r>
              <a:rPr lang="en-US" sz="4400" i="1" baseline="0" dirty="0" err="1">
                <a:solidFill>
                  <a:prstClr val="black">
                    <a:lumMod val="95000"/>
                    <a:lumOff val="5000"/>
                  </a:prstClr>
                </a:solidFill>
                <a:latin typeface="Times New Roman" panose="02020603050405020304" pitchFamily="18" charset="0"/>
                <a:cs typeface="Times New Roman" panose="02020603050405020304" pitchFamily="18" charset="0"/>
              </a:rPr>
              <a:t>trời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ai</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nhuộm</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mà</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ngắt</a:t>
            </a:r>
            <a:endParaRPr lang="en-US" sz="4400" i="1"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r>
              <a:rPr kumimoji="0" lang="en-US" sz="440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Mắt</a:t>
            </a:r>
            <a:r>
              <a:rPr kumimoji="0" lang="en-US" sz="440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lẽo</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không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vầy</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cũng</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i="1"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đỏ</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hoe</a:t>
            </a:r>
            <a:r>
              <a:rPr kumimoji="0" lang="en-US" sz="4400" i="1"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i="1" baseline="0" dirty="0" err="1">
                <a:solidFill>
                  <a:prstClr val="black">
                    <a:lumMod val="95000"/>
                    <a:lumOff val="5000"/>
                  </a:prstClr>
                </a:solidFill>
                <a:latin typeface="Times New Roman" panose="02020603050405020304" pitchFamily="18" charset="0"/>
                <a:cs typeface="Times New Roman" panose="02020603050405020304" pitchFamily="18" charset="0"/>
              </a:rPr>
              <a:t>Rượu</a:t>
            </a:r>
            <a:r>
              <a:rPr lang="en-US" sz="4400" i="1" baseline="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baseline="0"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rằng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hay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hay</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chẳng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mấy</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spcBef>
                <a:spcPts val="0"/>
              </a:spcBef>
              <a:spcAft>
                <a:spcPts val="0"/>
              </a:spcAft>
              <a:buClrTx/>
              <a:buSzTx/>
              <a:buFontTx/>
              <a:buNone/>
              <a:tabLst/>
              <a:defRPr/>
            </a:pP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năm</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ba</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chén</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đã</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say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nhè</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spcBef>
                <a:spcPts val="0"/>
              </a:spcBef>
              <a:spcAft>
                <a:spcPts val="0"/>
              </a:spcAft>
              <a:buClrTx/>
              <a:buSzTx/>
              <a:buFontTx/>
              <a:buNone/>
              <a:tabLst/>
              <a:defRPr/>
            </a:pPr>
            <a:r>
              <a:rPr kumimoji="0" lang="en-US" sz="440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440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Nguyễn</a:t>
            </a:r>
            <a:r>
              <a:rPr kumimoji="0" lang="en-US" sz="440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Khuyến</a:t>
            </a:r>
            <a:r>
              <a:rPr kumimoji="0" lang="en-US" sz="440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r>
              <a:rPr kumimoji="0" lang="en-US" sz="440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Thu </a:t>
            </a:r>
            <a:r>
              <a:rPr kumimoji="0" lang="en-US" sz="440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ẩm</a:t>
            </a:r>
            <a:r>
              <a:rPr kumimoji="0" lang="en-US" sz="440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endParaRPr kumimoji="0" lang="vi-VN" sz="440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p:cNvCxnSpPr/>
          <p:nvPr/>
        </p:nvCxnSpPr>
        <p:spPr>
          <a:xfrm>
            <a:off x="10210800" y="3786009"/>
            <a:ext cx="0" cy="4419600"/>
          </a:xfrm>
          <a:prstGeom prst="line">
            <a:avLst/>
          </a:prstGeom>
          <a:ln w="3810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5D13986-DCF3-5000-3298-59F677A828C6}"/>
              </a:ext>
            </a:extLst>
          </p:cNvPr>
          <p:cNvSpPr/>
          <p:nvPr/>
        </p:nvSpPr>
        <p:spPr>
          <a:xfrm>
            <a:off x="10820400" y="4034296"/>
            <a:ext cx="70104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gieo</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“e”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hoặc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oe</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thêm</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ấn</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lè</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nhè</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noProof="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say </a:t>
            </a:r>
            <a:r>
              <a:rPr lang="en-US" sz="4400" noProof="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rượu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p:cNvSpPr/>
          <p:nvPr/>
        </p:nvSpPr>
        <p:spPr>
          <a:xfrm>
            <a:off x="6934200" y="3500896"/>
            <a:ext cx="914400" cy="533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a:solidFill>
                  <a:srgbClr val="FF0000"/>
                </a:solidFill>
                <a:latin typeface="Times New Roman" panose="02020603050405020304" pitchFamily="18" charset="0"/>
                <a:cs typeface="Times New Roman" panose="02020603050405020304" pitchFamily="18" charset="0"/>
              </a:rPr>
              <a:t>te</a:t>
            </a:r>
            <a:endParaRPr lang="en-US" sz="4800" b="1" i="1" dirty="0">
              <a:solidFill>
                <a:srgbClr val="FF0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7010400" y="4144292"/>
            <a:ext cx="1295400" cy="533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a:solidFill>
                  <a:srgbClr val="FF0000"/>
                </a:solidFill>
                <a:latin typeface="Times New Roman" panose="02020603050405020304" pitchFamily="18" charset="0"/>
                <a:cs typeface="Times New Roman" panose="02020603050405020304" pitchFamily="18" charset="0"/>
              </a:rPr>
              <a:t>loè</a:t>
            </a:r>
            <a:endParaRPr lang="en-US" sz="4800" b="1" i="1"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7848600" y="5538609"/>
            <a:ext cx="1295400" cy="533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a:solidFill>
                  <a:srgbClr val="FF0000"/>
                </a:solidFill>
                <a:latin typeface="Times New Roman" panose="02020603050405020304" pitchFamily="18" charset="0"/>
                <a:cs typeface="Times New Roman" panose="02020603050405020304" pitchFamily="18" charset="0"/>
              </a:rPr>
              <a:t>loe</a:t>
            </a:r>
            <a:endParaRPr lang="en-US" sz="4800" b="1" i="1" dirty="0">
              <a:solidFill>
                <a:srgbClr val="FF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467600" y="6825401"/>
            <a:ext cx="1295400" cy="533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srgbClr val="FF0000"/>
                </a:solidFill>
                <a:latin typeface="Times New Roman" panose="02020603050405020304" pitchFamily="18" charset="0"/>
                <a:cs typeface="Times New Roman" panose="02020603050405020304" pitchFamily="18" charset="0"/>
              </a:rPr>
              <a:t>hoe</a:t>
            </a:r>
          </a:p>
        </p:txBody>
      </p:sp>
      <p:sp>
        <p:nvSpPr>
          <p:cNvPr id="28" name="Rounded Rectangle 27"/>
          <p:cNvSpPr/>
          <p:nvPr/>
        </p:nvSpPr>
        <p:spPr>
          <a:xfrm>
            <a:off x="6629400" y="8205609"/>
            <a:ext cx="1295400" cy="533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a:solidFill>
                  <a:srgbClr val="FF0000"/>
                </a:solidFill>
                <a:latin typeface="Times New Roman" panose="02020603050405020304" pitchFamily="18" charset="0"/>
                <a:cs typeface="Times New Roman" panose="02020603050405020304" pitchFamily="18" charset="0"/>
              </a:rPr>
              <a:t>nhè</a:t>
            </a:r>
            <a:endParaRPr lang="en-US" sz="4800" b="1" i="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ADAA5E4D-6EEA-5562-ADFD-D371C6ACDC3E}"/>
              </a:ext>
            </a:extLst>
          </p:cNvPr>
          <p:cNvSpPr/>
          <p:nvPr/>
        </p:nvSpPr>
        <p:spPr>
          <a:xfrm>
            <a:off x="914400" y="647700"/>
            <a:ext cx="127181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6BDFAD38-8F9E-B2F2-0215-F9D6E31B981D}"/>
              </a:ext>
            </a:extLst>
          </p:cNvPr>
          <p:cNvSpPr/>
          <p:nvPr/>
        </p:nvSpPr>
        <p:spPr>
          <a:xfrm>
            <a:off x="16383000" y="8420100"/>
            <a:ext cx="3044076" cy="3047885"/>
          </a:xfrm>
          <a:custGeom>
            <a:avLst/>
            <a:gdLst/>
            <a:ahLst/>
            <a:cxnLst/>
            <a:rect l="l" t="t" r="r" b="b"/>
            <a:pathLst>
              <a:path w="1672479" h="1674572">
                <a:moveTo>
                  <a:pt x="0" y="0"/>
                </a:moveTo>
                <a:lnTo>
                  <a:pt x="1672479" y="0"/>
                </a:lnTo>
                <a:lnTo>
                  <a:pt x="1672479" y="1674572"/>
                </a:lnTo>
                <a:lnTo>
                  <a:pt x="0" y="1674572"/>
                </a:lnTo>
                <a:lnTo>
                  <a:pt x="0" y="0"/>
                </a:lnTo>
                <a:close/>
              </a:path>
            </a:pathLst>
          </a:custGeom>
          <a:blipFill>
            <a:blip r:embed="rId5"/>
            <a:stretch>
              <a:fillRect/>
            </a:stretch>
          </a:blipFill>
        </p:spPr>
      </p:sp>
    </p:spTree>
    <p:extLst>
      <p:ext uri="{BB962C8B-B14F-4D97-AF65-F5344CB8AC3E}">
        <p14:creationId xmlns:p14="http://schemas.microsoft.com/office/powerpoint/2010/main" val="377978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Effect transition="in" filter="fade">
                                      <p:cBhvr>
                                        <p:cTn id="43" dur="500"/>
                                        <p:tgtEl>
                                          <p:spTgt spid="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7" grpId="0"/>
      <p:bldP spid="5" grpId="0" animBg="1"/>
      <p:bldP spid="20" grpId="0" animBg="1"/>
      <p:bldP spid="21" grpId="0" animBg="1"/>
      <p:bldP spid="22"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96DAC541-7B7A-43D3-8B79-37D633B846F1}">
                <asvg:svgBlip xmlns:asvg="http://schemas.microsoft.com/office/drawing/2016/SVG/main" r:embed="rId4"/>
              </a:ext>
            </a:extLst>
          </a:blip>
          <a:srcRect/>
          <a:stretch>
            <a:fillRect t="-20000" b="-2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D13986-DCF3-5000-3298-59F677A828C6}"/>
              </a:ext>
            </a:extLst>
          </p:cNvPr>
          <p:cNvSpPr/>
          <p:nvPr/>
        </p:nvSpPr>
        <p:spPr>
          <a:xfrm>
            <a:off x="1219200" y="1491512"/>
            <a:ext cx="15544800" cy="938719"/>
          </a:xfrm>
          <a:prstGeom prst="rect">
            <a:avLst/>
          </a:prstGeom>
        </p:spPr>
        <p:txBody>
          <a:bodyPr wrap="square">
            <a:spAutoFit/>
          </a:bodyPr>
          <a:lstStyle/>
          <a:p>
            <a:pPr marL="0" marR="0" lvl="0" indent="0" algn="just" defTabSz="914400" rtl="0" eaLnBrk="1" fontAlgn="auto" latinLnBrk="0" hangingPunct="1">
              <a:lnSpc>
                <a:spcPct val="125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 BPTT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điệp</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C5D13986-DCF3-5000-3298-59F677A828C6}"/>
              </a:ext>
            </a:extLst>
          </p:cNvPr>
          <p:cNvSpPr/>
          <p:nvPr/>
        </p:nvSpPr>
        <p:spPr>
          <a:xfrm>
            <a:off x="1219200" y="2628900"/>
            <a:ext cx="16002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xuất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tiết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không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đóng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vai</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gieo</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vần</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C5D13986-DCF3-5000-3298-59F677A828C6}"/>
              </a:ext>
            </a:extLst>
          </p:cNvPr>
          <p:cNvSpPr/>
          <p:nvPr/>
        </p:nvSpPr>
        <p:spPr>
          <a:xfrm>
            <a:off x="3865418" y="4014162"/>
            <a:ext cx="10557164"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bàng</a:t>
            </a:r>
            <a:r>
              <a:rPr lang="en-US" sz="4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4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đỏ</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ngọn</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cây</a:t>
            </a:r>
            <a:endParaRPr lang="en-US" sz="4400" i="1"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Sếu</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giang</a:t>
            </a:r>
            <a:r>
              <a:rPr lang="en-US" sz="4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mang</a:t>
            </a:r>
            <a:r>
              <a:rPr lang="en-US" sz="44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lạnh</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bay </a:t>
            </a:r>
            <a:r>
              <a:rPr lang="en-US" sz="4400" b="1" i="1" dirty="0" err="1">
                <a:solidFill>
                  <a:prstClr val="black">
                    <a:lumMod val="95000"/>
                    <a:lumOff val="5000"/>
                  </a:prstClr>
                </a:solidFill>
                <a:latin typeface="Times New Roman" panose="02020603050405020304" pitchFamily="18" charset="0"/>
                <a:cs typeface="Times New Roman" panose="02020603050405020304" pitchFamily="18" charset="0"/>
              </a:rPr>
              <a:t>ngang</a:t>
            </a:r>
            <a:r>
              <a:rPr lang="en-US" sz="44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cs typeface="Times New Roman" panose="02020603050405020304" pitchFamily="18" charset="0"/>
              </a:rPr>
              <a:t>trời</a:t>
            </a:r>
            <a:endParaRPr lang="en-US" sz="4400" i="1"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Tố</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Hữu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sang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xuân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C5D13986-DCF3-5000-3298-59F677A828C6}"/>
              </a:ext>
            </a:extLst>
          </p:cNvPr>
          <p:cNvSpPr/>
          <p:nvPr/>
        </p:nvSpPr>
        <p:spPr>
          <a:xfrm>
            <a:off x="1219200" y="6515100"/>
            <a:ext cx="16002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ang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bàng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giang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mang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đang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ngang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tạo</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ra</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trùng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điệp</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âm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hưởng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tăng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truyền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cần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đạt</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CB6F0466-30BB-AA01-744C-F0C0B570B5AE}"/>
              </a:ext>
            </a:extLst>
          </p:cNvPr>
          <p:cNvSpPr/>
          <p:nvPr/>
        </p:nvSpPr>
        <p:spPr>
          <a:xfrm>
            <a:off x="914400" y="647700"/>
            <a:ext cx="127181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vần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Freeform 8">
            <a:extLst>
              <a:ext uri="{FF2B5EF4-FFF2-40B4-BE49-F238E27FC236}">
                <a16:creationId xmlns:a16="http://schemas.microsoft.com/office/drawing/2014/main" id="{4A908460-A8DC-0FA0-2A67-A789A4818966}"/>
              </a:ext>
            </a:extLst>
          </p:cNvPr>
          <p:cNvSpPr/>
          <p:nvPr/>
        </p:nvSpPr>
        <p:spPr>
          <a:xfrm>
            <a:off x="15717648" y="293410"/>
            <a:ext cx="2702303" cy="2236155"/>
          </a:xfrm>
          <a:custGeom>
            <a:avLst/>
            <a:gdLst/>
            <a:ahLst/>
            <a:cxnLst/>
            <a:rect l="l" t="t" r="r" b="b"/>
            <a:pathLst>
              <a:path w="2702303" h="2236155">
                <a:moveTo>
                  <a:pt x="0" y="0"/>
                </a:moveTo>
                <a:lnTo>
                  <a:pt x="2702302" y="0"/>
                </a:lnTo>
                <a:lnTo>
                  <a:pt x="2702302" y="2236155"/>
                </a:lnTo>
                <a:lnTo>
                  <a:pt x="0" y="2236155"/>
                </a:lnTo>
                <a:lnTo>
                  <a:pt x="0" y="0"/>
                </a:lnTo>
                <a:close/>
              </a:path>
            </a:pathLst>
          </a:custGeom>
          <a:blipFill>
            <a:blip r:embed="rId5"/>
            <a:stretch>
              <a:fillRect/>
            </a:stretch>
          </a:blipFill>
        </p:spPr>
      </p:sp>
    </p:spTree>
    <p:extLst>
      <p:ext uri="{BB962C8B-B14F-4D97-AF65-F5344CB8AC3E}">
        <p14:creationId xmlns:p14="http://schemas.microsoft.com/office/powerpoint/2010/main" val="160158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barn(inVertical)">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p:cTn id="35" dur="1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10">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3497</TotalTime>
  <Words>1653</Words>
  <Application>Microsoft Office PowerPoint</Application>
  <PresentationFormat>Custom</PresentationFormat>
  <Paragraphs>214</Paragraphs>
  <Slides>23</Slides>
  <Notes>22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Calibri</vt:lpstr>
      <vt:lpstr>Arial</vt:lpstr>
      <vt:lpstr>#9Slide07 IcielCrocante</vt:lpstr>
      <vt:lpstr>#9Slide04 Podkova Medium</vt:lpstr>
      <vt:lpstr>Times New Roman</vt:lpstr>
      <vt:lpstr>#9Slide04 Rokkitt Medium</vt:lpstr>
      <vt:lpstr>Calibri Light</vt:lpstr>
      <vt:lpstr>Roboto Condensed</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dc:creator>hoa pham</dc:creator>
  <cp:lastModifiedBy>hoa pham</cp:lastModifiedBy>
  <cp:revision>129</cp:revision>
  <dcterms:created xsi:type="dcterms:W3CDTF">2006-08-16T00:00:00Z</dcterms:created>
  <dcterms:modified xsi:type="dcterms:W3CDTF">2025-04-12T03:11:07Z</dcterms:modified>
  <dc:identifier>DAF7pnTM6sk</dc:identifier>
</cp:coreProperties>
</file>