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ZGC3sHm5npjTOOllOO38Avq8o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5AA593B-BD64-4050-907F-F791AF25D7F5}">
  <a:tblStyle styleId="{B5AA593B-BD64-4050-907F-F791AF25D7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410810-81DF-4411-B020-0221DC9B979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3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673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0459a3158144a863bec50fdb4019f34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958" y="-228600"/>
            <a:ext cx="9205957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524000" y="2057400"/>
            <a:ext cx="59436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BÀI 2: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DÂN SỐ VÀ GIA TĂNG DÂN SỐ</a:t>
            </a:r>
            <a:endParaRPr sz="5400" b="1" i="0" u="none" strike="noStrike" cap="none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0" descr="doinghe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48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Cu_nhan_that_nghiep_VietQ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0"/>
            <a:ext cx="4419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 descr="rungphuyen1_AXK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048000"/>
            <a:ext cx="46482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 descr="nghien-cuu-doi-moi-he-thong-bao-tro-xa-hoi-o-vn-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8200" y="3124200"/>
            <a:ext cx="44958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Google Shape;168;p11"/>
          <p:cNvCxnSpPr/>
          <p:nvPr/>
        </p:nvCxnSpPr>
        <p:spPr>
          <a:xfrm>
            <a:off x="5181599" y="3581400"/>
            <a:ext cx="1480457" cy="8382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1"/>
          <p:cNvCxnSpPr/>
          <p:nvPr/>
        </p:nvCxnSpPr>
        <p:spPr>
          <a:xfrm rot="10800000" flipH="1">
            <a:off x="5257799" y="2133600"/>
            <a:ext cx="1480457" cy="9906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11"/>
          <p:cNvSpPr/>
          <p:nvPr/>
        </p:nvSpPr>
        <p:spPr>
          <a:xfrm>
            <a:off x="2743200" y="2667000"/>
            <a:ext cx="3276600" cy="12192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 SỐ ĐÔNG</a:t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5767323" y="429650"/>
            <a:ext cx="3159000" cy="18564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Nghèo đói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Đời sống thấp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457200" y="4572000"/>
            <a:ext cx="3624600" cy="20547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 hưởng tới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văn hóa, y tế,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dục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304800" y="231350"/>
            <a:ext cx="3777000" cy="20547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 hưởng đến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 nguyên,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 trường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5562600" y="4419600"/>
            <a:ext cx="3159000" cy="20547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Thừa lao động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 việc làm</a:t>
            </a:r>
            <a:endParaRPr sz="3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5" name="Google Shape;175;p11"/>
          <p:cNvCxnSpPr/>
          <p:nvPr/>
        </p:nvCxnSpPr>
        <p:spPr>
          <a:xfrm rot="10800000">
            <a:off x="2209800" y="2286000"/>
            <a:ext cx="914400" cy="6096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1"/>
          <p:cNvCxnSpPr/>
          <p:nvPr/>
        </p:nvCxnSpPr>
        <p:spPr>
          <a:xfrm flipH="1">
            <a:off x="2362200" y="3733800"/>
            <a:ext cx="990600" cy="685800"/>
          </a:xfrm>
          <a:prstGeom prst="straightConnector1">
            <a:avLst/>
          </a:pr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/>
          <p:nvPr/>
        </p:nvSpPr>
        <p:spPr>
          <a:xfrm>
            <a:off x="152400" y="1219200"/>
            <a:ext cx="320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381000" y="2898525"/>
            <a:ext cx="2057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 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 flipH="1">
            <a:off x="381000" y="3812925"/>
            <a:ext cx="2895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0 – 14t : Nam thường cao hơn nữ.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457200" y="5489325"/>
            <a:ext cx="320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15t trở lên : Nữ thường cao hơn nam.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609600"/>
            <a:ext cx="51816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 2: DÂN SỐ VÀ GIA TĂNG DÂN SỐ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III. Cơ cấu dân số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0" y="1447800"/>
            <a:ext cx="4114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 xét tỉ lệ hai nhóm dân số nam, nữ thời kì 1979 -1999?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1371600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tỉ số giới tính là gì ?</a:t>
            </a: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304800" y="2971800"/>
            <a:ext cx="2514600" cy="2514600"/>
          </a:xfrm>
          <a:prstGeom prst="cloudCallout">
            <a:avLst>
              <a:gd name="adj1" fmla="val 90879"/>
              <a:gd name="adj2" fmla="val -123984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số nam so với 100 nữ</a:t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1376363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số giới tính thay đổi do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 nguyên nhân nào 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3810000" y="2286000"/>
            <a:ext cx="5334000" cy="1905000"/>
          </a:xfrm>
          <a:prstGeom prst="cloudCallout">
            <a:avLst>
              <a:gd name="adj1" fmla="val -46815"/>
              <a:gd name="adj2" fmla="val -105417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chiến tranh.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 tượng chuyển cư.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1828800" y="472440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số giới tính của nước ta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 nay như thế nào 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3"/>
          <p:cNvSpPr/>
          <p:nvPr/>
        </p:nvSpPr>
        <p:spPr>
          <a:xfrm>
            <a:off x="2667000" y="2209800"/>
            <a:ext cx="3581400" cy="1828800"/>
          </a:xfrm>
          <a:prstGeom prst="cloudCallout">
            <a:avLst>
              <a:gd name="adj1" fmla="val -1324"/>
              <a:gd name="adj2" fmla="val 108023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Mất cân đối giữa nam và nữ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/>
          <p:nvPr/>
        </p:nvSpPr>
        <p:spPr>
          <a:xfrm>
            <a:off x="1376363" y="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độ tuổi nước ta được coi là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kết cấu dân số như thế nào ?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3886200" y="2743200"/>
            <a:ext cx="2514600" cy="1524000"/>
          </a:xfrm>
          <a:prstGeom prst="cloudCallout">
            <a:avLst>
              <a:gd name="adj1" fmla="val 8269"/>
              <a:gd name="adj2" fmla="val -179273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kết cấu dân số trẻ.</a:t>
            </a:r>
            <a:endParaRPr/>
          </a:p>
        </p:txBody>
      </p:sp>
      <p:sp>
        <p:nvSpPr>
          <p:cNvPr id="204" name="Google Shape;204;p14"/>
          <p:cNvSpPr/>
          <p:nvPr/>
        </p:nvSpPr>
        <p:spPr>
          <a:xfrm>
            <a:off x="2057400" y="914400"/>
            <a:ext cx="6248400" cy="11430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 về cơ cấu theo nhóm tuổi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nước ta thời kì 1979 – 1999.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2057400" y="3886200"/>
            <a:ext cx="5334000" cy="1905000"/>
          </a:xfrm>
          <a:prstGeom prst="cloudCallout">
            <a:avLst>
              <a:gd name="adj1" fmla="val -21102"/>
              <a:gd name="adj2" fmla="val -117417"/>
            </a:avLst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cấu theo nhóm tuổi đang có sự thay đổi.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/>
          <p:nvPr/>
        </p:nvSpPr>
        <p:spPr>
          <a:xfrm>
            <a:off x="152401" y="1295400"/>
            <a:ext cx="7848600" cy="61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▪"/>
            </a:pP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Tỉ số giới tính là số nam so với 100 nữ.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152400" y="2057400"/>
            <a:ext cx="861060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▪"/>
            </a:pP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Tỉ số giới tính đang dần mất cân đối (hiện nay 115 nam/100 nữ).</a:t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BÀI 2: DÂN SỐ VÀ GIA TĂNG DÂN SỐ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III. Cơ cấu dân số</a:t>
            </a:r>
            <a:endParaRPr sz="3600">
              <a:solidFill>
                <a:srgbClr val="00206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3" name="Google Shape;213;p15"/>
          <p:cNvSpPr/>
          <p:nvPr/>
        </p:nvSpPr>
        <p:spPr>
          <a:xfrm>
            <a:off x="152400" y="3276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▪"/>
            </a:pP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Cơ cấu theo độ tuổi đang có sự thay đổi.</a:t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381000" y="4071937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+"/>
            </a:pP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Độ tuổi 0 – 14t giảm.</a:t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381000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+"/>
            </a:pPr>
            <a:r>
              <a:rPr lang="en-US"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Độ tuổi từ 15 trở lên tăng.</a:t>
            </a:r>
            <a:endParaRPr sz="32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6" descr="Hinh nen Powere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6"/>
          <p:cNvSpPr/>
          <p:nvPr/>
        </p:nvSpPr>
        <p:spPr>
          <a:xfrm>
            <a:off x="533400" y="4876800"/>
            <a:ext cx="7543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Rút ra nhận xét sau khi tính.</a:t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2743200" y="1847850"/>
            <a:ext cx="5410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tỉ lệ gia tăng tự nhiên 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6"/>
          <p:cNvSpPr/>
          <p:nvPr/>
        </p:nvSpPr>
        <p:spPr>
          <a:xfrm>
            <a:off x="0" y="3657600"/>
            <a:ext cx="320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GTTN (%) =</a:t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3733800" y="3200400"/>
            <a:ext cx="521493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suất sinh (‰) – Tỉ suất tử (‰)</a:t>
            </a:r>
            <a:endParaRPr/>
          </a:p>
        </p:txBody>
      </p:sp>
      <p:cxnSp>
        <p:nvCxnSpPr>
          <p:cNvPr id="225" name="Google Shape;225;p16"/>
          <p:cNvCxnSpPr/>
          <p:nvPr/>
        </p:nvCxnSpPr>
        <p:spPr>
          <a:xfrm>
            <a:off x="3962400" y="3931917"/>
            <a:ext cx="4876800" cy="4571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26" name="Google Shape;226;p16"/>
          <p:cNvSpPr/>
          <p:nvPr/>
        </p:nvSpPr>
        <p:spPr>
          <a:xfrm>
            <a:off x="5486400" y="4038600"/>
            <a:ext cx="132873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457200" y="1828800"/>
            <a:ext cx="2362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3 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8" name="Google Shape;228;p16"/>
          <p:cNvCxnSpPr/>
          <p:nvPr/>
        </p:nvCxnSpPr>
        <p:spPr>
          <a:xfrm>
            <a:off x="609600" y="5181600"/>
            <a:ext cx="838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29" name="Google Shape;229;p16"/>
          <p:cNvSpPr/>
          <p:nvPr/>
        </p:nvSpPr>
        <p:spPr>
          <a:xfrm>
            <a:off x="2133600" y="228600"/>
            <a:ext cx="4191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/>
          <p:nvPr/>
        </p:nvSpPr>
        <p:spPr>
          <a:xfrm>
            <a:off x="1600200" y="1981200"/>
            <a:ext cx="4343400" cy="3200400"/>
          </a:xfrm>
          <a:custGeom>
            <a:avLst/>
            <a:gdLst/>
            <a:ahLst/>
            <a:cxnLst/>
            <a:rect l="l" t="t" r="r" b="b"/>
            <a:pathLst>
              <a:path w="2736" h="2016" extrusionOk="0">
                <a:moveTo>
                  <a:pt x="0" y="0"/>
                </a:moveTo>
                <a:lnTo>
                  <a:pt x="2736" y="720"/>
                </a:lnTo>
                <a:lnTo>
                  <a:pt x="2736" y="2016"/>
                </a:lnTo>
                <a:lnTo>
                  <a:pt x="0" y="1728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5" name="Google Shape;235;p17"/>
          <p:cNvCxnSpPr/>
          <p:nvPr/>
        </p:nvCxnSpPr>
        <p:spPr>
          <a:xfrm rot="10800000">
            <a:off x="1600200" y="1219200"/>
            <a:ext cx="0" cy="4572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p17"/>
          <p:cNvCxnSpPr/>
          <p:nvPr/>
        </p:nvCxnSpPr>
        <p:spPr>
          <a:xfrm>
            <a:off x="1600200" y="5791200"/>
            <a:ext cx="6705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17"/>
          <p:cNvSpPr txBox="1"/>
          <p:nvPr/>
        </p:nvSpPr>
        <p:spPr>
          <a:xfrm>
            <a:off x="1143000" y="6110288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1979</a:t>
            </a:r>
            <a:endParaRPr/>
          </a:p>
        </p:txBody>
      </p:sp>
      <p:sp>
        <p:nvSpPr>
          <p:cNvPr id="238" name="Google Shape;238;p17"/>
          <p:cNvSpPr txBox="1"/>
          <p:nvPr/>
        </p:nvSpPr>
        <p:spPr>
          <a:xfrm>
            <a:off x="5562600" y="6110288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1999</a:t>
            </a:r>
            <a:endParaRPr/>
          </a:p>
        </p:txBody>
      </p:sp>
      <p:cxnSp>
        <p:nvCxnSpPr>
          <p:cNvPr id="239" name="Google Shape;239;p17"/>
          <p:cNvCxnSpPr/>
          <p:nvPr/>
        </p:nvCxnSpPr>
        <p:spPr>
          <a:xfrm rot="10800000">
            <a:off x="5943600" y="3124200"/>
            <a:ext cx="0" cy="205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17"/>
          <p:cNvCxnSpPr/>
          <p:nvPr/>
        </p:nvCxnSpPr>
        <p:spPr>
          <a:xfrm>
            <a:off x="1600200" y="1981200"/>
            <a:ext cx="4343400" cy="114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1" name="Google Shape;241;p17"/>
          <p:cNvCxnSpPr/>
          <p:nvPr/>
        </p:nvCxnSpPr>
        <p:spPr>
          <a:xfrm>
            <a:off x="1600200" y="4724400"/>
            <a:ext cx="434340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17"/>
          <p:cNvSpPr txBox="1"/>
          <p:nvPr/>
        </p:nvSpPr>
        <p:spPr>
          <a:xfrm>
            <a:off x="7696200" y="59436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609600" y="1828800"/>
            <a:ext cx="914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32,5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685800" y="4495800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7,2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6019800" y="289560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19,9</a:t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6096000" y="4953000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5,5</a:t>
            </a:r>
            <a:endParaRPr/>
          </a:p>
        </p:txBody>
      </p:sp>
      <p:cxnSp>
        <p:nvCxnSpPr>
          <p:cNvPr id="247" name="Google Shape;247;p17"/>
          <p:cNvCxnSpPr/>
          <p:nvPr/>
        </p:nvCxnSpPr>
        <p:spPr>
          <a:xfrm>
            <a:off x="5943600" y="5715000"/>
            <a:ext cx="0" cy="15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7"/>
          <p:cNvSpPr txBox="1"/>
          <p:nvPr/>
        </p:nvSpPr>
        <p:spPr>
          <a:xfrm>
            <a:off x="1576388" y="995363"/>
            <a:ext cx="685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</a:t>
            </a:r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1676400" y="3352800"/>
            <a:ext cx="403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GTTN</a:t>
            </a: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76200" y="1524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 ĐỒ THỂ HIỆN TÌNH HÌNH GIA TĂNG TỰ NHIÊN CỦA DÂN SỐ NƯỚC TA THỜI KÌ 1979 – 1999.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6200" y="152400"/>
            <a:ext cx="3124200" cy="2362200"/>
          </a:xfrm>
          <a:prstGeom prst="ellipse">
            <a:avLst/>
          </a:prstGeom>
          <a:solidFill>
            <a:srgbClr val="76923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Nội dung chính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562600" y="152400"/>
            <a:ext cx="2667000" cy="167944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8210" y="43805"/>
                </a:moveTo>
                <a:lnTo>
                  <a:pt x="-20000" y="22500"/>
                </a:lnTo>
                <a:lnTo>
                  <a:pt x="-128401" y="18032"/>
                </a:lnTo>
              </a:path>
            </a:pathLst>
          </a:cu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Dân sô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6096000" y="3200400"/>
            <a:ext cx="2895600" cy="213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20000" y="22500"/>
                </a:lnTo>
                <a:lnTo>
                  <a:pt x="-124948" y="-76548"/>
                </a:lnTo>
              </a:path>
            </a:pathLst>
          </a:custGeom>
          <a:solidFill>
            <a:srgbClr val="92CCD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Gia tăng dân số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2133600" y="4953000"/>
            <a:ext cx="2895600" cy="160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7475" y="-6424"/>
                </a:moveTo>
                <a:lnTo>
                  <a:pt x="24482" y="-21787"/>
                </a:lnTo>
                <a:lnTo>
                  <a:pt x="-9461" y="-178025"/>
                </a:lnTo>
              </a:path>
            </a:pathLst>
          </a:custGeom>
          <a:solidFill>
            <a:srgbClr val="E5B8B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Cơ cấu dân số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 2: DÂN SỐ VÀ GIA TĂNG DÂN SỐ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Dân số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981200" y="1066800"/>
            <a:ext cx="6324600" cy="3581400"/>
          </a:xfrm>
          <a:prstGeom prst="cloudCallout">
            <a:avLst>
              <a:gd name="adj1" fmla="val -47440"/>
              <a:gd name="adj2" fmla="val 86287"/>
            </a:avLst>
          </a:prstGeom>
          <a:solidFill>
            <a:srgbClr val="D6E3B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 ta đứng thứ bao nhiêu về diện tích và dân số ? Điều đó nói lên đặc điểm gì của dân số nước ta ?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 2: DÂN SỐ VÀ GIA TĂNG DÂN SỐ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I. Dân số</a:t>
            </a:r>
            <a:endParaRPr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4" descr="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1143000"/>
            <a:ext cx="58674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76200" y="1219200"/>
            <a:ext cx="2667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2009 : 85,7 triệu người.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76200" y="2667000"/>
            <a:ext cx="25908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2017 : 95,4 triệu người.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▪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2019:  &gt;96,2 tr người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76200" y="4419600"/>
            <a:ext cx="2819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Việt Nam là nước đông dân (Đứng thứ 3 Đông Nam Á và 15 thế giới)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 2: DÂN SỐ VÀ GIA TĂNG DÂN SỐ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II. Gia tăng dân số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4" name="Google Shape;114;p5"/>
          <p:cNvGraphicFramePr/>
          <p:nvPr/>
        </p:nvGraphicFramePr>
        <p:xfrm>
          <a:off x="228600" y="1081087"/>
          <a:ext cx="8839200" cy="570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8839200" imgH="5700713" progId="Excel.Chart.8">
                  <p:embed/>
                </p:oleObj>
              </mc:Choice>
              <mc:Fallback>
                <p:oleObj r:id="rId5" imgW="8839200" imgH="5700713" progId="Excel.Chart.8">
                  <p:embed/>
                  <p:pic>
                    <p:nvPicPr>
                      <p:cNvPr id="114" name="Google Shape;114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228600" y="1081087"/>
                        <a:ext cx="8839200" cy="570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Google Shape;115;p5"/>
          <p:cNvGraphicFramePr/>
          <p:nvPr/>
        </p:nvGraphicFramePr>
        <p:xfrm>
          <a:off x="4093029" y="3495674"/>
          <a:ext cx="631375" cy="423050"/>
        </p:xfrm>
        <a:graphic>
          <a:graphicData uri="http://schemas.openxmlformats.org/drawingml/2006/table">
            <a:tbl>
              <a:tblPr>
                <a:noFill/>
                <a:tableStyleId>{B5AA593B-BD64-4050-907F-F791AF25D7F5}</a:tableStyleId>
              </a:tblPr>
              <a:tblGrid>
                <a:gridCol w="631375"/>
              </a:tblGrid>
              <a:tr h="42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41,1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Google Shape;116;p5"/>
          <p:cNvGraphicFramePr/>
          <p:nvPr/>
        </p:nvGraphicFramePr>
        <p:xfrm>
          <a:off x="3407229" y="3800474"/>
          <a:ext cx="631375" cy="423050"/>
        </p:xfrm>
        <a:graphic>
          <a:graphicData uri="http://schemas.openxmlformats.org/drawingml/2006/table">
            <a:tbl>
              <a:tblPr>
                <a:noFill/>
                <a:tableStyleId>{B5AA593B-BD64-4050-907F-F791AF25D7F5}</a:tableStyleId>
              </a:tblPr>
              <a:tblGrid>
                <a:gridCol w="631375"/>
              </a:tblGrid>
              <a:tr h="42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34,9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Google Shape;117;p5"/>
          <p:cNvGraphicFramePr/>
          <p:nvPr/>
        </p:nvGraphicFramePr>
        <p:xfrm>
          <a:off x="2695574" y="3987015"/>
          <a:ext cx="631375" cy="423050"/>
        </p:xfrm>
        <a:graphic>
          <a:graphicData uri="http://schemas.openxmlformats.org/drawingml/2006/table">
            <a:tbl>
              <a:tblPr>
                <a:noFill/>
                <a:tableStyleId>{B5AA593B-BD64-4050-907F-F791AF25D7F5}</a:tableStyleId>
              </a:tblPr>
              <a:tblGrid>
                <a:gridCol w="631375"/>
              </a:tblGrid>
              <a:tr h="42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oogle Shape;118;p5"/>
          <p:cNvGraphicFramePr/>
          <p:nvPr/>
        </p:nvGraphicFramePr>
        <p:xfrm>
          <a:off x="2071687" y="4181235"/>
          <a:ext cx="631375" cy="381250"/>
        </p:xfrm>
        <a:graphic>
          <a:graphicData uri="http://schemas.openxmlformats.org/drawingml/2006/table">
            <a:tbl>
              <a:tblPr>
                <a:noFill/>
                <a:tableStyleId>{B5AA593B-BD64-4050-907F-F791AF25D7F5}</a:tableStyleId>
              </a:tblPr>
              <a:tblGrid>
                <a:gridCol w="631375"/>
              </a:tblGrid>
              <a:tr h="38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19" name="Google Shape;119;p5"/>
          <p:cNvGraphicFramePr/>
          <p:nvPr/>
        </p:nvGraphicFramePr>
        <p:xfrm>
          <a:off x="6071507" y="2615415"/>
          <a:ext cx="710300" cy="423050"/>
        </p:xfrm>
        <a:graphic>
          <a:graphicData uri="http://schemas.openxmlformats.org/drawingml/2006/table">
            <a:tbl>
              <a:tblPr>
                <a:noFill/>
                <a:tableStyleId>{B5AA593B-BD64-4050-907F-F791AF25D7F5}</a:tableStyleId>
              </a:tblPr>
              <a:tblGrid>
                <a:gridCol w="710300"/>
              </a:tblGrid>
              <a:tr h="42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64,4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Google Shape;120;p5"/>
          <p:cNvGraphicFramePr/>
          <p:nvPr/>
        </p:nvGraphicFramePr>
        <p:xfrm>
          <a:off x="5464629" y="3072615"/>
          <a:ext cx="631375" cy="423050"/>
        </p:xfrm>
        <a:graphic>
          <a:graphicData uri="http://schemas.openxmlformats.org/drawingml/2006/table">
            <a:tbl>
              <a:tblPr>
                <a:noFill/>
                <a:tableStyleId>{B5AA593B-BD64-4050-907F-F791AF25D7F5}</a:tableStyleId>
              </a:tblPr>
              <a:tblGrid>
                <a:gridCol w="631375"/>
              </a:tblGrid>
              <a:tr h="42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21" name="Google Shape;121;p5"/>
          <p:cNvGraphicFramePr/>
          <p:nvPr/>
        </p:nvGraphicFramePr>
        <p:xfrm>
          <a:off x="4776107" y="3148815"/>
          <a:ext cx="710300" cy="423050"/>
        </p:xfrm>
        <a:graphic>
          <a:graphicData uri="http://schemas.openxmlformats.org/drawingml/2006/table">
            <a:tbl>
              <a:tblPr>
                <a:noFill/>
                <a:tableStyleId>{B5AA593B-BD64-4050-907F-F791AF25D7F5}</a:tableStyleId>
              </a:tblPr>
              <a:tblGrid>
                <a:gridCol w="710300"/>
              </a:tblGrid>
              <a:tr h="423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22" name="Google Shape;122;p5"/>
          <p:cNvGraphicFramePr/>
          <p:nvPr/>
        </p:nvGraphicFramePr>
        <p:xfrm>
          <a:off x="6836229" y="2145475"/>
          <a:ext cx="631375" cy="359600"/>
        </p:xfrm>
        <a:graphic>
          <a:graphicData uri="http://schemas.openxmlformats.org/drawingml/2006/table">
            <a:tbl>
              <a:tblPr>
                <a:noFill/>
                <a:tableStyleId>{B5AA593B-BD64-4050-907F-F791AF25D7F5}</a:tableStyleId>
              </a:tblPr>
              <a:tblGrid>
                <a:gridCol w="631375"/>
              </a:tblGrid>
              <a:tr h="35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76,3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3" name="Google Shape;123;p5"/>
          <p:cNvSpPr/>
          <p:nvPr/>
        </p:nvSpPr>
        <p:spPr>
          <a:xfrm>
            <a:off x="7205663" y="1828800"/>
            <a:ext cx="636304" cy="3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80,9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228600" y="1143000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 xét về tình hình tăng dân số nước ta?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6"/>
          <p:cNvGraphicFramePr/>
          <p:nvPr/>
        </p:nvGraphicFramePr>
        <p:xfrm>
          <a:off x="152400" y="2260025"/>
          <a:ext cx="8763000" cy="1188730"/>
        </p:xfrm>
        <a:graphic>
          <a:graphicData uri="http://schemas.openxmlformats.org/drawingml/2006/table">
            <a:tbl>
              <a:tblPr firstRow="1" bandRow="1">
                <a:noFill/>
                <a:tableStyleId>{9D410810-81DF-4411-B020-0221DC9B9798}</a:tableStyleId>
              </a:tblPr>
              <a:tblGrid>
                <a:gridCol w="2743200"/>
                <a:gridCol w="5143500"/>
                <a:gridCol w="8763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25,2%</a:t>
                      </a:r>
                      <a:endParaRPr sz="3600" u="none" strike="noStrike" cap="none"/>
                    </a:p>
                  </a:txBody>
                  <a:tcPr marL="91450" marR="91450" marT="45725" marB="45725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69,3%</a:t>
                      </a:r>
                      <a:endParaRPr sz="3600" u="none" strike="noStrike" cap="none"/>
                    </a:p>
                  </a:txBody>
                  <a:tcPr marL="91450" marR="91450" marT="45725" marB="45725"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/>
                        <a:t>5,5%</a:t>
                      </a:r>
                      <a:endParaRPr sz="3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0" name="Google Shape;130;p6"/>
          <p:cNvSpPr/>
          <p:nvPr/>
        </p:nvSpPr>
        <p:spPr>
          <a:xfrm>
            <a:off x="2362200" y="3962400"/>
            <a:ext cx="762000" cy="457200"/>
          </a:xfrm>
          <a:prstGeom prst="rect">
            <a:avLst/>
          </a:prstGeom>
          <a:solidFill>
            <a:srgbClr val="92CCD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2362200" y="5638800"/>
            <a:ext cx="762000" cy="4572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2362200" y="4800600"/>
            <a:ext cx="762000" cy="457200"/>
          </a:xfrm>
          <a:prstGeom prst="rect">
            <a:avLst/>
          </a:prstGeom>
          <a:solidFill>
            <a:srgbClr val="B2A0C7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4136961" y="3911025"/>
            <a:ext cx="2284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Dưới 15 tuổi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4060761" y="4749225"/>
            <a:ext cx="24162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15-64 tuổi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4060761" y="5663625"/>
            <a:ext cx="21848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 64 tuổi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228600" y="827782"/>
            <a:ext cx="82296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Phân bố các độ tuổi ở Việt Nam, tính theo đầu năm 2017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17748855-Question-mark-Stock-Phot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2600"/>
            <a:ext cx="5410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4343400" y="0"/>
            <a:ext cx="4800600" cy="2514600"/>
          </a:xfrm>
          <a:prstGeom prst="cloudCallout">
            <a:avLst>
              <a:gd name="adj1" fmla="val -62582"/>
              <a:gd name="adj2" fmla="val 83480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Vì sao tỉ lệ gia tăng tự nhiên của dân số giảm nhanh, nhưng dân số vẫn tăng nhanh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4267200" y="0"/>
            <a:ext cx="4953000" cy="2590800"/>
          </a:xfrm>
          <a:prstGeom prst="cloudCallout">
            <a:avLst>
              <a:gd name="adj1" fmla="val -60565"/>
              <a:gd name="adj2" fmla="val 79380"/>
            </a:avLst>
          </a:prstGeom>
          <a:solidFill>
            <a:schemeClr val="l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Dân số đông và tăng nhanh gây ra những hậu quả gì?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/>
          <p:nvPr/>
        </p:nvSpPr>
        <p:spPr>
          <a:xfrm>
            <a:off x="685800" y="304800"/>
            <a:ext cx="7772400" cy="6172200"/>
          </a:xfrm>
          <a:prstGeom prst="irregularSeal1">
            <a:avLst/>
          </a:prstGeom>
          <a:solidFill>
            <a:srgbClr val="92CCDC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Dựa vào bảng 2.1, nhận xét  tỉ lệ gia tăng dân số ở các vùng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 descr="Hinh nen Powere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/>
        </p:nvSpPr>
        <p:spPr>
          <a:xfrm>
            <a:off x="0" y="-76200"/>
            <a:ext cx="9144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BÀI 2: DÂN SỐ VÀ GIA TĂNG DÂN SỐ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II. Gia tăng dân số</a:t>
            </a:r>
            <a:endParaRPr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112925" y="1019567"/>
            <a:ext cx="85344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457200" marR="0" lvl="0" indent="-431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Dân số nước ta tăng nhanh, cuối những năm 50 có hiện tượng bùng nổ dân số.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Hiện nay tốc độ gia tăng dân số có xu hướng giảm (tuy nhiên vẫn tăng 1 triệu người/năm).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Dân số đông và tăng nhanh liên tục để lại nhiều hậu qủa nghiêm trọng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Tỉ lệ gia tăng dân số khác nhau giữa các vùng.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661</Words>
  <Application>Microsoft Office PowerPoint</Application>
  <PresentationFormat>On-screen Show (4:3)</PresentationFormat>
  <Paragraphs>100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xinh dep</dc:creator>
  <cp:lastModifiedBy>Admin_PTIT</cp:lastModifiedBy>
  <cp:revision>1</cp:revision>
  <dcterms:created xsi:type="dcterms:W3CDTF">2006-08-16T00:00:00Z</dcterms:created>
  <dcterms:modified xsi:type="dcterms:W3CDTF">2021-03-04T05:42:40Z</dcterms:modified>
</cp:coreProperties>
</file>