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theme/theme6.xml" ContentType="application/vnd.openxmlformats-officedocument.theme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theme/theme7.xml" ContentType="application/vnd.openxmlformats-officedocument.theme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3" r:id="rId3"/>
    <p:sldMasterId id="2147483685" r:id="rId4"/>
    <p:sldMasterId id="2147483697" r:id="rId5"/>
    <p:sldMasterId id="2147483709" r:id="rId6"/>
    <p:sldMasterId id="2147483733" r:id="rId7"/>
    <p:sldMasterId id="2147483769" r:id="rId8"/>
  </p:sldMasterIdLst>
  <p:notesMasterIdLst>
    <p:notesMasterId r:id="rId22"/>
  </p:notesMasterIdLst>
  <p:sldIdLst>
    <p:sldId id="277" r:id="rId9"/>
    <p:sldId id="339" r:id="rId10"/>
    <p:sldId id="340" r:id="rId11"/>
    <p:sldId id="329" r:id="rId12"/>
    <p:sldId id="337" r:id="rId13"/>
    <p:sldId id="338" r:id="rId14"/>
    <p:sldId id="318" r:id="rId15"/>
    <p:sldId id="341" r:id="rId16"/>
    <p:sldId id="342" r:id="rId17"/>
    <p:sldId id="287" r:id="rId18"/>
    <p:sldId id="344" r:id="rId19"/>
    <p:sldId id="346" r:id="rId20"/>
    <p:sldId id="349" r:id="rId21"/>
  </p:sldIdLst>
  <p:sldSz cx="12436475" cy="6858000"/>
  <p:notesSz cx="6742113" cy="987266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0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0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0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0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0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30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30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30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30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91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E8B6"/>
    <a:srgbClr val="7BD563"/>
    <a:srgbClr val="E8E150"/>
    <a:srgbClr val="34FB25"/>
    <a:srgbClr val="D09768"/>
    <a:srgbClr val="FFFF00"/>
    <a:srgbClr val="FF3300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3606" autoAdjust="0"/>
  </p:normalViewPr>
  <p:slideViewPr>
    <p:cSldViewPr>
      <p:cViewPr>
        <p:scale>
          <a:sx n="73" d="100"/>
          <a:sy n="73" d="100"/>
        </p:scale>
        <p:origin x="-546" y="-114"/>
      </p:cViewPr>
      <p:guideLst>
        <p:guide orient="horz" pos="2160"/>
        <p:guide pos="391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presProps" Target="presProps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000" cy="493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9525" y="0"/>
            <a:ext cx="2921000" cy="493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236EBE4-92AC-4430-986B-18D5ACFB3A1E}" type="datetimeFigureOut">
              <a:rPr lang="en-US"/>
              <a:pPr>
                <a:defRPr/>
              </a:pPr>
              <a:t>9/27/2021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288" y="739775"/>
            <a:ext cx="6713537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4688" y="4689475"/>
            <a:ext cx="5392737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63"/>
            <a:ext cx="2921000" cy="493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9525" y="9377363"/>
            <a:ext cx="2921000" cy="493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ED55F563-7105-45D4-994E-0C6AF63888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2063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4288" y="739775"/>
            <a:ext cx="6713537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0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30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30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30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30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fld id="{2BBB3BBC-3DA9-4613-93AA-518DF09AA814}" type="slidenum">
              <a:rPr lang="en-US" sz="1200"/>
              <a:pPr eaLnBrk="1" hangingPunct="1"/>
              <a:t>10</a:t>
            </a:fld>
            <a:endParaRPr 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3450" y="2130571"/>
            <a:ext cx="10569576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65412" y="3886200"/>
            <a:ext cx="8705849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9C2538-1018-47C2-81C3-F10E382A7E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271448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434994-3A44-4C54-97B9-B243E7AA7E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019664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17099" y="274784"/>
            <a:ext cx="2797175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2300" y="274784"/>
            <a:ext cx="82423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0AA7F5-C0E1-4028-93D2-DB78A680DC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979568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2736" y="2130572"/>
            <a:ext cx="10571004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65471" y="3886200"/>
            <a:ext cx="8705533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DBE87B7-A35A-4561-89CA-958A4F3E91DB}" type="datetimeFigureOut">
              <a:rPr lang="en-US"/>
              <a:pPr>
                <a:defRPr/>
              </a:pPr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2A86644-3B54-453A-9EA6-CCB296B9F4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9763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6F53F3A-B6CC-4836-B31F-BCFF49FDAC5C}" type="datetimeFigureOut">
              <a:rPr lang="en-US"/>
              <a:pPr>
                <a:defRPr/>
              </a:pPr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11DA15C-299E-4AAA-9172-91FB268612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53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396" y="4407047"/>
            <a:ext cx="10571004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396" y="2906713"/>
            <a:ext cx="10571004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707477DD-923B-4B39-BDB5-17CA6A6CF20B}" type="datetimeFigureOut">
              <a:rPr lang="en-US"/>
              <a:pPr>
                <a:defRPr/>
              </a:pPr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AEF1155B-3F13-4C20-8F31-5BC7C30F8F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897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1824" y="1600206"/>
            <a:ext cx="549277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1875" y="1600206"/>
            <a:ext cx="549277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2B94CE1-C38C-4B18-9812-72582EF3D0CC}" type="datetimeFigureOut">
              <a:rPr lang="en-US"/>
              <a:pPr>
                <a:defRPr/>
              </a:pPr>
              <a:t>9/27/2021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42C0221-80DB-4BCF-8012-209994BC58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4798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1824" y="1535113"/>
            <a:ext cx="549493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824" y="2174875"/>
            <a:ext cx="549493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7656" y="1535113"/>
            <a:ext cx="549709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7656" y="2174875"/>
            <a:ext cx="549709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236C28F-7CBD-4F99-AD43-1E46429D82B5}" type="datetimeFigureOut">
              <a:rPr lang="en-US"/>
              <a:pPr>
                <a:defRPr/>
              </a:pPr>
              <a:t>9/27/2021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341348C-0266-4028-AA32-9784E47A0E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8069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4C4F820-172C-47CC-9584-9BAA41238A11}" type="datetimeFigureOut">
              <a:rPr lang="en-US"/>
              <a:pPr>
                <a:defRPr/>
              </a:pPr>
              <a:t>9/27/2021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64A18C6-D3F8-40EF-881F-C6178789B1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1834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A44E3A6-601A-4AD5-BA7E-548D5DC33F78}" type="datetimeFigureOut">
              <a:rPr lang="en-US"/>
              <a:pPr>
                <a:defRPr/>
              </a:pPr>
              <a:t>9/27/2021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1871A4B-2171-4AF7-A96E-FD31C6232A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3457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924" y="273050"/>
            <a:ext cx="4091515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2316" y="273197"/>
            <a:ext cx="695233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1924" y="1435103"/>
            <a:ext cx="409151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9B60106-7BE3-43B8-BF2D-F431B5821A09}" type="datetimeFigureOut">
              <a:rPr lang="en-US"/>
              <a:pPr>
                <a:defRPr/>
              </a:pPr>
              <a:t>9/27/2021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F75D2DB-18C3-46D9-A4E1-DC5E27960F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919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98CF97-8DD2-415C-B275-5100CDAD8C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575247"/>
      </p:ext>
    </p:extLst>
  </p:cSld>
  <p:clrMapOvr>
    <a:masterClrMapping/>
  </p:clrMapOvr>
  <p:transition spd="slow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7636" y="4800600"/>
            <a:ext cx="746188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37636" y="612775"/>
            <a:ext cx="7461885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37636" y="5367338"/>
            <a:ext cx="746188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AFF174F-7F59-4E60-94BD-009BBC03AD00}" type="datetimeFigureOut">
              <a:rPr lang="en-US"/>
              <a:pPr>
                <a:defRPr/>
              </a:pPr>
              <a:t>9/27/2021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22D450E-A672-46C5-B312-B104340986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244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4AAC94D-BD2A-4218-A515-FBD4D1101B1E}" type="datetimeFigureOut">
              <a:rPr lang="en-US"/>
              <a:pPr>
                <a:defRPr/>
              </a:pPr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11B5723-4358-40DA-81F0-A6B7AEA613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9565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16444" y="274785"/>
            <a:ext cx="2798207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1824" y="274785"/>
            <a:ext cx="8187346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420BD13-5F9F-42E3-A737-D86775699CB7}" type="datetimeFigureOut">
              <a:rPr lang="en-US"/>
              <a:pPr>
                <a:defRPr/>
              </a:pPr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FE78F4B-643A-449C-8BB9-EE7AEA113D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9216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21824" y="274785"/>
            <a:ext cx="11192828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453D719-9CA2-4E5B-A394-A9B7EA6CC2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01600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2736" y="2130570"/>
            <a:ext cx="10571004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65471" y="3886200"/>
            <a:ext cx="8705533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B790BB-6F3B-448E-BF16-E65D2CAFE23B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932208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28D35C-72A6-4D72-9874-38A94B5A70E5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02017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396" y="4407045"/>
            <a:ext cx="10571004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396" y="2906713"/>
            <a:ext cx="10571004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102B44-D1F0-4A95-AFE5-B47413822834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257526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1824" y="1600206"/>
            <a:ext cx="549277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1875" y="1600206"/>
            <a:ext cx="549277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F9622F-D999-4DE1-8D9C-EE4C694E15D9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212828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1824" y="1535113"/>
            <a:ext cx="549493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824" y="2174875"/>
            <a:ext cx="549493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7655" y="1535113"/>
            <a:ext cx="549709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7655" y="2174875"/>
            <a:ext cx="549709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1CE35E-1874-4B2D-B9AA-59E013F451BB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859571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04BB65-A0E2-4873-96D6-72DEB3D61957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8712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664" y="4407046"/>
            <a:ext cx="10571162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664" y="2906713"/>
            <a:ext cx="10571162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3069BB-5507-4610-9F95-F98F4E2EE6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367819"/>
      </p:ext>
    </p:extLst>
  </p:cSld>
  <p:clrMapOvr>
    <a:masterClrMapping/>
  </p:clrMapOvr>
  <p:transition spd="slow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12A264-4C7D-407A-B9CB-2DFE810DA2EF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855740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922" y="273050"/>
            <a:ext cx="4091515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2316" y="273195"/>
            <a:ext cx="695233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1922" y="1435103"/>
            <a:ext cx="409151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345052-DB9F-4A8F-8B19-8A8162449E4A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708226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7636" y="4800600"/>
            <a:ext cx="746188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37636" y="612775"/>
            <a:ext cx="746188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37636" y="5367338"/>
            <a:ext cx="746188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54FC6F-75B3-4559-B68D-CFA72181510C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971959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2E40A6-289E-4BE1-A8DD-EA804C9D61F9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897377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16444" y="274783"/>
            <a:ext cx="2798207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1824" y="274783"/>
            <a:ext cx="8187346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FB2DF7-A101-4C5F-8266-260C4885832A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016445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2736" y="2130540"/>
            <a:ext cx="10571004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65471" y="3886200"/>
            <a:ext cx="8705533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A32DFB-88E1-451D-A907-7B84102E715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965046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9391E6-8A61-4FCC-A150-1A557ADDEF0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500700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396" y="4407015"/>
            <a:ext cx="10571004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396" y="2906713"/>
            <a:ext cx="10571004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EE605E-EA3E-4191-9D83-F989C00D1BB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58429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1824" y="1600206"/>
            <a:ext cx="549277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1875" y="1600206"/>
            <a:ext cx="549277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D21EC-7540-46EE-956A-C3F4EBEC347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173511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1824" y="1535113"/>
            <a:ext cx="549493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824" y="2174875"/>
            <a:ext cx="549493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7635" y="1535113"/>
            <a:ext cx="549709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7635" y="2174875"/>
            <a:ext cx="549709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2C56FA-649E-420E-98B6-CEE950F4975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7382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2300" y="1600206"/>
            <a:ext cx="551973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4537" y="1600206"/>
            <a:ext cx="551973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FCC011-E7F9-49ED-8065-CF49065094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456664"/>
      </p:ext>
    </p:extLst>
  </p:cSld>
  <p:clrMapOvr>
    <a:masterClrMapping/>
  </p:clrMapOvr>
  <p:transition spd="slow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5A2CDF-B7D8-4715-962D-A4675F5DF2F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348785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3D01BA-11FF-430F-B5B0-2FAFB211AA3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063799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902" y="273050"/>
            <a:ext cx="4091515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2316" y="273165"/>
            <a:ext cx="695233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1902" y="1435103"/>
            <a:ext cx="409151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E45BA5-8A44-4D6C-801F-CB9A171428D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404173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7636" y="4800600"/>
            <a:ext cx="746188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37636" y="612775"/>
            <a:ext cx="746188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37636" y="5367338"/>
            <a:ext cx="746188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06F6ED-4A13-4004-B7AE-A36967ABB9E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338490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95DFD1-D810-4E1F-BC6B-E0C3E4E1458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386694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16444" y="274753"/>
            <a:ext cx="2798207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1824" y="274753"/>
            <a:ext cx="8187346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35DEB3-B53C-4B34-AF9F-C3CD9370D5C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01161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2736" y="2130532"/>
            <a:ext cx="10571004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65471" y="3886200"/>
            <a:ext cx="8705533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A32DFB-88E1-451D-A907-7B84102E715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869940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9391E6-8A61-4FCC-A150-1A557ADDEF0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19440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396" y="4407007"/>
            <a:ext cx="10571004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396" y="2906713"/>
            <a:ext cx="10571004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EE605E-EA3E-4191-9D83-F989C00D1BB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26068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1824" y="1600206"/>
            <a:ext cx="549277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1875" y="1600206"/>
            <a:ext cx="549277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D21EC-7540-46EE-956A-C3F4EBEC347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6505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2300" y="1535113"/>
            <a:ext cx="54943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2300" y="2174875"/>
            <a:ext cx="54943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8349" y="1535113"/>
            <a:ext cx="54959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8349" y="2174875"/>
            <a:ext cx="54959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C0175F-B613-4151-918D-21E616EAC9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925538"/>
      </p:ext>
    </p:extLst>
  </p:cSld>
  <p:clrMapOvr>
    <a:masterClrMapping/>
  </p:clrMapOvr>
  <p:transition spd="slow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1824" y="1535113"/>
            <a:ext cx="549493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824" y="2174875"/>
            <a:ext cx="549493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7629" y="1535113"/>
            <a:ext cx="549709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7629" y="2174875"/>
            <a:ext cx="549709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2C56FA-649E-420E-98B6-CEE950F4975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053432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5A2CDF-B7D8-4715-962D-A4675F5DF2F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702557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3D01BA-11FF-430F-B5B0-2FAFB211AA3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517070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896" y="273050"/>
            <a:ext cx="4091515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2316" y="273157"/>
            <a:ext cx="695233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1896" y="1435103"/>
            <a:ext cx="409151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E45BA5-8A44-4D6C-801F-CB9A171428D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956979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7636" y="4800600"/>
            <a:ext cx="746188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37636" y="612775"/>
            <a:ext cx="746188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37636" y="5367338"/>
            <a:ext cx="746188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06F6ED-4A13-4004-B7AE-A36967ABB9E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21326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95DFD1-D810-4E1F-BC6B-E0C3E4E1458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693056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16444" y="274745"/>
            <a:ext cx="2798207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1824" y="274745"/>
            <a:ext cx="8187346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35DEB3-B53C-4B34-AF9F-C3CD9370D5C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328640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2736" y="2130522"/>
            <a:ext cx="10571004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65471" y="3886200"/>
            <a:ext cx="8705533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B790BB-6F3B-448E-BF16-E65D2CAFE23B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921705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28D35C-72A6-4D72-9874-38A94B5A70E5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212606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396" y="4406997"/>
            <a:ext cx="10571004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396" y="2906713"/>
            <a:ext cx="10571004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102B44-D1F0-4A95-AFE5-B47413822834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0214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3319AA-C903-45F4-ABA8-916AAFC5FD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722493"/>
      </p:ext>
    </p:extLst>
  </p:cSld>
  <p:clrMapOvr>
    <a:masterClrMapping/>
  </p:clrMapOvr>
  <p:transition spd="slow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1824" y="1600206"/>
            <a:ext cx="549277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1875" y="1600206"/>
            <a:ext cx="549277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F9622F-D999-4DE1-8D9C-EE4C694E15D9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96225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1824" y="1535113"/>
            <a:ext cx="549493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824" y="2174875"/>
            <a:ext cx="549493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7622" y="1535113"/>
            <a:ext cx="549709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7622" y="2174875"/>
            <a:ext cx="549709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1CE35E-1874-4B2D-B9AA-59E013F451BB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560324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04BB65-A0E2-4873-96D6-72DEB3D61957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65590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12A264-4C7D-407A-B9CB-2DFE810DA2EF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567005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890" y="273050"/>
            <a:ext cx="4091515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2316" y="273147"/>
            <a:ext cx="695233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1890" y="1435103"/>
            <a:ext cx="409151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345052-DB9F-4A8F-8B19-8A8162449E4A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079377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7636" y="4800600"/>
            <a:ext cx="746188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37636" y="612775"/>
            <a:ext cx="746188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37636" y="5367338"/>
            <a:ext cx="746188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54FC6F-75B3-4559-B68D-CFA72181510C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6686823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2E40A6-289E-4BE1-A8DD-EA804C9D61F9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5633074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16444" y="274735"/>
            <a:ext cx="2798207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1824" y="274735"/>
            <a:ext cx="8187346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FB2DF7-A101-4C5F-8266-260C4885832A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2113623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2736" y="2130496"/>
            <a:ext cx="10571004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65471" y="3886200"/>
            <a:ext cx="8705533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B790BB-6F3B-448E-BF16-E65D2CAFE23B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7613446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28D35C-72A6-4D72-9874-38A94B5A70E5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6432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24A546-3F54-4BA6-87EE-31DB77925B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023281"/>
      </p:ext>
    </p:extLst>
  </p:cSld>
  <p:clrMapOvr>
    <a:masterClrMapping/>
  </p:clrMapOvr>
  <p:transition spd="slow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396" y="4406971"/>
            <a:ext cx="10571004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396" y="2906713"/>
            <a:ext cx="10571004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102B44-D1F0-4A95-AFE5-B47413822834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5712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1824" y="1600206"/>
            <a:ext cx="549277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1875" y="1600206"/>
            <a:ext cx="549277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F9622F-D999-4DE1-8D9C-EE4C694E15D9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068164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1824" y="1535113"/>
            <a:ext cx="549493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824" y="2174875"/>
            <a:ext cx="549493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7605" y="1535113"/>
            <a:ext cx="549709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7605" y="2174875"/>
            <a:ext cx="549709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1CE35E-1874-4B2D-B9AA-59E013F451BB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90218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04BB65-A0E2-4873-96D6-72DEB3D61957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2290739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12A264-4C7D-407A-B9CB-2DFE810DA2EF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737987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872" y="273050"/>
            <a:ext cx="4091515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2316" y="273121"/>
            <a:ext cx="695233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1872" y="1435103"/>
            <a:ext cx="409151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345052-DB9F-4A8F-8B19-8A8162449E4A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5503169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7636" y="4800600"/>
            <a:ext cx="746188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37636" y="612775"/>
            <a:ext cx="746188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37636" y="5367338"/>
            <a:ext cx="746188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54FC6F-75B3-4559-B68D-CFA72181510C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8248993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2E40A6-289E-4BE1-A8DD-EA804C9D61F9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5646615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16444" y="274709"/>
            <a:ext cx="2798207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1824" y="274709"/>
            <a:ext cx="8187346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FB2DF7-A101-4C5F-8266-260C4885832A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727117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2736" y="2130426"/>
            <a:ext cx="10571004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65471" y="3886200"/>
            <a:ext cx="8705533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A32DFB-88E1-451D-A907-7B84102E715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0160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300" y="273050"/>
            <a:ext cx="409098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2514" y="273196"/>
            <a:ext cx="695166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2300" y="1435103"/>
            <a:ext cx="409098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1AA528-19C4-4429-B710-77604A1245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249891"/>
      </p:ext>
    </p:extLst>
  </p:cSld>
  <p:clrMapOvr>
    <a:masterClrMapping/>
  </p:clrMapOvr>
  <p:transition spd="slow"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9391E6-8A61-4FCC-A150-1A557ADDEF0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131545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396" y="4406901"/>
            <a:ext cx="10571004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396" y="2906713"/>
            <a:ext cx="10571004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EE605E-EA3E-4191-9D83-F989C00D1BB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8078788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1824" y="1600201"/>
            <a:ext cx="549277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1875" y="1600201"/>
            <a:ext cx="549277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D21EC-7540-46EE-956A-C3F4EBEC347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457082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1824" y="1535113"/>
            <a:ext cx="549493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824" y="2174875"/>
            <a:ext cx="549493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7557" y="1535113"/>
            <a:ext cx="549709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7557" y="2174875"/>
            <a:ext cx="549709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2C56FA-649E-420E-98B6-CEE950F4975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6603385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5A2CDF-B7D8-4715-962D-A4675F5DF2F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027397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3D01BA-11FF-430F-B5B0-2FAFB211AA3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7430151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824" y="273050"/>
            <a:ext cx="4091515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2316" y="273051"/>
            <a:ext cx="695233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1824" y="1435101"/>
            <a:ext cx="409151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E45BA5-8A44-4D6C-801F-CB9A171428D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651474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7636" y="4800600"/>
            <a:ext cx="746188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37636" y="612775"/>
            <a:ext cx="746188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37636" y="5367338"/>
            <a:ext cx="746188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06F6ED-4A13-4004-B7AE-A36967ABB9E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1867528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95DFD1-D810-4E1F-BC6B-E0C3E4E1458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0261374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16444" y="274639"/>
            <a:ext cx="2798207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1824" y="274639"/>
            <a:ext cx="8187346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35DEB3-B53C-4B34-AF9F-C3CD9370D5C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1747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1" y="4800600"/>
            <a:ext cx="746125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38401" y="612775"/>
            <a:ext cx="746125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38401" y="5367338"/>
            <a:ext cx="746125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F78A62-0A00-4442-9421-1F3A135BD8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518427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5.xml"/><Relationship Id="rId3" Type="http://schemas.openxmlformats.org/officeDocument/2006/relationships/slideLayout" Target="../slideLayouts/slideLayout70.xml"/><Relationship Id="rId7" Type="http://schemas.openxmlformats.org/officeDocument/2006/relationships/slideLayout" Target="../slideLayouts/slideLayout74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9.xml"/><Relationship Id="rId1" Type="http://schemas.openxmlformats.org/officeDocument/2006/relationships/slideLayout" Target="../slideLayouts/slideLayout68.xml"/><Relationship Id="rId6" Type="http://schemas.openxmlformats.org/officeDocument/2006/relationships/slideLayout" Target="../slideLayouts/slideLayout73.xml"/><Relationship Id="rId11" Type="http://schemas.openxmlformats.org/officeDocument/2006/relationships/slideLayout" Target="../slideLayouts/slideLayout78.xml"/><Relationship Id="rId5" Type="http://schemas.openxmlformats.org/officeDocument/2006/relationships/slideLayout" Target="../slideLayouts/slideLayout72.xml"/><Relationship Id="rId10" Type="http://schemas.openxmlformats.org/officeDocument/2006/relationships/slideLayout" Target="../slideLayouts/slideLayout77.xml"/><Relationship Id="rId4" Type="http://schemas.openxmlformats.org/officeDocument/2006/relationships/slideLayout" Target="../slideLayouts/slideLayout71.xml"/><Relationship Id="rId9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6.xml"/><Relationship Id="rId3" Type="http://schemas.openxmlformats.org/officeDocument/2006/relationships/slideLayout" Target="../slideLayouts/slideLayout81.xml"/><Relationship Id="rId7" Type="http://schemas.openxmlformats.org/officeDocument/2006/relationships/slideLayout" Target="../slideLayouts/slideLayout85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0.xml"/><Relationship Id="rId1" Type="http://schemas.openxmlformats.org/officeDocument/2006/relationships/slideLayout" Target="../slideLayouts/slideLayout79.xml"/><Relationship Id="rId6" Type="http://schemas.openxmlformats.org/officeDocument/2006/relationships/slideLayout" Target="../slideLayouts/slideLayout84.xml"/><Relationship Id="rId11" Type="http://schemas.openxmlformats.org/officeDocument/2006/relationships/slideLayout" Target="../slideLayouts/slideLayout89.xml"/><Relationship Id="rId5" Type="http://schemas.openxmlformats.org/officeDocument/2006/relationships/slideLayout" Target="../slideLayouts/slideLayout83.xml"/><Relationship Id="rId10" Type="http://schemas.openxmlformats.org/officeDocument/2006/relationships/slideLayout" Target="../slideLayouts/slideLayout88.xml"/><Relationship Id="rId4" Type="http://schemas.openxmlformats.org/officeDocument/2006/relationships/slideLayout" Target="../slideLayouts/slideLayout82.xml"/><Relationship Id="rId9" Type="http://schemas.openxmlformats.org/officeDocument/2006/relationships/slideLayout" Target="../slideLayouts/slideLayout8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22300" y="274638"/>
            <a:ext cx="1119187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2300" y="1600206"/>
            <a:ext cx="11191875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22300" y="6245225"/>
            <a:ext cx="290195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249740" y="6245225"/>
            <a:ext cx="39370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912225" y="6245225"/>
            <a:ext cx="290195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 smtClean="0">
                <a:latin typeface="Arial" charset="0"/>
              </a:defRPr>
            </a:lvl1pPr>
          </a:lstStyle>
          <a:p>
            <a:pPr>
              <a:defRPr/>
            </a:pPr>
            <a:fld id="{0F711242-4E52-419C-9A3B-D13D98DB78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621824" y="274638"/>
            <a:ext cx="1119282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1824" y="1600206"/>
            <a:ext cx="11192828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1824" y="6356497"/>
            <a:ext cx="29018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fld id="{D642FCF4-EEB9-40B3-9401-297AA4F71E01}" type="datetimeFigureOut">
              <a:rPr lang="en-US" b="0"/>
              <a:pPr>
                <a:defRPr/>
              </a:pPr>
              <a:t>9/27/2021</a:t>
            </a:fld>
            <a:endParaRPr lang="en-US" b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9129" y="6356497"/>
            <a:ext cx="3938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endParaRPr lang="en-US" b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912807" y="6356497"/>
            <a:ext cx="29018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fld id="{2E290BE4-E353-4A98-9F0B-37E711328E5B}" type="slidenum">
              <a:rPr lang="en-US" b="0"/>
              <a:pPr>
                <a:defRPr/>
              </a:pPr>
              <a:t>‹#›</a:t>
            </a:fld>
            <a:endParaRPr lang="en-US" b="0"/>
          </a:p>
        </p:txBody>
      </p:sp>
    </p:spTree>
    <p:extLst>
      <p:ext uri="{BB962C8B-B14F-4D97-AF65-F5344CB8AC3E}">
        <p14:creationId xmlns:p14="http://schemas.microsoft.com/office/powerpoint/2010/main" val="3962054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21824" y="274638"/>
            <a:ext cx="11192828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1824" y="1600206"/>
            <a:ext cx="11192828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21824" y="6245225"/>
            <a:ext cx="2901844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b="0">
              <a:solidFill>
                <a:srgbClr val="000000"/>
              </a:solidFill>
            </a:endParaRP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249129" y="6245225"/>
            <a:ext cx="3938217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b="0">
              <a:solidFill>
                <a:srgbClr val="000000"/>
              </a:solidFill>
            </a:endParaRP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912807" y="6245225"/>
            <a:ext cx="2901844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76156475-9C2A-4102-B8EB-0A763D179C7D}" type="slidenum">
              <a:rPr lang="en-US" altLang="en-US" b="0">
                <a:solidFill>
                  <a:srgbClr val="000000"/>
                </a:solidFill>
                <a:latin typeface="Arial" charset="0"/>
              </a:rPr>
              <a:pPr>
                <a:defRPr/>
              </a:pPr>
              <a:t>‹#›</a:t>
            </a:fld>
            <a:endParaRPr lang="en-US" altLang="en-US" b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985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21824" y="274638"/>
            <a:ext cx="11192828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1824" y="1600206"/>
            <a:ext cx="11192828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21824" y="6245225"/>
            <a:ext cx="2901844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b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249129" y="6245225"/>
            <a:ext cx="3938217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b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912807" y="6245225"/>
            <a:ext cx="2901844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4641698-A408-4E23-A985-86154F34C0A6}" type="slidenum">
              <a:rPr lang="en-US" b="0">
                <a:solidFill>
                  <a:srgbClr val="000000"/>
                </a:solidFill>
                <a:latin typeface="Arial" charset="0"/>
              </a:rPr>
              <a:pPr>
                <a:defRPr/>
              </a:pPr>
              <a:t>‹#›</a:t>
            </a:fld>
            <a:endParaRPr lang="en-US" b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6887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21824" y="274638"/>
            <a:ext cx="11192828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1824" y="1600206"/>
            <a:ext cx="11192828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21824" y="6245225"/>
            <a:ext cx="2901844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b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249129" y="6245225"/>
            <a:ext cx="3938217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b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912807" y="6245225"/>
            <a:ext cx="2901844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4641698-A408-4E23-A985-86154F34C0A6}" type="slidenum">
              <a:rPr lang="en-US" b="0">
                <a:solidFill>
                  <a:srgbClr val="000000"/>
                </a:solidFill>
                <a:latin typeface="Arial" charset="0"/>
              </a:rPr>
              <a:pPr>
                <a:defRPr/>
              </a:pPr>
              <a:t>‹#›</a:t>
            </a:fld>
            <a:endParaRPr lang="en-US" b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1718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21824" y="274638"/>
            <a:ext cx="11192828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1824" y="1600206"/>
            <a:ext cx="11192828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21824" y="6245225"/>
            <a:ext cx="2901844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b="0">
              <a:solidFill>
                <a:srgbClr val="000000"/>
              </a:solidFill>
            </a:endParaRP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249129" y="6245225"/>
            <a:ext cx="3938217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b="0">
              <a:solidFill>
                <a:srgbClr val="000000"/>
              </a:solidFill>
            </a:endParaRP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912807" y="6245225"/>
            <a:ext cx="2901844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76156475-9C2A-4102-B8EB-0A763D179C7D}" type="slidenum">
              <a:rPr lang="en-US" altLang="en-US" b="0">
                <a:solidFill>
                  <a:srgbClr val="000000"/>
                </a:solidFill>
                <a:latin typeface="Arial" charset="0"/>
              </a:rPr>
              <a:pPr>
                <a:defRPr/>
              </a:pPr>
              <a:t>‹#›</a:t>
            </a:fld>
            <a:endParaRPr lang="en-US" altLang="en-US" b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4302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21824" y="274638"/>
            <a:ext cx="11192828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1824" y="1600206"/>
            <a:ext cx="11192828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21824" y="6245225"/>
            <a:ext cx="2901844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b="0">
              <a:solidFill>
                <a:srgbClr val="000000"/>
              </a:solidFill>
            </a:endParaRP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249129" y="6245225"/>
            <a:ext cx="3938217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b="0">
              <a:solidFill>
                <a:srgbClr val="000000"/>
              </a:solidFill>
            </a:endParaRP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912807" y="6245225"/>
            <a:ext cx="2901844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76156475-9C2A-4102-B8EB-0A763D179C7D}" type="slidenum">
              <a:rPr lang="en-US" altLang="en-US" b="0">
                <a:solidFill>
                  <a:srgbClr val="000000"/>
                </a:solidFill>
                <a:latin typeface="Arial" charset="0"/>
              </a:rPr>
              <a:pPr>
                <a:defRPr/>
              </a:pPr>
              <a:t>‹#›</a:t>
            </a:fld>
            <a:endParaRPr lang="en-US" altLang="en-US" b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9576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21824" y="274638"/>
            <a:ext cx="11192828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1824" y="1600201"/>
            <a:ext cx="11192828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21824" y="6245225"/>
            <a:ext cx="2901844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b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249129" y="6245225"/>
            <a:ext cx="3938217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b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912807" y="6245225"/>
            <a:ext cx="2901844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4641698-A408-4E23-A985-86154F34C0A6}" type="slidenum">
              <a:rPr lang="en-US" b="0">
                <a:solidFill>
                  <a:srgbClr val="000000"/>
                </a:solidFill>
                <a:latin typeface="Arial" charset="0"/>
              </a:rPr>
              <a:pPr>
                <a:defRPr/>
              </a:pPr>
              <a:t>‹#›</a:t>
            </a:fld>
            <a:endParaRPr lang="en-US" b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282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3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" y="5029200"/>
            <a:ext cx="1968501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4" descr="3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7788" y="5029200"/>
            <a:ext cx="2382838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5" descr="3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9915" y="5029200"/>
            <a:ext cx="1760536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6" descr="3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2925" y="5029200"/>
            <a:ext cx="1762125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7" descr="3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5939" y="5029200"/>
            <a:ext cx="1762125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8" descr="3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5763" y="5029200"/>
            <a:ext cx="1762125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9" descr="3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0364" y="5029200"/>
            <a:ext cx="1762125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10" descr="3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3375" y="5029200"/>
            <a:ext cx="1762125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11" descr="3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3200" y="5029200"/>
            <a:ext cx="1762125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9" name="WordArt 19"/>
          <p:cNvSpPr>
            <a:spLocks noChangeArrowheads="1" noChangeShapeType="1" noTextEdit="1"/>
          </p:cNvSpPr>
          <p:nvPr/>
        </p:nvSpPr>
        <p:spPr bwMode="auto">
          <a:xfrm>
            <a:off x="2798763" y="1752600"/>
            <a:ext cx="6527800" cy="141605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endParaRPr lang="en-US" sz="3600" kern="10">
              <a:ln w="9525">
                <a:solidFill>
                  <a:srgbClr val="FF6600"/>
                </a:solidFill>
                <a:round/>
                <a:headEnd/>
                <a:tailEnd/>
              </a:ln>
              <a:solidFill>
                <a:srgbClr val="800000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60" name="AutoShape 16" descr="Hiển thị IMG_1312.JPG"/>
          <p:cNvSpPr>
            <a:spLocks noChangeAspect="1" noChangeArrowheads="1"/>
          </p:cNvSpPr>
          <p:nvPr/>
        </p:nvSpPr>
        <p:spPr bwMode="auto">
          <a:xfrm>
            <a:off x="211140" y="-144463"/>
            <a:ext cx="414337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1" name="WordArt 18"/>
          <p:cNvSpPr>
            <a:spLocks noChangeArrowheads="1" noChangeShapeType="1" noTextEdit="1"/>
          </p:cNvSpPr>
          <p:nvPr/>
        </p:nvSpPr>
        <p:spPr bwMode="auto">
          <a:xfrm>
            <a:off x="1347789" y="2460625"/>
            <a:ext cx="9067801" cy="16081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kumimoji="0" lang="en-US" sz="7200" b="0" i="0" u="none" strike="noStrike" kern="10" cap="all" spc="0" normalizeH="0" baseline="0" noProof="0" dirty="0">
                <a:ln w="9000" cmpd="sng">
                  <a:solidFill>
                    <a:srgbClr val="000000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Times New Roman"/>
                <a:ea typeface="+mn-ea"/>
                <a:cs typeface="Times New Roman"/>
              </a:rPr>
              <a:t>Unit 1</a:t>
            </a:r>
          </a:p>
          <a:p>
            <a:pPr algn="ctr"/>
            <a:r>
              <a:rPr lang="en-US" sz="7200" b="0" kern="10" cap="all" dirty="0">
                <a:ln w="9000" cmpd="sng">
                  <a:solidFill>
                    <a:srgbClr val="000000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Lesson 3: A  closer look 2</a:t>
            </a:r>
            <a:r>
              <a:rPr kumimoji="0" lang="en-US" sz="7200" b="0" i="0" u="none" strike="noStrike" kern="10" cap="all" spc="0" normalizeH="0" baseline="0" noProof="0" dirty="0">
                <a:ln w="9000" cmpd="sng">
                  <a:solidFill>
                    <a:srgbClr val="000000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Times New Roman"/>
                <a:cs typeface="Times New Roman"/>
              </a:rPr>
              <a:t> </a:t>
            </a:r>
            <a:endParaRPr lang="en-US" sz="3600" kern="10" dirty="0">
              <a:solidFill>
                <a:srgbClr val="FF000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Impac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20520" y="381006"/>
            <a:ext cx="11795537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7200" b="0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WELCOME TO OUR CLASS </a:t>
            </a:r>
            <a:endParaRPr lang="en-US" sz="7200" b="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ChangeArrowheads="1"/>
          </p:cNvSpPr>
          <p:nvPr/>
        </p:nvSpPr>
        <p:spPr bwMode="auto">
          <a:xfrm>
            <a:off x="6610450" y="1268413"/>
            <a:ext cx="548481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600">
                <a:solidFill>
                  <a:schemeClr val="bg1"/>
                </a:solidFill>
                <a:latin typeface="Arial" charset="0"/>
              </a:rPr>
              <a:t>:</a:t>
            </a:r>
            <a:endParaRPr lang="en-US" sz="3600"/>
          </a:p>
        </p:txBody>
      </p:sp>
      <p:cxnSp>
        <p:nvCxnSpPr>
          <p:cNvPr id="4" name="Straight Arrow Connector 3"/>
          <p:cNvCxnSpPr/>
          <p:nvPr/>
        </p:nvCxnSpPr>
        <p:spPr bwMode="auto">
          <a:xfrm flipH="1">
            <a:off x="2027239" y="2724150"/>
            <a:ext cx="2259013" cy="842962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149" name="Rectangle 15"/>
          <p:cNvSpPr>
            <a:spLocks noChangeArrowheads="1"/>
          </p:cNvSpPr>
          <p:nvPr/>
        </p:nvSpPr>
        <p:spPr bwMode="auto">
          <a:xfrm>
            <a:off x="1417639" y="4419746"/>
            <a:ext cx="10363200" cy="209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6000">
                <a:cs typeface="Times New Roman" pitchFamily="18" charset="0"/>
              </a:rPr>
              <a:t>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6000">
                <a:cs typeface="Times New Roman" pitchFamily="18" charset="0"/>
              </a:rPr>
              <a:t> 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565044" y="1914671"/>
            <a:ext cx="9601199" cy="809625"/>
          </a:xfrm>
          <a:prstGeom prst="rect">
            <a:avLst/>
          </a:prstGeom>
          <a:solidFill>
            <a:srgbClr val="FFFF00"/>
          </a:solidFill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en-US" sz="48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Verb   +   Particle (s) = Phrasal verb </a:t>
            </a:r>
          </a:p>
          <a:p>
            <a:pPr>
              <a:defRPr/>
            </a:pPr>
            <a:endParaRPr lang="en-US" sz="48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7" name="Flowchart: Alternate Process 6"/>
          <p:cNvSpPr/>
          <p:nvPr/>
        </p:nvSpPr>
        <p:spPr bwMode="auto">
          <a:xfrm>
            <a:off x="124378" y="3970337"/>
            <a:ext cx="3603625" cy="2541588"/>
          </a:xfrm>
          <a:prstGeom prst="flowChartAlternateProcess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US" sz="3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Preposition:</a:t>
            </a:r>
          </a:p>
          <a:p>
            <a:pPr>
              <a:defRPr/>
            </a:pPr>
            <a:r>
              <a:rPr lang="en-US" sz="36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on, in, at, after, off, with, about... </a:t>
            </a:r>
            <a:endParaRPr lang="en-US" sz="3600" b="0" u="sng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sz="36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Flowchart: Alternate Process 21"/>
          <p:cNvSpPr/>
          <p:nvPr/>
        </p:nvSpPr>
        <p:spPr bwMode="auto">
          <a:xfrm>
            <a:off x="4169962" y="3810000"/>
            <a:ext cx="3249613" cy="2590800"/>
          </a:xfrm>
          <a:prstGeom prst="flowChartAlternateProcess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US" sz="3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Adverb:  </a:t>
            </a:r>
            <a:r>
              <a:rPr lang="en-US" sz="36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over, up, down, into, away...</a:t>
            </a:r>
            <a:endParaRPr lang="en-US" sz="3600" b="0" u="sng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sz="36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Flowchart: Alternate Process 22"/>
          <p:cNvSpPr/>
          <p:nvPr/>
        </p:nvSpPr>
        <p:spPr bwMode="auto">
          <a:xfrm>
            <a:off x="7831818" y="3886200"/>
            <a:ext cx="4419600" cy="2438400"/>
          </a:xfrm>
          <a:prstGeom prst="flowChartAlternateProcess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Go:</a:t>
            </a:r>
          </a:p>
          <a:p>
            <a:pPr>
              <a:defRPr/>
            </a:pPr>
            <a:r>
              <a:rPr lang="en-US" sz="3600" b="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Go away, go on, go over, go off, go down with, go in for ...</a:t>
            </a:r>
          </a:p>
        </p:txBody>
      </p:sp>
      <p:cxnSp>
        <p:nvCxnSpPr>
          <p:cNvPr id="24" name="Straight Arrow Connector 23"/>
          <p:cNvCxnSpPr/>
          <p:nvPr/>
        </p:nvCxnSpPr>
        <p:spPr bwMode="auto">
          <a:xfrm>
            <a:off x="4286348" y="2776683"/>
            <a:ext cx="1776413" cy="790575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 bwMode="auto">
          <a:xfrm>
            <a:off x="9609138" y="2776683"/>
            <a:ext cx="0" cy="995363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156" name="Rectangle 11"/>
          <p:cNvSpPr>
            <a:spLocks noChangeArrowheads="1"/>
          </p:cNvSpPr>
          <p:nvPr/>
        </p:nvSpPr>
        <p:spPr bwMode="auto">
          <a:xfrm>
            <a:off x="204788" y="193822"/>
            <a:ext cx="10052050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5400" dirty="0">
                <a:cs typeface="Times New Roman" pitchFamily="18" charset="0"/>
              </a:rPr>
              <a:t>*. </a:t>
            </a:r>
            <a:r>
              <a:rPr lang="en-US" sz="5400" i="1" u="sng" dirty="0">
                <a:cs typeface="Times New Roman" pitchFamily="18" charset="0"/>
              </a:rPr>
              <a:t>Form</a:t>
            </a:r>
            <a:r>
              <a:rPr lang="en-US" sz="5400" u="sng" dirty="0"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22" grpId="0" animBg="1"/>
      <p:bldP spid="2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 noChangeArrowheads="1"/>
          </p:cNvSpPr>
          <p:nvPr>
            <p:ph type="title"/>
          </p:nvPr>
        </p:nvSpPr>
        <p:spPr>
          <a:xfrm>
            <a:off x="414549" y="-228600"/>
            <a:ext cx="11192828" cy="1143000"/>
          </a:xfrm>
        </p:spPr>
        <p:txBody>
          <a:bodyPr/>
          <a:lstStyle/>
          <a:p>
            <a:pPr algn="l" eaLnBrk="1" hangingPunct="1"/>
            <a:r>
              <a:rPr lang="en-US" altLang="en-US" sz="2400" b="1" dirty="0" smtClean="0">
                <a:solidFill>
                  <a:srgbClr val="C00000"/>
                </a:solidFill>
              </a:rPr>
              <a:t>Ex 4</a:t>
            </a:r>
            <a:r>
              <a:rPr lang="en-US" altLang="en-US" sz="3200" dirty="0" smtClean="0">
                <a:solidFill>
                  <a:srgbClr val="C00000"/>
                </a:solidFill>
              </a:rPr>
              <a:t>. 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Match the phrasal verbs in A with</a:t>
            </a:r>
            <a:endParaRPr lang="en-US" altLang="en-US" sz="2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14549" y="1044582"/>
          <a:ext cx="11607376" cy="52101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84076"/>
                <a:gridCol w="7523300"/>
              </a:tblGrid>
              <a:tr h="766819">
                <a:tc>
                  <a:txBody>
                    <a:bodyPr/>
                    <a:lstStyle/>
                    <a:p>
                      <a:pPr algn="l"/>
                      <a:r>
                        <a:rPr lang="en-US" sz="2400" b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pass down</a:t>
                      </a:r>
                      <a:r>
                        <a:rPr lang="en-US" sz="2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124365" marR="124365" marT="45718" marB="45718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a. stop doing business</a:t>
                      </a:r>
                    </a:p>
                    <a:p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4365" marR="124365" marT="45718" marB="45718">
                    <a:solidFill>
                      <a:srgbClr val="92D050"/>
                    </a:solidFill>
                  </a:tcPr>
                </a:tc>
              </a:tr>
              <a:tr h="619356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live on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124365" marR="124365" marT="45718" marB="45718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b. have a friendly relationship with somebody</a:t>
                      </a:r>
                    </a:p>
                  </a:txBody>
                  <a:tcPr marL="124365" marR="124365" marT="45718" marB="45718"/>
                </a:tc>
              </a:tr>
              <a:tr h="701035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24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deal with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4365" marR="124365" marT="45718" marB="45718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c. transfer from one generation to the next</a:t>
                      </a:r>
                    </a:p>
                    <a:p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4365" marR="124365" marT="45718" marB="45718">
                    <a:solidFill>
                      <a:srgbClr val="92D050"/>
                    </a:solidFill>
                  </a:tcPr>
                </a:tc>
              </a:tr>
              <a:tr h="490413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close down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124365" marR="124365" marT="45718" marB="45718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d. reject or refuse something</a:t>
                      </a:r>
                    </a:p>
                  </a:txBody>
                  <a:tcPr marL="124365" marR="124365" marT="45718" marB="45718"/>
                </a:tc>
              </a:tr>
              <a:tr h="701035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face up to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124365" marR="124365" marT="45718" marB="45718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e.</a:t>
                      </a:r>
                      <a:r>
                        <a:rPr lang="en-US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return</a:t>
                      </a:r>
                    </a:p>
                    <a:p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4365" marR="124365" marT="45718" marB="45718">
                    <a:solidFill>
                      <a:srgbClr val="92D050"/>
                    </a:solidFill>
                  </a:tcPr>
                </a:tc>
              </a:tr>
              <a:tr h="500125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get on with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124365" marR="124365" marT="45718" marB="45718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f. take action to solve a problem</a:t>
                      </a:r>
                    </a:p>
                  </a:txBody>
                  <a:tcPr marL="124365" marR="124365" marT="45718" marB="45718"/>
                </a:tc>
              </a:tr>
              <a:tr h="715697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come back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124365" marR="124365" marT="45718" marB="45718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g. have enough money to live</a:t>
                      </a:r>
                    </a:p>
                    <a:p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4365" marR="124365" marT="45718" marB="45718">
                    <a:solidFill>
                      <a:srgbClr val="92D050"/>
                    </a:solidFill>
                  </a:tcPr>
                </a:tc>
              </a:tr>
              <a:tr h="715697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 turn down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4365" marR="124365" marT="45718" marB="45718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h. accept, deal with</a:t>
                      </a:r>
                    </a:p>
                    <a:p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4365" marR="124365" marT="45718" marB="45718"/>
                </a:tc>
              </a:tr>
            </a:tbl>
          </a:graphicData>
        </a:graphic>
      </p:graphicFrame>
      <p:cxnSp>
        <p:nvCxnSpPr>
          <p:cNvPr id="6" name="Straight Arrow Connector 5"/>
          <p:cNvCxnSpPr>
            <a:cxnSpLocks/>
          </p:cNvCxnSpPr>
          <p:nvPr/>
        </p:nvCxnSpPr>
        <p:spPr>
          <a:xfrm>
            <a:off x="2176383" y="1385904"/>
            <a:ext cx="2487306" cy="120489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cxnSpLocks/>
          </p:cNvCxnSpPr>
          <p:nvPr/>
        </p:nvCxnSpPr>
        <p:spPr>
          <a:xfrm>
            <a:off x="1798637" y="2129559"/>
            <a:ext cx="2865041" cy="282344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cxnSpLocks/>
          </p:cNvCxnSpPr>
          <p:nvPr/>
        </p:nvCxnSpPr>
        <p:spPr>
          <a:xfrm>
            <a:off x="1951039" y="2748322"/>
            <a:ext cx="2712652" cy="173082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cxnSpLocks/>
          </p:cNvCxnSpPr>
          <p:nvPr/>
        </p:nvCxnSpPr>
        <p:spPr>
          <a:xfrm flipV="1">
            <a:off x="2226202" y="1385903"/>
            <a:ext cx="2482829" cy="197167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cxnSpLocks/>
          </p:cNvCxnSpPr>
          <p:nvPr/>
        </p:nvCxnSpPr>
        <p:spPr>
          <a:xfrm>
            <a:off x="2027237" y="3943759"/>
            <a:ext cx="2636442" cy="175705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cxnSpLocks/>
          </p:cNvCxnSpPr>
          <p:nvPr/>
        </p:nvCxnSpPr>
        <p:spPr>
          <a:xfrm flipV="1">
            <a:off x="2226203" y="2129641"/>
            <a:ext cx="2495776" cy="240483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cxnSpLocks/>
          </p:cNvCxnSpPr>
          <p:nvPr/>
        </p:nvCxnSpPr>
        <p:spPr>
          <a:xfrm flipV="1">
            <a:off x="2187013" y="3943675"/>
            <a:ext cx="2522018" cy="1103004"/>
          </a:xfrm>
          <a:prstGeom prst="straightConnector1">
            <a:avLst/>
          </a:prstGeom>
          <a:ln>
            <a:solidFill>
              <a:srgbClr val="7030A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cxnSpLocks/>
          </p:cNvCxnSpPr>
          <p:nvPr/>
        </p:nvCxnSpPr>
        <p:spPr>
          <a:xfrm flipV="1">
            <a:off x="2141866" y="3357579"/>
            <a:ext cx="2580112" cy="243146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836672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4"/>
          <p:cNvSpPr txBox="1">
            <a:spLocks noChangeArrowheads="1"/>
          </p:cNvSpPr>
          <p:nvPr/>
        </p:nvSpPr>
        <p:spPr bwMode="auto">
          <a:xfrm>
            <a:off x="503238" y="1070037"/>
            <a:ext cx="11814651" cy="5632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altLang="en-US" sz="2000" b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en-US" sz="2400" b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 Where  did  you  get  the  information  about Disneyland Resort?</a:t>
            </a:r>
          </a:p>
          <a:p>
            <a:r>
              <a:rPr lang="en-US" altLang="en-US" sz="2400" b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find</a:t>
            </a:r>
          </a:p>
          <a:p>
            <a:r>
              <a:rPr lang="en-US" altLang="en-US" sz="2400" b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Where ________________________________________?</a:t>
            </a:r>
          </a:p>
          <a:p>
            <a:r>
              <a:rPr lang="en-US" altLang="en-US" sz="2400" b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2.  What time did you get out of bed this morning?</a:t>
            </a:r>
          </a:p>
          <a:p>
            <a:r>
              <a:rPr lang="en-US" altLang="en-US" sz="2400" b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2400" b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up</a:t>
            </a:r>
          </a:p>
          <a:p>
            <a:r>
              <a:rPr lang="en-US" altLang="en-US" sz="2400" b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When _________________________________________?</a:t>
            </a:r>
          </a:p>
          <a:p>
            <a:r>
              <a:rPr lang="en-US" altLang="en-US" sz="2400" b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3.   I’ll  read  this  leaflet  to  see  what  activities  are organised at this attraction.</a:t>
            </a:r>
          </a:p>
          <a:p>
            <a:r>
              <a:rPr lang="en-US" altLang="en-US" sz="2400" b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look</a:t>
            </a:r>
          </a:p>
          <a:p>
            <a:r>
              <a:rPr lang="en-US" altLang="en-US" sz="2400" b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I’ll _____________________________________________.</a:t>
            </a:r>
          </a:p>
          <a:p>
            <a:r>
              <a:rPr lang="en-US" altLang="en-US" sz="2400" b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4.   They’re going to publish a guidebook to different beauty spots in Viet Nam.</a:t>
            </a:r>
          </a:p>
          <a:p>
            <a:r>
              <a:rPr lang="en-US" altLang="en-US" sz="2400" b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2400" b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out</a:t>
            </a:r>
          </a:p>
          <a:p>
            <a:r>
              <a:rPr lang="en-US" altLang="en-US" sz="2400" b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They’re ________________________________________.</a:t>
            </a:r>
          </a:p>
          <a:p>
            <a:r>
              <a:rPr lang="en-US" altLang="en-US" sz="2400" b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5.   I’m thinking with pleasure about the weekend!</a:t>
            </a:r>
          </a:p>
          <a:p>
            <a:r>
              <a:rPr lang="en-US" altLang="en-US" sz="2400" b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2400" b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forward</a:t>
            </a:r>
          </a:p>
          <a:p>
            <a:r>
              <a:rPr lang="en-US" altLang="en-US" sz="2400" b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I’m _____________________________________________</a:t>
            </a:r>
          </a:p>
        </p:txBody>
      </p:sp>
      <p:sp>
        <p:nvSpPr>
          <p:cNvPr id="16389" name="Line 5"/>
          <p:cNvSpPr>
            <a:spLocks noChangeShapeType="1"/>
          </p:cNvSpPr>
          <p:nvPr/>
        </p:nvSpPr>
        <p:spPr bwMode="auto">
          <a:xfrm>
            <a:off x="3033555" y="1524000"/>
            <a:ext cx="2492198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hangingPunct="0"/>
            <a:endParaRPr lang="en-US" sz="1800" b="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>
            <a:off x="1570040" y="5899876"/>
            <a:ext cx="3507996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hangingPunct="0"/>
            <a:endParaRPr lang="en-US" sz="1800" b="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6391" name="Line 7"/>
          <p:cNvSpPr>
            <a:spLocks noChangeShapeType="1"/>
          </p:cNvSpPr>
          <p:nvPr/>
        </p:nvSpPr>
        <p:spPr bwMode="auto">
          <a:xfrm>
            <a:off x="3151228" y="4800600"/>
            <a:ext cx="933412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hangingPunct="0"/>
            <a:endParaRPr lang="en-US" sz="1800" b="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>
            <a:off x="3264380" y="2590870"/>
            <a:ext cx="1813653" cy="7937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hangingPunct="0"/>
            <a:endParaRPr lang="en-US" sz="1800" b="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1742989" y="1793881"/>
            <a:ext cx="756552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did you </a:t>
            </a:r>
            <a:r>
              <a:rPr lang="en-US" altLang="en-US" sz="2400" b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find</a:t>
            </a:r>
            <a:r>
              <a:rPr lang="vi-VN" altLang="en-US" sz="2400" b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out</a:t>
            </a:r>
            <a:r>
              <a:rPr lang="en-US" altLang="en-US" sz="2400" b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about Disneyland Resort?</a:t>
            </a:r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1710015" y="2936130"/>
            <a:ext cx="756552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did you </a:t>
            </a:r>
            <a:r>
              <a:rPr lang="en-US" altLang="en-US" sz="2400" b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get up </a:t>
            </a:r>
            <a:r>
              <a:rPr lang="en-US" altLang="en-US" sz="2400" b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this morning?</a:t>
            </a:r>
            <a:r>
              <a:rPr lang="en-US" altLang="en-US" sz="1800" b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en-US" sz="2400" b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6" name="Text Box 12"/>
          <p:cNvSpPr txBox="1">
            <a:spLocks noChangeArrowheads="1"/>
          </p:cNvSpPr>
          <p:nvPr/>
        </p:nvSpPr>
        <p:spPr bwMode="auto">
          <a:xfrm>
            <a:off x="1300284" y="3965508"/>
            <a:ext cx="9525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800" b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look through </a:t>
            </a:r>
            <a:r>
              <a:rPr lang="en-US" altLang="en-US" sz="2400" b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this leaflet to see what activities are……..</a:t>
            </a:r>
            <a:endParaRPr lang="en-US" altLang="en-US" sz="2000" b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7" name="Text Box 13"/>
          <p:cNvSpPr txBox="1">
            <a:spLocks noChangeArrowheads="1"/>
          </p:cNvSpPr>
          <p:nvPr/>
        </p:nvSpPr>
        <p:spPr bwMode="auto">
          <a:xfrm>
            <a:off x="1686264" y="5105470"/>
            <a:ext cx="913901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going to </a:t>
            </a:r>
            <a:r>
              <a:rPr lang="en-US" altLang="en-US" sz="2400" b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bring out </a:t>
            </a:r>
            <a:r>
              <a:rPr lang="en-US" altLang="en-US" sz="2400" b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guidebook</a:t>
            </a:r>
            <a:r>
              <a:rPr lang="en-US" altLang="en-US" sz="2400" b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 different beauty spots in Viet Nam</a:t>
            </a:r>
          </a:p>
        </p:txBody>
      </p:sp>
      <p:sp>
        <p:nvSpPr>
          <p:cNvPr id="16398" name="Text Box 14"/>
          <p:cNvSpPr txBox="1">
            <a:spLocks noChangeArrowheads="1"/>
          </p:cNvSpPr>
          <p:nvPr/>
        </p:nvSpPr>
        <p:spPr bwMode="auto">
          <a:xfrm>
            <a:off x="1450922" y="6172270"/>
            <a:ext cx="756552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600" b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looking forward to </a:t>
            </a:r>
            <a:r>
              <a:rPr lang="en-US" altLang="en-US" sz="2400" b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weekend! </a:t>
            </a:r>
          </a:p>
        </p:txBody>
      </p:sp>
      <p:sp>
        <p:nvSpPr>
          <p:cNvPr id="23564" name="TextBox 13"/>
          <p:cNvSpPr txBox="1">
            <a:spLocks noChangeArrowheads="1"/>
          </p:cNvSpPr>
          <p:nvPr/>
        </p:nvSpPr>
        <p:spPr bwMode="auto">
          <a:xfrm>
            <a:off x="332503" y="46103"/>
            <a:ext cx="11460557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alt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 6</a:t>
            </a:r>
            <a:r>
              <a:rPr lang="vi-VN" alt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Complete the second sentence so that  it has a similar meaning to the ﬁrst sentence, using the word given.</a:t>
            </a:r>
          </a:p>
        </p:txBody>
      </p:sp>
      <p:sp>
        <p:nvSpPr>
          <p:cNvPr id="15" name="Line 6"/>
          <p:cNvSpPr>
            <a:spLocks noChangeShapeType="1"/>
          </p:cNvSpPr>
          <p:nvPr/>
        </p:nvSpPr>
        <p:spPr bwMode="auto">
          <a:xfrm>
            <a:off x="1570037" y="3657600"/>
            <a:ext cx="621824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hangingPunct="0"/>
            <a:endParaRPr lang="en-US" sz="1800" b="0" smtClean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3074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6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6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6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63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 animBg="1"/>
      <p:bldP spid="16390" grpId="0" animBg="1"/>
      <p:bldP spid="16391" grpId="0" animBg="1"/>
      <p:bldP spid="16393" grpId="0" animBg="1"/>
      <p:bldP spid="16398" grpId="0"/>
      <p:bldP spid="1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Homework</a:t>
            </a:r>
            <a:endParaRPr lang="en-US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dirty="0" smtClean="0"/>
              <a:t>- Complete the exercises</a:t>
            </a:r>
          </a:p>
          <a:p>
            <a:pPr marL="0" indent="0" eaLnBrk="1" hangingPunct="1">
              <a:buNone/>
            </a:pPr>
            <a:r>
              <a:rPr lang="en-US" dirty="0" smtClean="0"/>
              <a:t>- Do B (Workbook)</a:t>
            </a:r>
            <a:endParaRPr lang="en-US" dirty="0" smtClean="0"/>
          </a:p>
          <a:p>
            <a:pPr marL="0" indent="0" eaLnBrk="1" hangingPunct="1">
              <a:buNone/>
            </a:pPr>
            <a:r>
              <a:rPr lang="en-US" dirty="0" smtClean="0"/>
              <a:t>- Prepare </a:t>
            </a:r>
            <a:r>
              <a:rPr lang="en-US" dirty="0" smtClean="0"/>
              <a:t>unit 1- Communication.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8775" y="5943600"/>
            <a:ext cx="663892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71237" y="0"/>
            <a:ext cx="1265238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12837" cy="829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99162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03637" y="733432"/>
            <a:ext cx="12436475" cy="501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3200" b="0" dirty="0" smtClean="0">
                <a:solidFill>
                  <a:srgbClr val="000000"/>
                </a:solidFill>
                <a:cs typeface="Times New Roman" pitchFamily="18" charset="0"/>
              </a:rPr>
              <a:t>to pass </a:t>
            </a:r>
            <a:r>
              <a:rPr lang="en-US" sz="3200" b="0" dirty="0" smtClean="0">
                <a:solidFill>
                  <a:srgbClr val="FF0000"/>
                </a:solidFill>
                <a:cs typeface="Times New Roman" pitchFamily="18" charset="0"/>
              </a:rPr>
              <a:t>down</a:t>
            </a:r>
            <a:r>
              <a:rPr lang="en-US" sz="3200" b="0" dirty="0" smtClean="0">
                <a:solidFill>
                  <a:srgbClr val="000000"/>
                </a:solidFill>
                <a:cs typeface="Times New Roman" pitchFamily="18" charset="0"/>
              </a:rPr>
              <a:t>: </a:t>
            </a:r>
            <a:r>
              <a:rPr lang="en-US" sz="3200" b="0" dirty="0" err="1" smtClean="0">
                <a:solidFill>
                  <a:srgbClr val="000000"/>
                </a:solidFill>
                <a:cs typeface="Times New Roman" pitchFamily="18" charset="0"/>
              </a:rPr>
              <a:t>truyền</a:t>
            </a:r>
            <a:r>
              <a:rPr lang="en-US" sz="3200" b="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3200" b="0" dirty="0" err="1" smtClean="0">
                <a:solidFill>
                  <a:srgbClr val="000000"/>
                </a:solidFill>
                <a:cs typeface="Times New Roman" pitchFamily="18" charset="0"/>
              </a:rPr>
              <a:t>lại</a:t>
            </a:r>
            <a:r>
              <a:rPr lang="en-US" sz="3200" b="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</a:p>
          <a:p>
            <a:pPr marL="457200" indent="-457200">
              <a:buFontTx/>
              <a:buChar char="-"/>
            </a:pPr>
            <a:r>
              <a:rPr lang="en-US" sz="3200" b="0" dirty="0" smtClean="0">
                <a:solidFill>
                  <a:srgbClr val="000000"/>
                </a:solidFill>
                <a:cs typeface="Times New Roman" pitchFamily="18" charset="0"/>
              </a:rPr>
              <a:t>to live </a:t>
            </a:r>
            <a:r>
              <a:rPr lang="en-US" sz="3200" b="0" dirty="0" smtClean="0">
                <a:solidFill>
                  <a:srgbClr val="0070C0"/>
                </a:solidFill>
                <a:cs typeface="Times New Roman" pitchFamily="18" charset="0"/>
              </a:rPr>
              <a:t>on</a:t>
            </a:r>
            <a:r>
              <a:rPr lang="en-US" sz="3200" b="0" dirty="0" smtClean="0">
                <a:solidFill>
                  <a:srgbClr val="000000"/>
                </a:solidFill>
                <a:cs typeface="Times New Roman" pitchFamily="18" charset="0"/>
              </a:rPr>
              <a:t>: </a:t>
            </a:r>
            <a:r>
              <a:rPr lang="en-US" sz="3200" b="0" dirty="0" err="1" smtClean="0">
                <a:solidFill>
                  <a:srgbClr val="000000"/>
                </a:solidFill>
                <a:cs typeface="Times New Roman" pitchFamily="18" charset="0"/>
              </a:rPr>
              <a:t>sống</a:t>
            </a:r>
            <a:r>
              <a:rPr lang="en-US" sz="3200" b="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3200" b="0" dirty="0" err="1" smtClean="0">
                <a:solidFill>
                  <a:srgbClr val="000000"/>
                </a:solidFill>
                <a:cs typeface="Times New Roman" pitchFamily="18" charset="0"/>
              </a:rPr>
              <a:t>nhờ</a:t>
            </a:r>
            <a:r>
              <a:rPr lang="en-US" sz="3200" b="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3200" b="0" dirty="0" err="1" smtClean="0">
                <a:solidFill>
                  <a:srgbClr val="000000"/>
                </a:solidFill>
                <a:cs typeface="Times New Roman" pitchFamily="18" charset="0"/>
              </a:rPr>
              <a:t>vào</a:t>
            </a:r>
            <a:r>
              <a:rPr lang="en-US" sz="3200" b="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</a:p>
          <a:p>
            <a:r>
              <a:rPr lang="en-US" sz="3200" b="0" dirty="0" smtClean="0">
                <a:solidFill>
                  <a:srgbClr val="000000"/>
                </a:solidFill>
                <a:cs typeface="Times New Roman" pitchFamily="18" charset="0"/>
              </a:rPr>
              <a:t>-   to close </a:t>
            </a:r>
            <a:r>
              <a:rPr lang="en-US" sz="3200" b="0" dirty="0" smtClean="0">
                <a:solidFill>
                  <a:srgbClr val="FF0000"/>
                </a:solidFill>
                <a:cs typeface="Times New Roman" pitchFamily="18" charset="0"/>
              </a:rPr>
              <a:t>down</a:t>
            </a:r>
            <a:r>
              <a:rPr lang="en-US" sz="3200" b="0" dirty="0" smtClean="0">
                <a:solidFill>
                  <a:srgbClr val="000000"/>
                </a:solidFill>
                <a:cs typeface="Times New Roman" pitchFamily="18" charset="0"/>
              </a:rPr>
              <a:t>: </a:t>
            </a:r>
            <a:r>
              <a:rPr lang="en-US" sz="3200" b="0" dirty="0" err="1" smtClean="0">
                <a:solidFill>
                  <a:srgbClr val="000000"/>
                </a:solidFill>
                <a:cs typeface="Times New Roman" pitchFamily="18" charset="0"/>
              </a:rPr>
              <a:t>dừng</a:t>
            </a:r>
            <a:r>
              <a:rPr lang="en-US" sz="3200" b="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3200" b="0" dirty="0" err="1" smtClean="0">
                <a:solidFill>
                  <a:srgbClr val="000000"/>
                </a:solidFill>
                <a:cs typeface="Times New Roman" pitchFamily="18" charset="0"/>
              </a:rPr>
              <a:t>công</a:t>
            </a:r>
            <a:r>
              <a:rPr lang="en-US" sz="3200" b="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3200" b="0" dirty="0" err="1" smtClean="0">
                <a:solidFill>
                  <a:srgbClr val="000000"/>
                </a:solidFill>
                <a:cs typeface="Times New Roman" pitchFamily="18" charset="0"/>
              </a:rPr>
              <a:t>việc</a:t>
            </a:r>
            <a:r>
              <a:rPr lang="en-US" sz="3200" b="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</a:p>
          <a:p>
            <a:r>
              <a:rPr lang="en-US" sz="3200" b="0" dirty="0" smtClean="0">
                <a:solidFill>
                  <a:srgbClr val="000000"/>
                </a:solidFill>
                <a:cs typeface="Times New Roman" pitchFamily="18" charset="0"/>
              </a:rPr>
              <a:t>-   to face </a:t>
            </a:r>
            <a:r>
              <a:rPr lang="en-US" sz="3200" dirty="0" smtClean="0">
                <a:solidFill>
                  <a:srgbClr val="9C1C6E"/>
                </a:solidFill>
                <a:cs typeface="Times New Roman" pitchFamily="18" charset="0"/>
              </a:rPr>
              <a:t>up</a:t>
            </a:r>
            <a:r>
              <a:rPr lang="en-US" sz="3200" b="0" dirty="0" smtClean="0">
                <a:solidFill>
                  <a:srgbClr val="9C1C6E"/>
                </a:solidFill>
                <a:cs typeface="Times New Roman" pitchFamily="18" charset="0"/>
              </a:rPr>
              <a:t> </a:t>
            </a:r>
            <a:r>
              <a:rPr lang="en-US" sz="3200" b="0" dirty="0" err="1" smtClean="0">
                <a:solidFill>
                  <a:srgbClr val="000000"/>
                </a:solidFill>
                <a:cs typeface="Times New Roman" pitchFamily="18" charset="0"/>
              </a:rPr>
              <a:t>to:chấp</a:t>
            </a:r>
            <a:r>
              <a:rPr lang="en-US" sz="3200" b="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3200" b="0" dirty="0" err="1" smtClean="0">
                <a:solidFill>
                  <a:srgbClr val="000000"/>
                </a:solidFill>
                <a:cs typeface="Times New Roman" pitchFamily="18" charset="0"/>
              </a:rPr>
              <a:t>nhận</a:t>
            </a:r>
            <a:r>
              <a:rPr lang="en-US" sz="3200" b="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</a:p>
          <a:p>
            <a:pPr marL="457200" indent="-457200">
              <a:buFontTx/>
              <a:buChar char="-"/>
            </a:pPr>
            <a:r>
              <a:rPr lang="en-US" sz="3200" b="0" dirty="0" smtClean="0">
                <a:solidFill>
                  <a:srgbClr val="000000"/>
                </a:solidFill>
                <a:cs typeface="Times New Roman" pitchFamily="18" charset="0"/>
              </a:rPr>
              <a:t>to get </a:t>
            </a:r>
            <a:r>
              <a:rPr lang="en-US" sz="3200" b="0" dirty="0" smtClean="0">
                <a:solidFill>
                  <a:srgbClr val="0070C0"/>
                </a:solidFill>
                <a:cs typeface="Times New Roman" pitchFamily="18" charset="0"/>
              </a:rPr>
              <a:t>on </a:t>
            </a:r>
            <a:r>
              <a:rPr lang="en-US" sz="3200" b="0" dirty="0" smtClean="0">
                <a:solidFill>
                  <a:srgbClr val="000000"/>
                </a:solidFill>
                <a:cs typeface="Times New Roman" pitchFamily="18" charset="0"/>
              </a:rPr>
              <a:t>with: </a:t>
            </a:r>
            <a:r>
              <a:rPr lang="en-US" sz="3200" b="0" dirty="0" err="1" smtClean="0">
                <a:solidFill>
                  <a:srgbClr val="000000"/>
                </a:solidFill>
                <a:cs typeface="Times New Roman" pitchFamily="18" charset="0"/>
              </a:rPr>
              <a:t>hòa</a:t>
            </a:r>
            <a:r>
              <a:rPr lang="en-US" sz="3200" b="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3200" b="0" dirty="0" err="1" smtClean="0">
                <a:solidFill>
                  <a:srgbClr val="000000"/>
                </a:solidFill>
                <a:cs typeface="Times New Roman" pitchFamily="18" charset="0"/>
              </a:rPr>
              <a:t>thuận</a:t>
            </a:r>
            <a:r>
              <a:rPr lang="en-US" sz="3200" b="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3200" b="0" dirty="0" err="1" smtClean="0">
                <a:solidFill>
                  <a:srgbClr val="000000"/>
                </a:solidFill>
                <a:cs typeface="Times New Roman" pitchFamily="18" charset="0"/>
              </a:rPr>
              <a:t>với</a:t>
            </a:r>
            <a:r>
              <a:rPr lang="en-US" sz="3200" b="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</a:p>
          <a:p>
            <a:pPr marL="457200" indent="-457200">
              <a:buFontTx/>
              <a:buChar char="-"/>
            </a:pPr>
            <a:r>
              <a:rPr lang="en-US" sz="3200" b="0" dirty="0" smtClean="0">
                <a:solidFill>
                  <a:srgbClr val="000000"/>
                </a:solidFill>
                <a:cs typeface="Times New Roman" pitchFamily="18" charset="0"/>
              </a:rPr>
              <a:t>to turn </a:t>
            </a:r>
            <a:r>
              <a:rPr lang="en-US" sz="3200" b="0" dirty="0" smtClean="0">
                <a:solidFill>
                  <a:srgbClr val="FF0000"/>
                </a:solidFill>
                <a:cs typeface="Times New Roman" pitchFamily="18" charset="0"/>
              </a:rPr>
              <a:t>down</a:t>
            </a:r>
            <a:r>
              <a:rPr lang="en-US" sz="3200" b="0" dirty="0" smtClean="0">
                <a:solidFill>
                  <a:srgbClr val="000000"/>
                </a:solidFill>
                <a:cs typeface="Times New Roman" pitchFamily="18" charset="0"/>
              </a:rPr>
              <a:t>: </a:t>
            </a:r>
            <a:r>
              <a:rPr lang="en-US" sz="3200" b="0" dirty="0" err="1" smtClean="0">
                <a:solidFill>
                  <a:srgbClr val="000000"/>
                </a:solidFill>
                <a:cs typeface="Times New Roman" pitchFamily="18" charset="0"/>
              </a:rPr>
              <a:t>từ</a:t>
            </a:r>
            <a:r>
              <a:rPr lang="en-US" sz="3200" b="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3200" b="0" dirty="0" err="1" smtClean="0">
                <a:solidFill>
                  <a:srgbClr val="000000"/>
                </a:solidFill>
                <a:cs typeface="Times New Roman" pitchFamily="18" charset="0"/>
              </a:rPr>
              <a:t>chối</a:t>
            </a:r>
            <a:r>
              <a:rPr lang="en-US" sz="3200" b="0" dirty="0" smtClean="0">
                <a:solidFill>
                  <a:srgbClr val="000000"/>
                </a:solidFill>
                <a:cs typeface="Times New Roman" pitchFamily="18" charset="0"/>
              </a:rPr>
              <a:t>, </a:t>
            </a:r>
            <a:r>
              <a:rPr lang="en-US" sz="3200" b="0" dirty="0" err="1" smtClean="0">
                <a:solidFill>
                  <a:srgbClr val="000000"/>
                </a:solidFill>
                <a:cs typeface="Times New Roman" pitchFamily="18" charset="0"/>
              </a:rPr>
              <a:t>phản</a:t>
            </a:r>
            <a:r>
              <a:rPr lang="en-US" sz="3200" b="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3200" b="0" dirty="0" err="1" smtClean="0">
                <a:solidFill>
                  <a:srgbClr val="000000"/>
                </a:solidFill>
                <a:cs typeface="Times New Roman" pitchFamily="18" charset="0"/>
              </a:rPr>
              <a:t>đối</a:t>
            </a:r>
            <a:r>
              <a:rPr lang="en-US" sz="3200" b="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</a:p>
          <a:p>
            <a:pPr marL="457200" indent="-457200">
              <a:buFontTx/>
              <a:buChar char="-"/>
            </a:pPr>
            <a:r>
              <a:rPr lang="en-US" sz="3200" b="0" dirty="0" smtClean="0">
                <a:solidFill>
                  <a:srgbClr val="000000"/>
                </a:solidFill>
                <a:cs typeface="Times New Roman" pitchFamily="18" charset="0"/>
              </a:rPr>
              <a:t>to </a:t>
            </a:r>
            <a:r>
              <a:rPr lang="en-US" sz="3200" b="0" dirty="0" smtClean="0">
                <a:solidFill>
                  <a:srgbClr val="000000"/>
                </a:solidFill>
                <a:cs typeface="Times New Roman" pitchFamily="18" charset="0"/>
              </a:rPr>
              <a:t>bring </a:t>
            </a:r>
            <a:r>
              <a:rPr lang="en-US" sz="3200" b="0" dirty="0" smtClean="0">
                <a:solidFill>
                  <a:srgbClr val="FF0000"/>
                </a:solidFill>
                <a:cs typeface="Times New Roman" pitchFamily="18" charset="0"/>
              </a:rPr>
              <a:t>out</a:t>
            </a:r>
            <a:r>
              <a:rPr lang="en-US" sz="3200" b="0" dirty="0" smtClean="0">
                <a:solidFill>
                  <a:srgbClr val="000000"/>
                </a:solidFill>
                <a:cs typeface="Times New Roman" pitchFamily="18" charset="0"/>
              </a:rPr>
              <a:t> : </a:t>
            </a:r>
            <a:r>
              <a:rPr lang="en-US" sz="3200" b="0" dirty="0" err="1" smtClean="0">
                <a:solidFill>
                  <a:srgbClr val="000000"/>
                </a:solidFill>
                <a:cs typeface="Times New Roman" pitchFamily="18" charset="0"/>
              </a:rPr>
              <a:t>xuất</a:t>
            </a:r>
            <a:r>
              <a:rPr lang="en-US" sz="3200" b="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3200" b="0" dirty="0" err="1" smtClean="0">
                <a:solidFill>
                  <a:srgbClr val="000000"/>
                </a:solidFill>
                <a:cs typeface="Times New Roman" pitchFamily="18" charset="0"/>
              </a:rPr>
              <a:t>bản</a:t>
            </a:r>
            <a:endParaRPr lang="en-US" sz="3200" b="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r>
              <a:rPr lang="en-US" sz="3200" b="0" dirty="0" smtClean="0">
                <a:solidFill>
                  <a:srgbClr val="000000"/>
                </a:solidFill>
                <a:cs typeface="Times New Roman" pitchFamily="18" charset="0"/>
              </a:rPr>
              <a:t>-   </a:t>
            </a:r>
            <a:r>
              <a:rPr lang="en-US" sz="3200" b="0" dirty="0" smtClean="0">
                <a:solidFill>
                  <a:srgbClr val="000000"/>
                </a:solidFill>
                <a:cs typeface="Times New Roman" pitchFamily="18" charset="0"/>
              </a:rPr>
              <a:t>to look </a:t>
            </a:r>
            <a:r>
              <a:rPr lang="en-US" sz="3200" b="0" dirty="0" smtClean="0">
                <a:solidFill>
                  <a:srgbClr val="FF0000"/>
                </a:solidFill>
                <a:cs typeface="Times New Roman" pitchFamily="18" charset="0"/>
              </a:rPr>
              <a:t>through</a:t>
            </a:r>
            <a:r>
              <a:rPr lang="en-US" sz="3200" b="0" dirty="0" smtClean="0">
                <a:solidFill>
                  <a:srgbClr val="000000"/>
                </a:solidFill>
                <a:cs typeface="Times New Roman" pitchFamily="18" charset="0"/>
              </a:rPr>
              <a:t> : </a:t>
            </a:r>
            <a:r>
              <a:rPr lang="en-US" sz="3200" b="0" dirty="0" err="1" smtClean="0">
                <a:solidFill>
                  <a:srgbClr val="000000"/>
                </a:solidFill>
                <a:cs typeface="Times New Roman" pitchFamily="18" charset="0"/>
              </a:rPr>
              <a:t>đọc</a:t>
            </a:r>
            <a:endParaRPr lang="en-US" sz="3200" b="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r>
              <a:rPr lang="en-US" sz="3200" b="0" dirty="0" smtClean="0">
                <a:solidFill>
                  <a:srgbClr val="000000"/>
                </a:solidFill>
                <a:cs typeface="Times New Roman" pitchFamily="18" charset="0"/>
              </a:rPr>
              <a:t>-   </a:t>
            </a:r>
            <a:r>
              <a:rPr lang="en-US" sz="3200" b="0" dirty="0" smtClean="0">
                <a:solidFill>
                  <a:srgbClr val="000000"/>
                </a:solidFill>
                <a:cs typeface="Times New Roman" pitchFamily="18" charset="0"/>
              </a:rPr>
              <a:t>to keep </a:t>
            </a:r>
            <a:r>
              <a:rPr lang="en-US" sz="3200" b="0" dirty="0" smtClean="0">
                <a:solidFill>
                  <a:srgbClr val="9C1C6E"/>
                </a:solidFill>
                <a:cs typeface="Times New Roman" pitchFamily="18" charset="0"/>
              </a:rPr>
              <a:t>up </a:t>
            </a:r>
            <a:r>
              <a:rPr lang="en-US" sz="3200" b="0" dirty="0" smtClean="0">
                <a:solidFill>
                  <a:srgbClr val="FF0000"/>
                </a:solidFill>
                <a:cs typeface="Times New Roman" pitchFamily="18" charset="0"/>
              </a:rPr>
              <a:t>with</a:t>
            </a:r>
            <a:r>
              <a:rPr lang="en-US" sz="3200" b="0" dirty="0" smtClean="0">
                <a:solidFill>
                  <a:srgbClr val="000000"/>
                </a:solidFill>
                <a:cs typeface="Times New Roman" pitchFamily="18" charset="0"/>
              </a:rPr>
              <a:t> : </a:t>
            </a:r>
            <a:r>
              <a:rPr lang="en-US" sz="3200" b="0" dirty="0" err="1" smtClean="0">
                <a:solidFill>
                  <a:srgbClr val="000000"/>
                </a:solidFill>
                <a:cs typeface="Times New Roman" pitchFamily="18" charset="0"/>
              </a:rPr>
              <a:t>theo</a:t>
            </a:r>
            <a:r>
              <a:rPr lang="en-US" sz="3200" b="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3200" b="0" dirty="0" err="1" smtClean="0">
                <a:solidFill>
                  <a:srgbClr val="000000"/>
                </a:solidFill>
                <a:cs typeface="Times New Roman" pitchFamily="18" charset="0"/>
              </a:rPr>
              <a:t>kịp</a:t>
            </a:r>
            <a:r>
              <a:rPr lang="en-US" sz="3200" b="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3200" b="0" dirty="0" err="1" smtClean="0">
                <a:solidFill>
                  <a:srgbClr val="000000"/>
                </a:solidFill>
                <a:cs typeface="Times New Roman" pitchFamily="18" charset="0"/>
              </a:rPr>
              <a:t>ai</a:t>
            </a:r>
            <a:r>
              <a:rPr lang="en-US" sz="3200" b="0" dirty="0" smtClean="0">
                <a:solidFill>
                  <a:srgbClr val="000000"/>
                </a:solidFill>
                <a:cs typeface="Times New Roman" pitchFamily="18" charset="0"/>
              </a:rPr>
              <a:t>/ </a:t>
            </a:r>
            <a:r>
              <a:rPr lang="en-US" sz="3200" b="0" dirty="0" err="1" smtClean="0">
                <a:solidFill>
                  <a:srgbClr val="000000"/>
                </a:solidFill>
                <a:cs typeface="Times New Roman" pitchFamily="18" charset="0"/>
              </a:rPr>
              <a:t>cái</a:t>
            </a:r>
            <a:r>
              <a:rPr lang="en-US" sz="3200" b="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3200" b="0" dirty="0" err="1" smtClean="0">
                <a:solidFill>
                  <a:srgbClr val="000000"/>
                </a:solidFill>
                <a:cs typeface="Times New Roman" pitchFamily="18" charset="0"/>
              </a:rPr>
              <a:t>gì</a:t>
            </a:r>
            <a:endParaRPr lang="en-US" sz="3200" b="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>
              <a:buFontTx/>
              <a:buChar char="-"/>
            </a:pPr>
            <a:endParaRPr lang="en-US" sz="3200" b="0" dirty="0" smtClean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10913" y="101749"/>
            <a:ext cx="373094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>
              <a:defRPr/>
            </a:pPr>
            <a:r>
              <a:rPr lang="en-US" sz="2800" smtClean="0">
                <a:solidFill>
                  <a:srgbClr val="FF0000"/>
                </a:solidFill>
              </a:rPr>
              <a:t>I. </a:t>
            </a:r>
            <a:r>
              <a:rPr lang="en-US" sz="2800" u="sng" dirty="0" smtClean="0">
                <a:solidFill>
                  <a:srgbClr val="FF0000"/>
                </a:solidFill>
              </a:rPr>
              <a:t>Vocabulary</a:t>
            </a:r>
            <a:endParaRPr lang="en-US" sz="2800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064664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207276" y="152400"/>
            <a:ext cx="12049995" cy="533400"/>
          </a:xfrm>
        </p:spPr>
        <p:txBody>
          <a:bodyPr/>
          <a:lstStyle/>
          <a:p>
            <a:pPr algn="l" eaLnBrk="1" hangingPunct="1"/>
            <a:r>
              <a:rPr lang="en-US" sz="2800" b="1" dirty="0" smtClean="0">
                <a:solidFill>
                  <a:srgbClr val="FF0000"/>
                </a:solidFill>
              </a:rPr>
              <a:t>II. Grammar</a:t>
            </a:r>
            <a:r>
              <a:rPr lang="en-US" sz="2400" b="1" dirty="0" smtClean="0">
                <a:solidFill>
                  <a:srgbClr val="FF0000"/>
                </a:solidFill>
              </a:rPr>
              <a:t>: </a:t>
            </a:r>
            <a:r>
              <a:rPr lang="en-US" sz="2400" b="1" dirty="0" smtClean="0">
                <a:solidFill>
                  <a:srgbClr val="002060"/>
                </a:solidFill>
              </a:rPr>
              <a:t>1. Complex sentence: </a:t>
            </a:r>
            <a:r>
              <a:rPr lang="en-US" sz="2400" b="1" dirty="0" err="1" smtClean="0">
                <a:solidFill>
                  <a:srgbClr val="002060"/>
                </a:solidFill>
              </a:rPr>
              <a:t>câu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phức</a:t>
            </a:r>
            <a:r>
              <a:rPr lang="en-US" sz="2400" b="1" dirty="0" smtClean="0">
                <a:solidFill>
                  <a:srgbClr val="002060"/>
                </a:solidFill>
              </a:rPr>
              <a:t>(Review)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762147"/>
            <a:ext cx="12436475" cy="4525963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900" b="1" smtClean="0"/>
              <a:t>When people talk about traditional paintings, they think of Dong Ho village.</a:t>
            </a:r>
          </a:p>
        </p:txBody>
      </p:sp>
      <p:sp>
        <p:nvSpPr>
          <p:cNvPr id="27653" name="Line 5"/>
          <p:cNvSpPr>
            <a:spLocks noChangeShapeType="1"/>
          </p:cNvSpPr>
          <p:nvPr/>
        </p:nvSpPr>
        <p:spPr bwMode="auto">
          <a:xfrm>
            <a:off x="103637" y="1143000"/>
            <a:ext cx="50478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hangingPunct="0"/>
            <a:endParaRPr lang="en-US" sz="1800" b="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7654" name="Line 6"/>
          <p:cNvSpPr>
            <a:spLocks noChangeShapeType="1"/>
          </p:cNvSpPr>
          <p:nvPr/>
        </p:nvSpPr>
        <p:spPr bwMode="auto">
          <a:xfrm>
            <a:off x="3730944" y="1143000"/>
            <a:ext cx="259093" cy="266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hangingPunct="0"/>
            <a:endParaRPr lang="en-US" sz="1800" b="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7655" name="TextBox 4"/>
          <p:cNvSpPr txBox="1">
            <a:spLocks noChangeArrowheads="1"/>
          </p:cNvSpPr>
          <p:nvPr/>
        </p:nvSpPr>
        <p:spPr bwMode="auto">
          <a:xfrm>
            <a:off x="185684" y="1378097"/>
            <a:ext cx="963826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000" smtClean="0">
                <a:solidFill>
                  <a:srgbClr val="000000"/>
                </a:solidFill>
              </a:rPr>
              <a:t>Dependent clause of time: mệnh đề phụ chỉ thời gian</a:t>
            </a:r>
          </a:p>
        </p:txBody>
      </p:sp>
      <p:sp>
        <p:nvSpPr>
          <p:cNvPr id="27656" name="TextBox 4"/>
          <p:cNvSpPr txBox="1">
            <a:spLocks noChangeArrowheads="1"/>
          </p:cNvSpPr>
          <p:nvPr/>
        </p:nvSpPr>
        <p:spPr bwMode="auto">
          <a:xfrm>
            <a:off x="207274" y="1774826"/>
            <a:ext cx="10571004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000" smtClean="0">
                <a:solidFill>
                  <a:srgbClr val="9C1C6E"/>
                </a:solidFill>
              </a:rPr>
              <a:t>Types of dependent clauses: Các loại mệnh đề phụ</a:t>
            </a:r>
          </a:p>
        </p:txBody>
      </p:sp>
      <p:sp>
        <p:nvSpPr>
          <p:cNvPr id="27657" name="TextBox 4"/>
          <p:cNvSpPr txBox="1">
            <a:spLocks noChangeArrowheads="1"/>
          </p:cNvSpPr>
          <p:nvPr/>
        </p:nvSpPr>
        <p:spPr bwMode="auto">
          <a:xfrm>
            <a:off x="136125" y="4126060"/>
            <a:ext cx="11574989" cy="40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000" smtClean="0">
                <a:solidFill>
                  <a:srgbClr val="000000"/>
                </a:solidFill>
              </a:rPr>
              <a:t>c. Dependent clause of reason: ( chỉ lí do)  </a:t>
            </a:r>
            <a:r>
              <a:rPr lang="en-US" sz="2000" smtClean="0">
                <a:solidFill>
                  <a:srgbClr val="333399"/>
                </a:solidFill>
              </a:rPr>
              <a:t>because, since</a:t>
            </a:r>
          </a:p>
        </p:txBody>
      </p:sp>
      <p:sp>
        <p:nvSpPr>
          <p:cNvPr id="27658" name="TextBox 4"/>
          <p:cNvSpPr txBox="1">
            <a:spLocks noChangeArrowheads="1"/>
          </p:cNvSpPr>
          <p:nvPr/>
        </p:nvSpPr>
        <p:spPr bwMode="auto">
          <a:xfrm>
            <a:off x="103637" y="3333750"/>
            <a:ext cx="123328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000" smtClean="0">
                <a:solidFill>
                  <a:srgbClr val="000000"/>
                </a:solidFill>
              </a:rPr>
              <a:t>b. Dependent clause of purpose: ( chỉ mục đích) </a:t>
            </a:r>
            <a:r>
              <a:rPr lang="en-US" sz="2000" smtClean="0">
                <a:solidFill>
                  <a:srgbClr val="333399"/>
                </a:solidFill>
              </a:rPr>
              <a:t>so that, in order that…</a:t>
            </a:r>
          </a:p>
        </p:txBody>
      </p:sp>
      <p:sp>
        <p:nvSpPr>
          <p:cNvPr id="27659" name="TextBox 4"/>
          <p:cNvSpPr txBox="1">
            <a:spLocks noChangeArrowheads="1"/>
          </p:cNvSpPr>
          <p:nvPr/>
        </p:nvSpPr>
        <p:spPr bwMode="auto">
          <a:xfrm>
            <a:off x="103637" y="2209947"/>
            <a:ext cx="121255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000" smtClean="0">
                <a:solidFill>
                  <a:srgbClr val="000000"/>
                </a:solidFill>
              </a:rPr>
              <a:t>a. Dependent clause of time: mệnh đề phụ chỉ thời gian</a:t>
            </a:r>
          </a:p>
          <a:p>
            <a:r>
              <a:rPr lang="en-US" sz="2000" smtClean="0">
                <a:solidFill>
                  <a:srgbClr val="333399"/>
                </a:solidFill>
              </a:rPr>
              <a:t>     when, while, before, after, as soon as, etc</a:t>
            </a:r>
          </a:p>
        </p:txBody>
      </p:sp>
      <p:sp>
        <p:nvSpPr>
          <p:cNvPr id="27660" name="TextBox 4"/>
          <p:cNvSpPr txBox="1">
            <a:spLocks noChangeArrowheads="1"/>
          </p:cNvSpPr>
          <p:nvPr/>
        </p:nvSpPr>
        <p:spPr bwMode="auto">
          <a:xfrm>
            <a:off x="237602" y="5029347"/>
            <a:ext cx="11888061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000" smtClean="0">
                <a:solidFill>
                  <a:srgbClr val="000000"/>
                </a:solidFill>
              </a:rPr>
              <a:t>d. Dependent clause of concession: Chỉ nhượng bộ / tương phản</a:t>
            </a:r>
          </a:p>
          <a:p>
            <a:r>
              <a:rPr lang="en-US" sz="2000" smtClean="0">
                <a:solidFill>
                  <a:srgbClr val="000000"/>
                </a:solidFill>
              </a:rPr>
              <a:t>                  </a:t>
            </a:r>
            <a:r>
              <a:rPr lang="en-US" sz="2000" smtClean="0">
                <a:solidFill>
                  <a:srgbClr val="333399"/>
                </a:solidFill>
              </a:rPr>
              <a:t>although, though, even though</a:t>
            </a:r>
          </a:p>
        </p:txBody>
      </p:sp>
      <p:sp>
        <p:nvSpPr>
          <p:cNvPr id="27661" name="TextBox 4"/>
          <p:cNvSpPr txBox="1">
            <a:spLocks noChangeArrowheads="1"/>
          </p:cNvSpPr>
          <p:nvPr/>
        </p:nvSpPr>
        <p:spPr bwMode="auto">
          <a:xfrm>
            <a:off x="-310912" y="2819547"/>
            <a:ext cx="121255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n-US" sz="2000" smtClean="0">
                <a:solidFill>
                  <a:srgbClr val="000000"/>
                </a:solidFill>
              </a:rPr>
              <a:t>Ex: When I have free time, I often go to my friends’ houses.</a:t>
            </a:r>
          </a:p>
        </p:txBody>
      </p:sp>
      <p:sp>
        <p:nvSpPr>
          <p:cNvPr id="27662" name="TextBox 4"/>
          <p:cNvSpPr txBox="1">
            <a:spLocks noChangeArrowheads="1"/>
          </p:cNvSpPr>
          <p:nvPr/>
        </p:nvSpPr>
        <p:spPr bwMode="auto">
          <a:xfrm>
            <a:off x="207274" y="3733803"/>
            <a:ext cx="11918289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n-US" sz="2000" smtClean="0">
                <a:solidFill>
                  <a:srgbClr val="000000"/>
                </a:solidFill>
              </a:rPr>
              <a:t>Ex: The artisan moulded the clay so that he could make a mask.</a:t>
            </a:r>
          </a:p>
        </p:txBody>
      </p:sp>
      <p:sp>
        <p:nvSpPr>
          <p:cNvPr id="27663" name="TextBox 4"/>
          <p:cNvSpPr txBox="1">
            <a:spLocks noChangeArrowheads="1"/>
          </p:cNvSpPr>
          <p:nvPr/>
        </p:nvSpPr>
        <p:spPr bwMode="auto">
          <a:xfrm>
            <a:off x="621824" y="4495947"/>
            <a:ext cx="10881916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n-US" sz="2000" smtClean="0">
                <a:solidFill>
                  <a:srgbClr val="000000"/>
                </a:solidFill>
              </a:rPr>
              <a:t>Ex: Because it was raining, they cancelled the trip to Trang An.</a:t>
            </a:r>
          </a:p>
        </p:txBody>
      </p:sp>
      <p:sp>
        <p:nvSpPr>
          <p:cNvPr id="27664" name="TextBox 4"/>
          <p:cNvSpPr txBox="1">
            <a:spLocks noChangeArrowheads="1"/>
          </p:cNvSpPr>
          <p:nvPr/>
        </p:nvSpPr>
        <p:spPr bwMode="auto">
          <a:xfrm>
            <a:off x="-207275" y="5715147"/>
            <a:ext cx="124364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2000" dirty="0" smtClean="0">
                <a:solidFill>
                  <a:srgbClr val="000000"/>
                </a:solidFill>
                <a:latin typeface="Arial"/>
              </a:rPr>
              <a:t>Ex: Although she was tired, she finished knitting the scarf for her dad.</a:t>
            </a:r>
          </a:p>
        </p:txBody>
      </p:sp>
      <p:sp>
        <p:nvSpPr>
          <p:cNvPr id="27666" name="Line 18"/>
          <p:cNvSpPr>
            <a:spLocks noChangeShapeType="1"/>
          </p:cNvSpPr>
          <p:nvPr/>
        </p:nvSpPr>
        <p:spPr bwMode="auto">
          <a:xfrm>
            <a:off x="6370637" y="4050303"/>
            <a:ext cx="3581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hangingPunct="0"/>
            <a:endParaRPr lang="en-US" sz="1800" b="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7667" name="Line 19"/>
          <p:cNvSpPr>
            <a:spLocks noChangeShapeType="1"/>
          </p:cNvSpPr>
          <p:nvPr/>
        </p:nvSpPr>
        <p:spPr bwMode="auto">
          <a:xfrm>
            <a:off x="2228203" y="3159125"/>
            <a:ext cx="3005481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hangingPunct="0"/>
            <a:endParaRPr lang="en-US" sz="1800" b="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7668" name="Line 20"/>
          <p:cNvSpPr>
            <a:spLocks noChangeShapeType="1"/>
          </p:cNvSpPr>
          <p:nvPr/>
        </p:nvSpPr>
        <p:spPr bwMode="auto">
          <a:xfrm>
            <a:off x="1834746" y="6111890"/>
            <a:ext cx="316093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hangingPunct="0"/>
            <a:endParaRPr lang="en-US" sz="1800" b="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2798207" y="3095625"/>
            <a:ext cx="932736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n-US" sz="1800" smtClean="0">
                <a:solidFill>
                  <a:srgbClr val="000000"/>
                </a:solidFill>
                <a:latin typeface="Times New Roman" pitchFamily="18" charset="0"/>
              </a:rPr>
              <a:t>DT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8364393" y="3979863"/>
            <a:ext cx="932736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n-US" sz="1800" smtClean="0">
                <a:solidFill>
                  <a:srgbClr val="000000"/>
                </a:solidFill>
                <a:latin typeface="Times New Roman" pitchFamily="18" charset="0"/>
              </a:rPr>
              <a:t>DP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2176383" y="6096000"/>
            <a:ext cx="932736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n-US" sz="2000" smtClean="0">
                <a:solidFill>
                  <a:srgbClr val="000000"/>
                </a:solidFill>
                <a:latin typeface="Times New Roman" pitchFamily="18" charset="0"/>
              </a:rPr>
              <a:t>DC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2694569" y="4800600"/>
            <a:ext cx="932736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n-US" sz="1800" smtClean="0">
                <a:solidFill>
                  <a:srgbClr val="000000"/>
                </a:solidFill>
                <a:latin typeface="Times New Roman" pitchFamily="18" charset="0"/>
              </a:rPr>
              <a:t>DR</a:t>
            </a:r>
          </a:p>
        </p:txBody>
      </p:sp>
      <p:sp>
        <p:nvSpPr>
          <p:cNvPr id="27675" name="Line 27"/>
          <p:cNvSpPr>
            <a:spLocks noChangeShapeType="1"/>
          </p:cNvSpPr>
          <p:nvPr/>
        </p:nvSpPr>
        <p:spPr bwMode="auto">
          <a:xfrm>
            <a:off x="2228203" y="4859338"/>
            <a:ext cx="331639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hangingPunct="0"/>
            <a:endParaRPr lang="en-US" sz="1800" b="0" smtClean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5504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7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7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7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27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27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27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27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27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27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27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  <p:bldP spid="27652" grpId="0"/>
      <p:bldP spid="27653" grpId="0" animBg="1"/>
      <p:bldP spid="27654" grpId="0" animBg="1"/>
      <p:bldP spid="27655" grpId="0"/>
      <p:bldP spid="27656" grpId="0"/>
      <p:bldP spid="27657" grpId="0"/>
      <p:bldP spid="27658" grpId="0"/>
      <p:bldP spid="27659" grpId="0"/>
      <p:bldP spid="27660" grpId="0"/>
      <p:bldP spid="27661" grpId="0"/>
      <p:bldP spid="27662" grpId="0"/>
      <p:bldP spid="27663" grpId="0"/>
      <p:bldP spid="27664" grpId="0"/>
      <p:bldP spid="27666" grpId="0" animBg="1"/>
      <p:bldP spid="27667" grpId="0" animBg="1"/>
      <p:bldP spid="27668" grpId="0" animBg="1"/>
      <p:bldP spid="18" grpId="0"/>
      <p:bldP spid="19" grpId="0"/>
      <p:bldP spid="20" grpId="0"/>
      <p:bldP spid="21" grpId="0"/>
      <p:bldP spid="2767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579437" y="1600200"/>
            <a:ext cx="11582400" cy="5105400"/>
          </a:xfrm>
        </p:spPr>
        <p:txBody>
          <a:bodyPr/>
          <a:lstStyle/>
          <a:p>
            <a:endParaRPr lang="en-US"/>
          </a:p>
        </p:txBody>
      </p:sp>
      <p:sp>
        <p:nvSpPr>
          <p:cNvPr id="3076" name="Rectangle 1"/>
          <p:cNvSpPr>
            <a:spLocks noChangeArrowheads="1"/>
          </p:cNvSpPr>
          <p:nvPr/>
        </p:nvSpPr>
        <p:spPr bwMode="auto">
          <a:xfrm>
            <a:off x="274638" y="215594"/>
            <a:ext cx="12039600" cy="1877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" eaLnBrk="0" hangingPunct="0"/>
            <a:r>
              <a:rPr lang="en-US" sz="2800" dirty="0" smtClean="0">
                <a:solidFill>
                  <a:srgbClr val="FF0000"/>
                </a:solidFill>
                <a:cs typeface="Times New Roman" pitchFamily="18" charset="0"/>
              </a:rPr>
              <a:t>Ex 1.Underline </a:t>
            </a:r>
            <a:r>
              <a:rPr lang="en-US" sz="2800" dirty="0">
                <a:solidFill>
                  <a:srgbClr val="FF0000"/>
                </a:solidFill>
                <a:cs typeface="Times New Roman" pitchFamily="18" charset="0"/>
              </a:rPr>
              <a:t>the dependent clause in each sentence below. Say whether it is a dependent clause of concession (DC), of purpose (DP), of reason (DR), or of time (DT).</a:t>
            </a:r>
          </a:p>
          <a:p>
            <a:pPr algn="just" eaLnBrk="0" hangingPunct="0"/>
            <a:r>
              <a:rPr lang="en-US" sz="3200" b="0" i="1" dirty="0">
                <a:solidFill>
                  <a:srgbClr val="333333"/>
                </a:solidFill>
                <a:cs typeface="Times New Roman" pitchFamily="18" charset="0"/>
              </a:rPr>
              <a:t>  </a:t>
            </a:r>
          </a:p>
        </p:txBody>
      </p:sp>
      <p:pic>
        <p:nvPicPr>
          <p:cNvPr id="307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788" y="2087709"/>
            <a:ext cx="10972800" cy="4618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978151" y="2476501"/>
            <a:ext cx="683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0000"/>
                </a:solidFill>
                <a:cs typeface="Times New Roman" pitchFamily="18" charset="0"/>
              </a:rPr>
              <a:t>DT</a:t>
            </a:r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7632710" y="3459164"/>
            <a:ext cx="73391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0000"/>
                </a:solidFill>
                <a:cs typeface="Times New Roman" pitchFamily="18" charset="0"/>
              </a:rPr>
              <a:t>DP </a:t>
            </a:r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484536" y="4403726"/>
            <a:ext cx="70403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0000"/>
                </a:solidFill>
                <a:cs typeface="Times New Roman" pitchFamily="18" charset="0"/>
              </a:rPr>
              <a:t>DC</a:t>
            </a: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7978874" y="5410201"/>
            <a:ext cx="70403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0000"/>
                </a:solidFill>
                <a:cs typeface="Times New Roman" pitchFamily="18" charset="0"/>
              </a:rPr>
              <a:t>DR</a:t>
            </a:r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8739189" y="6384926"/>
            <a:ext cx="76649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0000"/>
                </a:solidFill>
                <a:cs typeface="Times New Roman" pitchFamily="18" charset="0"/>
              </a:rPr>
              <a:t>DT </a:t>
            </a:r>
            <a:endParaRPr lang="en-US"/>
          </a:p>
        </p:txBody>
      </p:sp>
      <p:cxnSp>
        <p:nvCxnSpPr>
          <p:cNvPr id="11" name="Straight Connector 10"/>
          <p:cNvCxnSpPr>
            <a:cxnSpLocks noChangeShapeType="1"/>
          </p:cNvCxnSpPr>
          <p:nvPr/>
        </p:nvCxnSpPr>
        <p:spPr bwMode="auto">
          <a:xfrm>
            <a:off x="1262063" y="2409825"/>
            <a:ext cx="4937126" cy="190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Straight Connector 13"/>
          <p:cNvCxnSpPr>
            <a:cxnSpLocks noChangeShapeType="1"/>
          </p:cNvCxnSpPr>
          <p:nvPr/>
        </p:nvCxnSpPr>
        <p:spPr bwMode="auto">
          <a:xfrm>
            <a:off x="5761041" y="3429000"/>
            <a:ext cx="54102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Straight Connector 16"/>
          <p:cNvCxnSpPr>
            <a:cxnSpLocks noChangeShapeType="1"/>
          </p:cNvCxnSpPr>
          <p:nvPr/>
        </p:nvCxnSpPr>
        <p:spPr bwMode="auto">
          <a:xfrm>
            <a:off x="1262163" y="4397375"/>
            <a:ext cx="343217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86" name="Straight Connector 19"/>
          <p:cNvCxnSpPr>
            <a:cxnSpLocks noChangeShapeType="1"/>
          </p:cNvCxnSpPr>
          <p:nvPr/>
        </p:nvCxnSpPr>
        <p:spPr bwMode="auto">
          <a:xfrm>
            <a:off x="6527800" y="5410200"/>
            <a:ext cx="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" name="Straight Connector 21"/>
          <p:cNvCxnSpPr>
            <a:cxnSpLocks noChangeShapeType="1"/>
          </p:cNvCxnSpPr>
          <p:nvPr/>
        </p:nvCxnSpPr>
        <p:spPr bwMode="auto">
          <a:xfrm>
            <a:off x="6527800" y="5410200"/>
            <a:ext cx="4338638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" name="Straight Connector 23"/>
          <p:cNvCxnSpPr>
            <a:cxnSpLocks noChangeShapeType="1"/>
          </p:cNvCxnSpPr>
          <p:nvPr/>
        </p:nvCxnSpPr>
        <p:spPr bwMode="auto">
          <a:xfrm>
            <a:off x="7666040" y="6362700"/>
            <a:ext cx="37338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109" y="30480"/>
            <a:ext cx="11191875" cy="1143000"/>
          </a:xfrm>
        </p:spPr>
        <p:txBody>
          <a:bodyPr/>
          <a:lstStyle/>
          <a:p>
            <a:r>
              <a:rPr lang="en-US" b="1" dirty="0"/>
              <a:t>  </a:t>
            </a:r>
            <a:endParaRPr lang="en-US" dirty="0"/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0" y="14733"/>
            <a:ext cx="12436475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kern="0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Ex2</a:t>
            </a:r>
            <a:r>
              <a:rPr lang="en-US" sz="2800" kern="0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. Make a complex sentence from each pair of sentences</a:t>
            </a:r>
            <a:r>
              <a:rPr lang="en-US" sz="2800" kern="0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.</a:t>
            </a:r>
            <a:r>
              <a:rPr lang="en-US" sz="2800" kern="0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Use the subordinator provided and make any necessary changes.</a:t>
            </a:r>
            <a:endParaRPr kumimoji="0" lang="en-US" altLang="en-US" sz="28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157073" y="1010626"/>
            <a:ext cx="12436475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kern="0" smtClean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1. The villagers are trying to learn English.They can communicate with foreign customer.( </a:t>
            </a:r>
            <a:r>
              <a:rPr lang="en-US" sz="2800" kern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in order that</a:t>
            </a:r>
            <a:r>
              <a:rPr lang="en-US" sz="2800" kern="0" smtClean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)</a:t>
            </a:r>
            <a:endParaRPr kumimoji="0" lang="en-US" altLang="en-US" sz="2800" b="0" i="0" u="none" strike="noStrike" kern="0" cap="none" spc="0" normalizeH="0" baseline="0" noProof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50838" y="1964587"/>
            <a:ext cx="1224270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200" b="0" smtClean="0">
                <a:solidFill>
                  <a:srgbClr val="333333"/>
                </a:solidFill>
                <a:cs typeface="Times New Roman" pitchFamily="18" charset="0"/>
              </a:rPr>
              <a:t>     </a:t>
            </a:r>
            <a:r>
              <a:rPr lang="en-US" sz="3200" b="0" smtClean="0">
                <a:solidFill>
                  <a:srgbClr val="0070C0"/>
                </a:solidFill>
                <a:cs typeface="Times New Roman" pitchFamily="18" charset="0"/>
              </a:rPr>
              <a:t>The </a:t>
            </a:r>
            <a:r>
              <a:rPr lang="en-US" sz="3200" b="0">
                <a:solidFill>
                  <a:srgbClr val="0070C0"/>
                </a:solidFill>
                <a:cs typeface="Times New Roman" pitchFamily="18" charset="0"/>
              </a:rPr>
              <a:t>villagers are trying to learn English </a:t>
            </a:r>
            <a:r>
              <a:rPr lang="en-US" sz="3200" b="0">
                <a:solidFill>
                  <a:srgbClr val="FF0000"/>
                </a:solidFill>
                <a:cs typeface="Times New Roman" pitchFamily="18" charset="0"/>
              </a:rPr>
              <a:t>in order that </a:t>
            </a:r>
            <a:r>
              <a:rPr lang="en-US" sz="3200" b="0">
                <a:solidFill>
                  <a:srgbClr val="0070C0"/>
                </a:solidFill>
                <a:cs typeface="Times New Roman" pitchFamily="18" charset="0"/>
              </a:rPr>
              <a:t>they can communicate with foreign customers.</a:t>
            </a:r>
            <a:endParaRPr lang="en-US" sz="3200" b="0" dirty="0">
              <a:solidFill>
                <a:srgbClr val="0070C0"/>
              </a:solidFill>
              <a:cs typeface="Times New Roman" pitchFamily="18" charset="0"/>
            </a:endParaRPr>
          </a:p>
        </p:txBody>
      </p:sp>
      <p:cxnSp>
        <p:nvCxnSpPr>
          <p:cNvPr id="7" name="Straight Arrow Connector 6"/>
          <p:cNvCxnSpPr/>
          <p:nvPr/>
        </p:nvCxnSpPr>
        <p:spPr bwMode="auto">
          <a:xfrm>
            <a:off x="503236" y="2286000"/>
            <a:ext cx="3048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157170" y="3041813"/>
            <a:ext cx="12279405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kern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2</a:t>
            </a:r>
            <a:r>
              <a:rPr lang="en-US" sz="2800" kern="0" smtClean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. We ate lunch. Then we went to Non Nuoc marble village to buy some souvenirs . (</a:t>
            </a:r>
            <a:r>
              <a:rPr lang="en-US" sz="2800" kern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after</a:t>
            </a:r>
            <a:r>
              <a:rPr lang="en-US" sz="2800" kern="0" smtClean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)</a:t>
            </a:r>
            <a:endParaRPr kumimoji="0" lang="en-US" altLang="en-US" sz="2800" b="0" i="0" u="none" strike="noStrike" kern="0" cap="none" spc="0" normalizeH="0" baseline="0" noProof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50936" y="4014184"/>
            <a:ext cx="1188720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200" b="0">
                <a:solidFill>
                  <a:srgbClr val="333333"/>
                </a:solidFill>
                <a:cs typeface="Times New Roman" pitchFamily="18" charset="0"/>
              </a:rPr>
              <a:t> </a:t>
            </a:r>
            <a:r>
              <a:rPr lang="en-US" sz="3200" b="0" smtClean="0">
                <a:solidFill>
                  <a:srgbClr val="0070C0"/>
                </a:solidFill>
                <a:cs typeface="Times New Roman" pitchFamily="18" charset="0"/>
              </a:rPr>
              <a:t>   </a:t>
            </a:r>
            <a:r>
              <a:rPr lang="en-US" sz="3200" b="0" smtClean="0">
                <a:solidFill>
                  <a:srgbClr val="FF0000"/>
                </a:solidFill>
                <a:cs typeface="Times New Roman" pitchFamily="18" charset="0"/>
              </a:rPr>
              <a:t>After</a:t>
            </a:r>
            <a:r>
              <a:rPr lang="en-US" sz="3200" b="0" smtClean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US" sz="3200" b="0">
                <a:solidFill>
                  <a:srgbClr val="0070C0"/>
                </a:solidFill>
                <a:cs typeface="Times New Roman" pitchFamily="18" charset="0"/>
              </a:rPr>
              <a:t>we </a:t>
            </a:r>
            <a:r>
              <a:rPr lang="en-US" sz="3200" b="0" u="sng">
                <a:solidFill>
                  <a:srgbClr val="0070C0"/>
                </a:solidFill>
                <a:cs typeface="Times New Roman" pitchFamily="18" charset="0"/>
              </a:rPr>
              <a:t>had eaten </a:t>
            </a:r>
            <a:r>
              <a:rPr lang="en-US" sz="3200" b="0">
                <a:solidFill>
                  <a:srgbClr val="0070C0"/>
                </a:solidFill>
                <a:cs typeface="Times New Roman" pitchFamily="18" charset="0"/>
              </a:rPr>
              <a:t>lunch, we went to Non Nuoc marble village to buy some souvenirs.</a:t>
            </a:r>
            <a:endParaRPr lang="en-US" sz="3200" b="0" dirty="0">
              <a:solidFill>
                <a:srgbClr val="0070C0"/>
              </a:solidFill>
              <a:cs typeface="Times New Roman" pitchFamily="18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 bwMode="auto">
          <a:xfrm>
            <a:off x="449757" y="4419600"/>
            <a:ext cx="3048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78633" y="5091475"/>
            <a:ext cx="1227940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kern="0" smtClean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3. This hand-embroidered picture was expensive. We bought it . (</a:t>
            </a:r>
            <a:r>
              <a:rPr lang="en-US" sz="2800" kern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even though</a:t>
            </a:r>
            <a:r>
              <a:rPr lang="en-US" sz="2800" kern="0" smtClean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)</a:t>
            </a:r>
            <a:endParaRPr kumimoji="0" lang="en-US" altLang="en-US" sz="2800" b="0" i="0" u="none" strike="noStrike" kern="0" cap="none" spc="0" normalizeH="0" baseline="0" noProof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60002" y="5614622"/>
            <a:ext cx="1131647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200" b="0">
                <a:solidFill>
                  <a:srgbClr val="333333"/>
                </a:solidFill>
                <a:cs typeface="Times New Roman" pitchFamily="18" charset="0"/>
              </a:rPr>
              <a:t> </a:t>
            </a:r>
            <a:r>
              <a:rPr lang="en-US" sz="3200" b="0" smtClean="0">
                <a:solidFill>
                  <a:srgbClr val="333333"/>
                </a:solidFill>
                <a:cs typeface="Times New Roman" pitchFamily="18" charset="0"/>
              </a:rPr>
              <a:t>   </a:t>
            </a:r>
            <a:r>
              <a:rPr lang="en-US" sz="3200" b="0">
                <a:solidFill>
                  <a:srgbClr val="FF0000"/>
                </a:solidFill>
                <a:cs typeface="Times New Roman" pitchFamily="18" charset="0"/>
              </a:rPr>
              <a:t>Even though </a:t>
            </a:r>
            <a:r>
              <a:rPr lang="en-US" sz="3200" b="0">
                <a:solidFill>
                  <a:srgbClr val="0070C0"/>
                </a:solidFill>
                <a:cs typeface="Times New Roman" pitchFamily="18" charset="0"/>
              </a:rPr>
              <a:t>this hand-embroidered picture was expensive, we bought it.</a:t>
            </a:r>
            <a:endParaRPr lang="en-US" sz="3200" b="0" dirty="0">
              <a:solidFill>
                <a:srgbClr val="0070C0"/>
              </a:solidFill>
              <a:cs typeface="Times New Roman" pitchFamily="18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 bwMode="auto">
          <a:xfrm>
            <a:off x="503236" y="5943600"/>
            <a:ext cx="3048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03946330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109" y="30480"/>
            <a:ext cx="11191875" cy="1143000"/>
          </a:xfrm>
        </p:spPr>
        <p:txBody>
          <a:bodyPr/>
          <a:lstStyle/>
          <a:p>
            <a:r>
              <a:rPr lang="en-US" b="1" dirty="0"/>
              <a:t>  </a:t>
            </a:r>
            <a:endParaRPr lang="en-US" dirty="0"/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157073" y="1010626"/>
            <a:ext cx="12436475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auto">
              <a:spcBef>
                <a:spcPct val="50000"/>
              </a:spcBef>
              <a:spcAft>
                <a:spcPts val="0"/>
              </a:spcAft>
            </a:pPr>
            <a:r>
              <a:rPr lang="en-US" sz="2800" kern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This department store is an attraction in my city. The products are of good quality. (</a:t>
            </a:r>
            <a:r>
              <a:rPr lang="en-US" sz="2800" kern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because</a:t>
            </a:r>
            <a:r>
              <a:rPr lang="en-US" sz="2800" kern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altLang="en-US" sz="2800" b="0" kern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50838" y="1964587"/>
            <a:ext cx="1208563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US" sz="3200" b="0" smtClean="0">
                <a:solidFill>
                  <a:srgbClr val="333333"/>
                </a:solidFill>
                <a:cs typeface="Times New Roman" pitchFamily="18" charset="0"/>
              </a:rPr>
              <a:t>     </a:t>
            </a:r>
            <a:r>
              <a:rPr lang="en-US" sz="3200" b="0">
                <a:solidFill>
                  <a:srgbClr val="0070C0"/>
                </a:solidFill>
                <a:cs typeface="Times New Roman" pitchFamily="18" charset="0"/>
              </a:rPr>
              <a:t>This department store is an attraction in my city </a:t>
            </a:r>
            <a:r>
              <a:rPr lang="en-US" sz="3200" b="0">
                <a:solidFill>
                  <a:srgbClr val="FF0000"/>
                </a:solidFill>
                <a:cs typeface="Times New Roman" pitchFamily="18" charset="0"/>
              </a:rPr>
              <a:t>because</a:t>
            </a:r>
            <a:r>
              <a:rPr lang="en-US" sz="3200" b="0">
                <a:solidFill>
                  <a:srgbClr val="0070C0"/>
                </a:solidFill>
                <a:cs typeface="Times New Roman" pitchFamily="18" charset="0"/>
              </a:rPr>
              <a:t> the products are of good quality.</a:t>
            </a:r>
          </a:p>
          <a:p>
            <a:endParaRPr lang="en-US" sz="3200" b="0" dirty="0">
              <a:solidFill>
                <a:srgbClr val="0070C0"/>
              </a:solidFill>
              <a:cs typeface="Times New Roman" pitchFamily="18" charset="0"/>
            </a:endParaRPr>
          </a:p>
        </p:txBody>
      </p:sp>
      <p:cxnSp>
        <p:nvCxnSpPr>
          <p:cNvPr id="7" name="Straight Arrow Connector 6"/>
          <p:cNvCxnSpPr/>
          <p:nvPr/>
        </p:nvCxnSpPr>
        <p:spPr bwMode="auto">
          <a:xfrm>
            <a:off x="503236" y="2286000"/>
            <a:ext cx="3048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157170" y="3079154"/>
            <a:ext cx="1227940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auto">
              <a:spcBef>
                <a:spcPct val="50000"/>
              </a:spcBef>
              <a:spcAft>
                <a:spcPts val="0"/>
              </a:spcAft>
            </a:pPr>
            <a:r>
              <a:rPr lang="en-US" sz="2800" ker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800" kern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This is called a Chuong conical hat. It was made in Chuong village. (</a:t>
            </a:r>
            <a:r>
              <a:rPr lang="en-US" sz="2800" kern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since</a:t>
            </a:r>
            <a:r>
              <a:rPr lang="en-US" sz="2800" kern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altLang="en-US" sz="2800" b="0" kern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 bwMode="auto">
          <a:xfrm>
            <a:off x="452252" y="4191000"/>
            <a:ext cx="3048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" name="Rectangle 5"/>
          <p:cNvSpPr/>
          <p:nvPr/>
        </p:nvSpPr>
        <p:spPr>
          <a:xfrm>
            <a:off x="927009" y="3810000"/>
            <a:ext cx="108966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0">
                <a:solidFill>
                  <a:srgbClr val="0070C0"/>
                </a:solidFill>
                <a:cs typeface="Times New Roman" pitchFamily="18" charset="0"/>
              </a:rPr>
              <a:t>This is called a Chuong conical hat </a:t>
            </a:r>
            <a:r>
              <a:rPr lang="en-US" sz="3200" b="0">
                <a:solidFill>
                  <a:srgbClr val="FF0000"/>
                </a:solidFill>
                <a:cs typeface="Times New Roman" pitchFamily="18" charset="0"/>
              </a:rPr>
              <a:t>since</a:t>
            </a:r>
            <a:r>
              <a:rPr lang="en-US" sz="3200" b="0">
                <a:solidFill>
                  <a:srgbClr val="0070C0"/>
                </a:solidFill>
                <a:cs typeface="Times New Roman" pitchFamily="18" charset="0"/>
              </a:rPr>
              <a:t> it was made in Chuong village</a:t>
            </a:r>
            <a:r>
              <a:rPr lang="en-US" sz="2800" b="0">
                <a:solidFill>
                  <a:srgbClr val="0070C0"/>
                </a:solidFill>
                <a:cs typeface="Times New Roman" pitchFamily="18" charset="0"/>
              </a:rPr>
              <a:t>.</a:t>
            </a:r>
            <a:endParaRPr lang="en-US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770644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100" name="Picture 2" descr="C:\Users\Administrator\Desktop\hinh nen\53333064f4c6a43082b10f9f89f7427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950" y="0"/>
            <a:ext cx="124555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04789" y="1419371"/>
            <a:ext cx="12039600" cy="1628775"/>
          </a:xfrm>
          <a:prstGeom prst="rect">
            <a:avLst/>
          </a:prstGeom>
          <a:noFill/>
          <a:ln>
            <a:noFill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sz="80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8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.PHRASAL </a:t>
            </a:r>
            <a:r>
              <a:rPr lang="en-US" sz="80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VERBS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15583" y="3091192"/>
            <a:ext cx="10985553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/>
            <a:endParaRPr lang="en-US" sz="2400" b="0" dirty="0" smtClean="0">
              <a:solidFill>
                <a:srgbClr val="000000"/>
              </a:solidFill>
              <a:latin typeface="Arial" charset="0"/>
            </a:endParaRPr>
          </a:p>
          <a:p>
            <a:pPr marL="342900" indent="-342900"/>
            <a:r>
              <a:rPr lang="en-US" sz="2400" b="0" dirty="0" smtClean="0">
                <a:solidFill>
                  <a:srgbClr val="000000"/>
                </a:solidFill>
                <a:latin typeface="Arial" charset="0"/>
              </a:rPr>
              <a:t/>
            </a:r>
            <a:br>
              <a:rPr lang="en-US" sz="2400" b="0" dirty="0" smtClean="0">
                <a:solidFill>
                  <a:srgbClr val="000000"/>
                </a:solidFill>
                <a:latin typeface="Arial" charset="0"/>
              </a:rPr>
            </a:br>
            <a:endParaRPr lang="en-US" sz="2400" b="0" dirty="0" smtClean="0">
              <a:solidFill>
                <a:srgbClr val="000000"/>
              </a:solidFill>
              <a:latin typeface="Arial" charset="0"/>
            </a:endParaRPr>
          </a:p>
          <a:p>
            <a:pPr marL="342900" indent="-342900"/>
            <a:endParaRPr lang="en-US" sz="2400" b="0" dirty="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" name="Rounded Rectangular Callout 5"/>
          <p:cNvSpPr/>
          <p:nvPr/>
        </p:nvSpPr>
        <p:spPr>
          <a:xfrm rot="5400000">
            <a:off x="6783916" y="-2851679"/>
            <a:ext cx="454025" cy="8290983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 b="0">
              <a:solidFill>
                <a:srgbClr val="FFFFFF"/>
              </a:solidFill>
            </a:endParaRPr>
          </a:p>
        </p:txBody>
      </p:sp>
      <p:sp>
        <p:nvSpPr>
          <p:cNvPr id="30726" name="TextBox 7"/>
          <p:cNvSpPr txBox="1">
            <a:spLocks noChangeArrowheads="1"/>
          </p:cNvSpPr>
          <p:nvPr/>
        </p:nvSpPr>
        <p:spPr bwMode="auto">
          <a:xfrm>
            <a:off x="2902765" y="1110455"/>
            <a:ext cx="8187346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0" dirty="0" smtClean="0">
                <a:solidFill>
                  <a:srgbClr val="0000FF"/>
                </a:solidFill>
              </a:rPr>
              <a:t>Wow! When did your grandparents </a:t>
            </a:r>
            <a:r>
              <a:rPr lang="en-US" sz="1800" b="0" u="sng" dirty="0" smtClean="0">
                <a:solidFill>
                  <a:srgbClr val="0000FF"/>
                </a:solidFill>
              </a:rPr>
              <a:t>set up</a:t>
            </a:r>
            <a:r>
              <a:rPr lang="en-US" sz="1800" b="0" dirty="0" smtClean="0">
                <a:solidFill>
                  <a:srgbClr val="0000FF"/>
                </a:solidFill>
              </a:rPr>
              <a:t> this workshop?</a:t>
            </a:r>
          </a:p>
        </p:txBody>
      </p:sp>
      <p:sp>
        <p:nvSpPr>
          <p:cNvPr id="10" name="Rounded Rectangular Callout 9"/>
          <p:cNvSpPr/>
          <p:nvPr/>
        </p:nvSpPr>
        <p:spPr>
          <a:xfrm rot="5400000">
            <a:off x="6601720" y="-1916979"/>
            <a:ext cx="685800" cy="8290983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 b="0">
              <a:solidFill>
                <a:srgbClr val="FFFFFF"/>
              </a:solidFill>
            </a:endParaRPr>
          </a:p>
        </p:txBody>
      </p:sp>
      <p:sp>
        <p:nvSpPr>
          <p:cNvPr id="30728" name="TextBox 10"/>
          <p:cNvSpPr txBox="1">
            <a:spLocks noChangeArrowheads="1"/>
          </p:cNvSpPr>
          <p:nvPr/>
        </p:nvSpPr>
        <p:spPr bwMode="auto">
          <a:xfrm>
            <a:off x="2803799" y="1864000"/>
            <a:ext cx="8187346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0" dirty="0" smtClean="0">
                <a:solidFill>
                  <a:srgbClr val="0000FF"/>
                </a:solidFill>
              </a:rPr>
              <a:t>My great-grandparents started it, not my grandparents. Then my grandparents </a:t>
            </a:r>
            <a:r>
              <a:rPr lang="en-US" sz="1800" b="0" u="sng" dirty="0" smtClean="0">
                <a:solidFill>
                  <a:srgbClr val="0000FF"/>
                </a:solidFill>
              </a:rPr>
              <a:t>took over</a:t>
            </a:r>
            <a:r>
              <a:rPr lang="en-US" sz="1800" b="0" dirty="0" smtClean="0">
                <a:solidFill>
                  <a:srgbClr val="0000FF"/>
                </a:solidFill>
              </a:rPr>
              <a:t> the business.</a:t>
            </a:r>
          </a:p>
        </p:txBody>
      </p:sp>
      <p:sp>
        <p:nvSpPr>
          <p:cNvPr id="30729" name="TextBox 11"/>
          <p:cNvSpPr txBox="1">
            <a:spLocks noChangeArrowheads="1"/>
          </p:cNvSpPr>
          <p:nvPr/>
        </p:nvSpPr>
        <p:spPr bwMode="auto">
          <a:xfrm>
            <a:off x="531568" y="1055913"/>
            <a:ext cx="82909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0" dirty="0" err="1" smtClean="0">
                <a:solidFill>
                  <a:srgbClr val="000000"/>
                </a:solidFill>
              </a:rPr>
              <a:t>Mi</a:t>
            </a:r>
            <a:r>
              <a:rPr lang="en-US" sz="1800" b="0" dirty="0" smtClean="0">
                <a:solidFill>
                  <a:srgbClr val="000000"/>
                </a:solidFill>
              </a:rPr>
              <a:t>:</a:t>
            </a:r>
          </a:p>
        </p:txBody>
      </p:sp>
      <p:sp>
        <p:nvSpPr>
          <p:cNvPr id="30730" name="TextBox 12"/>
          <p:cNvSpPr txBox="1">
            <a:spLocks noChangeArrowheads="1"/>
          </p:cNvSpPr>
          <p:nvPr/>
        </p:nvSpPr>
        <p:spPr bwMode="auto">
          <a:xfrm>
            <a:off x="518186" y="1869559"/>
            <a:ext cx="124364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0" dirty="0" err="1" smtClean="0">
                <a:solidFill>
                  <a:srgbClr val="000000"/>
                </a:solidFill>
              </a:rPr>
              <a:t>Phong</a:t>
            </a:r>
            <a:r>
              <a:rPr lang="en-US" sz="1800" b="0" dirty="0" smtClean="0">
                <a:solidFill>
                  <a:srgbClr val="000000"/>
                </a:solidFill>
              </a:rPr>
              <a:t>: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590037" y="3429746"/>
            <a:ext cx="11296465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set up : </a:t>
            </a:r>
            <a:r>
              <a:rPr lang="en-US" sz="2400" b="0" dirty="0" smtClean="0">
                <a:solidFill>
                  <a:srgbClr val="333399"/>
                </a:solidFill>
              </a:rPr>
              <a:t>start something (a business, an organization, etc.)</a:t>
            </a:r>
          </a:p>
          <a:p>
            <a:pPr eaLnBrk="1" hangingPunct="1"/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take over : </a:t>
            </a:r>
            <a:r>
              <a:rPr lang="en-US" sz="2400" b="0" dirty="0" smtClean="0">
                <a:solidFill>
                  <a:srgbClr val="333399"/>
                </a:solidFill>
              </a:rPr>
              <a:t>take control of something (a business, an organization, etc.)</a:t>
            </a:r>
          </a:p>
        </p:txBody>
      </p:sp>
    </p:spTree>
    <p:extLst>
      <p:ext uri="{BB962C8B-B14F-4D97-AF65-F5344CB8AC3E}">
        <p14:creationId xmlns:p14="http://schemas.microsoft.com/office/powerpoint/2010/main" val="4224242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0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0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  <p:bldP spid="30726" grpId="0"/>
      <p:bldP spid="10" grpId="0" animBg="1"/>
      <p:bldP spid="30728" grpId="0"/>
      <p:bldP spid="30729" grpId="0"/>
      <p:bldP spid="30730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4673" y="152403"/>
            <a:ext cx="12431805" cy="6555641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 smtClean="0">
                <a:solidFill>
                  <a:srgbClr val="000000"/>
                </a:solidFill>
              </a:rPr>
              <a:t>   *.  </a:t>
            </a:r>
            <a:r>
              <a:rPr lang="vi-VN" sz="2800" smtClean="0">
                <a:solidFill>
                  <a:srgbClr val="000000"/>
                </a:solidFill>
              </a:rPr>
              <a:t>Phrasal verb là</a:t>
            </a:r>
            <a:r>
              <a:rPr lang="vi-VN" sz="2800" b="0" smtClean="0">
                <a:solidFill>
                  <a:srgbClr val="000000"/>
                </a:solidFill>
              </a:rPr>
              <a:t> sự kết hợp giữa một động từ và một hoặc hai tiểu từ (particles) </a:t>
            </a:r>
            <a:r>
              <a:rPr lang="en-US" sz="2800" b="0" smtClean="0">
                <a:solidFill>
                  <a:srgbClr val="000000"/>
                </a:solidFill>
              </a:rPr>
              <a:t>như: </a:t>
            </a:r>
            <a:r>
              <a:rPr lang="en-US" sz="2800" b="0" i="1" smtClean="0">
                <a:solidFill>
                  <a:srgbClr val="000000"/>
                </a:solidFill>
              </a:rPr>
              <a:t>back, in, on, off, through, up, </a:t>
            </a:r>
            <a:r>
              <a:rPr lang="en-US" sz="2800" b="0" smtClean="0">
                <a:solidFill>
                  <a:srgbClr val="000000"/>
                </a:solidFill>
              </a:rPr>
              <a:t>etc. </a:t>
            </a:r>
            <a:r>
              <a:rPr lang="vi-VN" sz="2800" b="0" smtClean="0">
                <a:solidFill>
                  <a:srgbClr val="000000"/>
                </a:solidFill>
              </a:rPr>
              <a:t>Khi một phụ ngữ được thêm vào động từ, cụm động từ thường có một ý nghĩa đặc biệt. </a:t>
            </a:r>
            <a:endParaRPr lang="en-US" sz="2800" b="0" smtClean="0">
              <a:solidFill>
                <a:srgbClr val="000000"/>
              </a:solidFill>
            </a:endParaRPr>
          </a:p>
          <a:p>
            <a:pPr eaLnBrk="1" hangingPunct="1"/>
            <a:r>
              <a:rPr lang="en-US" sz="2800" b="0" smtClean="0">
                <a:solidFill>
                  <a:srgbClr val="0000FF"/>
                </a:solidFill>
              </a:rPr>
              <a:t>Example:</a:t>
            </a:r>
            <a:r>
              <a:rPr lang="en-US" sz="2800" b="0" smtClean="0">
                <a:solidFill>
                  <a:srgbClr val="000000"/>
                </a:solidFill>
              </a:rPr>
              <a:t/>
            </a:r>
            <a:br>
              <a:rPr lang="en-US" sz="2800" b="0" smtClean="0">
                <a:solidFill>
                  <a:srgbClr val="000000"/>
                </a:solidFill>
              </a:rPr>
            </a:br>
            <a:r>
              <a:rPr lang="en-US" sz="2800" b="0" smtClean="0">
                <a:solidFill>
                  <a:srgbClr val="000000"/>
                </a:solidFill>
              </a:rPr>
              <a:t>     get up (get out of bed): thức dậy</a:t>
            </a:r>
          </a:p>
          <a:p>
            <a:pPr eaLnBrk="1" hangingPunct="1"/>
            <a:r>
              <a:rPr lang="en-US" sz="2800" b="0" smtClean="0">
                <a:solidFill>
                  <a:srgbClr val="000000"/>
                </a:solidFill>
              </a:rPr>
              <a:t>     find out (get information): tìm thấy</a:t>
            </a:r>
            <a:br>
              <a:rPr lang="en-US" sz="2800" b="0" smtClean="0">
                <a:solidFill>
                  <a:srgbClr val="000000"/>
                </a:solidFill>
              </a:rPr>
            </a:br>
            <a:r>
              <a:rPr lang="en-US" sz="2800" b="0" smtClean="0">
                <a:solidFill>
                  <a:srgbClr val="000000"/>
                </a:solidFill>
              </a:rPr>
              <a:t>     bring out (publish/launch): xuất bản</a:t>
            </a:r>
            <a:br>
              <a:rPr lang="en-US" sz="2800" b="0" smtClean="0">
                <a:solidFill>
                  <a:srgbClr val="000000"/>
                </a:solidFill>
              </a:rPr>
            </a:br>
            <a:r>
              <a:rPr lang="en-US" sz="2800" b="0" smtClean="0">
                <a:solidFill>
                  <a:srgbClr val="000000"/>
                </a:solidFill>
              </a:rPr>
              <a:t>     look through (read): đọc</a:t>
            </a:r>
          </a:p>
          <a:p>
            <a:pPr eaLnBrk="1" hangingPunct="1"/>
            <a:endParaRPr lang="en-US" sz="2800" b="0" smtClean="0">
              <a:solidFill>
                <a:srgbClr val="000000"/>
              </a:solidFill>
            </a:endParaRPr>
          </a:p>
          <a:p>
            <a:pPr eaLnBrk="1" hangingPunct="1"/>
            <a:r>
              <a:rPr lang="en-US" sz="2800" smtClean="0">
                <a:solidFill>
                  <a:srgbClr val="000000"/>
                </a:solidFill>
              </a:rPr>
              <a:t>Note: </a:t>
            </a:r>
            <a:r>
              <a:rPr lang="en-US" sz="2800" b="0" smtClean="0">
                <a:solidFill>
                  <a:srgbClr val="000000"/>
                </a:solidFill>
              </a:rPr>
              <a:t>A verb can go with two particles.</a:t>
            </a:r>
            <a:br>
              <a:rPr lang="en-US" sz="2800" b="0" smtClean="0">
                <a:solidFill>
                  <a:srgbClr val="000000"/>
                </a:solidFill>
              </a:rPr>
            </a:br>
            <a:r>
              <a:rPr lang="en-US" sz="2800" b="0" smtClean="0">
                <a:solidFill>
                  <a:srgbClr val="0000FF"/>
                </a:solidFill>
              </a:rPr>
              <a:t>Example:</a:t>
            </a:r>
          </a:p>
          <a:p>
            <a:pPr eaLnBrk="1" hangingPunct="1"/>
            <a:r>
              <a:rPr lang="en-US" sz="2800" b="0" smtClean="0">
                <a:solidFill>
                  <a:srgbClr val="000000"/>
                </a:solidFill>
              </a:rPr>
              <a:t>     keep up with (stay equal with): theo kịp</a:t>
            </a:r>
          </a:p>
          <a:p>
            <a:pPr eaLnBrk="1" hangingPunct="1"/>
            <a:r>
              <a:rPr lang="en-US" sz="2800" b="0" smtClean="0">
                <a:solidFill>
                  <a:srgbClr val="000000"/>
                </a:solidFill>
              </a:rPr>
              <a:t>     look forward to (be thinking with pleasure about something to come): mong đợi</a:t>
            </a:r>
            <a:br>
              <a:rPr lang="en-US" sz="2800" b="0" smtClean="0">
                <a:solidFill>
                  <a:srgbClr val="000000"/>
                </a:solidFill>
              </a:rPr>
            </a:br>
            <a:r>
              <a:rPr lang="en-US" sz="2800" b="0" smtClean="0">
                <a:solidFill>
                  <a:srgbClr val="000000"/>
                </a:solidFill>
              </a:rPr>
              <a:t>     run out of (have no more of): sử dụng hết    </a:t>
            </a:r>
          </a:p>
        </p:txBody>
      </p:sp>
    </p:spTree>
    <p:extLst>
      <p:ext uri="{BB962C8B-B14F-4D97-AF65-F5344CB8AC3E}">
        <p14:creationId xmlns:p14="http://schemas.microsoft.com/office/powerpoint/2010/main" val="1677306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4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6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9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2247</TotalTime>
  <Words>937</Words>
  <Application>Microsoft Office PowerPoint</Application>
  <PresentationFormat>Custom</PresentationFormat>
  <Paragraphs>120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8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Default Design</vt:lpstr>
      <vt:lpstr>Office Theme</vt:lpstr>
      <vt:lpstr>1_Default Design</vt:lpstr>
      <vt:lpstr>2_Default Design</vt:lpstr>
      <vt:lpstr>3_Default Design</vt:lpstr>
      <vt:lpstr>4_Default Design</vt:lpstr>
      <vt:lpstr>6_Default Design</vt:lpstr>
      <vt:lpstr>9_Default Design</vt:lpstr>
      <vt:lpstr>PowerPoint Presentation</vt:lpstr>
      <vt:lpstr>PowerPoint Presentation</vt:lpstr>
      <vt:lpstr>II. Grammar: 1. Complex sentence: câu phức(Review)</vt:lpstr>
      <vt:lpstr>PowerPoint Presentation</vt:lpstr>
      <vt:lpstr>  </vt:lpstr>
      <vt:lpstr>  </vt:lpstr>
      <vt:lpstr>PowerPoint Presentation</vt:lpstr>
      <vt:lpstr>PowerPoint Presentation</vt:lpstr>
      <vt:lpstr>PowerPoint Presentation</vt:lpstr>
      <vt:lpstr>PowerPoint Presentation</vt:lpstr>
      <vt:lpstr>Ex 4. Match the phrasal verbs in A with</vt:lpstr>
      <vt:lpstr>PowerPoint Presentation</vt:lpstr>
      <vt:lpstr>Homework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</cp:lastModifiedBy>
  <cp:revision>319</cp:revision>
  <cp:lastPrinted>2018-02-25T12:51:13Z</cp:lastPrinted>
  <dcterms:created xsi:type="dcterms:W3CDTF">2018-01-10T12:35:35Z</dcterms:created>
  <dcterms:modified xsi:type="dcterms:W3CDTF">2021-09-27T15:40:54Z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