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emf" ContentType="image/x-emf"/>
  <Default Extension="m4a" ContentType="audio/mp4"/>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87"/>
  </p:notesMasterIdLst>
  <p:sldIdLst>
    <p:sldId id="649" r:id="rId3"/>
    <p:sldId id="256" r:id="rId4"/>
    <p:sldId id="259" r:id="rId5"/>
    <p:sldId id="627" r:id="rId6"/>
    <p:sldId id="257" r:id="rId7"/>
    <p:sldId id="414" r:id="rId8"/>
    <p:sldId id="417" r:id="rId9"/>
    <p:sldId id="418" r:id="rId10"/>
    <p:sldId id="419" r:id="rId11"/>
    <p:sldId id="421" r:id="rId12"/>
    <p:sldId id="422" r:id="rId13"/>
    <p:sldId id="628" r:id="rId14"/>
    <p:sldId id="423" r:id="rId15"/>
    <p:sldId id="415" r:id="rId16"/>
    <p:sldId id="574" r:id="rId17"/>
    <p:sldId id="575" r:id="rId18"/>
    <p:sldId id="424" r:id="rId19"/>
    <p:sldId id="576" r:id="rId20"/>
    <p:sldId id="577" r:id="rId21"/>
    <p:sldId id="578" r:id="rId22"/>
    <p:sldId id="586" r:id="rId23"/>
    <p:sldId id="629" r:id="rId24"/>
    <p:sldId id="643" r:id="rId25"/>
    <p:sldId id="644" r:id="rId26"/>
    <p:sldId id="645" r:id="rId27"/>
    <p:sldId id="647" r:id="rId28"/>
    <p:sldId id="648" r:id="rId29"/>
    <p:sldId id="650" r:id="rId30"/>
    <p:sldId id="630" r:id="rId31"/>
    <p:sldId id="641" r:id="rId32"/>
    <p:sldId id="587" r:id="rId33"/>
    <p:sldId id="596" r:id="rId34"/>
    <p:sldId id="597" r:id="rId35"/>
    <p:sldId id="588" r:id="rId36"/>
    <p:sldId id="589" r:id="rId37"/>
    <p:sldId id="590" r:id="rId38"/>
    <p:sldId id="591" r:id="rId39"/>
    <p:sldId id="625" r:id="rId40"/>
    <p:sldId id="592" r:id="rId41"/>
    <p:sldId id="593" r:id="rId42"/>
    <p:sldId id="662" r:id="rId43"/>
    <p:sldId id="653" r:id="rId44"/>
    <p:sldId id="654" r:id="rId45"/>
    <p:sldId id="655" r:id="rId46"/>
    <p:sldId id="656" r:id="rId47"/>
    <p:sldId id="657" r:id="rId48"/>
    <p:sldId id="658" r:id="rId49"/>
    <p:sldId id="661" r:id="rId50"/>
    <p:sldId id="631" r:id="rId51"/>
    <p:sldId id="598" r:id="rId52"/>
    <p:sldId id="599" r:id="rId53"/>
    <p:sldId id="600" r:id="rId54"/>
    <p:sldId id="601" r:id="rId55"/>
    <p:sldId id="602" r:id="rId56"/>
    <p:sldId id="606" r:id="rId57"/>
    <p:sldId id="607" r:id="rId58"/>
    <p:sldId id="605" r:id="rId59"/>
    <p:sldId id="608" r:id="rId60"/>
    <p:sldId id="633" r:id="rId61"/>
    <p:sldId id="663" r:id="rId62"/>
    <p:sldId id="664" r:id="rId63"/>
    <p:sldId id="665" r:id="rId64"/>
    <p:sldId id="666" r:id="rId65"/>
    <p:sldId id="667" r:id="rId66"/>
    <p:sldId id="669" r:id="rId67"/>
    <p:sldId id="632" r:id="rId68"/>
    <p:sldId id="595" r:id="rId69"/>
    <p:sldId id="610" r:id="rId70"/>
    <p:sldId id="611" r:id="rId71"/>
    <p:sldId id="614" r:id="rId72"/>
    <p:sldId id="615" r:id="rId73"/>
    <p:sldId id="612" r:id="rId74"/>
    <p:sldId id="613" r:id="rId75"/>
    <p:sldId id="624" r:id="rId76"/>
    <p:sldId id="616" r:id="rId77"/>
    <p:sldId id="617" r:id="rId78"/>
    <p:sldId id="672" r:id="rId79"/>
    <p:sldId id="671" r:id="rId80"/>
    <p:sldId id="673" r:id="rId81"/>
    <p:sldId id="674" r:id="rId82"/>
    <p:sldId id="618" r:id="rId83"/>
    <p:sldId id="620" r:id="rId84"/>
    <p:sldId id="622" r:id="rId85"/>
    <p:sldId id="626" r:id="rId86"/>
  </p:sldIdLst>
  <p:sldSz cx="12192000" cy="6858000"/>
  <p:notesSz cx="6858000" cy="9144000"/>
  <p:custDataLst>
    <p:tags r:id="rId8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642"/>
    <a:srgbClr val="B5853D"/>
    <a:srgbClr val="F8C7A5"/>
    <a:srgbClr val="F0886C"/>
    <a:srgbClr val="8B5F31"/>
    <a:srgbClr val="7A573E"/>
    <a:srgbClr val="E2BE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15" autoAdjust="0"/>
    <p:restoredTop sz="94660"/>
  </p:normalViewPr>
  <p:slideViewPr>
    <p:cSldViewPr snapToGrid="0" showGuides="1">
      <p:cViewPr varScale="1">
        <p:scale>
          <a:sx n="65" d="100"/>
          <a:sy n="65" d="100"/>
        </p:scale>
        <p:origin x="496" y="44"/>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8.wmf"/><Relationship Id="rId1" Type="http://schemas.openxmlformats.org/officeDocument/2006/relationships/image" Target="../media/image42.wmf"/><Relationship Id="rId4"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A08-5FAB-46A1-8917-CC04C822CF8A}" type="datetimeFigureOut">
              <a:rPr lang="zh-CN" altLang="en-US" smtClean="0"/>
              <a:t>2025/9/13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8EBE8-AD40-4DC1-B8C5-4450813FBA07}" type="slidenum">
              <a:rPr lang="zh-CN" altLang="en-US" smtClean="0"/>
              <a:t>‹#›</a:t>
            </a:fld>
            <a:endParaRPr lang="zh-CN" altLang="en-US"/>
          </a:p>
        </p:txBody>
      </p:sp>
    </p:spTree>
    <p:extLst>
      <p:ext uri="{BB962C8B-B14F-4D97-AF65-F5344CB8AC3E}">
        <p14:creationId xmlns:p14="http://schemas.microsoft.com/office/powerpoint/2010/main" val="143744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2</a:t>
            </a:fld>
            <a:endParaRPr lang="zh-CN" altLang="en-US"/>
          </a:p>
        </p:txBody>
      </p:sp>
    </p:spTree>
    <p:extLst>
      <p:ext uri="{BB962C8B-B14F-4D97-AF65-F5344CB8AC3E}">
        <p14:creationId xmlns:p14="http://schemas.microsoft.com/office/powerpoint/2010/main" val="3567536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chỉnh sửa: Thầy cô nhập câu hỏi và các đáp án vào các ô (Căn chỉnh size chữ cho phù hợp với độ dài câu hỏi)</a:t>
            </a:r>
          </a:p>
          <a:p>
            <a:r>
              <a:rPr lang="en-US" dirty="0"/>
              <a:t>Thầy cô nhấp chuột phải hoặc phím -&gt; để hiện câu hỏi và các đáp án</a:t>
            </a:r>
          </a:p>
          <a:p>
            <a:r>
              <a:rPr lang="en-US" dirty="0"/>
              <a:t>Sau khi HS chọn đáp án, thầy cô nhấp vào PHẦN ĐẤT chứa đáp án đó.</a:t>
            </a:r>
          </a:p>
          <a:p>
            <a:r>
              <a:rPr lang="en-US" dirty="0"/>
              <a:t>Sau khi ở phần kiểm tra đúng sai, thầy cô nhấp &lt; để trở về câu hỏi.</a:t>
            </a:r>
          </a:p>
          <a:p>
            <a:r>
              <a:rPr lang="en-US" dirty="0"/>
              <a:t>Sau khi hoàn thành xong câu hỏi, thầy cô nhấp hình &gt; hoặc chuột trái, phím -&gt; để chuyển sang câu hỏi tiếp theo.</a:t>
            </a:r>
          </a:p>
          <a:p>
            <a:r>
              <a:rPr lang="en-US" dirty="0"/>
              <a:t>C</a:t>
            </a:r>
          </a:p>
        </p:txBody>
      </p:sp>
    </p:spTree>
    <p:extLst>
      <p:ext uri="{BB962C8B-B14F-4D97-AF65-F5344CB8AC3E}">
        <p14:creationId xmlns:p14="http://schemas.microsoft.com/office/powerpoint/2010/main" val="321358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khi hoàn thành xong câu hỏi, thầy cô nhấp hình &gt; hoặc chuột trái, phím -&gt; để chuyển sang câu hỏi tiếp theo.</a:t>
            </a:r>
          </a:p>
          <a:p>
            <a:r>
              <a:rPr lang="en-US" dirty="0"/>
              <a:t>A</a:t>
            </a:r>
          </a:p>
        </p:txBody>
      </p:sp>
      <p:sp>
        <p:nvSpPr>
          <p:cNvPr id="4" name="Slide Number Placeholder 3"/>
          <p:cNvSpPr>
            <a:spLocks noGrp="1"/>
          </p:cNvSpPr>
          <p:nvPr>
            <p:ph type="sldNum" sz="quarter" idx="5"/>
          </p:nvPr>
        </p:nvSpPr>
        <p:spPr/>
        <p:txBody>
          <a:bodyPr/>
          <a:lstStyle/>
          <a:p>
            <a:fld id="{78202F42-8E37-417F-B7D4-5F68870918A3}" type="slidenum">
              <a:rPr lang="en-US" smtClean="0"/>
              <a:t>25</a:t>
            </a:fld>
            <a:endParaRPr lang="en-US"/>
          </a:p>
        </p:txBody>
      </p:sp>
    </p:spTree>
    <p:extLst>
      <p:ext uri="{BB962C8B-B14F-4D97-AF65-F5344CB8AC3E}">
        <p14:creationId xmlns:p14="http://schemas.microsoft.com/office/powerpoint/2010/main" val="288241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t>
            </a:r>
          </a:p>
        </p:txBody>
      </p:sp>
    </p:spTree>
    <p:extLst>
      <p:ext uri="{BB962C8B-B14F-4D97-AF65-F5344CB8AC3E}">
        <p14:creationId xmlns:p14="http://schemas.microsoft.com/office/powerpoint/2010/main" val="328997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
            </a:r>
          </a:p>
        </p:txBody>
      </p:sp>
    </p:spTree>
    <p:extLst>
      <p:ext uri="{BB962C8B-B14F-4D97-AF65-F5344CB8AC3E}">
        <p14:creationId xmlns:p14="http://schemas.microsoft.com/office/powerpoint/2010/main" val="2754140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
            </a:r>
          </a:p>
        </p:txBody>
      </p:sp>
    </p:spTree>
    <p:extLst>
      <p:ext uri="{BB962C8B-B14F-4D97-AF65-F5344CB8AC3E}">
        <p14:creationId xmlns:p14="http://schemas.microsoft.com/office/powerpoint/2010/main" val="1260675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29</a:t>
            </a:fld>
            <a:endParaRPr lang="zh-CN" altLang="en-US"/>
          </a:p>
        </p:txBody>
      </p:sp>
    </p:spTree>
    <p:extLst>
      <p:ext uri="{BB962C8B-B14F-4D97-AF65-F5344CB8AC3E}">
        <p14:creationId xmlns:p14="http://schemas.microsoft.com/office/powerpoint/2010/main" val="181615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30</a:t>
            </a:fld>
            <a:endParaRPr lang="zh-CN" altLang="en-US"/>
          </a:p>
        </p:txBody>
      </p:sp>
    </p:spTree>
    <p:extLst>
      <p:ext uri="{BB962C8B-B14F-4D97-AF65-F5344CB8AC3E}">
        <p14:creationId xmlns:p14="http://schemas.microsoft.com/office/powerpoint/2010/main" val="4035561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31</a:t>
            </a:fld>
            <a:endParaRPr lang="zh-CN" altLang="en-US"/>
          </a:p>
        </p:txBody>
      </p:sp>
    </p:spTree>
    <p:extLst>
      <p:ext uri="{BB962C8B-B14F-4D97-AF65-F5344CB8AC3E}">
        <p14:creationId xmlns:p14="http://schemas.microsoft.com/office/powerpoint/2010/main" val="15334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32</a:t>
            </a:fld>
            <a:endParaRPr lang="zh-CN" altLang="en-US"/>
          </a:p>
        </p:txBody>
      </p:sp>
    </p:spTree>
    <p:extLst>
      <p:ext uri="{BB962C8B-B14F-4D97-AF65-F5344CB8AC3E}">
        <p14:creationId xmlns:p14="http://schemas.microsoft.com/office/powerpoint/2010/main" val="2923042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33</a:t>
            </a:fld>
            <a:endParaRPr lang="zh-CN" altLang="en-US"/>
          </a:p>
        </p:txBody>
      </p:sp>
    </p:spTree>
    <p:extLst>
      <p:ext uri="{BB962C8B-B14F-4D97-AF65-F5344CB8AC3E}">
        <p14:creationId xmlns:p14="http://schemas.microsoft.com/office/powerpoint/2010/main" val="1830411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a:t>
            </a:fld>
            <a:endParaRPr lang="zh-CN" altLang="en-US"/>
          </a:p>
        </p:txBody>
      </p:sp>
    </p:spTree>
    <p:extLst>
      <p:ext uri="{BB962C8B-B14F-4D97-AF65-F5344CB8AC3E}">
        <p14:creationId xmlns:p14="http://schemas.microsoft.com/office/powerpoint/2010/main" val="2963277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42</a:t>
            </a:fld>
            <a:endParaRPr lang="zh-CN" altLang="en-US"/>
          </a:p>
        </p:txBody>
      </p:sp>
    </p:spTree>
    <p:extLst>
      <p:ext uri="{BB962C8B-B14F-4D97-AF65-F5344CB8AC3E}">
        <p14:creationId xmlns:p14="http://schemas.microsoft.com/office/powerpoint/2010/main" val="2904989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48</a:t>
            </a:fld>
            <a:endParaRPr lang="zh-CN" altLang="en-US"/>
          </a:p>
        </p:txBody>
      </p:sp>
    </p:spTree>
    <p:extLst>
      <p:ext uri="{BB962C8B-B14F-4D97-AF65-F5344CB8AC3E}">
        <p14:creationId xmlns:p14="http://schemas.microsoft.com/office/powerpoint/2010/main" val="559212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49</a:t>
            </a:fld>
            <a:endParaRPr lang="zh-CN" altLang="en-US"/>
          </a:p>
        </p:txBody>
      </p:sp>
    </p:spTree>
    <p:extLst>
      <p:ext uri="{BB962C8B-B14F-4D97-AF65-F5344CB8AC3E}">
        <p14:creationId xmlns:p14="http://schemas.microsoft.com/office/powerpoint/2010/main" val="1190859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50</a:t>
            </a:fld>
            <a:endParaRPr lang="zh-CN" altLang="en-US"/>
          </a:p>
        </p:txBody>
      </p:sp>
    </p:spTree>
    <p:extLst>
      <p:ext uri="{BB962C8B-B14F-4D97-AF65-F5344CB8AC3E}">
        <p14:creationId xmlns:p14="http://schemas.microsoft.com/office/powerpoint/2010/main" val="2168599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CBDF1A9-F2C3-ABA2-D205-9FDC5636D0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E130D4C-ADF4-74E0-EB9D-B0E5DAD88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EE06FBFA-6EAE-3235-BA7B-FB9CF15BCD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60BFF4-E647-4073-AF4C-368440CAE0B6}" type="slidenum">
              <a:rPr lang="en-US" altLang="en-US"/>
              <a:pPr/>
              <a:t>58</a:t>
            </a:fld>
            <a:endParaRPr lang="en-US" altLang="en-US"/>
          </a:p>
        </p:txBody>
      </p:sp>
    </p:spTree>
    <p:extLst>
      <p:ext uri="{BB962C8B-B14F-4D97-AF65-F5344CB8AC3E}">
        <p14:creationId xmlns:p14="http://schemas.microsoft.com/office/powerpoint/2010/main" val="3184224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59</a:t>
            </a:fld>
            <a:endParaRPr lang="zh-CN" altLang="en-US"/>
          </a:p>
        </p:txBody>
      </p:sp>
    </p:spTree>
    <p:extLst>
      <p:ext uri="{BB962C8B-B14F-4D97-AF65-F5344CB8AC3E}">
        <p14:creationId xmlns:p14="http://schemas.microsoft.com/office/powerpoint/2010/main" val="1678307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8EBE8-AD40-4DC1-B8C5-4450813FBA07}" type="slidenum">
              <a:rPr lang="zh-CN" altLang="en-US" smtClean="0"/>
              <a:t>61</a:t>
            </a:fld>
            <a:endParaRPr lang="zh-CN" altLang="en-US"/>
          </a:p>
        </p:txBody>
      </p:sp>
    </p:spTree>
    <p:extLst>
      <p:ext uri="{BB962C8B-B14F-4D97-AF65-F5344CB8AC3E}">
        <p14:creationId xmlns:p14="http://schemas.microsoft.com/office/powerpoint/2010/main" val="3768621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65</a:t>
            </a:fld>
            <a:endParaRPr lang="zh-CN" altLang="en-US"/>
          </a:p>
        </p:txBody>
      </p:sp>
    </p:spTree>
    <p:extLst>
      <p:ext uri="{BB962C8B-B14F-4D97-AF65-F5344CB8AC3E}">
        <p14:creationId xmlns:p14="http://schemas.microsoft.com/office/powerpoint/2010/main" val="3592239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66</a:t>
            </a:fld>
            <a:endParaRPr lang="zh-CN" altLang="en-US"/>
          </a:p>
        </p:txBody>
      </p:sp>
    </p:spTree>
    <p:extLst>
      <p:ext uri="{BB962C8B-B14F-4D97-AF65-F5344CB8AC3E}">
        <p14:creationId xmlns:p14="http://schemas.microsoft.com/office/powerpoint/2010/main" val="2636742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67</a:t>
            </a:fld>
            <a:endParaRPr lang="zh-CN" altLang="en-US"/>
          </a:p>
        </p:txBody>
      </p:sp>
    </p:spTree>
    <p:extLst>
      <p:ext uri="{BB962C8B-B14F-4D97-AF65-F5344CB8AC3E}">
        <p14:creationId xmlns:p14="http://schemas.microsoft.com/office/powerpoint/2010/main" val="178326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4</a:t>
            </a:fld>
            <a:endParaRPr lang="zh-CN" altLang="en-US"/>
          </a:p>
        </p:txBody>
      </p:sp>
    </p:spTree>
    <p:extLst>
      <p:ext uri="{BB962C8B-B14F-4D97-AF65-F5344CB8AC3E}">
        <p14:creationId xmlns:p14="http://schemas.microsoft.com/office/powerpoint/2010/main" val="702707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76</a:t>
            </a:fld>
            <a:endParaRPr lang="zh-CN" altLang="en-US"/>
          </a:p>
        </p:txBody>
      </p:sp>
    </p:spTree>
    <p:extLst>
      <p:ext uri="{BB962C8B-B14F-4D97-AF65-F5344CB8AC3E}">
        <p14:creationId xmlns:p14="http://schemas.microsoft.com/office/powerpoint/2010/main" val="3839462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84</a:t>
            </a:fld>
            <a:endParaRPr lang="zh-CN" altLang="en-US"/>
          </a:p>
        </p:txBody>
      </p:sp>
    </p:spTree>
    <p:extLst>
      <p:ext uri="{BB962C8B-B14F-4D97-AF65-F5344CB8AC3E}">
        <p14:creationId xmlns:p14="http://schemas.microsoft.com/office/powerpoint/2010/main" val="271090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5</a:t>
            </a:fld>
            <a:endParaRPr lang="zh-CN" altLang="en-US"/>
          </a:p>
        </p:txBody>
      </p:sp>
    </p:spTree>
    <p:extLst>
      <p:ext uri="{BB962C8B-B14F-4D97-AF65-F5344CB8AC3E}">
        <p14:creationId xmlns:p14="http://schemas.microsoft.com/office/powerpoint/2010/main" val="308042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6</a:t>
            </a:fld>
            <a:endParaRPr lang="zh-CN" altLang="en-US"/>
          </a:p>
        </p:txBody>
      </p:sp>
    </p:spTree>
    <p:extLst>
      <p:ext uri="{BB962C8B-B14F-4D97-AF65-F5344CB8AC3E}">
        <p14:creationId xmlns:p14="http://schemas.microsoft.com/office/powerpoint/2010/main" val="34413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kern="0">
                <a:effectLst/>
                <a:latin typeface="Calibri" panose="020F0502020204030204" pitchFamily="34" charset="0"/>
                <a:ea typeface="Calibri" panose="020F0502020204030204" pitchFamily="34" charset="0"/>
                <a:cs typeface="Times New Roman" panose="02020603050405020304" pitchFamily="18" charset="0"/>
              </a:rPr>
              <a:t>Trong thực hành thí nghiệm hoặc trong đời sống có rất nhiều nhãn hóa chất, dung dịch có ghi con số biểu thi nồng độ dung dịch. Vậy nồng độ dung dịch là gì ?</a:t>
            </a:r>
            <a:endParaRPr lang="en-US"/>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7</a:t>
            </a:fld>
            <a:endParaRPr lang="zh-CN" altLang="en-US"/>
          </a:p>
        </p:txBody>
      </p:sp>
    </p:spTree>
    <p:extLst>
      <p:ext uri="{BB962C8B-B14F-4D97-AF65-F5344CB8AC3E}">
        <p14:creationId xmlns:p14="http://schemas.microsoft.com/office/powerpoint/2010/main" val="164645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16</a:t>
            </a:fld>
            <a:endParaRPr lang="zh-CN" altLang="en-US"/>
          </a:p>
        </p:txBody>
      </p:sp>
    </p:spTree>
    <p:extLst>
      <p:ext uri="{BB962C8B-B14F-4D97-AF65-F5344CB8AC3E}">
        <p14:creationId xmlns:p14="http://schemas.microsoft.com/office/powerpoint/2010/main" val="353723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22</a:t>
            </a:fld>
            <a:endParaRPr lang="zh-CN" altLang="en-US"/>
          </a:p>
        </p:txBody>
      </p:sp>
    </p:spTree>
    <p:extLst>
      <p:ext uri="{BB962C8B-B14F-4D97-AF65-F5344CB8AC3E}">
        <p14:creationId xmlns:p14="http://schemas.microsoft.com/office/powerpoint/2010/main" val="199774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78202F42-8E37-417F-B7D4-5F68870918A3}" type="slidenum">
              <a:rPr lang="en-US" smtClean="0"/>
              <a:t>23</a:t>
            </a:fld>
            <a:endParaRPr lang="en-US"/>
          </a:p>
        </p:txBody>
      </p:sp>
    </p:spTree>
    <p:extLst>
      <p:ext uri="{BB962C8B-B14F-4D97-AF65-F5344CB8AC3E}">
        <p14:creationId xmlns:p14="http://schemas.microsoft.com/office/powerpoint/2010/main" val="2028121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17500" y="349250"/>
            <a:ext cx="11160369" cy="634489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868875295"/>
      </p:ext>
    </p:extLst>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1349783"/>
      </p:ext>
    </p:extLst>
  </p:cSld>
  <p:clrMapOvr>
    <a:masterClrMapping/>
  </p:clrMapOvr>
  <p:transition spd="slow"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2778"/>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776699"/>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56A51-2ED4-F67E-674F-036E1DEF5E8F}"/>
              </a:ext>
            </a:extLst>
          </p:cNvPr>
          <p:cNvSpPr>
            <a:spLocks noGrp="1"/>
          </p:cNvSpPr>
          <p:nvPr>
            <p:ph type="dt" sz="half" idx="10"/>
          </p:nvPr>
        </p:nvSpPr>
        <p:spPr/>
        <p:txBody>
          <a:bodyPr/>
          <a:lstStyle>
            <a:lvl1pPr>
              <a:defRPr/>
            </a:lvl1pPr>
          </a:lstStyle>
          <a:p>
            <a:pPr>
              <a:defRPr/>
            </a:pPr>
            <a:fld id="{58981062-1FA7-4484-80AB-D44A334D8A54}" type="datetimeFigureOut">
              <a:rPr lang="en-US" altLang="vi-VN"/>
              <a:pPr>
                <a:defRPr/>
              </a:pPr>
              <a:t>13/9/2025</a:t>
            </a:fld>
            <a:endParaRPr lang="en-US" altLang="vi-VN"/>
          </a:p>
        </p:txBody>
      </p:sp>
      <p:sp>
        <p:nvSpPr>
          <p:cNvPr id="5" name="Footer Placeholder 4">
            <a:extLst>
              <a:ext uri="{FF2B5EF4-FFF2-40B4-BE49-F238E27FC236}">
                <a16:creationId xmlns:a16="http://schemas.microsoft.com/office/drawing/2014/main" id="{52D44E8B-3AC7-0DB0-1D37-3F9AF592E98B}"/>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C92DBA59-138A-7DCA-B22A-AC2A8F1D86A3}"/>
              </a:ext>
            </a:extLst>
          </p:cNvPr>
          <p:cNvSpPr>
            <a:spLocks noGrp="1"/>
          </p:cNvSpPr>
          <p:nvPr>
            <p:ph type="sldNum" sz="quarter" idx="12"/>
          </p:nvPr>
        </p:nvSpPr>
        <p:spPr/>
        <p:txBody>
          <a:bodyPr/>
          <a:lstStyle>
            <a:lvl1pPr>
              <a:defRPr/>
            </a:lvl1pPr>
          </a:lstStyle>
          <a:p>
            <a:fld id="{9774F448-5B35-4684-BB46-58B97403CA2B}" type="slidenum">
              <a:rPr lang="en-US" altLang="vi-VN"/>
              <a:pPr/>
              <a:t>‹#›</a:t>
            </a:fld>
            <a:endParaRPr lang="en-US" altLang="vi-VN"/>
          </a:p>
        </p:txBody>
      </p:sp>
    </p:spTree>
    <p:extLst>
      <p:ext uri="{BB962C8B-B14F-4D97-AF65-F5344CB8AC3E}">
        <p14:creationId xmlns:p14="http://schemas.microsoft.com/office/powerpoint/2010/main" val="1200916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08967" y="1775267"/>
            <a:ext cx="5574000" cy="232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8000"/>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10" name="Google Shape;10;p2"/>
          <p:cNvSpPr txBox="1">
            <a:spLocks noGrp="1"/>
          </p:cNvSpPr>
          <p:nvPr>
            <p:ph type="subTitle" idx="1"/>
          </p:nvPr>
        </p:nvSpPr>
        <p:spPr>
          <a:xfrm>
            <a:off x="4446667" y="4343401"/>
            <a:ext cx="3298400" cy="63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85736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CA8A-5201-D9E1-5690-3A4A8472B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3D34C5-657E-B804-F328-F8FF705B6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70035-C901-4DB0-5C84-A1EE81223143}"/>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5" name="Footer Placeholder 4">
            <a:extLst>
              <a:ext uri="{FF2B5EF4-FFF2-40B4-BE49-F238E27FC236}">
                <a16:creationId xmlns:a16="http://schemas.microsoft.com/office/drawing/2014/main" id="{C83892C1-20A2-C274-F1B3-8BBB3EEC5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8AA49-20D8-EB84-630D-C907CC8EDED0}"/>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137926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DD9C-E949-4483-59CB-91690D405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99F22-912D-4D3D-1A22-F8DBF3932B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72376-DDBE-F090-8215-925A1AE124DF}"/>
              </a:ext>
            </a:extLst>
          </p:cNvPr>
          <p:cNvSpPr>
            <a:spLocks noGrp="1"/>
          </p:cNvSpPr>
          <p:nvPr>
            <p:ph type="dt" sz="half" idx="10"/>
          </p:nvPr>
        </p:nvSpPr>
        <p:spPr/>
        <p:txBody>
          <a:bodyPr/>
          <a:lstStyle/>
          <a:p>
            <a:pPr>
              <a:defRPr/>
            </a:pPr>
            <a:fld id="{58981062-1FA7-4484-80AB-D44A334D8A54}" type="datetimeFigureOut">
              <a:rPr lang="en-US" altLang="vi-VN" smtClean="0"/>
              <a:pPr>
                <a:defRPr/>
              </a:pPr>
              <a:t>13/9/2025</a:t>
            </a:fld>
            <a:endParaRPr lang="en-US" altLang="vi-VN"/>
          </a:p>
        </p:txBody>
      </p:sp>
      <p:sp>
        <p:nvSpPr>
          <p:cNvPr id="5" name="Footer Placeholder 4">
            <a:extLst>
              <a:ext uri="{FF2B5EF4-FFF2-40B4-BE49-F238E27FC236}">
                <a16:creationId xmlns:a16="http://schemas.microsoft.com/office/drawing/2014/main" id="{3996AB6F-8B45-5C81-845A-F47D91D1CD7F}"/>
              </a:ext>
            </a:extLst>
          </p:cNvPr>
          <p:cNvSpPr>
            <a:spLocks noGrp="1"/>
          </p:cNvSpPr>
          <p:nvPr>
            <p:ph type="ftr" sz="quarter" idx="11"/>
          </p:nvPr>
        </p:nvSpPr>
        <p:spPr/>
        <p:txBody>
          <a:bodyPr/>
          <a:lstStyle/>
          <a:p>
            <a:pPr>
              <a:defRPr/>
            </a:pPr>
            <a:endParaRPr lang="en-US" altLang="vi-VN"/>
          </a:p>
        </p:txBody>
      </p:sp>
      <p:sp>
        <p:nvSpPr>
          <p:cNvPr id="6" name="Slide Number Placeholder 5">
            <a:extLst>
              <a:ext uri="{FF2B5EF4-FFF2-40B4-BE49-F238E27FC236}">
                <a16:creationId xmlns:a16="http://schemas.microsoft.com/office/drawing/2014/main" id="{8D4DF344-155F-D733-3B79-92027C5526E9}"/>
              </a:ext>
            </a:extLst>
          </p:cNvPr>
          <p:cNvSpPr>
            <a:spLocks noGrp="1"/>
          </p:cNvSpPr>
          <p:nvPr>
            <p:ph type="sldNum" sz="quarter" idx="12"/>
          </p:nvPr>
        </p:nvSpPr>
        <p:spPr/>
        <p:txBody>
          <a:bodyPr/>
          <a:lstStyle/>
          <a:p>
            <a:fld id="{9774F448-5B35-4684-BB46-58B97403CA2B}" type="slidenum">
              <a:rPr lang="en-US" altLang="vi-VN" smtClean="0"/>
              <a:pPr/>
              <a:t>‹#›</a:t>
            </a:fld>
            <a:endParaRPr lang="en-US" altLang="vi-VN"/>
          </a:p>
        </p:txBody>
      </p:sp>
    </p:spTree>
    <p:extLst>
      <p:ext uri="{BB962C8B-B14F-4D97-AF65-F5344CB8AC3E}">
        <p14:creationId xmlns:p14="http://schemas.microsoft.com/office/powerpoint/2010/main" val="2208937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0A82-BB48-BB2D-CB05-EEE329EACC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8E2856-38FF-B231-C633-C6E5529B0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C796-ACE0-38C8-7B9E-B1EFAD4359AB}"/>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5" name="Footer Placeholder 4">
            <a:extLst>
              <a:ext uri="{FF2B5EF4-FFF2-40B4-BE49-F238E27FC236}">
                <a16:creationId xmlns:a16="http://schemas.microsoft.com/office/drawing/2014/main" id="{39F6B3F6-EF29-CAF0-E620-EBC4848A3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22F22-3F64-A4AF-9DDA-C43CC55287BD}"/>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983504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8CAD-907C-7D84-EC7E-720C870D9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897A4F-FF0D-7906-8E27-E619D6CF01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CA740-3F06-D55F-44C7-02E796A495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7A1D2-8430-501D-E054-1A1015B10F5F}"/>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6" name="Footer Placeholder 5">
            <a:extLst>
              <a:ext uri="{FF2B5EF4-FFF2-40B4-BE49-F238E27FC236}">
                <a16:creationId xmlns:a16="http://schemas.microsoft.com/office/drawing/2014/main" id="{D93E4EC5-57FC-A33A-B737-F0A629482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AF1FD-78E8-ACE5-1F4C-06C68BDEE772}"/>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509082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6486C-A3DC-DAEC-1AAF-AA9111410E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1BE9B-D8AC-5820-0A00-AAF7810E2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8406D9-CDD2-B64F-FB33-5B136E42C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A6A0FF-0F78-160B-7818-24622A6DD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DE19F2-DE62-E7CA-6685-BDBBC0876F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A8CC7C-5C77-A686-5DB5-BCE105AE0ACD}"/>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8" name="Footer Placeholder 7">
            <a:extLst>
              <a:ext uri="{FF2B5EF4-FFF2-40B4-BE49-F238E27FC236}">
                <a16:creationId xmlns:a16="http://schemas.microsoft.com/office/drawing/2014/main" id="{684738AA-AC8F-5523-D1C0-BC95E4C29F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FC297-C495-5246-9746-455086373472}"/>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26479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3963471093"/>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3E5E-93A6-26F8-AF10-BBD32D353F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8121B-32D7-0498-5D05-D041AFE45C64}"/>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4" name="Footer Placeholder 3">
            <a:extLst>
              <a:ext uri="{FF2B5EF4-FFF2-40B4-BE49-F238E27FC236}">
                <a16:creationId xmlns:a16="http://schemas.microsoft.com/office/drawing/2014/main" id="{96C07BB4-6664-7AFD-41FB-3A0D6E60D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1ABF48-6BB3-633A-7B74-1E7BDDB25451}"/>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372948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83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A159-17B8-322D-BA77-0EA551F50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27DB7-882F-3794-D341-D1AAE5C1B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69C2CC-8458-4149-B5C5-8B2EE50C9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1FE03-A932-F551-CC87-D27048D3871B}"/>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6" name="Footer Placeholder 5">
            <a:extLst>
              <a:ext uri="{FF2B5EF4-FFF2-40B4-BE49-F238E27FC236}">
                <a16:creationId xmlns:a16="http://schemas.microsoft.com/office/drawing/2014/main" id="{97E29CED-D179-D7F4-1F4E-6226ED668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B4F76-5BFA-F64A-A773-C0C0AD19E553}"/>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1309365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667A-34FE-D3FF-2C5D-6EFF58A1F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B4E9F9-0AFC-2831-3FB3-6A9E39BCD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0B35A7-709C-78BB-320D-198CF1473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7176C-A7BB-E46C-A910-2A9015742F05}"/>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6" name="Footer Placeholder 5">
            <a:extLst>
              <a:ext uri="{FF2B5EF4-FFF2-40B4-BE49-F238E27FC236}">
                <a16:creationId xmlns:a16="http://schemas.microsoft.com/office/drawing/2014/main" id="{755E9A59-0072-8521-659B-C54FEF314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CEE6A-50FB-700C-E364-5DB0BFCEF217}"/>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3612366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E144-0A1A-E240-A92B-F2FA40A4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15834-380A-AA24-3662-0F2DEC04A5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44848-C257-F17E-890A-CEF91BBAADD1}"/>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5" name="Footer Placeholder 4">
            <a:extLst>
              <a:ext uri="{FF2B5EF4-FFF2-40B4-BE49-F238E27FC236}">
                <a16:creationId xmlns:a16="http://schemas.microsoft.com/office/drawing/2014/main" id="{BAA733EA-E728-499C-391C-FBBB55CD0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A6617-88D2-3645-6E7B-EF5F791793E5}"/>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2787039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2E0B9-9066-7E31-4B4B-A5DF700F9B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B98F12-F617-7C17-2A04-A3619C37A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F5D9E-B44B-5394-E78D-9ECABA7FE055}"/>
              </a:ext>
            </a:extLst>
          </p:cNvPr>
          <p:cNvSpPr>
            <a:spLocks noGrp="1"/>
          </p:cNvSpPr>
          <p:nvPr>
            <p:ph type="dt" sz="half" idx="10"/>
          </p:nvPr>
        </p:nvSpPr>
        <p:spPr/>
        <p:txBody>
          <a:bodyPr/>
          <a:lstStyle/>
          <a:p>
            <a:fld id="{02497F0D-B3D3-4870-AC43-519F2EA7D77E}" type="datetimeFigureOut">
              <a:rPr lang="en-US" smtClean="0"/>
              <a:t>13/9/2025</a:t>
            </a:fld>
            <a:endParaRPr lang="en-US"/>
          </a:p>
        </p:txBody>
      </p:sp>
      <p:sp>
        <p:nvSpPr>
          <p:cNvPr id="5" name="Footer Placeholder 4">
            <a:extLst>
              <a:ext uri="{FF2B5EF4-FFF2-40B4-BE49-F238E27FC236}">
                <a16:creationId xmlns:a16="http://schemas.microsoft.com/office/drawing/2014/main" id="{397BFCB0-D6EC-A8A9-B81C-946712119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8379-6897-F8A9-2A88-03CBA5C42887}"/>
              </a:ext>
            </a:extLst>
          </p:cNvPr>
          <p:cNvSpPr>
            <a:spLocks noGrp="1"/>
          </p:cNvSpPr>
          <p:nvPr>
            <p:ph type="sldNum" sz="quarter" idx="12"/>
          </p:nvPr>
        </p:nvSpPr>
        <p:spPr/>
        <p:txBody>
          <a:bodyPr/>
          <a:lstStyle/>
          <a:p>
            <a:fld id="{34C91A14-BCC2-472D-8ACB-7BC0ECAF33F3}" type="slidenum">
              <a:rPr lang="en-US" smtClean="0"/>
              <a:t>‹#›</a:t>
            </a:fld>
            <a:endParaRPr lang="en-US"/>
          </a:p>
        </p:txBody>
      </p:sp>
    </p:spTree>
    <p:extLst>
      <p:ext uri="{BB962C8B-B14F-4D97-AF65-F5344CB8AC3E}">
        <p14:creationId xmlns:p14="http://schemas.microsoft.com/office/powerpoint/2010/main" val="91177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17500" y="349250"/>
            <a:ext cx="11160369" cy="634489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513128841"/>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631662"/>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7322012"/>
      </p:ext>
    </p:extLst>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5638603"/>
      </p:ext>
    </p:extLst>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2320841"/>
      </p:ext>
    </p:extLst>
  </p:cSld>
  <p:clrMapOvr>
    <a:masterClrMapping/>
  </p:clrMapOvr>
  <p:transition spd="slow"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45498"/>
      </p:ext>
    </p:extLst>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4091105"/>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938836"/>
      </p:ext>
    </p:extLst>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userDrawn="1"/>
        </p:nvPicPr>
        <p:blipFill>
          <a:blip r:embed="rId16"/>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userDrawn="1"/>
        </p:nvPicPr>
        <p:blipFill>
          <a:blip r:embed="rId17"/>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1930041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 id="2147483668" r:id="rId4"/>
    <p:sldLayoutId id="2147483667" r:id="rId5"/>
    <p:sldLayoutId id="2147483666" r:id="rId6"/>
    <p:sldLayoutId id="2147483665" r:id="rId7"/>
    <p:sldLayoutId id="2147483664" r:id="rId8"/>
    <p:sldLayoutId id="2147483663" r:id="rId9"/>
    <p:sldLayoutId id="2147483662" r:id="rId10"/>
    <p:sldLayoutId id="2147483659" r:id="rId11"/>
    <p:sldLayoutId id="2147483661" r:id="rId12"/>
    <p:sldLayoutId id="2147483669" r:id="rId13"/>
    <p:sldLayoutId id="2147483685" r:id="rId14"/>
  </p:sldLayoutIdLst>
  <p:transition spd="slow"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A79C8-6991-D6F5-E202-692F89C70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77F34B-B07B-7E0B-B507-34EDEE6491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5C15-5C18-B095-73D9-27E70C74E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97F0D-B3D3-4870-AC43-519F2EA7D77E}" type="datetimeFigureOut">
              <a:rPr lang="en-US" smtClean="0"/>
              <a:t>13/9/2025</a:t>
            </a:fld>
            <a:endParaRPr lang="en-US"/>
          </a:p>
        </p:txBody>
      </p:sp>
      <p:sp>
        <p:nvSpPr>
          <p:cNvPr id="5" name="Footer Placeholder 4">
            <a:extLst>
              <a:ext uri="{FF2B5EF4-FFF2-40B4-BE49-F238E27FC236}">
                <a16:creationId xmlns:a16="http://schemas.microsoft.com/office/drawing/2014/main" id="{6ED3281C-34A0-4E1A-0F6B-16E1FC501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4AE713-5353-BA15-10D6-836CC76161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1A14-BCC2-472D-8ACB-7BC0ECAF33F3}" type="slidenum">
              <a:rPr lang="en-US" smtClean="0"/>
              <a:t>‹#›</a:t>
            </a:fld>
            <a:endParaRPr lang="en-US"/>
          </a:p>
        </p:txBody>
      </p:sp>
      <p:sp>
        <p:nvSpPr>
          <p:cNvPr id="7" name="图文框 6">
            <a:extLst>
              <a:ext uri="{FF2B5EF4-FFF2-40B4-BE49-F238E27FC236}">
                <a16:creationId xmlns:a16="http://schemas.microsoft.com/office/drawing/2014/main" id="{FCABDD03-E7EF-AEC9-4D00-9767D5941EF9}"/>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a:extLst>
              <a:ext uri="{FF2B5EF4-FFF2-40B4-BE49-F238E27FC236}">
                <a16:creationId xmlns:a16="http://schemas.microsoft.com/office/drawing/2014/main" id="{21FD5014-0DCD-E59A-A4DE-136ADC7BEA36}"/>
              </a:ext>
            </a:extLst>
          </p:cNvPr>
          <p:cNvPicPr>
            <a:picLocks noChangeAspect="1"/>
          </p:cNvPicPr>
          <p:nvPr userDrawn="1"/>
        </p:nvPicPr>
        <p:blipFill>
          <a:blip r:embed="rId14"/>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a:extLst>
              <a:ext uri="{FF2B5EF4-FFF2-40B4-BE49-F238E27FC236}">
                <a16:creationId xmlns:a16="http://schemas.microsoft.com/office/drawing/2014/main" id="{1D48AD5A-178D-6D05-6537-2803FB848C6B}"/>
              </a:ext>
            </a:extLst>
          </p:cNvPr>
          <p:cNvPicPr>
            <a:picLocks noChangeAspect="1"/>
          </p:cNvPicPr>
          <p:nvPr userDrawn="1"/>
        </p:nvPicPr>
        <p:blipFill>
          <a:blip r:embed="rId15"/>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461857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slideLayout" Target="../slideLayouts/slideLayout14.xml"/><Relationship Id="rId7" Type="http://schemas.openxmlformats.org/officeDocument/2006/relationships/image" Target="../media/image21.png"/><Relationship Id="rId12"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1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9.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5.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0.png"/><Relationship Id="rId17" Type="http://schemas.openxmlformats.org/officeDocument/2006/relationships/image" Target="../media/image23.png"/><Relationship Id="rId2" Type="http://schemas.openxmlformats.org/officeDocument/2006/relationships/audio" Target="../media/media3.wav"/><Relationship Id="rId16" Type="http://schemas.openxmlformats.org/officeDocument/2006/relationships/image" Target="../media/image34.emf"/><Relationship Id="rId20" Type="http://schemas.openxmlformats.org/officeDocument/2006/relationships/image" Target="../media/image10.png"/><Relationship Id="rId1" Type="http://schemas.microsoft.com/office/2007/relationships/media" Target="../media/media3.wav"/><Relationship Id="rId6" Type="http://schemas.openxmlformats.org/officeDocument/2006/relationships/notesSlide" Target="../notesSlides/notesSlide10.xml"/><Relationship Id="rId11" Type="http://schemas.openxmlformats.org/officeDocument/2006/relationships/image" Target="../media/image29.png"/><Relationship Id="rId5" Type="http://schemas.openxmlformats.org/officeDocument/2006/relationships/slideLayout" Target="../slideLayouts/slideLayout13.xml"/><Relationship Id="rId15"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36.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4.emf"/><Relationship Id="rId3" Type="http://schemas.microsoft.com/office/2007/relationships/media" Target="../media/media4.mp3"/><Relationship Id="rId21" Type="http://schemas.openxmlformats.org/officeDocument/2006/relationships/image" Target="../media/image10.png"/><Relationship Id="rId7" Type="http://schemas.openxmlformats.org/officeDocument/2006/relationships/audio" Target="../media/audio1.wav"/><Relationship Id="rId12" Type="http://schemas.openxmlformats.org/officeDocument/2006/relationships/image" Target="../media/image37.png"/><Relationship Id="rId17" Type="http://schemas.openxmlformats.org/officeDocument/2006/relationships/image" Target="../media/image35.png"/><Relationship Id="rId2" Type="http://schemas.openxmlformats.org/officeDocument/2006/relationships/audio" Target="../media/media3.wav"/><Relationship Id="rId16" Type="http://schemas.openxmlformats.org/officeDocument/2006/relationships/image" Target="../media/image33.png"/><Relationship Id="rId20" Type="http://schemas.openxmlformats.org/officeDocument/2006/relationships/image" Target="../media/image36.png"/><Relationship Id="rId1" Type="http://schemas.microsoft.com/office/2007/relationships/media" Target="../media/media3.wav"/><Relationship Id="rId6" Type="http://schemas.openxmlformats.org/officeDocument/2006/relationships/notesSlide" Target="../notesSlides/notesSlide11.xml"/><Relationship Id="rId11" Type="http://schemas.openxmlformats.org/officeDocument/2006/relationships/image" Target="../media/image29.png"/><Relationship Id="rId5" Type="http://schemas.openxmlformats.org/officeDocument/2006/relationships/slideLayout" Target="../slideLayouts/slideLayout13.xml"/><Relationship Id="rId15" Type="http://schemas.openxmlformats.org/officeDocument/2006/relationships/image" Target="../media/image39.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5.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7.png"/><Relationship Id="rId17" Type="http://schemas.openxmlformats.org/officeDocument/2006/relationships/image" Target="../media/image23.png"/><Relationship Id="rId2" Type="http://schemas.openxmlformats.org/officeDocument/2006/relationships/audio" Target="../media/media3.wav"/><Relationship Id="rId16" Type="http://schemas.openxmlformats.org/officeDocument/2006/relationships/image" Target="../media/image34.emf"/><Relationship Id="rId20" Type="http://schemas.openxmlformats.org/officeDocument/2006/relationships/image" Target="../media/image10.png"/><Relationship Id="rId1" Type="http://schemas.microsoft.com/office/2007/relationships/media" Target="../media/media3.wav"/><Relationship Id="rId6" Type="http://schemas.openxmlformats.org/officeDocument/2006/relationships/notesSlide" Target="../notesSlides/notesSlide12.xml"/><Relationship Id="rId11" Type="http://schemas.openxmlformats.org/officeDocument/2006/relationships/image" Target="../media/image29.png"/><Relationship Id="rId5" Type="http://schemas.openxmlformats.org/officeDocument/2006/relationships/slideLayout" Target="../slideLayouts/slideLayout13.xml"/><Relationship Id="rId15"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36.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5.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0.png"/><Relationship Id="rId17" Type="http://schemas.openxmlformats.org/officeDocument/2006/relationships/image" Target="../media/image23.png"/><Relationship Id="rId2" Type="http://schemas.openxmlformats.org/officeDocument/2006/relationships/audio" Target="../media/media3.wav"/><Relationship Id="rId16" Type="http://schemas.openxmlformats.org/officeDocument/2006/relationships/image" Target="../media/image34.emf"/><Relationship Id="rId20" Type="http://schemas.openxmlformats.org/officeDocument/2006/relationships/image" Target="../media/image10.png"/><Relationship Id="rId1" Type="http://schemas.microsoft.com/office/2007/relationships/media" Target="../media/media3.wav"/><Relationship Id="rId6" Type="http://schemas.openxmlformats.org/officeDocument/2006/relationships/notesSlide" Target="../notesSlides/notesSlide13.xml"/><Relationship Id="rId11" Type="http://schemas.openxmlformats.org/officeDocument/2006/relationships/image" Target="../media/image29.png"/><Relationship Id="rId5" Type="http://schemas.openxmlformats.org/officeDocument/2006/relationships/slideLayout" Target="../slideLayouts/slideLayout13.xml"/><Relationship Id="rId15"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36.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42.png"/><Relationship Id="rId3" Type="http://schemas.microsoft.com/office/2007/relationships/media" Target="../media/media4.mp3"/><Relationship Id="rId21" Type="http://schemas.openxmlformats.org/officeDocument/2006/relationships/image" Target="../media/image36.png"/><Relationship Id="rId7" Type="http://schemas.openxmlformats.org/officeDocument/2006/relationships/audio" Target="../media/audio1.wav"/><Relationship Id="rId12" Type="http://schemas.openxmlformats.org/officeDocument/2006/relationships/image" Target="../media/image37.png"/><Relationship Id="rId17" Type="http://schemas.openxmlformats.org/officeDocument/2006/relationships/image" Target="../media/image34.emf"/><Relationship Id="rId2" Type="http://schemas.openxmlformats.org/officeDocument/2006/relationships/audio" Target="../media/media3.wav"/><Relationship Id="rId16" Type="http://schemas.openxmlformats.org/officeDocument/2006/relationships/image" Target="../media/image33.png"/><Relationship Id="rId20" Type="http://schemas.openxmlformats.org/officeDocument/2006/relationships/image" Target="../media/image43.png"/><Relationship Id="rId1" Type="http://schemas.microsoft.com/office/2007/relationships/media" Target="../media/media3.wav"/><Relationship Id="rId6" Type="http://schemas.openxmlformats.org/officeDocument/2006/relationships/notesSlide" Target="../notesSlides/notesSlide14.xml"/><Relationship Id="rId11" Type="http://schemas.openxmlformats.org/officeDocument/2006/relationships/image" Target="../media/image40.png"/><Relationship Id="rId5" Type="http://schemas.openxmlformats.org/officeDocument/2006/relationships/slideLayout" Target="../slideLayouts/slideLayout13.xml"/><Relationship Id="rId15" Type="http://schemas.openxmlformats.org/officeDocument/2006/relationships/image" Target="../media/image41.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35.png"/><Relationship Id="rId22"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5.png"/><Relationship Id="rId7" Type="http://schemas.openxmlformats.org/officeDocument/2006/relationships/image" Target="../media/image43.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2.wmf"/><Relationship Id="rId4" Type="http://schemas.openxmlformats.org/officeDocument/2006/relationships/oleObject" Target="../embeddings/oleObject1.bin"/><Relationship Id="rId9" Type="http://schemas.openxmlformats.org/officeDocument/2006/relationships/image" Target="../media/image44.wmf"/></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45.wmf"/><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46.w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47.wmf"/><Relationship Id="rId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4.gif"/><Relationship Id="rId7" Type="http://schemas.openxmlformats.org/officeDocument/2006/relationships/image" Target="../media/image48.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44.wmf"/><Relationship Id="rId5" Type="http://schemas.openxmlformats.org/officeDocument/2006/relationships/image" Target="../media/image42.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43.w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14.gif"/><Relationship Id="rId1" Type="http://schemas.openxmlformats.org/officeDocument/2006/relationships/slideLayout" Target="../slideLayouts/slideLayout13.xml"/><Relationship Id="rId4" Type="http://schemas.openxmlformats.org/officeDocument/2006/relationships/image" Target="../media/image330.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notesSlide" Target="../notesSlides/notesSlide28.xml"/><Relationship Id="rId4"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sp>
        <p:nvSpPr>
          <p:cNvPr id="12" name="Rounded Rectangle 11"/>
          <p:cNvSpPr/>
          <p:nvPr/>
        </p:nvSpPr>
        <p:spPr>
          <a:xfrm>
            <a:off x="1333949" y="1749911"/>
            <a:ext cx="9968753" cy="3643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7"/>
          <p:cNvSpPr txBox="1"/>
          <p:nvPr/>
        </p:nvSpPr>
        <p:spPr>
          <a:xfrm>
            <a:off x="1720385" y="2305309"/>
            <a:ext cx="8696027" cy="2641749"/>
          </a:xfrm>
          <a:prstGeom prst="rect">
            <a:avLst/>
          </a:prstGeom>
        </p:spPr>
        <p:txBody>
          <a:bodyPr lIns="0" tIns="0" rIns="0" bIns="0" rtlCol="0" anchor="t">
            <a:spAutoFit/>
          </a:bodyPr>
          <a:lstStyle/>
          <a:p>
            <a:pPr algn="ctr" defTabSz="609615">
              <a:lnSpc>
                <a:spcPts val="10266"/>
              </a:lnSpc>
            </a:pPr>
            <a:r>
              <a:rPr lang="en-US" sz="7334" b="1" dirty="0">
                <a:solidFill>
                  <a:srgbClr val="FFFFFF"/>
                </a:solidFill>
                <a:latin typeface="Times New Roman" panose="02020603050405020304" pitchFamily="18" charset="0"/>
                <a:cs typeface="Times New Roman" panose="02020603050405020304" pitchFamily="18" charset="0"/>
              </a:rPr>
              <a:t>CHÀO MỪNG</a:t>
            </a:r>
          </a:p>
          <a:p>
            <a:pPr algn="ctr" defTabSz="609615">
              <a:lnSpc>
                <a:spcPts val="10266"/>
              </a:lnSpc>
            </a:pPr>
            <a:r>
              <a:rPr lang="en-US" sz="7334"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95625" y="1486511"/>
            <a:ext cx="2510577" cy="2743200"/>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732" y="3775300"/>
            <a:ext cx="2598559" cy="27432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1613291"/>
            <a:ext cx="2232717" cy="2257343"/>
          </a:xfrm>
          <a:prstGeom prst="rect">
            <a:avLst/>
          </a:prstGeom>
        </p:spPr>
      </p:pic>
    </p:spTree>
    <p:extLst>
      <p:ext uri="{BB962C8B-B14F-4D97-AF65-F5344CB8AC3E}">
        <p14:creationId xmlns:p14="http://schemas.microsoft.com/office/powerpoint/2010/main" val="4184580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86689C-E1BB-8417-95A7-3DA7AAF04A17}"/>
              </a:ext>
            </a:extLst>
          </p:cNvPr>
          <p:cNvSpPr txBox="1"/>
          <p:nvPr/>
        </p:nvSpPr>
        <p:spPr>
          <a:xfrm>
            <a:off x="992712" y="1109441"/>
            <a:ext cx="9823206" cy="519886"/>
          </a:xfrm>
          <a:prstGeom prst="rect">
            <a:avLst/>
          </a:prstGeom>
          <a:noFill/>
        </p:spPr>
        <p:txBody>
          <a:bodyPr wrap="square">
            <a:spAutoFit/>
          </a:bodyPr>
          <a:lstStyle/>
          <a:p>
            <a:pPr marR="45720" algn="just" fontAlgn="base">
              <a:lnSpc>
                <a:spcPct val="107000"/>
              </a:lnSpc>
            </a:pPr>
            <a:r>
              <a:rPr lang="pt-BR" sz="2800">
                <a:effectLst/>
                <a:latin typeface="+mj-lt"/>
                <a:ea typeface="Calibri" panose="020F0502020204030204" pitchFamily="34" charset="0"/>
                <a:cs typeface="Times New Roman" panose="02020603050405020304" pitchFamily="18" charset="0"/>
              </a:rPr>
              <a:t>2. Hoàn thành bảng sau.</a:t>
            </a:r>
            <a:endParaRPr lang="en-US" sz="2800">
              <a:effectLst/>
              <a:latin typeface="+mj-lt"/>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B3D25E8-13CB-E07D-EB90-08D3C8B8059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1</a:t>
            </a:r>
          </a:p>
        </p:txBody>
      </p:sp>
      <p:pic>
        <p:nvPicPr>
          <p:cNvPr id="5" name="Picture 4">
            <a:extLst>
              <a:ext uri="{FF2B5EF4-FFF2-40B4-BE49-F238E27FC236}">
                <a16:creationId xmlns:a16="http://schemas.microsoft.com/office/drawing/2014/main" id="{D14BAABD-5769-9A10-94BF-2E478FDE9C89}"/>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graphicFrame>
        <p:nvGraphicFramePr>
          <p:cNvPr id="6" name="Table 5">
            <a:extLst>
              <a:ext uri="{FF2B5EF4-FFF2-40B4-BE49-F238E27FC236}">
                <a16:creationId xmlns:a16="http://schemas.microsoft.com/office/drawing/2014/main" id="{E39F9F31-BC33-F941-5F45-7594524EC7E5}"/>
              </a:ext>
            </a:extLst>
          </p:cNvPr>
          <p:cNvGraphicFramePr>
            <a:graphicFrameLocks noGrp="1"/>
          </p:cNvGraphicFramePr>
          <p:nvPr>
            <p:extLst>
              <p:ext uri="{D42A27DB-BD31-4B8C-83A1-F6EECF244321}">
                <p14:modId xmlns:p14="http://schemas.microsoft.com/office/powerpoint/2010/main" val="1818637754"/>
              </p:ext>
            </p:extLst>
          </p:nvPr>
        </p:nvGraphicFramePr>
        <p:xfrm>
          <a:off x="0" y="1663312"/>
          <a:ext cx="12192001" cy="5446205"/>
        </p:xfrm>
        <a:graphic>
          <a:graphicData uri="http://schemas.openxmlformats.org/drawingml/2006/table">
            <a:tbl>
              <a:tblPr firstRow="1" firstCol="1" bandRow="1">
                <a:tableStyleId>{5C22544A-7EE6-4342-B048-85BDC9FD1C3A}</a:tableStyleId>
              </a:tblPr>
              <a:tblGrid>
                <a:gridCol w="1055475">
                  <a:extLst>
                    <a:ext uri="{9D8B030D-6E8A-4147-A177-3AD203B41FA5}">
                      <a16:colId xmlns:a16="http://schemas.microsoft.com/office/drawing/2014/main" val="2266587518"/>
                    </a:ext>
                  </a:extLst>
                </a:gridCol>
                <a:gridCol w="4344428">
                  <a:extLst>
                    <a:ext uri="{9D8B030D-6E8A-4147-A177-3AD203B41FA5}">
                      <a16:colId xmlns:a16="http://schemas.microsoft.com/office/drawing/2014/main" val="3231338323"/>
                    </a:ext>
                  </a:extLst>
                </a:gridCol>
                <a:gridCol w="2477000">
                  <a:extLst>
                    <a:ext uri="{9D8B030D-6E8A-4147-A177-3AD203B41FA5}">
                      <a16:colId xmlns:a16="http://schemas.microsoft.com/office/drawing/2014/main" val="3089685055"/>
                    </a:ext>
                  </a:extLst>
                </a:gridCol>
                <a:gridCol w="1752682">
                  <a:extLst>
                    <a:ext uri="{9D8B030D-6E8A-4147-A177-3AD203B41FA5}">
                      <a16:colId xmlns:a16="http://schemas.microsoft.com/office/drawing/2014/main" val="2998875409"/>
                    </a:ext>
                  </a:extLst>
                </a:gridCol>
                <a:gridCol w="1224874">
                  <a:extLst>
                    <a:ext uri="{9D8B030D-6E8A-4147-A177-3AD203B41FA5}">
                      <a16:colId xmlns:a16="http://schemas.microsoft.com/office/drawing/2014/main" val="2154287223"/>
                    </a:ext>
                  </a:extLst>
                </a:gridCol>
                <a:gridCol w="1337542">
                  <a:extLst>
                    <a:ext uri="{9D8B030D-6E8A-4147-A177-3AD203B41FA5}">
                      <a16:colId xmlns:a16="http://schemas.microsoft.com/office/drawing/2014/main" val="2538221496"/>
                    </a:ext>
                  </a:extLst>
                </a:gridCol>
              </a:tblGrid>
              <a:tr h="134833">
                <a:tc rowSpan="3">
                  <a:txBody>
                    <a:bodyPr/>
                    <a:lstStyle/>
                    <a:p>
                      <a:pPr marL="0" marR="0" algn="ctr">
                        <a:lnSpc>
                          <a:spcPct val="107000"/>
                        </a:lnSpc>
                        <a:spcBef>
                          <a:spcPts val="0"/>
                        </a:spcBef>
                        <a:spcAft>
                          <a:spcPts val="0"/>
                        </a:spcAft>
                      </a:pPr>
                      <a:r>
                        <a:rPr lang="en-US" sz="2800">
                          <a:effectLst/>
                        </a:rPr>
                        <a:t>TT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800">
                          <a:effectLst/>
                        </a:rPr>
                        <a:t>Các tiến hành</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800">
                          <a:effectLst/>
                        </a:rPr>
                        <a:t>Hiện tượng</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07000"/>
                        </a:lnSpc>
                        <a:spcBef>
                          <a:spcPts val="0"/>
                        </a:spcBef>
                        <a:spcAft>
                          <a:spcPts val="0"/>
                        </a:spcAft>
                      </a:pPr>
                      <a:r>
                        <a:rPr lang="en-US" sz="2600">
                          <a:effectLst/>
                        </a:rPr>
                        <a:t>Kết luận về hỗn hợp</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4256688"/>
                  </a:ext>
                </a:extLst>
              </a:tr>
              <a:tr h="0">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a:lnSpc>
                          <a:spcPct val="107000"/>
                        </a:lnSpc>
                        <a:spcBef>
                          <a:spcPts val="0"/>
                        </a:spcBef>
                        <a:spcAft>
                          <a:spcPts val="0"/>
                        </a:spcAft>
                      </a:pPr>
                      <a:r>
                        <a:rPr lang="en-US" sz="2800">
                          <a:effectLst/>
                        </a:rPr>
                        <a:t>Không phải là dung dịch</a:t>
                      </a:r>
                    </a:p>
                  </a:txBody>
                  <a:tcPr marL="68580" marR="68580" marT="0" marB="0" anchor="ctr"/>
                </a:tc>
                <a:tc gridSpan="2">
                  <a:txBody>
                    <a:bodyPr/>
                    <a:lstStyle/>
                    <a:p>
                      <a:pPr marL="0" marR="0" algn="ctr">
                        <a:lnSpc>
                          <a:spcPct val="107000"/>
                        </a:lnSpc>
                        <a:spcBef>
                          <a:spcPts val="0"/>
                        </a:spcBef>
                        <a:spcAft>
                          <a:spcPts val="0"/>
                        </a:spcAft>
                      </a:pPr>
                      <a:r>
                        <a:rPr lang="en-US" sz="2800">
                          <a:effectLst/>
                        </a:rPr>
                        <a:t>Là dung dịch</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39261254"/>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800">
                          <a:effectLst/>
                        </a:rPr>
                        <a:t>Chất tan</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Dung môi</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3606666"/>
                  </a:ext>
                </a:extLst>
              </a:tr>
              <a:tr h="0">
                <a:tc>
                  <a:txBody>
                    <a:bodyPr/>
                    <a:lstStyle/>
                    <a:p>
                      <a:pPr marL="0" marR="0" algn="ctr">
                        <a:lnSpc>
                          <a:spcPct val="107000"/>
                        </a:lnSpc>
                        <a:spcBef>
                          <a:spcPts val="0"/>
                        </a:spcBef>
                        <a:spcAft>
                          <a:spcPts val="0"/>
                        </a:spcAft>
                      </a:pPr>
                      <a:r>
                        <a:rPr lang="en-US" sz="2800">
                          <a:effectLst/>
                        </a:rPr>
                        <a:t>Cốc 1</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800">
                          <a:effectLst/>
                        </a:rPr>
                        <a:t>20 mL nước + 1 thìa (khoảng 3g) muối ăn hạt.</a:t>
                      </a:r>
                    </a:p>
                    <a:p>
                      <a:pPr marL="0" marR="0" algn="just">
                        <a:lnSpc>
                          <a:spcPct val="107000"/>
                        </a:lnSpc>
                        <a:spcBef>
                          <a:spcPts val="0"/>
                        </a:spcBef>
                        <a:spcAft>
                          <a:spcPts val="0"/>
                        </a:spcAft>
                      </a:pPr>
                      <a:r>
                        <a:rPr lang="en-US" sz="2800">
                          <a:effectLst/>
                        </a:rPr>
                        <a:t>Khuấy đều khoảng 2 phút.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1673337"/>
                  </a:ext>
                </a:extLst>
              </a:tr>
              <a:tr h="0">
                <a:tc>
                  <a:txBody>
                    <a:bodyPr/>
                    <a:lstStyle/>
                    <a:p>
                      <a:pPr marL="0" marR="0" algn="ctr">
                        <a:lnSpc>
                          <a:spcPct val="107000"/>
                        </a:lnSpc>
                        <a:spcBef>
                          <a:spcPts val="0"/>
                        </a:spcBef>
                        <a:spcAft>
                          <a:spcPts val="0"/>
                        </a:spcAft>
                      </a:pPr>
                      <a:r>
                        <a:rPr lang="en-US" sz="2800">
                          <a:effectLst/>
                        </a:rPr>
                        <a:t>Cốc 2</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800">
                          <a:effectLst/>
                        </a:rPr>
                        <a:t>20 mL nước + 1 thìa (khoảng 3g) copper (II) sufate. Khuấy đều khoảng 2 phút.</a:t>
                      </a:r>
                    </a:p>
                    <a:p>
                      <a:pPr marL="0" marR="0" algn="just">
                        <a:lnSpc>
                          <a:spcPct val="107000"/>
                        </a:lnSpc>
                        <a:spcBef>
                          <a:spcPts val="0"/>
                        </a:spcBef>
                        <a:spcAft>
                          <a:spcPts val="0"/>
                        </a:spcAft>
                      </a:pP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1325863"/>
                  </a:ext>
                </a:extLst>
              </a:tr>
            </a:tbl>
          </a:graphicData>
        </a:graphic>
      </p:graphicFrame>
      <p:sp>
        <p:nvSpPr>
          <p:cNvPr id="7" name="TextBox 6">
            <a:extLst>
              <a:ext uri="{FF2B5EF4-FFF2-40B4-BE49-F238E27FC236}">
                <a16:creationId xmlns:a16="http://schemas.microsoft.com/office/drawing/2014/main" id="{A69A54D6-0536-A656-945F-19B9788D5C48}"/>
              </a:ext>
            </a:extLst>
          </p:cNvPr>
          <p:cNvSpPr txBox="1"/>
          <p:nvPr/>
        </p:nvSpPr>
        <p:spPr>
          <a:xfrm>
            <a:off x="5435712" y="3384211"/>
            <a:ext cx="2415066" cy="1384995"/>
          </a:xfrm>
          <a:prstGeom prst="rect">
            <a:avLst/>
          </a:prstGeom>
          <a:noFill/>
        </p:spPr>
        <p:txBody>
          <a:bodyPr wrap="square">
            <a:spAutoFit/>
          </a:bodyPr>
          <a:lstStyle/>
          <a:p>
            <a:r>
              <a:rPr lang="en-US" sz="2800" kern="0">
                <a:solidFill>
                  <a:srgbClr val="7030A0"/>
                </a:solidFill>
                <a:effectLst/>
                <a:latin typeface="+mj-lt"/>
                <a:ea typeface="Calibri" panose="020F0502020204030204" pitchFamily="34" charset="0"/>
                <a:cs typeface="Times New Roman" panose="02020603050405020304" pitchFamily="18" charset="0"/>
              </a:rPr>
              <a:t>Muối ăn tan tạo dung dịch không màu</a:t>
            </a:r>
            <a:endParaRPr lang="en-US" sz="2800">
              <a:latin typeface="+mj-lt"/>
            </a:endParaRPr>
          </a:p>
        </p:txBody>
      </p:sp>
      <p:sp>
        <p:nvSpPr>
          <p:cNvPr id="9" name="TextBox 8">
            <a:extLst>
              <a:ext uri="{FF2B5EF4-FFF2-40B4-BE49-F238E27FC236}">
                <a16:creationId xmlns:a16="http://schemas.microsoft.com/office/drawing/2014/main" id="{96854278-3B07-51B7-3258-9377D7B1E0D5}"/>
              </a:ext>
            </a:extLst>
          </p:cNvPr>
          <p:cNvSpPr txBox="1"/>
          <p:nvPr/>
        </p:nvSpPr>
        <p:spPr>
          <a:xfrm>
            <a:off x="9515200" y="3604808"/>
            <a:ext cx="1498963" cy="523220"/>
          </a:xfrm>
          <a:prstGeom prst="rect">
            <a:avLst/>
          </a:prstGeom>
          <a:noFill/>
        </p:spPr>
        <p:txBody>
          <a:bodyPr wrap="square">
            <a:spAutoFit/>
          </a:bodyPr>
          <a:lstStyle/>
          <a:p>
            <a:r>
              <a:rPr lang="en-US" sz="2800" kern="0">
                <a:solidFill>
                  <a:srgbClr val="7030A0"/>
                </a:solidFill>
                <a:effectLst/>
                <a:latin typeface="+mj-lt"/>
                <a:ea typeface="Calibri" panose="020F0502020204030204" pitchFamily="34" charset="0"/>
                <a:cs typeface="Times New Roman" panose="02020603050405020304" pitchFamily="18" charset="0"/>
              </a:rPr>
              <a:t>Muối ăn</a:t>
            </a:r>
            <a:endParaRPr lang="en-US" sz="2800">
              <a:latin typeface="+mj-lt"/>
            </a:endParaRPr>
          </a:p>
        </p:txBody>
      </p:sp>
      <p:sp>
        <p:nvSpPr>
          <p:cNvPr id="11" name="TextBox 10">
            <a:extLst>
              <a:ext uri="{FF2B5EF4-FFF2-40B4-BE49-F238E27FC236}">
                <a16:creationId xmlns:a16="http://schemas.microsoft.com/office/drawing/2014/main" id="{EB18CD44-947C-6B00-9026-05364C211907}"/>
              </a:ext>
            </a:extLst>
          </p:cNvPr>
          <p:cNvSpPr txBox="1"/>
          <p:nvPr/>
        </p:nvSpPr>
        <p:spPr>
          <a:xfrm>
            <a:off x="10859461" y="3846261"/>
            <a:ext cx="1329147" cy="523220"/>
          </a:xfrm>
          <a:prstGeom prst="rect">
            <a:avLst/>
          </a:prstGeom>
          <a:noFill/>
        </p:spPr>
        <p:txBody>
          <a:bodyPr wrap="square">
            <a:spAutoFit/>
          </a:bodyPr>
          <a:lstStyle/>
          <a:p>
            <a:r>
              <a:rPr lang="en-US" sz="2800" kern="0">
                <a:solidFill>
                  <a:srgbClr val="7030A0"/>
                </a:solidFill>
                <a:effectLst/>
                <a:latin typeface="+mj-lt"/>
                <a:ea typeface="Calibri" panose="020F0502020204030204" pitchFamily="34" charset="0"/>
                <a:cs typeface="Times New Roman" panose="02020603050405020304" pitchFamily="18" charset="0"/>
              </a:rPr>
              <a:t>Nước</a:t>
            </a:r>
            <a:endParaRPr lang="en-US" sz="2800">
              <a:latin typeface="+mj-lt"/>
            </a:endParaRPr>
          </a:p>
        </p:txBody>
      </p:sp>
      <p:sp>
        <p:nvSpPr>
          <p:cNvPr id="13" name="TextBox 12">
            <a:extLst>
              <a:ext uri="{FF2B5EF4-FFF2-40B4-BE49-F238E27FC236}">
                <a16:creationId xmlns:a16="http://schemas.microsoft.com/office/drawing/2014/main" id="{6FD7970C-806B-5C54-AE89-F9C1354A2E49}"/>
              </a:ext>
            </a:extLst>
          </p:cNvPr>
          <p:cNvSpPr txBox="1"/>
          <p:nvPr/>
        </p:nvSpPr>
        <p:spPr>
          <a:xfrm>
            <a:off x="5435711" y="4820526"/>
            <a:ext cx="2558757" cy="1815882"/>
          </a:xfrm>
          <a:prstGeom prst="rect">
            <a:avLst/>
          </a:prstGeom>
          <a:noFill/>
        </p:spPr>
        <p:txBody>
          <a:bodyPr wrap="square">
            <a:spAutoFit/>
          </a:bodyPr>
          <a:lstStyle/>
          <a:p>
            <a:r>
              <a:rPr lang="en-US" sz="2800" kern="0">
                <a:solidFill>
                  <a:srgbClr val="7030A0"/>
                </a:solidFill>
                <a:effectLst/>
                <a:ea typeface="Calibri" panose="020F0502020204030204" pitchFamily="34" charset="0"/>
                <a:cs typeface="Times New Roman" panose="02020603050405020304" pitchFamily="18" charset="0"/>
              </a:rPr>
              <a:t>Copper (II) sufate tan tạo dung dịch màu xanh</a:t>
            </a:r>
            <a:endParaRPr lang="en-US" sz="2800"/>
          </a:p>
        </p:txBody>
      </p:sp>
      <p:sp>
        <p:nvSpPr>
          <p:cNvPr id="15" name="TextBox 14">
            <a:extLst>
              <a:ext uri="{FF2B5EF4-FFF2-40B4-BE49-F238E27FC236}">
                <a16:creationId xmlns:a16="http://schemas.microsoft.com/office/drawing/2014/main" id="{78464E98-EDD3-84C0-77E3-0FC78713AB69}"/>
              </a:ext>
            </a:extLst>
          </p:cNvPr>
          <p:cNvSpPr txBox="1"/>
          <p:nvPr/>
        </p:nvSpPr>
        <p:spPr>
          <a:xfrm>
            <a:off x="9652597" y="4869195"/>
            <a:ext cx="1206863" cy="1200329"/>
          </a:xfrm>
          <a:prstGeom prst="rect">
            <a:avLst/>
          </a:prstGeom>
          <a:noFill/>
        </p:spPr>
        <p:txBody>
          <a:bodyPr wrap="square">
            <a:spAutoFit/>
          </a:bodyPr>
          <a:lstStyle/>
          <a:p>
            <a:pPr algn="ctr"/>
            <a:r>
              <a:rPr lang="en-US" sz="2400" kern="0">
                <a:solidFill>
                  <a:srgbClr val="7030A0"/>
                </a:solidFill>
                <a:effectLst/>
                <a:ea typeface="Calibri" panose="020F0502020204030204" pitchFamily="34" charset="0"/>
                <a:cs typeface="Times New Roman" panose="02020603050405020304" pitchFamily="18" charset="0"/>
              </a:rPr>
              <a:t>Copper (II) sufate </a:t>
            </a:r>
            <a:endParaRPr lang="en-US" sz="2400"/>
          </a:p>
        </p:txBody>
      </p:sp>
      <p:sp>
        <p:nvSpPr>
          <p:cNvPr id="17" name="TextBox 16">
            <a:extLst>
              <a:ext uri="{FF2B5EF4-FFF2-40B4-BE49-F238E27FC236}">
                <a16:creationId xmlns:a16="http://schemas.microsoft.com/office/drawing/2014/main" id="{94D4D6F0-33B4-BED0-DB0F-2E38EE610EA3}"/>
              </a:ext>
            </a:extLst>
          </p:cNvPr>
          <p:cNvSpPr txBox="1"/>
          <p:nvPr/>
        </p:nvSpPr>
        <p:spPr>
          <a:xfrm>
            <a:off x="11014163" y="5234346"/>
            <a:ext cx="1329147" cy="523220"/>
          </a:xfrm>
          <a:prstGeom prst="rect">
            <a:avLst/>
          </a:prstGeom>
          <a:noFill/>
        </p:spPr>
        <p:txBody>
          <a:bodyPr wrap="square">
            <a:spAutoFit/>
          </a:bodyPr>
          <a:lstStyle/>
          <a:p>
            <a:r>
              <a:rPr lang="en-US" sz="2800" kern="0">
                <a:solidFill>
                  <a:srgbClr val="7030A0"/>
                </a:solidFill>
                <a:effectLst/>
                <a:latin typeface="+mj-lt"/>
                <a:ea typeface="Calibri" panose="020F0502020204030204" pitchFamily="34" charset="0"/>
                <a:cs typeface="Times New Roman" panose="02020603050405020304" pitchFamily="18" charset="0"/>
              </a:rPr>
              <a:t>Nước</a:t>
            </a:r>
            <a:endParaRPr lang="en-US" sz="2800">
              <a:latin typeface="+mj-lt"/>
            </a:endParaRPr>
          </a:p>
        </p:txBody>
      </p:sp>
    </p:spTree>
    <p:extLst>
      <p:ext uri="{BB962C8B-B14F-4D97-AF65-F5344CB8AC3E}">
        <p14:creationId xmlns:p14="http://schemas.microsoft.com/office/powerpoint/2010/main" val="52390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39F9F31-BC33-F941-5F45-7594524EC7E5}"/>
              </a:ext>
            </a:extLst>
          </p:cNvPr>
          <p:cNvGraphicFramePr>
            <a:graphicFrameLocks noGrp="1"/>
          </p:cNvGraphicFramePr>
          <p:nvPr>
            <p:extLst>
              <p:ext uri="{D42A27DB-BD31-4B8C-83A1-F6EECF244321}">
                <p14:modId xmlns:p14="http://schemas.microsoft.com/office/powerpoint/2010/main" val="2966321758"/>
              </p:ext>
            </p:extLst>
          </p:nvPr>
        </p:nvGraphicFramePr>
        <p:xfrm>
          <a:off x="-1" y="1383621"/>
          <a:ext cx="12192001" cy="5511865"/>
        </p:xfrm>
        <a:graphic>
          <a:graphicData uri="http://schemas.openxmlformats.org/drawingml/2006/table">
            <a:tbl>
              <a:tblPr firstRow="1" firstCol="1" bandRow="1">
                <a:tableStyleId>{5C22544A-7EE6-4342-B048-85BDC9FD1C3A}</a:tableStyleId>
              </a:tblPr>
              <a:tblGrid>
                <a:gridCol w="1055475">
                  <a:extLst>
                    <a:ext uri="{9D8B030D-6E8A-4147-A177-3AD203B41FA5}">
                      <a16:colId xmlns:a16="http://schemas.microsoft.com/office/drawing/2014/main" val="2266587518"/>
                    </a:ext>
                  </a:extLst>
                </a:gridCol>
                <a:gridCol w="4344428">
                  <a:extLst>
                    <a:ext uri="{9D8B030D-6E8A-4147-A177-3AD203B41FA5}">
                      <a16:colId xmlns:a16="http://schemas.microsoft.com/office/drawing/2014/main" val="3231338323"/>
                    </a:ext>
                  </a:extLst>
                </a:gridCol>
                <a:gridCol w="3147750">
                  <a:extLst>
                    <a:ext uri="{9D8B030D-6E8A-4147-A177-3AD203B41FA5}">
                      <a16:colId xmlns:a16="http://schemas.microsoft.com/office/drawing/2014/main" val="3089685055"/>
                    </a:ext>
                  </a:extLst>
                </a:gridCol>
                <a:gridCol w="1510748">
                  <a:extLst>
                    <a:ext uri="{9D8B030D-6E8A-4147-A177-3AD203B41FA5}">
                      <a16:colId xmlns:a16="http://schemas.microsoft.com/office/drawing/2014/main" val="2998875409"/>
                    </a:ext>
                  </a:extLst>
                </a:gridCol>
                <a:gridCol w="1133061">
                  <a:extLst>
                    <a:ext uri="{9D8B030D-6E8A-4147-A177-3AD203B41FA5}">
                      <a16:colId xmlns:a16="http://schemas.microsoft.com/office/drawing/2014/main" val="2154287223"/>
                    </a:ext>
                  </a:extLst>
                </a:gridCol>
                <a:gridCol w="1000539">
                  <a:extLst>
                    <a:ext uri="{9D8B030D-6E8A-4147-A177-3AD203B41FA5}">
                      <a16:colId xmlns:a16="http://schemas.microsoft.com/office/drawing/2014/main" val="2538221496"/>
                    </a:ext>
                  </a:extLst>
                </a:gridCol>
              </a:tblGrid>
              <a:tr h="352629">
                <a:tc rowSpan="3">
                  <a:txBody>
                    <a:bodyPr/>
                    <a:lstStyle/>
                    <a:p>
                      <a:pPr marL="0" marR="0" algn="ctr">
                        <a:lnSpc>
                          <a:spcPct val="107000"/>
                        </a:lnSpc>
                        <a:spcBef>
                          <a:spcPts val="0"/>
                        </a:spcBef>
                        <a:spcAft>
                          <a:spcPts val="0"/>
                        </a:spcAft>
                      </a:pPr>
                      <a:r>
                        <a:rPr lang="en-US" sz="2600">
                          <a:effectLst/>
                        </a:rPr>
                        <a:t>TT</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600">
                          <a:effectLst/>
                        </a:rPr>
                        <a:t>Các tiến hành</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600">
                          <a:effectLst/>
                        </a:rPr>
                        <a:t>Hiện tượng</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07000"/>
                        </a:lnSpc>
                        <a:spcBef>
                          <a:spcPts val="0"/>
                        </a:spcBef>
                        <a:spcAft>
                          <a:spcPts val="0"/>
                        </a:spcAft>
                      </a:pPr>
                      <a:r>
                        <a:rPr lang="en-US" sz="2600">
                          <a:effectLst/>
                        </a:rPr>
                        <a:t>Kết luận về hỗn hợp</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4256688"/>
                  </a:ext>
                </a:extLst>
              </a:tr>
              <a:tr h="352629">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a:lnSpc>
                          <a:spcPct val="107000"/>
                        </a:lnSpc>
                        <a:spcBef>
                          <a:spcPts val="0"/>
                        </a:spcBef>
                        <a:spcAft>
                          <a:spcPts val="0"/>
                        </a:spcAft>
                      </a:pPr>
                      <a:r>
                        <a:rPr lang="en-US" sz="2600">
                          <a:effectLst/>
                        </a:rPr>
                        <a:t>Không phải là dung dịch</a:t>
                      </a:r>
                    </a:p>
                  </a:txBody>
                  <a:tcPr marL="68580" marR="68580" marT="0" marB="0" anchor="ctr"/>
                </a:tc>
                <a:tc gridSpan="2">
                  <a:txBody>
                    <a:bodyPr/>
                    <a:lstStyle/>
                    <a:p>
                      <a:pPr marL="0" marR="0" algn="ctr">
                        <a:lnSpc>
                          <a:spcPct val="107000"/>
                        </a:lnSpc>
                        <a:spcBef>
                          <a:spcPts val="0"/>
                        </a:spcBef>
                        <a:spcAft>
                          <a:spcPts val="0"/>
                        </a:spcAft>
                      </a:pPr>
                      <a:r>
                        <a:rPr lang="en-US" sz="2600">
                          <a:effectLst/>
                        </a:rPr>
                        <a:t>Là dung dịch</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39261254"/>
                  </a:ext>
                </a:extLst>
              </a:tr>
              <a:tr h="72400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600">
                          <a:effectLst/>
                        </a:rPr>
                        <a:t>Chất tan</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600">
                          <a:effectLst/>
                        </a:rPr>
                        <a:t>Dung môi</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3606666"/>
                  </a:ext>
                </a:extLst>
              </a:tr>
              <a:tr h="1095376">
                <a:tc>
                  <a:txBody>
                    <a:bodyPr/>
                    <a:lstStyle/>
                    <a:p>
                      <a:pPr marL="0" marR="0" algn="ctr">
                        <a:lnSpc>
                          <a:spcPct val="107000"/>
                        </a:lnSpc>
                        <a:spcBef>
                          <a:spcPts val="0"/>
                        </a:spcBef>
                        <a:spcAft>
                          <a:spcPts val="0"/>
                        </a:spcAft>
                      </a:pPr>
                      <a:r>
                        <a:rPr lang="en-US" sz="2600">
                          <a:effectLst/>
                        </a:rPr>
                        <a:t>Cốc 3</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600">
                          <a:effectLst/>
                        </a:rPr>
                        <a:t>20 mL nước + 1 thìa (khoảng 3g) sữa bột. Khuấy đều khoảng 2 phút.</a:t>
                      </a: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918249"/>
                  </a:ext>
                </a:extLst>
              </a:tr>
              <a:tr h="1095376">
                <a:tc>
                  <a:txBody>
                    <a:bodyPr/>
                    <a:lstStyle/>
                    <a:p>
                      <a:pPr marL="0" marR="0" algn="ctr">
                        <a:lnSpc>
                          <a:spcPct val="107000"/>
                        </a:lnSpc>
                        <a:spcBef>
                          <a:spcPts val="0"/>
                        </a:spcBef>
                        <a:spcAft>
                          <a:spcPts val="0"/>
                        </a:spcAft>
                      </a:pPr>
                      <a:r>
                        <a:rPr lang="en-US" sz="2600">
                          <a:effectLst/>
                        </a:rPr>
                        <a:t>Cốc 4</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endParaRPr lang="en-US" sz="2600">
                        <a:effectLst/>
                      </a:endParaRPr>
                    </a:p>
                    <a:p>
                      <a:pPr marL="0" marR="0" algn="just">
                        <a:lnSpc>
                          <a:spcPct val="107000"/>
                        </a:lnSpc>
                        <a:spcBef>
                          <a:spcPts val="0"/>
                        </a:spcBef>
                        <a:spcAft>
                          <a:spcPts val="0"/>
                        </a:spcAft>
                      </a:pPr>
                      <a:r>
                        <a:rPr lang="en-US" sz="2600">
                          <a:effectLst/>
                        </a:rPr>
                        <a:t>20 mL nước + 4 thìa (khoảng 3g) muối ăn. Khuấy đều khoảng 2 phút.</a:t>
                      </a:r>
                    </a:p>
                    <a:p>
                      <a:pPr marL="0" marR="0" algn="just">
                        <a:lnSpc>
                          <a:spcPct val="107000"/>
                        </a:lnSpc>
                        <a:spcBef>
                          <a:spcPts val="0"/>
                        </a:spcBef>
                        <a:spcAft>
                          <a:spcPts val="0"/>
                        </a:spcAft>
                      </a:pP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218214"/>
                  </a:ext>
                </a:extLst>
              </a:tr>
            </a:tbl>
          </a:graphicData>
        </a:graphic>
      </p:graphicFrame>
      <p:sp>
        <p:nvSpPr>
          <p:cNvPr id="2" name="TextBox 1">
            <a:extLst>
              <a:ext uri="{FF2B5EF4-FFF2-40B4-BE49-F238E27FC236}">
                <a16:creationId xmlns:a16="http://schemas.microsoft.com/office/drawing/2014/main" id="{ED9EA047-05AF-2473-1A68-C6DAF4E08F0D}"/>
              </a:ext>
            </a:extLst>
          </p:cNvPr>
          <p:cNvSpPr txBox="1"/>
          <p:nvPr/>
        </p:nvSpPr>
        <p:spPr>
          <a:xfrm>
            <a:off x="992711" y="928103"/>
            <a:ext cx="9823206" cy="519886"/>
          </a:xfrm>
          <a:prstGeom prst="rect">
            <a:avLst/>
          </a:prstGeom>
          <a:noFill/>
        </p:spPr>
        <p:txBody>
          <a:bodyPr wrap="square">
            <a:spAutoFit/>
          </a:bodyPr>
          <a:lstStyle/>
          <a:p>
            <a:pPr marR="45720" algn="just" fontAlgn="base">
              <a:lnSpc>
                <a:spcPct val="107000"/>
              </a:lnSpc>
            </a:pPr>
            <a:r>
              <a:rPr lang="pt-BR" sz="2800">
                <a:effectLst/>
                <a:latin typeface="+mj-lt"/>
                <a:ea typeface="Calibri" panose="020F0502020204030204" pitchFamily="34" charset="0"/>
                <a:cs typeface="Times New Roman" panose="02020603050405020304" pitchFamily="18" charset="0"/>
              </a:rPr>
              <a:t>2. Hoàn thành bảng sau.</a:t>
            </a:r>
            <a:endParaRPr lang="en-US" sz="2800">
              <a:effectLst/>
              <a:latin typeface="+mj-lt"/>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81135" y="-11906"/>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1</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0" y="-95600"/>
            <a:ext cx="2183255" cy="1357323"/>
          </a:xfrm>
          <a:prstGeom prst="rect">
            <a:avLst/>
          </a:prstGeom>
        </p:spPr>
      </p:pic>
      <p:sp>
        <p:nvSpPr>
          <p:cNvPr id="4" name="TextBox 3">
            <a:extLst>
              <a:ext uri="{FF2B5EF4-FFF2-40B4-BE49-F238E27FC236}">
                <a16:creationId xmlns:a16="http://schemas.microsoft.com/office/drawing/2014/main" id="{74DB97F2-3F5B-9DD6-1448-F2702FC4DC97}"/>
              </a:ext>
            </a:extLst>
          </p:cNvPr>
          <p:cNvSpPr txBox="1"/>
          <p:nvPr/>
        </p:nvSpPr>
        <p:spPr>
          <a:xfrm>
            <a:off x="5423625" y="3550017"/>
            <a:ext cx="2975792" cy="954107"/>
          </a:xfrm>
          <a:prstGeom prst="rect">
            <a:avLst/>
          </a:prstGeom>
          <a:noFill/>
        </p:spPr>
        <p:txBody>
          <a:bodyPr wrap="square">
            <a:spAutoFit/>
          </a:bodyPr>
          <a:lstStyle/>
          <a:p>
            <a:r>
              <a:rPr lang="en-US" sz="2800" kern="0">
                <a:solidFill>
                  <a:srgbClr val="7030A0"/>
                </a:solidFill>
                <a:effectLst/>
                <a:latin typeface="+mj-lt"/>
                <a:ea typeface="Calibri" panose="020F0502020204030204" pitchFamily="34" charset="0"/>
                <a:cs typeface="Times New Roman" panose="02020603050405020304" pitchFamily="18" charset="0"/>
              </a:rPr>
              <a:t>Bột không tan, hỗn hợp vẩn đục</a:t>
            </a:r>
            <a:endParaRPr lang="en-US" sz="2800">
              <a:latin typeface="+mj-lt"/>
            </a:endParaRPr>
          </a:p>
        </p:txBody>
      </p:sp>
      <p:sp>
        <p:nvSpPr>
          <p:cNvPr id="5" name="TextBox 4">
            <a:extLst>
              <a:ext uri="{FF2B5EF4-FFF2-40B4-BE49-F238E27FC236}">
                <a16:creationId xmlns:a16="http://schemas.microsoft.com/office/drawing/2014/main" id="{EF75EBE3-AA91-272A-5DDB-AD40B529B314}"/>
              </a:ext>
            </a:extLst>
          </p:cNvPr>
          <p:cNvSpPr txBox="1"/>
          <p:nvPr/>
        </p:nvSpPr>
        <p:spPr>
          <a:xfrm>
            <a:off x="8575765" y="3578607"/>
            <a:ext cx="1374867" cy="954107"/>
          </a:xfrm>
          <a:prstGeom prst="rect">
            <a:avLst/>
          </a:prstGeom>
          <a:noFill/>
        </p:spPr>
        <p:txBody>
          <a:bodyPr wrap="square">
            <a:spAutoFit/>
          </a:bodyPr>
          <a:lstStyle/>
          <a:p>
            <a:pPr algn="ctr"/>
            <a:r>
              <a:rPr lang="en-US" sz="2800" kern="0">
                <a:solidFill>
                  <a:srgbClr val="7030A0"/>
                </a:solidFill>
                <a:effectLst/>
                <a:ea typeface="Calibri" panose="020F0502020204030204" pitchFamily="34" charset="0"/>
                <a:cs typeface="Times New Roman" panose="02020603050405020304" pitchFamily="18" charset="0"/>
              </a:rPr>
              <a:t>Huyền phù</a:t>
            </a:r>
            <a:endParaRPr lang="en-US" sz="2800"/>
          </a:p>
        </p:txBody>
      </p:sp>
      <p:sp>
        <p:nvSpPr>
          <p:cNvPr id="10" name="TextBox 9">
            <a:extLst>
              <a:ext uri="{FF2B5EF4-FFF2-40B4-BE49-F238E27FC236}">
                <a16:creationId xmlns:a16="http://schemas.microsoft.com/office/drawing/2014/main" id="{1AF8876C-77AF-AB5E-3E4D-BB47054877D9}"/>
              </a:ext>
            </a:extLst>
          </p:cNvPr>
          <p:cNvSpPr txBox="1"/>
          <p:nvPr/>
        </p:nvSpPr>
        <p:spPr>
          <a:xfrm>
            <a:off x="5247276" y="4532714"/>
            <a:ext cx="3328489" cy="2409634"/>
          </a:xfrm>
          <a:prstGeom prst="rect">
            <a:avLst/>
          </a:prstGeom>
          <a:noFill/>
        </p:spPr>
        <p:txBody>
          <a:bodyPr wrap="square">
            <a:spAutoFit/>
          </a:bodyPr>
          <a:lstStyle/>
          <a:p>
            <a:pPr marL="0" marR="0" algn="ctr">
              <a:lnSpc>
                <a:spcPct val="107000"/>
              </a:lnSpc>
              <a:spcBef>
                <a:spcPts val="0"/>
              </a:spcBef>
              <a:spcAft>
                <a:spcPts val="800"/>
              </a:spcAft>
            </a:pPr>
            <a:r>
              <a:rPr lang="en-US" sz="2800">
                <a:solidFill>
                  <a:srgbClr val="7030A0"/>
                </a:solidFill>
                <a:effectLst/>
                <a:latin typeface="+mj-lt"/>
                <a:ea typeface="Calibri" panose="020F0502020204030204" pitchFamily="34" charset="0"/>
                <a:cs typeface="Times New Roman" panose="02020603050405020304" pitchFamily="18" charset="0"/>
              </a:rPr>
              <a:t>Lúc đầu, muối ăn tan tạo dung dịch.</a:t>
            </a:r>
            <a:endParaRPr lang="en-US" sz="2800">
              <a:effectLst/>
              <a:latin typeface="+mj-lt"/>
              <a:ea typeface="Calibri" panose="020F0502020204030204" pitchFamily="34" charset="0"/>
              <a:cs typeface="Times New Roman" panose="02020603050405020304" pitchFamily="18" charset="0"/>
            </a:endParaRPr>
          </a:p>
          <a:p>
            <a:pPr algn="ctr"/>
            <a:r>
              <a:rPr lang="en-US" sz="2800" kern="0">
                <a:solidFill>
                  <a:srgbClr val="7030A0"/>
                </a:solidFill>
                <a:effectLst/>
                <a:latin typeface="+mj-lt"/>
                <a:ea typeface="Calibri" panose="020F0502020204030204" pitchFamily="34" charset="0"/>
                <a:cs typeface="Times New Roman" panose="02020603050405020304" pitchFamily="18" charset="0"/>
              </a:rPr>
              <a:t>Sau đó dung dịch này không thể hòa tan thêm muối ăn.</a:t>
            </a:r>
            <a:endParaRPr lang="en-US" sz="2800">
              <a:latin typeface="+mj-lt"/>
            </a:endParaRPr>
          </a:p>
        </p:txBody>
      </p:sp>
      <p:sp>
        <p:nvSpPr>
          <p:cNvPr id="11" name="TextBox 10">
            <a:extLst>
              <a:ext uri="{FF2B5EF4-FFF2-40B4-BE49-F238E27FC236}">
                <a16:creationId xmlns:a16="http://schemas.microsoft.com/office/drawing/2014/main" id="{A9E17818-1E78-813F-B934-D8C3253029F3}"/>
              </a:ext>
            </a:extLst>
          </p:cNvPr>
          <p:cNvSpPr txBox="1"/>
          <p:nvPr/>
        </p:nvSpPr>
        <p:spPr>
          <a:xfrm>
            <a:off x="9835303" y="5186119"/>
            <a:ext cx="1498963" cy="954107"/>
          </a:xfrm>
          <a:prstGeom prst="rect">
            <a:avLst/>
          </a:prstGeom>
          <a:noFill/>
        </p:spPr>
        <p:txBody>
          <a:bodyPr wrap="square">
            <a:spAutoFit/>
          </a:bodyPr>
          <a:lstStyle/>
          <a:p>
            <a:pPr algn="ctr"/>
            <a:r>
              <a:rPr lang="en-US" sz="2800" kern="0">
                <a:solidFill>
                  <a:srgbClr val="7030A0"/>
                </a:solidFill>
                <a:effectLst/>
                <a:latin typeface="+mj-lt"/>
                <a:ea typeface="Calibri" panose="020F0502020204030204" pitchFamily="34" charset="0"/>
                <a:cs typeface="Times New Roman" panose="02020603050405020304" pitchFamily="18" charset="0"/>
              </a:rPr>
              <a:t>Muối</a:t>
            </a:r>
          </a:p>
          <a:p>
            <a:pPr algn="ctr"/>
            <a:r>
              <a:rPr lang="en-US" sz="2800" kern="0">
                <a:solidFill>
                  <a:srgbClr val="7030A0"/>
                </a:solidFill>
                <a:effectLst/>
                <a:latin typeface="+mj-lt"/>
                <a:ea typeface="Calibri" panose="020F0502020204030204" pitchFamily="34" charset="0"/>
                <a:cs typeface="Times New Roman" panose="02020603050405020304" pitchFamily="18" charset="0"/>
              </a:rPr>
              <a:t> ăn</a:t>
            </a:r>
            <a:endParaRPr lang="en-US" sz="2800">
              <a:latin typeface="+mj-lt"/>
            </a:endParaRPr>
          </a:p>
        </p:txBody>
      </p:sp>
      <p:sp>
        <p:nvSpPr>
          <p:cNvPr id="12" name="TextBox 11">
            <a:extLst>
              <a:ext uri="{FF2B5EF4-FFF2-40B4-BE49-F238E27FC236}">
                <a16:creationId xmlns:a16="http://schemas.microsoft.com/office/drawing/2014/main" id="{092E932A-17A4-5BCA-2738-6CE2A7D6D838}"/>
              </a:ext>
            </a:extLst>
          </p:cNvPr>
          <p:cNvSpPr txBox="1"/>
          <p:nvPr/>
        </p:nvSpPr>
        <p:spPr>
          <a:xfrm>
            <a:off x="11124686" y="5401562"/>
            <a:ext cx="1329147" cy="523220"/>
          </a:xfrm>
          <a:prstGeom prst="rect">
            <a:avLst/>
          </a:prstGeom>
          <a:noFill/>
        </p:spPr>
        <p:txBody>
          <a:bodyPr wrap="square">
            <a:spAutoFit/>
          </a:bodyPr>
          <a:lstStyle/>
          <a:p>
            <a:r>
              <a:rPr lang="en-US" sz="2800" kern="0">
                <a:solidFill>
                  <a:srgbClr val="7030A0"/>
                </a:solidFill>
                <a:effectLst/>
                <a:latin typeface="+mj-lt"/>
                <a:ea typeface="Calibri" panose="020F0502020204030204" pitchFamily="34" charset="0"/>
                <a:cs typeface="Times New Roman" panose="02020603050405020304" pitchFamily="18" charset="0"/>
              </a:rPr>
              <a:t>Nước</a:t>
            </a:r>
            <a:endParaRPr lang="en-US" sz="2800">
              <a:latin typeface="+mj-lt"/>
            </a:endParaRPr>
          </a:p>
        </p:txBody>
      </p:sp>
    </p:spTree>
    <p:extLst>
      <p:ext uri="{BB962C8B-B14F-4D97-AF65-F5344CB8AC3E}">
        <p14:creationId xmlns:p14="http://schemas.microsoft.com/office/powerpoint/2010/main" val="1769959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966652" y="144080"/>
            <a:ext cx="10724606" cy="797308"/>
            <a:chOff x="1850890" y="373354"/>
            <a:chExt cx="7956786" cy="1117033"/>
          </a:xfrm>
        </p:grpSpPr>
        <p:sp>
          <p:nvSpPr>
            <p:cNvPr id="9" name="矩形: 圆角 1">
              <a:extLst>
                <a:ext uri="{FF2B5EF4-FFF2-40B4-BE49-F238E27FC236}">
                  <a16:creationId xmlns:a16="http://schemas.microsoft.com/office/drawing/2014/main" id="{A5B2595C-2371-1052-FFFD-C8DC638B1AFA}"/>
                </a:ext>
              </a:extLst>
            </p:cNvPr>
            <p:cNvSpPr/>
            <p:nvPr/>
          </p:nvSpPr>
          <p:spPr>
            <a:xfrm>
              <a:off x="1850890" y="373354"/>
              <a:ext cx="7956786" cy="1117033"/>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2303131" y="493242"/>
              <a:ext cx="7240201" cy="991752"/>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 Dung dịch, chất tan và dung môi</a:t>
              </a:r>
              <a:endParaRPr lang="zh-CN" altLang="en-US" sz="4000" b="1" dirty="0">
                <a:solidFill>
                  <a:schemeClr val="bg1"/>
                </a:solidFill>
                <a:latin typeface="+mj-lt"/>
                <a:ea typeface="汉仪喵魂体W" panose="00020600040101010101" pitchFamily="18" charset="-122"/>
              </a:endParaRPr>
            </a:p>
          </p:txBody>
        </p:sp>
      </p:grpSp>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1070888" y="1959058"/>
            <a:ext cx="10516133" cy="293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45720" algn="just" fontAlgn="base">
              <a:lnSpc>
                <a:spcPct val="107000"/>
              </a:lnSpc>
              <a:spcBef>
                <a:spcPts val="0"/>
              </a:spcBef>
              <a:spcAft>
                <a:spcPts val="0"/>
              </a:spcAft>
            </a:pPr>
            <a:r>
              <a:rPr lang="pt-BR" sz="3600" dirty="0" smtClean="0">
                <a:effectLst/>
                <a:latin typeface="+mj-lt"/>
                <a:ea typeface="Calibri" panose="020F0502020204030204" pitchFamily="34" charset="0"/>
                <a:cs typeface="Times New Roman" panose="02020603050405020304" pitchFamily="18" charset="0"/>
              </a:rPr>
              <a:t>- Dung </a:t>
            </a:r>
            <a:r>
              <a:rPr lang="pt-BR" sz="3600" dirty="0">
                <a:effectLst/>
                <a:latin typeface="+mj-lt"/>
                <a:ea typeface="Calibri" panose="020F0502020204030204" pitchFamily="34" charset="0"/>
                <a:cs typeface="Times New Roman" panose="02020603050405020304" pitchFamily="18" charset="0"/>
              </a:rPr>
              <a:t>dịch là hỗn hợp đồng nhất của chất tan và dung môi.</a:t>
            </a:r>
            <a:endParaRPr lang="en-US" sz="3600" dirty="0">
              <a:effectLst/>
              <a:latin typeface="+mj-lt"/>
              <a:ea typeface="Calibri" panose="020F0502020204030204" pitchFamily="34" charset="0"/>
              <a:cs typeface="Times New Roman" panose="02020603050405020304" pitchFamily="18" charset="0"/>
            </a:endParaRPr>
          </a:p>
          <a:p>
            <a:r>
              <a:rPr lang="en-US" sz="3600" dirty="0"/>
              <a:t>- Dung </a:t>
            </a:r>
            <a:r>
              <a:rPr lang="en-US" sz="3600" dirty="0" err="1"/>
              <a:t>môi</a:t>
            </a:r>
            <a:r>
              <a:rPr lang="en-US" sz="3600" dirty="0"/>
              <a:t> </a:t>
            </a:r>
            <a:r>
              <a:rPr lang="en-US" sz="3600" dirty="0" err="1"/>
              <a:t>là</a:t>
            </a:r>
            <a:r>
              <a:rPr lang="en-US" sz="3600" dirty="0"/>
              <a:t> </a:t>
            </a:r>
            <a:r>
              <a:rPr lang="en-US" sz="3600" dirty="0" err="1"/>
              <a:t>chất</a:t>
            </a:r>
            <a:r>
              <a:rPr lang="en-US" sz="3600" dirty="0"/>
              <a:t> </a:t>
            </a:r>
            <a:r>
              <a:rPr lang="en-US" sz="3600" dirty="0" err="1"/>
              <a:t>có</a:t>
            </a:r>
            <a:r>
              <a:rPr lang="en-US" sz="3600" dirty="0"/>
              <a:t> </a:t>
            </a:r>
            <a:r>
              <a:rPr lang="en-US" sz="3600" dirty="0" err="1"/>
              <a:t>khả</a:t>
            </a:r>
            <a:r>
              <a:rPr lang="en-US" sz="3600" dirty="0"/>
              <a:t> </a:t>
            </a:r>
            <a:r>
              <a:rPr lang="en-US" sz="3600" dirty="0" err="1"/>
              <a:t>năng</a:t>
            </a:r>
            <a:r>
              <a:rPr lang="en-US" sz="3600" dirty="0"/>
              <a:t> </a:t>
            </a:r>
            <a:r>
              <a:rPr lang="en-US" sz="3600" dirty="0" err="1"/>
              <a:t>hòa</a:t>
            </a:r>
            <a:r>
              <a:rPr lang="en-US" sz="3600" dirty="0"/>
              <a:t> tan </a:t>
            </a:r>
            <a:r>
              <a:rPr lang="en-US" sz="3600" dirty="0" err="1"/>
              <a:t>chất</a:t>
            </a:r>
            <a:r>
              <a:rPr lang="en-US" sz="3600" dirty="0"/>
              <a:t> </a:t>
            </a:r>
            <a:r>
              <a:rPr lang="en-US" sz="3600" dirty="0" err="1"/>
              <a:t>khác</a:t>
            </a:r>
            <a:r>
              <a:rPr lang="en-US" sz="3600" dirty="0"/>
              <a:t>, </a:t>
            </a:r>
            <a:r>
              <a:rPr lang="en-US" sz="3600" dirty="0" err="1"/>
              <a:t>thường</a:t>
            </a:r>
            <a:r>
              <a:rPr lang="en-US" sz="3600" dirty="0"/>
              <a:t> </a:t>
            </a:r>
            <a:r>
              <a:rPr lang="en-US" sz="3600" dirty="0" err="1"/>
              <a:t>là</a:t>
            </a:r>
            <a:r>
              <a:rPr lang="en-US" sz="3600" dirty="0"/>
              <a:t> </a:t>
            </a:r>
            <a:r>
              <a:rPr lang="en-US" sz="3600" dirty="0" err="1"/>
              <a:t>nước</a:t>
            </a:r>
            <a:r>
              <a:rPr lang="en-US" sz="3600" dirty="0"/>
              <a:t>.</a:t>
            </a:r>
          </a:p>
          <a:p>
            <a:r>
              <a:rPr lang="en-US" sz="3600" dirty="0"/>
              <a:t>- </a:t>
            </a:r>
            <a:r>
              <a:rPr lang="en-US" sz="3600" dirty="0" err="1"/>
              <a:t>Chất</a:t>
            </a:r>
            <a:r>
              <a:rPr lang="en-US" sz="3600" dirty="0"/>
              <a:t> tan </a:t>
            </a:r>
            <a:r>
              <a:rPr lang="en-US" sz="3600" dirty="0" err="1"/>
              <a:t>là</a:t>
            </a:r>
            <a:r>
              <a:rPr lang="en-US" sz="3600" dirty="0"/>
              <a:t> </a:t>
            </a:r>
            <a:r>
              <a:rPr lang="en-US" sz="3600" dirty="0" err="1"/>
              <a:t>chất</a:t>
            </a:r>
            <a:r>
              <a:rPr lang="en-US" sz="3600" dirty="0"/>
              <a:t> </a:t>
            </a:r>
            <a:r>
              <a:rPr lang="en-US" sz="3600" dirty="0" err="1"/>
              <a:t>bị</a:t>
            </a:r>
            <a:r>
              <a:rPr lang="en-US" sz="3600" dirty="0"/>
              <a:t> </a:t>
            </a:r>
            <a:r>
              <a:rPr lang="en-US" sz="3600" dirty="0" err="1"/>
              <a:t>hòa</a:t>
            </a:r>
            <a:r>
              <a:rPr lang="en-US" sz="3600" dirty="0"/>
              <a:t> tan </a:t>
            </a:r>
            <a:r>
              <a:rPr lang="en-US" sz="3600" dirty="0" err="1"/>
              <a:t>trong</a:t>
            </a:r>
            <a:r>
              <a:rPr lang="en-US" sz="3600" dirty="0"/>
              <a:t> dung </a:t>
            </a:r>
            <a:r>
              <a:rPr lang="en-US" sz="3600" dirty="0" err="1"/>
              <a:t>môi</a:t>
            </a:r>
            <a:r>
              <a:rPr lang="en-US" sz="3600" dirty="0"/>
              <a:t>.</a:t>
            </a:r>
          </a:p>
        </p:txBody>
      </p:sp>
    </p:spTree>
    <p:extLst>
      <p:ext uri="{BB962C8B-B14F-4D97-AF65-F5344CB8AC3E}">
        <p14:creationId xmlns:p14="http://schemas.microsoft.com/office/powerpoint/2010/main" val="142813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C8A1774B-7BB2-4F08-29A4-E4DF34101DBA}"/>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60B9F5-D1E9-5A90-1381-3B7E60631DD2}"/>
              </a:ext>
            </a:extLst>
          </p:cNvPr>
          <p:cNvSpPr txBox="1"/>
          <p:nvPr/>
        </p:nvSpPr>
        <p:spPr>
          <a:xfrm>
            <a:off x="1152796" y="1094450"/>
            <a:ext cx="9702437" cy="2825004"/>
          </a:xfrm>
          <a:prstGeom prst="rect">
            <a:avLst/>
          </a:prstGeom>
          <a:noFill/>
        </p:spPr>
        <p:txBody>
          <a:bodyPr wrap="square">
            <a:spAutoFit/>
          </a:bodyPr>
          <a:lstStyle/>
          <a:p>
            <a:pPr marL="0" marR="45720" algn="just" fontAlgn="base">
              <a:lnSpc>
                <a:spcPct val="107000"/>
              </a:lnSpc>
              <a:spcBef>
                <a:spcPts val="0"/>
              </a:spcBef>
              <a:spcAft>
                <a:spcPts val="0"/>
              </a:spcAft>
            </a:pPr>
            <a:r>
              <a:rPr lang="en-US" sz="2800">
                <a:latin typeface="+mj-lt"/>
                <a:ea typeface="Calibri" panose="020F0502020204030204" pitchFamily="34" charset="0"/>
                <a:cs typeface="Times New Roman" panose="02020603050405020304" pitchFamily="18" charset="0"/>
              </a:rPr>
              <a:t>N</a:t>
            </a:r>
            <a:r>
              <a:rPr lang="en-US" sz="2800">
                <a:effectLst/>
                <a:latin typeface="+mj-lt"/>
                <a:ea typeface="Calibri" panose="020F0502020204030204" pitchFamily="34" charset="0"/>
                <a:cs typeface="Times New Roman" panose="02020603050405020304" pitchFamily="18" charset="0"/>
              </a:rPr>
              <a:t>ghiên cứu thông tin SGK kết hợp kết quả bảng PHT1 trả lời các câu hói sau?</a:t>
            </a:r>
          </a:p>
          <a:p>
            <a:pPr marL="0" marR="0" algn="just">
              <a:lnSpc>
                <a:spcPct val="107000"/>
              </a:lnSpc>
              <a:spcBef>
                <a:spcPts val="0"/>
              </a:spcBef>
              <a:spcAft>
                <a:spcPts val="0"/>
              </a:spcAft>
            </a:pPr>
            <a:r>
              <a:rPr lang="en-US" sz="2800" b="1">
                <a:solidFill>
                  <a:srgbClr val="0070C0"/>
                </a:solidFill>
                <a:effectLst/>
                <a:latin typeface="+mj-lt"/>
                <a:ea typeface="Calibri" panose="020F0502020204030204" pitchFamily="34" charset="0"/>
                <a:cs typeface="Times New Roman" panose="02020603050405020304" pitchFamily="18" charset="0"/>
              </a:rPr>
              <a:t>?1. Trong các cốc thủy tinh ở TN trên, cốc nào chứa dung dịch bão hòa? Dung dịch chưa bão hòa. Tại sao?</a:t>
            </a:r>
          </a:p>
          <a:p>
            <a:pPr marL="0" marR="0" algn="just">
              <a:lnSpc>
                <a:spcPct val="107000"/>
              </a:lnSpc>
              <a:spcBef>
                <a:spcPts val="0"/>
              </a:spcBef>
              <a:spcAft>
                <a:spcPts val="0"/>
              </a:spcAft>
            </a:pPr>
            <a:r>
              <a:rPr lang="en-US" sz="2800" b="1">
                <a:solidFill>
                  <a:srgbClr val="0070C0"/>
                </a:solidFill>
                <a:effectLst/>
                <a:latin typeface="+mj-lt"/>
                <a:ea typeface="Calibri" panose="020F0502020204030204" pitchFamily="34" charset="0"/>
                <a:cs typeface="Times New Roman" panose="02020603050405020304" pitchFamily="18" charset="0"/>
              </a:rPr>
              <a:t>?2. Nêu cách pha dung dịch bão hòa của sodium carbonate (Na</a:t>
            </a:r>
            <a:r>
              <a:rPr lang="en-US" sz="2800" b="1" baseline="-25000">
                <a:solidFill>
                  <a:srgbClr val="0070C0"/>
                </a:solidFill>
                <a:effectLst/>
                <a:latin typeface="+mj-lt"/>
                <a:ea typeface="Calibri" panose="020F0502020204030204" pitchFamily="34" charset="0"/>
                <a:cs typeface="Times New Roman" panose="02020603050405020304" pitchFamily="18" charset="0"/>
              </a:rPr>
              <a:t>2</a:t>
            </a:r>
            <a:r>
              <a:rPr lang="en-US" sz="2800" b="1">
                <a:solidFill>
                  <a:srgbClr val="0070C0"/>
                </a:solidFill>
                <a:effectLst/>
                <a:latin typeface="+mj-lt"/>
                <a:ea typeface="Calibri" panose="020F0502020204030204" pitchFamily="34" charset="0"/>
                <a:cs typeface="Times New Roman" panose="02020603050405020304" pitchFamily="18" charset="0"/>
              </a:rPr>
              <a:t>CO</a:t>
            </a:r>
            <a:r>
              <a:rPr lang="en-US" sz="2800" b="1" baseline="-25000">
                <a:solidFill>
                  <a:srgbClr val="0070C0"/>
                </a:solidFill>
                <a:effectLst/>
                <a:latin typeface="+mj-lt"/>
                <a:ea typeface="Calibri" panose="020F0502020204030204" pitchFamily="34" charset="0"/>
                <a:cs typeface="Times New Roman" panose="02020603050405020304" pitchFamily="18" charset="0"/>
              </a:rPr>
              <a:t>3</a:t>
            </a:r>
            <a:r>
              <a:rPr lang="en-US" sz="2800" b="1">
                <a:solidFill>
                  <a:srgbClr val="0070C0"/>
                </a:solidFill>
                <a:effectLst/>
                <a:latin typeface="+mj-lt"/>
                <a:ea typeface="Calibri" panose="020F0502020204030204" pitchFamily="34" charset="0"/>
                <a:cs typeface="Times New Roman" panose="02020603050405020304" pitchFamily="18" charset="0"/>
              </a:rPr>
              <a:t>) trong nước</a:t>
            </a:r>
            <a:r>
              <a:rPr lang="en-US" sz="2800" b="1">
                <a:effectLst/>
                <a:latin typeface="+mj-lt"/>
                <a:ea typeface="Calibri" panose="020F0502020204030204" pitchFamily="34" charset="0"/>
                <a:cs typeface="Times New Roman" panose="02020603050405020304" pitchFamily="18" charset="0"/>
              </a:rPr>
              <a:t>.</a:t>
            </a:r>
          </a:p>
        </p:txBody>
      </p:sp>
      <p:pic>
        <p:nvPicPr>
          <p:cNvPr id="4" name="Picture 2">
            <a:extLst>
              <a:ext uri="{FF2B5EF4-FFF2-40B4-BE49-F238E27FC236}">
                <a16:creationId xmlns:a16="http://schemas.microsoft.com/office/drawing/2014/main" id="{F8AEDE01-E79A-DECE-4A7D-E1CD52F51E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06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C8A1774B-7BB2-4F08-29A4-E4DF34101DBA}"/>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60B9F5-D1E9-5A90-1381-3B7E60631DD2}"/>
              </a:ext>
            </a:extLst>
          </p:cNvPr>
          <p:cNvSpPr txBox="1"/>
          <p:nvPr/>
        </p:nvSpPr>
        <p:spPr>
          <a:xfrm>
            <a:off x="1012371" y="852137"/>
            <a:ext cx="10167257" cy="3286028"/>
          </a:xfrm>
          <a:prstGeom prst="rect">
            <a:avLst/>
          </a:prstGeom>
          <a:noFill/>
        </p:spPr>
        <p:txBody>
          <a:bodyPr wrap="square">
            <a:spAutoFit/>
          </a:bodyPr>
          <a:lstStyle/>
          <a:p>
            <a:pPr marL="0" marR="0">
              <a:lnSpc>
                <a:spcPct val="107000"/>
              </a:lnSpc>
              <a:spcBef>
                <a:spcPts val="0"/>
              </a:spcBef>
              <a:spcAft>
                <a:spcPts val="0"/>
              </a:spcAft>
            </a:pPr>
            <a:r>
              <a:rPr lang="en-US" sz="2800">
                <a:effectLst/>
                <a:latin typeface="+mj-lt"/>
                <a:ea typeface="Calibri" panose="020F0502020204030204" pitchFamily="34" charset="0"/>
                <a:cs typeface="Times New Roman" panose="02020603050405020304" pitchFamily="18" charset="0"/>
              </a:rPr>
              <a:t>?1. Cốc 1: dung dịch chưa bão hòa vì dung dịch có thể hòa tan thêm muối ăn (chất tan).</a:t>
            </a:r>
          </a:p>
          <a:p>
            <a:pPr marL="0" marR="0">
              <a:lnSpc>
                <a:spcPct val="107000"/>
              </a:lnSpc>
              <a:spcBef>
                <a:spcPts val="0"/>
              </a:spcBef>
              <a:spcAft>
                <a:spcPts val="0"/>
              </a:spcAft>
            </a:pPr>
            <a:r>
              <a:rPr lang="en-US" sz="2800">
                <a:effectLst/>
                <a:latin typeface="+mj-lt"/>
                <a:ea typeface="Calibri" panose="020F0502020204030204" pitchFamily="34" charset="0"/>
                <a:cs typeface="Times New Roman" panose="02020603050405020304" pitchFamily="18" charset="0"/>
              </a:rPr>
              <a:t>Cốc 4: dung dịch bão hòa vì dung dịch không thể hòa tan thêm muối ăn (chất tan).</a:t>
            </a:r>
          </a:p>
          <a:p>
            <a:pPr marL="0" marR="0">
              <a:lnSpc>
                <a:spcPct val="107000"/>
              </a:lnSpc>
              <a:spcBef>
                <a:spcPts val="0"/>
              </a:spcBef>
              <a:spcAft>
                <a:spcPts val="0"/>
              </a:spcAft>
            </a:pPr>
            <a:r>
              <a:rPr lang="en-US" sz="2800">
                <a:effectLst/>
                <a:latin typeface="+mj-lt"/>
                <a:ea typeface="Calibri" panose="020F0502020204030204" pitchFamily="34" charset="0"/>
                <a:cs typeface="Times New Roman" panose="02020603050405020304" pitchFamily="18" charset="0"/>
              </a:rPr>
              <a:t>?2. C</a:t>
            </a:r>
            <a:r>
              <a:rPr lang="en-US" sz="2800" spc="10">
                <a:solidFill>
                  <a:srgbClr val="000000"/>
                </a:solidFill>
                <a:effectLst/>
                <a:latin typeface="+mj-lt"/>
                <a:ea typeface="Calibri" panose="020F0502020204030204" pitchFamily="34" charset="0"/>
                <a:cs typeface="Times New Roman" panose="02020603050405020304" pitchFamily="18" charset="0"/>
              </a:rPr>
              <a:t>ho chất tan </a:t>
            </a:r>
            <a:r>
              <a:rPr lang="en-US" sz="2800">
                <a:effectLst/>
                <a:latin typeface="+mj-lt"/>
                <a:ea typeface="Calibri" panose="020F0502020204030204" pitchFamily="34" charset="0"/>
                <a:cs typeface="Times New Roman" panose="02020603050405020304" pitchFamily="18" charset="0"/>
              </a:rPr>
              <a:t>Na</a:t>
            </a:r>
            <a:r>
              <a:rPr lang="en-US" sz="2800" baseline="-25000">
                <a:effectLst/>
                <a:latin typeface="+mj-lt"/>
                <a:ea typeface="Calibri" panose="020F0502020204030204" pitchFamily="34" charset="0"/>
                <a:cs typeface="Times New Roman" panose="02020603050405020304" pitchFamily="18" charset="0"/>
              </a:rPr>
              <a:t>2</a:t>
            </a:r>
            <a:r>
              <a:rPr lang="en-US" sz="2800">
                <a:effectLst/>
                <a:latin typeface="+mj-lt"/>
                <a:ea typeface="Calibri" panose="020F0502020204030204" pitchFamily="34" charset="0"/>
                <a:cs typeface="Times New Roman" panose="02020603050405020304" pitchFamily="18" charset="0"/>
              </a:rPr>
              <a:t>CO</a:t>
            </a:r>
            <a:r>
              <a:rPr lang="en-US" sz="2800" baseline="-25000">
                <a:effectLst/>
                <a:latin typeface="+mj-lt"/>
                <a:ea typeface="Calibri" panose="020F0502020204030204" pitchFamily="34" charset="0"/>
                <a:cs typeface="Times New Roman" panose="02020603050405020304" pitchFamily="18" charset="0"/>
              </a:rPr>
              <a:t>3 </a:t>
            </a:r>
            <a:r>
              <a:rPr lang="en-US" sz="2800" spc="10">
                <a:solidFill>
                  <a:srgbClr val="000000"/>
                </a:solidFill>
                <a:effectLst/>
                <a:latin typeface="+mj-lt"/>
                <a:ea typeface="Calibri" panose="020F0502020204030204" pitchFamily="34" charset="0"/>
                <a:cs typeface="Times New Roman" panose="02020603050405020304" pitchFamily="18" charset="0"/>
              </a:rPr>
              <a:t>vào nước, khuấy đều đến khi chất tan không tan thêm được</a:t>
            </a:r>
            <a:r>
              <a:rPr lang="en-US" sz="2800" spc="10">
                <a:solidFill>
                  <a:srgbClr val="000000"/>
                </a:solidFill>
                <a:latin typeface="+mj-lt"/>
                <a:ea typeface="Calibri" panose="020F0502020204030204" pitchFamily="34" charset="0"/>
                <a:cs typeface="Times New Roman" panose="02020603050405020304" pitchFamily="18" charset="0"/>
              </a:rPr>
              <a:t> </a:t>
            </a:r>
            <a:r>
              <a:rPr lang="en-US" sz="2800" spc="10">
                <a:solidFill>
                  <a:srgbClr val="000000"/>
                </a:solidFill>
                <a:effectLst/>
                <a:latin typeface="+mj-lt"/>
                <a:ea typeface="Calibri" panose="020F0502020204030204" pitchFamily="34" charset="0"/>
                <a:cs typeface="Times New Roman" panose="02020603050405020304" pitchFamily="18" charset="0"/>
              </a:rPr>
              <a:t>nữa. Lọc lấy phần dung dịch, đó chính là dung dịch bão hoà của </a:t>
            </a:r>
            <a:r>
              <a:rPr lang="en-US" sz="2800">
                <a:effectLst/>
                <a:latin typeface="+mj-lt"/>
                <a:ea typeface="Calibri" panose="020F0502020204030204" pitchFamily="34" charset="0"/>
                <a:cs typeface="Times New Roman" panose="02020603050405020304" pitchFamily="18" charset="0"/>
              </a:rPr>
              <a:t>Na</a:t>
            </a:r>
            <a:r>
              <a:rPr lang="en-US" sz="2800" baseline="-25000">
                <a:effectLst/>
                <a:latin typeface="+mj-lt"/>
                <a:ea typeface="Calibri" panose="020F0502020204030204" pitchFamily="34" charset="0"/>
                <a:cs typeface="Times New Roman" panose="02020603050405020304" pitchFamily="18" charset="0"/>
              </a:rPr>
              <a:t>2</a:t>
            </a:r>
            <a:r>
              <a:rPr lang="en-US" sz="2800">
                <a:effectLst/>
                <a:latin typeface="+mj-lt"/>
                <a:ea typeface="Calibri" panose="020F0502020204030204" pitchFamily="34" charset="0"/>
                <a:cs typeface="Times New Roman" panose="02020603050405020304" pitchFamily="18" charset="0"/>
              </a:rPr>
              <a:t>CO</a:t>
            </a:r>
            <a:r>
              <a:rPr lang="en-US" sz="2800" baseline="-25000">
                <a:effectLst/>
                <a:latin typeface="+mj-lt"/>
                <a:ea typeface="Calibri" panose="020F0502020204030204" pitchFamily="34" charset="0"/>
                <a:cs typeface="Times New Roman" panose="02020603050405020304" pitchFamily="18" charset="0"/>
              </a:rPr>
              <a:t>3</a:t>
            </a:r>
            <a:r>
              <a:rPr lang="en-US" sz="2800">
                <a:effectLst/>
                <a:latin typeface="+mj-lt"/>
                <a:ea typeface="Calibri" panose="020F0502020204030204" pitchFamily="34" charset="0"/>
                <a:cs typeface="Times New Roman" panose="02020603050405020304" pitchFamily="18" charset="0"/>
              </a:rPr>
              <a:t> trong nước.</a:t>
            </a:r>
          </a:p>
        </p:txBody>
      </p:sp>
      <p:pic>
        <p:nvPicPr>
          <p:cNvPr id="4" name="Picture 2">
            <a:extLst>
              <a:ext uri="{FF2B5EF4-FFF2-40B4-BE49-F238E27FC236}">
                <a16:creationId xmlns:a16="http://schemas.microsoft.com/office/drawing/2014/main" id="{F8AEDE01-E79A-DECE-4A7D-E1CD52F51E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808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966652" y="144080"/>
            <a:ext cx="10724606" cy="797308"/>
            <a:chOff x="1850890" y="373354"/>
            <a:chExt cx="7956786" cy="1117033"/>
          </a:xfrm>
        </p:grpSpPr>
        <p:sp>
          <p:nvSpPr>
            <p:cNvPr id="9" name="矩形: 圆角 1">
              <a:extLst>
                <a:ext uri="{FF2B5EF4-FFF2-40B4-BE49-F238E27FC236}">
                  <a16:creationId xmlns:a16="http://schemas.microsoft.com/office/drawing/2014/main" id="{A5B2595C-2371-1052-FFFD-C8DC638B1AFA}"/>
                </a:ext>
              </a:extLst>
            </p:cNvPr>
            <p:cNvSpPr/>
            <p:nvPr/>
          </p:nvSpPr>
          <p:spPr>
            <a:xfrm>
              <a:off x="1850890" y="373354"/>
              <a:ext cx="7956786" cy="1117033"/>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2303131" y="493242"/>
              <a:ext cx="7240201" cy="991752"/>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 Dung dịch, chất tan và dung môi</a:t>
              </a:r>
              <a:endParaRPr lang="zh-CN" altLang="en-US" sz="4000" b="1" dirty="0">
                <a:solidFill>
                  <a:schemeClr val="bg1"/>
                </a:solidFill>
                <a:latin typeface="+mj-lt"/>
                <a:ea typeface="汉仪喵魂体W" panose="00020600040101010101" pitchFamily="18" charset="-122"/>
              </a:endParaRPr>
            </a:p>
          </p:txBody>
        </p:sp>
      </p:grpSp>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1070888" y="2116135"/>
            <a:ext cx="10516133" cy="216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indent="457200" algn="just">
              <a:lnSpc>
                <a:spcPct val="107000"/>
              </a:lnSpc>
              <a:spcBef>
                <a:spcPts val="0"/>
              </a:spcBef>
              <a:spcAft>
                <a:spcPts val="0"/>
              </a:spcAft>
            </a:pPr>
            <a:r>
              <a:rPr lang="en-US" sz="3200" dirty="0" smtClean="0">
                <a:effectLst/>
                <a:latin typeface="+mj-lt"/>
                <a:ea typeface="Calibri" panose="020F0502020204030204" pitchFamily="34" charset="0"/>
                <a:cs typeface="Times New Roman" panose="02020603050405020304" pitchFamily="18" charset="0"/>
              </a:rPr>
              <a:t>Ở </a:t>
            </a:r>
            <a:r>
              <a:rPr lang="en-US" sz="3200" dirty="0" err="1">
                <a:effectLst/>
                <a:latin typeface="+mj-lt"/>
                <a:ea typeface="Calibri" panose="020F0502020204030204" pitchFamily="34" charset="0"/>
                <a:cs typeface="Times New Roman" panose="02020603050405020304" pitchFamily="18" charset="0"/>
              </a:rPr>
              <a:t>nhiệt</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độ</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áp</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suất</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nhất</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định</a:t>
            </a:r>
            <a:r>
              <a:rPr lang="en-US" sz="3200" dirty="0">
                <a:effectLst/>
                <a:latin typeface="+mj-lt"/>
                <a:ea typeface="Calibri" panose="020F0502020204030204" pitchFamily="34" charset="0"/>
                <a:cs typeface="Times New Roman" panose="02020603050405020304" pitchFamily="18" charset="0"/>
              </a:rPr>
              <a:t>, dung </a:t>
            </a:r>
            <a:r>
              <a:rPr lang="en-US" sz="3200" dirty="0" err="1">
                <a:effectLst/>
                <a:latin typeface="+mj-lt"/>
                <a:ea typeface="Calibri" panose="020F0502020204030204" pitchFamily="34" charset="0"/>
                <a:cs typeface="Times New Roman" panose="02020603050405020304" pitchFamily="18" charset="0"/>
              </a:rPr>
              <a:t>dịch</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có</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thể</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hòa</a:t>
            </a:r>
            <a:r>
              <a:rPr lang="en-US" sz="3200" dirty="0">
                <a:effectLst/>
                <a:latin typeface="+mj-lt"/>
                <a:ea typeface="Calibri" panose="020F0502020204030204" pitchFamily="34" charset="0"/>
                <a:cs typeface="Times New Roman" panose="02020603050405020304" pitchFamily="18" charset="0"/>
              </a:rPr>
              <a:t> tan </a:t>
            </a:r>
            <a:r>
              <a:rPr lang="en-US" sz="3200" dirty="0" err="1">
                <a:effectLst/>
                <a:latin typeface="+mj-lt"/>
                <a:ea typeface="Calibri" panose="020F0502020204030204" pitchFamily="34" charset="0"/>
                <a:cs typeface="Times New Roman" panose="02020603050405020304" pitchFamily="18" charset="0"/>
              </a:rPr>
              <a:t>thêm</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chất</a:t>
            </a:r>
            <a:r>
              <a:rPr lang="en-US" sz="3200" dirty="0">
                <a:effectLst/>
                <a:latin typeface="+mj-lt"/>
                <a:ea typeface="Calibri" panose="020F0502020204030204" pitchFamily="34" charset="0"/>
                <a:cs typeface="Times New Roman" panose="02020603050405020304" pitchFamily="18" charset="0"/>
              </a:rPr>
              <a:t> tan </a:t>
            </a:r>
            <a:r>
              <a:rPr lang="en-US" sz="3200" dirty="0" err="1">
                <a:effectLst/>
                <a:latin typeface="+mj-lt"/>
                <a:ea typeface="Calibri" panose="020F0502020204030204" pitchFamily="34" charset="0"/>
                <a:cs typeface="Times New Roman" panose="02020603050405020304" pitchFamily="18" charset="0"/>
              </a:rPr>
              <a:t>gọi</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là</a:t>
            </a:r>
            <a:r>
              <a:rPr lang="en-US" sz="3200" dirty="0">
                <a:effectLst/>
                <a:latin typeface="+mj-lt"/>
                <a:ea typeface="Calibri" panose="020F0502020204030204" pitchFamily="34" charset="0"/>
                <a:cs typeface="Times New Roman" panose="02020603050405020304" pitchFamily="18" charset="0"/>
              </a:rPr>
              <a:t> dung </a:t>
            </a:r>
            <a:r>
              <a:rPr lang="en-US" sz="3200" dirty="0" err="1">
                <a:effectLst/>
                <a:latin typeface="+mj-lt"/>
                <a:ea typeface="Calibri" panose="020F0502020204030204" pitchFamily="34" charset="0"/>
                <a:cs typeface="Times New Roman" panose="02020603050405020304" pitchFamily="18" charset="0"/>
              </a:rPr>
              <a:t>dịch</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chưa</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bão</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hòa</a:t>
            </a:r>
            <a:r>
              <a:rPr lang="en-US" sz="3200" dirty="0">
                <a:effectLst/>
                <a:latin typeface="+mj-lt"/>
                <a:ea typeface="Calibri" panose="020F0502020204030204" pitchFamily="34" charset="0"/>
                <a:cs typeface="Times New Roman" panose="02020603050405020304" pitchFamily="18" charset="0"/>
              </a:rPr>
              <a:t>. Dung </a:t>
            </a:r>
            <a:r>
              <a:rPr lang="en-US" sz="3200" dirty="0" err="1">
                <a:effectLst/>
                <a:latin typeface="+mj-lt"/>
                <a:ea typeface="Calibri" panose="020F0502020204030204" pitchFamily="34" charset="0"/>
                <a:cs typeface="Times New Roman" panose="02020603050405020304" pitchFamily="18" charset="0"/>
              </a:rPr>
              <a:t>dịch</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không</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thể</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hòa</a:t>
            </a:r>
            <a:r>
              <a:rPr lang="en-US" sz="3200" dirty="0">
                <a:effectLst/>
                <a:latin typeface="+mj-lt"/>
                <a:ea typeface="Calibri" panose="020F0502020204030204" pitchFamily="34" charset="0"/>
                <a:cs typeface="Times New Roman" panose="02020603050405020304" pitchFamily="18" charset="0"/>
              </a:rPr>
              <a:t> tan </a:t>
            </a:r>
            <a:r>
              <a:rPr lang="en-US" sz="3200" dirty="0" err="1">
                <a:effectLst/>
                <a:latin typeface="+mj-lt"/>
                <a:ea typeface="Calibri" panose="020F0502020204030204" pitchFamily="34" charset="0"/>
                <a:cs typeface="Times New Roman" panose="02020603050405020304" pitchFamily="18" charset="0"/>
              </a:rPr>
              <a:t>thêm</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chất</a:t>
            </a:r>
            <a:r>
              <a:rPr lang="en-US" sz="3200" dirty="0">
                <a:effectLst/>
                <a:latin typeface="+mj-lt"/>
                <a:ea typeface="Calibri" panose="020F0502020204030204" pitchFamily="34" charset="0"/>
                <a:cs typeface="Times New Roman" panose="02020603050405020304" pitchFamily="18" charset="0"/>
              </a:rPr>
              <a:t> tan </a:t>
            </a:r>
            <a:r>
              <a:rPr lang="en-US" sz="3200" dirty="0" err="1">
                <a:effectLst/>
                <a:latin typeface="+mj-lt"/>
                <a:ea typeface="Calibri" panose="020F0502020204030204" pitchFamily="34" charset="0"/>
                <a:cs typeface="Times New Roman" panose="02020603050405020304" pitchFamily="18" charset="0"/>
              </a:rPr>
              <a:t>gọi</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là</a:t>
            </a:r>
            <a:r>
              <a:rPr lang="en-US" sz="3200" dirty="0">
                <a:effectLst/>
                <a:latin typeface="+mj-lt"/>
                <a:ea typeface="Calibri" panose="020F0502020204030204" pitchFamily="34" charset="0"/>
                <a:cs typeface="Times New Roman" panose="02020603050405020304" pitchFamily="18" charset="0"/>
              </a:rPr>
              <a:t> dung </a:t>
            </a:r>
            <a:r>
              <a:rPr lang="en-US" sz="3200" dirty="0" err="1">
                <a:effectLst/>
                <a:latin typeface="+mj-lt"/>
                <a:ea typeface="Calibri" panose="020F0502020204030204" pitchFamily="34" charset="0"/>
                <a:cs typeface="Times New Roman" panose="02020603050405020304" pitchFamily="18" charset="0"/>
              </a:rPr>
              <a:t>dịch</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bão</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hòa</a:t>
            </a:r>
            <a:r>
              <a:rPr lang="en-US" sz="3200" dirty="0">
                <a:effectLst/>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21509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2874938" y="2925928"/>
            <a:ext cx="6351124" cy="1015663"/>
          </a:xfrm>
          <a:prstGeom prst="rect">
            <a:avLst/>
          </a:prstGeom>
          <a:noFill/>
        </p:spPr>
        <p:txBody>
          <a:bodyPr wrap="square" rtlCol="0">
            <a:spAutoFit/>
          </a:bodyPr>
          <a:lstStyle/>
          <a:p>
            <a:r>
              <a:rPr lang="en-US" altLang="zh-CN" sz="6000" b="1">
                <a:solidFill>
                  <a:srgbClr val="154642"/>
                </a:solidFill>
                <a:latin typeface="+mj-lt"/>
                <a:ea typeface="汉仪喵魂体W" panose="00020600040101010101" pitchFamily="18" charset="-122"/>
              </a:rPr>
              <a:t>Độ tan</a:t>
            </a:r>
            <a:endParaRPr lang="zh-CN" altLang="en-US" sz="6000" b="1" dirty="0">
              <a:solidFill>
                <a:srgbClr val="154642"/>
              </a:solidFill>
              <a:latin typeface="+mj-lt"/>
              <a:ea typeface="汉仪喵魂体W" panose="00020600040101010101" pitchFamily="18" charset="-122"/>
            </a:endParaRPr>
          </a:p>
        </p:txBody>
      </p:sp>
    </p:spTree>
    <p:extLst>
      <p:ext uri="{BB962C8B-B14F-4D97-AF65-F5344CB8AC3E}">
        <p14:creationId xmlns:p14="http://schemas.microsoft.com/office/powerpoint/2010/main" val="136527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1296488" y="1355439"/>
            <a:ext cx="9689375" cy="2420086"/>
          </a:xfrm>
          <a:prstGeom prst="rect">
            <a:avLst/>
          </a:prstGeom>
          <a:noFill/>
        </p:spPr>
        <p:txBody>
          <a:bodyPr wrap="square">
            <a:spAutoFit/>
          </a:bodyPr>
          <a:lstStyle/>
          <a:p>
            <a:pPr marL="0" marR="0">
              <a:spcBef>
                <a:spcPts val="0"/>
              </a:spcBef>
              <a:spcAft>
                <a:spcPts val="300"/>
              </a:spcAft>
              <a:tabLst>
                <a:tab pos="2743200" algn="ctr"/>
                <a:tab pos="5486400" algn="r"/>
                <a:tab pos="457200" algn="l"/>
              </a:tabLst>
            </a:pPr>
            <a:r>
              <a:rPr lang="en-US" sz="3600">
                <a:latin typeface="+mj-lt"/>
                <a:ea typeface="Times New Roman" panose="02020603050405020304" pitchFamily="18" charset="0"/>
              </a:rPr>
              <a:t>N</a:t>
            </a:r>
            <a:r>
              <a:rPr lang="en-US" sz="3600">
                <a:effectLst/>
                <a:latin typeface="+mj-lt"/>
                <a:ea typeface="Times New Roman" panose="02020603050405020304" pitchFamily="18" charset="0"/>
              </a:rPr>
              <a:t>ghiên cứu thông tin SGK trả lời câu hỏi sau:</a:t>
            </a:r>
          </a:p>
          <a:p>
            <a:pPr marL="0" marR="45720" algn="just" fontAlgn="base">
              <a:lnSpc>
                <a:spcPct val="107000"/>
              </a:lnSpc>
              <a:spcBef>
                <a:spcPts val="0"/>
              </a:spcBef>
              <a:spcAft>
                <a:spcPts val="0"/>
              </a:spcAft>
            </a:pPr>
            <a:r>
              <a:rPr lang="en-US" sz="3600">
                <a:solidFill>
                  <a:srgbClr val="002060"/>
                </a:solidFill>
                <a:effectLst/>
                <a:latin typeface="+mj-lt"/>
                <a:ea typeface="Calibri" panose="020F0502020204030204" pitchFamily="34" charset="0"/>
                <a:cs typeface="Times New Roman" panose="02020603050405020304" pitchFamily="18" charset="0"/>
              </a:rPr>
              <a:t>?1. </a:t>
            </a:r>
            <a:r>
              <a:rPr lang="pt-BR" sz="3600">
                <a:solidFill>
                  <a:srgbClr val="002060"/>
                </a:solidFill>
                <a:effectLst/>
                <a:latin typeface="+mj-lt"/>
                <a:ea typeface="Calibri" panose="020F0502020204030204" pitchFamily="34" charset="0"/>
                <a:cs typeface="Times New Roman" panose="02020603050405020304" pitchFamily="18" charset="0"/>
              </a:rPr>
              <a:t>Độ tan của một chất trong nước là gì ?</a:t>
            </a:r>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a:solidFill>
                  <a:srgbClr val="002060"/>
                </a:solidFill>
                <a:effectLst/>
                <a:latin typeface="+mj-lt"/>
                <a:ea typeface="Calibri" panose="020F0502020204030204" pitchFamily="34" charset="0"/>
                <a:cs typeface="Times New Roman" panose="02020603050405020304" pitchFamily="18" charset="0"/>
              </a:rPr>
              <a:t>?2. Viết công thức tính độ tan của một chất trong nước.</a:t>
            </a:r>
            <a:endParaRPr lang="en-US" sz="2800">
              <a:solidFill>
                <a:srgbClr val="002060"/>
              </a:solidFill>
              <a:effectLst/>
              <a:latin typeface="+mj-l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662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65788D4-5970-6CF2-2AA9-26731E7E8B0F}"/>
              </a:ext>
            </a:extLst>
          </p:cNvPr>
          <p:cNvSpPr/>
          <p:nvPr/>
        </p:nvSpPr>
        <p:spPr>
          <a:xfrm>
            <a:off x="870857" y="777536"/>
            <a:ext cx="10450286" cy="2935962"/>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D13892-F574-0371-0697-BE3D5B313C07}"/>
                  </a:ext>
                </a:extLst>
              </p:cNvPr>
              <p:cNvSpPr txBox="1"/>
              <p:nvPr/>
            </p:nvSpPr>
            <p:spPr>
              <a:xfrm>
                <a:off x="1251312" y="1276804"/>
                <a:ext cx="9969682" cy="2436693"/>
              </a:xfrm>
              <a:prstGeom prst="rect">
                <a:avLst/>
              </a:prstGeom>
              <a:noFill/>
            </p:spPr>
            <p:txBody>
              <a:bodyPr wrap="square">
                <a:spAutoFit/>
              </a:bodyPr>
              <a:lstStyle/>
              <a:p>
                <a:pPr marL="0" marR="45720" algn="just" fontAlgn="base">
                  <a:lnSpc>
                    <a:spcPct val="107000"/>
                  </a:lnSpc>
                  <a:spcBef>
                    <a:spcPts val="0"/>
                  </a:spcBef>
                  <a:spcAft>
                    <a:spcPts val="0"/>
                  </a:spcAft>
                </a:pPr>
                <a:r>
                  <a:rPr lang="en-US" sz="3200" spc="15">
                    <a:solidFill>
                      <a:srgbClr val="000000"/>
                    </a:solidFill>
                    <a:effectLst/>
                    <a:ea typeface="Calibri" panose="020F0502020204030204" pitchFamily="34" charset="0"/>
                    <a:cs typeface="Times New Roman" panose="02020603050405020304" pitchFamily="18" charset="0"/>
                  </a:rPr>
                  <a:t>?1. Độ tan của một chất tròn nước là số gam chất đó hòa tan trong 100g nước để tạo thành dung dịch bão hòa ở nhiệt độ, áp suất xác định.</a:t>
                </a:r>
                <a:endParaRPr lang="en-US" sz="320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200" spc="15">
                    <a:solidFill>
                      <a:srgbClr val="000000"/>
                    </a:solidFill>
                    <a:effectLst/>
                    <a:ea typeface="Calibri" panose="020F0502020204030204" pitchFamily="34" charset="0"/>
                    <a:cs typeface="Times New Roman" panose="02020603050405020304" pitchFamily="18" charset="0"/>
                  </a:rPr>
                  <a:t>?2. Công thức:  S = </a:t>
                </a:r>
                <a14:m>
                  <m:oMath xmlns:m="http://schemas.openxmlformats.org/officeDocument/2006/math">
                    <m:f>
                      <m:f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32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3200">
                  <a:effectLs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6D13892-F574-0371-0697-BE3D5B313C07}"/>
                  </a:ext>
                </a:extLst>
              </p:cNvPr>
              <p:cNvSpPr txBox="1">
                <a:spLocks noRot="1" noChangeAspect="1" noMove="1" noResize="1" noEditPoints="1" noAdjustHandles="1" noChangeArrowheads="1" noChangeShapeType="1" noTextEdit="1"/>
              </p:cNvSpPr>
              <p:nvPr/>
            </p:nvSpPr>
            <p:spPr>
              <a:xfrm>
                <a:off x="1251312" y="1276804"/>
                <a:ext cx="9969682" cy="2436693"/>
              </a:xfrm>
              <a:prstGeom prst="rect">
                <a:avLst/>
              </a:prstGeom>
              <a:blipFill>
                <a:blip r:embed="rId2"/>
                <a:stretch>
                  <a:fillRect l="-1528" t="-3500" r="-1100"/>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DB651E30-8428-83D9-9D49-1E9ADDADF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473" y="4212766"/>
            <a:ext cx="2261532" cy="22615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11CDC0-1347-CFBF-D852-F2B72CC03664}"/>
              </a:ext>
            </a:extLst>
          </p:cNvPr>
          <p:cNvSpPr txBox="1"/>
          <p:nvPr/>
        </p:nvSpPr>
        <p:spPr>
          <a:xfrm>
            <a:off x="2592045" y="4033609"/>
            <a:ext cx="8628949" cy="2100575"/>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3200" b="1">
                <a:solidFill>
                  <a:srgbClr val="0070C0"/>
                </a:solidFill>
                <a:ea typeface="Times New Roman" panose="02020603050405020304" pitchFamily="18" charset="0"/>
              </a:rPr>
              <a:t>L</a:t>
            </a:r>
            <a:r>
              <a:rPr lang="en-US" sz="3200" b="1">
                <a:solidFill>
                  <a:srgbClr val="0070C0"/>
                </a:solidFill>
                <a:effectLst/>
                <a:ea typeface="Times New Roman" panose="02020603050405020304" pitchFamily="18" charset="0"/>
              </a:rPr>
              <a:t>ưu ý</a:t>
            </a:r>
            <a:r>
              <a:rPr lang="en-US" sz="3200" b="1">
                <a:effectLst/>
                <a:ea typeface="Times New Roman" panose="02020603050405020304" pitchFamily="18" charset="0"/>
              </a:rPr>
              <a:t>:</a:t>
            </a:r>
          </a:p>
          <a:p>
            <a:pPr marL="0" marR="0" indent="457200" algn="just">
              <a:spcBef>
                <a:spcPts val="0"/>
              </a:spcBef>
              <a:spcAft>
                <a:spcPts val="300"/>
              </a:spcAft>
              <a:tabLst>
                <a:tab pos="2743200" algn="ctr"/>
                <a:tab pos="5486400" algn="r"/>
                <a:tab pos="457200" algn="l"/>
              </a:tabLst>
            </a:pPr>
            <a:r>
              <a:rPr lang="en-US" sz="3200" spc="10">
                <a:solidFill>
                  <a:srgbClr val="FF0000"/>
                </a:solidFill>
                <a:effectLst/>
                <a:ea typeface="Times New Roman" panose="02020603050405020304" pitchFamily="18" charset="0"/>
              </a:rPr>
              <a:t>Nói chung độ tan của chất rắn sẽ tăng nếu tăng nhiệt độ. Độ tan của</a:t>
            </a:r>
            <a:r>
              <a:rPr lang="en-US" sz="3200" spc="10">
                <a:solidFill>
                  <a:srgbClr val="FF0000"/>
                </a:solidFill>
                <a:ea typeface="Times New Roman" panose="02020603050405020304" pitchFamily="18" charset="0"/>
              </a:rPr>
              <a:t> </a:t>
            </a:r>
            <a:r>
              <a:rPr lang="en-US" sz="3200" spc="10">
                <a:solidFill>
                  <a:srgbClr val="FF0000"/>
                </a:solidFill>
                <a:effectLst/>
                <a:ea typeface="Times New Roman" panose="02020603050405020304" pitchFamily="18" charset="0"/>
              </a:rPr>
              <a:t>chất khí sẽ tăng nếu giảm nhiệt độ và tăng áp suất.</a:t>
            </a:r>
            <a:endParaRPr lang="en-US" sz="320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3495431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849021" y="1501326"/>
            <a:ext cx="9823206" cy="4478149"/>
          </a:xfrm>
          <a:prstGeom prst="rect">
            <a:avLst/>
          </a:prstGeom>
          <a:noFill/>
        </p:spPr>
        <p:txBody>
          <a:bodyPr wrap="square">
            <a:spAutoFit/>
          </a:bodyPr>
          <a:lstStyle/>
          <a:p>
            <a:pPr marL="514350" marR="0" indent="-514350">
              <a:spcBef>
                <a:spcPts val="0"/>
              </a:spcBef>
              <a:spcAft>
                <a:spcPts val="300"/>
              </a:spcAft>
              <a:buAutoNum type="arabicPeriod"/>
              <a:tabLst>
                <a:tab pos="2743200" algn="ctr"/>
                <a:tab pos="5486400" algn="r"/>
                <a:tab pos="457200" algn="l"/>
              </a:tabLst>
            </a:pPr>
            <a:r>
              <a:rPr lang="en-US" sz="2800" spc="10" dirty="0">
                <a:solidFill>
                  <a:srgbClr val="202124"/>
                </a:solidFill>
                <a:effectLst/>
                <a:latin typeface="+mj-lt"/>
                <a:ea typeface="Times New Roman" panose="02020603050405020304" pitchFamily="18" charset="0"/>
              </a:rPr>
              <a:t>Ở </a:t>
            </a:r>
            <a:r>
              <a:rPr lang="en-US" sz="2800" spc="10" dirty="0" err="1">
                <a:solidFill>
                  <a:srgbClr val="202124"/>
                </a:solidFill>
                <a:effectLst/>
                <a:latin typeface="+mj-lt"/>
                <a:ea typeface="Times New Roman" panose="02020603050405020304" pitchFamily="18" charset="0"/>
              </a:rPr>
              <a:t>nhiệt</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độ</a:t>
            </a:r>
            <a:r>
              <a:rPr lang="en-US" sz="2800" spc="10" dirty="0">
                <a:solidFill>
                  <a:srgbClr val="202124"/>
                </a:solidFill>
                <a:effectLst/>
                <a:latin typeface="+mj-lt"/>
                <a:ea typeface="Times New Roman" panose="02020603050405020304" pitchFamily="18" charset="0"/>
              </a:rPr>
              <a:t> 25 °C, </a:t>
            </a:r>
            <a:r>
              <a:rPr lang="en-US" sz="2800" spc="10" dirty="0" err="1">
                <a:solidFill>
                  <a:srgbClr val="202124"/>
                </a:solidFill>
                <a:effectLst/>
                <a:latin typeface="+mj-lt"/>
                <a:ea typeface="Times New Roman" panose="02020603050405020304" pitchFamily="18" charset="0"/>
              </a:rPr>
              <a:t>khi</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cho</a:t>
            </a:r>
            <a:r>
              <a:rPr lang="en-US" sz="2800" spc="10" dirty="0">
                <a:solidFill>
                  <a:srgbClr val="202124"/>
                </a:solidFill>
                <a:effectLst/>
                <a:latin typeface="+mj-lt"/>
                <a:ea typeface="Times New Roman" panose="02020603050405020304" pitchFamily="18" charset="0"/>
              </a:rPr>
              <a:t> 12 gam </a:t>
            </a:r>
            <a:r>
              <a:rPr lang="en-US" sz="2800" spc="10" dirty="0" err="1">
                <a:solidFill>
                  <a:srgbClr val="202124"/>
                </a:solidFill>
                <a:effectLst/>
                <a:latin typeface="+mj-lt"/>
                <a:ea typeface="Times New Roman" panose="02020603050405020304" pitchFamily="18" charset="0"/>
              </a:rPr>
              <a:t>muối</a:t>
            </a:r>
            <a:r>
              <a:rPr lang="en-US" sz="2800" spc="10" dirty="0">
                <a:solidFill>
                  <a:srgbClr val="202124"/>
                </a:solidFill>
                <a:effectLst/>
                <a:latin typeface="+mj-lt"/>
                <a:ea typeface="Times New Roman" panose="02020603050405020304" pitchFamily="18" charset="0"/>
              </a:rPr>
              <a:t> X </a:t>
            </a:r>
            <a:r>
              <a:rPr lang="en-US" sz="2800" spc="10" dirty="0" err="1">
                <a:solidFill>
                  <a:srgbClr val="202124"/>
                </a:solidFill>
                <a:effectLst/>
                <a:latin typeface="+mj-lt"/>
                <a:ea typeface="Times New Roman" panose="02020603050405020304" pitchFamily="18" charset="0"/>
              </a:rPr>
              <a:t>vào</a:t>
            </a:r>
            <a:r>
              <a:rPr lang="en-US" sz="2800" spc="10" dirty="0">
                <a:solidFill>
                  <a:srgbClr val="202124"/>
                </a:solidFill>
                <a:effectLst/>
                <a:latin typeface="+mj-lt"/>
                <a:ea typeface="Times New Roman" panose="02020603050405020304" pitchFamily="18" charset="0"/>
              </a:rPr>
              <a:t> 20 gam </a:t>
            </a:r>
            <a:r>
              <a:rPr lang="en-US" sz="2800" spc="10" dirty="0" err="1">
                <a:solidFill>
                  <a:srgbClr val="202124"/>
                </a:solidFill>
                <a:effectLst/>
                <a:latin typeface="+mj-lt"/>
                <a:ea typeface="Times New Roman" panose="02020603050405020304" pitchFamily="18" charset="0"/>
              </a:rPr>
              <a:t>nước</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khuấy</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kĩ</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thì</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còn</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lại</a:t>
            </a:r>
            <a:r>
              <a:rPr lang="en-US" sz="2800" spc="10" dirty="0">
                <a:solidFill>
                  <a:srgbClr val="202124"/>
                </a:solidFill>
                <a:effectLst/>
                <a:latin typeface="+mj-lt"/>
                <a:ea typeface="Times New Roman" panose="02020603050405020304" pitchFamily="18" charset="0"/>
              </a:rPr>
              <a:t> 5 gam </a:t>
            </a:r>
            <a:r>
              <a:rPr lang="en-US" sz="2800" spc="10" dirty="0" err="1">
                <a:solidFill>
                  <a:srgbClr val="202124"/>
                </a:solidFill>
                <a:effectLst/>
                <a:latin typeface="+mj-lt"/>
                <a:ea typeface="Times New Roman" panose="02020603050405020304" pitchFamily="18" charset="0"/>
              </a:rPr>
              <a:t>muối</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không</a:t>
            </a:r>
            <a:r>
              <a:rPr lang="en-US" sz="2800" spc="10" dirty="0">
                <a:solidFill>
                  <a:srgbClr val="202124"/>
                </a:solidFill>
                <a:effectLst/>
                <a:latin typeface="+mj-lt"/>
                <a:ea typeface="Times New Roman" panose="02020603050405020304" pitchFamily="18" charset="0"/>
              </a:rPr>
              <a:t> tan. </a:t>
            </a:r>
            <a:r>
              <a:rPr lang="en-US" sz="2800" spc="10" dirty="0" err="1">
                <a:solidFill>
                  <a:srgbClr val="202124"/>
                </a:solidFill>
                <a:effectLst/>
                <a:latin typeface="+mj-lt"/>
                <a:ea typeface="Times New Roman" panose="02020603050405020304" pitchFamily="18" charset="0"/>
              </a:rPr>
              <a:t>Tính</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độ</a:t>
            </a:r>
            <a:r>
              <a:rPr lang="en-US" sz="2800" spc="10" dirty="0">
                <a:solidFill>
                  <a:srgbClr val="202124"/>
                </a:solidFill>
                <a:effectLst/>
                <a:latin typeface="+mj-lt"/>
                <a:ea typeface="Times New Roman" panose="02020603050405020304" pitchFamily="18" charset="0"/>
              </a:rPr>
              <a:t> tan </a:t>
            </a:r>
            <a:r>
              <a:rPr lang="en-US" sz="2800" spc="10" dirty="0" err="1">
                <a:solidFill>
                  <a:srgbClr val="202124"/>
                </a:solidFill>
                <a:effectLst/>
                <a:latin typeface="+mj-lt"/>
                <a:ea typeface="Times New Roman" panose="02020603050405020304" pitchFamily="18" charset="0"/>
              </a:rPr>
              <a:t>của</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muối</a:t>
            </a:r>
            <a:r>
              <a:rPr lang="en-US" sz="2800" spc="10" dirty="0">
                <a:solidFill>
                  <a:srgbClr val="202124"/>
                </a:solidFill>
                <a:effectLst/>
                <a:latin typeface="+mj-lt"/>
                <a:ea typeface="Times New Roman" panose="02020603050405020304" pitchFamily="18" charset="0"/>
              </a:rPr>
              <a:t> X.</a:t>
            </a:r>
          </a:p>
          <a:p>
            <a:pPr marL="514350" marR="0" indent="-514350">
              <a:spcBef>
                <a:spcPts val="0"/>
              </a:spcBef>
              <a:spcAft>
                <a:spcPts val="300"/>
              </a:spcAft>
              <a:buAutoNum type="arabicPeriod"/>
              <a:tabLst>
                <a:tab pos="2743200" algn="ctr"/>
                <a:tab pos="5486400" algn="r"/>
                <a:tab pos="457200" algn="l"/>
              </a:tabLst>
            </a:pPr>
            <a:r>
              <a:rPr lang="en-US" sz="2800" spc="10" dirty="0">
                <a:solidFill>
                  <a:srgbClr val="202124"/>
                </a:solidFill>
                <a:effectLst/>
                <a:latin typeface="+mj-lt"/>
                <a:ea typeface="Times New Roman" panose="02020603050405020304" pitchFamily="18" charset="0"/>
              </a:rPr>
              <a:t>Ở 18 °C, </a:t>
            </a:r>
            <a:r>
              <a:rPr lang="en-US" sz="2800" spc="10" dirty="0" err="1">
                <a:solidFill>
                  <a:srgbClr val="202124"/>
                </a:solidFill>
                <a:effectLst/>
                <a:latin typeface="+mj-lt"/>
                <a:ea typeface="Times New Roman" panose="02020603050405020304" pitchFamily="18" charset="0"/>
              </a:rPr>
              <a:t>khi</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hoà</a:t>
            </a:r>
            <a:r>
              <a:rPr lang="en-US" sz="2800" spc="10" dirty="0">
                <a:solidFill>
                  <a:srgbClr val="202124"/>
                </a:solidFill>
                <a:effectLst/>
                <a:latin typeface="+mj-lt"/>
                <a:ea typeface="Times New Roman" panose="02020603050405020304" pitchFamily="18" charset="0"/>
              </a:rPr>
              <a:t> tan </a:t>
            </a:r>
            <a:r>
              <a:rPr lang="en-US" sz="2800" spc="10" dirty="0" err="1">
                <a:solidFill>
                  <a:srgbClr val="202124"/>
                </a:solidFill>
                <a:effectLst/>
                <a:latin typeface="+mj-lt"/>
                <a:ea typeface="Times New Roman" panose="02020603050405020304" pitchFamily="18" charset="0"/>
              </a:rPr>
              <a:t>hết</a:t>
            </a:r>
            <a:r>
              <a:rPr lang="en-US" sz="2800" spc="10" dirty="0">
                <a:solidFill>
                  <a:srgbClr val="202124"/>
                </a:solidFill>
                <a:effectLst/>
                <a:latin typeface="+mj-lt"/>
                <a:ea typeface="Times New Roman" panose="02020603050405020304" pitchFamily="18" charset="0"/>
              </a:rPr>
              <a:t> 53 gam Na</a:t>
            </a:r>
            <a:r>
              <a:rPr lang="en-US" sz="2800" spc="10" baseline="-25000" dirty="0">
                <a:solidFill>
                  <a:srgbClr val="202124"/>
                </a:solidFill>
                <a:effectLst/>
                <a:latin typeface="+mj-lt"/>
                <a:ea typeface="Times New Roman" panose="02020603050405020304" pitchFamily="18" charset="0"/>
              </a:rPr>
              <a:t>2</a:t>
            </a:r>
            <a:r>
              <a:rPr lang="en-US" sz="2800" spc="10" dirty="0">
                <a:solidFill>
                  <a:srgbClr val="202124"/>
                </a:solidFill>
                <a:effectLst/>
                <a:latin typeface="+mj-lt"/>
                <a:ea typeface="Times New Roman" panose="02020603050405020304" pitchFamily="18" charset="0"/>
              </a:rPr>
              <a:t>CO</a:t>
            </a:r>
            <a:r>
              <a:rPr lang="en-US" sz="2800" spc="10" baseline="-25000" dirty="0">
                <a:solidFill>
                  <a:srgbClr val="202124"/>
                </a:solidFill>
                <a:effectLst/>
                <a:latin typeface="+mj-lt"/>
                <a:ea typeface="Times New Roman" panose="02020603050405020304" pitchFamily="18" charset="0"/>
              </a:rPr>
              <a:t>3</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trong</a:t>
            </a:r>
            <a:r>
              <a:rPr lang="en-US" sz="2800" spc="10" dirty="0">
                <a:solidFill>
                  <a:srgbClr val="202124"/>
                </a:solidFill>
                <a:effectLst/>
                <a:latin typeface="+mj-lt"/>
                <a:ea typeface="Times New Roman" panose="02020603050405020304" pitchFamily="18" charset="0"/>
              </a:rPr>
              <a:t> 250 gam </a:t>
            </a:r>
            <a:r>
              <a:rPr lang="en-US" sz="2800" spc="10" dirty="0" err="1">
                <a:solidFill>
                  <a:srgbClr val="202124"/>
                </a:solidFill>
                <a:effectLst/>
                <a:latin typeface="+mj-lt"/>
                <a:ea typeface="Times New Roman" panose="02020603050405020304" pitchFamily="18" charset="0"/>
              </a:rPr>
              <a:t>nước</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thì</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được</a:t>
            </a:r>
            <a:r>
              <a:rPr lang="en-US" sz="2800" spc="10" dirty="0">
                <a:solidFill>
                  <a:srgbClr val="202124"/>
                </a:solidFill>
                <a:effectLst/>
                <a:latin typeface="+mj-lt"/>
                <a:ea typeface="Times New Roman" panose="02020603050405020304" pitchFamily="18" charset="0"/>
              </a:rPr>
              <a:t> dung </a:t>
            </a:r>
            <a:r>
              <a:rPr lang="en-US" sz="2800" spc="10" dirty="0" err="1">
                <a:solidFill>
                  <a:srgbClr val="202124"/>
                </a:solidFill>
                <a:effectLst/>
                <a:latin typeface="+mj-lt"/>
                <a:ea typeface="Times New Roman" panose="02020603050405020304" pitchFamily="18" charset="0"/>
              </a:rPr>
              <a:t>dịch</a:t>
            </a:r>
            <a:r>
              <a:rPr lang="en-US" sz="2800" spc="10" dirty="0">
                <a:solidFill>
                  <a:srgbClr val="202124"/>
                </a:solidFill>
                <a:effectLst/>
                <a:latin typeface="+mj-lt"/>
                <a:ea typeface="Times New Roman" panose="02020603050405020304" pitchFamily="18" charset="0"/>
              </a:rPr>
              <a:t/>
            </a:r>
            <a:br>
              <a:rPr lang="en-US" sz="2800" spc="10" dirty="0">
                <a:solidFill>
                  <a:srgbClr val="202124"/>
                </a:solidFill>
                <a:effectLst/>
                <a:latin typeface="+mj-lt"/>
                <a:ea typeface="Times New Roman" panose="02020603050405020304" pitchFamily="18" charset="0"/>
              </a:rPr>
            </a:br>
            <a:r>
              <a:rPr lang="en-US" sz="2800" spc="10" dirty="0" err="1">
                <a:solidFill>
                  <a:srgbClr val="202124"/>
                </a:solidFill>
                <a:effectLst/>
                <a:latin typeface="+mj-lt"/>
                <a:ea typeface="Times New Roman" panose="02020603050405020304" pitchFamily="18" charset="0"/>
              </a:rPr>
              <a:t>bão</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hoà</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Tính</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độ</a:t>
            </a:r>
            <a:r>
              <a:rPr lang="en-US" sz="2800" spc="10" dirty="0">
                <a:solidFill>
                  <a:srgbClr val="202124"/>
                </a:solidFill>
                <a:effectLst/>
                <a:latin typeface="+mj-lt"/>
                <a:ea typeface="Times New Roman" panose="02020603050405020304" pitchFamily="18" charset="0"/>
              </a:rPr>
              <a:t> tan </a:t>
            </a:r>
            <a:r>
              <a:rPr lang="en-US" sz="2800" spc="10" dirty="0" err="1">
                <a:solidFill>
                  <a:srgbClr val="202124"/>
                </a:solidFill>
                <a:effectLst/>
                <a:latin typeface="+mj-lt"/>
                <a:ea typeface="Times New Roman" panose="02020603050405020304" pitchFamily="18" charset="0"/>
              </a:rPr>
              <a:t>của</a:t>
            </a:r>
            <a:r>
              <a:rPr lang="en-US" sz="2800" spc="10" dirty="0">
                <a:solidFill>
                  <a:srgbClr val="202124"/>
                </a:solidFill>
                <a:effectLst/>
                <a:latin typeface="+mj-lt"/>
                <a:ea typeface="Times New Roman" panose="02020603050405020304" pitchFamily="18" charset="0"/>
              </a:rPr>
              <a:t> Na</a:t>
            </a:r>
            <a:r>
              <a:rPr lang="en-US" sz="2800" spc="10" baseline="-25000" dirty="0">
                <a:solidFill>
                  <a:srgbClr val="202124"/>
                </a:solidFill>
                <a:effectLst/>
                <a:latin typeface="+mj-lt"/>
                <a:ea typeface="Times New Roman" panose="02020603050405020304" pitchFamily="18" charset="0"/>
              </a:rPr>
              <a:t>2</a:t>
            </a:r>
            <a:r>
              <a:rPr lang="en-US" sz="2800" spc="10" dirty="0">
                <a:solidFill>
                  <a:srgbClr val="202124"/>
                </a:solidFill>
                <a:effectLst/>
                <a:latin typeface="+mj-lt"/>
                <a:ea typeface="Times New Roman" panose="02020603050405020304" pitchFamily="18" charset="0"/>
              </a:rPr>
              <a:t>CO</a:t>
            </a:r>
            <a:r>
              <a:rPr lang="en-US" sz="2800" spc="10" baseline="-25000" dirty="0">
                <a:solidFill>
                  <a:srgbClr val="202124"/>
                </a:solidFill>
                <a:effectLst/>
                <a:latin typeface="+mj-lt"/>
                <a:ea typeface="Times New Roman" panose="02020603050405020304" pitchFamily="18" charset="0"/>
              </a:rPr>
              <a:t>3</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trong</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nước</a:t>
            </a:r>
            <a:r>
              <a:rPr lang="en-US" sz="2800" spc="10" dirty="0">
                <a:solidFill>
                  <a:srgbClr val="202124"/>
                </a:solidFill>
                <a:effectLst/>
                <a:latin typeface="+mj-lt"/>
                <a:ea typeface="Times New Roman" panose="02020603050405020304" pitchFamily="18" charset="0"/>
              </a:rPr>
              <a:t> ở </a:t>
            </a:r>
            <a:r>
              <a:rPr lang="en-US" sz="2800" spc="10" dirty="0" err="1">
                <a:solidFill>
                  <a:srgbClr val="202124"/>
                </a:solidFill>
                <a:effectLst/>
                <a:latin typeface="+mj-lt"/>
                <a:ea typeface="Times New Roman" panose="02020603050405020304" pitchFamily="18" charset="0"/>
              </a:rPr>
              <a:t>nhiệt</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độ</a:t>
            </a:r>
            <a:r>
              <a:rPr lang="en-US" sz="2800" spc="10" dirty="0">
                <a:solidFill>
                  <a:srgbClr val="202124"/>
                </a:solidFill>
                <a:effectLst/>
                <a:latin typeface="+mj-lt"/>
                <a:ea typeface="Times New Roman" panose="02020603050405020304" pitchFamily="18" charset="0"/>
              </a:rPr>
              <a:t> </a:t>
            </a:r>
            <a:r>
              <a:rPr lang="en-US" sz="2800" spc="10" dirty="0" err="1">
                <a:solidFill>
                  <a:srgbClr val="202124"/>
                </a:solidFill>
                <a:effectLst/>
                <a:latin typeface="+mj-lt"/>
                <a:ea typeface="Times New Roman" panose="02020603050405020304" pitchFamily="18" charset="0"/>
              </a:rPr>
              <a:t>trên</a:t>
            </a:r>
            <a:r>
              <a:rPr lang="en-US" sz="2800" spc="10" dirty="0">
                <a:solidFill>
                  <a:srgbClr val="202124"/>
                </a:solidFill>
                <a:effectLst/>
                <a:latin typeface="+mj-lt"/>
                <a:ea typeface="Times New Roman" panose="02020603050405020304" pitchFamily="18" charset="0"/>
              </a:rPr>
              <a:t>.</a:t>
            </a:r>
            <a:endParaRPr lang="en-US" sz="2800" dirty="0">
              <a:effectLst/>
              <a:latin typeface="+mj-lt"/>
              <a:ea typeface="Times New Roman" panose="02020603050405020304" pitchFamily="18" charset="0"/>
            </a:endParaRPr>
          </a:p>
          <a:p>
            <a:pPr marL="0" marR="0">
              <a:spcBef>
                <a:spcPts val="0"/>
              </a:spcBef>
              <a:spcAft>
                <a:spcPts val="300"/>
              </a:spcAft>
              <a:tabLst>
                <a:tab pos="2743200" algn="ctr"/>
                <a:tab pos="5486400" algn="r"/>
                <a:tab pos="457200" algn="l"/>
              </a:tabLst>
            </a:pPr>
            <a:r>
              <a:rPr lang="en-US" sz="2800" spc="10" dirty="0">
                <a:solidFill>
                  <a:srgbClr val="202124"/>
                </a:solidFill>
                <a:effectLst/>
                <a:latin typeface="+mj-lt"/>
                <a:ea typeface="Times New Roman" panose="02020603050405020304" pitchFamily="18" charset="0"/>
              </a:rPr>
              <a:t>3. </a:t>
            </a:r>
            <a:r>
              <a:rPr lang="en-US" sz="2800" dirty="0">
                <a:solidFill>
                  <a:srgbClr val="212529"/>
                </a:solidFill>
                <a:effectLst/>
                <a:latin typeface="+mj-lt"/>
                <a:ea typeface="Times New Roman" panose="02020603050405020304" pitchFamily="18" charset="0"/>
              </a:rPr>
              <a:t>Ở </a:t>
            </a:r>
            <a:r>
              <a:rPr lang="en-US" sz="2800" spc="10" dirty="0">
                <a:solidFill>
                  <a:srgbClr val="202124"/>
                </a:solidFill>
                <a:effectLst/>
                <a:latin typeface="+mj-lt"/>
                <a:ea typeface="Times New Roman" panose="02020603050405020304" pitchFamily="18" charset="0"/>
              </a:rPr>
              <a:t>20°C,</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hòa</a:t>
            </a:r>
            <a:r>
              <a:rPr lang="en-US" sz="2800" dirty="0">
                <a:solidFill>
                  <a:srgbClr val="212529"/>
                </a:solidFill>
                <a:effectLst/>
                <a:latin typeface="+mj-lt"/>
                <a:ea typeface="Times New Roman" panose="02020603050405020304" pitchFamily="18" charset="0"/>
              </a:rPr>
              <a:t> tan m gam </a:t>
            </a:r>
            <a:r>
              <a:rPr lang="en-US" sz="2800" spc="10" dirty="0">
                <a:solidFill>
                  <a:srgbClr val="202124"/>
                </a:solidFill>
                <a:effectLst/>
                <a:latin typeface="+mj-lt"/>
                <a:ea typeface="Times New Roman" panose="02020603050405020304" pitchFamily="18" charset="0"/>
              </a:rPr>
              <a:t>KNO</a:t>
            </a:r>
            <a:r>
              <a:rPr lang="en-US" sz="2800" spc="10" baseline="-25000" dirty="0">
                <a:solidFill>
                  <a:srgbClr val="202124"/>
                </a:solidFill>
                <a:effectLst/>
                <a:latin typeface="+mj-lt"/>
                <a:ea typeface="Times New Roman" panose="02020603050405020304" pitchFamily="18" charset="0"/>
              </a:rPr>
              <a:t>3</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vào</a:t>
            </a:r>
            <a:r>
              <a:rPr lang="en-US" sz="2800" dirty="0">
                <a:solidFill>
                  <a:srgbClr val="212529"/>
                </a:solidFill>
                <a:effectLst/>
                <a:latin typeface="+mj-lt"/>
                <a:ea typeface="Times New Roman" panose="02020603050405020304" pitchFamily="18" charset="0"/>
              </a:rPr>
              <a:t> 150 gam </a:t>
            </a:r>
            <a:r>
              <a:rPr lang="en-US" sz="2800" dirty="0" err="1">
                <a:solidFill>
                  <a:srgbClr val="212529"/>
                </a:solidFill>
                <a:effectLst/>
                <a:latin typeface="+mj-lt"/>
                <a:ea typeface="Times New Roman" panose="02020603050405020304" pitchFamily="18" charset="0"/>
              </a:rPr>
              <a:t>nước</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thì</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được</a:t>
            </a:r>
            <a:r>
              <a:rPr lang="en-US" sz="2800" dirty="0">
                <a:solidFill>
                  <a:srgbClr val="212529"/>
                </a:solidFill>
                <a:effectLst/>
                <a:latin typeface="+mj-lt"/>
                <a:ea typeface="Times New Roman" panose="02020603050405020304" pitchFamily="18" charset="0"/>
              </a:rPr>
              <a:t> dung </a:t>
            </a:r>
            <a:r>
              <a:rPr lang="en-US" sz="2800" dirty="0" err="1">
                <a:solidFill>
                  <a:srgbClr val="212529"/>
                </a:solidFill>
                <a:effectLst/>
                <a:latin typeface="+mj-lt"/>
                <a:ea typeface="Times New Roman" panose="02020603050405020304" pitchFamily="18" charset="0"/>
              </a:rPr>
              <a:t>dịch</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bão</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hòa</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Biết</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độ</a:t>
            </a:r>
            <a:r>
              <a:rPr lang="en-US" sz="2800" dirty="0">
                <a:solidFill>
                  <a:srgbClr val="212529"/>
                </a:solidFill>
                <a:effectLst/>
                <a:latin typeface="+mj-lt"/>
                <a:ea typeface="Times New Roman" panose="02020603050405020304" pitchFamily="18" charset="0"/>
              </a:rPr>
              <a:t> tan </a:t>
            </a:r>
            <a:r>
              <a:rPr lang="en-US" sz="2800" dirty="0" err="1">
                <a:solidFill>
                  <a:srgbClr val="212529"/>
                </a:solidFill>
                <a:effectLst/>
                <a:latin typeface="+mj-lt"/>
                <a:ea typeface="Times New Roman" panose="02020603050405020304" pitchFamily="18" charset="0"/>
              </a:rPr>
              <a:t>của</a:t>
            </a:r>
            <a:r>
              <a:rPr lang="en-US" sz="2800" dirty="0">
                <a:solidFill>
                  <a:srgbClr val="212529"/>
                </a:solidFill>
                <a:effectLst/>
                <a:latin typeface="+mj-lt"/>
                <a:ea typeface="Times New Roman" panose="02020603050405020304" pitchFamily="18" charset="0"/>
              </a:rPr>
              <a:t> </a:t>
            </a:r>
            <a:r>
              <a:rPr lang="en-US" sz="2800" spc="10" dirty="0">
                <a:solidFill>
                  <a:srgbClr val="202124"/>
                </a:solidFill>
                <a:effectLst/>
                <a:latin typeface="+mj-lt"/>
                <a:ea typeface="Times New Roman" panose="02020603050405020304" pitchFamily="18" charset="0"/>
              </a:rPr>
              <a:t>KNO</a:t>
            </a:r>
            <a:r>
              <a:rPr lang="en-US" sz="2800" spc="10" baseline="-25000" dirty="0">
                <a:solidFill>
                  <a:srgbClr val="202124"/>
                </a:solidFill>
                <a:effectLst/>
                <a:latin typeface="+mj-lt"/>
                <a:ea typeface="Times New Roman" panose="02020603050405020304" pitchFamily="18" charset="0"/>
              </a:rPr>
              <a:t>3</a:t>
            </a:r>
            <a:r>
              <a:rPr lang="en-US" sz="2800" dirty="0">
                <a:solidFill>
                  <a:srgbClr val="212529"/>
                </a:solidFill>
                <a:effectLst/>
                <a:latin typeface="+mj-lt"/>
                <a:ea typeface="Times New Roman" panose="02020603050405020304" pitchFamily="18" charset="0"/>
              </a:rPr>
              <a:t> ở </a:t>
            </a:r>
            <a:r>
              <a:rPr lang="en-US" sz="2800" dirty="0" err="1">
                <a:solidFill>
                  <a:srgbClr val="212529"/>
                </a:solidFill>
                <a:effectLst/>
                <a:latin typeface="+mj-lt"/>
                <a:ea typeface="Times New Roman" panose="02020603050405020304" pitchFamily="18" charset="0"/>
              </a:rPr>
              <a:t>nhiệt</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độ</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đó</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là</a:t>
            </a:r>
            <a:r>
              <a:rPr lang="en-US" sz="2800" dirty="0">
                <a:solidFill>
                  <a:srgbClr val="212529"/>
                </a:solidFill>
                <a:effectLst/>
                <a:latin typeface="+mj-lt"/>
                <a:ea typeface="Times New Roman" panose="02020603050405020304" pitchFamily="18" charset="0"/>
              </a:rPr>
              <a:t> 30 gam. </a:t>
            </a:r>
            <a:r>
              <a:rPr lang="en-US" sz="2800" dirty="0" err="1">
                <a:solidFill>
                  <a:srgbClr val="212529"/>
                </a:solidFill>
                <a:effectLst/>
                <a:latin typeface="+mj-lt"/>
                <a:ea typeface="Times New Roman" panose="02020603050405020304" pitchFamily="18" charset="0"/>
              </a:rPr>
              <a:t>Tính</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giá</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trị</a:t>
            </a:r>
            <a:r>
              <a:rPr lang="en-US" sz="2800" dirty="0">
                <a:solidFill>
                  <a:srgbClr val="212529"/>
                </a:solidFill>
                <a:effectLst/>
                <a:latin typeface="+mj-lt"/>
                <a:ea typeface="Times New Roman" panose="02020603050405020304" pitchFamily="18" charset="0"/>
              </a:rPr>
              <a:t> </a:t>
            </a:r>
            <a:r>
              <a:rPr lang="en-US" sz="2800" dirty="0" err="1">
                <a:solidFill>
                  <a:srgbClr val="212529"/>
                </a:solidFill>
                <a:effectLst/>
                <a:latin typeface="+mj-lt"/>
                <a:ea typeface="Times New Roman" panose="02020603050405020304" pitchFamily="18" charset="0"/>
              </a:rPr>
              <a:t>của</a:t>
            </a:r>
            <a:r>
              <a:rPr lang="en-US" sz="2800" dirty="0">
                <a:solidFill>
                  <a:srgbClr val="212529"/>
                </a:solidFill>
                <a:effectLst/>
                <a:latin typeface="+mj-lt"/>
                <a:ea typeface="Times New Roman" panose="02020603050405020304" pitchFamily="18" charset="0"/>
              </a:rPr>
              <a:t> m.</a:t>
            </a:r>
            <a:endParaRPr lang="en-US" sz="2800" dirty="0">
              <a:effectLst/>
              <a:latin typeface="+mj-lt"/>
              <a:ea typeface="Times New Roman" panose="02020603050405020304" pitchFamily="18" charset="0"/>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7’</a:t>
            </a:r>
          </a:p>
          <a:p>
            <a:pPr algn="ctr"/>
            <a:r>
              <a:rPr lang="en-US" sz="2800">
                <a:solidFill>
                  <a:schemeClr val="bg1"/>
                </a:solidFill>
                <a:latin typeface="+mj-lt"/>
                <a:cs typeface="Arial" panose="020B0604020202020204" pitchFamily="34" charset="0"/>
              </a:rPr>
              <a:t>Hoàn thành phiếu học tập số 2</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138826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36443" y="3196031"/>
            <a:ext cx="7909538" cy="830997"/>
          </a:xfrm>
          <a:prstGeom prst="rect">
            <a:avLst/>
          </a:prstGeom>
          <a:noFill/>
        </p:spPr>
        <p:txBody>
          <a:bodyPr wrap="none" rtlCol="0">
            <a:spAutoFit/>
          </a:bodyPr>
          <a:lstStyle/>
          <a:p>
            <a:pPr algn="ctr"/>
            <a:r>
              <a:rPr lang="en-US" altLang="zh-CN" sz="4800" dirty="0">
                <a:solidFill>
                  <a:srgbClr val="7A573E"/>
                </a:solidFill>
                <a:ea typeface="汉仪喵魂体W" panose="00020600040101010101" pitchFamily="18" charset="-122"/>
              </a:rPr>
              <a:t>DUNG DỊCH VÀ NỒNG ĐỘ</a:t>
            </a:r>
            <a:endParaRPr lang="zh-CN" altLang="en-US" sz="4800" dirty="0">
              <a:solidFill>
                <a:srgbClr val="7A573E"/>
              </a:solidFill>
              <a:ea typeface="汉仪喵魂体W" panose="00020600040101010101" pitchFamily="18" charset="-122"/>
            </a:endParaRPr>
          </a:p>
        </p:txBody>
      </p:sp>
      <p:grpSp>
        <p:nvGrpSpPr>
          <p:cNvPr id="8" name="组合 7"/>
          <p:cNvGrpSpPr/>
          <p:nvPr/>
        </p:nvGrpSpPr>
        <p:grpSpPr>
          <a:xfrm>
            <a:off x="2905787" y="2497583"/>
            <a:ext cx="5776097" cy="523220"/>
            <a:chOff x="3482575" y="4223231"/>
            <a:chExt cx="1807445" cy="629396"/>
          </a:xfrm>
        </p:grpSpPr>
        <p:sp>
          <p:nvSpPr>
            <p:cNvPr id="9" name="矩形: 圆角 8"/>
            <p:cNvSpPr/>
            <p:nvPr/>
          </p:nvSpPr>
          <p:spPr>
            <a:xfrm>
              <a:off x="3683000" y="4243150"/>
              <a:ext cx="1447800" cy="589559"/>
            </a:xfrm>
            <a:prstGeom prst="roundRect">
              <a:avLst>
                <a:gd name="adj" fmla="val 50000"/>
              </a:avLst>
            </a:prstGeom>
            <a:solidFill>
              <a:schemeClr val="accent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0" name="文本框 9"/>
            <p:cNvSpPr txBox="1"/>
            <p:nvPr/>
          </p:nvSpPr>
          <p:spPr>
            <a:xfrm>
              <a:off x="3482575" y="4223231"/>
              <a:ext cx="1807445" cy="629396"/>
            </a:xfrm>
            <a:prstGeom prst="rect">
              <a:avLst/>
            </a:prstGeom>
            <a:noFill/>
            <a:ln>
              <a:noFill/>
            </a:ln>
          </p:spPr>
          <p:txBody>
            <a:bodyPr wrap="square" rtlCol="0">
              <a:spAutoFit/>
              <a:scene3d>
                <a:camera prst="orthographicFront"/>
                <a:lightRig rig="threePt" dir="t"/>
              </a:scene3d>
              <a:sp3d contourW="12700"/>
            </a:bodyPr>
            <a:lstStyle/>
            <a:p>
              <a:pPr algn="ctr"/>
              <a:r>
                <a:rPr lang="en-US" sz="2800" b="1" dirty="0" smtClean="0">
                  <a:solidFill>
                    <a:schemeClr val="bg1"/>
                  </a:solidFill>
                </a:rPr>
                <a:t>TIẾT </a:t>
              </a:r>
              <a:r>
                <a:rPr lang="en-US" sz="2800" b="1" dirty="0">
                  <a:solidFill>
                    <a:schemeClr val="bg1"/>
                  </a:solidFill>
                </a:rPr>
                <a:t>9, 11, 12, 13 </a:t>
              </a:r>
              <a:r>
                <a:rPr lang="en-US" altLang="zh-CN" sz="2800" b="1" dirty="0" smtClean="0">
                  <a:solidFill>
                    <a:schemeClr val="bg1"/>
                  </a:solidFill>
                  <a:ea typeface="时尚中黑简体" panose="01010104010101010101" pitchFamily="2" charset="-122"/>
                </a:rPr>
                <a:t>  </a:t>
              </a:r>
              <a:r>
                <a:rPr lang="en-US" altLang="zh-CN" sz="2800" b="1" dirty="0">
                  <a:solidFill>
                    <a:schemeClr val="bg1"/>
                  </a:solidFill>
                  <a:ea typeface="时尚中黑简体" panose="01010104010101010101" pitchFamily="2" charset="-122"/>
                </a:rPr>
                <a:t>- </a:t>
              </a:r>
              <a:r>
                <a:rPr lang="en-US" altLang="zh-CN" sz="2800" b="1" dirty="0" err="1">
                  <a:solidFill>
                    <a:schemeClr val="bg1"/>
                  </a:solidFill>
                  <a:ea typeface="时尚中黑简体" panose="01010104010101010101" pitchFamily="2" charset="-122"/>
                </a:rPr>
                <a:t>Bài</a:t>
              </a:r>
              <a:r>
                <a:rPr lang="en-US" altLang="zh-CN" sz="2800" b="1" dirty="0">
                  <a:solidFill>
                    <a:schemeClr val="bg1"/>
                  </a:solidFill>
                  <a:ea typeface="时尚中黑简体" panose="01010104010101010101" pitchFamily="2" charset="-122"/>
                </a:rPr>
                <a:t> 4</a:t>
              </a:r>
              <a:endParaRPr lang="zh-CN" altLang="en-US" sz="2800" b="1" dirty="0">
                <a:solidFill>
                  <a:schemeClr val="bg1"/>
                </a:solidFill>
                <a:ea typeface="时尚中黑简体" panose="01010104010101010101" pitchFamily="2" charset="-122"/>
              </a:endParaRPr>
            </a:p>
          </p:txBody>
        </p:sp>
      </p:grpSp>
      <p:pic>
        <p:nvPicPr>
          <p:cNvPr id="27" name="PA_Bandari-安妮的仙境">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48632" y="-795841"/>
            <a:ext cx="609600" cy="609600"/>
          </a:xfrm>
          <a:prstGeom prst="rect">
            <a:avLst/>
          </a:prstGeom>
        </p:spPr>
      </p:pic>
      <p:sp>
        <p:nvSpPr>
          <p:cNvPr id="2" name="Rectangle 1"/>
          <p:cNvSpPr/>
          <p:nvPr/>
        </p:nvSpPr>
        <p:spPr>
          <a:xfrm>
            <a:off x="3442790" y="4027575"/>
            <a:ext cx="4342857" cy="548099"/>
          </a:xfrm>
          <a:prstGeom prst="rect">
            <a:avLst/>
          </a:prstGeom>
        </p:spPr>
        <p:txBody>
          <a:bodyPr wrap="none">
            <a:spAutoFit/>
          </a:bodyPr>
          <a:lstStyle/>
          <a:p>
            <a:pPr algn="ctr">
              <a:lnSpc>
                <a:spcPct val="115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(04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7488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5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Scale>
                                      <p:cBhvr>
                                        <p:cTn id="1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8"/>
                                        </p:tgtEl>
                                        <p:attrNameLst>
                                          <p:attrName>ppt_x</p:attrName>
                                          <p:attrName>ppt_y</p:attrName>
                                        </p:attrNameLst>
                                      </p:cBhvr>
                                    </p:animMotion>
                                    <p:animEffect transition="in" filter="fade">
                                      <p:cBhvr>
                                        <p:cTn id="12" dur="1000"/>
                                        <p:tgtEl>
                                          <p:spTgt spid="8"/>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endCondLst>
                </p:cTn>
                <p:tgtEl>
                  <p:spTgt spid="27"/>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5396029"/>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70C0"/>
                    </a:solidFill>
                    <a:effectLst/>
                    <a:ea typeface="Calibri" panose="020F0502020204030204" pitchFamily="34" charset="0"/>
                    <a:cs typeface="Times New Roman" panose="02020603050405020304" pitchFamily="18" charset="0"/>
                  </a:rPr>
                  <a:t>1.</a:t>
                </a:r>
                <a:r>
                  <a:rPr lang="en-US" sz="2800" b="1" dirty="0">
                    <a:solidFill>
                      <a:srgbClr val="0070C0"/>
                    </a:solidFill>
                    <a:effectLst/>
                    <a:ea typeface="Calibri" panose="020F0502020204030204" pitchFamily="34" charset="0"/>
                    <a:cs typeface="Times New Roman" panose="02020603050405020304" pitchFamily="18" charset="0"/>
                  </a:rPr>
                  <a:t>   </a:t>
                </a:r>
                <a14:m>
                  <m:oMath xmlns:m="http://schemas.openxmlformats.org/officeDocument/2006/math">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12 − 5 = 7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spc="15" dirty="0" err="1">
                    <a:solidFill>
                      <a:srgbClr val="000000"/>
                    </a:solidFill>
                    <a:effectLst/>
                    <a:ea typeface="Times New Roman" panose="02020603050405020304" pitchFamily="18" charset="0"/>
                    <a:cs typeface="Times New Roman" panose="02020603050405020304" pitchFamily="18" charset="0"/>
                  </a:rPr>
                  <a:t>Độ</a:t>
                </a:r>
                <a:r>
                  <a:rPr lang="en-US" sz="2800" spc="15" dirty="0">
                    <a:solidFill>
                      <a:srgbClr val="000000"/>
                    </a:solidFill>
                    <a:effectLst/>
                    <a:ea typeface="Times New Roman" panose="02020603050405020304" pitchFamily="18" charset="0"/>
                    <a:cs typeface="Times New Roman" panose="02020603050405020304" pitchFamily="18" charset="0"/>
                  </a:rPr>
                  <a:t> tan </a:t>
                </a:r>
                <a:r>
                  <a:rPr lang="en-US" sz="2800" spc="15" dirty="0" err="1">
                    <a:solidFill>
                      <a:srgbClr val="000000"/>
                    </a:solidFill>
                    <a:effectLst/>
                    <a:ea typeface="Times New Roman" panose="02020603050405020304" pitchFamily="18" charset="0"/>
                    <a:cs typeface="Times New Roman" panose="02020603050405020304" pitchFamily="18" charset="0"/>
                  </a:rPr>
                  <a:t>của</a:t>
                </a:r>
                <a:r>
                  <a:rPr lang="en-US" sz="2800" spc="15" dirty="0">
                    <a:solidFill>
                      <a:srgbClr val="000000"/>
                    </a:solidFill>
                    <a:effectLst/>
                    <a:ea typeface="Times New Roman" panose="02020603050405020304" pitchFamily="18" charset="0"/>
                    <a:cs typeface="Times New Roman" panose="02020603050405020304" pitchFamily="18" charset="0"/>
                  </a:rPr>
                  <a:t> </a:t>
                </a:r>
                <a:r>
                  <a:rPr lang="en-US" sz="2800" spc="15" dirty="0" err="1">
                    <a:solidFill>
                      <a:srgbClr val="000000"/>
                    </a:solidFill>
                    <a:effectLst/>
                    <a:ea typeface="Times New Roman" panose="02020603050405020304" pitchFamily="18" charset="0"/>
                    <a:cs typeface="Times New Roman" panose="02020603050405020304" pitchFamily="18" charset="0"/>
                  </a:rPr>
                  <a:t>muối</a:t>
                </a:r>
                <a:r>
                  <a:rPr lang="en-US" sz="2800" spc="15" dirty="0">
                    <a:solidFill>
                      <a:srgbClr val="000000"/>
                    </a:solidFill>
                    <a:effectLst/>
                    <a:ea typeface="Times New Roman" panose="02020603050405020304" pitchFamily="18" charset="0"/>
                    <a:cs typeface="Times New Roman" panose="02020603050405020304" pitchFamily="18" charset="0"/>
                  </a:rPr>
                  <a:t> X </a:t>
                </a:r>
                <a:r>
                  <a:rPr lang="en-US" sz="2800" spc="15" dirty="0" err="1">
                    <a:solidFill>
                      <a:srgbClr val="000000"/>
                    </a:solidFill>
                    <a:effectLst/>
                    <a:ea typeface="Times New Roman" panose="02020603050405020304" pitchFamily="18" charset="0"/>
                    <a:cs typeface="Times New Roman" panose="02020603050405020304" pitchFamily="18" charset="0"/>
                  </a:rPr>
                  <a:t>trong</a:t>
                </a:r>
                <a:r>
                  <a:rPr lang="en-US" sz="2800" spc="15" dirty="0">
                    <a:solidFill>
                      <a:srgbClr val="000000"/>
                    </a:solidFill>
                    <a:effectLst/>
                    <a:ea typeface="Times New Roman" panose="02020603050405020304" pitchFamily="18" charset="0"/>
                    <a:cs typeface="Times New Roman" panose="02020603050405020304" pitchFamily="18" charset="0"/>
                  </a:rPr>
                  <a:t> 20g </a:t>
                </a:r>
                <a:r>
                  <a:rPr lang="en-US" sz="2800" spc="15" dirty="0" err="1">
                    <a:solidFill>
                      <a:srgbClr val="000000"/>
                    </a:solidFill>
                    <a:effectLst/>
                    <a:ea typeface="Times New Roman" panose="02020603050405020304" pitchFamily="18" charset="0"/>
                    <a:cs typeface="Times New Roman" panose="02020603050405020304" pitchFamily="18" charset="0"/>
                  </a:rPr>
                  <a:t>nước</a:t>
                </a:r>
                <a:r>
                  <a:rPr lang="en-US" sz="2800" spc="15" dirty="0">
                    <a:solidFill>
                      <a:srgbClr val="000000"/>
                    </a:solidFill>
                    <a:effectLst/>
                    <a:ea typeface="Times New Roman" panose="02020603050405020304" pitchFamily="18" charset="0"/>
                    <a:cs typeface="Times New Roman" panose="02020603050405020304" pitchFamily="18" charset="0"/>
                  </a:rPr>
                  <a:t> ở </a:t>
                </a:r>
                <a:r>
                  <a:rPr lang="en-US" sz="2800" spc="10" dirty="0">
                    <a:solidFill>
                      <a:srgbClr val="000000"/>
                    </a:solidFill>
                    <a:effectLst/>
                    <a:ea typeface="Calibri" panose="020F0502020204030204" pitchFamily="34" charset="0"/>
                    <a:cs typeface="Times New Roman" panose="02020603050405020304" pitchFamily="18" charset="0"/>
                  </a:rPr>
                  <a:t>25 °C </a:t>
                </a:r>
                <a:r>
                  <a:rPr lang="en-US" sz="2800" spc="10" dirty="0" err="1">
                    <a:solidFill>
                      <a:srgbClr val="000000"/>
                    </a:solidFill>
                    <a:effectLst/>
                    <a:ea typeface="Calibri" panose="020F0502020204030204" pitchFamily="34" charset="0"/>
                    <a:cs typeface="Times New Roman" panose="02020603050405020304" pitchFamily="18" charset="0"/>
                  </a:rPr>
                  <a:t>là</a:t>
                </a:r>
                <a:endParaRPr lang="en-US" sz="28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spc="15" dirty="0">
                    <a:solidFill>
                      <a:srgbClr val="000000"/>
                    </a:solidFill>
                    <a:effectLst/>
                    <a:ea typeface="Calibri" panose="020F0502020204030204" pitchFamily="34" charset="0"/>
                    <a:cs typeface="Times New Roman" panose="02020603050405020304" pitchFamily="18" charset="0"/>
                  </a:rPr>
                  <a:t>S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 35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8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spc="15" dirty="0">
                    <a:solidFill>
                      <a:srgbClr val="0070C0"/>
                    </a:solidFill>
                    <a:effectLst/>
                    <a:ea typeface="Times New Roman" panose="02020603050405020304" pitchFamily="18" charset="0"/>
                    <a:cs typeface="Times New Roman" panose="02020603050405020304" pitchFamily="18" charset="0"/>
                  </a:rPr>
                  <a:t>2</a:t>
                </a:r>
                <a:r>
                  <a:rPr lang="en-US" sz="2800" spc="15"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e>
                      <m:sub>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𝑁𝑎</m:t>
                            </m:r>
                          </m:e>
                          <m:sub>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𝐶𝑂</m:t>
                            </m:r>
                          </m:e>
                          <m:sub>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sub>
                    </m:sSub>
                  </m:oMath>
                </a14:m>
                <a:r>
                  <a:rPr lang="en-US" sz="2800" spc="15"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35</m:t>
                        </m:r>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250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 21,2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800" dirty="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2800" spc="15" dirty="0">
                    <a:solidFill>
                      <a:srgbClr val="0070C0"/>
                    </a:solidFill>
                    <a:effectLst/>
                    <a:ea typeface="Times New Roman" panose="02020603050405020304" pitchFamily="18" charset="0"/>
                    <a:cs typeface="Times New Roman" panose="02020603050405020304" pitchFamily="18" charset="0"/>
                  </a:rPr>
                  <a:t>3. </a:t>
                </a:r>
                <a:r>
                  <a:rPr lang="en-US" sz="2800" dirty="0" err="1">
                    <a:solidFill>
                      <a:srgbClr val="212529"/>
                    </a:solidFill>
                    <a:effectLst/>
                    <a:ea typeface="Times New Roman" panose="02020603050405020304" pitchFamily="18" charset="0"/>
                    <a:cs typeface="Times New Roman" panose="02020603050405020304" pitchFamily="18" charset="0"/>
                  </a:rPr>
                  <a:t>Công</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thức</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tính</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độ</a:t>
                </a:r>
                <a:r>
                  <a:rPr lang="en-US" sz="2800" dirty="0">
                    <a:solidFill>
                      <a:srgbClr val="212529"/>
                    </a:solidFill>
                    <a:effectLst/>
                    <a:ea typeface="Times New Roman" panose="02020603050405020304" pitchFamily="18" charset="0"/>
                    <a:cs typeface="Times New Roman" panose="02020603050405020304" pitchFamily="18" charset="0"/>
                  </a:rPr>
                  <a:t> tan: </a:t>
                </a:r>
                <a:r>
                  <a:rPr lang="en-US" sz="2800" spc="15" dirty="0">
                    <a:solidFill>
                      <a:srgbClr val="000000"/>
                    </a:solidFill>
                    <a:effectLst/>
                    <a:ea typeface="Calibri" panose="020F0502020204030204" pitchFamily="34" charset="0"/>
                    <a:cs typeface="Times New Roman" panose="02020603050405020304" pitchFamily="18" charset="0"/>
                  </a:rPr>
                  <a:t>S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2800" dirty="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2800" dirty="0">
                    <a:solidFill>
                      <a:srgbClr val="212529"/>
                    </a:solidFill>
                    <a:effectLst/>
                    <a:ea typeface="Times New Roman" panose="02020603050405020304" pitchFamily="18" charset="0"/>
                    <a:cs typeface="Times New Roman" panose="02020603050405020304" pitchFamily="18" charset="0"/>
                  </a:rPr>
                  <a:t>=&gt;  </a:t>
                </a:r>
                <a14:m>
                  <m:oMath xmlns:m="http://schemas.openxmlformats.org/officeDocument/2006/math">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oMath>
                </a14:m>
                <a:r>
                  <a:rPr lang="en-US" sz="2800" spc="15"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800" dirty="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14:m>
                  <m:oMath xmlns:m="http://schemas.openxmlformats.org/officeDocument/2006/math">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spc="15" dirty="0">
                    <a:solidFill>
                      <a:srgbClr val="000000"/>
                    </a:solidFill>
                    <a:effectLst/>
                    <a:ea typeface="Times New Roman" panose="02020603050405020304" pitchFamily="18" charset="0"/>
                    <a:cs typeface="Times New Roman" panose="02020603050405020304" pitchFamily="18" charset="0"/>
                  </a:rPr>
                  <a:t> </a:t>
                </a:r>
                <a:r>
                  <a:rPr lang="en-US" sz="2800" spc="15" dirty="0" err="1">
                    <a:solidFill>
                      <a:srgbClr val="000000"/>
                    </a:solidFill>
                    <a:effectLst/>
                    <a:ea typeface="Times New Roman" panose="02020603050405020304" pitchFamily="18" charset="0"/>
                    <a:cs typeface="Times New Roman" panose="02020603050405020304" pitchFamily="18" charset="0"/>
                  </a:rPr>
                  <a:t>K</a:t>
                </a:r>
                <a:r>
                  <a:rPr lang="en-US" sz="2800" dirty="0" err="1">
                    <a:solidFill>
                      <a:srgbClr val="212529"/>
                    </a:solidFill>
                    <a:effectLst/>
                    <a:ea typeface="Times New Roman" panose="02020603050405020304" pitchFamily="18" charset="0"/>
                    <a:cs typeface="Times New Roman" panose="02020603050405020304" pitchFamily="18" charset="0"/>
                  </a:rPr>
                  <a:t>hối</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lượng</a:t>
                </a:r>
                <a:r>
                  <a:rPr lang="en-US" sz="2800" dirty="0">
                    <a:solidFill>
                      <a:srgbClr val="212529"/>
                    </a:solidFill>
                    <a:effectLst/>
                    <a:ea typeface="Times New Roman" panose="02020603050405020304" pitchFamily="18" charset="0"/>
                    <a:cs typeface="Times New Roman" panose="02020603050405020304" pitchFamily="18" charset="0"/>
                  </a:rPr>
                  <a:t> KNO</a:t>
                </a:r>
                <a:r>
                  <a:rPr lang="en-US" sz="2800" baseline="-25000" dirty="0">
                    <a:solidFill>
                      <a:srgbClr val="212529"/>
                    </a:solidFill>
                    <a:effectLst/>
                    <a:ea typeface="Times New Roman" panose="02020603050405020304" pitchFamily="18" charset="0"/>
                    <a:cs typeface="Times New Roman" panose="02020603050405020304" pitchFamily="18" charset="0"/>
                  </a:rPr>
                  <a:t>3</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cần</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hòa</a:t>
                </a:r>
                <a:r>
                  <a:rPr lang="en-US" sz="2800" dirty="0">
                    <a:solidFill>
                      <a:srgbClr val="212529"/>
                    </a:solidFill>
                    <a:effectLst/>
                    <a:ea typeface="Times New Roman" panose="02020603050405020304" pitchFamily="18" charset="0"/>
                    <a:cs typeface="Times New Roman" panose="02020603050405020304" pitchFamily="18" charset="0"/>
                  </a:rPr>
                  <a:t> tan 150 gam </a:t>
                </a:r>
                <a:r>
                  <a:rPr lang="en-US" sz="2800" dirty="0" err="1">
                    <a:solidFill>
                      <a:srgbClr val="212529"/>
                    </a:solidFill>
                    <a:effectLst/>
                    <a:ea typeface="Times New Roman" panose="02020603050405020304" pitchFamily="18" charset="0"/>
                    <a:cs typeface="Times New Roman" panose="02020603050405020304" pitchFamily="18" charset="0"/>
                  </a:rPr>
                  <a:t>nước</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để</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thu</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được</a:t>
                </a:r>
                <a:r>
                  <a:rPr lang="en-US" sz="2800" dirty="0">
                    <a:solidFill>
                      <a:srgbClr val="212529"/>
                    </a:solidFill>
                    <a:effectLst/>
                    <a:ea typeface="Times New Roman" panose="02020603050405020304" pitchFamily="18" charset="0"/>
                    <a:cs typeface="Times New Roman" panose="02020603050405020304" pitchFamily="18" charset="0"/>
                  </a:rPr>
                  <a:t> dung </a:t>
                </a:r>
                <a:r>
                  <a:rPr lang="en-US" sz="2800" dirty="0" err="1">
                    <a:solidFill>
                      <a:srgbClr val="212529"/>
                    </a:solidFill>
                    <a:effectLst/>
                    <a:ea typeface="Times New Roman" panose="02020603050405020304" pitchFamily="18" charset="0"/>
                    <a:cs typeface="Times New Roman" panose="02020603050405020304" pitchFamily="18" charset="0"/>
                  </a:rPr>
                  <a:t>dịch</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bão</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hòa</a:t>
                </a:r>
                <a:r>
                  <a:rPr lang="en-US" sz="2800" dirty="0">
                    <a:solidFill>
                      <a:srgbClr val="212529"/>
                    </a:solidFill>
                    <a:effectLst/>
                    <a:ea typeface="Times New Roman" panose="02020603050405020304" pitchFamily="18" charset="0"/>
                    <a:cs typeface="Times New Roman" panose="02020603050405020304" pitchFamily="18" charset="0"/>
                  </a:rPr>
                  <a:t> </a:t>
                </a:r>
                <a:r>
                  <a:rPr lang="en-US" sz="2800" dirty="0" err="1">
                    <a:solidFill>
                      <a:srgbClr val="212529"/>
                    </a:solidFill>
                    <a:effectLst/>
                    <a:ea typeface="Times New Roman" panose="02020603050405020304" pitchFamily="18" charset="0"/>
                    <a:cs typeface="Times New Roman" panose="02020603050405020304" pitchFamily="18" charset="0"/>
                  </a:rPr>
                  <a:t>là</a:t>
                </a:r>
                <a:r>
                  <a:rPr lang="en-US" sz="2800" dirty="0">
                    <a:solidFill>
                      <a:srgbClr val="212529"/>
                    </a:solidFill>
                    <a:effectLst/>
                    <a:ea typeface="Times New Roman" panose="02020603050405020304" pitchFamily="18" charset="0"/>
                    <a:cs typeface="Times New Roman" panose="02020603050405020304" pitchFamily="18" charset="0"/>
                  </a:rPr>
                  <a:t>:</a:t>
                </a:r>
                <a:endParaRPr lang="en-US" sz="2800" dirty="0">
                  <a:effectLs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14:m>
                  <m:oMath xmlns:m="http://schemas.openxmlformats.org/officeDocument/2006/math">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sSub>
                          <m:sSubPr>
                            <m:ctrlPr>
                              <a:rPr lang="en-US" sz="2800" i="1" spc="15">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𝐾𝑁𝑂</m:t>
                            </m:r>
                          </m:e>
                          <m:sub>
                            <m:r>
                              <a:rPr lang="en-US" sz="2800" i="1" spc="15">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sub>
                    </m:sSub>
                  </m:oMath>
                </a14:m>
                <a:r>
                  <a:rPr lang="en-US" sz="2800" spc="15"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spc="15" dirty="0">
                    <a:solidFill>
                      <a:srgbClr val="000000"/>
                    </a:solidFill>
                    <a:effectLst/>
                    <a:ea typeface="Times New Roman" panose="02020603050405020304" pitchFamily="18" charset="0"/>
                    <a:cs typeface="Times New Roman" panose="02020603050405020304" pitchFamily="18" charset="0"/>
                  </a:rPr>
                  <a:t>=</a:t>
                </a:r>
                <a14:m>
                  <m:oMath xmlns:m="http://schemas.openxmlformats.org/officeDocument/2006/math">
                    <m:f>
                      <m:f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30.  150</m:t>
                            </m:r>
                          </m:e>
                          <m:sub/>
                        </m:sSub>
                      </m:num>
                      <m:den>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45 </m:t>
                    </m:r>
                    <m:r>
                      <a:rPr lang="en-US" sz="2800" i="1" spc="15">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oMath>
                </a14:m>
                <a:endParaRPr lang="en-US" sz="2800" dirty="0">
                  <a:effectLs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D9EA047-05AF-2473-1A68-C6DAF4E08F0D}"/>
                  </a:ext>
                </a:extLst>
              </p:cNvPr>
              <p:cNvSpPr txBox="1">
                <a:spLocks noRot="1" noChangeAspect="1" noMove="1" noResize="1" noEditPoints="1" noAdjustHandles="1" noChangeArrowheads="1" noChangeShapeType="1" noTextEdit="1"/>
              </p:cNvSpPr>
              <p:nvPr/>
            </p:nvSpPr>
            <p:spPr>
              <a:xfrm>
                <a:off x="640015" y="961741"/>
                <a:ext cx="11717448" cy="5396029"/>
              </a:xfrm>
              <a:prstGeom prst="rect">
                <a:avLst/>
              </a:prstGeom>
              <a:blipFill>
                <a:blip r:embed="rId2"/>
                <a:stretch>
                  <a:fillRect l="-1093" t="-1356" r="-624" b="-33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7’</a:t>
            </a:r>
          </a:p>
          <a:p>
            <a:pPr algn="ctr"/>
            <a:r>
              <a:rPr lang="en-US" sz="2800">
                <a:solidFill>
                  <a:schemeClr val="bg1"/>
                </a:solidFill>
                <a:latin typeface="+mj-lt"/>
                <a:cs typeface="Arial" panose="020B0604020202020204" pitchFamily="34" charset="0"/>
              </a:rPr>
              <a:t>Hoàn thành phiếu học tập số 2</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2571488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4577623" y="288744"/>
            <a:ext cx="3502662" cy="797308"/>
            <a:chOff x="1850890" y="373354"/>
            <a:chExt cx="3959010" cy="1117033"/>
          </a:xfrm>
        </p:grpSpPr>
        <p:sp>
          <p:nvSpPr>
            <p:cNvPr id="9" name="矩形: 圆角 1">
              <a:extLst>
                <a:ext uri="{FF2B5EF4-FFF2-40B4-BE49-F238E27FC236}">
                  <a16:creationId xmlns:a16="http://schemas.microsoft.com/office/drawing/2014/main" id="{A5B2595C-2371-1052-FFFD-C8DC638B1AFA}"/>
                </a:ext>
              </a:extLst>
            </p:cNvPr>
            <p:cNvSpPr/>
            <p:nvPr/>
          </p:nvSpPr>
          <p:spPr>
            <a:xfrm>
              <a:off x="1850890" y="373354"/>
              <a:ext cx="3959010" cy="1117033"/>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2303131" y="493242"/>
              <a:ext cx="3364450" cy="991752"/>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II. Độ tan</a:t>
              </a:r>
              <a:endParaRPr lang="zh-CN" altLang="en-US" sz="4000" b="1" dirty="0">
                <a:solidFill>
                  <a:schemeClr val="bg1"/>
                </a:solidFill>
                <a:latin typeface="+mj-lt"/>
                <a:ea typeface="汉仪喵魂体W" panose="00020600040101010101" pitchFamily="18" charset="-122"/>
              </a:endParaRP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1207986" y="1567229"/>
                <a:ext cx="10516133" cy="420471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19" tIns="45709" rIns="91419" bIns="4570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45720" algn="just" fontAlgn="base">
                  <a:lnSpc>
                    <a:spcPct val="107000"/>
                  </a:lnSpc>
                  <a:spcBef>
                    <a:spcPts val="0"/>
                  </a:spcBef>
                  <a:spcAft>
                    <a:spcPts val="0"/>
                  </a:spcAft>
                </a:pP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 tan của một chất trong nước là số gam chất đó hòa tan trong 100g nước để tạo thành dung dịch bão hòa ở nhiệt độ, áp suất xác định.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2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Công thức:  S = </a:t>
                </a:r>
                <a14:m>
                  <m:oMath xmlns:m="http://schemas.openxmlformats.org/officeDocument/2006/math">
                    <m:f>
                      <m:f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num>
                      <m:den>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den>
                    </m:f>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3200">
                    <a:effectLst/>
                    <a:latin typeface="Times New Roman" panose="02020603050405020304" pitchFamily="18" charset="0"/>
                    <a:ea typeface="Calibri" panose="020F0502020204030204" pitchFamily="34" charset="0"/>
                    <a:cs typeface="Times New Roman" panose="02020603050405020304" pitchFamily="18" charset="0"/>
                  </a:rPr>
                  <a:t>S là độ tan (g/100g nước)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14:m>
                  <m:oMath xmlns:m="http://schemas.openxmlformats.org/officeDocument/2006/math">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𝑐𝑡</m:t>
                        </m:r>
                      </m:sub>
                    </m:sSub>
                  </m:oMath>
                </a14:m>
                <a:r>
                  <a:rPr lang="en-US" sz="3200">
                    <a:effectLst/>
                    <a:latin typeface="Times New Roman" panose="02020603050405020304" pitchFamily="18" charset="0"/>
                    <a:ea typeface="Calibri" panose="020F0502020204030204" pitchFamily="34" charset="0"/>
                    <a:cs typeface="Times New Roman" panose="02020603050405020304" pitchFamily="18" charset="0"/>
                  </a:rPr>
                  <a:t> là khối lượng chất tan (g)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14:m>
                  <m:oMath xmlns:m="http://schemas.openxmlformats.org/officeDocument/2006/math">
                    <m:sSub>
                      <m:sSubPr>
                        <m:ctrlPr>
                          <a:rPr lang="en-US" sz="3200" i="1" spc="15">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b>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ướ</m:t>
                        </m:r>
                        <m:r>
                          <a:rPr lang="en-US" sz="3200" i="1" spc="15"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en-US" sz="3200">
                    <a:effectLst/>
                    <a:latin typeface="Times New Roman" panose="02020603050405020304" pitchFamily="18" charset="0"/>
                    <a:ea typeface="Calibri" panose="020F0502020204030204" pitchFamily="34" charset="0"/>
                    <a:cs typeface="Times New Roman" panose="02020603050405020304" pitchFamily="18" charset="0"/>
                  </a:rPr>
                  <a:t>là khối lượng nước (g)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1207986" y="1567229"/>
                <a:ext cx="10516133" cy="4204719"/>
              </a:xfrm>
              <a:prstGeom prst="rect">
                <a:avLst/>
              </a:prstGeom>
              <a:blipFill>
                <a:blip r:embed="rId3"/>
                <a:stretch>
                  <a:fillRect l="-1449" t="-1594" r="-1101" b="-391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90618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down)">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wipe(down)">
                                      <p:cBhvr>
                                        <p:cTn id="16" dur="500"/>
                                        <p:tgtEl>
                                          <p:spTgt spid="14">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wipe(down)">
                                      <p:cBhvr>
                                        <p:cTn id="19" dur="500"/>
                                        <p:tgtEl>
                                          <p:spTgt spid="14">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wipe(down)">
                                      <p:cBhvr>
                                        <p:cTn id="2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endParaRPr lang="en-US" altLang="zh-CN" sz="6000" dirty="0">
                <a:solidFill>
                  <a:schemeClr val="bg1">
                    <a:lumMod val="100000"/>
                  </a:schemeClr>
                </a:solidFill>
                <a:latin typeface="Impact" panose="020B0806030902050204" pitchFamily="34" charset="0"/>
              </a:endParaRP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4244324" y="2057967"/>
            <a:ext cx="5342762" cy="1107996"/>
          </a:xfrm>
          <a:prstGeom prst="rect">
            <a:avLst/>
          </a:prstGeom>
          <a:solidFill>
            <a:schemeClr val="accent2">
              <a:lumMod val="40000"/>
              <a:lumOff val="60000"/>
            </a:schemeClr>
          </a:solidFill>
        </p:spPr>
        <p:txBody>
          <a:bodyPr wrap="square" rtlCol="0">
            <a:spAutoFit/>
          </a:bodyPr>
          <a:lstStyle/>
          <a:p>
            <a:r>
              <a:rPr lang="en-US" altLang="zh-CN" sz="6600" b="1" dirty="0" smtClean="0">
                <a:solidFill>
                  <a:srgbClr val="154642"/>
                </a:solidFill>
                <a:latin typeface="+mj-lt"/>
                <a:ea typeface="汉仪喵魂体W" panose="00020600040101010101" pitchFamily="18" charset="-122"/>
              </a:rPr>
              <a:t> LUYỆN TẬP</a:t>
            </a:r>
            <a:endParaRPr lang="zh-CN" altLang="en-US" sz="6600" b="1" dirty="0">
              <a:solidFill>
                <a:srgbClr val="154642"/>
              </a:solidFill>
              <a:latin typeface="+mj-lt"/>
              <a:ea typeface="汉仪喵魂体W" panose="00020600040101010101" pitchFamily="18" charset="-122"/>
            </a:endParaRPr>
          </a:p>
        </p:txBody>
      </p:sp>
    </p:spTree>
    <p:extLst>
      <p:ext uri="{BB962C8B-B14F-4D97-AF65-F5344CB8AC3E}">
        <p14:creationId xmlns:p14="http://schemas.microsoft.com/office/powerpoint/2010/main" val="972707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865"/>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4701" y="900751"/>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10633" y="592853"/>
            <a:ext cx="7086667"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02325" y="3166728"/>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02957" y="4094105"/>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513358" y="4829350"/>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85911" y="4094105"/>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96314" y="4829350"/>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29038"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39441" y="5796229"/>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1267006" y="5269929"/>
            <a:ext cx="487363" cy="48736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09055" y="5035509"/>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19458" y="5770754"/>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8"/>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4"/>
            <a:ext cx="907621" cy="307777"/>
          </a:xfrm>
          <a:prstGeom prst="rect">
            <a:avLst/>
          </a:prstGeom>
          <a:noFill/>
        </p:spPr>
        <p:txBody>
          <a:bodyPr wrap="none" rtlCol="0">
            <a:spAutoFit/>
          </a:bodyPr>
          <a:lstStyle/>
          <a:p>
            <a:r>
              <a:rPr lang="en-US" sz="1400" b="1" dirty="0" err="1">
                <a:latin typeface="Times New Roman" panose="02020603050405020304" pitchFamily="18" charset="0"/>
                <a:cs typeface="Times New Roman" panose="02020603050405020304" pitchFamily="18" charset="0"/>
              </a:rPr>
              <a:t>Nhạc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nền</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59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059" y="-1894503"/>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3702" y="5215981"/>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6735" y="3027172"/>
            <a:ext cx="1335139"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6162247" y="3050878"/>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42511" y="5221715"/>
            <a:ext cx="134358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442184"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4" y="4652831"/>
            <a:ext cx="4882501" cy="1863941"/>
            <a:chOff x="407254" y="2465040"/>
            <a:chExt cx="4882501"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88250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rPr>
                <a:t>C. </a:t>
              </a:r>
              <a:r>
                <a:rPr lang="vi-VN" sz="3200" dirty="0">
                  <a:solidFill>
                    <a:schemeClr val="tx1"/>
                  </a:solidFill>
                </a:rPr>
                <a:t>Bột sắt</a:t>
              </a:r>
              <a:r>
                <a:rPr lang="vi-VN" sz="3200" dirty="0" smtClean="0">
                  <a:solidFill>
                    <a:schemeClr val="tx1"/>
                  </a:solidFill>
                </a:rPr>
                <a:t>.</a:t>
              </a:r>
              <a:endParaRPr lang="vi-VN" sz="3200" dirty="0">
                <a:solidFill>
                  <a:schemeClr val="tx1"/>
                </a:solidFil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92374" y="2504450"/>
            <a:ext cx="4401307"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1">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Times New Roman" panose="02020603050405020304" pitchFamily="18" charset="0"/>
                  <a:ea typeface="Times New Roman" panose="02020603050405020304" pitchFamily="18" charset="0"/>
                </a:rPr>
                <a:t>	</a:t>
              </a:r>
              <a:endParaRPr lang="en-US" sz="2400" b="1"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4" y="2465043"/>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1">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rPr>
                <a:t>B. </a:t>
              </a:r>
              <a:r>
                <a:rPr lang="vi-VN" sz="3200" dirty="0">
                  <a:solidFill>
                    <a:schemeClr val="tx1"/>
                  </a:solidFill>
                </a:rPr>
                <a:t>Muối ăn.</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6971" y="4651605"/>
            <a:ext cx="4805028" cy="1863939"/>
            <a:chOff x="7386970" y="4651605"/>
            <a:chExt cx="48050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1">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4366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rPr>
                <a:t>D</a:t>
              </a:r>
              <a:r>
                <a:rPr lang="vi-VN" sz="3200" b="1" dirty="0" smtClean="0">
                  <a:solidFill>
                    <a:schemeClr val="tx1"/>
                  </a:solidFill>
                </a:rPr>
                <a:t>.</a:t>
              </a:r>
              <a:r>
                <a:rPr lang="en-US" sz="3200" b="1" dirty="0" smtClean="0">
                  <a:solidFill>
                    <a:schemeClr val="tx1"/>
                  </a:solidFill>
                </a:rPr>
                <a:t> </a:t>
              </a:r>
              <a:r>
                <a:rPr lang="vi-VN" sz="3200" dirty="0">
                  <a:solidFill>
                    <a:schemeClr val="tx1"/>
                  </a:solidFill>
                </a:rPr>
                <a:t>Copper(II) sulfate.</a:t>
              </a:r>
            </a:p>
            <a:p>
              <a:r>
                <a:rPr lang="vi-VN" sz="3200" b="1" dirty="0">
                  <a:solidFill>
                    <a:schemeClr val="tx1"/>
                  </a:solidFill>
                </a:rPr>
                <a:t> </a:t>
              </a:r>
              <a:endParaRPr lang="vi-VN" sz="3200" dirty="0">
                <a:solidFill>
                  <a:schemeClr val="tx1"/>
                </a:solidFil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3" y="159047"/>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Open Sans"/>
                  </a:rPr>
                  <a:t>Câu</a:t>
                </a:r>
                <a:r>
                  <a:rPr lang="en-US" sz="3200" b="1" dirty="0">
                    <a:solidFill>
                      <a:schemeClr val="bg1"/>
                    </a:solidFill>
                    <a:latin typeface="Open Sans"/>
                  </a:rPr>
                  <a:t> 1. </a:t>
                </a:r>
                <a:r>
                  <a:rPr lang="vi-VN" sz="3200" b="1" dirty="0">
                    <a:solidFill>
                      <a:schemeClr val="bg1"/>
                    </a:solidFill>
                  </a:rPr>
                  <a:t>Chất nào sau đây không tan trong nước ở điều kiện thường</a:t>
                </a:r>
                <a:r>
                  <a:rPr lang="vi-VN" sz="3200" b="1" dirty="0" smtClean="0">
                    <a:solidFill>
                      <a:schemeClr val="bg1"/>
                    </a:solidFill>
                  </a:rPr>
                  <a:t>?</a:t>
                </a:r>
                <a:endParaRPr lang="vi-VN" sz="3200" b="1" dirty="0">
                  <a:solidFill>
                    <a:schemeClr val="bg1"/>
                  </a:solidFil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3051"/>
              <a:ext cx="909211" cy="748988"/>
            </a:xfrm>
            <a:prstGeom prst="rect">
              <a:avLst/>
            </a:prstGeom>
            <a:noFill/>
          </p:spPr>
          <p:txBody>
            <a:bodyPr wrap="square" rtlCol="0" anchor="ctr">
              <a:spAutoFit/>
            </a:bodyPr>
            <a:lstStyle/>
            <a:p>
              <a:pPr algn="ctr"/>
              <a:r>
                <a:rPr lang="en-US" sz="4267" b="1" dirty="0">
                  <a:solidFill>
                    <a:schemeClr val="bg1"/>
                  </a:solidFill>
                  <a:latin typeface="Times New Roman" panose="02020603050405020304" pitchFamily="18" charset="0"/>
                  <a:cs typeface="Times New Roman" panose="02020603050405020304" pitchFamily="18"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41288" y="2571277"/>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21098" y="3508797"/>
            <a:ext cx="487363" cy="487363"/>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90016" y="1298329"/>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sp>
        <p:nvSpPr>
          <p:cNvPr id="23" name="TextBox 22">
            <a:extLst>
              <a:ext uri="{FF2B5EF4-FFF2-40B4-BE49-F238E27FC236}">
                <a16:creationId xmlns:a16="http://schemas.microsoft.com/office/drawing/2014/main" id="{9ACECA43-094A-0E1A-0A8B-E78D85A4E9DC}"/>
              </a:ext>
            </a:extLst>
          </p:cNvPr>
          <p:cNvSpPr txBox="1"/>
          <p:nvPr/>
        </p:nvSpPr>
        <p:spPr>
          <a:xfrm>
            <a:off x="908212" y="3063296"/>
            <a:ext cx="2614661" cy="584775"/>
          </a:xfrm>
          <a:prstGeom prst="rect">
            <a:avLst/>
          </a:prstGeom>
          <a:noFill/>
        </p:spPr>
        <p:txBody>
          <a:bodyPr wrap="square">
            <a:spAutoFit/>
          </a:bodyPr>
          <a:lstStyle/>
          <a:p>
            <a:r>
              <a:rPr lang="vi-VN" sz="3200" b="1" dirty="0"/>
              <a:t>A. </a:t>
            </a:r>
            <a:r>
              <a:rPr lang="vi-VN" sz="3200" dirty="0"/>
              <a:t>Oxygen.</a:t>
            </a:r>
          </a:p>
        </p:txBody>
      </p:sp>
    </p:spTree>
    <p:extLst>
      <p:ext uri="{BB962C8B-B14F-4D97-AF65-F5344CB8AC3E}">
        <p14:creationId xmlns:p14="http://schemas.microsoft.com/office/powerpoint/2010/main" val="1336602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
                                        </p:tgtEl>
                                      </p:cBhvr>
                                    </p:animEffect>
                                    <p:animScale>
                                      <p:cBhvr>
                                        <p:cTn id="72" dur="250" autoRev="1" fill="hold"/>
                                        <p:tgtEl>
                                          <p:spTgt spid="2"/>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7" name="click.wav"/>
                                        </p:tgtEl>
                                      </p:cMediaNode>
                                    </p:audio>
                                  </p:subTnLst>
                                </p:cTn>
                              </p:par>
                            </p:childTnLst>
                          </p:cTn>
                        </p:par>
                        <p:par>
                          <p:cTn id="73" fill="hold">
                            <p:stCondLst>
                              <p:cond delay="500"/>
                            </p:stCondLst>
                            <p:childTnLst>
                              <p:par>
                                <p:cTn id="74" presetID="1" presetClass="mediacall" presetSubtype="0" fill="hold" nodeType="afterEffect">
                                  <p:stCondLst>
                                    <p:cond delay="0"/>
                                  </p:stCondLst>
                                  <p:childTnLst>
                                    <p:cmd type="call" cmd="playFrom(0.0)">
                                      <p:cBhvr>
                                        <p:cTn id="75" dur="3432" fill="hold"/>
                                        <p:tgtEl>
                                          <p:spTgt spid="22"/>
                                        </p:tgtEl>
                                      </p:cBhvr>
                                    </p:cmd>
                                  </p:childTnLst>
                                </p:cTn>
                              </p:par>
                              <p:par>
                                <p:cTn id="76" presetID="1"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par>
                                <p:cTn id="78" presetID="63" presetClass="path" presetSubtype="0" accel="50000" decel="50000" fill="hold" nodeType="withEffect">
                                  <p:stCondLst>
                                    <p:cond delay="0"/>
                                  </p:stCondLst>
                                  <p:childTnLst>
                                    <p:animMotion origin="layout" path="M -1.04167E-6 -4.81481E-6 L 0.1599 -4.81481E-6 " pathEditMode="relative" rAng="0" ptsTypes="AA">
                                      <p:cBhvr>
                                        <p:cTn id="79" dur="500" fill="hold"/>
                                        <p:tgtEl>
                                          <p:spTgt spid="68"/>
                                        </p:tgtEl>
                                        <p:attrNameLst>
                                          <p:attrName>ppt_x</p:attrName>
                                          <p:attrName>ppt_y</p:attrName>
                                        </p:attrNameLst>
                                      </p:cBhvr>
                                      <p:rCtr x="7995" y="0"/>
                                    </p:animMotion>
                                  </p:childTnLst>
                                </p:cTn>
                              </p:par>
                              <p:par>
                                <p:cTn id="80" presetID="10" presetClass="exit" presetSubtype="0" fill="hold" nodeType="withEffect">
                                  <p:stCondLst>
                                    <p:cond delay="0"/>
                                  </p:stCondLst>
                                  <p:childTnLst>
                                    <p:animEffect transition="out" filter="fade">
                                      <p:cBhvr>
                                        <p:cTn id="81" dur="500"/>
                                        <p:tgtEl>
                                          <p:spTgt spid="31"/>
                                        </p:tgtEl>
                                      </p:cBhvr>
                                    </p:animEffect>
                                    <p:set>
                                      <p:cBhvr>
                                        <p:cTn id="82" dur="1" fill="hold">
                                          <p:stCondLst>
                                            <p:cond delay="499"/>
                                          </p:stCondLst>
                                        </p:cTn>
                                        <p:tgtEl>
                                          <p:spTgt spid="31"/>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0"/>
                                        </p:tgtEl>
                                      </p:cBhvr>
                                    </p:animEffect>
                                    <p:set>
                                      <p:cBhvr>
                                        <p:cTn id="100" dur="1" fill="hold">
                                          <p:stCondLst>
                                            <p:cond delay="499"/>
                                          </p:stCondLst>
                                        </p:cTn>
                                        <p:tgtEl>
                                          <p:spTgt spid="20"/>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4"/>
                                        </p:tgtEl>
                                      </p:cBhvr>
                                    </p:animEffect>
                                    <p:set>
                                      <p:cBhvr>
                                        <p:cTn id="112" dur="1" fill="hold">
                                          <p:stCondLst>
                                            <p:cond delay="499"/>
                                          </p:stCondLst>
                                        </p:cTn>
                                        <p:tgtEl>
                                          <p:spTgt spid="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6" restart="whenNotActive" fill="hold" evtFilter="cancelBubble" nodeType="interactiveSeq">
                <p:stCondLst>
                  <p:cond evt="onClick" delay="0">
                    <p:tgtEl>
                      <p:spTgt spid="68"/>
                    </p:tgtEl>
                  </p:cond>
                </p:stCondLst>
                <p:endSync evt="end" delay="0">
                  <p:rtn val="all"/>
                </p:endSync>
                <p:childTnLst>
                  <p:par>
                    <p:cTn id="117" fill="hold">
                      <p:stCondLst>
                        <p:cond delay="0"/>
                      </p:stCondLst>
                      <p:childTnLst>
                        <p:par>
                          <p:cTn id="118" fill="hold">
                            <p:stCondLst>
                              <p:cond delay="0"/>
                            </p:stCondLst>
                            <p:childTnLst>
                              <p:par>
                                <p:cTn id="119" presetID="26" presetClass="emph" presetSubtype="0" fill="hold" nodeType="clickEffect">
                                  <p:stCondLst>
                                    <p:cond delay="0"/>
                                  </p:stCondLst>
                                  <p:childTnLst>
                                    <p:animEffect transition="out" filter="fade">
                                      <p:cBhvr>
                                        <p:cTn id="120" dur="500" tmFilter="0, 0; .2, .5; .8, .5; 1, 0"/>
                                        <p:tgtEl>
                                          <p:spTgt spid="68"/>
                                        </p:tgtEl>
                                      </p:cBhvr>
                                    </p:animEffect>
                                    <p:animScale>
                                      <p:cBhvr>
                                        <p:cTn id="121" dur="250" autoRev="1" fill="hold"/>
                                        <p:tgtEl>
                                          <p:spTgt spid="68"/>
                                        </p:tgtEl>
                                      </p:cBhvr>
                                      <p:by x="105000" y="105000"/>
                                    </p:animScale>
                                  </p:childTnLst>
                                  <p:subTnLst>
                                    <p:audio>
                                      <p:cMediaNode>
                                        <p:cTn display="0" masterRel="sameClick">
                                          <p:stCondLst>
                                            <p:cond evt="begin" delay="0">
                                              <p:tn val="119"/>
                                            </p:cond>
                                          </p:stCondLst>
                                          <p:endCondLst>
                                            <p:cond evt="onStopAudio" delay="0">
                                              <p:tgtEl>
                                                <p:sldTgt/>
                                              </p:tgtEl>
                                            </p:cond>
                                          </p:endCondLst>
                                        </p:cTn>
                                        <p:tgtEl>
                                          <p:sndTgt r:embed="rId7" name="click.wav"/>
                                        </p:tgtEl>
                                      </p:cMediaNode>
                                    </p:audio>
                                  </p:subTnLst>
                                </p:cTn>
                              </p:par>
                            </p:childTnLst>
                          </p:cTn>
                        </p:par>
                        <p:par>
                          <p:cTn id="122" fill="hold">
                            <p:stCondLst>
                              <p:cond delay="500"/>
                            </p:stCondLst>
                            <p:childTnLst>
                              <p:par>
                                <p:cTn id="123" presetID="10" presetClass="exit" presetSubtype="0" fill="hold" nodeType="afterEffect">
                                  <p:stCondLst>
                                    <p:cond delay="0"/>
                                  </p:stCondLst>
                                  <p:childTnLst>
                                    <p:animEffect transition="out" filter="fade">
                                      <p:cBhvr>
                                        <p:cTn id="124" dur="500"/>
                                        <p:tgtEl>
                                          <p:spTgt spid="33"/>
                                        </p:tgtEl>
                                      </p:cBhvr>
                                    </p:animEffect>
                                    <p:set>
                                      <p:cBhvr>
                                        <p:cTn id="125" dur="1" fill="hold">
                                          <p:stCondLst>
                                            <p:cond delay="499"/>
                                          </p:stCondLst>
                                        </p:cTn>
                                        <p:tgtEl>
                                          <p:spTgt spid="33"/>
                                        </p:tgtEl>
                                        <p:attrNameLst>
                                          <p:attrName>style.visibility</p:attrName>
                                        </p:attrNameLst>
                                      </p:cBhvr>
                                      <p:to>
                                        <p:strVal val="hidden"/>
                                      </p:to>
                                    </p:set>
                                  </p:childTnLst>
                                </p:cTn>
                              </p:par>
                              <p:par>
                                <p:cTn id="126" presetID="35" presetClass="path" presetSubtype="0" accel="50000" decel="50000" fill="hold" nodeType="withEffect">
                                  <p:stCondLst>
                                    <p:cond delay="0"/>
                                  </p:stCondLst>
                                  <p:childTnLst>
                                    <p:animMotion origin="layout" path="M 0.1599 -4.81481E-6 L -1.04167E-6 -4.81481E-6 " pathEditMode="relative" rAng="0" ptsTypes="AA">
                                      <p:cBhvr>
                                        <p:cTn id="127" dur="500" fill="hold"/>
                                        <p:tgtEl>
                                          <p:spTgt spid="68"/>
                                        </p:tgtEl>
                                        <p:attrNameLst>
                                          <p:attrName>ppt_x</p:attrName>
                                          <p:attrName>ppt_y</p:attrName>
                                        </p:attrNameLst>
                                      </p:cBhvr>
                                      <p:rCtr x="-7995" y="0"/>
                                    </p:animMotion>
                                  </p:childTnLst>
                                </p:cTn>
                              </p:par>
                              <p:par>
                                <p:cTn id="128" presetID="10" presetClass="entr" presetSubtype="0" fill="hold" nodeType="with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500"/>
                                        <p:tgtEl>
                                          <p:spTgt spid="31"/>
                                        </p:tgtEl>
                                      </p:cBhvr>
                                    </p:animEffect>
                                  </p:childTnLst>
                                </p:cTn>
                              </p:par>
                              <p:par>
                                <p:cTn id="131" presetID="10" presetClass="entr" presetSubtype="0" fill="hold" nodeType="with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fade">
                                      <p:cBhvr>
                                        <p:cTn id="133" dur="500"/>
                                        <p:tgtEl>
                                          <p:spTgt spid="12"/>
                                        </p:tgtEl>
                                      </p:cBhvr>
                                    </p:animEffect>
                                  </p:childTnLst>
                                </p:cTn>
                              </p:par>
                              <p:par>
                                <p:cTn id="134" presetID="10" presetClass="entr" presetSubtype="0" fill="hold" nodeType="withEffect">
                                  <p:stCondLst>
                                    <p:cond delay="0"/>
                                  </p:stCondLst>
                                  <p:childTnLst>
                                    <p:set>
                                      <p:cBhvr>
                                        <p:cTn id="135" dur="1" fill="hold">
                                          <p:stCondLst>
                                            <p:cond delay="0"/>
                                          </p:stCondLst>
                                        </p:cTn>
                                        <p:tgtEl>
                                          <p:spTgt spid="2"/>
                                        </p:tgtEl>
                                        <p:attrNameLst>
                                          <p:attrName>style.visibility</p:attrName>
                                        </p:attrNameLst>
                                      </p:cBhvr>
                                      <p:to>
                                        <p:strVal val="visible"/>
                                      </p:to>
                                    </p:set>
                                    <p:animEffect transition="in" filter="fade">
                                      <p:cBhvr>
                                        <p:cTn id="136" dur="500"/>
                                        <p:tgtEl>
                                          <p:spTgt spid="2"/>
                                        </p:tgtEl>
                                      </p:cBhvr>
                                    </p:animEffect>
                                  </p:childTnLst>
                                </p:cTn>
                              </p:par>
                              <p:par>
                                <p:cTn id="137" presetID="10" presetClass="entr" presetSubtype="0" fill="hold" nodeType="withEffect">
                                  <p:stCondLst>
                                    <p:cond delay="0"/>
                                  </p:stCondLst>
                                  <p:childTnLst>
                                    <p:set>
                                      <p:cBhvr>
                                        <p:cTn id="138" dur="1" fill="hold">
                                          <p:stCondLst>
                                            <p:cond delay="0"/>
                                          </p:stCondLst>
                                        </p:cTn>
                                        <p:tgtEl>
                                          <p:spTgt spid="16"/>
                                        </p:tgtEl>
                                        <p:attrNameLst>
                                          <p:attrName>style.visibility</p:attrName>
                                        </p:attrNameLst>
                                      </p:cBhvr>
                                      <p:to>
                                        <p:strVal val="visible"/>
                                      </p:to>
                                    </p:set>
                                    <p:animEffect transition="in" filter="fade">
                                      <p:cBhvr>
                                        <p:cTn id="139" dur="500"/>
                                        <p:tgtEl>
                                          <p:spTgt spid="16"/>
                                        </p:tgtEl>
                                      </p:cBhvr>
                                    </p:animEffect>
                                  </p:childTnLst>
                                </p:cTn>
                              </p:par>
                              <p:par>
                                <p:cTn id="140" presetID="10" presetClass="entr" presetSubtype="0" fill="hold" nodeType="withEffect">
                                  <p:stCondLst>
                                    <p:cond delay="0"/>
                                  </p:stCondLst>
                                  <p:childTnLst>
                                    <p:set>
                                      <p:cBhvr>
                                        <p:cTn id="141" dur="1" fill="hold">
                                          <p:stCondLst>
                                            <p:cond delay="0"/>
                                          </p:stCondLst>
                                        </p:cTn>
                                        <p:tgtEl>
                                          <p:spTgt spid="4"/>
                                        </p:tgtEl>
                                        <p:attrNameLst>
                                          <p:attrName>style.visibility</p:attrName>
                                        </p:attrNameLst>
                                      </p:cBhvr>
                                      <p:to>
                                        <p:strVal val="visible"/>
                                      </p:to>
                                    </p:set>
                                    <p:animEffect transition="in" filter="fade">
                                      <p:cBhvr>
                                        <p:cTn id="142" dur="500"/>
                                        <p:tgtEl>
                                          <p:spTgt spid="4"/>
                                        </p:tgtEl>
                                      </p:cBhvr>
                                    </p:animEffect>
                                  </p:childTnLst>
                                </p:cTn>
                              </p:par>
                              <p:par>
                                <p:cTn id="143" presetID="10" presetClass="entr" presetSubtype="0" fill="hold" nodeType="withEffect">
                                  <p:stCondLst>
                                    <p:cond delay="0"/>
                                  </p:stCondLst>
                                  <p:childTnLst>
                                    <p:set>
                                      <p:cBhvr>
                                        <p:cTn id="144" dur="1" fill="hold">
                                          <p:stCondLst>
                                            <p:cond delay="0"/>
                                          </p:stCondLst>
                                        </p:cTn>
                                        <p:tgtEl>
                                          <p:spTgt spid="6"/>
                                        </p:tgtEl>
                                        <p:attrNameLst>
                                          <p:attrName>style.visibility</p:attrName>
                                        </p:attrNameLst>
                                      </p:cBhvr>
                                      <p:to>
                                        <p:strVal val="visible"/>
                                      </p:to>
                                    </p:set>
                                    <p:animEffect transition="in" filter="fade">
                                      <p:cBhvr>
                                        <p:cTn id="145" dur="500"/>
                                        <p:tgtEl>
                                          <p:spTgt spid="6"/>
                                        </p:tgtEl>
                                      </p:cBhvr>
                                    </p:animEffect>
                                  </p:childTnLst>
                                </p:cTn>
                              </p:par>
                            </p:childTnLst>
                          </p:cTn>
                        </p:par>
                      </p:childTnLst>
                    </p:cTn>
                  </p:par>
                </p:childTnLst>
              </p:cTn>
              <p:nextCondLst>
                <p:cond evt="onClick" delay="0">
                  <p:tgtEl>
                    <p:spTgt spid="68"/>
                  </p:tgtEl>
                </p:cond>
              </p:nextCondLst>
            </p:seq>
            <p:seq concurrent="1" nextAc="seek">
              <p:cTn id="146" restart="whenNotActive" fill="hold" evtFilter="cancelBubble" nodeType="interactiveSeq">
                <p:stCondLst>
                  <p:cond evt="onClick" delay="0">
                    <p:tgtEl>
                      <p:spTgt spid="15"/>
                    </p:tgtEl>
                  </p:cond>
                </p:stCondLst>
                <p:endSync evt="end" delay="0">
                  <p:rtn val="all"/>
                </p:endSync>
                <p:childTnLst>
                  <p:par>
                    <p:cTn id="147" fill="hold">
                      <p:stCondLst>
                        <p:cond delay="0"/>
                      </p:stCondLst>
                      <p:childTnLst>
                        <p:par>
                          <p:cTn id="148" fill="hold">
                            <p:stCondLst>
                              <p:cond delay="0"/>
                            </p:stCondLst>
                            <p:childTnLst>
                              <p:par>
                                <p:cTn id="149" presetID="26" presetClass="emph" presetSubtype="0" fill="hold" nodeType="clickEffect">
                                  <p:stCondLst>
                                    <p:cond delay="0"/>
                                  </p:stCondLst>
                                  <p:childTnLst>
                                    <p:animEffect transition="out" filter="fade">
                                      <p:cBhvr>
                                        <p:cTn id="150" dur="500" tmFilter="0, 0; .2, .5; .8, .5; 1, 0"/>
                                        <p:tgtEl>
                                          <p:spTgt spid="15"/>
                                        </p:tgtEl>
                                      </p:cBhvr>
                                    </p:animEffect>
                                    <p:animScale>
                                      <p:cBhvr>
                                        <p:cTn id="151" dur="250" autoRev="1" fill="hold"/>
                                        <p:tgtEl>
                                          <p:spTgt spid="15"/>
                                        </p:tgtEl>
                                      </p:cBhvr>
                                      <p:by x="105000" y="105000"/>
                                    </p:animScale>
                                  </p:childTnLst>
                                  <p:subTnLst>
                                    <p:audio>
                                      <p:cMediaNode>
                                        <p:cTn display="0" masterRel="sameClick">
                                          <p:stCondLst>
                                            <p:cond evt="begin" delay="0">
                                              <p:tn val="149"/>
                                            </p:cond>
                                          </p:stCondLst>
                                          <p:endCondLst>
                                            <p:cond evt="onStopAudio" delay="0">
                                              <p:tgtEl>
                                                <p:sldTgt/>
                                              </p:tgtEl>
                                            </p:cond>
                                          </p:endCondLst>
                                        </p:cTn>
                                        <p:tgtEl>
                                          <p:sndTgt r:embed="rId7" name="click.wav"/>
                                        </p:tgtEl>
                                      </p:cMediaNode>
                                    </p:audio>
                                  </p:subTnLst>
                                </p:cTn>
                              </p:par>
                            </p:childTnLst>
                          </p:cTn>
                        </p:par>
                        <p:par>
                          <p:cTn id="152" fill="hold">
                            <p:stCondLst>
                              <p:cond delay="500"/>
                            </p:stCondLst>
                            <p:childTnLst>
                              <p:par>
                                <p:cTn id="153" presetID="1" presetClass="mediacall" presetSubtype="0" fill="hold" nodeType="afterEffect">
                                  <p:stCondLst>
                                    <p:cond delay="0"/>
                                  </p:stCondLst>
                                  <p:childTnLst>
                                    <p:cmd type="call" cmd="playFrom(0.0)">
                                      <p:cBhvr>
                                        <p:cTn id="154" dur="4995" fill="hold"/>
                                        <p:tgtEl>
                                          <p:spTgt spid="7"/>
                                        </p:tgtEl>
                                      </p:cBhvr>
                                    </p:cmd>
                                  </p:childTnLst>
                                </p:cTn>
                              </p:par>
                              <p:par>
                                <p:cTn id="155" presetID="1" presetClass="entr" presetSubtype="0" fill="hold" nodeType="withEffect">
                                  <p:stCondLst>
                                    <p:cond delay="0"/>
                                  </p:stCondLst>
                                  <p:childTnLst>
                                    <p:set>
                                      <p:cBhvr>
                                        <p:cTn id="156" dur="1" fill="hold">
                                          <p:stCondLst>
                                            <p:cond delay="0"/>
                                          </p:stCondLst>
                                        </p:cTn>
                                        <p:tgtEl>
                                          <p:spTgt spid="13"/>
                                        </p:tgtEl>
                                        <p:attrNameLst>
                                          <p:attrName>style.visibility</p:attrName>
                                        </p:attrNameLst>
                                      </p:cBhvr>
                                      <p:to>
                                        <p:strVal val="visible"/>
                                      </p:to>
                                    </p:set>
                                  </p:childTnLst>
                                </p:cTn>
                              </p:par>
                              <p:par>
                                <p:cTn id="157" presetID="63" presetClass="path" presetSubtype="0" accel="50000" decel="50000" fill="hold" nodeType="withEffect">
                                  <p:stCondLst>
                                    <p:cond delay="0"/>
                                  </p:stCondLst>
                                  <p:childTnLst>
                                    <p:animMotion origin="layout" path="M 6.25E-7 -4.81481E-6 L 0.1599 -4.81481E-6 " pathEditMode="relative" rAng="0" ptsTypes="AA">
                                      <p:cBhvr>
                                        <p:cTn id="158" dur="500" fill="hold"/>
                                        <p:tgtEl>
                                          <p:spTgt spid="14"/>
                                        </p:tgtEl>
                                        <p:attrNameLst>
                                          <p:attrName>ppt_x</p:attrName>
                                          <p:attrName>ppt_y</p:attrName>
                                        </p:attrNameLst>
                                      </p:cBhvr>
                                      <p:rCtr x="7995" y="0"/>
                                    </p:animMotion>
                                  </p:childTnLst>
                                </p:cTn>
                              </p:par>
                              <p:par>
                                <p:cTn id="159" presetID="10" presetClass="exit" presetSubtype="0" fill="hold" nodeType="withEffect">
                                  <p:stCondLst>
                                    <p:cond delay="0"/>
                                  </p:stCondLst>
                                  <p:childTnLst>
                                    <p:animEffect transition="out" filter="fade">
                                      <p:cBhvr>
                                        <p:cTn id="160" dur="500"/>
                                        <p:tgtEl>
                                          <p:spTgt spid="31"/>
                                        </p:tgtEl>
                                      </p:cBhvr>
                                    </p:animEffect>
                                    <p:set>
                                      <p:cBhvr>
                                        <p:cTn id="161" dur="1" fill="hold">
                                          <p:stCondLst>
                                            <p:cond delay="499"/>
                                          </p:stCondLst>
                                        </p:cTn>
                                        <p:tgtEl>
                                          <p:spTgt spid="31"/>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2"/>
                                        </p:tgtEl>
                                      </p:cBhvr>
                                    </p:animEffect>
                                    <p:set>
                                      <p:cBhvr>
                                        <p:cTn id="164" dur="1" fill="hold">
                                          <p:stCondLst>
                                            <p:cond delay="499"/>
                                          </p:stCondLst>
                                        </p:cTn>
                                        <p:tgtEl>
                                          <p:spTgt spid="1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
                                        </p:tgtEl>
                                      </p:cBhvr>
                                    </p:animEffect>
                                    <p:set>
                                      <p:cBhvr>
                                        <p:cTn id="167" dur="1" fill="hold">
                                          <p:stCondLst>
                                            <p:cond delay="499"/>
                                          </p:stCondLst>
                                        </p:cTn>
                                        <p:tgtEl>
                                          <p:spTgt spid="2"/>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6"/>
                                        </p:tgtEl>
                                      </p:cBhvr>
                                    </p:animEffect>
                                    <p:set>
                                      <p:cBhvr>
                                        <p:cTn id="170" dur="1" fill="hold">
                                          <p:stCondLst>
                                            <p:cond delay="499"/>
                                          </p:stCondLst>
                                        </p:cTn>
                                        <p:tgtEl>
                                          <p:spTgt spid="16"/>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5"/>
                                        </p:tgtEl>
                                      </p:cBhvr>
                                    </p:animEffect>
                                    <p:set>
                                      <p:cBhvr>
                                        <p:cTn id="173" dur="1" fill="hold">
                                          <p:stCondLst>
                                            <p:cond delay="499"/>
                                          </p:stCondLst>
                                        </p:cTn>
                                        <p:tgtEl>
                                          <p:spTgt spid="15"/>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8"/>
                                        </p:tgtEl>
                                      </p:cBhvr>
                                    </p:animEffect>
                                    <p:set>
                                      <p:cBhvr>
                                        <p:cTn id="176" dur="1" fill="hold">
                                          <p:stCondLst>
                                            <p:cond delay="499"/>
                                          </p:stCondLst>
                                        </p:cTn>
                                        <p:tgtEl>
                                          <p:spTgt spid="18"/>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0"/>
                                        </p:tgtEl>
                                      </p:cBhvr>
                                    </p:animEffect>
                                    <p:set>
                                      <p:cBhvr>
                                        <p:cTn id="179" dur="1" fill="hold">
                                          <p:stCondLst>
                                            <p:cond delay="499"/>
                                          </p:stCondLst>
                                        </p:cTn>
                                        <p:tgtEl>
                                          <p:spTgt spid="20"/>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7"/>
                                        </p:tgtEl>
                                      </p:cBhvr>
                                    </p:animEffect>
                                    <p:set>
                                      <p:cBhvr>
                                        <p:cTn id="182" dur="1" fill="hold">
                                          <p:stCondLst>
                                            <p:cond delay="499"/>
                                          </p:stCondLst>
                                        </p:cTn>
                                        <p:tgtEl>
                                          <p:spTgt spid="17"/>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21"/>
                                        </p:tgtEl>
                                      </p:cBhvr>
                                    </p:animEffect>
                                    <p:set>
                                      <p:cBhvr>
                                        <p:cTn id="185" dur="1" fill="hold">
                                          <p:stCondLst>
                                            <p:cond delay="499"/>
                                          </p:stCondLst>
                                        </p:cTn>
                                        <p:tgtEl>
                                          <p:spTgt spid="21"/>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19"/>
                                        </p:tgtEl>
                                      </p:cBhvr>
                                    </p:animEffect>
                                    <p:set>
                                      <p:cBhvr>
                                        <p:cTn id="188" dur="1" fill="hold">
                                          <p:stCondLst>
                                            <p:cond delay="499"/>
                                          </p:stCondLst>
                                        </p:cTn>
                                        <p:tgtEl>
                                          <p:spTgt spid="19"/>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4"/>
                                        </p:tgtEl>
                                      </p:cBhvr>
                                    </p:animEffect>
                                    <p:set>
                                      <p:cBhvr>
                                        <p:cTn id="191" dur="1" fill="hold">
                                          <p:stCondLst>
                                            <p:cond delay="499"/>
                                          </p:stCondLst>
                                        </p:cTn>
                                        <p:tgtEl>
                                          <p:spTgt spid="4"/>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6"/>
                                        </p:tgtEl>
                                      </p:cBhvr>
                                    </p:animEffect>
                                    <p:set>
                                      <p:cBhvr>
                                        <p:cTn id="19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95" restart="whenNotActive" fill="hold" evtFilter="cancelBubble" nodeType="interactiveSeq">
                <p:stCondLst>
                  <p:cond evt="onClick" delay="0">
                    <p:tgtEl>
                      <p:spTgt spid="14"/>
                    </p:tgtEl>
                  </p:cond>
                </p:stCondLst>
                <p:endSync evt="end" delay="0">
                  <p:rtn val="all"/>
                </p:endSync>
                <p:childTnLst>
                  <p:par>
                    <p:cTn id="196" fill="hold">
                      <p:stCondLst>
                        <p:cond delay="0"/>
                      </p:stCondLst>
                      <p:childTnLst>
                        <p:par>
                          <p:cTn id="197" fill="hold">
                            <p:stCondLst>
                              <p:cond delay="0"/>
                            </p:stCondLst>
                            <p:childTnLst>
                              <p:par>
                                <p:cTn id="198" presetID="26" presetClass="emph" presetSubtype="0" fill="hold" nodeType="clickEffect">
                                  <p:stCondLst>
                                    <p:cond delay="0"/>
                                  </p:stCondLst>
                                  <p:childTnLst>
                                    <p:animEffect transition="out" filter="fade">
                                      <p:cBhvr>
                                        <p:cTn id="199" dur="500" tmFilter="0, 0; .2, .5; .8, .5; 1, 0"/>
                                        <p:tgtEl>
                                          <p:spTgt spid="14"/>
                                        </p:tgtEl>
                                      </p:cBhvr>
                                    </p:animEffect>
                                    <p:animScale>
                                      <p:cBhvr>
                                        <p:cTn id="200" dur="250" autoRev="1" fill="hold"/>
                                        <p:tgtEl>
                                          <p:spTgt spid="14"/>
                                        </p:tgtEl>
                                      </p:cBhvr>
                                      <p:by x="105000" y="105000"/>
                                    </p:animScale>
                                  </p:childTnLst>
                                  <p:subTnLst>
                                    <p:audio>
                                      <p:cMediaNode>
                                        <p:cTn display="0" masterRel="sameClick">
                                          <p:stCondLst>
                                            <p:cond evt="begin" delay="0">
                                              <p:tn val="198"/>
                                            </p:cond>
                                          </p:stCondLst>
                                          <p:endCondLst>
                                            <p:cond evt="onStopAudio" delay="0">
                                              <p:tgtEl>
                                                <p:sldTgt/>
                                              </p:tgtEl>
                                            </p:cond>
                                          </p:endCondLst>
                                        </p:cTn>
                                        <p:tgtEl>
                                          <p:sndTgt r:embed="rId7" name="click.wav"/>
                                        </p:tgtEl>
                                      </p:cMediaNode>
                                    </p:audio>
                                  </p:subTnLst>
                                </p:cTn>
                              </p:par>
                              <p:par>
                                <p:cTn id="201" presetID="35" presetClass="path" presetSubtype="0" accel="50000" decel="50000" fill="hold" nodeType="withEffect">
                                  <p:stCondLst>
                                    <p:cond delay="0"/>
                                  </p:stCondLst>
                                  <p:childTnLst>
                                    <p:animMotion origin="layout" path="M 0.1599 -4.81481E-6 L 6.25E-7 -4.81481E-6 " pathEditMode="relative" rAng="0" ptsTypes="AA">
                                      <p:cBhvr>
                                        <p:cTn id="202" dur="500" fill="hold"/>
                                        <p:tgtEl>
                                          <p:spTgt spid="14"/>
                                        </p:tgtEl>
                                        <p:attrNameLst>
                                          <p:attrName>ppt_x</p:attrName>
                                          <p:attrName>ppt_y</p:attrName>
                                        </p:attrNameLst>
                                      </p:cBhvr>
                                      <p:rCtr x="-7995" y="0"/>
                                    </p:animMotion>
                                  </p:childTnLst>
                                </p:cTn>
                              </p:par>
                            </p:childTnLst>
                          </p:cTn>
                        </p:par>
                        <p:par>
                          <p:cTn id="203" fill="hold">
                            <p:stCondLst>
                              <p:cond delay="500"/>
                            </p:stCondLst>
                            <p:childTnLst>
                              <p:par>
                                <p:cTn id="204" presetID="1" presetClass="exit" presetSubtype="0" fill="hold" nodeType="afterEffect">
                                  <p:stCondLst>
                                    <p:cond delay="0"/>
                                  </p:stCondLst>
                                  <p:childTnLst>
                                    <p:set>
                                      <p:cBhvr>
                                        <p:cTn id="205" dur="1" fill="hold">
                                          <p:stCondLst>
                                            <p:cond delay="0"/>
                                          </p:stCondLst>
                                        </p:cTn>
                                        <p:tgtEl>
                                          <p:spTgt spid="13"/>
                                        </p:tgtEl>
                                        <p:attrNameLst>
                                          <p:attrName>style.visibility</p:attrName>
                                        </p:attrNameLst>
                                      </p:cBhvr>
                                      <p:to>
                                        <p:strVal val="hidden"/>
                                      </p:to>
                                    </p:set>
                                  </p:childTnLst>
                                </p:cTn>
                              </p:par>
                              <p:par>
                                <p:cTn id="206" presetID="10" presetClass="entr" presetSubtype="0" fill="hold" nodeType="withEffect">
                                  <p:stCondLst>
                                    <p:cond delay="0"/>
                                  </p:stCondLst>
                                  <p:childTnLst>
                                    <p:set>
                                      <p:cBhvr>
                                        <p:cTn id="207" dur="1" fill="hold">
                                          <p:stCondLst>
                                            <p:cond delay="0"/>
                                          </p:stCondLst>
                                        </p:cTn>
                                        <p:tgtEl>
                                          <p:spTgt spid="31"/>
                                        </p:tgtEl>
                                        <p:attrNameLst>
                                          <p:attrName>style.visibility</p:attrName>
                                        </p:attrNameLst>
                                      </p:cBhvr>
                                      <p:to>
                                        <p:strVal val="visible"/>
                                      </p:to>
                                    </p:set>
                                    <p:animEffect transition="in" filter="fade">
                                      <p:cBhvr>
                                        <p:cTn id="208" dur="500"/>
                                        <p:tgtEl>
                                          <p:spTgt spid="31"/>
                                        </p:tgtEl>
                                      </p:cBhvr>
                                    </p:animEffect>
                                  </p:childTnLst>
                                </p:cTn>
                              </p:par>
                              <p:par>
                                <p:cTn id="209" presetID="10" presetClass="entr" presetSubtype="0" fill="hold" nodeType="withEffect">
                                  <p:stCondLst>
                                    <p:cond delay="0"/>
                                  </p:stCondLst>
                                  <p:childTnLst>
                                    <p:set>
                                      <p:cBhvr>
                                        <p:cTn id="210" dur="1" fill="hold">
                                          <p:stCondLst>
                                            <p:cond delay="0"/>
                                          </p:stCondLst>
                                        </p:cTn>
                                        <p:tgtEl>
                                          <p:spTgt spid="12"/>
                                        </p:tgtEl>
                                        <p:attrNameLst>
                                          <p:attrName>style.visibility</p:attrName>
                                        </p:attrNameLst>
                                      </p:cBhvr>
                                      <p:to>
                                        <p:strVal val="visible"/>
                                      </p:to>
                                    </p:set>
                                    <p:animEffect transition="in" filter="fade">
                                      <p:cBhvr>
                                        <p:cTn id="211" dur="500"/>
                                        <p:tgtEl>
                                          <p:spTgt spid="12"/>
                                        </p:tgtEl>
                                      </p:cBhvr>
                                    </p:animEffect>
                                  </p:childTnLst>
                                </p:cTn>
                              </p:par>
                              <p:par>
                                <p:cTn id="212" presetID="10" presetClass="entr" presetSubtype="0" fill="hold" nodeType="withEffect">
                                  <p:stCondLst>
                                    <p:cond delay="0"/>
                                  </p:stCondLst>
                                  <p:childTnLst>
                                    <p:set>
                                      <p:cBhvr>
                                        <p:cTn id="213" dur="1" fill="hold">
                                          <p:stCondLst>
                                            <p:cond delay="0"/>
                                          </p:stCondLst>
                                        </p:cTn>
                                        <p:tgtEl>
                                          <p:spTgt spid="2"/>
                                        </p:tgtEl>
                                        <p:attrNameLst>
                                          <p:attrName>style.visibility</p:attrName>
                                        </p:attrNameLst>
                                      </p:cBhvr>
                                      <p:to>
                                        <p:strVal val="visible"/>
                                      </p:to>
                                    </p:set>
                                    <p:animEffect transition="in" filter="fade">
                                      <p:cBhvr>
                                        <p:cTn id="214" dur="500"/>
                                        <p:tgtEl>
                                          <p:spTgt spid="2"/>
                                        </p:tgtEl>
                                      </p:cBhvr>
                                    </p:animEffect>
                                  </p:childTnLst>
                                </p:cTn>
                              </p:par>
                              <p:par>
                                <p:cTn id="215" presetID="10" presetClass="entr" presetSubtype="0" fill="hold" nodeType="withEffect">
                                  <p:stCondLst>
                                    <p:cond delay="0"/>
                                  </p:stCondLst>
                                  <p:childTnLst>
                                    <p:set>
                                      <p:cBhvr>
                                        <p:cTn id="216" dur="1" fill="hold">
                                          <p:stCondLst>
                                            <p:cond delay="0"/>
                                          </p:stCondLst>
                                        </p:cTn>
                                        <p:tgtEl>
                                          <p:spTgt spid="16"/>
                                        </p:tgtEl>
                                        <p:attrNameLst>
                                          <p:attrName>style.visibility</p:attrName>
                                        </p:attrNameLst>
                                      </p:cBhvr>
                                      <p:to>
                                        <p:strVal val="visible"/>
                                      </p:to>
                                    </p:set>
                                    <p:animEffect transition="in" filter="fade">
                                      <p:cBhvr>
                                        <p:cTn id="217" dur="500"/>
                                        <p:tgtEl>
                                          <p:spTgt spid="16"/>
                                        </p:tgtEl>
                                      </p:cBhvr>
                                    </p:animEffect>
                                  </p:childTnLst>
                                </p:cTn>
                              </p:par>
                              <p:par>
                                <p:cTn id="218" presetID="10" presetClass="entr" presetSubtype="0" fill="hold" nodeType="withEffect">
                                  <p:stCondLst>
                                    <p:cond delay="0"/>
                                  </p:stCondLst>
                                  <p:childTnLst>
                                    <p:set>
                                      <p:cBhvr>
                                        <p:cTn id="219" dur="1" fill="hold">
                                          <p:stCondLst>
                                            <p:cond delay="0"/>
                                          </p:stCondLst>
                                        </p:cTn>
                                        <p:tgtEl>
                                          <p:spTgt spid="15"/>
                                        </p:tgtEl>
                                        <p:attrNameLst>
                                          <p:attrName>style.visibility</p:attrName>
                                        </p:attrNameLst>
                                      </p:cBhvr>
                                      <p:to>
                                        <p:strVal val="visible"/>
                                      </p:to>
                                    </p:set>
                                    <p:animEffect transition="in" filter="fade">
                                      <p:cBhvr>
                                        <p:cTn id="220" dur="500"/>
                                        <p:tgtEl>
                                          <p:spTgt spid="15"/>
                                        </p:tgtEl>
                                      </p:cBhvr>
                                    </p:animEffect>
                                  </p:childTnLst>
                                </p:cTn>
                              </p:par>
                              <p:par>
                                <p:cTn id="221" presetID="10" presetClass="entr" presetSubtype="0" fill="hold" nodeType="withEffect">
                                  <p:stCondLst>
                                    <p:cond delay="0"/>
                                  </p:stCondLst>
                                  <p:childTnLst>
                                    <p:set>
                                      <p:cBhvr>
                                        <p:cTn id="222" dur="1" fill="hold">
                                          <p:stCondLst>
                                            <p:cond delay="0"/>
                                          </p:stCondLst>
                                        </p:cTn>
                                        <p:tgtEl>
                                          <p:spTgt spid="18"/>
                                        </p:tgtEl>
                                        <p:attrNameLst>
                                          <p:attrName>style.visibility</p:attrName>
                                        </p:attrNameLst>
                                      </p:cBhvr>
                                      <p:to>
                                        <p:strVal val="visible"/>
                                      </p:to>
                                    </p:set>
                                    <p:animEffect transition="in" filter="fade">
                                      <p:cBhvr>
                                        <p:cTn id="223" dur="500"/>
                                        <p:tgtEl>
                                          <p:spTgt spid="18"/>
                                        </p:tgtEl>
                                      </p:cBhvr>
                                    </p:animEffect>
                                  </p:childTnLst>
                                </p:cTn>
                              </p:par>
                              <p:par>
                                <p:cTn id="224" presetID="10" presetClass="entr" presetSubtype="0" fill="hold" nodeType="withEffect">
                                  <p:stCondLst>
                                    <p:cond delay="0"/>
                                  </p:stCondLst>
                                  <p:childTnLst>
                                    <p:set>
                                      <p:cBhvr>
                                        <p:cTn id="225" dur="1" fill="hold">
                                          <p:stCondLst>
                                            <p:cond delay="0"/>
                                          </p:stCondLst>
                                        </p:cTn>
                                        <p:tgtEl>
                                          <p:spTgt spid="20"/>
                                        </p:tgtEl>
                                        <p:attrNameLst>
                                          <p:attrName>style.visibility</p:attrName>
                                        </p:attrNameLst>
                                      </p:cBhvr>
                                      <p:to>
                                        <p:strVal val="visible"/>
                                      </p:to>
                                    </p:set>
                                    <p:animEffect transition="in" filter="fade">
                                      <p:cBhvr>
                                        <p:cTn id="226" dur="500"/>
                                        <p:tgtEl>
                                          <p:spTgt spid="20"/>
                                        </p:tgtEl>
                                      </p:cBhvr>
                                    </p:animEffect>
                                  </p:childTnLst>
                                </p:cTn>
                              </p:par>
                              <p:par>
                                <p:cTn id="227" presetID="10" presetClass="entr" presetSubtype="0" fill="hold" nodeType="withEffect">
                                  <p:stCondLst>
                                    <p:cond delay="0"/>
                                  </p:stCondLst>
                                  <p:childTnLst>
                                    <p:set>
                                      <p:cBhvr>
                                        <p:cTn id="228" dur="1" fill="hold">
                                          <p:stCondLst>
                                            <p:cond delay="0"/>
                                          </p:stCondLst>
                                        </p:cTn>
                                        <p:tgtEl>
                                          <p:spTgt spid="17"/>
                                        </p:tgtEl>
                                        <p:attrNameLst>
                                          <p:attrName>style.visibility</p:attrName>
                                        </p:attrNameLst>
                                      </p:cBhvr>
                                      <p:to>
                                        <p:strVal val="visible"/>
                                      </p:to>
                                    </p:set>
                                    <p:animEffect transition="in" filter="fade">
                                      <p:cBhvr>
                                        <p:cTn id="229" dur="500"/>
                                        <p:tgtEl>
                                          <p:spTgt spid="17"/>
                                        </p:tgtEl>
                                      </p:cBhvr>
                                    </p:animEffect>
                                  </p:childTnLst>
                                </p:cTn>
                              </p:par>
                              <p:par>
                                <p:cTn id="230" presetID="10" presetClass="entr" presetSubtype="0" fill="hold" nodeType="withEffect">
                                  <p:stCondLst>
                                    <p:cond delay="0"/>
                                  </p:stCondLst>
                                  <p:childTnLst>
                                    <p:set>
                                      <p:cBhvr>
                                        <p:cTn id="231" dur="1" fill="hold">
                                          <p:stCondLst>
                                            <p:cond delay="0"/>
                                          </p:stCondLst>
                                        </p:cTn>
                                        <p:tgtEl>
                                          <p:spTgt spid="21"/>
                                        </p:tgtEl>
                                        <p:attrNameLst>
                                          <p:attrName>style.visibility</p:attrName>
                                        </p:attrNameLst>
                                      </p:cBhvr>
                                      <p:to>
                                        <p:strVal val="visible"/>
                                      </p:to>
                                    </p:set>
                                    <p:animEffect transition="in" filter="fade">
                                      <p:cBhvr>
                                        <p:cTn id="232" dur="500"/>
                                        <p:tgtEl>
                                          <p:spTgt spid="21"/>
                                        </p:tgtEl>
                                      </p:cBhvr>
                                    </p:animEffect>
                                  </p:childTnLst>
                                </p:cTn>
                              </p:par>
                              <p:par>
                                <p:cTn id="233" presetID="10" presetClass="entr" presetSubtype="0" fill="hold" nodeType="withEffect">
                                  <p:stCondLst>
                                    <p:cond delay="0"/>
                                  </p:stCondLst>
                                  <p:childTnLst>
                                    <p:set>
                                      <p:cBhvr>
                                        <p:cTn id="234" dur="1" fill="hold">
                                          <p:stCondLst>
                                            <p:cond delay="0"/>
                                          </p:stCondLst>
                                        </p:cTn>
                                        <p:tgtEl>
                                          <p:spTgt spid="19"/>
                                        </p:tgtEl>
                                        <p:attrNameLst>
                                          <p:attrName>style.visibility</p:attrName>
                                        </p:attrNameLst>
                                      </p:cBhvr>
                                      <p:to>
                                        <p:strVal val="visible"/>
                                      </p:to>
                                    </p:set>
                                    <p:animEffect transition="in" filter="fade">
                                      <p:cBhvr>
                                        <p:cTn id="235" dur="500"/>
                                        <p:tgtEl>
                                          <p:spTgt spid="19"/>
                                        </p:tgtEl>
                                      </p:cBhvr>
                                    </p:animEffect>
                                  </p:childTnLst>
                                </p:cTn>
                              </p:par>
                              <p:par>
                                <p:cTn id="236" presetID="10" presetClass="entr" presetSubtype="0" fill="hold" nodeType="withEffect">
                                  <p:stCondLst>
                                    <p:cond delay="0"/>
                                  </p:stCondLst>
                                  <p:childTnLst>
                                    <p:set>
                                      <p:cBhvr>
                                        <p:cTn id="237" dur="1" fill="hold">
                                          <p:stCondLst>
                                            <p:cond delay="0"/>
                                          </p:stCondLst>
                                        </p:cTn>
                                        <p:tgtEl>
                                          <p:spTgt spid="4"/>
                                        </p:tgtEl>
                                        <p:attrNameLst>
                                          <p:attrName>style.visibility</p:attrName>
                                        </p:attrNameLst>
                                      </p:cBhvr>
                                      <p:to>
                                        <p:strVal val="visible"/>
                                      </p:to>
                                    </p:set>
                                    <p:animEffect transition="in" filter="fade">
                                      <p:cBhvr>
                                        <p:cTn id="238" dur="500"/>
                                        <p:tgtEl>
                                          <p:spTgt spid="4"/>
                                        </p:tgtEl>
                                      </p:cBhvr>
                                    </p:animEffect>
                                  </p:childTnLst>
                                </p:cTn>
                              </p:par>
                              <p:par>
                                <p:cTn id="239" presetID="10" presetClass="entr" presetSubtype="0" fill="hold" nodeType="withEffect">
                                  <p:stCondLst>
                                    <p:cond delay="0"/>
                                  </p:stCondLst>
                                  <p:childTnLst>
                                    <p:set>
                                      <p:cBhvr>
                                        <p:cTn id="240" dur="1" fill="hold">
                                          <p:stCondLst>
                                            <p:cond delay="0"/>
                                          </p:stCondLst>
                                        </p:cTn>
                                        <p:tgtEl>
                                          <p:spTgt spid="6"/>
                                        </p:tgtEl>
                                        <p:attrNameLst>
                                          <p:attrName>style.visibility</p:attrName>
                                        </p:attrNameLst>
                                      </p:cBhvr>
                                      <p:to>
                                        <p:strVal val="visible"/>
                                      </p:to>
                                    </p:set>
                                    <p:animEffect transition="in" filter="fade">
                                      <p:cBhvr>
                                        <p:cTn id="241" dur="500"/>
                                        <p:tgtEl>
                                          <p:spTgt spid="6"/>
                                        </p:tgtEl>
                                      </p:cBhvr>
                                    </p:animEffect>
                                  </p:childTnLst>
                                </p:cTn>
                              </p:par>
                            </p:childTnLst>
                          </p:cTn>
                        </p:par>
                      </p:childTnLst>
                    </p:cTn>
                  </p:par>
                </p:childTnLst>
              </p:cTn>
              <p:nextCondLst>
                <p:cond evt="onClick" delay="0">
                  <p:tgtEl>
                    <p:spTgt spid="14"/>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fill="hold" nodeType="clickEffect">
                                  <p:stCondLst>
                                    <p:cond delay="0"/>
                                  </p:stCondLst>
                                  <p:childTnLst>
                                    <p:animEffect transition="out" filter="fade">
                                      <p:cBhvr>
                                        <p:cTn id="246" dur="500" tmFilter="0, 0; .2, .5; .8, .5; 1, 0"/>
                                        <p:tgtEl>
                                          <p:spTgt spid="20"/>
                                        </p:tgtEl>
                                      </p:cBhvr>
                                    </p:animEffect>
                                    <p:animScale>
                                      <p:cBhvr>
                                        <p:cTn id="247" dur="250" autoRev="1" fill="hold"/>
                                        <p:tgtEl>
                                          <p:spTgt spid="20"/>
                                        </p:tgtEl>
                                      </p:cBhvr>
                                      <p:by x="105000" y="105000"/>
                                    </p:animScale>
                                  </p:childTnLst>
                                  <p:subTnLst>
                                    <p:audio>
                                      <p:cMediaNode>
                                        <p:cTn display="0" masterRel="sameClick">
                                          <p:stCondLst>
                                            <p:cond evt="begin" delay="0">
                                              <p:tn val="245"/>
                                            </p:cond>
                                          </p:stCondLst>
                                          <p:endCondLst>
                                            <p:cond evt="onStopAudio" delay="0">
                                              <p:tgtEl>
                                                <p:sldTgt/>
                                              </p:tgtEl>
                                            </p:cond>
                                          </p:endCondLst>
                                        </p:cTn>
                                        <p:tgtEl>
                                          <p:sndTgt r:embed="rId7" name="click.wav"/>
                                        </p:tgtEl>
                                      </p:cMediaNode>
                                    </p:audio>
                                  </p:subTnLst>
                                </p:cTn>
                              </p:par>
                            </p:childTnLst>
                          </p:cTn>
                        </p:par>
                        <p:par>
                          <p:cTn id="248" fill="hold">
                            <p:stCondLst>
                              <p:cond delay="500"/>
                            </p:stCondLst>
                            <p:childTnLst>
                              <p:par>
                                <p:cTn id="249" presetID="1" presetClass="mediacall" presetSubtype="0" fill="hold" nodeType="afterEffect">
                                  <p:stCondLst>
                                    <p:cond delay="0"/>
                                  </p:stCondLst>
                                  <p:childTnLst>
                                    <p:cmd type="call" cmd="playFrom(0.0)">
                                      <p:cBhvr>
                                        <p:cTn id="250" dur="4995" fill="hold"/>
                                        <p:tgtEl>
                                          <p:spTgt spid="7"/>
                                        </p:tgtEl>
                                      </p:cBhvr>
                                    </p:cmd>
                                  </p:childTnLst>
                                </p:cTn>
                              </p:par>
                              <p:par>
                                <p:cTn id="251" presetID="1" presetClass="entr" presetSubtype="0" fill="hold" nodeType="withEffect">
                                  <p:stCondLst>
                                    <p:cond delay="0"/>
                                  </p:stCondLst>
                                  <p:childTnLst>
                                    <p:set>
                                      <p:cBhvr>
                                        <p:cTn id="252" dur="1" fill="hold">
                                          <p:stCondLst>
                                            <p:cond delay="0"/>
                                          </p:stCondLst>
                                        </p:cTn>
                                        <p:tgtEl>
                                          <p:spTgt spid="13"/>
                                        </p:tgtEl>
                                        <p:attrNameLst>
                                          <p:attrName>style.visibility</p:attrName>
                                        </p:attrNameLst>
                                      </p:cBhvr>
                                      <p:to>
                                        <p:strVal val="visible"/>
                                      </p:to>
                                    </p:set>
                                  </p:childTnLst>
                                </p:cTn>
                              </p:par>
                              <p:par>
                                <p:cTn id="253" presetID="63" presetClass="path" presetSubtype="0" accel="50000" decel="50000" fill="hold" nodeType="withEffect">
                                  <p:stCondLst>
                                    <p:cond delay="0"/>
                                  </p:stCondLst>
                                  <p:childTnLst>
                                    <p:animMotion origin="layout" path="M 6.25E-7 -4.81481E-6 L 0.16094 -4.81481E-6 " pathEditMode="relative" rAng="0" ptsTypes="AA">
                                      <p:cBhvr>
                                        <p:cTn id="254" dur="500" fill="hold"/>
                                        <p:tgtEl>
                                          <p:spTgt spid="14"/>
                                        </p:tgtEl>
                                        <p:attrNameLst>
                                          <p:attrName>ppt_x</p:attrName>
                                          <p:attrName>ppt_y</p:attrName>
                                        </p:attrNameLst>
                                      </p:cBhvr>
                                      <p:rCtr x="7591" y="0"/>
                                    </p:animMotion>
                                  </p:childTnLst>
                                </p:cTn>
                              </p:par>
                              <p:par>
                                <p:cTn id="255" presetID="10" presetClass="exit" presetSubtype="0" fill="hold" nodeType="withEffect">
                                  <p:stCondLst>
                                    <p:cond delay="0"/>
                                  </p:stCondLst>
                                  <p:childTnLst>
                                    <p:animEffect transition="out" filter="fade">
                                      <p:cBhvr>
                                        <p:cTn id="256" dur="500"/>
                                        <p:tgtEl>
                                          <p:spTgt spid="31"/>
                                        </p:tgtEl>
                                      </p:cBhvr>
                                    </p:animEffect>
                                    <p:set>
                                      <p:cBhvr>
                                        <p:cTn id="257" dur="1" fill="hold">
                                          <p:stCondLst>
                                            <p:cond delay="499"/>
                                          </p:stCondLst>
                                        </p:cTn>
                                        <p:tgtEl>
                                          <p:spTgt spid="31"/>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2"/>
                                        </p:tgtEl>
                                      </p:cBhvr>
                                    </p:animEffect>
                                    <p:set>
                                      <p:cBhvr>
                                        <p:cTn id="260" dur="1" fill="hold">
                                          <p:stCondLst>
                                            <p:cond delay="499"/>
                                          </p:stCondLst>
                                        </p:cTn>
                                        <p:tgtEl>
                                          <p:spTgt spid="12"/>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2"/>
                                        </p:tgtEl>
                                      </p:cBhvr>
                                    </p:animEffect>
                                    <p:set>
                                      <p:cBhvr>
                                        <p:cTn id="263" dur="1" fill="hold">
                                          <p:stCondLst>
                                            <p:cond delay="499"/>
                                          </p:stCondLst>
                                        </p:cTn>
                                        <p:tgtEl>
                                          <p:spTgt spid="2"/>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6"/>
                                        </p:tgtEl>
                                      </p:cBhvr>
                                    </p:animEffect>
                                    <p:set>
                                      <p:cBhvr>
                                        <p:cTn id="266" dur="1" fill="hold">
                                          <p:stCondLst>
                                            <p:cond delay="499"/>
                                          </p:stCondLst>
                                        </p:cTn>
                                        <p:tgtEl>
                                          <p:spTgt spid="16"/>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5"/>
                                        </p:tgtEl>
                                      </p:cBhvr>
                                    </p:animEffect>
                                    <p:set>
                                      <p:cBhvr>
                                        <p:cTn id="269" dur="1" fill="hold">
                                          <p:stCondLst>
                                            <p:cond delay="499"/>
                                          </p:stCondLst>
                                        </p:cTn>
                                        <p:tgtEl>
                                          <p:spTgt spid="15"/>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8"/>
                                        </p:tgtEl>
                                      </p:cBhvr>
                                    </p:animEffect>
                                    <p:set>
                                      <p:cBhvr>
                                        <p:cTn id="272" dur="1" fill="hold">
                                          <p:stCondLst>
                                            <p:cond delay="499"/>
                                          </p:stCondLst>
                                        </p:cTn>
                                        <p:tgtEl>
                                          <p:spTgt spid="18"/>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0"/>
                                        </p:tgtEl>
                                      </p:cBhvr>
                                    </p:animEffect>
                                    <p:set>
                                      <p:cBhvr>
                                        <p:cTn id="275" dur="1" fill="hold">
                                          <p:stCondLst>
                                            <p:cond delay="499"/>
                                          </p:stCondLst>
                                        </p:cTn>
                                        <p:tgtEl>
                                          <p:spTgt spid="20"/>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7"/>
                                        </p:tgtEl>
                                      </p:cBhvr>
                                    </p:animEffect>
                                    <p:set>
                                      <p:cBhvr>
                                        <p:cTn id="278" dur="1" fill="hold">
                                          <p:stCondLst>
                                            <p:cond delay="499"/>
                                          </p:stCondLst>
                                        </p:cTn>
                                        <p:tgtEl>
                                          <p:spTgt spid="17"/>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21"/>
                                        </p:tgtEl>
                                      </p:cBhvr>
                                    </p:animEffect>
                                    <p:set>
                                      <p:cBhvr>
                                        <p:cTn id="281" dur="1" fill="hold">
                                          <p:stCondLst>
                                            <p:cond delay="499"/>
                                          </p:stCondLst>
                                        </p:cTn>
                                        <p:tgtEl>
                                          <p:spTgt spid="21"/>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19"/>
                                        </p:tgtEl>
                                      </p:cBhvr>
                                    </p:animEffect>
                                    <p:set>
                                      <p:cBhvr>
                                        <p:cTn id="284" dur="1" fill="hold">
                                          <p:stCondLst>
                                            <p:cond delay="499"/>
                                          </p:stCondLst>
                                        </p:cTn>
                                        <p:tgtEl>
                                          <p:spTgt spid="19"/>
                                        </p:tgtEl>
                                        <p:attrNameLst>
                                          <p:attrName>style.visibility</p:attrName>
                                        </p:attrNameLst>
                                      </p:cBhvr>
                                      <p:to>
                                        <p:strVal val="hidden"/>
                                      </p:to>
                                    </p:set>
                                  </p:childTnLst>
                                </p:cTn>
                              </p:par>
                              <p:par>
                                <p:cTn id="285" presetID="10" presetClass="exit" presetSubtype="0" fill="hold" nodeType="withEffect">
                                  <p:stCondLst>
                                    <p:cond delay="0"/>
                                  </p:stCondLst>
                                  <p:childTnLst>
                                    <p:animEffect transition="out" filter="fade">
                                      <p:cBhvr>
                                        <p:cTn id="286" dur="500"/>
                                        <p:tgtEl>
                                          <p:spTgt spid="4"/>
                                        </p:tgtEl>
                                      </p:cBhvr>
                                    </p:animEffect>
                                    <p:set>
                                      <p:cBhvr>
                                        <p:cTn id="287" dur="1" fill="hold">
                                          <p:stCondLst>
                                            <p:cond delay="499"/>
                                          </p:stCondLst>
                                        </p:cTn>
                                        <p:tgtEl>
                                          <p:spTgt spid="4"/>
                                        </p:tgtEl>
                                        <p:attrNameLst>
                                          <p:attrName>style.visibility</p:attrName>
                                        </p:attrNameLst>
                                      </p:cBhvr>
                                      <p:to>
                                        <p:strVal val="hidden"/>
                                      </p:to>
                                    </p:set>
                                  </p:childTnLst>
                                </p:cTn>
                              </p:par>
                              <p:par>
                                <p:cTn id="288" presetID="10" presetClass="exit" presetSubtype="0" fill="hold" nodeType="withEffect">
                                  <p:stCondLst>
                                    <p:cond delay="0"/>
                                  </p:stCondLst>
                                  <p:childTnLst>
                                    <p:animEffect transition="out" filter="fade">
                                      <p:cBhvr>
                                        <p:cTn id="289" dur="500"/>
                                        <p:tgtEl>
                                          <p:spTgt spid="6"/>
                                        </p:tgtEl>
                                      </p:cBhvr>
                                    </p:animEffect>
                                    <p:set>
                                      <p:cBhvr>
                                        <p:cTn id="29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91" restart="whenNotActive" fill="hold" evtFilter="cancelBubble" nodeType="interactiveSeq">
                <p:stCondLst>
                  <p:cond evt="onClick" delay="0">
                    <p:tgtEl>
                      <p:spTgt spid="21"/>
                    </p:tgtEl>
                  </p:cond>
                </p:stCondLst>
                <p:endSync evt="end" delay="0">
                  <p:rtn val="all"/>
                </p:endSync>
                <p:childTnLst>
                  <p:par>
                    <p:cTn id="292" fill="hold">
                      <p:stCondLst>
                        <p:cond delay="0"/>
                      </p:stCondLst>
                      <p:childTnLst>
                        <p:par>
                          <p:cTn id="293" fill="hold">
                            <p:stCondLst>
                              <p:cond delay="0"/>
                            </p:stCondLst>
                            <p:childTnLst>
                              <p:par>
                                <p:cTn id="294" presetID="26" presetClass="emph" presetSubtype="0" fill="hold" nodeType="clickEffect">
                                  <p:stCondLst>
                                    <p:cond delay="0"/>
                                  </p:stCondLst>
                                  <p:childTnLst>
                                    <p:animEffect transition="out" filter="fade">
                                      <p:cBhvr>
                                        <p:cTn id="295" dur="500" tmFilter="0, 0; .2, .5; .8, .5; 1, 0"/>
                                        <p:tgtEl>
                                          <p:spTgt spid="21"/>
                                        </p:tgtEl>
                                      </p:cBhvr>
                                    </p:animEffect>
                                    <p:animScale>
                                      <p:cBhvr>
                                        <p:cTn id="296" dur="250" autoRev="1" fill="hold"/>
                                        <p:tgtEl>
                                          <p:spTgt spid="21"/>
                                        </p:tgtEl>
                                      </p:cBhvr>
                                      <p:by x="105000" y="105000"/>
                                    </p:animScale>
                                  </p:childTnLst>
                                  <p:subTnLst>
                                    <p:audio>
                                      <p:cMediaNode>
                                        <p:cTn display="0" masterRel="sameClick">
                                          <p:stCondLst>
                                            <p:cond evt="begin" delay="0">
                                              <p:tn val="294"/>
                                            </p:cond>
                                          </p:stCondLst>
                                          <p:endCondLst>
                                            <p:cond evt="onStopAudio" delay="0">
                                              <p:tgtEl>
                                                <p:sldTgt/>
                                              </p:tgtEl>
                                            </p:cond>
                                          </p:endCondLst>
                                        </p:cTn>
                                        <p:tgtEl>
                                          <p:sndTgt r:embed="rId7" name="click.wav"/>
                                        </p:tgtEl>
                                      </p:cMediaNode>
                                    </p:audio>
                                  </p:subTnLst>
                                </p:cTn>
                              </p:par>
                            </p:childTnLst>
                          </p:cTn>
                        </p:par>
                        <p:par>
                          <p:cTn id="297" fill="hold">
                            <p:stCondLst>
                              <p:cond delay="500"/>
                            </p:stCondLst>
                            <p:childTnLst>
                              <p:par>
                                <p:cTn id="298" presetID="1" presetClass="mediacall" presetSubtype="0" fill="hold" nodeType="afterEffect">
                                  <p:stCondLst>
                                    <p:cond delay="0"/>
                                  </p:stCondLst>
                                  <p:childTnLst>
                                    <p:cmd type="call" cmd="playFrom(0.0)">
                                      <p:cBhvr>
                                        <p:cTn id="299" dur="4995" fill="hold"/>
                                        <p:tgtEl>
                                          <p:spTgt spid="7"/>
                                        </p:tgtEl>
                                      </p:cBhvr>
                                    </p:cmd>
                                  </p:childTnLst>
                                </p:cTn>
                              </p:par>
                              <p:par>
                                <p:cTn id="300" presetID="1" presetClass="entr" presetSubtype="0" fill="hold" nodeType="withEffect">
                                  <p:stCondLst>
                                    <p:cond delay="0"/>
                                  </p:stCondLst>
                                  <p:childTnLst>
                                    <p:set>
                                      <p:cBhvr>
                                        <p:cTn id="301" dur="1" fill="hold">
                                          <p:stCondLst>
                                            <p:cond delay="0"/>
                                          </p:stCondLst>
                                        </p:cTn>
                                        <p:tgtEl>
                                          <p:spTgt spid="13"/>
                                        </p:tgtEl>
                                        <p:attrNameLst>
                                          <p:attrName>style.visibility</p:attrName>
                                        </p:attrNameLst>
                                      </p:cBhvr>
                                      <p:to>
                                        <p:strVal val="visible"/>
                                      </p:to>
                                    </p:set>
                                  </p:childTnLst>
                                </p:cTn>
                              </p:par>
                              <p:par>
                                <p:cTn id="302" presetID="63" presetClass="path" presetSubtype="0" accel="50000" decel="50000" fill="hold" nodeType="withEffect">
                                  <p:stCondLst>
                                    <p:cond delay="0"/>
                                  </p:stCondLst>
                                  <p:childTnLst>
                                    <p:animMotion origin="layout" path="M 6.25E-7 -4.81481E-6 L 0.16093 -4.81481E-6 " pathEditMode="relative" rAng="0" ptsTypes="AA">
                                      <p:cBhvr>
                                        <p:cTn id="303" dur="500" fill="hold"/>
                                        <p:tgtEl>
                                          <p:spTgt spid="14"/>
                                        </p:tgtEl>
                                        <p:attrNameLst>
                                          <p:attrName>ppt_x</p:attrName>
                                          <p:attrName>ppt_y</p:attrName>
                                        </p:attrNameLst>
                                      </p:cBhvr>
                                      <p:rCtr x="7956" y="0"/>
                                    </p:animMotion>
                                  </p:childTnLst>
                                </p:cTn>
                              </p:par>
                              <p:par>
                                <p:cTn id="304" presetID="10" presetClass="exit" presetSubtype="0" fill="hold" nodeType="withEffect">
                                  <p:stCondLst>
                                    <p:cond delay="0"/>
                                  </p:stCondLst>
                                  <p:childTnLst>
                                    <p:animEffect transition="out" filter="fade">
                                      <p:cBhvr>
                                        <p:cTn id="305" dur="500"/>
                                        <p:tgtEl>
                                          <p:spTgt spid="31"/>
                                        </p:tgtEl>
                                      </p:cBhvr>
                                    </p:animEffect>
                                    <p:set>
                                      <p:cBhvr>
                                        <p:cTn id="306" dur="1" fill="hold">
                                          <p:stCondLst>
                                            <p:cond delay="499"/>
                                          </p:stCondLst>
                                        </p:cTn>
                                        <p:tgtEl>
                                          <p:spTgt spid="31"/>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
                                        </p:tgtEl>
                                      </p:cBhvr>
                                    </p:animEffect>
                                    <p:set>
                                      <p:cBhvr>
                                        <p:cTn id="312" dur="1" fill="hold">
                                          <p:stCondLst>
                                            <p:cond delay="499"/>
                                          </p:stCondLst>
                                        </p:cTn>
                                        <p:tgtEl>
                                          <p:spTgt spid="2"/>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6"/>
                                        </p:tgtEl>
                                      </p:cBhvr>
                                    </p:animEffect>
                                    <p:set>
                                      <p:cBhvr>
                                        <p:cTn id="315" dur="1" fill="hold">
                                          <p:stCondLst>
                                            <p:cond delay="499"/>
                                          </p:stCondLst>
                                        </p:cTn>
                                        <p:tgtEl>
                                          <p:spTgt spid="16"/>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15"/>
                                        </p:tgtEl>
                                      </p:cBhvr>
                                    </p:animEffect>
                                    <p:set>
                                      <p:cBhvr>
                                        <p:cTn id="318" dur="1" fill="hold">
                                          <p:stCondLst>
                                            <p:cond delay="499"/>
                                          </p:stCondLst>
                                        </p:cTn>
                                        <p:tgtEl>
                                          <p:spTgt spid="15"/>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8"/>
                                        </p:tgtEl>
                                      </p:cBhvr>
                                    </p:animEffect>
                                    <p:set>
                                      <p:cBhvr>
                                        <p:cTn id="321" dur="1" fill="hold">
                                          <p:stCondLst>
                                            <p:cond delay="499"/>
                                          </p:stCondLst>
                                        </p:cTn>
                                        <p:tgtEl>
                                          <p:spTgt spid="18"/>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0"/>
                                        </p:tgtEl>
                                      </p:cBhvr>
                                    </p:animEffect>
                                    <p:set>
                                      <p:cBhvr>
                                        <p:cTn id="324" dur="1" fill="hold">
                                          <p:stCondLst>
                                            <p:cond delay="499"/>
                                          </p:stCondLst>
                                        </p:cTn>
                                        <p:tgtEl>
                                          <p:spTgt spid="20"/>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7"/>
                                        </p:tgtEl>
                                      </p:cBhvr>
                                    </p:animEffect>
                                    <p:set>
                                      <p:cBhvr>
                                        <p:cTn id="327" dur="1" fill="hold">
                                          <p:stCondLst>
                                            <p:cond delay="499"/>
                                          </p:stCondLst>
                                        </p:cTn>
                                        <p:tgtEl>
                                          <p:spTgt spid="17"/>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21"/>
                                        </p:tgtEl>
                                      </p:cBhvr>
                                    </p:animEffect>
                                    <p:set>
                                      <p:cBhvr>
                                        <p:cTn id="330" dur="1" fill="hold">
                                          <p:stCondLst>
                                            <p:cond delay="499"/>
                                          </p:stCondLst>
                                        </p:cTn>
                                        <p:tgtEl>
                                          <p:spTgt spid="21"/>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19"/>
                                        </p:tgtEl>
                                      </p:cBhvr>
                                    </p:animEffect>
                                    <p:set>
                                      <p:cBhvr>
                                        <p:cTn id="333" dur="1" fill="hold">
                                          <p:stCondLst>
                                            <p:cond delay="499"/>
                                          </p:stCondLst>
                                        </p:cTn>
                                        <p:tgtEl>
                                          <p:spTgt spid="19"/>
                                        </p:tgtEl>
                                        <p:attrNameLst>
                                          <p:attrName>style.visibility</p:attrName>
                                        </p:attrNameLst>
                                      </p:cBhvr>
                                      <p:to>
                                        <p:strVal val="hidden"/>
                                      </p:to>
                                    </p:set>
                                  </p:childTnLst>
                                </p:cTn>
                              </p:par>
                              <p:par>
                                <p:cTn id="334" presetID="10" presetClass="exit" presetSubtype="0" fill="hold" nodeType="withEffect">
                                  <p:stCondLst>
                                    <p:cond delay="0"/>
                                  </p:stCondLst>
                                  <p:childTnLst>
                                    <p:animEffect transition="out" filter="fade">
                                      <p:cBhvr>
                                        <p:cTn id="335" dur="500"/>
                                        <p:tgtEl>
                                          <p:spTgt spid="4"/>
                                        </p:tgtEl>
                                      </p:cBhvr>
                                    </p:animEffect>
                                    <p:set>
                                      <p:cBhvr>
                                        <p:cTn id="336" dur="1" fill="hold">
                                          <p:stCondLst>
                                            <p:cond delay="499"/>
                                          </p:stCondLst>
                                        </p:cTn>
                                        <p:tgtEl>
                                          <p:spTgt spid="4"/>
                                        </p:tgtEl>
                                        <p:attrNameLst>
                                          <p:attrName>style.visibility</p:attrName>
                                        </p:attrNameLst>
                                      </p:cBhvr>
                                      <p:to>
                                        <p:strVal val="hidden"/>
                                      </p:to>
                                    </p:set>
                                  </p:childTnLst>
                                </p:cTn>
                              </p:par>
                              <p:par>
                                <p:cTn id="337" presetID="10" presetClass="exit" presetSubtype="0" fill="hold" nodeType="withEffect">
                                  <p:stCondLst>
                                    <p:cond delay="0"/>
                                  </p:stCondLst>
                                  <p:childTnLst>
                                    <p:animEffect transition="out" filter="fade">
                                      <p:cBhvr>
                                        <p:cTn id="338" dur="500"/>
                                        <p:tgtEl>
                                          <p:spTgt spid="6"/>
                                        </p:tgtEl>
                                      </p:cBhvr>
                                    </p:animEffect>
                                    <p:set>
                                      <p:cBhvr>
                                        <p:cTn id="33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40" fill="hold" display="0">
                  <p:stCondLst>
                    <p:cond delay="indefinite"/>
                  </p:stCondLst>
                  <p:endCondLst>
                    <p:cond evt="onStopAudio" delay="0">
                      <p:tgtEl>
                        <p:sldTgt/>
                      </p:tgtEl>
                    </p:cond>
                  </p:endCondLst>
                </p:cTn>
                <p:tgtEl>
                  <p:spTgt spid="7"/>
                </p:tgtEl>
              </p:cMediaNode>
            </p:audio>
            <p:audio>
              <p:cMediaNode vol="80000">
                <p:cTn id="341" fill="hold" display="0">
                  <p:stCondLst>
                    <p:cond delay="indefinite"/>
                  </p:stCondLst>
                  <p:endCondLst>
                    <p:cond evt="onStopAudio" delay="0">
                      <p:tgtEl>
                        <p:sldTgt/>
                      </p:tgtEl>
                    </p:cond>
                  </p:endCondLst>
                </p:cTn>
                <p:tgtEl>
                  <p:spTgt spid="22"/>
                </p:tgtEl>
              </p:cMediaNode>
            </p:audio>
            <p:seq concurrent="1" nextAc="seek">
              <p:cTn id="342" restart="whenNotActive" fill="hold" evtFilter="cancelBubble" nodeType="interactiveSeq">
                <p:stCondLst>
                  <p:cond evt="onClick" delay="0">
                    <p:tgtEl>
                      <p:spTgt spid="44"/>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4"/>
                                        </p:tgtEl>
                                      </p:cBhvr>
                                    </p:animEffect>
                                    <p:animScale>
                                      <p:cBhvr>
                                        <p:cTn id="347" dur="250" autoRev="1" fill="hold"/>
                                        <p:tgtEl>
                                          <p:spTgt spid="44"/>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48" restart="whenNotActive" fill="hold" evtFilter="cancelBubble" nodeType="interactiveSeq">
                <p:stCondLst>
                  <p:cond evt="onClick" delay="0">
                    <p:tgtEl>
                      <p:spTgt spid="42"/>
                    </p:tgtEl>
                  </p:cond>
                </p:stCondLst>
                <p:endSync evt="end" delay="0">
                  <p:rtn val="all"/>
                </p:endSync>
                <p:childTnLst>
                  <p:par>
                    <p:cTn id="349" fill="hold">
                      <p:stCondLst>
                        <p:cond delay="0"/>
                      </p:stCondLst>
                      <p:childTnLst>
                        <p:par>
                          <p:cTn id="350" fill="hold">
                            <p:stCondLst>
                              <p:cond delay="0"/>
                            </p:stCondLst>
                            <p:childTnLst>
                              <p:par>
                                <p:cTn id="351" presetID="26" presetClass="emph" presetSubtype="0" fill="hold" nodeType="clickEffect">
                                  <p:stCondLst>
                                    <p:cond delay="0"/>
                                  </p:stCondLst>
                                  <p:childTnLst>
                                    <p:animEffect transition="out" filter="fade">
                                      <p:cBhvr>
                                        <p:cTn id="352" dur="500" tmFilter="0, 0; .2, .5; .8, .5; 1, 0"/>
                                        <p:tgtEl>
                                          <p:spTgt spid="42"/>
                                        </p:tgtEl>
                                      </p:cBhvr>
                                    </p:animEffect>
                                    <p:animScale>
                                      <p:cBhvr>
                                        <p:cTn id="353" dur="250" autoRev="1" fill="hold"/>
                                        <p:tgtEl>
                                          <p:spTgt spid="42"/>
                                        </p:tgtEl>
                                      </p:cBhvr>
                                      <p:by x="105000" y="105000"/>
                                    </p:animScale>
                                  </p:childTnLst>
                                  <p:subTnLst>
                                    <p:audio>
                                      <p:cMediaNode>
                                        <p:cTn display="0" masterRel="sameClick">
                                          <p:stCondLst>
                                            <p:cond evt="begin" delay="0">
                                              <p:tn val="35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2"/>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84098" y="-1797084"/>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2975" y="5215981"/>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4540640" y="5215981"/>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6162975" y="3054759"/>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4540640" y="3054759"/>
            <a:ext cx="1347333"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674169" y="5907606"/>
            <a:ext cx="2138141" cy="2941725"/>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442184"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5" y="2465039"/>
            <a:ext cx="4407783" cy="1863943"/>
            <a:chOff x="407254" y="2465040"/>
            <a:chExt cx="4407785" cy="1863943"/>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4"/>
              <a:ext cx="4396610"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000000"/>
                  </a:solidFill>
                  <a:latin typeface="Open Sans"/>
                </a:rPr>
                <a:t>A</a:t>
              </a:r>
              <a:r>
                <a:rPr lang="vi-VN" sz="2400" b="1" dirty="0" smtClean="0">
                  <a:solidFill>
                    <a:srgbClr val="000000"/>
                  </a:solidFill>
                  <a:latin typeface="Open Sans"/>
                </a:rPr>
                <a:t>.</a:t>
              </a:r>
              <a:r>
                <a:rPr lang="vi-VN" sz="2400" b="1" dirty="0">
                  <a:solidFill>
                    <a:srgbClr val="000000"/>
                  </a:solidFill>
                  <a:latin typeface="Open Sans"/>
                </a:rPr>
                <a:t> </a:t>
              </a:r>
              <a:r>
                <a:rPr lang="vi-VN" sz="2400" dirty="0">
                  <a:solidFill>
                    <a:srgbClr val="000000"/>
                  </a:solidFill>
                  <a:latin typeface="Open Sans"/>
                </a:rPr>
                <a:t>dung dịch.</a:t>
              </a:r>
              <a:r>
                <a:rPr lang="vi-VN" sz="2400" b="1" dirty="0">
                  <a:solidFill>
                    <a:srgbClr val="000000"/>
                  </a:solidFill>
                  <a:latin typeface="Open Sans"/>
                </a:rPr>
                <a:t>                </a:t>
              </a:r>
              <a:endParaRPr lang="vi-VN" sz="2400" dirty="0">
                <a:solidFill>
                  <a:srgbClr val="000000"/>
                </a:solidFill>
                <a:latin typeface="Open Sans"/>
              </a:endParaRPr>
            </a:p>
            <a:p>
              <a:pPr algn="just"/>
              <a:r>
                <a:rPr lang="vi-VN" sz="2400" b="1" dirty="0">
                  <a:solidFill>
                    <a:srgbClr val="000000"/>
                  </a:solidFill>
                  <a:latin typeface="Open Sans"/>
                </a:rPr>
                <a:t>                    </a:t>
              </a:r>
              <a:endParaRPr lang="vi-VN" sz="2400" b="1" dirty="0">
                <a:solidFill>
                  <a:schemeClr val="tx1"/>
                </a:solidFill>
                <a:latin typeface="Times New Roman" panose="02020603050405020304" pitchFamily="18" charset="0"/>
                <a:ea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0492" y="4651605"/>
            <a:ext cx="4401307"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latin typeface="Open Sans"/>
                </a:rPr>
                <a:t>C. </a:t>
              </a:r>
              <a:r>
                <a:rPr lang="vi-VN" sz="2400" dirty="0">
                  <a:solidFill>
                    <a:srgbClr val="000000"/>
                  </a:solidFill>
                  <a:latin typeface="Open Sans"/>
                </a:rPr>
                <a:t>nhũ tương.</a:t>
              </a:r>
              <a:r>
                <a:rPr lang="vi-VN" sz="2400" b="1" dirty="0">
                  <a:solidFill>
                    <a:srgbClr val="000000"/>
                  </a:solidFill>
                  <a:latin typeface="Open Sans"/>
                </a:rPr>
                <a:t> </a:t>
              </a:r>
              <a:endParaRPr lang="vi-VN" sz="2400" b="1" dirty="0">
                <a:solidFill>
                  <a:schemeClr val="tx1"/>
                </a:solidFill>
                <a:latin typeface="Times New Roman" panose="02020603050405020304" pitchFamily="18" charset="0"/>
                <a:ea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4" y="2465041"/>
            <a:ext cx="4396608" cy="1893939"/>
            <a:chOff x="7376963" y="2465042"/>
            <a:chExt cx="4396608" cy="189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479600" y="25148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00"/>
                  </a:solidFill>
                  <a:latin typeface="Open Sans"/>
                </a:rPr>
                <a:t>B</a:t>
              </a:r>
              <a:r>
                <a:rPr lang="vi-VN" sz="2400" b="1" dirty="0" smtClean="0">
                  <a:solidFill>
                    <a:srgbClr val="000000"/>
                  </a:solidFill>
                  <a:latin typeface="Open Sans"/>
                </a:rPr>
                <a:t>.</a:t>
              </a:r>
              <a:r>
                <a:rPr lang="vi-VN" sz="2400" dirty="0">
                  <a:solidFill>
                    <a:srgbClr val="000000"/>
                  </a:solidFill>
                  <a:latin typeface="Open Sans"/>
                </a:rPr>
                <a:t> huyền phù.</a:t>
              </a:r>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431540" y="4671435"/>
            <a:ext cx="4933914" cy="1903215"/>
            <a:chOff x="7402984" y="4700997"/>
            <a:chExt cx="4933914" cy="1903215"/>
          </a:xfrm>
        </p:grpSpPr>
        <p:sp>
          <p:nvSpPr>
            <p:cNvPr id="59" name="Freeform: Shape 58">
              <a:extLst>
                <a:ext uri="{FF2B5EF4-FFF2-40B4-BE49-F238E27FC236}">
                  <a16:creationId xmlns:a16="http://schemas.microsoft.com/office/drawing/2014/main" id="{D460C3EE-DC44-4D12-870D-2DE09B68AF9B}"/>
                </a:ext>
              </a:extLst>
            </p:cNvPr>
            <p:cNvSpPr/>
            <p:nvPr/>
          </p:nvSpPr>
          <p:spPr>
            <a:xfrm>
              <a:off x="7402984" y="4740273"/>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8301587" y="470099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Open Sans"/>
                </a:rPr>
                <a:t>D. </a:t>
              </a:r>
              <a:r>
                <a:rPr lang="vi-VN" sz="2400" dirty="0">
                  <a:solidFill>
                    <a:srgbClr val="000000"/>
                  </a:solidFill>
                  <a:latin typeface="Open Sans"/>
                </a:rPr>
                <a:t>dung môi.</a:t>
              </a:r>
              <a:endParaRPr lang="en-US" sz="2400" dirty="0">
                <a:solidFill>
                  <a:srgbClr val="000000"/>
                </a:solidFill>
                <a:latin typeface="Open Sans"/>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6" y="1298329"/>
            <a:ext cx="627889" cy="627889"/>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36209" y="161108"/>
            <a:ext cx="11127473" cy="2506711"/>
            <a:chOff x="150128" y="102542"/>
            <a:chExt cx="11127473" cy="2506711"/>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2361253"/>
              <a:chOff x="1107064" y="247999"/>
              <a:chExt cx="10404597" cy="2361253"/>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88703" y="988682"/>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bg1"/>
                    </a:solidFill>
                    <a:latin typeface="Open Sans"/>
                  </a:rPr>
                  <a:t>Câu 2. Cho muối ăn vào nước và khuấy đều ta thu được</a:t>
                </a:r>
              </a:p>
              <a:p>
                <a:pPr algn="just"/>
                <a:r>
                  <a:rPr lang="vi-VN" sz="3200" b="1" dirty="0">
                    <a:solidFill>
                      <a:schemeClr val="bg1"/>
                    </a:solidFill>
                    <a:latin typeface="Open Sans"/>
                  </a:rPr>
                  <a:t>               </a:t>
                </a:r>
              </a:p>
              <a:p>
                <a:pPr algn="just"/>
                <a:r>
                  <a:rPr lang="vi-VN" sz="3200" b="1" dirty="0">
                    <a:solidFill>
                      <a:schemeClr val="bg1"/>
                    </a:solidFill>
                    <a:latin typeface="Open Sans"/>
                  </a:rPr>
                  <a:t>                             </a:t>
                </a:r>
              </a:p>
              <a:p>
                <a:pPr algn="just"/>
                <a:endParaRPr lang="vi-VN" sz="3200" b="1" dirty="0">
                  <a:solidFill>
                    <a:schemeClr val="bg1"/>
                  </a:solidFill>
                  <a:latin typeface="Open Sans"/>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3051"/>
              <a:ext cx="909211" cy="748988"/>
            </a:xfrm>
            <a:prstGeom prst="rect">
              <a:avLst/>
            </a:prstGeom>
            <a:noFill/>
          </p:spPr>
          <p:txBody>
            <a:bodyPr wrap="square" rtlCol="0" anchor="ctr">
              <a:spAutoFit/>
            </a:bodyPr>
            <a:lstStyle/>
            <a:p>
              <a:pPr algn="ctr"/>
              <a:r>
                <a:rPr lang="en-US" sz="4267" b="1" dirty="0">
                  <a:solidFill>
                    <a:schemeClr val="bg1"/>
                  </a:solidFill>
                  <a:latin typeface="Times New Roman" panose="02020603050405020304" pitchFamily="18" charset="0"/>
                  <a:cs typeface="Times New Roman" panose="02020603050405020304" pitchFamily="18"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5012" y="4407924"/>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31859" y="2876397"/>
            <a:ext cx="487363" cy="487363"/>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639240" y="2036997"/>
            <a:ext cx="1309974" cy="523220"/>
          </a:xfrm>
          <a:prstGeom prst="rect">
            <a:avLst/>
          </a:prstGeom>
          <a:noFill/>
        </p:spPr>
        <p:txBody>
          <a:bodyPr wrap="none" rtlCol="0">
            <a:spAutoFit/>
          </a:bodyPr>
          <a:lstStyle/>
          <a:p>
            <a:pPr algn="ctr"/>
            <a:r>
              <a:rPr lang="en-US" sz="1400" b="1" dirty="0" err="1">
                <a:latin typeface="Times New Roman" panose="02020603050405020304" pitchFamily="18" charset="0"/>
                <a:cs typeface="Times New Roman" panose="02020603050405020304" pitchFamily="18" charset="0"/>
              </a:rPr>
              <a:t>Âm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thanh</a:t>
            </a:r>
            <a:r>
              <a:rPr lang="en-US" sz="1400" b="1" dirty="0">
                <a:latin typeface="Times New Roman" panose="02020603050405020304" pitchFamily="18" charset="0"/>
                <a:cs typeface="Times New Roman" panose="02020603050405020304" pitchFamily="18" charset="0"/>
              </a:rPr>
              <a:t> </a:t>
            </a:r>
          </a:p>
          <a:p>
            <a:pPr algn="ctr"/>
            <a:r>
              <a:rPr lang="en-US" sz="1400" b="1" dirty="0" err="1">
                <a:latin typeface="Times New Roman" panose="02020603050405020304" pitchFamily="18" charset="0"/>
                <a:cs typeface="Times New Roman" panose="02020603050405020304" pitchFamily="18" charset="0"/>
              </a:rPr>
              <a:t>khi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chọn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Đúng</a:t>
            </a:r>
            <a:endParaRPr lang="en-US" sz="1400"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547324" y="3625081"/>
            <a:ext cx="1130438" cy="523220"/>
          </a:xfrm>
          <a:prstGeom prst="rect">
            <a:avLst/>
          </a:prstGeom>
          <a:noFill/>
        </p:spPr>
        <p:txBody>
          <a:bodyPr wrap="none" rtlCol="0">
            <a:spAutoFit/>
          </a:bodyPr>
          <a:lstStyle/>
          <a:p>
            <a:pPr algn="ctr"/>
            <a:r>
              <a:rPr lang="en-US" sz="1400" b="1" dirty="0" err="1">
                <a:latin typeface="Times New Roman" panose="02020603050405020304" pitchFamily="18" charset="0"/>
                <a:cs typeface="Times New Roman" panose="02020603050405020304" pitchFamily="18" charset="0"/>
              </a:rPr>
              <a:t>Âm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thanh</a:t>
            </a:r>
            <a:r>
              <a:rPr lang="en-US" sz="1400" b="1" dirty="0">
                <a:latin typeface="Times New Roman" panose="02020603050405020304" pitchFamily="18" charset="0"/>
                <a:cs typeface="Times New Roman" panose="02020603050405020304" pitchFamily="18" charset="0"/>
              </a:rPr>
              <a:t> </a:t>
            </a:r>
          </a:p>
          <a:p>
            <a:pPr algn="ctr"/>
            <a:r>
              <a:rPr lang="en-US" sz="1400" b="1" dirty="0" err="1">
                <a:latin typeface="Times New Roman" panose="02020603050405020304" pitchFamily="18" charset="0"/>
                <a:cs typeface="Times New Roman" panose="02020603050405020304" pitchFamily="18" charset="0"/>
              </a:rPr>
              <a:t>khi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chọn</a:t>
            </a:r>
            <a:r>
              <a:rPr lang="en-US" sz="1400" b="1" dirty="0">
                <a:latin typeface="Times New Roman" panose="02020603050405020304" pitchFamily="18" charset="0"/>
                <a:cs typeface="Times New Roman" panose="02020603050405020304" pitchFamily="18" charset="0"/>
              </a:rPr>
              <a:t> Sai</a:t>
            </a:r>
          </a:p>
        </p:txBody>
      </p:sp>
    </p:spTree>
    <p:extLst>
      <p:ext uri="{BB962C8B-B14F-4D97-AF65-F5344CB8AC3E}">
        <p14:creationId xmlns:p14="http://schemas.microsoft.com/office/powerpoint/2010/main" val="6490606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5"/>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4420" y="5215981"/>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4539104" y="5219029"/>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0976" y="3039262"/>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82873" y="3039262"/>
            <a:ext cx="133513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442184"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75668" y="245597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Open Sans"/>
                </a:rPr>
                <a:t>B. </a:t>
              </a:r>
              <a:r>
                <a:rPr lang="vi-VN" sz="2400" dirty="0">
                  <a:solidFill>
                    <a:srgbClr val="000000"/>
                  </a:solidFill>
                  <a:latin typeface="Open Sans"/>
                </a:rPr>
                <a:t>đường.</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20579" y="4651605"/>
            <a:ext cx="4401307"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Open Sans"/>
                </a:rPr>
                <a:t>D. </a:t>
              </a:r>
              <a:r>
                <a:rPr lang="vi-VN" sz="2400" dirty="0">
                  <a:solidFill>
                    <a:srgbClr val="000000"/>
                  </a:solidFill>
                  <a:latin typeface="Open Sans"/>
                </a:rPr>
                <a:t>nước đường.</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6044" y="2459325"/>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Open Sans"/>
                </a:rPr>
                <a:t>A.</a:t>
              </a:r>
              <a:r>
                <a:rPr lang="vi-VN" sz="2400" dirty="0">
                  <a:solidFill>
                    <a:srgbClr val="000000"/>
                  </a:solidFill>
                  <a:latin typeface="Open Sans"/>
                </a:rPr>
                <a:t> nước và đường.</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72108"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Open Sans"/>
                </a:rPr>
                <a:t>C. </a:t>
              </a:r>
              <a:r>
                <a:rPr lang="vi-VN" sz="2400" dirty="0">
                  <a:solidFill>
                    <a:srgbClr val="000000"/>
                  </a:solidFill>
                  <a:latin typeface="Open Sans"/>
                </a:rPr>
                <a:t>nước.</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3" y="159047"/>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bg1"/>
                    </a:solidFill>
                    <a:latin typeface="Open Sans"/>
                  </a:rPr>
                  <a:t>Câu 3. Hòa tan đường vào cốc nước ta thu được dung dịch nước đường. Chất tan </a:t>
                </a:r>
                <a:r>
                  <a:rPr lang="vi-VN" sz="3200" b="1" dirty="0" smtClean="0">
                    <a:solidFill>
                      <a:schemeClr val="bg1"/>
                    </a:solidFill>
                    <a:latin typeface="Open Sans"/>
                  </a:rPr>
                  <a:t>là</a:t>
                </a:r>
                <a:endParaRPr lang="vi-VN" sz="3200" b="1" dirty="0">
                  <a:solidFill>
                    <a:schemeClr val="bg1"/>
                  </a:solidFill>
                  <a:latin typeface="Open Sans"/>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3051"/>
              <a:ext cx="909211" cy="748988"/>
            </a:xfrm>
            <a:prstGeom prst="rect">
              <a:avLst/>
            </a:prstGeom>
            <a:noFill/>
          </p:spPr>
          <p:txBody>
            <a:bodyPr wrap="square" rtlCol="0" anchor="ctr">
              <a:spAutoFit/>
            </a:bodyPr>
            <a:lstStyle/>
            <a:p>
              <a:pPr algn="ctr"/>
              <a:r>
                <a:rPr lang="en-US" sz="4267" b="1" dirty="0">
                  <a:solidFill>
                    <a:schemeClr val="bg1"/>
                  </a:solidFill>
                  <a:latin typeface="Times New Roman" panose="02020603050405020304" pitchFamily="18" charset="0"/>
                  <a:cs typeface="Times New Roman" panose="02020603050405020304" pitchFamily="18"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36462" y="4407924"/>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27935" y="2779131"/>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90016" y="1298329"/>
            <a:ext cx="627889" cy="627889"/>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639240" y="2036997"/>
            <a:ext cx="1309974" cy="523220"/>
          </a:xfrm>
          <a:prstGeom prst="rect">
            <a:avLst/>
          </a:prstGeom>
          <a:noFill/>
        </p:spPr>
        <p:txBody>
          <a:bodyPr wrap="none" rtlCol="0">
            <a:spAutoFit/>
          </a:bodyPr>
          <a:lstStyle/>
          <a:p>
            <a:pPr algn="ctr"/>
            <a:r>
              <a:rPr lang="en-US" sz="1400" b="1" dirty="0" err="1">
                <a:latin typeface="Times New Roman" panose="02020603050405020304" pitchFamily="18" charset="0"/>
                <a:cs typeface="Times New Roman" panose="02020603050405020304" pitchFamily="18" charset="0"/>
              </a:rPr>
              <a:t>Âm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thanh</a:t>
            </a:r>
            <a:r>
              <a:rPr lang="en-US" sz="1400" b="1" dirty="0">
                <a:latin typeface="Times New Roman" panose="02020603050405020304" pitchFamily="18" charset="0"/>
                <a:cs typeface="Times New Roman" panose="02020603050405020304" pitchFamily="18" charset="0"/>
              </a:rPr>
              <a:t> </a:t>
            </a:r>
          </a:p>
          <a:p>
            <a:pPr algn="ctr"/>
            <a:r>
              <a:rPr lang="en-US" sz="1400" b="1" dirty="0" err="1">
                <a:latin typeface="Times New Roman" panose="02020603050405020304" pitchFamily="18" charset="0"/>
                <a:cs typeface="Times New Roman" panose="02020603050405020304" pitchFamily="18" charset="0"/>
              </a:rPr>
              <a:t>khi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chọn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Đúng</a:t>
            </a:r>
            <a:endParaRPr lang="en-US" sz="1400" b="1"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571370" y="3528341"/>
            <a:ext cx="1130438" cy="523220"/>
          </a:xfrm>
          <a:prstGeom prst="rect">
            <a:avLst/>
          </a:prstGeom>
          <a:noFill/>
        </p:spPr>
        <p:txBody>
          <a:bodyPr wrap="none" rtlCol="0">
            <a:spAutoFit/>
          </a:bodyPr>
          <a:lstStyle/>
          <a:p>
            <a:pPr algn="ctr"/>
            <a:r>
              <a:rPr lang="en-US" sz="1400" b="1" dirty="0" err="1">
                <a:latin typeface="Times New Roman" panose="02020603050405020304" pitchFamily="18" charset="0"/>
                <a:cs typeface="Times New Roman" panose="02020603050405020304" pitchFamily="18" charset="0"/>
              </a:rPr>
              <a:t>Âm</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thanh</a:t>
            </a:r>
            <a:r>
              <a:rPr lang="en-US" sz="1400" b="1" dirty="0">
                <a:latin typeface="Times New Roman" panose="02020603050405020304" pitchFamily="18" charset="0"/>
                <a:cs typeface="Times New Roman" panose="02020603050405020304" pitchFamily="18" charset="0"/>
              </a:rPr>
              <a:t> </a:t>
            </a:r>
          </a:p>
          <a:p>
            <a:pPr algn="ctr"/>
            <a:r>
              <a:rPr lang="en-US" sz="1400" b="1" dirty="0" err="1">
                <a:latin typeface="Times New Roman" panose="02020603050405020304" pitchFamily="18" charset="0"/>
                <a:cs typeface="Times New Roman" panose="02020603050405020304" pitchFamily="18" charset="0"/>
              </a:rPr>
              <a:t>khi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chọn</a:t>
            </a:r>
            <a:r>
              <a:rPr lang="en-US" sz="1400" b="1" dirty="0">
                <a:latin typeface="Times New Roman" panose="02020603050405020304" pitchFamily="18" charset="0"/>
                <a:cs typeface="Times New Roman" panose="02020603050405020304" pitchFamily="18" charset="0"/>
              </a:rPr>
              <a:t> Sai</a:t>
            </a:r>
          </a:p>
        </p:txBody>
      </p:sp>
    </p:spTree>
    <p:extLst>
      <p:ext uri="{BB962C8B-B14F-4D97-AF65-F5344CB8AC3E}">
        <p14:creationId xmlns:p14="http://schemas.microsoft.com/office/powerpoint/2010/main" val="3347099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49014"/>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3702" y="5215981"/>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6735" y="3027172"/>
            <a:ext cx="1335139"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6162247" y="3050878"/>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42511" y="5221715"/>
            <a:ext cx="134358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442184"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4" y="4652831"/>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000000"/>
                  </a:solidFill>
                  <a:latin typeface="Open Sans"/>
                </a:rPr>
                <a:t>C</a:t>
              </a:r>
              <a:r>
                <a:rPr lang="vi-VN" sz="2400" b="1" dirty="0" smtClean="0">
                  <a:solidFill>
                    <a:srgbClr val="000000"/>
                  </a:solidFill>
                  <a:latin typeface="Open Sans"/>
                </a:rPr>
                <a:t>.</a:t>
              </a:r>
              <a:r>
                <a:rPr lang="en-US" sz="2400" b="1" dirty="0" smtClean="0">
                  <a:solidFill>
                    <a:srgbClr val="000000"/>
                  </a:solidFill>
                  <a:latin typeface="Open Sans"/>
                </a:rPr>
                <a:t> </a:t>
              </a:r>
              <a:r>
                <a:rPr lang="vi-VN" sz="2400" dirty="0">
                  <a:solidFill>
                    <a:srgbClr val="000000"/>
                  </a:solidFill>
                  <a:latin typeface="Open Sans"/>
                </a:rPr>
                <a:t>số gam chất đó tan trong 100 gam nước để tạo thành dung dịch bão hòa ở nhiệt độ, áp suất xác định</a:t>
              </a:r>
              <a:r>
                <a:rPr lang="vi-VN" sz="2400" dirty="0" smtClean="0">
                  <a:solidFill>
                    <a:srgbClr val="000000"/>
                  </a:solidFill>
                  <a:latin typeface="Open Sans"/>
                </a:rPr>
                <a:t>.</a:t>
              </a:r>
              <a:endParaRPr lang="vi-VN" sz="2400" dirty="0">
                <a:solidFill>
                  <a:srgbClr val="000000"/>
                </a:solidFill>
                <a:latin typeface="Open Sans"/>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07254" y="2607917"/>
            <a:ext cx="4449042" cy="1890632"/>
            <a:chOff x="413731" y="4651957"/>
            <a:chExt cx="4449041" cy="1890632"/>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76171" y="4678650"/>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400" dirty="0">
                <a:solidFill>
                  <a:srgbClr val="000000"/>
                </a:solidFill>
                <a:latin typeface="Open Sans"/>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4" y="2465043"/>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Open Sans"/>
                </a:rPr>
                <a:t>B.</a:t>
              </a:r>
              <a:r>
                <a:rPr lang="vi-VN" sz="2400" dirty="0">
                  <a:solidFill>
                    <a:srgbClr val="000000"/>
                  </a:solidFill>
                  <a:latin typeface="Open Sans"/>
                </a:rPr>
                <a:t> số gam chất đó tan trong 1 lít nước để tạo thành dung dịch bão hòa ở nhiệt độ xác định.</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6971"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Open Sans"/>
                </a:rPr>
                <a:t>D.</a:t>
              </a:r>
              <a:r>
                <a:rPr lang="vi-VN" sz="2400" dirty="0">
                  <a:solidFill>
                    <a:srgbClr val="000000"/>
                  </a:solidFill>
                  <a:latin typeface="Open Sans"/>
                </a:rPr>
                <a:t> số gam chất đó tan trong 100 gam nước để tạo thành dung dịch chưa bão hòa ở nhiệt độ xác định.</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3" y="159047"/>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bg1"/>
                    </a:solidFill>
                    <a:latin typeface="Open Sans"/>
                  </a:rPr>
                  <a:t>Câu </a:t>
                </a:r>
                <a:r>
                  <a:rPr lang="vi-VN" sz="3200" b="1" dirty="0">
                    <a:solidFill>
                      <a:schemeClr val="bg1"/>
                    </a:solidFill>
                  </a:rPr>
                  <a:t>4</a:t>
                </a:r>
                <a:r>
                  <a:rPr lang="vi-VN" sz="3200" b="1" dirty="0">
                    <a:solidFill>
                      <a:schemeClr val="bg1"/>
                    </a:solidFill>
                    <a:latin typeface="Open Sans"/>
                  </a:rPr>
                  <a:t>. Độ tan của một chất trong nước </a:t>
                </a:r>
                <a:r>
                  <a:rPr lang="vi-VN" sz="3200" b="1" dirty="0" smtClean="0">
                    <a:solidFill>
                      <a:schemeClr val="bg1"/>
                    </a:solidFill>
                    <a:latin typeface="Open Sans"/>
                  </a:rPr>
                  <a:t>là</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2"/>
              <a:ext cx="909211" cy="707886"/>
            </a:xfrm>
            <a:prstGeom prst="rect">
              <a:avLst/>
            </a:prstGeom>
            <a:noFill/>
          </p:spPr>
          <p:txBody>
            <a:bodyPr wrap="square" rtlCol="0" anchor="ctr">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41288" y="2571277"/>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21098" y="3508797"/>
            <a:ext cx="487363" cy="487363"/>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90016" y="1298329"/>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sp>
        <p:nvSpPr>
          <p:cNvPr id="8" name="Rectangle 7"/>
          <p:cNvSpPr/>
          <p:nvPr/>
        </p:nvSpPr>
        <p:spPr>
          <a:xfrm>
            <a:off x="700815" y="2668060"/>
            <a:ext cx="3427493" cy="2308324"/>
          </a:xfrm>
          <a:prstGeom prst="rect">
            <a:avLst/>
          </a:prstGeom>
        </p:spPr>
        <p:txBody>
          <a:bodyPr wrap="square">
            <a:spAutoFit/>
          </a:bodyPr>
          <a:lstStyle/>
          <a:p>
            <a:pPr algn="just"/>
            <a:r>
              <a:rPr lang="en-US" sz="2400" b="1" dirty="0" smtClean="0">
                <a:solidFill>
                  <a:srgbClr val="000000"/>
                </a:solidFill>
                <a:latin typeface="Open Sans"/>
              </a:rPr>
              <a:t>A. </a:t>
            </a:r>
            <a:r>
              <a:rPr lang="vi-VN" sz="2400" dirty="0">
                <a:solidFill>
                  <a:srgbClr val="000000"/>
                </a:solidFill>
                <a:latin typeface="Open Sans"/>
              </a:rPr>
              <a:t>số gam chất đó không tan trong 100 gam nước để tạo thành dung dịch bão hòa.</a:t>
            </a:r>
          </a:p>
          <a:p>
            <a:pPr algn="just"/>
            <a:r>
              <a:rPr lang="vi-VN" sz="2400" b="1" dirty="0">
                <a:solidFill>
                  <a:srgbClr val="000000"/>
                </a:solidFill>
                <a:latin typeface="Open Sans"/>
              </a:rPr>
              <a:t> </a:t>
            </a:r>
            <a:endParaRPr lang="vi-VN" sz="2400" dirty="0">
              <a:solidFill>
                <a:srgbClr val="000000"/>
              </a:solidFill>
              <a:latin typeface="Open Sans"/>
            </a:endParaRPr>
          </a:p>
          <a:p>
            <a:pPr algn="just"/>
            <a:r>
              <a:rPr lang="en-US" sz="2400" dirty="0" smtClean="0">
                <a:solidFill>
                  <a:srgbClr val="000000"/>
                </a:solidFill>
                <a:latin typeface="Open Sans"/>
              </a:rPr>
              <a:t> </a:t>
            </a:r>
            <a:endParaRPr lang="vi-VN" sz="2400" dirty="0">
              <a:solidFill>
                <a:srgbClr val="000000"/>
              </a:solidFill>
              <a:latin typeface="Open Sans"/>
            </a:endParaRPr>
          </a:p>
        </p:txBody>
      </p:sp>
    </p:spTree>
    <p:extLst>
      <p:ext uri="{BB962C8B-B14F-4D97-AF65-F5344CB8AC3E}">
        <p14:creationId xmlns:p14="http://schemas.microsoft.com/office/powerpoint/2010/main" val="400515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7" name="click.wav"/>
                                        </p:tgtEl>
                                      </p:cMediaNode>
                                    </p:audio>
                                  </p:subTnLst>
                                </p:cTn>
                              </p:par>
                            </p:childTnLst>
                          </p:cTn>
                        </p:par>
                        <p:par>
                          <p:cTn id="71" fill="hold">
                            <p:stCondLst>
                              <p:cond delay="500"/>
                            </p:stCondLst>
                            <p:childTnLst>
                              <p:par>
                                <p:cTn id="72" presetID="1" presetClass="mediacall" presetSubtype="0" fill="hold" nodeType="afterEffect">
                                  <p:stCondLst>
                                    <p:cond delay="0"/>
                                  </p:stCondLst>
                                  <p:childTnLst>
                                    <p:cmd type="call" cmd="playFrom(0.0)">
                                      <p:cBhvr>
                                        <p:cTn id="73" dur="3432" fill="hold"/>
                                        <p:tgtEl>
                                          <p:spTgt spid="22"/>
                                        </p:tgtEl>
                                      </p:cBhvr>
                                    </p:cmd>
                                  </p:childTnLst>
                                </p:cTn>
                              </p:par>
                              <p:par>
                                <p:cTn id="74" presetID="1"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childTnLst>
                                </p:cTn>
                              </p:par>
                              <p:par>
                                <p:cTn id="76" presetID="63" presetClass="path" presetSubtype="0" accel="50000" decel="50000" fill="hold" nodeType="withEffect">
                                  <p:stCondLst>
                                    <p:cond delay="0"/>
                                  </p:stCondLst>
                                  <p:childTnLst>
                                    <p:animMotion origin="layout" path="M -1.04167E-6 -4.81481E-6 L 0.1599 -4.81481E-6 " pathEditMode="relative" rAng="0" ptsTypes="AA">
                                      <p:cBhvr>
                                        <p:cTn id="77" dur="500" fill="hold"/>
                                        <p:tgtEl>
                                          <p:spTgt spid="68"/>
                                        </p:tgtEl>
                                        <p:attrNameLst>
                                          <p:attrName>ppt_x</p:attrName>
                                          <p:attrName>ppt_y</p:attrName>
                                        </p:attrNameLst>
                                      </p:cBhvr>
                                      <p:rCtr x="7995" y="0"/>
                                    </p:animMotion>
                                  </p:childTnLst>
                                </p:cTn>
                              </p:par>
                              <p:par>
                                <p:cTn id="78" presetID="10" presetClass="exit" presetSubtype="0" fill="hold" nodeType="with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68"/>
                    </p:tgtEl>
                  </p:cond>
                </p:stCondLst>
                <p:endSync evt="end" delay="0">
                  <p:rtn val="all"/>
                </p:endSync>
                <p:childTnLst>
                  <p:par>
                    <p:cTn id="115" fill="hold">
                      <p:stCondLst>
                        <p:cond delay="0"/>
                      </p:stCondLst>
                      <p:childTnLst>
                        <p:par>
                          <p:cTn id="116" fill="hold">
                            <p:stCondLst>
                              <p:cond delay="0"/>
                            </p:stCondLst>
                            <p:childTnLst>
                              <p:par>
                                <p:cTn id="117" presetID="26" presetClass="emph" presetSubtype="0" fill="hold" nodeType="clickEffect">
                                  <p:stCondLst>
                                    <p:cond delay="0"/>
                                  </p:stCondLst>
                                  <p:childTnLst>
                                    <p:animEffect transition="out" filter="fade">
                                      <p:cBhvr>
                                        <p:cTn id="118" dur="500" tmFilter="0, 0; .2, .5; .8, .5; 1, 0"/>
                                        <p:tgtEl>
                                          <p:spTgt spid="68"/>
                                        </p:tgtEl>
                                      </p:cBhvr>
                                    </p:animEffect>
                                    <p:animScale>
                                      <p:cBhvr>
                                        <p:cTn id="119" dur="250" autoRev="1" fill="hold"/>
                                        <p:tgtEl>
                                          <p:spTgt spid="68"/>
                                        </p:tgtEl>
                                      </p:cBhvr>
                                      <p:by x="105000" y="105000"/>
                                    </p:animScale>
                                  </p:childTnLst>
                                  <p:subTnLst>
                                    <p:audio>
                                      <p:cMediaNode>
                                        <p:cTn display="0" masterRel="sameClick">
                                          <p:stCondLst>
                                            <p:cond evt="begin" delay="0">
                                              <p:tn val="117"/>
                                            </p:cond>
                                          </p:stCondLst>
                                          <p:endCondLst>
                                            <p:cond evt="onStopAudio" delay="0">
                                              <p:tgtEl>
                                                <p:sldTgt/>
                                              </p:tgtEl>
                                            </p:cond>
                                          </p:endCondLst>
                                        </p:cTn>
                                        <p:tgtEl>
                                          <p:sndTgt r:embed="rId7" name="click.wav"/>
                                        </p:tgtEl>
                                      </p:cMediaNode>
                                    </p:audio>
                                  </p:subTnLst>
                                </p:cTn>
                              </p:par>
                            </p:childTnLst>
                          </p:cTn>
                        </p:par>
                        <p:par>
                          <p:cTn id="120" fill="hold">
                            <p:stCondLst>
                              <p:cond delay="500"/>
                            </p:stCondLst>
                            <p:childTnLst>
                              <p:par>
                                <p:cTn id="121" presetID="10" presetClass="exit" presetSubtype="0" fill="hold" nodeType="afterEffect">
                                  <p:stCondLst>
                                    <p:cond delay="0"/>
                                  </p:stCondLst>
                                  <p:childTnLst>
                                    <p:animEffect transition="out" filter="fade">
                                      <p:cBhvr>
                                        <p:cTn id="122" dur="500"/>
                                        <p:tgtEl>
                                          <p:spTgt spid="33"/>
                                        </p:tgtEl>
                                      </p:cBhvr>
                                    </p:animEffect>
                                    <p:set>
                                      <p:cBhvr>
                                        <p:cTn id="123" dur="1" fill="hold">
                                          <p:stCondLst>
                                            <p:cond delay="499"/>
                                          </p:stCondLst>
                                        </p:cTn>
                                        <p:tgtEl>
                                          <p:spTgt spid="33"/>
                                        </p:tgtEl>
                                        <p:attrNameLst>
                                          <p:attrName>style.visibility</p:attrName>
                                        </p:attrNameLst>
                                      </p:cBhvr>
                                      <p:to>
                                        <p:strVal val="hidden"/>
                                      </p:to>
                                    </p:set>
                                  </p:childTnLst>
                                </p:cTn>
                              </p:par>
                              <p:par>
                                <p:cTn id="124" presetID="35" presetClass="path" presetSubtype="0" accel="50000" decel="50000" fill="hold" nodeType="withEffect">
                                  <p:stCondLst>
                                    <p:cond delay="0"/>
                                  </p:stCondLst>
                                  <p:childTnLst>
                                    <p:animMotion origin="layout" path="M 0.1599 -4.81481E-6 L -1.04167E-6 -4.81481E-6 " pathEditMode="relative" rAng="0" ptsTypes="AA">
                                      <p:cBhvr>
                                        <p:cTn id="125" dur="500" fill="hold"/>
                                        <p:tgtEl>
                                          <p:spTgt spid="68"/>
                                        </p:tgtEl>
                                        <p:attrNameLst>
                                          <p:attrName>ppt_x</p:attrName>
                                          <p:attrName>ppt_y</p:attrName>
                                        </p:attrNameLst>
                                      </p:cBhvr>
                                      <p:rCtr x="-7995" y="0"/>
                                    </p:animMotion>
                                  </p:childTnLst>
                                </p:cTn>
                              </p:par>
                              <p:par>
                                <p:cTn id="126" presetID="10" presetClass="entr" presetSubtype="0" fill="hold"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500"/>
                                        <p:tgtEl>
                                          <p:spTgt spid="31"/>
                                        </p:tgtEl>
                                      </p:cBhvr>
                                    </p:animEffect>
                                  </p:childTnLst>
                                </p:cTn>
                              </p:par>
                              <p:par>
                                <p:cTn id="129" presetID="10" presetClass="entr" presetSubtype="0" fill="hold" nodeType="with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fade">
                                      <p:cBhvr>
                                        <p:cTn id="131" dur="500"/>
                                        <p:tgtEl>
                                          <p:spTgt spid="12"/>
                                        </p:tgtEl>
                                      </p:cBhvr>
                                    </p:animEffect>
                                  </p:childTnLst>
                                </p:cTn>
                              </p:par>
                              <p:par>
                                <p:cTn id="132" presetID="10" presetClass="entr" presetSubtype="0" fill="hold" nodeType="withEffect">
                                  <p:stCondLst>
                                    <p:cond delay="0"/>
                                  </p:stCondLst>
                                  <p:childTnLst>
                                    <p:set>
                                      <p:cBhvr>
                                        <p:cTn id="133" dur="1" fill="hold">
                                          <p:stCondLst>
                                            <p:cond delay="0"/>
                                          </p:stCondLst>
                                        </p:cTn>
                                        <p:tgtEl>
                                          <p:spTgt spid="2"/>
                                        </p:tgtEl>
                                        <p:attrNameLst>
                                          <p:attrName>style.visibility</p:attrName>
                                        </p:attrNameLst>
                                      </p:cBhvr>
                                      <p:to>
                                        <p:strVal val="visible"/>
                                      </p:to>
                                    </p:set>
                                    <p:animEffect transition="in" filter="fade">
                                      <p:cBhvr>
                                        <p:cTn id="134" dur="500"/>
                                        <p:tgtEl>
                                          <p:spTgt spid="2"/>
                                        </p:tgtEl>
                                      </p:cBhvr>
                                    </p:animEffect>
                                  </p:childTnLst>
                                </p:cTn>
                              </p:par>
                              <p:par>
                                <p:cTn id="135" presetID="10" presetClass="entr" presetSubtype="0" fill="hold" nodeType="with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fade">
                                      <p:cBhvr>
                                        <p:cTn id="137" dur="500"/>
                                        <p:tgtEl>
                                          <p:spTgt spid="16"/>
                                        </p:tgtEl>
                                      </p:cBhvr>
                                    </p:animEffect>
                                  </p:childTnLst>
                                </p:cTn>
                              </p:par>
                              <p:par>
                                <p:cTn id="138" presetID="10" presetClass="entr" presetSubtype="0" fill="hold" nodeType="withEffect">
                                  <p:stCondLst>
                                    <p:cond delay="0"/>
                                  </p:stCondLst>
                                  <p:childTnLst>
                                    <p:set>
                                      <p:cBhvr>
                                        <p:cTn id="139" dur="1" fill="hold">
                                          <p:stCondLst>
                                            <p:cond delay="0"/>
                                          </p:stCondLst>
                                        </p:cTn>
                                        <p:tgtEl>
                                          <p:spTgt spid="4"/>
                                        </p:tgtEl>
                                        <p:attrNameLst>
                                          <p:attrName>style.visibility</p:attrName>
                                        </p:attrNameLst>
                                      </p:cBhvr>
                                      <p:to>
                                        <p:strVal val="visible"/>
                                      </p:to>
                                    </p:set>
                                    <p:animEffect transition="in" filter="fade">
                                      <p:cBhvr>
                                        <p:cTn id="140" dur="500"/>
                                        <p:tgtEl>
                                          <p:spTgt spid="4"/>
                                        </p:tgtEl>
                                      </p:cBhvr>
                                    </p:animEffect>
                                  </p:childTnLst>
                                </p:cTn>
                              </p:par>
                              <p:par>
                                <p:cTn id="141" presetID="10" presetClass="entr" presetSubtype="0" fill="hold" nodeType="withEffect">
                                  <p:stCondLst>
                                    <p:cond delay="0"/>
                                  </p:stCondLst>
                                  <p:childTnLst>
                                    <p:set>
                                      <p:cBhvr>
                                        <p:cTn id="142" dur="1" fill="hold">
                                          <p:stCondLst>
                                            <p:cond delay="0"/>
                                          </p:stCondLst>
                                        </p:cTn>
                                        <p:tgtEl>
                                          <p:spTgt spid="6"/>
                                        </p:tgtEl>
                                        <p:attrNameLst>
                                          <p:attrName>style.visibility</p:attrName>
                                        </p:attrNameLst>
                                      </p:cBhvr>
                                      <p:to>
                                        <p:strVal val="visible"/>
                                      </p:to>
                                    </p:set>
                                    <p:animEffect transition="in" filter="fade">
                                      <p:cBhvr>
                                        <p:cTn id="143" dur="500"/>
                                        <p:tgtEl>
                                          <p:spTgt spid="6"/>
                                        </p:tgtEl>
                                      </p:cBhvr>
                                    </p:animEffect>
                                  </p:child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15"/>
                    </p:tgtEl>
                  </p:cond>
                </p:stCondLst>
                <p:endSync evt="end" delay="0">
                  <p:rtn val="all"/>
                </p:endSync>
                <p:childTnLst>
                  <p:par>
                    <p:cTn id="145" fill="hold">
                      <p:stCondLst>
                        <p:cond delay="0"/>
                      </p:stCondLst>
                      <p:childTnLst>
                        <p:par>
                          <p:cTn id="146" fill="hold">
                            <p:stCondLst>
                              <p:cond delay="0"/>
                            </p:stCondLst>
                            <p:childTnLst>
                              <p:par>
                                <p:cTn id="147" presetID="26" presetClass="emph" presetSubtype="0" fill="hold" nodeType="clickEffect">
                                  <p:stCondLst>
                                    <p:cond delay="0"/>
                                  </p:stCondLst>
                                  <p:childTnLst>
                                    <p:animEffect transition="out" filter="fade">
                                      <p:cBhvr>
                                        <p:cTn id="148" dur="500" tmFilter="0, 0; .2, .5; .8, .5; 1, 0"/>
                                        <p:tgtEl>
                                          <p:spTgt spid="15"/>
                                        </p:tgtEl>
                                      </p:cBhvr>
                                    </p:animEffect>
                                    <p:animScale>
                                      <p:cBhvr>
                                        <p:cTn id="149" dur="250" autoRev="1" fill="hold"/>
                                        <p:tgtEl>
                                          <p:spTgt spid="15"/>
                                        </p:tgtEl>
                                      </p:cBhvr>
                                      <p:by x="105000" y="105000"/>
                                    </p:animScale>
                                  </p:childTnLst>
                                  <p:subTnLst>
                                    <p:audio>
                                      <p:cMediaNode>
                                        <p:cTn display="0" masterRel="sameClick">
                                          <p:stCondLst>
                                            <p:cond evt="begin" delay="0">
                                              <p:tn val="147"/>
                                            </p:cond>
                                          </p:stCondLst>
                                          <p:endCondLst>
                                            <p:cond evt="onStopAudio" delay="0">
                                              <p:tgtEl>
                                                <p:sldTgt/>
                                              </p:tgtEl>
                                            </p:cond>
                                          </p:endCondLst>
                                        </p:cTn>
                                        <p:tgtEl>
                                          <p:sndTgt r:embed="rId7" name="click.wav"/>
                                        </p:tgtEl>
                                      </p:cMediaNode>
                                    </p:audio>
                                  </p:subTnLst>
                                </p:cTn>
                              </p:par>
                            </p:childTnLst>
                          </p:cTn>
                        </p:par>
                        <p:par>
                          <p:cTn id="150" fill="hold">
                            <p:stCondLst>
                              <p:cond delay="500"/>
                            </p:stCondLst>
                            <p:childTnLst>
                              <p:par>
                                <p:cTn id="151" presetID="1" presetClass="mediacall" presetSubtype="0" fill="hold" nodeType="afterEffect">
                                  <p:stCondLst>
                                    <p:cond delay="0"/>
                                  </p:stCondLst>
                                  <p:childTnLst>
                                    <p:cmd type="call" cmd="playFrom(0.0)">
                                      <p:cBhvr>
                                        <p:cTn id="152" dur="4995" fill="hold"/>
                                        <p:tgtEl>
                                          <p:spTgt spid="7"/>
                                        </p:tgtEl>
                                      </p:cBhvr>
                                    </p:cmd>
                                  </p:childTnLst>
                                </p:cTn>
                              </p:par>
                              <p:par>
                                <p:cTn id="153" presetID="1" presetClass="entr" presetSubtype="0" fill="hold" nodeType="withEffect">
                                  <p:stCondLst>
                                    <p:cond delay="0"/>
                                  </p:stCondLst>
                                  <p:childTnLst>
                                    <p:set>
                                      <p:cBhvr>
                                        <p:cTn id="154" dur="1" fill="hold">
                                          <p:stCondLst>
                                            <p:cond delay="0"/>
                                          </p:stCondLst>
                                        </p:cTn>
                                        <p:tgtEl>
                                          <p:spTgt spid="13"/>
                                        </p:tgtEl>
                                        <p:attrNameLst>
                                          <p:attrName>style.visibility</p:attrName>
                                        </p:attrNameLst>
                                      </p:cBhvr>
                                      <p:to>
                                        <p:strVal val="visible"/>
                                      </p:to>
                                    </p:set>
                                  </p:childTnLst>
                                </p:cTn>
                              </p:par>
                              <p:par>
                                <p:cTn id="155" presetID="63" presetClass="path" presetSubtype="0" accel="50000" decel="50000" fill="hold" nodeType="withEffect">
                                  <p:stCondLst>
                                    <p:cond delay="0"/>
                                  </p:stCondLst>
                                  <p:childTnLst>
                                    <p:animMotion origin="layout" path="M 6.25E-7 -4.81481E-6 L 0.1599 -4.81481E-6 " pathEditMode="relative" rAng="0" ptsTypes="AA">
                                      <p:cBhvr>
                                        <p:cTn id="156" dur="500" fill="hold"/>
                                        <p:tgtEl>
                                          <p:spTgt spid="14"/>
                                        </p:tgtEl>
                                        <p:attrNameLst>
                                          <p:attrName>ppt_x</p:attrName>
                                          <p:attrName>ppt_y</p:attrName>
                                        </p:attrNameLst>
                                      </p:cBhvr>
                                      <p:rCtr x="7995" y="0"/>
                                    </p:animMotion>
                                  </p:childTnLst>
                                </p:cTn>
                              </p:par>
                              <p:par>
                                <p:cTn id="157" presetID="10" presetClass="exit" presetSubtype="0" fill="hold" nodeType="with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12"/>
                                        </p:tgtEl>
                                      </p:cBhvr>
                                    </p:animEffect>
                                    <p:set>
                                      <p:cBhvr>
                                        <p:cTn id="162" dur="1" fill="hold">
                                          <p:stCondLst>
                                            <p:cond delay="499"/>
                                          </p:stCondLst>
                                        </p:cTn>
                                        <p:tgtEl>
                                          <p:spTgt spid="12"/>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2"/>
                                        </p:tgtEl>
                                      </p:cBhvr>
                                    </p:animEffect>
                                    <p:set>
                                      <p:cBhvr>
                                        <p:cTn id="165" dur="1" fill="hold">
                                          <p:stCondLst>
                                            <p:cond delay="499"/>
                                          </p:stCondLst>
                                        </p:cTn>
                                        <p:tgtEl>
                                          <p:spTgt spid="2"/>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6"/>
                                        </p:tgtEl>
                                      </p:cBhvr>
                                    </p:animEffect>
                                    <p:set>
                                      <p:cBhvr>
                                        <p:cTn id="168" dur="1" fill="hold">
                                          <p:stCondLst>
                                            <p:cond delay="499"/>
                                          </p:stCondLst>
                                        </p:cTn>
                                        <p:tgtEl>
                                          <p:spTgt spid="16"/>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5"/>
                                        </p:tgtEl>
                                      </p:cBhvr>
                                    </p:animEffect>
                                    <p:set>
                                      <p:cBhvr>
                                        <p:cTn id="171" dur="1" fill="hold">
                                          <p:stCondLst>
                                            <p:cond delay="499"/>
                                          </p:stCondLst>
                                        </p:cTn>
                                        <p:tgtEl>
                                          <p:spTgt spid="15"/>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18"/>
                                        </p:tgtEl>
                                      </p:cBhvr>
                                    </p:animEffect>
                                    <p:set>
                                      <p:cBhvr>
                                        <p:cTn id="174" dur="1" fill="hold">
                                          <p:stCondLst>
                                            <p:cond delay="499"/>
                                          </p:stCondLst>
                                        </p:cTn>
                                        <p:tgtEl>
                                          <p:spTgt spid="18"/>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20"/>
                                        </p:tgtEl>
                                      </p:cBhvr>
                                    </p:animEffect>
                                    <p:set>
                                      <p:cBhvr>
                                        <p:cTn id="177" dur="1" fill="hold">
                                          <p:stCondLst>
                                            <p:cond delay="499"/>
                                          </p:stCondLst>
                                        </p:cTn>
                                        <p:tgtEl>
                                          <p:spTgt spid="20"/>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17"/>
                                        </p:tgtEl>
                                      </p:cBhvr>
                                    </p:animEffect>
                                    <p:set>
                                      <p:cBhvr>
                                        <p:cTn id="180" dur="1" fill="hold">
                                          <p:stCondLst>
                                            <p:cond delay="499"/>
                                          </p:stCondLst>
                                        </p:cTn>
                                        <p:tgtEl>
                                          <p:spTgt spid="17"/>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19"/>
                                        </p:tgtEl>
                                      </p:cBhvr>
                                    </p:animEffect>
                                    <p:set>
                                      <p:cBhvr>
                                        <p:cTn id="186" dur="1" fill="hold">
                                          <p:stCondLst>
                                            <p:cond delay="499"/>
                                          </p:stCondLst>
                                        </p:cTn>
                                        <p:tgtEl>
                                          <p:spTgt spid="19"/>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4"/>
                                        </p:tgtEl>
                                      </p:cBhvr>
                                    </p:animEffect>
                                    <p:set>
                                      <p:cBhvr>
                                        <p:cTn id="189" dur="1" fill="hold">
                                          <p:stCondLst>
                                            <p:cond delay="499"/>
                                          </p:stCondLst>
                                        </p:cTn>
                                        <p:tgtEl>
                                          <p:spTgt spid="4"/>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6"/>
                                        </p:tgtEl>
                                      </p:cBhvr>
                                    </p:animEffect>
                                    <p:set>
                                      <p:cBhvr>
                                        <p:cTn id="1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93" restart="whenNotActive" fill="hold" evtFilter="cancelBubble" nodeType="interactiveSeq">
                <p:stCondLst>
                  <p:cond evt="onClick" delay="0">
                    <p:tgtEl>
                      <p:spTgt spid="14"/>
                    </p:tgtEl>
                  </p:cond>
                </p:stCondLst>
                <p:endSync evt="end" delay="0">
                  <p:rtn val="all"/>
                </p:endSync>
                <p:childTnLst>
                  <p:par>
                    <p:cTn id="194" fill="hold">
                      <p:stCondLst>
                        <p:cond delay="0"/>
                      </p:stCondLst>
                      <p:childTnLst>
                        <p:par>
                          <p:cTn id="195" fill="hold">
                            <p:stCondLst>
                              <p:cond delay="0"/>
                            </p:stCondLst>
                            <p:childTnLst>
                              <p:par>
                                <p:cTn id="196" presetID="26" presetClass="emph" presetSubtype="0" fill="hold" nodeType="clickEffect">
                                  <p:stCondLst>
                                    <p:cond delay="0"/>
                                  </p:stCondLst>
                                  <p:childTnLst>
                                    <p:animEffect transition="out" filter="fade">
                                      <p:cBhvr>
                                        <p:cTn id="197" dur="500" tmFilter="0, 0; .2, .5; .8, .5; 1, 0"/>
                                        <p:tgtEl>
                                          <p:spTgt spid="14"/>
                                        </p:tgtEl>
                                      </p:cBhvr>
                                    </p:animEffect>
                                    <p:animScale>
                                      <p:cBhvr>
                                        <p:cTn id="198" dur="250" autoRev="1" fill="hold"/>
                                        <p:tgtEl>
                                          <p:spTgt spid="14"/>
                                        </p:tgtEl>
                                      </p:cBhvr>
                                      <p:by x="105000" y="105000"/>
                                    </p:animScale>
                                  </p:childTnLst>
                                  <p:subTnLst>
                                    <p:audio>
                                      <p:cMediaNode>
                                        <p:cTn display="0" masterRel="sameClick">
                                          <p:stCondLst>
                                            <p:cond evt="begin" delay="0">
                                              <p:tn val="196"/>
                                            </p:cond>
                                          </p:stCondLst>
                                          <p:endCondLst>
                                            <p:cond evt="onStopAudio" delay="0">
                                              <p:tgtEl>
                                                <p:sldTgt/>
                                              </p:tgtEl>
                                            </p:cond>
                                          </p:endCondLst>
                                        </p:cTn>
                                        <p:tgtEl>
                                          <p:sndTgt r:embed="rId7" name="click.wav"/>
                                        </p:tgtEl>
                                      </p:cMediaNode>
                                    </p:audio>
                                  </p:subTnLst>
                                </p:cTn>
                              </p:par>
                              <p:par>
                                <p:cTn id="199" presetID="35" presetClass="path" presetSubtype="0" accel="50000" decel="50000" fill="hold" nodeType="withEffect">
                                  <p:stCondLst>
                                    <p:cond delay="0"/>
                                  </p:stCondLst>
                                  <p:childTnLst>
                                    <p:animMotion origin="layout" path="M 0.1599 -4.81481E-6 L 6.25E-7 -4.81481E-6 " pathEditMode="relative" rAng="0" ptsTypes="AA">
                                      <p:cBhvr>
                                        <p:cTn id="200" dur="500" fill="hold"/>
                                        <p:tgtEl>
                                          <p:spTgt spid="14"/>
                                        </p:tgtEl>
                                        <p:attrNameLst>
                                          <p:attrName>ppt_x</p:attrName>
                                          <p:attrName>ppt_y</p:attrName>
                                        </p:attrNameLst>
                                      </p:cBhvr>
                                      <p:rCtr x="-7995" y="0"/>
                                    </p:animMotion>
                                  </p:childTnLst>
                                </p:cTn>
                              </p:par>
                            </p:childTnLst>
                          </p:cTn>
                        </p:par>
                        <p:par>
                          <p:cTn id="201" fill="hold">
                            <p:stCondLst>
                              <p:cond delay="500"/>
                            </p:stCondLst>
                            <p:childTnLst>
                              <p:par>
                                <p:cTn id="202" presetID="1" presetClass="exit" presetSubtype="0" fill="hold" nodeType="afterEffect">
                                  <p:stCondLst>
                                    <p:cond delay="0"/>
                                  </p:stCondLst>
                                  <p:childTnLst>
                                    <p:set>
                                      <p:cBhvr>
                                        <p:cTn id="203" dur="1" fill="hold">
                                          <p:stCondLst>
                                            <p:cond delay="0"/>
                                          </p:stCondLst>
                                        </p:cTn>
                                        <p:tgtEl>
                                          <p:spTgt spid="13"/>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31"/>
                                        </p:tgtEl>
                                        <p:attrNameLst>
                                          <p:attrName>style.visibility</p:attrName>
                                        </p:attrNameLst>
                                      </p:cBhvr>
                                      <p:to>
                                        <p:strVal val="visible"/>
                                      </p:to>
                                    </p:set>
                                    <p:animEffect transition="in" filter="fade">
                                      <p:cBhvr>
                                        <p:cTn id="206" dur="500"/>
                                        <p:tgtEl>
                                          <p:spTgt spid="31"/>
                                        </p:tgtEl>
                                      </p:cBhvr>
                                    </p:animEffect>
                                  </p:childTnLst>
                                </p:cTn>
                              </p:par>
                              <p:par>
                                <p:cTn id="207" presetID="10" presetClass="entr" presetSubtype="0" fill="hold" nodeType="withEffect">
                                  <p:stCondLst>
                                    <p:cond delay="0"/>
                                  </p:stCondLst>
                                  <p:childTnLst>
                                    <p:set>
                                      <p:cBhvr>
                                        <p:cTn id="208" dur="1" fill="hold">
                                          <p:stCondLst>
                                            <p:cond delay="0"/>
                                          </p:stCondLst>
                                        </p:cTn>
                                        <p:tgtEl>
                                          <p:spTgt spid="12"/>
                                        </p:tgtEl>
                                        <p:attrNameLst>
                                          <p:attrName>style.visibility</p:attrName>
                                        </p:attrNameLst>
                                      </p:cBhvr>
                                      <p:to>
                                        <p:strVal val="visible"/>
                                      </p:to>
                                    </p:set>
                                    <p:animEffect transition="in" filter="fade">
                                      <p:cBhvr>
                                        <p:cTn id="209" dur="500"/>
                                        <p:tgtEl>
                                          <p:spTgt spid="12"/>
                                        </p:tgtEl>
                                      </p:cBhvr>
                                    </p:animEffect>
                                  </p:childTnLst>
                                </p:cTn>
                              </p:par>
                              <p:par>
                                <p:cTn id="210" presetID="10" presetClass="entr" presetSubtype="0" fill="hold" nodeType="withEffect">
                                  <p:stCondLst>
                                    <p:cond delay="0"/>
                                  </p:stCondLst>
                                  <p:childTnLst>
                                    <p:set>
                                      <p:cBhvr>
                                        <p:cTn id="211" dur="1" fill="hold">
                                          <p:stCondLst>
                                            <p:cond delay="0"/>
                                          </p:stCondLst>
                                        </p:cTn>
                                        <p:tgtEl>
                                          <p:spTgt spid="2"/>
                                        </p:tgtEl>
                                        <p:attrNameLst>
                                          <p:attrName>style.visibility</p:attrName>
                                        </p:attrNameLst>
                                      </p:cBhvr>
                                      <p:to>
                                        <p:strVal val="visible"/>
                                      </p:to>
                                    </p:set>
                                    <p:animEffect transition="in" filter="fade">
                                      <p:cBhvr>
                                        <p:cTn id="212" dur="500"/>
                                        <p:tgtEl>
                                          <p:spTgt spid="2"/>
                                        </p:tgtEl>
                                      </p:cBhvr>
                                    </p:animEffect>
                                  </p:childTnLst>
                                </p:cTn>
                              </p:par>
                              <p:par>
                                <p:cTn id="213" presetID="10" presetClass="entr" presetSubtype="0" fill="hold" nodeType="withEffect">
                                  <p:stCondLst>
                                    <p:cond delay="0"/>
                                  </p:stCondLst>
                                  <p:childTnLst>
                                    <p:set>
                                      <p:cBhvr>
                                        <p:cTn id="214" dur="1" fill="hold">
                                          <p:stCondLst>
                                            <p:cond delay="0"/>
                                          </p:stCondLst>
                                        </p:cTn>
                                        <p:tgtEl>
                                          <p:spTgt spid="16"/>
                                        </p:tgtEl>
                                        <p:attrNameLst>
                                          <p:attrName>style.visibility</p:attrName>
                                        </p:attrNameLst>
                                      </p:cBhvr>
                                      <p:to>
                                        <p:strVal val="visible"/>
                                      </p:to>
                                    </p:set>
                                    <p:animEffect transition="in" filter="fade">
                                      <p:cBhvr>
                                        <p:cTn id="215" dur="500"/>
                                        <p:tgtEl>
                                          <p:spTgt spid="16"/>
                                        </p:tgtEl>
                                      </p:cBhvr>
                                    </p:animEffect>
                                  </p:childTnLst>
                                </p:cTn>
                              </p:par>
                              <p:par>
                                <p:cTn id="216" presetID="10" presetClass="entr" presetSubtype="0" fill="hold" nodeType="withEffect">
                                  <p:stCondLst>
                                    <p:cond delay="0"/>
                                  </p:stCondLst>
                                  <p:childTnLst>
                                    <p:set>
                                      <p:cBhvr>
                                        <p:cTn id="217" dur="1" fill="hold">
                                          <p:stCondLst>
                                            <p:cond delay="0"/>
                                          </p:stCondLst>
                                        </p:cTn>
                                        <p:tgtEl>
                                          <p:spTgt spid="15"/>
                                        </p:tgtEl>
                                        <p:attrNameLst>
                                          <p:attrName>style.visibility</p:attrName>
                                        </p:attrNameLst>
                                      </p:cBhvr>
                                      <p:to>
                                        <p:strVal val="visible"/>
                                      </p:to>
                                    </p:set>
                                    <p:animEffect transition="in" filter="fade">
                                      <p:cBhvr>
                                        <p:cTn id="218" dur="500"/>
                                        <p:tgtEl>
                                          <p:spTgt spid="15"/>
                                        </p:tgtEl>
                                      </p:cBhvr>
                                    </p:animEffect>
                                  </p:childTnLst>
                                </p:cTn>
                              </p:par>
                              <p:par>
                                <p:cTn id="219" presetID="10" presetClass="entr" presetSubtype="0" fill="hold" nodeType="withEffect">
                                  <p:stCondLst>
                                    <p:cond delay="0"/>
                                  </p:stCondLst>
                                  <p:childTnLst>
                                    <p:set>
                                      <p:cBhvr>
                                        <p:cTn id="220" dur="1" fill="hold">
                                          <p:stCondLst>
                                            <p:cond delay="0"/>
                                          </p:stCondLst>
                                        </p:cTn>
                                        <p:tgtEl>
                                          <p:spTgt spid="18"/>
                                        </p:tgtEl>
                                        <p:attrNameLst>
                                          <p:attrName>style.visibility</p:attrName>
                                        </p:attrNameLst>
                                      </p:cBhvr>
                                      <p:to>
                                        <p:strVal val="visible"/>
                                      </p:to>
                                    </p:set>
                                    <p:animEffect transition="in" filter="fade">
                                      <p:cBhvr>
                                        <p:cTn id="221" dur="500"/>
                                        <p:tgtEl>
                                          <p:spTgt spid="18"/>
                                        </p:tgtEl>
                                      </p:cBhvr>
                                    </p:animEffect>
                                  </p:childTnLst>
                                </p:cTn>
                              </p:par>
                              <p:par>
                                <p:cTn id="222" presetID="10" presetClass="entr" presetSubtype="0" fill="hold" nodeType="withEffect">
                                  <p:stCondLst>
                                    <p:cond delay="0"/>
                                  </p:stCondLst>
                                  <p:childTnLst>
                                    <p:set>
                                      <p:cBhvr>
                                        <p:cTn id="223" dur="1" fill="hold">
                                          <p:stCondLst>
                                            <p:cond delay="0"/>
                                          </p:stCondLst>
                                        </p:cTn>
                                        <p:tgtEl>
                                          <p:spTgt spid="20"/>
                                        </p:tgtEl>
                                        <p:attrNameLst>
                                          <p:attrName>style.visibility</p:attrName>
                                        </p:attrNameLst>
                                      </p:cBhvr>
                                      <p:to>
                                        <p:strVal val="visible"/>
                                      </p:to>
                                    </p:set>
                                    <p:animEffect transition="in" filter="fade">
                                      <p:cBhvr>
                                        <p:cTn id="224" dur="500"/>
                                        <p:tgtEl>
                                          <p:spTgt spid="20"/>
                                        </p:tgtEl>
                                      </p:cBhvr>
                                    </p:animEffect>
                                  </p:childTnLst>
                                </p:cTn>
                              </p:par>
                              <p:par>
                                <p:cTn id="225" presetID="10" presetClass="entr" presetSubtype="0" fill="hold" nodeType="withEffect">
                                  <p:stCondLst>
                                    <p:cond delay="0"/>
                                  </p:stCondLst>
                                  <p:childTnLst>
                                    <p:set>
                                      <p:cBhvr>
                                        <p:cTn id="226" dur="1" fill="hold">
                                          <p:stCondLst>
                                            <p:cond delay="0"/>
                                          </p:stCondLst>
                                        </p:cTn>
                                        <p:tgtEl>
                                          <p:spTgt spid="17"/>
                                        </p:tgtEl>
                                        <p:attrNameLst>
                                          <p:attrName>style.visibility</p:attrName>
                                        </p:attrNameLst>
                                      </p:cBhvr>
                                      <p:to>
                                        <p:strVal val="visible"/>
                                      </p:to>
                                    </p:set>
                                    <p:animEffect transition="in" filter="fade">
                                      <p:cBhvr>
                                        <p:cTn id="227" dur="500"/>
                                        <p:tgtEl>
                                          <p:spTgt spid="17"/>
                                        </p:tgtEl>
                                      </p:cBhvr>
                                    </p:animEffect>
                                  </p:childTnLst>
                                </p:cTn>
                              </p:par>
                              <p:par>
                                <p:cTn id="228" presetID="10" presetClass="entr" presetSubtype="0" fill="hold" nodeType="withEffect">
                                  <p:stCondLst>
                                    <p:cond delay="0"/>
                                  </p:stCondLst>
                                  <p:childTnLst>
                                    <p:set>
                                      <p:cBhvr>
                                        <p:cTn id="229" dur="1" fill="hold">
                                          <p:stCondLst>
                                            <p:cond delay="0"/>
                                          </p:stCondLst>
                                        </p:cTn>
                                        <p:tgtEl>
                                          <p:spTgt spid="21"/>
                                        </p:tgtEl>
                                        <p:attrNameLst>
                                          <p:attrName>style.visibility</p:attrName>
                                        </p:attrNameLst>
                                      </p:cBhvr>
                                      <p:to>
                                        <p:strVal val="visible"/>
                                      </p:to>
                                    </p:set>
                                    <p:animEffect transition="in" filter="fade">
                                      <p:cBhvr>
                                        <p:cTn id="230" dur="500"/>
                                        <p:tgtEl>
                                          <p:spTgt spid="21"/>
                                        </p:tgtEl>
                                      </p:cBhvr>
                                    </p:animEffect>
                                  </p:childTnLst>
                                </p:cTn>
                              </p:par>
                              <p:par>
                                <p:cTn id="231" presetID="10" presetClass="entr" presetSubtype="0" fill="hold" nodeType="withEffect">
                                  <p:stCondLst>
                                    <p:cond delay="0"/>
                                  </p:stCondLst>
                                  <p:childTnLst>
                                    <p:set>
                                      <p:cBhvr>
                                        <p:cTn id="232" dur="1" fill="hold">
                                          <p:stCondLst>
                                            <p:cond delay="0"/>
                                          </p:stCondLst>
                                        </p:cTn>
                                        <p:tgtEl>
                                          <p:spTgt spid="19"/>
                                        </p:tgtEl>
                                        <p:attrNameLst>
                                          <p:attrName>style.visibility</p:attrName>
                                        </p:attrNameLst>
                                      </p:cBhvr>
                                      <p:to>
                                        <p:strVal val="visible"/>
                                      </p:to>
                                    </p:set>
                                    <p:animEffect transition="in" filter="fade">
                                      <p:cBhvr>
                                        <p:cTn id="233" dur="500"/>
                                        <p:tgtEl>
                                          <p:spTgt spid="19"/>
                                        </p:tgtEl>
                                      </p:cBhvr>
                                    </p:animEffect>
                                  </p:childTnLst>
                                </p:cTn>
                              </p:par>
                              <p:par>
                                <p:cTn id="234" presetID="10" presetClass="entr" presetSubtype="0" fill="hold" nodeType="withEffect">
                                  <p:stCondLst>
                                    <p:cond delay="0"/>
                                  </p:stCondLst>
                                  <p:childTnLst>
                                    <p:set>
                                      <p:cBhvr>
                                        <p:cTn id="235" dur="1" fill="hold">
                                          <p:stCondLst>
                                            <p:cond delay="0"/>
                                          </p:stCondLst>
                                        </p:cTn>
                                        <p:tgtEl>
                                          <p:spTgt spid="4"/>
                                        </p:tgtEl>
                                        <p:attrNameLst>
                                          <p:attrName>style.visibility</p:attrName>
                                        </p:attrNameLst>
                                      </p:cBhvr>
                                      <p:to>
                                        <p:strVal val="visible"/>
                                      </p:to>
                                    </p:set>
                                    <p:animEffect transition="in" filter="fade">
                                      <p:cBhvr>
                                        <p:cTn id="236" dur="500"/>
                                        <p:tgtEl>
                                          <p:spTgt spid="4"/>
                                        </p:tgtEl>
                                      </p:cBhvr>
                                    </p:animEffect>
                                  </p:childTnLst>
                                </p:cTn>
                              </p:par>
                              <p:par>
                                <p:cTn id="237" presetID="10" presetClass="entr" presetSubtype="0" fill="hold" nodeType="withEffect">
                                  <p:stCondLst>
                                    <p:cond delay="0"/>
                                  </p:stCondLst>
                                  <p:childTnLst>
                                    <p:set>
                                      <p:cBhvr>
                                        <p:cTn id="238" dur="1" fill="hold">
                                          <p:stCondLst>
                                            <p:cond delay="0"/>
                                          </p:stCondLst>
                                        </p:cTn>
                                        <p:tgtEl>
                                          <p:spTgt spid="6"/>
                                        </p:tgtEl>
                                        <p:attrNameLst>
                                          <p:attrName>style.visibility</p:attrName>
                                        </p:attrNameLst>
                                      </p:cBhvr>
                                      <p:to>
                                        <p:strVal val="visible"/>
                                      </p:to>
                                    </p:set>
                                    <p:animEffect transition="in" filter="fade">
                                      <p:cBhvr>
                                        <p:cTn id="239" dur="500"/>
                                        <p:tgtEl>
                                          <p:spTgt spid="6"/>
                                        </p:tgtEl>
                                      </p:cBhvr>
                                    </p:animEffect>
                                  </p:childTnLst>
                                </p:cTn>
                              </p:par>
                            </p:childTnLst>
                          </p:cTn>
                        </p:par>
                      </p:childTnLst>
                    </p:cTn>
                  </p:par>
                </p:childTnLst>
              </p:cTn>
              <p:nextCondLst>
                <p:cond evt="onClick" delay="0">
                  <p:tgtEl>
                    <p:spTgt spid="14"/>
                  </p:tgtEl>
                </p:cond>
              </p:nextCondLst>
            </p:seq>
            <p:seq concurrent="1" nextAc="seek">
              <p:cTn id="240" restart="whenNotActive" fill="hold" evtFilter="cancelBubble" nodeType="interactiveSeq">
                <p:stCondLst>
                  <p:cond evt="onClick" delay="0">
                    <p:tgtEl>
                      <p:spTgt spid="20"/>
                    </p:tgtEl>
                  </p:cond>
                </p:stCondLst>
                <p:endSync evt="end" delay="0">
                  <p:rtn val="all"/>
                </p:endSync>
                <p:childTnLst>
                  <p:par>
                    <p:cTn id="241" fill="hold">
                      <p:stCondLst>
                        <p:cond delay="0"/>
                      </p:stCondLst>
                      <p:childTnLst>
                        <p:par>
                          <p:cTn id="242" fill="hold">
                            <p:stCondLst>
                              <p:cond delay="0"/>
                            </p:stCondLst>
                            <p:childTnLst>
                              <p:par>
                                <p:cTn id="243" presetID="26" presetClass="emph" presetSubtype="0" fill="hold" nodeType="clickEffect">
                                  <p:stCondLst>
                                    <p:cond delay="0"/>
                                  </p:stCondLst>
                                  <p:childTnLst>
                                    <p:animEffect transition="out" filter="fade">
                                      <p:cBhvr>
                                        <p:cTn id="244" dur="500" tmFilter="0, 0; .2, .5; .8, .5; 1, 0"/>
                                        <p:tgtEl>
                                          <p:spTgt spid="20"/>
                                        </p:tgtEl>
                                      </p:cBhvr>
                                    </p:animEffect>
                                    <p:animScale>
                                      <p:cBhvr>
                                        <p:cTn id="245" dur="250" autoRev="1" fill="hold"/>
                                        <p:tgtEl>
                                          <p:spTgt spid="20"/>
                                        </p:tgtEl>
                                      </p:cBhvr>
                                      <p:by x="105000" y="105000"/>
                                    </p:animScale>
                                  </p:childTnLst>
                                  <p:subTnLst>
                                    <p:audio>
                                      <p:cMediaNode>
                                        <p:cTn display="0" masterRel="sameClick">
                                          <p:stCondLst>
                                            <p:cond evt="begin" delay="0">
                                              <p:tn val="243"/>
                                            </p:cond>
                                          </p:stCondLst>
                                          <p:endCondLst>
                                            <p:cond evt="onStopAudio" delay="0">
                                              <p:tgtEl>
                                                <p:sldTgt/>
                                              </p:tgtEl>
                                            </p:cond>
                                          </p:endCondLst>
                                        </p:cTn>
                                        <p:tgtEl>
                                          <p:sndTgt r:embed="rId7" name="click.wav"/>
                                        </p:tgtEl>
                                      </p:cMediaNode>
                                    </p:audio>
                                  </p:subTnLst>
                                </p:cTn>
                              </p:par>
                            </p:childTnLst>
                          </p:cTn>
                        </p:par>
                        <p:par>
                          <p:cTn id="246" fill="hold">
                            <p:stCondLst>
                              <p:cond delay="500"/>
                            </p:stCondLst>
                            <p:childTnLst>
                              <p:par>
                                <p:cTn id="247" presetID="1" presetClass="mediacall" presetSubtype="0" fill="hold" nodeType="afterEffect">
                                  <p:stCondLst>
                                    <p:cond delay="0"/>
                                  </p:stCondLst>
                                  <p:childTnLst>
                                    <p:cmd type="call" cmd="playFrom(0.0)">
                                      <p:cBhvr>
                                        <p:cTn id="248" dur="4995" fill="hold"/>
                                        <p:tgtEl>
                                          <p:spTgt spid="7"/>
                                        </p:tgtEl>
                                      </p:cBhvr>
                                    </p:cmd>
                                  </p:childTnLst>
                                </p:cTn>
                              </p:par>
                              <p:par>
                                <p:cTn id="249" presetID="1" presetClass="entr" presetSubtype="0" fill="hold" nodeType="withEffect">
                                  <p:stCondLst>
                                    <p:cond delay="0"/>
                                  </p:stCondLst>
                                  <p:childTnLst>
                                    <p:set>
                                      <p:cBhvr>
                                        <p:cTn id="250" dur="1" fill="hold">
                                          <p:stCondLst>
                                            <p:cond delay="0"/>
                                          </p:stCondLst>
                                        </p:cTn>
                                        <p:tgtEl>
                                          <p:spTgt spid="13"/>
                                        </p:tgtEl>
                                        <p:attrNameLst>
                                          <p:attrName>style.visibility</p:attrName>
                                        </p:attrNameLst>
                                      </p:cBhvr>
                                      <p:to>
                                        <p:strVal val="visible"/>
                                      </p:to>
                                    </p:set>
                                  </p:childTnLst>
                                </p:cTn>
                              </p:par>
                              <p:par>
                                <p:cTn id="251" presetID="63" presetClass="path" presetSubtype="0" accel="50000" decel="50000" fill="hold" nodeType="withEffect">
                                  <p:stCondLst>
                                    <p:cond delay="0"/>
                                  </p:stCondLst>
                                  <p:childTnLst>
                                    <p:animMotion origin="layout" path="M 6.25E-7 -4.81481E-6 L 0.16094 -4.81481E-6 " pathEditMode="relative" rAng="0" ptsTypes="AA">
                                      <p:cBhvr>
                                        <p:cTn id="252" dur="500" fill="hold"/>
                                        <p:tgtEl>
                                          <p:spTgt spid="14"/>
                                        </p:tgtEl>
                                        <p:attrNameLst>
                                          <p:attrName>ppt_x</p:attrName>
                                          <p:attrName>ppt_y</p:attrName>
                                        </p:attrNameLst>
                                      </p:cBhvr>
                                      <p:rCtr x="7591" y="0"/>
                                    </p:animMotion>
                                  </p:childTnLst>
                                </p:cTn>
                              </p:par>
                              <p:par>
                                <p:cTn id="253" presetID="10" presetClass="exit" presetSubtype="0" fill="hold" nodeType="withEffect">
                                  <p:stCondLst>
                                    <p:cond delay="0"/>
                                  </p:stCondLst>
                                  <p:childTnLst>
                                    <p:animEffect transition="out" filter="fade">
                                      <p:cBhvr>
                                        <p:cTn id="254" dur="500"/>
                                        <p:tgtEl>
                                          <p:spTgt spid="31"/>
                                        </p:tgtEl>
                                      </p:cBhvr>
                                    </p:animEffect>
                                    <p:set>
                                      <p:cBhvr>
                                        <p:cTn id="255" dur="1" fill="hold">
                                          <p:stCondLst>
                                            <p:cond delay="499"/>
                                          </p:stCondLst>
                                        </p:cTn>
                                        <p:tgtEl>
                                          <p:spTgt spid="31"/>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12"/>
                                        </p:tgtEl>
                                      </p:cBhvr>
                                    </p:animEffect>
                                    <p:set>
                                      <p:cBhvr>
                                        <p:cTn id="258" dur="1" fill="hold">
                                          <p:stCondLst>
                                            <p:cond delay="499"/>
                                          </p:stCondLst>
                                        </p:cTn>
                                        <p:tgtEl>
                                          <p:spTgt spid="12"/>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2"/>
                                        </p:tgtEl>
                                      </p:cBhvr>
                                    </p:animEffect>
                                    <p:set>
                                      <p:cBhvr>
                                        <p:cTn id="261" dur="1" fill="hold">
                                          <p:stCondLst>
                                            <p:cond delay="499"/>
                                          </p:stCondLst>
                                        </p:cTn>
                                        <p:tgtEl>
                                          <p:spTgt spid="2"/>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16"/>
                                        </p:tgtEl>
                                      </p:cBhvr>
                                    </p:animEffect>
                                    <p:set>
                                      <p:cBhvr>
                                        <p:cTn id="264" dur="1" fill="hold">
                                          <p:stCondLst>
                                            <p:cond delay="499"/>
                                          </p:stCondLst>
                                        </p:cTn>
                                        <p:tgtEl>
                                          <p:spTgt spid="16"/>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15"/>
                                        </p:tgtEl>
                                      </p:cBhvr>
                                    </p:animEffect>
                                    <p:set>
                                      <p:cBhvr>
                                        <p:cTn id="267" dur="1" fill="hold">
                                          <p:stCondLst>
                                            <p:cond delay="499"/>
                                          </p:stCondLst>
                                        </p:cTn>
                                        <p:tgtEl>
                                          <p:spTgt spid="15"/>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18"/>
                                        </p:tgtEl>
                                      </p:cBhvr>
                                    </p:animEffect>
                                    <p:set>
                                      <p:cBhvr>
                                        <p:cTn id="270" dur="1" fill="hold">
                                          <p:stCondLst>
                                            <p:cond delay="499"/>
                                          </p:stCondLst>
                                        </p:cTn>
                                        <p:tgtEl>
                                          <p:spTgt spid="18"/>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20"/>
                                        </p:tgtEl>
                                      </p:cBhvr>
                                    </p:animEffect>
                                    <p:set>
                                      <p:cBhvr>
                                        <p:cTn id="273" dur="1" fill="hold">
                                          <p:stCondLst>
                                            <p:cond delay="499"/>
                                          </p:stCondLst>
                                        </p:cTn>
                                        <p:tgtEl>
                                          <p:spTgt spid="20"/>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17"/>
                                        </p:tgtEl>
                                      </p:cBhvr>
                                    </p:animEffect>
                                    <p:set>
                                      <p:cBhvr>
                                        <p:cTn id="276" dur="1" fill="hold">
                                          <p:stCondLst>
                                            <p:cond delay="499"/>
                                          </p:stCondLst>
                                        </p:cTn>
                                        <p:tgtEl>
                                          <p:spTgt spid="17"/>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21"/>
                                        </p:tgtEl>
                                      </p:cBhvr>
                                    </p:animEffect>
                                    <p:set>
                                      <p:cBhvr>
                                        <p:cTn id="279" dur="1" fill="hold">
                                          <p:stCondLst>
                                            <p:cond delay="499"/>
                                          </p:stCondLst>
                                        </p:cTn>
                                        <p:tgtEl>
                                          <p:spTgt spid="21"/>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19"/>
                                        </p:tgtEl>
                                      </p:cBhvr>
                                    </p:animEffect>
                                    <p:set>
                                      <p:cBhvr>
                                        <p:cTn id="282" dur="1" fill="hold">
                                          <p:stCondLst>
                                            <p:cond delay="499"/>
                                          </p:stCondLst>
                                        </p:cTn>
                                        <p:tgtEl>
                                          <p:spTgt spid="19"/>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4"/>
                                        </p:tgtEl>
                                      </p:cBhvr>
                                    </p:animEffect>
                                    <p:set>
                                      <p:cBhvr>
                                        <p:cTn id="285" dur="1" fill="hold">
                                          <p:stCondLst>
                                            <p:cond delay="499"/>
                                          </p:stCondLst>
                                        </p:cTn>
                                        <p:tgtEl>
                                          <p:spTgt spid="4"/>
                                        </p:tgtEl>
                                        <p:attrNameLst>
                                          <p:attrName>style.visibility</p:attrName>
                                        </p:attrNameLst>
                                      </p:cBhvr>
                                      <p:to>
                                        <p:strVal val="hidden"/>
                                      </p:to>
                                    </p:set>
                                  </p:childTnLst>
                                </p:cTn>
                              </p:par>
                              <p:par>
                                <p:cTn id="286" presetID="10" presetClass="exit" presetSubtype="0" fill="hold" nodeType="withEffect">
                                  <p:stCondLst>
                                    <p:cond delay="0"/>
                                  </p:stCondLst>
                                  <p:childTnLst>
                                    <p:animEffect transition="out" filter="fade">
                                      <p:cBhvr>
                                        <p:cTn id="287" dur="500"/>
                                        <p:tgtEl>
                                          <p:spTgt spid="6"/>
                                        </p:tgtEl>
                                      </p:cBhvr>
                                    </p:animEffect>
                                    <p:set>
                                      <p:cBhvr>
                                        <p:cTn id="2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9" restart="whenNotActive" fill="hold" evtFilter="cancelBubble" nodeType="interactiveSeq">
                <p:stCondLst>
                  <p:cond evt="onClick" delay="0">
                    <p:tgtEl>
                      <p:spTgt spid="21"/>
                    </p:tgtEl>
                  </p:cond>
                </p:stCondLst>
                <p:endSync evt="end" delay="0">
                  <p:rtn val="all"/>
                </p:endSync>
                <p:childTnLst>
                  <p:par>
                    <p:cTn id="290" fill="hold">
                      <p:stCondLst>
                        <p:cond delay="0"/>
                      </p:stCondLst>
                      <p:childTnLst>
                        <p:par>
                          <p:cTn id="291" fill="hold">
                            <p:stCondLst>
                              <p:cond delay="0"/>
                            </p:stCondLst>
                            <p:childTnLst>
                              <p:par>
                                <p:cTn id="292" presetID="26" presetClass="emph" presetSubtype="0" fill="hold" nodeType="clickEffect">
                                  <p:stCondLst>
                                    <p:cond delay="0"/>
                                  </p:stCondLst>
                                  <p:childTnLst>
                                    <p:animEffect transition="out" filter="fade">
                                      <p:cBhvr>
                                        <p:cTn id="293" dur="500" tmFilter="0, 0; .2, .5; .8, .5; 1, 0"/>
                                        <p:tgtEl>
                                          <p:spTgt spid="21"/>
                                        </p:tgtEl>
                                      </p:cBhvr>
                                    </p:animEffect>
                                    <p:animScale>
                                      <p:cBhvr>
                                        <p:cTn id="294" dur="250" autoRev="1" fill="hold"/>
                                        <p:tgtEl>
                                          <p:spTgt spid="21"/>
                                        </p:tgtEl>
                                      </p:cBhvr>
                                      <p:by x="105000" y="105000"/>
                                    </p:animScale>
                                  </p:childTnLst>
                                  <p:subTnLst>
                                    <p:audio>
                                      <p:cMediaNode>
                                        <p:cTn display="0" masterRel="sameClick">
                                          <p:stCondLst>
                                            <p:cond evt="begin" delay="0">
                                              <p:tn val="292"/>
                                            </p:cond>
                                          </p:stCondLst>
                                          <p:endCondLst>
                                            <p:cond evt="onStopAudio" delay="0">
                                              <p:tgtEl>
                                                <p:sldTgt/>
                                              </p:tgtEl>
                                            </p:cond>
                                          </p:endCondLst>
                                        </p:cTn>
                                        <p:tgtEl>
                                          <p:sndTgt r:embed="rId7" name="click.wav"/>
                                        </p:tgtEl>
                                      </p:cMediaNode>
                                    </p:audio>
                                  </p:subTnLst>
                                </p:cTn>
                              </p:par>
                            </p:childTnLst>
                          </p:cTn>
                        </p:par>
                        <p:par>
                          <p:cTn id="295" fill="hold">
                            <p:stCondLst>
                              <p:cond delay="500"/>
                            </p:stCondLst>
                            <p:childTnLst>
                              <p:par>
                                <p:cTn id="296" presetID="1" presetClass="mediacall" presetSubtype="0" fill="hold" nodeType="afterEffect">
                                  <p:stCondLst>
                                    <p:cond delay="0"/>
                                  </p:stCondLst>
                                  <p:childTnLst>
                                    <p:cmd type="call" cmd="playFrom(0.0)">
                                      <p:cBhvr>
                                        <p:cTn id="297" dur="4995" fill="hold"/>
                                        <p:tgtEl>
                                          <p:spTgt spid="7"/>
                                        </p:tgtEl>
                                      </p:cBhvr>
                                    </p:cmd>
                                  </p:childTnLst>
                                </p:cTn>
                              </p:par>
                              <p:par>
                                <p:cTn id="298" presetID="1" presetClass="entr" presetSubtype="0" fill="hold" nodeType="withEffect">
                                  <p:stCondLst>
                                    <p:cond delay="0"/>
                                  </p:stCondLst>
                                  <p:childTnLst>
                                    <p:set>
                                      <p:cBhvr>
                                        <p:cTn id="299" dur="1" fill="hold">
                                          <p:stCondLst>
                                            <p:cond delay="0"/>
                                          </p:stCondLst>
                                        </p:cTn>
                                        <p:tgtEl>
                                          <p:spTgt spid="13"/>
                                        </p:tgtEl>
                                        <p:attrNameLst>
                                          <p:attrName>style.visibility</p:attrName>
                                        </p:attrNameLst>
                                      </p:cBhvr>
                                      <p:to>
                                        <p:strVal val="visible"/>
                                      </p:to>
                                    </p:set>
                                  </p:childTnLst>
                                </p:cTn>
                              </p:par>
                              <p:par>
                                <p:cTn id="300" presetID="63" presetClass="path" presetSubtype="0" accel="50000" decel="50000" fill="hold" nodeType="withEffect">
                                  <p:stCondLst>
                                    <p:cond delay="0"/>
                                  </p:stCondLst>
                                  <p:childTnLst>
                                    <p:animMotion origin="layout" path="M 6.25E-7 -4.81481E-6 L 0.16093 -4.81481E-6 " pathEditMode="relative" rAng="0" ptsTypes="AA">
                                      <p:cBhvr>
                                        <p:cTn id="301" dur="500" fill="hold"/>
                                        <p:tgtEl>
                                          <p:spTgt spid="14"/>
                                        </p:tgtEl>
                                        <p:attrNameLst>
                                          <p:attrName>ppt_x</p:attrName>
                                          <p:attrName>ppt_y</p:attrName>
                                        </p:attrNameLst>
                                      </p:cBhvr>
                                      <p:rCtr x="7956" y="0"/>
                                    </p:animMotion>
                                  </p:childTnLst>
                                </p:cTn>
                              </p:par>
                              <p:par>
                                <p:cTn id="302" presetID="10" presetClass="exit" presetSubtype="0" fill="hold" nodeType="withEffect">
                                  <p:stCondLst>
                                    <p:cond delay="0"/>
                                  </p:stCondLst>
                                  <p:childTnLst>
                                    <p:animEffect transition="out" filter="fade">
                                      <p:cBhvr>
                                        <p:cTn id="303" dur="500"/>
                                        <p:tgtEl>
                                          <p:spTgt spid="31"/>
                                        </p:tgtEl>
                                      </p:cBhvr>
                                    </p:animEffect>
                                    <p:set>
                                      <p:cBhvr>
                                        <p:cTn id="304" dur="1" fill="hold">
                                          <p:stCondLst>
                                            <p:cond delay="499"/>
                                          </p:stCondLst>
                                        </p:cTn>
                                        <p:tgtEl>
                                          <p:spTgt spid="31"/>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12"/>
                                        </p:tgtEl>
                                      </p:cBhvr>
                                    </p:animEffect>
                                    <p:set>
                                      <p:cBhvr>
                                        <p:cTn id="307" dur="1" fill="hold">
                                          <p:stCondLst>
                                            <p:cond delay="499"/>
                                          </p:stCondLst>
                                        </p:cTn>
                                        <p:tgtEl>
                                          <p:spTgt spid="1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2"/>
                                        </p:tgtEl>
                                      </p:cBhvr>
                                    </p:animEffect>
                                    <p:set>
                                      <p:cBhvr>
                                        <p:cTn id="310" dur="1" fill="hold">
                                          <p:stCondLst>
                                            <p:cond delay="499"/>
                                          </p:stCondLst>
                                        </p:cTn>
                                        <p:tgtEl>
                                          <p:spTgt spid="2"/>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16"/>
                                        </p:tgtEl>
                                      </p:cBhvr>
                                    </p:animEffect>
                                    <p:set>
                                      <p:cBhvr>
                                        <p:cTn id="313" dur="1" fill="hold">
                                          <p:stCondLst>
                                            <p:cond delay="499"/>
                                          </p:stCondLst>
                                        </p:cTn>
                                        <p:tgtEl>
                                          <p:spTgt spid="16"/>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15"/>
                                        </p:tgtEl>
                                      </p:cBhvr>
                                    </p:animEffect>
                                    <p:set>
                                      <p:cBhvr>
                                        <p:cTn id="316" dur="1" fill="hold">
                                          <p:stCondLst>
                                            <p:cond delay="499"/>
                                          </p:stCondLst>
                                        </p:cTn>
                                        <p:tgtEl>
                                          <p:spTgt spid="15"/>
                                        </p:tgtEl>
                                        <p:attrNameLst>
                                          <p:attrName>style.visibility</p:attrName>
                                        </p:attrNameLst>
                                      </p:cBhvr>
                                      <p:to>
                                        <p:strVal val="hidden"/>
                                      </p:to>
                                    </p:set>
                                  </p:childTnLst>
                                </p:cTn>
                              </p:par>
                              <p:par>
                                <p:cTn id="317" presetID="10" presetClass="exit" presetSubtype="0" fill="hold" nodeType="withEffect">
                                  <p:stCondLst>
                                    <p:cond delay="0"/>
                                  </p:stCondLst>
                                  <p:childTnLst>
                                    <p:animEffect transition="out" filter="fade">
                                      <p:cBhvr>
                                        <p:cTn id="318" dur="500"/>
                                        <p:tgtEl>
                                          <p:spTgt spid="18"/>
                                        </p:tgtEl>
                                      </p:cBhvr>
                                    </p:animEffect>
                                    <p:set>
                                      <p:cBhvr>
                                        <p:cTn id="319" dur="1" fill="hold">
                                          <p:stCondLst>
                                            <p:cond delay="499"/>
                                          </p:stCondLst>
                                        </p:cTn>
                                        <p:tgtEl>
                                          <p:spTgt spid="18"/>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20"/>
                                        </p:tgtEl>
                                      </p:cBhvr>
                                    </p:animEffect>
                                    <p:set>
                                      <p:cBhvr>
                                        <p:cTn id="322" dur="1" fill="hold">
                                          <p:stCondLst>
                                            <p:cond delay="499"/>
                                          </p:stCondLst>
                                        </p:cTn>
                                        <p:tgtEl>
                                          <p:spTgt spid="20"/>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17"/>
                                        </p:tgtEl>
                                      </p:cBhvr>
                                    </p:animEffect>
                                    <p:set>
                                      <p:cBhvr>
                                        <p:cTn id="325" dur="1" fill="hold">
                                          <p:stCondLst>
                                            <p:cond delay="499"/>
                                          </p:stCondLst>
                                        </p:cTn>
                                        <p:tgtEl>
                                          <p:spTgt spid="17"/>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21"/>
                                        </p:tgtEl>
                                      </p:cBhvr>
                                    </p:animEffect>
                                    <p:set>
                                      <p:cBhvr>
                                        <p:cTn id="328" dur="1" fill="hold">
                                          <p:stCondLst>
                                            <p:cond delay="499"/>
                                          </p:stCondLst>
                                        </p:cTn>
                                        <p:tgtEl>
                                          <p:spTgt spid="21"/>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19"/>
                                        </p:tgtEl>
                                      </p:cBhvr>
                                    </p:animEffect>
                                    <p:set>
                                      <p:cBhvr>
                                        <p:cTn id="331" dur="1" fill="hold">
                                          <p:stCondLst>
                                            <p:cond delay="499"/>
                                          </p:stCondLst>
                                        </p:cTn>
                                        <p:tgtEl>
                                          <p:spTgt spid="19"/>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4"/>
                                        </p:tgtEl>
                                      </p:cBhvr>
                                    </p:animEffect>
                                    <p:set>
                                      <p:cBhvr>
                                        <p:cTn id="334" dur="1" fill="hold">
                                          <p:stCondLst>
                                            <p:cond delay="499"/>
                                          </p:stCondLst>
                                        </p:cTn>
                                        <p:tgtEl>
                                          <p:spTgt spid="4"/>
                                        </p:tgtEl>
                                        <p:attrNameLst>
                                          <p:attrName>style.visibility</p:attrName>
                                        </p:attrNameLst>
                                      </p:cBhvr>
                                      <p:to>
                                        <p:strVal val="hidden"/>
                                      </p:to>
                                    </p:set>
                                  </p:childTnLst>
                                </p:cTn>
                              </p:par>
                              <p:par>
                                <p:cTn id="335" presetID="10" presetClass="exit" presetSubtype="0" fill="hold" nodeType="withEffect">
                                  <p:stCondLst>
                                    <p:cond delay="0"/>
                                  </p:stCondLst>
                                  <p:childTnLst>
                                    <p:animEffect transition="out" filter="fade">
                                      <p:cBhvr>
                                        <p:cTn id="336" dur="500"/>
                                        <p:tgtEl>
                                          <p:spTgt spid="6"/>
                                        </p:tgtEl>
                                      </p:cBhvr>
                                    </p:animEffect>
                                    <p:set>
                                      <p:cBhvr>
                                        <p:cTn id="3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8" fill="hold" display="0">
                  <p:stCondLst>
                    <p:cond delay="indefinite"/>
                  </p:stCondLst>
                  <p:endCondLst>
                    <p:cond evt="onStopAudio" delay="0">
                      <p:tgtEl>
                        <p:sldTgt/>
                      </p:tgtEl>
                    </p:cond>
                  </p:endCondLst>
                </p:cTn>
                <p:tgtEl>
                  <p:spTgt spid="7"/>
                </p:tgtEl>
              </p:cMediaNode>
            </p:audio>
            <p:audio>
              <p:cMediaNode vol="80000">
                <p:cTn id="339" fill="hold" display="0">
                  <p:stCondLst>
                    <p:cond delay="indefinite"/>
                  </p:stCondLst>
                  <p:endCondLst>
                    <p:cond evt="onStopAudio" delay="0">
                      <p:tgtEl>
                        <p:sldTgt/>
                      </p:tgtEl>
                    </p:cond>
                  </p:endCondLst>
                </p:cTn>
                <p:tgtEl>
                  <p:spTgt spid="22"/>
                </p:tgtEl>
              </p:cMediaNode>
            </p:audio>
            <p:seq concurrent="1" nextAc="seek">
              <p:cTn id="340" restart="whenNotActive" fill="hold" evtFilter="cancelBubble" nodeType="interactiveSeq">
                <p:stCondLst>
                  <p:cond evt="onClick" delay="0">
                    <p:tgtEl>
                      <p:spTgt spid="44"/>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44"/>
                                        </p:tgtEl>
                                      </p:cBhvr>
                                    </p:animEffect>
                                    <p:animScale>
                                      <p:cBhvr>
                                        <p:cTn id="345" dur="250" autoRev="1" fill="hold"/>
                                        <p:tgtEl>
                                          <p:spTgt spid="44"/>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46" restart="whenNotActive" fill="hold" evtFilter="cancelBubble" nodeType="interactiveSeq">
                <p:stCondLst>
                  <p:cond evt="onClick" delay="0">
                    <p:tgtEl>
                      <p:spTgt spid="42"/>
                    </p:tgtEl>
                  </p:cond>
                </p:stCondLst>
                <p:endSync evt="end" delay="0">
                  <p:rtn val="all"/>
                </p:endSync>
                <p:childTnLst>
                  <p:par>
                    <p:cTn id="347" fill="hold">
                      <p:stCondLst>
                        <p:cond delay="0"/>
                      </p:stCondLst>
                      <p:childTnLst>
                        <p:par>
                          <p:cTn id="348" fill="hold">
                            <p:stCondLst>
                              <p:cond delay="0"/>
                            </p:stCondLst>
                            <p:childTnLst>
                              <p:par>
                                <p:cTn id="349" presetID="26" presetClass="emph" presetSubtype="0" fill="hold" nodeType="clickEffect">
                                  <p:stCondLst>
                                    <p:cond delay="0"/>
                                  </p:stCondLst>
                                  <p:childTnLst>
                                    <p:animEffect transition="out" filter="fade">
                                      <p:cBhvr>
                                        <p:cTn id="350" dur="500" tmFilter="0, 0; .2, .5; .8, .5; 1, 0"/>
                                        <p:tgtEl>
                                          <p:spTgt spid="42"/>
                                        </p:tgtEl>
                                      </p:cBhvr>
                                    </p:animEffect>
                                    <p:animScale>
                                      <p:cBhvr>
                                        <p:cTn id="351" dur="250" autoRev="1" fill="hold"/>
                                        <p:tgtEl>
                                          <p:spTgt spid="42"/>
                                        </p:tgtEl>
                                      </p:cBhvr>
                                      <p:by x="105000" y="105000"/>
                                    </p:animScale>
                                  </p:childTnLst>
                                  <p:subTnLst>
                                    <p:audio>
                                      <p:cMediaNode>
                                        <p:cTn display="0" masterRel="sameClick">
                                          <p:stCondLst>
                                            <p:cond evt="begin" delay="0">
                                              <p:tn val="34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2"/>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5"/>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5"/>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80336" y="3052310"/>
            <a:ext cx="1335139"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4540639" y="5215981"/>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37571" y="3039262"/>
            <a:ext cx="1343589" cy="969348"/>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90016" y="1298329"/>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1390016" y="493889"/>
            <a:ext cx="627889" cy="627889"/>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124733" y="5206904"/>
            <a:ext cx="1335139" cy="969347"/>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442184"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66956" y="4673046"/>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b="1" dirty="0" smtClean="0">
                  <a:solidFill>
                    <a:srgbClr val="000000"/>
                  </a:solidFill>
                  <a:latin typeface="Open Sans"/>
                </a:rPr>
                <a:t>D</a:t>
              </a:r>
              <a:r>
                <a:rPr lang="vi-VN" sz="4000" b="1" dirty="0" smtClean="0">
                  <a:solidFill>
                    <a:srgbClr val="000000"/>
                  </a:solidFill>
                  <a:latin typeface="Open Sans"/>
                </a:rPr>
                <a:t>.</a:t>
              </a:r>
              <a:r>
                <a:rPr lang="vi-VN" sz="4000" b="1" dirty="0">
                  <a:solidFill>
                    <a:srgbClr val="000000"/>
                  </a:solidFill>
                  <a:latin typeface="Open Sans"/>
                </a:rPr>
                <a:t> </a:t>
              </a:r>
              <a:r>
                <a:rPr lang="vi-VN" sz="4000" dirty="0">
                  <a:solidFill>
                    <a:srgbClr val="000000"/>
                  </a:solidFill>
                  <a:latin typeface="Open Sans"/>
                </a:rPr>
                <a:t>nhiệt độ.</a:t>
              </a:r>
              <a:r>
                <a:rPr lang="vi-VN" sz="4000" b="1" dirty="0">
                  <a:solidFill>
                    <a:srgbClr val="000000"/>
                  </a:solidFill>
                  <a:latin typeface="Open Sans"/>
                </a:rPr>
                <a:t> </a:t>
              </a:r>
              <a:endParaRPr lang="vi-VN" sz="4000" b="1" dirty="0">
                <a:solidFill>
                  <a:schemeClr val="tx1"/>
                </a:solidFill>
                <a:latin typeface="Times New Roman" panose="02020603050405020304" pitchFamily="18" charset="0"/>
                <a:ea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dirty="0">
                <a:solidFill>
                  <a:schemeClr val="tx1"/>
                </a:solidFill>
                <a:latin typeface="Times New Roman" panose="02020603050405020304" pitchFamily="18" charset="0"/>
                <a:ea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1" y="4651605"/>
            <a:ext cx="4401307"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0000"/>
                  </a:solidFill>
                  <a:latin typeface="Open Sans"/>
                </a:rPr>
                <a:t>C</a:t>
              </a:r>
              <a:r>
                <a:rPr lang="vi-VN" sz="4000" b="1" dirty="0" smtClean="0">
                  <a:solidFill>
                    <a:srgbClr val="000000"/>
                  </a:solidFill>
                  <a:latin typeface="Open Sans"/>
                </a:rPr>
                <a:t>.</a:t>
              </a:r>
              <a:r>
                <a:rPr lang="vi-VN" sz="4000" b="1" dirty="0">
                  <a:solidFill>
                    <a:srgbClr val="000000"/>
                  </a:solidFill>
                  <a:latin typeface="Open Sans"/>
                </a:rPr>
                <a:t> </a:t>
              </a:r>
              <a:r>
                <a:rPr lang="vi-VN" sz="4000" dirty="0">
                  <a:solidFill>
                    <a:srgbClr val="000000"/>
                  </a:solidFill>
                  <a:latin typeface="Open Sans"/>
                </a:rPr>
                <a:t>loại chất.</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32127" y="2446968"/>
            <a:ext cx="4396608" cy="1895976"/>
            <a:chOff x="7376963" y="2465042"/>
            <a:chExt cx="4396608" cy="1895976"/>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662088" y="2516909"/>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000000"/>
                  </a:solidFill>
                  <a:latin typeface="Open Sans"/>
                </a:rPr>
                <a:t>A.</a:t>
              </a:r>
              <a:r>
                <a:rPr lang="vi-VN" sz="4000" dirty="0">
                  <a:solidFill>
                    <a:srgbClr val="000000"/>
                  </a:solidFill>
                  <a:latin typeface="Open Sans"/>
                </a:rPr>
                <a:t> môi trường.</a:t>
              </a:r>
              <a:endParaRPr lang="vi-VN" sz="4000" b="1" dirty="0">
                <a:solidFill>
                  <a:schemeClr val="tx1"/>
                </a:solidFill>
                <a:latin typeface="Times New Roman" panose="02020603050405020304" pitchFamily="18" charset="0"/>
                <a:ea typeface="Times New Roman" panose="02020603050405020304" pitchFamily="18" charset="0"/>
              </a:endParaRPr>
            </a:p>
          </p:txBody>
        </p:sp>
      </p:grpSp>
      <p:sp>
        <p:nvSpPr>
          <p:cNvPr id="59" name="Freeform: Shape 58">
            <a:extLst>
              <a:ext uri="{FF2B5EF4-FFF2-40B4-BE49-F238E27FC236}">
                <a16:creationId xmlns:a16="http://schemas.microsoft.com/office/drawing/2014/main" id="{D460C3EE-DC44-4D12-870D-2DE09B68AF9B}"/>
              </a:ext>
            </a:extLst>
          </p:cNvPr>
          <p:cNvSpPr/>
          <p:nvPr/>
        </p:nvSpPr>
        <p:spPr>
          <a:xfrm>
            <a:off x="7188498" y="2532632"/>
            <a:ext cx="4510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7FE0546E-6488-491E-8AA1-277B5CEB2FD6}"/>
              </a:ext>
            </a:extLst>
          </p:cNvPr>
          <p:cNvGrpSpPr/>
          <p:nvPr/>
        </p:nvGrpSpPr>
        <p:grpSpPr>
          <a:xfrm>
            <a:off x="222032" y="76963"/>
            <a:ext cx="11127472" cy="2594205"/>
            <a:chOff x="150128" y="102542"/>
            <a:chExt cx="11127472" cy="2594205"/>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5" cy="2448747"/>
              <a:chOff x="1107064" y="247999"/>
              <a:chExt cx="10404596" cy="2448747"/>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7"/>
              <a:stretch>
                <a:fillRect/>
              </a:stretch>
            </p:blipFill>
            <p:spPr>
              <a:xfrm>
                <a:off x="1107064" y="247999"/>
                <a:ext cx="10404596"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754017" y="1076176"/>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smtClean="0">
                        <a:solidFill>
                          <a:schemeClr val="bg1"/>
                        </a:solidFill>
                        <a:latin typeface="Open Sans"/>
                      </a:rPr>
                      <a:t>Câu </a:t>
                    </a:r>
                    <a14:m>
                      <m:oMath xmlns:m="http://schemas.openxmlformats.org/officeDocument/2006/math">
                        <m:r>
                          <a:rPr lang="en-US" sz="3600" b="1" i="1" spc="15"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𝟓</m:t>
                        </m:r>
                        <m:r>
                          <a:rPr lang="en-US" sz="3600" b="1" i="1" spc="15">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600" b="1" dirty="0" smtClean="0">
                        <a:solidFill>
                          <a:schemeClr val="bg1"/>
                        </a:solidFill>
                        <a:latin typeface="Open Sans"/>
                      </a:rPr>
                      <a:t>:</a:t>
                    </a:r>
                    <a:r>
                      <a:rPr lang="vi-VN" sz="3600" b="1" dirty="0" smtClean="0">
                        <a:solidFill>
                          <a:schemeClr val="bg1"/>
                        </a:solidFill>
                        <a:latin typeface="Open Sans"/>
                      </a:rPr>
                      <a:t> Độ </a:t>
                    </a:r>
                    <a:r>
                      <a:rPr lang="vi-VN" sz="3600" b="1" dirty="0">
                        <a:solidFill>
                          <a:schemeClr val="bg1"/>
                        </a:solidFill>
                        <a:latin typeface="Open Sans"/>
                      </a:rPr>
                      <a:t>tan của hầu hết các chất rắn phụ thuộc vào</a:t>
                    </a:r>
                  </a:p>
                  <a:p>
                    <a:pPr algn="just"/>
                    <a:r>
                      <a:rPr lang="vi-VN" sz="3600" b="1" dirty="0">
                        <a:solidFill>
                          <a:schemeClr val="bg1"/>
                        </a:solidFill>
                        <a:latin typeface="Open Sans"/>
                      </a:rPr>
                      <a:t>              </a:t>
                    </a:r>
                  </a:p>
                  <a:p>
                    <a:pPr algn="just"/>
                    <a:r>
                      <a:rPr lang="vi-VN" sz="3600" b="1" dirty="0">
                        <a:solidFill>
                          <a:schemeClr val="bg1"/>
                        </a:solidFill>
                        <a:latin typeface="Open Sans"/>
                      </a:rPr>
                      <a:t>                  </a:t>
                    </a:r>
                  </a:p>
                  <a:p>
                    <a:pPr algn="just"/>
                    <a:r>
                      <a:rPr lang="vi-VN" sz="3600" b="1" dirty="0">
                        <a:solidFill>
                          <a:schemeClr val="bg1"/>
                        </a:solidFill>
                        <a:latin typeface="Open Sans"/>
                      </a:rPr>
                      <a:t>                                          </a:t>
                    </a: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754017" y="1076176"/>
                    <a:ext cx="9698331" cy="1620570"/>
                  </a:xfrm>
                  <a:prstGeom prst="rect">
                    <a:avLst/>
                  </a:prstGeom>
                  <a:blipFill>
                    <a:blip r:embed="rId18"/>
                    <a:stretch>
                      <a:fillRect l="-1929" t="-43233" r="-1994"/>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4446D1-0083-4268-9941-8C7553FD46F9}"/>
                    </a:ext>
                  </a:extLst>
                </p:cNvPr>
                <p:cNvSpPr txBox="1"/>
                <p:nvPr/>
              </p:nvSpPr>
              <p:spPr>
                <a:xfrm>
                  <a:off x="506731" y="702824"/>
                  <a:ext cx="909211" cy="769441"/>
                </a:xfrm>
                <a:prstGeom prst="rect">
                  <a:avLst/>
                </a:prstGeom>
                <a:noFill/>
              </p:spPr>
              <p:txBody>
                <a:bodyPr wrap="square" rtlCol="0" anchor="ctr">
                  <a:spAutoFit/>
                </a:bodyPr>
                <a:lstStyle/>
                <a:p>
                  <a:pPr algn="ctr"/>
                  <a:r>
                    <a:rPr lang="en-US" sz="4267" b="1" dirty="0" smtClean="0">
                      <a:solidFill>
                        <a:schemeClr val="bg1"/>
                      </a:solidFill>
                      <a:latin typeface="Times New Roman" panose="02020603050405020304" pitchFamily="18" charset="0"/>
                      <a:cs typeface="Times New Roman" panose="02020603050405020304" pitchFamily="18" charset="0"/>
                    </a:rPr>
                    <a:t>0</a:t>
                  </a:r>
                  <a14:m>
                    <m:oMath xmlns:m="http://schemas.openxmlformats.org/officeDocument/2006/math">
                      <m:r>
                        <a:rPr lang="en-US" sz="4000" b="1" i="1" spc="15">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𝟓</m:t>
                      </m:r>
                    </m:oMath>
                  </a14:m>
                  <a:endParaRPr lang="en-US" sz="40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784446D1-0083-4268-9941-8C7553FD46F9}"/>
                    </a:ext>
                  </a:extLst>
                </p:cNvPr>
                <p:cNvSpPr txBox="1">
                  <a:spLocks noRot="1" noChangeAspect="1" noMove="1" noResize="1" noEditPoints="1" noAdjustHandles="1" noChangeArrowheads="1" noChangeShapeType="1" noTextEdit="1"/>
                </p:cNvSpPr>
                <p:nvPr/>
              </p:nvSpPr>
              <p:spPr>
                <a:xfrm>
                  <a:off x="506731" y="702824"/>
                  <a:ext cx="909211" cy="769441"/>
                </a:xfrm>
                <a:prstGeom prst="rect">
                  <a:avLst/>
                </a:prstGeom>
                <a:blipFill>
                  <a:blip r:embed="rId20"/>
                  <a:stretch>
                    <a:fillRect l="-18121" t="-14286" b="-34921"/>
                  </a:stretch>
                </a:blipFill>
              </p:spPr>
              <p:txBody>
                <a:bodyPr/>
                <a:lstStyle/>
                <a:p>
                  <a:r>
                    <a:rPr lang="en-US">
                      <a:noFill/>
                    </a:rPr>
                    <a:t> </a:t>
                  </a:r>
                </a:p>
              </p:txBody>
            </p:sp>
          </mc:Fallback>
        </mc:AlternateContent>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7255" y="423471"/>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1"/>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41288" y="2571277"/>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221098" y="3508797"/>
            <a:ext cx="487363" cy="487363"/>
          </a:xfrm>
          <a:prstGeom prst="rect">
            <a:avLst/>
          </a:prstGeom>
        </p:spPr>
      </p:pic>
      <p:sp>
        <p:nvSpPr>
          <p:cNvPr id="35" name="Rectangle: Rounded Corners 37">
            <a:extLst>
              <a:ext uri="{FF2B5EF4-FFF2-40B4-BE49-F238E27FC236}">
                <a16:creationId xmlns:a16="http://schemas.microsoft.com/office/drawing/2014/main" id="{556501E9-9FDB-43AC-A584-2F09815162C2}"/>
              </a:ext>
            </a:extLst>
          </p:cNvPr>
          <p:cNvSpPr/>
          <p:nvPr/>
        </p:nvSpPr>
        <p:spPr>
          <a:xfrm>
            <a:off x="7919043" y="260188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00"/>
                </a:solidFill>
                <a:latin typeface="Open Sans"/>
              </a:rPr>
              <a:t>B</a:t>
            </a:r>
            <a:r>
              <a:rPr lang="vi-VN" sz="4000" b="1" dirty="0" smtClean="0">
                <a:solidFill>
                  <a:srgbClr val="000000"/>
                </a:solidFill>
                <a:latin typeface="Open Sans"/>
              </a:rPr>
              <a:t>.</a:t>
            </a:r>
            <a:r>
              <a:rPr lang="vi-VN" sz="4000" dirty="0">
                <a:solidFill>
                  <a:srgbClr val="000000"/>
                </a:solidFill>
                <a:latin typeface="Open Sans"/>
              </a:rPr>
              <a:t> </a:t>
            </a:r>
            <a:r>
              <a:rPr lang="en-US" sz="4000" dirty="0" err="1" smtClean="0">
                <a:solidFill>
                  <a:srgbClr val="000000"/>
                </a:solidFill>
                <a:latin typeface="Open Sans"/>
              </a:rPr>
              <a:t>áp</a:t>
            </a:r>
            <a:r>
              <a:rPr lang="en-US" sz="4000" dirty="0" smtClean="0">
                <a:solidFill>
                  <a:srgbClr val="000000"/>
                </a:solidFill>
                <a:latin typeface="Open Sans"/>
              </a:rPr>
              <a:t> </a:t>
            </a:r>
            <a:r>
              <a:rPr lang="en-US" sz="4000" dirty="0" err="1" smtClean="0">
                <a:solidFill>
                  <a:srgbClr val="000000"/>
                </a:solidFill>
                <a:latin typeface="Open Sans"/>
              </a:rPr>
              <a:t>suất</a:t>
            </a:r>
            <a:r>
              <a:rPr lang="vi-VN" sz="4000" dirty="0" smtClean="0">
                <a:solidFill>
                  <a:srgbClr val="000000"/>
                </a:solidFill>
                <a:latin typeface="Open Sans"/>
              </a:rPr>
              <a:t>.</a:t>
            </a:r>
            <a:endParaRPr lang="vi-VN" sz="4000" b="1"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6953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53" presetClass="entr" presetSubtype="52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3500"/>
                            </p:stCondLst>
                            <p:childTnLst>
                              <p:par>
                                <p:cTn id="46" presetID="53" presetClass="entr" presetSubtype="528"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anim calcmode="lin" valueType="num">
                                      <p:cBhvr>
                                        <p:cTn id="51" dur="500" fill="hold"/>
                                        <p:tgtEl>
                                          <p:spTgt spid="2"/>
                                        </p:tgtEl>
                                        <p:attrNameLst>
                                          <p:attrName>ppt_x</p:attrName>
                                        </p:attrNameLst>
                                      </p:cBhvr>
                                      <p:tavLst>
                                        <p:tav tm="0">
                                          <p:val>
                                            <p:fltVal val="0.5"/>
                                          </p:val>
                                        </p:tav>
                                        <p:tav tm="100000">
                                          <p:val>
                                            <p:strVal val="#ppt_x"/>
                                          </p:val>
                                        </p:tav>
                                      </p:tavLst>
                                    </p:anim>
                                    <p:anim calcmode="lin" valueType="num">
                                      <p:cBhvr>
                                        <p:cTn id="52" dur="500" fill="hold"/>
                                        <p:tgtEl>
                                          <p:spTgt spid="2"/>
                                        </p:tgtEl>
                                        <p:attrNameLst>
                                          <p:attrName>ppt_y</p:attrName>
                                        </p:attrNameLst>
                                      </p:cBhvr>
                                      <p:tavLst>
                                        <p:tav tm="0">
                                          <p:val>
                                            <p:fltVal val="0.5"/>
                                          </p:val>
                                        </p:tav>
                                        <p:tav tm="100000">
                                          <p:val>
                                            <p:strVal val="#ppt_y"/>
                                          </p:val>
                                        </p:tav>
                                      </p:tavLst>
                                    </p:anim>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2"/>
                                        </p:tgtEl>
                                      </p:cBhvr>
                                    </p:animEffect>
                                    <p:animScale>
                                      <p:cBhvr>
                                        <p:cTn id="62" dur="250" autoRev="1" fill="hold"/>
                                        <p:tgtEl>
                                          <p:spTgt spid="2"/>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7" name="click.wav"/>
                                        </p:tgtEl>
                                      </p:cMediaNode>
                                    </p:audio>
                                  </p:subTnLst>
                                </p:cTn>
                              </p:par>
                            </p:childTnLst>
                          </p:cTn>
                        </p:par>
                        <p:par>
                          <p:cTn id="63" fill="hold">
                            <p:stCondLst>
                              <p:cond delay="500"/>
                            </p:stCondLst>
                            <p:childTnLst>
                              <p:par>
                                <p:cTn id="64" presetID="1" presetClass="mediacall" presetSubtype="0" fill="hold" nodeType="afterEffect">
                                  <p:stCondLst>
                                    <p:cond delay="0"/>
                                  </p:stCondLst>
                                  <p:childTnLst>
                                    <p:cmd type="call" cmd="playFrom(0.0)">
                                      <p:cBhvr>
                                        <p:cTn id="65" dur="3432" fill="hold"/>
                                        <p:tgtEl>
                                          <p:spTgt spid="22"/>
                                        </p:tgtEl>
                                      </p:cBhvr>
                                    </p:cmd>
                                  </p:childTnLst>
                                </p:cTn>
                              </p:par>
                              <p:par>
                                <p:cTn id="66" presetID="1" presetClass="entr" presetSubtype="0"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childTnLst>
                                </p:cTn>
                              </p:par>
                              <p:par>
                                <p:cTn id="68" presetID="63" presetClass="path" presetSubtype="0" accel="50000" decel="50000" fill="hold" nodeType="withEffect">
                                  <p:stCondLst>
                                    <p:cond delay="0"/>
                                  </p:stCondLst>
                                  <p:childTnLst>
                                    <p:animMotion origin="layout" path="M -1.04167E-6 -4.81481E-6 L 0.1599 -4.81481E-6 " pathEditMode="relative" rAng="0" ptsTypes="AA">
                                      <p:cBhvr>
                                        <p:cTn id="69" dur="500" fill="hold"/>
                                        <p:tgtEl>
                                          <p:spTgt spid="68"/>
                                        </p:tgtEl>
                                        <p:attrNameLst>
                                          <p:attrName>ppt_x</p:attrName>
                                          <p:attrName>ppt_y</p:attrName>
                                        </p:attrNameLst>
                                      </p:cBhvr>
                                      <p:rCtr x="7995" y="0"/>
                                    </p:animMotion>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
                                        </p:tgtEl>
                                      </p:cBhvr>
                                    </p:animEffect>
                                    <p:set>
                                      <p:cBhvr>
                                        <p:cTn id="78" dur="1" fill="hold">
                                          <p:stCondLst>
                                            <p:cond delay="499"/>
                                          </p:stCondLst>
                                        </p:cTn>
                                        <p:tgtEl>
                                          <p:spTgt spid="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
                                        </p:tgtEl>
                                      </p:cBhvr>
                                    </p:animEffect>
                                    <p:set>
                                      <p:cBhvr>
                                        <p:cTn id="99" dur="1" fill="hold">
                                          <p:stCondLst>
                                            <p:cond delay="499"/>
                                          </p:stCondLst>
                                        </p:cTn>
                                        <p:tgtEl>
                                          <p:spTgt spid="4"/>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6"/>
                                        </p:tgtEl>
                                      </p:cBhvr>
                                    </p:animEffect>
                                    <p:set>
                                      <p:cBhvr>
                                        <p:cTn id="10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3" restart="whenNotActive" fill="hold" evtFilter="cancelBubble" nodeType="interactiveSeq">
                <p:stCondLst>
                  <p:cond evt="onClick" delay="0">
                    <p:tgtEl>
                      <p:spTgt spid="68"/>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nodeType="clickEffect">
                                  <p:stCondLst>
                                    <p:cond delay="0"/>
                                  </p:stCondLst>
                                  <p:childTnLst>
                                    <p:animEffect transition="out" filter="fade">
                                      <p:cBhvr>
                                        <p:cTn id="107" dur="500" tmFilter="0, 0; .2, .5; .8, .5; 1, 0"/>
                                        <p:tgtEl>
                                          <p:spTgt spid="68"/>
                                        </p:tgtEl>
                                      </p:cBhvr>
                                    </p:animEffect>
                                    <p:animScale>
                                      <p:cBhvr>
                                        <p:cTn id="108" dur="250" autoRev="1" fill="hold"/>
                                        <p:tgtEl>
                                          <p:spTgt spid="68"/>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7" name="click.wav"/>
                                        </p:tgtEl>
                                      </p:cMediaNode>
                                    </p:audio>
                                  </p:subTnLst>
                                </p:cTn>
                              </p:par>
                            </p:childTnLst>
                          </p:cTn>
                        </p:par>
                        <p:par>
                          <p:cTn id="109" fill="hold">
                            <p:stCondLst>
                              <p:cond delay="500"/>
                            </p:stCondLst>
                            <p:childTnLst>
                              <p:par>
                                <p:cTn id="110" presetID="10" presetClass="exit" presetSubtype="0" fill="hold" nodeType="afterEffect">
                                  <p:stCondLst>
                                    <p:cond delay="0"/>
                                  </p:stCondLst>
                                  <p:childTnLst>
                                    <p:animEffect transition="out" filter="fade">
                                      <p:cBhvr>
                                        <p:cTn id="111" dur="500"/>
                                        <p:tgtEl>
                                          <p:spTgt spid="33"/>
                                        </p:tgtEl>
                                      </p:cBhvr>
                                    </p:animEffect>
                                    <p:set>
                                      <p:cBhvr>
                                        <p:cTn id="112" dur="1" fill="hold">
                                          <p:stCondLst>
                                            <p:cond delay="499"/>
                                          </p:stCondLst>
                                        </p:cTn>
                                        <p:tgtEl>
                                          <p:spTgt spid="33"/>
                                        </p:tgtEl>
                                        <p:attrNameLst>
                                          <p:attrName>style.visibility</p:attrName>
                                        </p:attrNameLst>
                                      </p:cBhvr>
                                      <p:to>
                                        <p:strVal val="hidden"/>
                                      </p:to>
                                    </p:set>
                                  </p:childTnLst>
                                </p:cTn>
                              </p:par>
                              <p:par>
                                <p:cTn id="113" presetID="35" presetClass="path" presetSubtype="0" accel="50000" decel="50000" fill="hold" nodeType="withEffect">
                                  <p:stCondLst>
                                    <p:cond delay="0"/>
                                  </p:stCondLst>
                                  <p:childTnLst>
                                    <p:animMotion origin="layout" path="M 0.1599 -4.81481E-6 L -1.04167E-6 -4.81481E-6 " pathEditMode="relative" rAng="0" ptsTypes="AA">
                                      <p:cBhvr>
                                        <p:cTn id="114" dur="500" fill="hold"/>
                                        <p:tgtEl>
                                          <p:spTgt spid="68"/>
                                        </p:tgtEl>
                                        <p:attrNameLst>
                                          <p:attrName>ppt_x</p:attrName>
                                          <p:attrName>ppt_y</p:attrName>
                                        </p:attrNameLst>
                                      </p:cBhvr>
                                      <p:rCtr x="-7995" y="0"/>
                                    </p:animMotion>
                                  </p:childTnLst>
                                </p:cTn>
                              </p:par>
                              <p:par>
                                <p:cTn id="115" presetID="10" presetClass="entr" presetSubtype="0"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500"/>
                                        <p:tgtEl>
                                          <p:spTgt spid="31"/>
                                        </p:tgtEl>
                                      </p:cBhvr>
                                    </p:animEffect>
                                  </p:childTnLst>
                                </p:cTn>
                              </p:par>
                              <p:par>
                                <p:cTn id="118" presetID="10" presetClass="entr" presetSubtype="0" fill="hold" nodeType="with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500"/>
                                        <p:tgtEl>
                                          <p:spTgt spid="12"/>
                                        </p:tgtEl>
                                      </p:cBhvr>
                                    </p:animEffect>
                                  </p:childTnLst>
                                </p:cTn>
                              </p:par>
                              <p:par>
                                <p:cTn id="121" presetID="10" presetClass="entr" presetSubtype="0"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500"/>
                                        <p:tgtEl>
                                          <p:spTgt spid="2"/>
                                        </p:tgtEl>
                                      </p:cBhvr>
                                    </p:animEffect>
                                  </p:childTnLst>
                                </p:cTn>
                              </p:par>
                              <p:par>
                                <p:cTn id="124" presetID="10" presetClass="entr" presetSubtype="0" fill="hold" nodeType="with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fade">
                                      <p:cBhvr>
                                        <p:cTn id="126" dur="500"/>
                                        <p:tgtEl>
                                          <p:spTgt spid="16"/>
                                        </p:tgtEl>
                                      </p:cBhvr>
                                    </p:animEffect>
                                  </p:childTnLst>
                                </p:cTn>
                              </p:par>
                              <p:par>
                                <p:cTn id="127" presetID="10" presetClass="entr" presetSubtype="0" fill="hold" nodeType="with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fade">
                                      <p:cBhvr>
                                        <p:cTn id="129" dur="500"/>
                                        <p:tgtEl>
                                          <p:spTgt spid="4"/>
                                        </p:tgtEl>
                                      </p:cBhvr>
                                    </p:animEffect>
                                  </p:childTnLst>
                                </p:cTn>
                              </p:par>
                              <p:par>
                                <p:cTn id="130" presetID="10" presetClass="entr" presetSubtype="0" fill="hold" nodeType="withEffect">
                                  <p:stCondLst>
                                    <p:cond delay="0"/>
                                  </p:stCondLst>
                                  <p:childTnLst>
                                    <p:set>
                                      <p:cBhvr>
                                        <p:cTn id="131" dur="1" fill="hold">
                                          <p:stCondLst>
                                            <p:cond delay="0"/>
                                          </p:stCondLst>
                                        </p:cTn>
                                        <p:tgtEl>
                                          <p:spTgt spid="6"/>
                                        </p:tgtEl>
                                        <p:attrNameLst>
                                          <p:attrName>style.visibility</p:attrName>
                                        </p:attrNameLst>
                                      </p:cBhvr>
                                      <p:to>
                                        <p:strVal val="visible"/>
                                      </p:to>
                                    </p:set>
                                    <p:animEffect transition="in" filter="fade">
                                      <p:cBhvr>
                                        <p:cTn id="132" dur="500"/>
                                        <p:tgtEl>
                                          <p:spTgt spid="6"/>
                                        </p:tgtEl>
                                      </p:cBhvr>
                                    </p:animEffect>
                                  </p:childTnLst>
                                </p:cTn>
                              </p:par>
                            </p:childTnLst>
                          </p:cTn>
                        </p:par>
                      </p:childTnLst>
                    </p:cTn>
                  </p:par>
                </p:childTnLst>
              </p:cTn>
              <p:nextCondLst>
                <p:cond evt="onClick" delay="0">
                  <p:tgtEl>
                    <p:spTgt spid="68"/>
                  </p:tgtEl>
                </p:cond>
              </p:nextCondLst>
            </p:seq>
            <p:seq concurrent="1" nextAc="seek">
              <p:cTn id="133" restart="whenNotActive" fill="hold" evtFilter="cancelBubble" nodeType="interactiveSeq">
                <p:stCondLst>
                  <p:cond evt="onClick" delay="0">
                    <p:tgtEl>
                      <p:spTgt spid="15"/>
                    </p:tgtEl>
                  </p:cond>
                </p:stCondLst>
                <p:endSync evt="end" delay="0">
                  <p:rtn val="all"/>
                </p:endSync>
                <p:childTnLst>
                  <p:par>
                    <p:cTn id="134" fill="hold">
                      <p:stCondLst>
                        <p:cond delay="0"/>
                      </p:stCondLst>
                      <p:childTnLst>
                        <p:par>
                          <p:cTn id="135" fill="hold">
                            <p:stCondLst>
                              <p:cond delay="0"/>
                            </p:stCondLst>
                            <p:childTnLst>
                              <p:par>
                                <p:cTn id="136" presetID="26" presetClass="emph" presetSubtype="0" fill="hold" nodeType="clickEffect">
                                  <p:stCondLst>
                                    <p:cond delay="0"/>
                                  </p:stCondLst>
                                  <p:childTnLst>
                                    <p:animEffect transition="out" filter="fade">
                                      <p:cBhvr>
                                        <p:cTn id="137" dur="500" tmFilter="0, 0; .2, .5; .8, .5; 1, 0"/>
                                        <p:tgtEl>
                                          <p:spTgt spid="15"/>
                                        </p:tgtEl>
                                      </p:cBhvr>
                                    </p:animEffect>
                                    <p:animScale>
                                      <p:cBhvr>
                                        <p:cTn id="138" dur="250" autoRev="1" fill="hold"/>
                                        <p:tgtEl>
                                          <p:spTgt spid="15"/>
                                        </p:tgtEl>
                                      </p:cBhvr>
                                      <p:by x="105000" y="105000"/>
                                    </p:animScale>
                                  </p:childTnLst>
                                  <p:subTnLst>
                                    <p:audio>
                                      <p:cMediaNode>
                                        <p:cTn display="0" masterRel="sameClick">
                                          <p:stCondLst>
                                            <p:cond evt="begin" delay="0">
                                              <p:tn val="136"/>
                                            </p:cond>
                                          </p:stCondLst>
                                          <p:endCondLst>
                                            <p:cond evt="onStopAudio" delay="0">
                                              <p:tgtEl>
                                                <p:sldTgt/>
                                              </p:tgtEl>
                                            </p:cond>
                                          </p:endCondLst>
                                        </p:cTn>
                                        <p:tgtEl>
                                          <p:sndTgt r:embed="rId7" name="click.wav"/>
                                        </p:tgtEl>
                                      </p:cMediaNode>
                                    </p:audio>
                                  </p:subTnLst>
                                </p:cTn>
                              </p:par>
                            </p:childTnLst>
                          </p:cTn>
                        </p:par>
                        <p:par>
                          <p:cTn id="139" fill="hold">
                            <p:stCondLst>
                              <p:cond delay="500"/>
                            </p:stCondLst>
                            <p:childTnLst>
                              <p:par>
                                <p:cTn id="140" presetID="1" presetClass="mediacall" presetSubtype="0" fill="hold" nodeType="afterEffect">
                                  <p:stCondLst>
                                    <p:cond delay="0"/>
                                  </p:stCondLst>
                                  <p:childTnLst>
                                    <p:cmd type="call" cmd="playFrom(0.0)">
                                      <p:cBhvr>
                                        <p:cTn id="141" dur="4995" fill="hold"/>
                                        <p:tgtEl>
                                          <p:spTgt spid="7"/>
                                        </p:tgtEl>
                                      </p:cBhvr>
                                    </p:cmd>
                                  </p:childTnLst>
                                </p:cTn>
                              </p:par>
                              <p:par>
                                <p:cTn id="142" presetID="1" presetClass="entr" presetSubtype="0"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childTnLst>
                                </p:cTn>
                              </p:par>
                              <p:par>
                                <p:cTn id="144" presetID="63" presetClass="path" presetSubtype="0" accel="50000" decel="50000" fill="hold" nodeType="withEffect">
                                  <p:stCondLst>
                                    <p:cond delay="0"/>
                                  </p:stCondLst>
                                  <p:childTnLst>
                                    <p:animMotion origin="layout" path="M 6.25E-7 -4.81481E-6 L 0.1599 -4.81481E-6 " pathEditMode="relative" rAng="0" ptsTypes="AA">
                                      <p:cBhvr>
                                        <p:cTn id="145" dur="500" fill="hold"/>
                                        <p:tgtEl>
                                          <p:spTgt spid="14"/>
                                        </p:tgtEl>
                                        <p:attrNameLst>
                                          <p:attrName>ppt_x</p:attrName>
                                          <p:attrName>ppt_y</p:attrName>
                                        </p:attrNameLst>
                                      </p:cBhvr>
                                      <p:rCtr x="7995" y="0"/>
                                    </p:animMotion>
                                  </p:childTnLst>
                                </p:cTn>
                              </p:par>
                              <p:par>
                                <p:cTn id="146" presetID="10" presetClass="exit" presetSubtype="0" fill="hold" nodeType="withEffect">
                                  <p:stCondLst>
                                    <p:cond delay="0"/>
                                  </p:stCondLst>
                                  <p:childTnLst>
                                    <p:animEffect transition="out" filter="fade">
                                      <p:cBhvr>
                                        <p:cTn id="147" dur="500"/>
                                        <p:tgtEl>
                                          <p:spTgt spid="31"/>
                                        </p:tgtEl>
                                      </p:cBhvr>
                                    </p:animEffect>
                                    <p:set>
                                      <p:cBhvr>
                                        <p:cTn id="148" dur="1" fill="hold">
                                          <p:stCondLst>
                                            <p:cond delay="499"/>
                                          </p:stCondLst>
                                        </p:cTn>
                                        <p:tgtEl>
                                          <p:spTgt spid="31"/>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
                                        </p:tgtEl>
                                      </p:cBhvr>
                                    </p:animEffect>
                                    <p:set>
                                      <p:cBhvr>
                                        <p:cTn id="151" dur="1" fill="hold">
                                          <p:stCondLst>
                                            <p:cond delay="499"/>
                                          </p:stCondLst>
                                        </p:cTn>
                                        <p:tgtEl>
                                          <p:spTgt spid="12"/>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2"/>
                                        </p:tgtEl>
                                      </p:cBhvr>
                                    </p:animEffect>
                                    <p:set>
                                      <p:cBhvr>
                                        <p:cTn id="154" dur="1" fill="hold">
                                          <p:stCondLst>
                                            <p:cond delay="499"/>
                                          </p:stCondLst>
                                        </p:cTn>
                                        <p:tgtEl>
                                          <p:spTgt spid="2"/>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16"/>
                                        </p:tgtEl>
                                      </p:cBhvr>
                                    </p:animEffect>
                                    <p:set>
                                      <p:cBhvr>
                                        <p:cTn id="157" dur="1" fill="hold">
                                          <p:stCondLst>
                                            <p:cond delay="499"/>
                                          </p:stCondLst>
                                        </p:cTn>
                                        <p:tgtEl>
                                          <p:spTgt spid="16"/>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5"/>
                                        </p:tgtEl>
                                      </p:cBhvr>
                                    </p:animEffect>
                                    <p:set>
                                      <p:cBhvr>
                                        <p:cTn id="160" dur="1" fill="hold">
                                          <p:stCondLst>
                                            <p:cond delay="499"/>
                                          </p:stCondLst>
                                        </p:cTn>
                                        <p:tgtEl>
                                          <p:spTgt spid="15"/>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20"/>
                                        </p:tgtEl>
                                      </p:cBhvr>
                                    </p:animEffect>
                                    <p:set>
                                      <p:cBhvr>
                                        <p:cTn id="166" dur="1" fill="hold">
                                          <p:stCondLst>
                                            <p:cond delay="499"/>
                                          </p:stCondLst>
                                        </p:cTn>
                                        <p:tgtEl>
                                          <p:spTgt spid="2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7"/>
                                        </p:tgtEl>
                                      </p:cBhvr>
                                    </p:animEffect>
                                    <p:set>
                                      <p:cBhvr>
                                        <p:cTn id="169" dur="1" fill="hold">
                                          <p:stCondLst>
                                            <p:cond delay="499"/>
                                          </p:stCondLst>
                                        </p:cTn>
                                        <p:tgtEl>
                                          <p:spTgt spid="17"/>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21"/>
                                        </p:tgtEl>
                                      </p:cBhvr>
                                    </p:animEffect>
                                    <p:set>
                                      <p:cBhvr>
                                        <p:cTn id="172" dur="1" fill="hold">
                                          <p:stCondLst>
                                            <p:cond delay="499"/>
                                          </p:stCondLst>
                                        </p:cTn>
                                        <p:tgtEl>
                                          <p:spTgt spid="21"/>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4"/>
                                        </p:tgtEl>
                                      </p:cBhvr>
                                    </p:animEffect>
                                    <p:set>
                                      <p:cBhvr>
                                        <p:cTn id="175" dur="1" fill="hold">
                                          <p:stCondLst>
                                            <p:cond delay="499"/>
                                          </p:stCondLst>
                                        </p:cTn>
                                        <p:tgtEl>
                                          <p:spTgt spid="4"/>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6"/>
                                        </p:tgtEl>
                                      </p:cBhvr>
                                    </p:animEffect>
                                    <p:set>
                                      <p:cBhvr>
                                        <p:cTn id="17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4"/>
                    </p:tgtEl>
                  </p:cond>
                </p:stCondLst>
                <p:endSync evt="end" delay="0">
                  <p:rtn val="all"/>
                </p:endSync>
                <p:childTnLst>
                  <p:par>
                    <p:cTn id="180" fill="hold">
                      <p:stCondLst>
                        <p:cond delay="0"/>
                      </p:stCondLst>
                      <p:childTnLst>
                        <p:par>
                          <p:cTn id="181" fill="hold">
                            <p:stCondLst>
                              <p:cond delay="0"/>
                            </p:stCondLst>
                            <p:childTnLst>
                              <p:par>
                                <p:cTn id="182" presetID="26" presetClass="emph" presetSubtype="0" fill="hold" nodeType="clickEffect">
                                  <p:stCondLst>
                                    <p:cond delay="0"/>
                                  </p:stCondLst>
                                  <p:childTnLst>
                                    <p:animEffect transition="out" filter="fade">
                                      <p:cBhvr>
                                        <p:cTn id="183" dur="500" tmFilter="0, 0; .2, .5; .8, .5; 1, 0"/>
                                        <p:tgtEl>
                                          <p:spTgt spid="14"/>
                                        </p:tgtEl>
                                      </p:cBhvr>
                                    </p:animEffect>
                                    <p:animScale>
                                      <p:cBhvr>
                                        <p:cTn id="184" dur="250" autoRev="1" fill="hold"/>
                                        <p:tgtEl>
                                          <p:spTgt spid="14"/>
                                        </p:tgtEl>
                                      </p:cBhvr>
                                      <p:by x="105000" y="105000"/>
                                    </p:animScale>
                                  </p:childTnLst>
                                  <p:subTnLst>
                                    <p:audio>
                                      <p:cMediaNode>
                                        <p:cTn display="0" masterRel="sameClick">
                                          <p:stCondLst>
                                            <p:cond evt="begin" delay="0">
                                              <p:tn val="182"/>
                                            </p:cond>
                                          </p:stCondLst>
                                          <p:endCondLst>
                                            <p:cond evt="onStopAudio" delay="0">
                                              <p:tgtEl>
                                                <p:sldTgt/>
                                              </p:tgtEl>
                                            </p:cond>
                                          </p:endCondLst>
                                        </p:cTn>
                                        <p:tgtEl>
                                          <p:sndTgt r:embed="rId7" name="click.wav"/>
                                        </p:tgtEl>
                                      </p:cMediaNode>
                                    </p:audio>
                                  </p:subTnLst>
                                </p:cTn>
                              </p:par>
                              <p:par>
                                <p:cTn id="185" presetID="35" presetClass="path" presetSubtype="0" accel="50000" decel="50000" fill="hold" nodeType="withEffect">
                                  <p:stCondLst>
                                    <p:cond delay="0"/>
                                  </p:stCondLst>
                                  <p:childTnLst>
                                    <p:animMotion origin="layout" path="M 0.1599 -4.81481E-6 L 6.25E-7 -4.81481E-6 " pathEditMode="relative" rAng="0" ptsTypes="AA">
                                      <p:cBhvr>
                                        <p:cTn id="186" dur="500" fill="hold"/>
                                        <p:tgtEl>
                                          <p:spTgt spid="14"/>
                                        </p:tgtEl>
                                        <p:attrNameLst>
                                          <p:attrName>ppt_x</p:attrName>
                                          <p:attrName>ppt_y</p:attrName>
                                        </p:attrNameLst>
                                      </p:cBhvr>
                                      <p:rCtr x="-7995" y="0"/>
                                    </p:animMotion>
                                  </p:childTnLst>
                                </p:cTn>
                              </p:par>
                            </p:childTnLst>
                          </p:cTn>
                        </p:par>
                        <p:par>
                          <p:cTn id="187" fill="hold">
                            <p:stCondLst>
                              <p:cond delay="500"/>
                            </p:stCondLst>
                            <p:childTnLst>
                              <p:par>
                                <p:cTn id="188" presetID="1" presetClass="exit" presetSubtype="0" fill="hold" nodeType="afterEffect">
                                  <p:stCondLst>
                                    <p:cond delay="0"/>
                                  </p:stCondLst>
                                  <p:childTnLst>
                                    <p:set>
                                      <p:cBhvr>
                                        <p:cTn id="189" dur="1" fill="hold">
                                          <p:stCondLst>
                                            <p:cond delay="0"/>
                                          </p:stCondLst>
                                        </p:cTn>
                                        <p:tgtEl>
                                          <p:spTgt spid="13"/>
                                        </p:tgtEl>
                                        <p:attrNameLst>
                                          <p:attrName>style.visibility</p:attrName>
                                        </p:attrNameLst>
                                      </p:cBhvr>
                                      <p:to>
                                        <p:strVal val="hidden"/>
                                      </p:to>
                                    </p:set>
                                  </p:childTnLst>
                                </p:cTn>
                              </p:par>
                              <p:par>
                                <p:cTn id="190" presetID="10" presetClass="entr" presetSubtype="0" fill="hold" nodeType="withEffect">
                                  <p:stCondLst>
                                    <p:cond delay="0"/>
                                  </p:stCondLst>
                                  <p:childTnLst>
                                    <p:set>
                                      <p:cBhvr>
                                        <p:cTn id="191" dur="1" fill="hold">
                                          <p:stCondLst>
                                            <p:cond delay="0"/>
                                          </p:stCondLst>
                                        </p:cTn>
                                        <p:tgtEl>
                                          <p:spTgt spid="31"/>
                                        </p:tgtEl>
                                        <p:attrNameLst>
                                          <p:attrName>style.visibility</p:attrName>
                                        </p:attrNameLst>
                                      </p:cBhvr>
                                      <p:to>
                                        <p:strVal val="visible"/>
                                      </p:to>
                                    </p:set>
                                    <p:animEffect transition="in" filter="fade">
                                      <p:cBhvr>
                                        <p:cTn id="192" dur="500"/>
                                        <p:tgtEl>
                                          <p:spTgt spid="31"/>
                                        </p:tgtEl>
                                      </p:cBhvr>
                                    </p:animEffect>
                                  </p:childTnLst>
                                </p:cTn>
                              </p:par>
                              <p:par>
                                <p:cTn id="193" presetID="10" presetClass="entr" presetSubtype="0" fill="hold" nodeType="withEffect">
                                  <p:stCondLst>
                                    <p:cond delay="0"/>
                                  </p:stCondLst>
                                  <p:childTnLst>
                                    <p:set>
                                      <p:cBhvr>
                                        <p:cTn id="194" dur="1" fill="hold">
                                          <p:stCondLst>
                                            <p:cond delay="0"/>
                                          </p:stCondLst>
                                        </p:cTn>
                                        <p:tgtEl>
                                          <p:spTgt spid="12"/>
                                        </p:tgtEl>
                                        <p:attrNameLst>
                                          <p:attrName>style.visibility</p:attrName>
                                        </p:attrNameLst>
                                      </p:cBhvr>
                                      <p:to>
                                        <p:strVal val="visible"/>
                                      </p:to>
                                    </p:set>
                                    <p:animEffect transition="in" filter="fade">
                                      <p:cBhvr>
                                        <p:cTn id="195" dur="500"/>
                                        <p:tgtEl>
                                          <p:spTgt spid="12"/>
                                        </p:tgtEl>
                                      </p:cBhvr>
                                    </p:animEffect>
                                  </p:childTnLst>
                                </p:cTn>
                              </p:par>
                              <p:par>
                                <p:cTn id="196" presetID="10" presetClass="entr" presetSubtype="0" fill="hold" nodeType="withEffect">
                                  <p:stCondLst>
                                    <p:cond delay="0"/>
                                  </p:stCondLst>
                                  <p:childTnLst>
                                    <p:set>
                                      <p:cBhvr>
                                        <p:cTn id="197" dur="1" fill="hold">
                                          <p:stCondLst>
                                            <p:cond delay="0"/>
                                          </p:stCondLst>
                                        </p:cTn>
                                        <p:tgtEl>
                                          <p:spTgt spid="2"/>
                                        </p:tgtEl>
                                        <p:attrNameLst>
                                          <p:attrName>style.visibility</p:attrName>
                                        </p:attrNameLst>
                                      </p:cBhvr>
                                      <p:to>
                                        <p:strVal val="visible"/>
                                      </p:to>
                                    </p:set>
                                    <p:animEffect transition="in" filter="fade">
                                      <p:cBhvr>
                                        <p:cTn id="198" dur="500"/>
                                        <p:tgtEl>
                                          <p:spTgt spid="2"/>
                                        </p:tgtEl>
                                      </p:cBhvr>
                                    </p:animEffect>
                                  </p:childTnLst>
                                </p:cTn>
                              </p:par>
                              <p:par>
                                <p:cTn id="199" presetID="10" presetClass="entr" presetSubtype="0" fill="hold" nodeType="withEffect">
                                  <p:stCondLst>
                                    <p:cond delay="0"/>
                                  </p:stCondLst>
                                  <p:childTnLst>
                                    <p:set>
                                      <p:cBhvr>
                                        <p:cTn id="200" dur="1" fill="hold">
                                          <p:stCondLst>
                                            <p:cond delay="0"/>
                                          </p:stCondLst>
                                        </p:cTn>
                                        <p:tgtEl>
                                          <p:spTgt spid="16"/>
                                        </p:tgtEl>
                                        <p:attrNameLst>
                                          <p:attrName>style.visibility</p:attrName>
                                        </p:attrNameLst>
                                      </p:cBhvr>
                                      <p:to>
                                        <p:strVal val="visible"/>
                                      </p:to>
                                    </p:set>
                                    <p:animEffect transition="in" filter="fade">
                                      <p:cBhvr>
                                        <p:cTn id="201" dur="500"/>
                                        <p:tgtEl>
                                          <p:spTgt spid="16"/>
                                        </p:tgtEl>
                                      </p:cBhvr>
                                    </p:animEffect>
                                  </p:childTnLst>
                                </p:cTn>
                              </p:par>
                              <p:par>
                                <p:cTn id="202" presetID="10" presetClass="entr" presetSubtype="0" fill="hold" nodeType="withEffect">
                                  <p:stCondLst>
                                    <p:cond delay="0"/>
                                  </p:stCondLst>
                                  <p:childTnLst>
                                    <p:set>
                                      <p:cBhvr>
                                        <p:cTn id="203" dur="1" fill="hold">
                                          <p:stCondLst>
                                            <p:cond delay="0"/>
                                          </p:stCondLst>
                                        </p:cTn>
                                        <p:tgtEl>
                                          <p:spTgt spid="15"/>
                                        </p:tgtEl>
                                        <p:attrNameLst>
                                          <p:attrName>style.visibility</p:attrName>
                                        </p:attrNameLst>
                                      </p:cBhvr>
                                      <p:to>
                                        <p:strVal val="visible"/>
                                      </p:to>
                                    </p:set>
                                    <p:animEffect transition="in" filter="fade">
                                      <p:cBhvr>
                                        <p:cTn id="204" dur="500"/>
                                        <p:tgtEl>
                                          <p:spTgt spid="15"/>
                                        </p:tgtEl>
                                      </p:cBhvr>
                                    </p:animEffect>
                                  </p:childTnLst>
                                </p:cTn>
                              </p:par>
                              <p:par>
                                <p:cTn id="205" presetID="10" presetClass="entr" presetSubtype="0" fill="hold" nodeType="withEffect">
                                  <p:stCondLst>
                                    <p:cond delay="0"/>
                                  </p:stCondLst>
                                  <p:childTnLst>
                                    <p:set>
                                      <p:cBhvr>
                                        <p:cTn id="206" dur="1" fill="hold">
                                          <p:stCondLst>
                                            <p:cond delay="0"/>
                                          </p:stCondLst>
                                        </p:cTn>
                                        <p:tgtEl>
                                          <p:spTgt spid="18"/>
                                        </p:tgtEl>
                                        <p:attrNameLst>
                                          <p:attrName>style.visibility</p:attrName>
                                        </p:attrNameLst>
                                      </p:cBhvr>
                                      <p:to>
                                        <p:strVal val="visible"/>
                                      </p:to>
                                    </p:set>
                                    <p:animEffect transition="in" filter="fade">
                                      <p:cBhvr>
                                        <p:cTn id="207" dur="500"/>
                                        <p:tgtEl>
                                          <p:spTgt spid="18"/>
                                        </p:tgtEl>
                                      </p:cBhvr>
                                    </p:animEffect>
                                  </p:childTnLst>
                                </p:cTn>
                              </p:par>
                              <p:par>
                                <p:cTn id="208" presetID="10" presetClass="entr" presetSubtype="0" fill="hold" nodeType="withEffect">
                                  <p:stCondLst>
                                    <p:cond delay="0"/>
                                  </p:stCondLst>
                                  <p:childTnLst>
                                    <p:set>
                                      <p:cBhvr>
                                        <p:cTn id="209" dur="1" fill="hold">
                                          <p:stCondLst>
                                            <p:cond delay="0"/>
                                          </p:stCondLst>
                                        </p:cTn>
                                        <p:tgtEl>
                                          <p:spTgt spid="20"/>
                                        </p:tgtEl>
                                        <p:attrNameLst>
                                          <p:attrName>style.visibility</p:attrName>
                                        </p:attrNameLst>
                                      </p:cBhvr>
                                      <p:to>
                                        <p:strVal val="visible"/>
                                      </p:to>
                                    </p:set>
                                    <p:animEffect transition="in" filter="fade">
                                      <p:cBhvr>
                                        <p:cTn id="210" dur="500"/>
                                        <p:tgtEl>
                                          <p:spTgt spid="20"/>
                                        </p:tgtEl>
                                      </p:cBhvr>
                                    </p:animEffect>
                                  </p:childTnLst>
                                </p:cTn>
                              </p:par>
                              <p:par>
                                <p:cTn id="211" presetID="10" presetClass="entr" presetSubtype="0" fill="hold" nodeType="withEffect">
                                  <p:stCondLst>
                                    <p:cond delay="0"/>
                                  </p:stCondLst>
                                  <p:childTnLst>
                                    <p:set>
                                      <p:cBhvr>
                                        <p:cTn id="212" dur="1" fill="hold">
                                          <p:stCondLst>
                                            <p:cond delay="0"/>
                                          </p:stCondLst>
                                        </p:cTn>
                                        <p:tgtEl>
                                          <p:spTgt spid="17"/>
                                        </p:tgtEl>
                                        <p:attrNameLst>
                                          <p:attrName>style.visibility</p:attrName>
                                        </p:attrNameLst>
                                      </p:cBhvr>
                                      <p:to>
                                        <p:strVal val="visible"/>
                                      </p:to>
                                    </p:set>
                                    <p:animEffect transition="in" filter="fade">
                                      <p:cBhvr>
                                        <p:cTn id="213" dur="500"/>
                                        <p:tgtEl>
                                          <p:spTgt spid="17"/>
                                        </p:tgtEl>
                                      </p:cBhvr>
                                    </p:animEffect>
                                  </p:childTnLst>
                                </p:cTn>
                              </p:par>
                              <p:par>
                                <p:cTn id="214" presetID="10" presetClass="entr" presetSubtype="0" fill="hold" nodeType="withEffect">
                                  <p:stCondLst>
                                    <p:cond delay="0"/>
                                  </p:stCondLst>
                                  <p:childTnLst>
                                    <p:set>
                                      <p:cBhvr>
                                        <p:cTn id="215" dur="1" fill="hold">
                                          <p:stCondLst>
                                            <p:cond delay="0"/>
                                          </p:stCondLst>
                                        </p:cTn>
                                        <p:tgtEl>
                                          <p:spTgt spid="21"/>
                                        </p:tgtEl>
                                        <p:attrNameLst>
                                          <p:attrName>style.visibility</p:attrName>
                                        </p:attrNameLst>
                                      </p:cBhvr>
                                      <p:to>
                                        <p:strVal val="visible"/>
                                      </p:to>
                                    </p:set>
                                    <p:animEffect transition="in" filter="fade">
                                      <p:cBhvr>
                                        <p:cTn id="216" dur="500"/>
                                        <p:tgtEl>
                                          <p:spTgt spid="21"/>
                                        </p:tgtEl>
                                      </p:cBhvr>
                                    </p:animEffect>
                                  </p:childTnLst>
                                </p:cTn>
                              </p:par>
                              <p:par>
                                <p:cTn id="217" presetID="10" presetClass="entr" presetSubtype="0" fill="hold" nodeType="withEffect">
                                  <p:stCondLst>
                                    <p:cond delay="0"/>
                                  </p:stCondLst>
                                  <p:childTnLst>
                                    <p:set>
                                      <p:cBhvr>
                                        <p:cTn id="218" dur="1" fill="hold">
                                          <p:stCondLst>
                                            <p:cond delay="0"/>
                                          </p:stCondLst>
                                        </p:cTn>
                                        <p:tgtEl>
                                          <p:spTgt spid="4"/>
                                        </p:tgtEl>
                                        <p:attrNameLst>
                                          <p:attrName>style.visibility</p:attrName>
                                        </p:attrNameLst>
                                      </p:cBhvr>
                                      <p:to>
                                        <p:strVal val="visible"/>
                                      </p:to>
                                    </p:set>
                                    <p:animEffect transition="in" filter="fade">
                                      <p:cBhvr>
                                        <p:cTn id="219" dur="500"/>
                                        <p:tgtEl>
                                          <p:spTgt spid="4"/>
                                        </p:tgtEl>
                                      </p:cBhvr>
                                    </p:animEffect>
                                  </p:childTnLst>
                                </p:cTn>
                              </p:par>
                              <p:par>
                                <p:cTn id="220" presetID="10" presetClass="entr" presetSubtype="0" fill="hold" nodeType="withEffect">
                                  <p:stCondLst>
                                    <p:cond delay="0"/>
                                  </p:stCondLst>
                                  <p:childTnLst>
                                    <p:set>
                                      <p:cBhvr>
                                        <p:cTn id="221" dur="1" fill="hold">
                                          <p:stCondLst>
                                            <p:cond delay="0"/>
                                          </p:stCondLst>
                                        </p:cTn>
                                        <p:tgtEl>
                                          <p:spTgt spid="6"/>
                                        </p:tgtEl>
                                        <p:attrNameLst>
                                          <p:attrName>style.visibility</p:attrName>
                                        </p:attrNameLst>
                                      </p:cBhvr>
                                      <p:to>
                                        <p:strVal val="visible"/>
                                      </p:to>
                                    </p:set>
                                    <p:animEffect transition="in" filter="fade">
                                      <p:cBhvr>
                                        <p:cTn id="222" dur="500"/>
                                        <p:tgtEl>
                                          <p:spTgt spid="6"/>
                                        </p:tgtEl>
                                      </p:cBhvr>
                                    </p:animEffect>
                                  </p:childTnLst>
                                </p:cTn>
                              </p:par>
                            </p:childTnLst>
                          </p:cTn>
                        </p:par>
                      </p:childTnLst>
                    </p:cTn>
                  </p:par>
                </p:childTnLst>
              </p:cTn>
              <p:nextCondLst>
                <p:cond evt="onClick" delay="0">
                  <p:tgtEl>
                    <p:spTgt spid="14"/>
                  </p:tgtEl>
                </p:cond>
              </p:nextCondLst>
            </p:seq>
            <p:seq concurrent="1" nextAc="seek">
              <p:cTn id="223" restart="whenNotActive" fill="hold" evtFilter="cancelBubble" nodeType="interactiveSeq">
                <p:stCondLst>
                  <p:cond evt="onClick" delay="0">
                    <p:tgtEl>
                      <p:spTgt spid="20"/>
                    </p:tgtEl>
                  </p:cond>
                </p:stCondLst>
                <p:endSync evt="end" delay="0">
                  <p:rtn val="all"/>
                </p:endSync>
                <p:childTnLst>
                  <p:par>
                    <p:cTn id="224" fill="hold">
                      <p:stCondLst>
                        <p:cond delay="0"/>
                      </p:stCondLst>
                      <p:childTnLst>
                        <p:par>
                          <p:cTn id="225" fill="hold">
                            <p:stCondLst>
                              <p:cond delay="0"/>
                            </p:stCondLst>
                            <p:childTnLst>
                              <p:par>
                                <p:cTn id="226" presetID="26" presetClass="emph" presetSubtype="0" fill="hold" nodeType="clickEffect">
                                  <p:stCondLst>
                                    <p:cond delay="0"/>
                                  </p:stCondLst>
                                  <p:childTnLst>
                                    <p:animEffect transition="out" filter="fade">
                                      <p:cBhvr>
                                        <p:cTn id="227" dur="500" tmFilter="0, 0; .2, .5; .8, .5; 1, 0"/>
                                        <p:tgtEl>
                                          <p:spTgt spid="20"/>
                                        </p:tgtEl>
                                      </p:cBhvr>
                                    </p:animEffect>
                                    <p:animScale>
                                      <p:cBhvr>
                                        <p:cTn id="228" dur="250" autoRev="1" fill="hold"/>
                                        <p:tgtEl>
                                          <p:spTgt spid="20"/>
                                        </p:tgtEl>
                                      </p:cBhvr>
                                      <p:by x="105000" y="105000"/>
                                    </p:animScale>
                                  </p:childTnLst>
                                  <p:subTnLst>
                                    <p:audio>
                                      <p:cMediaNode>
                                        <p:cTn display="0" masterRel="sameClick">
                                          <p:stCondLst>
                                            <p:cond evt="begin" delay="0">
                                              <p:tn val="226"/>
                                            </p:cond>
                                          </p:stCondLst>
                                          <p:endCondLst>
                                            <p:cond evt="onStopAudio" delay="0">
                                              <p:tgtEl>
                                                <p:sldTgt/>
                                              </p:tgtEl>
                                            </p:cond>
                                          </p:endCondLst>
                                        </p:cTn>
                                        <p:tgtEl>
                                          <p:sndTgt r:embed="rId7" name="click.wav"/>
                                        </p:tgtEl>
                                      </p:cMediaNode>
                                    </p:audio>
                                  </p:subTnLst>
                                </p:cTn>
                              </p:par>
                            </p:childTnLst>
                          </p:cTn>
                        </p:par>
                        <p:par>
                          <p:cTn id="229" fill="hold">
                            <p:stCondLst>
                              <p:cond delay="500"/>
                            </p:stCondLst>
                            <p:childTnLst>
                              <p:par>
                                <p:cTn id="230" presetID="1" presetClass="mediacall" presetSubtype="0" fill="hold" nodeType="afterEffect">
                                  <p:stCondLst>
                                    <p:cond delay="0"/>
                                  </p:stCondLst>
                                  <p:childTnLst>
                                    <p:cmd type="call" cmd="playFrom(0.0)">
                                      <p:cBhvr>
                                        <p:cTn id="231" dur="4995" fill="hold"/>
                                        <p:tgtEl>
                                          <p:spTgt spid="7"/>
                                        </p:tgtEl>
                                      </p:cBhvr>
                                    </p:cmd>
                                  </p:childTnLst>
                                </p:cTn>
                              </p:par>
                              <p:par>
                                <p:cTn id="232" presetID="1" presetClass="entr" presetSubtype="0" fill="hold" nodeType="withEffect">
                                  <p:stCondLst>
                                    <p:cond delay="0"/>
                                  </p:stCondLst>
                                  <p:childTnLst>
                                    <p:set>
                                      <p:cBhvr>
                                        <p:cTn id="233" dur="1" fill="hold">
                                          <p:stCondLst>
                                            <p:cond delay="0"/>
                                          </p:stCondLst>
                                        </p:cTn>
                                        <p:tgtEl>
                                          <p:spTgt spid="13"/>
                                        </p:tgtEl>
                                        <p:attrNameLst>
                                          <p:attrName>style.visibility</p:attrName>
                                        </p:attrNameLst>
                                      </p:cBhvr>
                                      <p:to>
                                        <p:strVal val="visible"/>
                                      </p:to>
                                    </p:set>
                                  </p:childTnLst>
                                </p:cTn>
                              </p:par>
                              <p:par>
                                <p:cTn id="234" presetID="63" presetClass="path" presetSubtype="0" accel="50000" decel="50000" fill="hold" nodeType="withEffect">
                                  <p:stCondLst>
                                    <p:cond delay="0"/>
                                  </p:stCondLst>
                                  <p:childTnLst>
                                    <p:animMotion origin="layout" path="M 6.25E-7 -4.81481E-6 L 0.16094 -4.81481E-6 " pathEditMode="relative" rAng="0" ptsTypes="AA">
                                      <p:cBhvr>
                                        <p:cTn id="235" dur="500" fill="hold"/>
                                        <p:tgtEl>
                                          <p:spTgt spid="14"/>
                                        </p:tgtEl>
                                        <p:attrNameLst>
                                          <p:attrName>ppt_x</p:attrName>
                                          <p:attrName>ppt_y</p:attrName>
                                        </p:attrNameLst>
                                      </p:cBhvr>
                                      <p:rCtr x="7591" y="0"/>
                                    </p:animMotion>
                                  </p:childTnLst>
                                </p:cTn>
                              </p:par>
                              <p:par>
                                <p:cTn id="236" presetID="10" presetClass="exit" presetSubtype="0" fill="hold" nodeType="withEffect">
                                  <p:stCondLst>
                                    <p:cond delay="0"/>
                                  </p:stCondLst>
                                  <p:childTnLst>
                                    <p:animEffect transition="out" filter="fade">
                                      <p:cBhvr>
                                        <p:cTn id="237" dur="500"/>
                                        <p:tgtEl>
                                          <p:spTgt spid="31"/>
                                        </p:tgtEl>
                                      </p:cBhvr>
                                    </p:animEffect>
                                    <p:set>
                                      <p:cBhvr>
                                        <p:cTn id="238" dur="1" fill="hold">
                                          <p:stCondLst>
                                            <p:cond delay="499"/>
                                          </p:stCondLst>
                                        </p:cTn>
                                        <p:tgtEl>
                                          <p:spTgt spid="31"/>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12"/>
                                        </p:tgtEl>
                                      </p:cBhvr>
                                    </p:animEffect>
                                    <p:set>
                                      <p:cBhvr>
                                        <p:cTn id="241" dur="1" fill="hold">
                                          <p:stCondLst>
                                            <p:cond delay="499"/>
                                          </p:stCondLst>
                                        </p:cTn>
                                        <p:tgtEl>
                                          <p:spTgt spid="12"/>
                                        </p:tgtEl>
                                        <p:attrNameLst>
                                          <p:attrName>style.visibility</p:attrName>
                                        </p:attrNameLst>
                                      </p:cBhvr>
                                      <p:to>
                                        <p:strVal val="hidden"/>
                                      </p:to>
                                    </p:set>
                                  </p:childTnLst>
                                </p:cTn>
                              </p:par>
                              <p:par>
                                <p:cTn id="242" presetID="10" presetClass="exit" presetSubtype="0" fill="hold" nodeType="withEffect">
                                  <p:stCondLst>
                                    <p:cond delay="0"/>
                                  </p:stCondLst>
                                  <p:childTnLst>
                                    <p:animEffect transition="out" filter="fade">
                                      <p:cBhvr>
                                        <p:cTn id="243" dur="500"/>
                                        <p:tgtEl>
                                          <p:spTgt spid="2"/>
                                        </p:tgtEl>
                                      </p:cBhvr>
                                    </p:animEffect>
                                    <p:set>
                                      <p:cBhvr>
                                        <p:cTn id="244" dur="1" fill="hold">
                                          <p:stCondLst>
                                            <p:cond delay="499"/>
                                          </p:stCondLst>
                                        </p:cTn>
                                        <p:tgtEl>
                                          <p:spTgt spid="2"/>
                                        </p:tgtEl>
                                        <p:attrNameLst>
                                          <p:attrName>style.visibility</p:attrName>
                                        </p:attrNameLst>
                                      </p:cBhvr>
                                      <p:to>
                                        <p:strVal val="hidden"/>
                                      </p:to>
                                    </p:set>
                                  </p:childTnLst>
                                </p:cTn>
                              </p:par>
                              <p:par>
                                <p:cTn id="245" presetID="10" presetClass="exit" presetSubtype="0" fill="hold" nodeType="withEffect">
                                  <p:stCondLst>
                                    <p:cond delay="0"/>
                                  </p:stCondLst>
                                  <p:childTnLst>
                                    <p:animEffect transition="out" filter="fade">
                                      <p:cBhvr>
                                        <p:cTn id="246" dur="500"/>
                                        <p:tgtEl>
                                          <p:spTgt spid="16"/>
                                        </p:tgtEl>
                                      </p:cBhvr>
                                    </p:animEffect>
                                    <p:set>
                                      <p:cBhvr>
                                        <p:cTn id="247" dur="1" fill="hold">
                                          <p:stCondLst>
                                            <p:cond delay="499"/>
                                          </p:stCondLst>
                                        </p:cTn>
                                        <p:tgtEl>
                                          <p:spTgt spid="16"/>
                                        </p:tgtEl>
                                        <p:attrNameLst>
                                          <p:attrName>style.visibility</p:attrName>
                                        </p:attrNameLst>
                                      </p:cBhvr>
                                      <p:to>
                                        <p:strVal val="hidden"/>
                                      </p:to>
                                    </p:set>
                                  </p:childTnLst>
                                </p:cTn>
                              </p:par>
                              <p:par>
                                <p:cTn id="248" presetID="10" presetClass="exit" presetSubtype="0" fill="hold" nodeType="withEffect">
                                  <p:stCondLst>
                                    <p:cond delay="0"/>
                                  </p:stCondLst>
                                  <p:childTnLst>
                                    <p:animEffect transition="out" filter="fade">
                                      <p:cBhvr>
                                        <p:cTn id="249" dur="500"/>
                                        <p:tgtEl>
                                          <p:spTgt spid="15"/>
                                        </p:tgtEl>
                                      </p:cBhvr>
                                    </p:animEffect>
                                    <p:set>
                                      <p:cBhvr>
                                        <p:cTn id="250" dur="1" fill="hold">
                                          <p:stCondLst>
                                            <p:cond delay="499"/>
                                          </p:stCondLst>
                                        </p:cTn>
                                        <p:tgtEl>
                                          <p:spTgt spid="15"/>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500"/>
                                        <p:tgtEl>
                                          <p:spTgt spid="18"/>
                                        </p:tgtEl>
                                      </p:cBhvr>
                                    </p:animEffect>
                                    <p:set>
                                      <p:cBhvr>
                                        <p:cTn id="253" dur="1" fill="hold">
                                          <p:stCondLst>
                                            <p:cond delay="499"/>
                                          </p:stCondLst>
                                        </p:cTn>
                                        <p:tgtEl>
                                          <p:spTgt spid="18"/>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20"/>
                                        </p:tgtEl>
                                      </p:cBhvr>
                                    </p:animEffect>
                                    <p:set>
                                      <p:cBhvr>
                                        <p:cTn id="256" dur="1" fill="hold">
                                          <p:stCondLst>
                                            <p:cond delay="499"/>
                                          </p:stCondLst>
                                        </p:cTn>
                                        <p:tgtEl>
                                          <p:spTgt spid="20"/>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17"/>
                                        </p:tgtEl>
                                      </p:cBhvr>
                                    </p:animEffect>
                                    <p:set>
                                      <p:cBhvr>
                                        <p:cTn id="259" dur="1" fill="hold">
                                          <p:stCondLst>
                                            <p:cond delay="499"/>
                                          </p:stCondLst>
                                        </p:cTn>
                                        <p:tgtEl>
                                          <p:spTgt spid="17"/>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21"/>
                                        </p:tgtEl>
                                      </p:cBhvr>
                                    </p:animEffect>
                                    <p:set>
                                      <p:cBhvr>
                                        <p:cTn id="262" dur="1" fill="hold">
                                          <p:stCondLst>
                                            <p:cond delay="499"/>
                                          </p:stCondLst>
                                        </p:cTn>
                                        <p:tgtEl>
                                          <p:spTgt spid="21"/>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500"/>
                                        <p:tgtEl>
                                          <p:spTgt spid="4"/>
                                        </p:tgtEl>
                                      </p:cBhvr>
                                    </p:animEffect>
                                    <p:set>
                                      <p:cBhvr>
                                        <p:cTn id="265" dur="1" fill="hold">
                                          <p:stCondLst>
                                            <p:cond delay="499"/>
                                          </p:stCondLst>
                                        </p:cTn>
                                        <p:tgtEl>
                                          <p:spTgt spid="4"/>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500"/>
                                        <p:tgtEl>
                                          <p:spTgt spid="6"/>
                                        </p:tgtEl>
                                      </p:cBhvr>
                                    </p:animEffect>
                                    <p:set>
                                      <p:cBhvr>
                                        <p:cTn id="26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9" restart="whenNotActive" fill="hold" evtFilter="cancelBubble" nodeType="interactiveSeq">
                <p:stCondLst>
                  <p:cond evt="onClick" delay="0">
                    <p:tgtEl>
                      <p:spTgt spid="21"/>
                    </p:tgtEl>
                  </p:cond>
                </p:stCondLst>
                <p:endSync evt="end" delay="0">
                  <p:rtn val="all"/>
                </p:endSync>
                <p:childTnLst>
                  <p:par>
                    <p:cTn id="270" fill="hold">
                      <p:stCondLst>
                        <p:cond delay="0"/>
                      </p:stCondLst>
                      <p:childTnLst>
                        <p:par>
                          <p:cTn id="271" fill="hold">
                            <p:stCondLst>
                              <p:cond delay="0"/>
                            </p:stCondLst>
                            <p:childTnLst>
                              <p:par>
                                <p:cTn id="272" presetID="26" presetClass="emph" presetSubtype="0" fill="hold" nodeType="clickEffect">
                                  <p:stCondLst>
                                    <p:cond delay="0"/>
                                  </p:stCondLst>
                                  <p:childTnLst>
                                    <p:animEffect transition="out" filter="fade">
                                      <p:cBhvr>
                                        <p:cTn id="273" dur="500" tmFilter="0, 0; .2, .5; .8, .5; 1, 0"/>
                                        <p:tgtEl>
                                          <p:spTgt spid="21"/>
                                        </p:tgtEl>
                                      </p:cBhvr>
                                    </p:animEffect>
                                    <p:animScale>
                                      <p:cBhvr>
                                        <p:cTn id="274" dur="250" autoRev="1" fill="hold"/>
                                        <p:tgtEl>
                                          <p:spTgt spid="21"/>
                                        </p:tgtEl>
                                      </p:cBhvr>
                                      <p:by x="105000" y="105000"/>
                                    </p:animScale>
                                  </p:childTnLst>
                                  <p:subTnLst>
                                    <p:audio>
                                      <p:cMediaNode>
                                        <p:cTn display="0" masterRel="sameClick">
                                          <p:stCondLst>
                                            <p:cond evt="begin" delay="0">
                                              <p:tn val="272"/>
                                            </p:cond>
                                          </p:stCondLst>
                                          <p:endCondLst>
                                            <p:cond evt="onStopAudio" delay="0">
                                              <p:tgtEl>
                                                <p:sldTgt/>
                                              </p:tgtEl>
                                            </p:cond>
                                          </p:endCondLst>
                                        </p:cTn>
                                        <p:tgtEl>
                                          <p:sndTgt r:embed="rId7" name="click.wav"/>
                                        </p:tgtEl>
                                      </p:cMediaNode>
                                    </p:audio>
                                  </p:subTnLst>
                                </p:cTn>
                              </p:par>
                            </p:childTnLst>
                          </p:cTn>
                        </p:par>
                        <p:par>
                          <p:cTn id="275" fill="hold">
                            <p:stCondLst>
                              <p:cond delay="500"/>
                            </p:stCondLst>
                            <p:childTnLst>
                              <p:par>
                                <p:cTn id="276" presetID="1" presetClass="mediacall" presetSubtype="0" fill="hold" nodeType="afterEffect">
                                  <p:stCondLst>
                                    <p:cond delay="0"/>
                                  </p:stCondLst>
                                  <p:childTnLst>
                                    <p:cmd type="call" cmd="playFrom(0.0)">
                                      <p:cBhvr>
                                        <p:cTn id="277" dur="4995" fill="hold"/>
                                        <p:tgtEl>
                                          <p:spTgt spid="7"/>
                                        </p:tgtEl>
                                      </p:cBhvr>
                                    </p:cmd>
                                  </p:childTnLst>
                                </p:cTn>
                              </p:par>
                              <p:par>
                                <p:cTn id="278" presetID="1" presetClass="entr" presetSubtype="0" fill="hold" nodeType="withEffect">
                                  <p:stCondLst>
                                    <p:cond delay="0"/>
                                  </p:stCondLst>
                                  <p:childTnLst>
                                    <p:set>
                                      <p:cBhvr>
                                        <p:cTn id="279" dur="1" fill="hold">
                                          <p:stCondLst>
                                            <p:cond delay="0"/>
                                          </p:stCondLst>
                                        </p:cTn>
                                        <p:tgtEl>
                                          <p:spTgt spid="13"/>
                                        </p:tgtEl>
                                        <p:attrNameLst>
                                          <p:attrName>style.visibility</p:attrName>
                                        </p:attrNameLst>
                                      </p:cBhvr>
                                      <p:to>
                                        <p:strVal val="visible"/>
                                      </p:to>
                                    </p:set>
                                  </p:childTnLst>
                                </p:cTn>
                              </p:par>
                              <p:par>
                                <p:cTn id="280" presetID="63" presetClass="path" presetSubtype="0" accel="50000" decel="50000" fill="hold" nodeType="withEffect">
                                  <p:stCondLst>
                                    <p:cond delay="0"/>
                                  </p:stCondLst>
                                  <p:childTnLst>
                                    <p:animMotion origin="layout" path="M 6.25E-7 -4.81481E-6 L 0.16093 -4.81481E-6 " pathEditMode="relative" rAng="0" ptsTypes="AA">
                                      <p:cBhvr>
                                        <p:cTn id="281" dur="500" fill="hold"/>
                                        <p:tgtEl>
                                          <p:spTgt spid="14"/>
                                        </p:tgtEl>
                                        <p:attrNameLst>
                                          <p:attrName>ppt_x</p:attrName>
                                          <p:attrName>ppt_y</p:attrName>
                                        </p:attrNameLst>
                                      </p:cBhvr>
                                      <p:rCtr x="7956" y="0"/>
                                    </p:animMotion>
                                  </p:childTnLst>
                                </p:cTn>
                              </p:par>
                              <p:par>
                                <p:cTn id="282" presetID="10" presetClass="exit" presetSubtype="0" fill="hold" nodeType="withEffect">
                                  <p:stCondLst>
                                    <p:cond delay="0"/>
                                  </p:stCondLst>
                                  <p:childTnLst>
                                    <p:animEffect transition="out" filter="fade">
                                      <p:cBhvr>
                                        <p:cTn id="283" dur="500"/>
                                        <p:tgtEl>
                                          <p:spTgt spid="31"/>
                                        </p:tgtEl>
                                      </p:cBhvr>
                                    </p:animEffect>
                                    <p:set>
                                      <p:cBhvr>
                                        <p:cTn id="284" dur="1" fill="hold">
                                          <p:stCondLst>
                                            <p:cond delay="499"/>
                                          </p:stCondLst>
                                        </p:cTn>
                                        <p:tgtEl>
                                          <p:spTgt spid="31"/>
                                        </p:tgtEl>
                                        <p:attrNameLst>
                                          <p:attrName>style.visibility</p:attrName>
                                        </p:attrNameLst>
                                      </p:cBhvr>
                                      <p:to>
                                        <p:strVal val="hidden"/>
                                      </p:to>
                                    </p:set>
                                  </p:childTnLst>
                                </p:cTn>
                              </p:par>
                              <p:par>
                                <p:cTn id="285" presetID="10" presetClass="exit" presetSubtype="0" fill="hold" nodeType="withEffect">
                                  <p:stCondLst>
                                    <p:cond delay="0"/>
                                  </p:stCondLst>
                                  <p:childTnLst>
                                    <p:animEffect transition="out" filter="fade">
                                      <p:cBhvr>
                                        <p:cTn id="286" dur="500"/>
                                        <p:tgtEl>
                                          <p:spTgt spid="12"/>
                                        </p:tgtEl>
                                      </p:cBhvr>
                                    </p:animEffect>
                                    <p:set>
                                      <p:cBhvr>
                                        <p:cTn id="287" dur="1" fill="hold">
                                          <p:stCondLst>
                                            <p:cond delay="499"/>
                                          </p:stCondLst>
                                        </p:cTn>
                                        <p:tgtEl>
                                          <p:spTgt spid="12"/>
                                        </p:tgtEl>
                                        <p:attrNameLst>
                                          <p:attrName>style.visibility</p:attrName>
                                        </p:attrNameLst>
                                      </p:cBhvr>
                                      <p:to>
                                        <p:strVal val="hidden"/>
                                      </p:to>
                                    </p:set>
                                  </p:childTnLst>
                                </p:cTn>
                              </p:par>
                              <p:par>
                                <p:cTn id="288" presetID="10" presetClass="exit" presetSubtype="0" fill="hold" nodeType="withEffect">
                                  <p:stCondLst>
                                    <p:cond delay="0"/>
                                  </p:stCondLst>
                                  <p:childTnLst>
                                    <p:animEffect transition="out" filter="fade">
                                      <p:cBhvr>
                                        <p:cTn id="289" dur="500"/>
                                        <p:tgtEl>
                                          <p:spTgt spid="2"/>
                                        </p:tgtEl>
                                      </p:cBhvr>
                                    </p:animEffect>
                                    <p:set>
                                      <p:cBhvr>
                                        <p:cTn id="290" dur="1" fill="hold">
                                          <p:stCondLst>
                                            <p:cond delay="499"/>
                                          </p:stCondLst>
                                        </p:cTn>
                                        <p:tgtEl>
                                          <p:spTgt spid="2"/>
                                        </p:tgtEl>
                                        <p:attrNameLst>
                                          <p:attrName>style.visibility</p:attrName>
                                        </p:attrNameLst>
                                      </p:cBhvr>
                                      <p:to>
                                        <p:strVal val="hidden"/>
                                      </p:to>
                                    </p:set>
                                  </p:childTnLst>
                                </p:cTn>
                              </p:par>
                              <p:par>
                                <p:cTn id="291" presetID="10" presetClass="exit" presetSubtype="0" fill="hold" nodeType="withEffect">
                                  <p:stCondLst>
                                    <p:cond delay="0"/>
                                  </p:stCondLst>
                                  <p:childTnLst>
                                    <p:animEffect transition="out" filter="fade">
                                      <p:cBhvr>
                                        <p:cTn id="292" dur="500"/>
                                        <p:tgtEl>
                                          <p:spTgt spid="16"/>
                                        </p:tgtEl>
                                      </p:cBhvr>
                                    </p:animEffect>
                                    <p:set>
                                      <p:cBhvr>
                                        <p:cTn id="293" dur="1" fill="hold">
                                          <p:stCondLst>
                                            <p:cond delay="499"/>
                                          </p:stCondLst>
                                        </p:cTn>
                                        <p:tgtEl>
                                          <p:spTgt spid="16"/>
                                        </p:tgtEl>
                                        <p:attrNameLst>
                                          <p:attrName>style.visibility</p:attrName>
                                        </p:attrNameLst>
                                      </p:cBhvr>
                                      <p:to>
                                        <p:strVal val="hidden"/>
                                      </p:to>
                                    </p:set>
                                  </p:childTnLst>
                                </p:cTn>
                              </p:par>
                              <p:par>
                                <p:cTn id="294" presetID="10" presetClass="exit" presetSubtype="0" fill="hold" nodeType="withEffect">
                                  <p:stCondLst>
                                    <p:cond delay="0"/>
                                  </p:stCondLst>
                                  <p:childTnLst>
                                    <p:animEffect transition="out" filter="fade">
                                      <p:cBhvr>
                                        <p:cTn id="295" dur="500"/>
                                        <p:tgtEl>
                                          <p:spTgt spid="15"/>
                                        </p:tgtEl>
                                      </p:cBhvr>
                                    </p:animEffect>
                                    <p:set>
                                      <p:cBhvr>
                                        <p:cTn id="296" dur="1" fill="hold">
                                          <p:stCondLst>
                                            <p:cond delay="499"/>
                                          </p:stCondLst>
                                        </p:cTn>
                                        <p:tgtEl>
                                          <p:spTgt spid="15"/>
                                        </p:tgtEl>
                                        <p:attrNameLst>
                                          <p:attrName>style.visibility</p:attrName>
                                        </p:attrNameLst>
                                      </p:cBhvr>
                                      <p:to>
                                        <p:strVal val="hidden"/>
                                      </p:to>
                                    </p:set>
                                  </p:childTnLst>
                                </p:cTn>
                              </p:par>
                              <p:par>
                                <p:cTn id="297" presetID="10" presetClass="exit" presetSubtype="0" fill="hold" nodeType="withEffect">
                                  <p:stCondLst>
                                    <p:cond delay="0"/>
                                  </p:stCondLst>
                                  <p:childTnLst>
                                    <p:animEffect transition="out" filter="fade">
                                      <p:cBhvr>
                                        <p:cTn id="298" dur="500"/>
                                        <p:tgtEl>
                                          <p:spTgt spid="18"/>
                                        </p:tgtEl>
                                      </p:cBhvr>
                                    </p:animEffect>
                                    <p:set>
                                      <p:cBhvr>
                                        <p:cTn id="299" dur="1" fill="hold">
                                          <p:stCondLst>
                                            <p:cond delay="499"/>
                                          </p:stCondLst>
                                        </p:cTn>
                                        <p:tgtEl>
                                          <p:spTgt spid="18"/>
                                        </p:tgtEl>
                                        <p:attrNameLst>
                                          <p:attrName>style.visibility</p:attrName>
                                        </p:attrNameLst>
                                      </p:cBhvr>
                                      <p:to>
                                        <p:strVal val="hidden"/>
                                      </p:to>
                                    </p:set>
                                  </p:childTnLst>
                                </p:cTn>
                              </p:par>
                              <p:par>
                                <p:cTn id="300" presetID="10" presetClass="exit" presetSubtype="0" fill="hold" nodeType="withEffect">
                                  <p:stCondLst>
                                    <p:cond delay="0"/>
                                  </p:stCondLst>
                                  <p:childTnLst>
                                    <p:animEffect transition="out" filter="fade">
                                      <p:cBhvr>
                                        <p:cTn id="301" dur="500"/>
                                        <p:tgtEl>
                                          <p:spTgt spid="20"/>
                                        </p:tgtEl>
                                      </p:cBhvr>
                                    </p:animEffect>
                                    <p:set>
                                      <p:cBhvr>
                                        <p:cTn id="302" dur="1" fill="hold">
                                          <p:stCondLst>
                                            <p:cond delay="499"/>
                                          </p:stCondLst>
                                        </p:cTn>
                                        <p:tgtEl>
                                          <p:spTgt spid="20"/>
                                        </p:tgtEl>
                                        <p:attrNameLst>
                                          <p:attrName>style.visibility</p:attrName>
                                        </p:attrNameLst>
                                      </p:cBhvr>
                                      <p:to>
                                        <p:strVal val="hidden"/>
                                      </p:to>
                                    </p:set>
                                  </p:childTnLst>
                                </p:cTn>
                              </p:par>
                              <p:par>
                                <p:cTn id="303" presetID="10" presetClass="exit" presetSubtype="0" fill="hold" nodeType="withEffect">
                                  <p:stCondLst>
                                    <p:cond delay="0"/>
                                  </p:stCondLst>
                                  <p:childTnLst>
                                    <p:animEffect transition="out" filter="fade">
                                      <p:cBhvr>
                                        <p:cTn id="304" dur="500"/>
                                        <p:tgtEl>
                                          <p:spTgt spid="17"/>
                                        </p:tgtEl>
                                      </p:cBhvr>
                                    </p:animEffect>
                                    <p:set>
                                      <p:cBhvr>
                                        <p:cTn id="305" dur="1" fill="hold">
                                          <p:stCondLst>
                                            <p:cond delay="499"/>
                                          </p:stCondLst>
                                        </p:cTn>
                                        <p:tgtEl>
                                          <p:spTgt spid="17"/>
                                        </p:tgtEl>
                                        <p:attrNameLst>
                                          <p:attrName>style.visibility</p:attrName>
                                        </p:attrNameLst>
                                      </p:cBhvr>
                                      <p:to>
                                        <p:strVal val="hidden"/>
                                      </p:to>
                                    </p:set>
                                  </p:childTnLst>
                                </p:cTn>
                              </p:par>
                              <p:par>
                                <p:cTn id="306" presetID="10" presetClass="exit" presetSubtype="0" fill="hold" nodeType="withEffect">
                                  <p:stCondLst>
                                    <p:cond delay="0"/>
                                  </p:stCondLst>
                                  <p:childTnLst>
                                    <p:animEffect transition="out" filter="fade">
                                      <p:cBhvr>
                                        <p:cTn id="307" dur="500"/>
                                        <p:tgtEl>
                                          <p:spTgt spid="21"/>
                                        </p:tgtEl>
                                      </p:cBhvr>
                                    </p:animEffect>
                                    <p:set>
                                      <p:cBhvr>
                                        <p:cTn id="308" dur="1" fill="hold">
                                          <p:stCondLst>
                                            <p:cond delay="499"/>
                                          </p:stCondLst>
                                        </p:cTn>
                                        <p:tgtEl>
                                          <p:spTgt spid="21"/>
                                        </p:tgtEl>
                                        <p:attrNameLst>
                                          <p:attrName>style.visibility</p:attrName>
                                        </p:attrNameLst>
                                      </p:cBhvr>
                                      <p:to>
                                        <p:strVal val="hidden"/>
                                      </p:to>
                                    </p:set>
                                  </p:childTnLst>
                                </p:cTn>
                              </p:par>
                              <p:par>
                                <p:cTn id="309" presetID="10" presetClass="exit" presetSubtype="0" fill="hold" nodeType="withEffect">
                                  <p:stCondLst>
                                    <p:cond delay="0"/>
                                  </p:stCondLst>
                                  <p:childTnLst>
                                    <p:animEffect transition="out" filter="fade">
                                      <p:cBhvr>
                                        <p:cTn id="310" dur="500"/>
                                        <p:tgtEl>
                                          <p:spTgt spid="4"/>
                                        </p:tgtEl>
                                      </p:cBhvr>
                                    </p:animEffect>
                                    <p:set>
                                      <p:cBhvr>
                                        <p:cTn id="311" dur="1" fill="hold">
                                          <p:stCondLst>
                                            <p:cond delay="499"/>
                                          </p:stCondLst>
                                        </p:cTn>
                                        <p:tgtEl>
                                          <p:spTgt spid="4"/>
                                        </p:tgtEl>
                                        <p:attrNameLst>
                                          <p:attrName>style.visibility</p:attrName>
                                        </p:attrNameLst>
                                      </p:cBhvr>
                                      <p:to>
                                        <p:strVal val="hidden"/>
                                      </p:to>
                                    </p:set>
                                  </p:childTnLst>
                                </p:cTn>
                              </p:par>
                              <p:par>
                                <p:cTn id="312" presetID="10" presetClass="exit" presetSubtype="0" fill="hold" nodeType="withEffect">
                                  <p:stCondLst>
                                    <p:cond delay="0"/>
                                  </p:stCondLst>
                                  <p:childTnLst>
                                    <p:animEffect transition="out" filter="fade">
                                      <p:cBhvr>
                                        <p:cTn id="313" dur="500"/>
                                        <p:tgtEl>
                                          <p:spTgt spid="6"/>
                                        </p:tgtEl>
                                      </p:cBhvr>
                                    </p:animEffect>
                                    <p:set>
                                      <p:cBhvr>
                                        <p:cTn id="31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15" fill="hold" display="0">
                  <p:stCondLst>
                    <p:cond delay="indefinite"/>
                  </p:stCondLst>
                  <p:endCondLst>
                    <p:cond evt="onStopAudio" delay="0">
                      <p:tgtEl>
                        <p:sldTgt/>
                      </p:tgtEl>
                    </p:cond>
                  </p:endCondLst>
                </p:cTn>
                <p:tgtEl>
                  <p:spTgt spid="7"/>
                </p:tgtEl>
              </p:cMediaNode>
            </p:audio>
            <p:audio>
              <p:cMediaNode vol="80000">
                <p:cTn id="316" fill="hold" display="0">
                  <p:stCondLst>
                    <p:cond delay="indefinite"/>
                  </p:stCondLst>
                  <p:endCondLst>
                    <p:cond evt="onStopAudio" delay="0">
                      <p:tgtEl>
                        <p:sldTgt/>
                      </p:tgtEl>
                    </p:cond>
                  </p:endCondLst>
                </p:cTn>
                <p:tgtEl>
                  <p:spTgt spid="22"/>
                </p:tgtEl>
              </p:cMediaNode>
            </p:audio>
            <p:seq concurrent="1" nextAc="seek">
              <p:cTn id="317" restart="whenNotActive" fill="hold" evtFilter="cancelBubble" nodeType="interactiveSeq">
                <p:stCondLst>
                  <p:cond evt="onClick" delay="0">
                    <p:tgtEl>
                      <p:spTgt spid="44"/>
                    </p:tgtEl>
                  </p:cond>
                </p:stCondLst>
                <p:endSync evt="end" delay="0">
                  <p:rtn val="all"/>
                </p:endSync>
                <p:childTnLst>
                  <p:par>
                    <p:cTn id="318" fill="hold">
                      <p:stCondLst>
                        <p:cond delay="0"/>
                      </p:stCondLst>
                      <p:childTnLst>
                        <p:par>
                          <p:cTn id="319" fill="hold">
                            <p:stCondLst>
                              <p:cond delay="0"/>
                            </p:stCondLst>
                            <p:childTnLst>
                              <p:par>
                                <p:cTn id="320" presetID="26" presetClass="emph" presetSubtype="0" fill="hold" nodeType="clickEffect">
                                  <p:stCondLst>
                                    <p:cond delay="0"/>
                                  </p:stCondLst>
                                  <p:childTnLst>
                                    <p:animEffect transition="out" filter="fade">
                                      <p:cBhvr>
                                        <p:cTn id="321" dur="500" tmFilter="0, 0; .2, .5; .8, .5; 1, 0"/>
                                        <p:tgtEl>
                                          <p:spTgt spid="44"/>
                                        </p:tgtEl>
                                      </p:cBhvr>
                                    </p:animEffect>
                                    <p:animScale>
                                      <p:cBhvr>
                                        <p:cTn id="322" dur="250" autoRev="1" fill="hold"/>
                                        <p:tgtEl>
                                          <p:spTgt spid="44"/>
                                        </p:tgtEl>
                                      </p:cBhvr>
                                      <p:by x="105000" y="105000"/>
                                    </p:animScale>
                                  </p:childTnLst>
                                  <p:subTnLst>
                                    <p:audio>
                                      <p:cMediaNode>
                                        <p:cTn display="0" masterRel="sameClick">
                                          <p:stCondLst>
                                            <p:cond evt="begin" delay="0">
                                              <p:tn val="32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23" restart="whenNotActive" fill="hold" evtFilter="cancelBubble" nodeType="interactiveSeq">
                <p:stCondLst>
                  <p:cond evt="onClick" delay="0">
                    <p:tgtEl>
                      <p:spTgt spid="42"/>
                    </p:tgtEl>
                  </p:cond>
                </p:stCondLst>
                <p:endSync evt="end" delay="0">
                  <p:rtn val="all"/>
                </p:endSync>
                <p:childTnLst>
                  <p:par>
                    <p:cTn id="324" fill="hold">
                      <p:stCondLst>
                        <p:cond delay="0"/>
                      </p:stCondLst>
                      <p:childTnLst>
                        <p:par>
                          <p:cTn id="325" fill="hold">
                            <p:stCondLst>
                              <p:cond delay="0"/>
                            </p:stCondLst>
                            <p:childTnLst>
                              <p:par>
                                <p:cTn id="326" presetID="26" presetClass="emph" presetSubtype="0" fill="hold" nodeType="clickEffect">
                                  <p:stCondLst>
                                    <p:cond delay="0"/>
                                  </p:stCondLst>
                                  <p:childTnLst>
                                    <p:animEffect transition="out" filter="fade">
                                      <p:cBhvr>
                                        <p:cTn id="327" dur="500" tmFilter="0, 0; .2, .5; .8, .5; 1, 0"/>
                                        <p:tgtEl>
                                          <p:spTgt spid="42"/>
                                        </p:tgtEl>
                                      </p:cBhvr>
                                    </p:animEffect>
                                    <p:animScale>
                                      <p:cBhvr>
                                        <p:cTn id="328" dur="250" autoRev="1" fill="hold"/>
                                        <p:tgtEl>
                                          <p:spTgt spid="42"/>
                                        </p:tgtEl>
                                      </p:cBhvr>
                                      <p:by x="105000" y="105000"/>
                                    </p:animScale>
                                  </p:childTnLst>
                                  <p:subTnLst>
                                    <p:audio>
                                      <p:cMediaNode>
                                        <p:cTn display="0" masterRel="sameClick">
                                          <p:stCondLst>
                                            <p:cond evt="begin" delay="0">
                                              <p:tn val="32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36443" y="3196031"/>
            <a:ext cx="7909538" cy="830997"/>
          </a:xfrm>
          <a:prstGeom prst="rect">
            <a:avLst/>
          </a:prstGeom>
          <a:noFill/>
        </p:spPr>
        <p:txBody>
          <a:bodyPr wrap="none" rtlCol="0">
            <a:spAutoFit/>
          </a:bodyPr>
          <a:lstStyle/>
          <a:p>
            <a:pPr algn="ctr"/>
            <a:r>
              <a:rPr lang="en-US" altLang="zh-CN" sz="4800" dirty="0">
                <a:solidFill>
                  <a:srgbClr val="7A573E"/>
                </a:solidFill>
                <a:ea typeface="汉仪喵魂体W" panose="00020600040101010101" pitchFamily="18" charset="-122"/>
              </a:rPr>
              <a:t>DUNG DỊCH VÀ NỒNG ĐỘ</a:t>
            </a:r>
            <a:endParaRPr lang="zh-CN" altLang="en-US" sz="4800" dirty="0">
              <a:solidFill>
                <a:srgbClr val="7A573E"/>
              </a:solidFill>
              <a:ea typeface="汉仪喵魂体W" panose="00020600040101010101" pitchFamily="18" charset="-122"/>
            </a:endParaRPr>
          </a:p>
        </p:txBody>
      </p:sp>
      <p:grpSp>
        <p:nvGrpSpPr>
          <p:cNvPr id="8" name="组合 7"/>
          <p:cNvGrpSpPr/>
          <p:nvPr/>
        </p:nvGrpSpPr>
        <p:grpSpPr>
          <a:xfrm>
            <a:off x="2905787" y="2497583"/>
            <a:ext cx="5776097" cy="523220"/>
            <a:chOff x="3482575" y="4223231"/>
            <a:chExt cx="1807445" cy="629396"/>
          </a:xfrm>
        </p:grpSpPr>
        <p:sp>
          <p:nvSpPr>
            <p:cNvPr id="9" name="矩形: 圆角 8"/>
            <p:cNvSpPr/>
            <p:nvPr/>
          </p:nvSpPr>
          <p:spPr>
            <a:xfrm>
              <a:off x="3683000" y="4243150"/>
              <a:ext cx="1447800" cy="589559"/>
            </a:xfrm>
            <a:prstGeom prst="roundRect">
              <a:avLst>
                <a:gd name="adj" fmla="val 50000"/>
              </a:avLst>
            </a:prstGeom>
            <a:solidFill>
              <a:schemeClr val="accent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0" name="文本框 9"/>
            <p:cNvSpPr txBox="1"/>
            <p:nvPr/>
          </p:nvSpPr>
          <p:spPr>
            <a:xfrm>
              <a:off x="3482575" y="4223231"/>
              <a:ext cx="1807445" cy="629396"/>
            </a:xfrm>
            <a:prstGeom prst="rect">
              <a:avLst/>
            </a:prstGeom>
            <a:noFill/>
            <a:ln>
              <a:noFill/>
            </a:ln>
          </p:spPr>
          <p:txBody>
            <a:bodyPr wrap="square" rtlCol="0">
              <a:spAutoFit/>
              <a:scene3d>
                <a:camera prst="orthographicFront"/>
                <a:lightRig rig="threePt" dir="t"/>
              </a:scene3d>
              <a:sp3d contourW="12700"/>
            </a:bodyPr>
            <a:lstStyle/>
            <a:p>
              <a:pPr algn="ctr"/>
              <a:r>
                <a:rPr lang="en-US" sz="2800" b="1" dirty="0" smtClean="0">
                  <a:solidFill>
                    <a:schemeClr val="bg1"/>
                  </a:solidFill>
                </a:rPr>
                <a:t>TIẾT 11</a:t>
              </a:r>
              <a:r>
                <a:rPr lang="en-US" altLang="zh-CN" sz="2800" b="1" dirty="0" smtClean="0">
                  <a:solidFill>
                    <a:schemeClr val="bg1"/>
                  </a:solidFill>
                  <a:ea typeface="时尚中黑简体" panose="01010104010101010101" pitchFamily="2" charset="-122"/>
                </a:rPr>
                <a:t>  </a:t>
              </a:r>
              <a:r>
                <a:rPr lang="en-US" altLang="zh-CN" sz="2800" b="1" dirty="0">
                  <a:solidFill>
                    <a:schemeClr val="bg1"/>
                  </a:solidFill>
                  <a:ea typeface="时尚中黑简体" panose="01010104010101010101" pitchFamily="2" charset="-122"/>
                </a:rPr>
                <a:t>- </a:t>
              </a:r>
              <a:r>
                <a:rPr lang="en-US" altLang="zh-CN" sz="2800" b="1" dirty="0" err="1">
                  <a:solidFill>
                    <a:schemeClr val="bg1"/>
                  </a:solidFill>
                  <a:ea typeface="时尚中黑简体" panose="01010104010101010101" pitchFamily="2" charset="-122"/>
                </a:rPr>
                <a:t>Bài</a:t>
              </a:r>
              <a:r>
                <a:rPr lang="en-US" altLang="zh-CN" sz="2800" b="1" dirty="0">
                  <a:solidFill>
                    <a:schemeClr val="bg1"/>
                  </a:solidFill>
                  <a:ea typeface="时尚中黑简体" panose="01010104010101010101" pitchFamily="2" charset="-122"/>
                </a:rPr>
                <a:t> 4</a:t>
              </a:r>
              <a:endParaRPr lang="zh-CN" altLang="en-US" sz="2800" b="1" dirty="0">
                <a:solidFill>
                  <a:schemeClr val="bg1"/>
                </a:solidFill>
                <a:ea typeface="时尚中黑简体" panose="01010104010101010101" pitchFamily="2" charset="-122"/>
              </a:endParaRPr>
            </a:p>
          </p:txBody>
        </p:sp>
      </p:grpSp>
      <p:pic>
        <p:nvPicPr>
          <p:cNvPr id="27" name="PA_Bandari-安妮的仙境">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48632" y="-795841"/>
            <a:ext cx="609600" cy="609600"/>
          </a:xfrm>
          <a:prstGeom prst="rect">
            <a:avLst/>
          </a:prstGeom>
        </p:spPr>
      </p:pic>
      <p:sp>
        <p:nvSpPr>
          <p:cNvPr id="2" name="Rectangle 1"/>
          <p:cNvSpPr/>
          <p:nvPr/>
        </p:nvSpPr>
        <p:spPr>
          <a:xfrm>
            <a:off x="4884594" y="4027575"/>
            <a:ext cx="1459246" cy="587853"/>
          </a:xfrm>
          <a:prstGeom prst="rect">
            <a:avLst/>
          </a:prstGeom>
        </p:spPr>
        <p:txBody>
          <a:bodyPr wrap="none">
            <a:spAutoFit/>
          </a:bodyPr>
          <a:lstStyle/>
          <a:p>
            <a:pPr algn="ctr">
              <a:lnSpc>
                <a:spcPct val="115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a:solidFill>
                  <a:srgbClr val="202124"/>
                </a:solidFill>
                <a:ea typeface="Times New Roman" panose="02020603050405020304" pitchFamily="18" charset="0"/>
              </a:rPr>
              <a:t>2</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1222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5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Scale>
                                      <p:cBhvr>
                                        <p:cTn id="1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8"/>
                                        </p:tgtEl>
                                        <p:attrNameLst>
                                          <p:attrName>ppt_x</p:attrName>
                                          <p:attrName>ppt_y</p:attrName>
                                        </p:attrNameLst>
                                      </p:cBhvr>
                                    </p:animMotion>
                                    <p:animEffect transition="in" filter="fade">
                                      <p:cBhvr>
                                        <p:cTn id="12" dur="1000"/>
                                        <p:tgtEl>
                                          <p:spTgt spid="8"/>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endCondLst>
                </p:cTn>
                <p:tgtEl>
                  <p:spTgt spid="27"/>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91465" y="605978"/>
            <a:ext cx="6435288" cy="1015663"/>
          </a:xfrm>
          <a:prstGeom prst="rect">
            <a:avLst/>
          </a:prstGeom>
          <a:noFill/>
        </p:spPr>
        <p:txBody>
          <a:bodyPr wrap="none" rtlCol="0">
            <a:spAutoFit/>
          </a:bodyPr>
          <a:lstStyle/>
          <a:p>
            <a:pPr algn="ctr"/>
            <a:r>
              <a:rPr lang="en-US" altLang="zh-CN" sz="6000" b="1">
                <a:solidFill>
                  <a:srgbClr val="FF0000"/>
                </a:solidFill>
                <a:latin typeface="ChickenScratch AOE" panose="00000400000000000000" pitchFamily="2" charset="0"/>
                <a:ea typeface="书体坊安景臣钢笔行书" panose="02010601030101010101" pitchFamily="2" charset="-122"/>
              </a:rPr>
              <a:t>NỘI DUNG BÀI HỌC</a:t>
            </a:r>
            <a:endParaRPr lang="zh-CN" altLang="en-US" sz="6000" b="1" dirty="0">
              <a:solidFill>
                <a:srgbClr val="FF0000"/>
              </a:solidFill>
              <a:latin typeface="ChickenScratch AOE" panose="00000400000000000000" pitchFamily="2" charset="0"/>
              <a:ea typeface="书体坊安景臣钢笔行书" panose="02010601030101010101" pitchFamily="2" charset="-122"/>
            </a:endParaRPr>
          </a:p>
        </p:txBody>
      </p:sp>
      <p:grpSp>
        <p:nvGrpSpPr>
          <p:cNvPr id="3" name="Group 7"/>
          <p:cNvGrpSpPr/>
          <p:nvPr/>
        </p:nvGrpSpPr>
        <p:grpSpPr>
          <a:xfrm>
            <a:off x="786057" y="2022491"/>
            <a:ext cx="1639137" cy="1248631"/>
            <a:chOff x="1468531" y="1871421"/>
            <a:chExt cx="2080967" cy="1585199"/>
          </a:xfrm>
        </p:grpSpPr>
        <p:sp>
          <p:nvSpPr>
            <p:cNvPr id="4"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5"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6"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lnSpcReduction="10000"/>
            </a:bodyPr>
            <a:lstStyle/>
            <a:p>
              <a:pPr algn="ctr"/>
              <a:r>
                <a:rPr lang="en-US" altLang="zh-CN" sz="4000" b="1">
                  <a:solidFill>
                    <a:schemeClr val="bg1">
                      <a:lumMod val="100000"/>
                    </a:schemeClr>
                  </a:solidFill>
                  <a:latin typeface="Impact" panose="020B0806030902050204" pitchFamily="34" charset="0"/>
                </a:rPr>
                <a:t>I</a:t>
              </a:r>
              <a:endParaRPr lang="en-US" altLang="zh-CN" sz="4000" b="1" dirty="0">
                <a:solidFill>
                  <a:schemeClr val="bg1">
                    <a:lumMod val="100000"/>
                  </a:schemeClr>
                </a:solidFill>
                <a:latin typeface="Impact" panose="020B0806030902050204" pitchFamily="34" charset="0"/>
              </a:endParaRPr>
            </a:p>
          </p:txBody>
        </p:sp>
        <p:sp>
          <p:nvSpPr>
            <p:cNvPr id="7"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8"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grpSp>
        <p:nvGrpSpPr>
          <p:cNvPr id="9" name="Group 13"/>
          <p:cNvGrpSpPr/>
          <p:nvPr/>
        </p:nvGrpSpPr>
        <p:grpSpPr>
          <a:xfrm>
            <a:off x="786057" y="3845948"/>
            <a:ext cx="1639137" cy="1248631"/>
            <a:chOff x="1468531" y="1871421"/>
            <a:chExt cx="2080967" cy="1585199"/>
          </a:xfrm>
        </p:grpSpPr>
        <p:sp>
          <p:nvSpPr>
            <p:cNvPr id="10" name="Oval 14"/>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11" name="Oval 15"/>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12" name="Oval 16"/>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4000" b="1">
                  <a:solidFill>
                    <a:schemeClr val="bg1">
                      <a:lumMod val="100000"/>
                    </a:schemeClr>
                  </a:solidFill>
                  <a:latin typeface="Impact" panose="020B0806030902050204" pitchFamily="34" charset="0"/>
                </a:rPr>
                <a:t>III</a:t>
              </a:r>
            </a:p>
          </p:txBody>
        </p:sp>
        <p:sp>
          <p:nvSpPr>
            <p:cNvPr id="13" name="Oval 18"/>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14" name="Oval 19"/>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grpSp>
        <p:nvGrpSpPr>
          <p:cNvPr id="15" name="Group 23"/>
          <p:cNvGrpSpPr/>
          <p:nvPr/>
        </p:nvGrpSpPr>
        <p:grpSpPr>
          <a:xfrm>
            <a:off x="5826369" y="2022491"/>
            <a:ext cx="1639137" cy="1248631"/>
            <a:chOff x="1468531" y="1871421"/>
            <a:chExt cx="2080967" cy="1585199"/>
          </a:xfrm>
        </p:grpSpPr>
        <p:sp>
          <p:nvSpPr>
            <p:cNvPr id="16" name="Oval 24"/>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17" name="Oval 25"/>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18" name="Oval 26"/>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4000" b="1">
                  <a:solidFill>
                    <a:schemeClr val="bg1">
                      <a:lumMod val="100000"/>
                    </a:schemeClr>
                  </a:solidFill>
                  <a:latin typeface="Impact" panose="020B0806030902050204" pitchFamily="34" charset="0"/>
                </a:rPr>
                <a:t>II</a:t>
              </a:r>
              <a:endParaRPr lang="en-US" altLang="zh-CN" sz="4000" b="1" dirty="0">
                <a:solidFill>
                  <a:schemeClr val="bg1">
                    <a:lumMod val="100000"/>
                  </a:schemeClr>
                </a:solidFill>
                <a:latin typeface="Impact" panose="020B0806030902050204" pitchFamily="34" charset="0"/>
              </a:endParaRPr>
            </a:p>
          </p:txBody>
        </p:sp>
        <p:sp>
          <p:nvSpPr>
            <p:cNvPr id="19" name="Oval 28"/>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20" name="Oval 29"/>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grpSp>
        <p:nvGrpSpPr>
          <p:cNvPr id="21" name="Group 33"/>
          <p:cNvGrpSpPr/>
          <p:nvPr/>
        </p:nvGrpSpPr>
        <p:grpSpPr>
          <a:xfrm>
            <a:off x="5826369" y="3845948"/>
            <a:ext cx="1639137" cy="1248631"/>
            <a:chOff x="1468531" y="1871421"/>
            <a:chExt cx="2080967" cy="1585199"/>
          </a:xfrm>
        </p:grpSpPr>
        <p:sp>
          <p:nvSpPr>
            <p:cNvPr id="22" name="Oval 34"/>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23" name="Oval 35"/>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b="1"/>
            </a:p>
          </p:txBody>
        </p:sp>
        <p:sp>
          <p:nvSpPr>
            <p:cNvPr id="24" name="Oval 36"/>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4000" b="1">
                  <a:solidFill>
                    <a:schemeClr val="bg1">
                      <a:lumMod val="100000"/>
                    </a:schemeClr>
                  </a:solidFill>
                  <a:latin typeface="Impact" panose="020B0806030902050204" pitchFamily="34" charset="0"/>
                </a:rPr>
                <a:t>IV</a:t>
              </a:r>
              <a:endParaRPr lang="en-US" altLang="zh-CN" sz="4000" b="1" dirty="0">
                <a:solidFill>
                  <a:schemeClr val="bg1">
                    <a:lumMod val="100000"/>
                  </a:schemeClr>
                </a:solidFill>
                <a:latin typeface="Impact" panose="020B0806030902050204" pitchFamily="34" charset="0"/>
              </a:endParaRPr>
            </a:p>
          </p:txBody>
        </p:sp>
        <p:sp>
          <p:nvSpPr>
            <p:cNvPr id="25" name="Oval 38"/>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b="1"/>
            </a:p>
          </p:txBody>
        </p:sp>
        <p:sp>
          <p:nvSpPr>
            <p:cNvPr id="26" name="Oval 39"/>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b="1"/>
            </a:p>
          </p:txBody>
        </p:sp>
      </p:grpSp>
      <p:sp>
        <p:nvSpPr>
          <p:cNvPr id="28" name="文本框 27"/>
          <p:cNvSpPr txBox="1"/>
          <p:nvPr/>
        </p:nvSpPr>
        <p:spPr>
          <a:xfrm>
            <a:off x="2449665" y="2288916"/>
            <a:ext cx="3619902" cy="954107"/>
          </a:xfrm>
          <a:prstGeom prst="rect">
            <a:avLst/>
          </a:prstGeom>
          <a:noFill/>
        </p:spPr>
        <p:txBody>
          <a:bodyPr wrap="none" rtlCol="0">
            <a:spAutoFit/>
          </a:bodyPr>
          <a:lstStyle/>
          <a:p>
            <a:r>
              <a:rPr lang="en-US" altLang="zh-CN" sz="2800" b="1">
                <a:solidFill>
                  <a:srgbClr val="154642"/>
                </a:solidFill>
                <a:latin typeface="+mj-lt"/>
                <a:ea typeface="汉仪喵魂体W" panose="00020600040101010101" pitchFamily="18" charset="-122"/>
              </a:rPr>
              <a:t>Dung dịch, chất tan </a:t>
            </a:r>
          </a:p>
          <a:p>
            <a:r>
              <a:rPr lang="en-US" altLang="zh-CN" sz="2800" b="1">
                <a:solidFill>
                  <a:srgbClr val="154642"/>
                </a:solidFill>
                <a:latin typeface="+mj-lt"/>
                <a:ea typeface="汉仪喵魂体W" panose="00020600040101010101" pitchFamily="18" charset="-122"/>
              </a:rPr>
              <a:t>và dung môi</a:t>
            </a:r>
            <a:endParaRPr lang="zh-CN" altLang="en-US" sz="2800" b="1" dirty="0">
              <a:solidFill>
                <a:srgbClr val="154642"/>
              </a:solidFill>
              <a:latin typeface="+mj-lt"/>
              <a:ea typeface="汉仪喵魂体W" panose="00020600040101010101" pitchFamily="18" charset="-122"/>
            </a:endParaRPr>
          </a:p>
        </p:txBody>
      </p:sp>
      <p:sp>
        <p:nvSpPr>
          <p:cNvPr id="31" name="文本框 30"/>
          <p:cNvSpPr txBox="1"/>
          <p:nvPr/>
        </p:nvSpPr>
        <p:spPr>
          <a:xfrm>
            <a:off x="7489977" y="2288916"/>
            <a:ext cx="1303562" cy="523220"/>
          </a:xfrm>
          <a:prstGeom prst="rect">
            <a:avLst/>
          </a:prstGeom>
          <a:noFill/>
        </p:spPr>
        <p:txBody>
          <a:bodyPr wrap="none" rtlCol="0">
            <a:spAutoFit/>
          </a:bodyPr>
          <a:lstStyle/>
          <a:p>
            <a:r>
              <a:rPr lang="en-US" altLang="zh-CN" sz="2800" b="1">
                <a:solidFill>
                  <a:srgbClr val="154642"/>
                </a:solidFill>
                <a:latin typeface="+mj-lt"/>
                <a:ea typeface="汉仪喵魂体W" panose="00020600040101010101" pitchFamily="18" charset="-122"/>
              </a:rPr>
              <a:t>Độ tan</a:t>
            </a:r>
            <a:endParaRPr lang="zh-CN" altLang="en-US" sz="2800" b="1" dirty="0">
              <a:solidFill>
                <a:srgbClr val="154642"/>
              </a:solidFill>
              <a:latin typeface="+mj-lt"/>
              <a:ea typeface="汉仪喵魂体W" panose="00020600040101010101" pitchFamily="18" charset="-122"/>
            </a:endParaRPr>
          </a:p>
        </p:txBody>
      </p:sp>
      <p:sp>
        <p:nvSpPr>
          <p:cNvPr id="34" name="文本框 33"/>
          <p:cNvSpPr txBox="1"/>
          <p:nvPr/>
        </p:nvSpPr>
        <p:spPr>
          <a:xfrm>
            <a:off x="2449665" y="4159333"/>
            <a:ext cx="3457998" cy="523220"/>
          </a:xfrm>
          <a:prstGeom prst="rect">
            <a:avLst/>
          </a:prstGeom>
          <a:noFill/>
        </p:spPr>
        <p:txBody>
          <a:bodyPr wrap="none" rtlCol="0">
            <a:spAutoFit/>
          </a:bodyPr>
          <a:lstStyle/>
          <a:p>
            <a:r>
              <a:rPr lang="en-US" altLang="zh-CN" sz="2800" b="1">
                <a:solidFill>
                  <a:srgbClr val="154642"/>
                </a:solidFill>
                <a:latin typeface="+mj-lt"/>
                <a:ea typeface="汉仪喵魂体W" panose="00020600040101010101" pitchFamily="18" charset="-122"/>
              </a:rPr>
              <a:t>Nồng độ dung dịch</a:t>
            </a:r>
            <a:endParaRPr lang="zh-CN" altLang="en-US" sz="2800" b="1" dirty="0">
              <a:solidFill>
                <a:srgbClr val="154642"/>
              </a:solidFill>
              <a:latin typeface="+mj-lt"/>
              <a:ea typeface="汉仪喵魂体W" panose="00020600040101010101" pitchFamily="18" charset="-122"/>
            </a:endParaRPr>
          </a:p>
        </p:txBody>
      </p:sp>
      <p:sp>
        <p:nvSpPr>
          <p:cNvPr id="37" name="文本框 36"/>
          <p:cNvSpPr txBox="1"/>
          <p:nvPr/>
        </p:nvSpPr>
        <p:spPr>
          <a:xfrm>
            <a:off x="7489977" y="4159333"/>
            <a:ext cx="4277133" cy="1384995"/>
          </a:xfrm>
          <a:prstGeom prst="rect">
            <a:avLst/>
          </a:prstGeom>
          <a:noFill/>
        </p:spPr>
        <p:txBody>
          <a:bodyPr wrap="none" rtlCol="0">
            <a:spAutoFit/>
          </a:bodyPr>
          <a:lstStyle/>
          <a:p>
            <a:r>
              <a:rPr lang="en-US" altLang="zh-CN" sz="2800" b="1">
                <a:solidFill>
                  <a:srgbClr val="154642"/>
                </a:solidFill>
                <a:latin typeface="+mj-lt"/>
                <a:ea typeface="汉仪喵魂体W" panose="00020600040101010101" pitchFamily="18" charset="-122"/>
              </a:rPr>
              <a:t>Thực hành pha chế </a:t>
            </a:r>
          </a:p>
          <a:p>
            <a:r>
              <a:rPr lang="en-US" altLang="zh-CN" sz="2800" b="1">
                <a:solidFill>
                  <a:srgbClr val="154642"/>
                </a:solidFill>
                <a:latin typeface="+mj-lt"/>
                <a:ea typeface="汉仪喵魂体W" panose="00020600040101010101" pitchFamily="18" charset="-122"/>
              </a:rPr>
              <a:t>dung dịch theo nồng độ</a:t>
            </a:r>
          </a:p>
          <a:p>
            <a:r>
              <a:rPr lang="en-US" altLang="zh-CN" sz="2800" b="1">
                <a:solidFill>
                  <a:srgbClr val="154642"/>
                </a:solidFill>
                <a:latin typeface="+mj-lt"/>
                <a:ea typeface="汉仪喵魂体W" panose="00020600040101010101" pitchFamily="18" charset="-122"/>
              </a:rPr>
              <a:t>cho trước</a:t>
            </a:r>
            <a:endParaRPr lang="zh-CN" altLang="en-US" sz="2800" b="1" dirty="0">
              <a:solidFill>
                <a:srgbClr val="154642"/>
              </a:solidFill>
              <a:latin typeface="+mj-lt"/>
              <a:ea typeface="汉仪喵魂体W" panose="00020600040101010101" pitchFamily="18" charset="-122"/>
            </a:endParaRPr>
          </a:p>
        </p:txBody>
      </p:sp>
    </p:spTree>
    <p:extLst>
      <p:ext uri="{BB962C8B-B14F-4D97-AF65-F5344CB8AC3E}">
        <p14:creationId xmlns:p14="http://schemas.microsoft.com/office/powerpoint/2010/main" val="273795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2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2700"/>
                            </p:stCondLst>
                            <p:childTnLst>
                              <p:par>
                                <p:cTn id="20" presetID="5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par>
                          <p:cTn id="27" fill="hold">
                            <p:stCondLst>
                              <p:cond delay="32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31" grpId="0"/>
      <p:bldP spid="34"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802235" y="722289"/>
            <a:ext cx="3679212" cy="1107996"/>
          </a:xfrm>
          <a:prstGeom prst="rect">
            <a:avLst/>
          </a:prstGeom>
          <a:solidFill>
            <a:schemeClr val="accent1">
              <a:lumMod val="40000"/>
              <a:lumOff val="60000"/>
            </a:schemeClr>
          </a:solidFill>
        </p:spPr>
        <p:txBody>
          <a:bodyPr wrap="none" rtlCol="0">
            <a:spAutoFit/>
          </a:bodyPr>
          <a:lstStyle/>
          <a:p>
            <a:pPr algn="ctr"/>
            <a:r>
              <a:rPr lang="en-US" altLang="zh-CN" sz="6600" b="1" dirty="0" smtClean="0">
                <a:solidFill>
                  <a:srgbClr val="7A573E"/>
                </a:solidFill>
                <a:ea typeface="汉仪喵魂体W" panose="00020600040101010101" pitchFamily="18" charset="-122"/>
              </a:rPr>
              <a:t>MỞ ĐẦU</a:t>
            </a:r>
            <a:endParaRPr lang="zh-CN" altLang="en-US" sz="6600" b="1" dirty="0">
              <a:solidFill>
                <a:srgbClr val="7A573E"/>
              </a:solidFill>
              <a:ea typeface="汉仪喵魂体W" panose="00020600040101010101" pitchFamily="18" charset="-122"/>
            </a:endParaRPr>
          </a:p>
        </p:txBody>
      </p:sp>
      <p:sp>
        <p:nvSpPr>
          <p:cNvPr id="2" name="Rectangle 1"/>
          <p:cNvSpPr/>
          <p:nvPr/>
        </p:nvSpPr>
        <p:spPr>
          <a:xfrm>
            <a:off x="2116910" y="2613375"/>
            <a:ext cx="7459709" cy="1569660"/>
          </a:xfrm>
          <a:prstGeom prst="rect">
            <a:avLst/>
          </a:prstGeom>
        </p:spPr>
        <p:txBody>
          <a:bodyPr wrap="square">
            <a:spAutoFit/>
          </a:bodyPr>
          <a:lstStyle/>
          <a:p>
            <a:r>
              <a:rPr lang="en-US" sz="2800" b="1" dirty="0">
                <a:solidFill>
                  <a:srgbClr val="000000"/>
                </a:solidFill>
                <a:latin typeface="Open Sans"/>
              </a:rPr>
              <a:t> </a:t>
            </a:r>
            <a:r>
              <a:rPr lang="en-US" sz="4000" b="1" dirty="0" smtClean="0">
                <a:solidFill>
                  <a:srgbClr val="000000"/>
                </a:solidFill>
                <a:latin typeface="Open Sans"/>
              </a:rPr>
              <a:t>?</a:t>
            </a:r>
            <a:r>
              <a:rPr lang="en-US" sz="2800" dirty="0" smtClean="0">
                <a:solidFill>
                  <a:srgbClr val="000000"/>
                </a:solidFill>
                <a:latin typeface="Open Sans"/>
              </a:rPr>
              <a:t>Cho </a:t>
            </a:r>
            <a:r>
              <a:rPr lang="en-US" sz="2800" dirty="0" err="1">
                <a:solidFill>
                  <a:srgbClr val="000000"/>
                </a:solidFill>
                <a:latin typeface="Open Sans"/>
              </a:rPr>
              <a:t>phát</a:t>
            </a:r>
            <a:r>
              <a:rPr lang="en-US" sz="2800" dirty="0">
                <a:solidFill>
                  <a:srgbClr val="000000"/>
                </a:solidFill>
                <a:latin typeface="Open Sans"/>
              </a:rPr>
              <a:t> </a:t>
            </a:r>
            <a:r>
              <a:rPr lang="en-US" sz="2800" dirty="0" err="1">
                <a:solidFill>
                  <a:srgbClr val="000000"/>
                </a:solidFill>
                <a:latin typeface="Open Sans"/>
              </a:rPr>
              <a:t>biểu</a:t>
            </a:r>
            <a:r>
              <a:rPr lang="en-US" sz="2800" dirty="0">
                <a:solidFill>
                  <a:srgbClr val="000000"/>
                </a:solidFill>
                <a:latin typeface="Open Sans"/>
              </a:rPr>
              <a:t>: “Dung </a:t>
            </a:r>
            <a:r>
              <a:rPr lang="en-US" sz="2800" dirty="0" err="1">
                <a:solidFill>
                  <a:srgbClr val="000000"/>
                </a:solidFill>
                <a:latin typeface="Open Sans"/>
              </a:rPr>
              <a:t>dịch</a:t>
            </a:r>
            <a:r>
              <a:rPr lang="en-US" sz="2800" dirty="0">
                <a:solidFill>
                  <a:srgbClr val="000000"/>
                </a:solidFill>
                <a:latin typeface="Open Sans"/>
              </a:rPr>
              <a:t> </a:t>
            </a:r>
            <a:r>
              <a:rPr lang="en-US" sz="2800" dirty="0" err="1">
                <a:solidFill>
                  <a:srgbClr val="000000"/>
                </a:solidFill>
                <a:latin typeface="Open Sans"/>
              </a:rPr>
              <a:t>là</a:t>
            </a:r>
            <a:r>
              <a:rPr lang="en-US" sz="2800" dirty="0">
                <a:solidFill>
                  <a:srgbClr val="000000"/>
                </a:solidFill>
                <a:latin typeface="Open Sans"/>
              </a:rPr>
              <a:t> </a:t>
            </a:r>
            <a:r>
              <a:rPr lang="en-US" sz="2800" dirty="0" err="1">
                <a:solidFill>
                  <a:srgbClr val="000000"/>
                </a:solidFill>
                <a:latin typeface="Open Sans"/>
              </a:rPr>
              <a:t>hỗn</a:t>
            </a:r>
            <a:r>
              <a:rPr lang="en-US" sz="2800" dirty="0">
                <a:solidFill>
                  <a:srgbClr val="000000"/>
                </a:solidFill>
                <a:latin typeface="Open Sans"/>
              </a:rPr>
              <a:t> </a:t>
            </a:r>
            <a:r>
              <a:rPr lang="en-US" sz="2800" dirty="0" err="1">
                <a:solidFill>
                  <a:srgbClr val="000000"/>
                </a:solidFill>
                <a:latin typeface="Open Sans"/>
              </a:rPr>
              <a:t>hợp</a:t>
            </a:r>
            <a:r>
              <a:rPr lang="en-US" sz="2800" dirty="0">
                <a:solidFill>
                  <a:srgbClr val="000000"/>
                </a:solidFill>
                <a:latin typeface="Open Sans"/>
              </a:rPr>
              <a:t> ………… </a:t>
            </a:r>
            <a:r>
              <a:rPr lang="en-US" sz="2800" dirty="0" err="1">
                <a:solidFill>
                  <a:srgbClr val="000000"/>
                </a:solidFill>
                <a:latin typeface="Open Sans"/>
              </a:rPr>
              <a:t>của</a:t>
            </a:r>
            <a:r>
              <a:rPr lang="en-US" sz="2800" dirty="0">
                <a:solidFill>
                  <a:srgbClr val="000000"/>
                </a:solidFill>
                <a:latin typeface="Open Sans"/>
              </a:rPr>
              <a:t> </a:t>
            </a:r>
            <a:r>
              <a:rPr lang="en-US" sz="2800" dirty="0" err="1">
                <a:solidFill>
                  <a:srgbClr val="000000"/>
                </a:solidFill>
                <a:latin typeface="Open Sans"/>
              </a:rPr>
              <a:t>chất</a:t>
            </a:r>
            <a:r>
              <a:rPr lang="en-US" sz="2800" dirty="0">
                <a:solidFill>
                  <a:srgbClr val="000000"/>
                </a:solidFill>
                <a:latin typeface="Open Sans"/>
              </a:rPr>
              <a:t> tan </a:t>
            </a:r>
            <a:r>
              <a:rPr lang="en-US" sz="2800" dirty="0" err="1">
                <a:solidFill>
                  <a:srgbClr val="000000"/>
                </a:solidFill>
                <a:latin typeface="Open Sans"/>
              </a:rPr>
              <a:t>và</a:t>
            </a:r>
            <a:r>
              <a:rPr lang="en-US" sz="2800" dirty="0">
                <a:solidFill>
                  <a:srgbClr val="000000"/>
                </a:solidFill>
                <a:latin typeface="Open Sans"/>
              </a:rPr>
              <a:t> dung </a:t>
            </a:r>
            <a:r>
              <a:rPr lang="en-US" sz="2800" dirty="0" err="1">
                <a:solidFill>
                  <a:srgbClr val="000000"/>
                </a:solidFill>
                <a:latin typeface="Open Sans"/>
              </a:rPr>
              <a:t>môi</a:t>
            </a:r>
            <a:r>
              <a:rPr lang="en-US" sz="2800" dirty="0">
                <a:solidFill>
                  <a:srgbClr val="000000"/>
                </a:solidFill>
                <a:latin typeface="Open Sans"/>
              </a:rPr>
              <a:t>”. </a:t>
            </a:r>
            <a:r>
              <a:rPr lang="en-US" sz="2800" dirty="0" err="1">
                <a:solidFill>
                  <a:srgbClr val="000000"/>
                </a:solidFill>
                <a:latin typeface="Open Sans"/>
              </a:rPr>
              <a:t>Từ</a:t>
            </a:r>
            <a:r>
              <a:rPr lang="en-US" sz="2800" dirty="0">
                <a:solidFill>
                  <a:srgbClr val="000000"/>
                </a:solidFill>
                <a:latin typeface="Open Sans"/>
              </a:rPr>
              <a:t> </a:t>
            </a:r>
            <a:r>
              <a:rPr lang="en-US" sz="2800" dirty="0" err="1">
                <a:solidFill>
                  <a:srgbClr val="000000"/>
                </a:solidFill>
                <a:latin typeface="Open Sans"/>
              </a:rPr>
              <a:t>còn</a:t>
            </a:r>
            <a:r>
              <a:rPr lang="en-US" sz="2800" dirty="0">
                <a:solidFill>
                  <a:srgbClr val="000000"/>
                </a:solidFill>
                <a:latin typeface="Open Sans"/>
              </a:rPr>
              <a:t> </a:t>
            </a:r>
            <a:r>
              <a:rPr lang="en-US" sz="2800" dirty="0" err="1">
                <a:solidFill>
                  <a:srgbClr val="000000"/>
                </a:solidFill>
                <a:latin typeface="Open Sans"/>
              </a:rPr>
              <a:t>thiếu</a:t>
            </a:r>
            <a:r>
              <a:rPr lang="en-US" sz="2800" dirty="0">
                <a:solidFill>
                  <a:srgbClr val="000000"/>
                </a:solidFill>
                <a:latin typeface="Open Sans"/>
              </a:rPr>
              <a:t> </a:t>
            </a:r>
            <a:r>
              <a:rPr lang="en-US" sz="2800" dirty="0" err="1">
                <a:solidFill>
                  <a:srgbClr val="000000"/>
                </a:solidFill>
                <a:latin typeface="Open Sans"/>
              </a:rPr>
              <a:t>trong</a:t>
            </a:r>
            <a:r>
              <a:rPr lang="en-US" sz="2800" dirty="0">
                <a:solidFill>
                  <a:srgbClr val="000000"/>
                </a:solidFill>
                <a:latin typeface="Open Sans"/>
              </a:rPr>
              <a:t> </a:t>
            </a:r>
            <a:r>
              <a:rPr lang="en-US" sz="2800" dirty="0" err="1">
                <a:solidFill>
                  <a:srgbClr val="000000"/>
                </a:solidFill>
                <a:latin typeface="Open Sans"/>
              </a:rPr>
              <a:t>phát</a:t>
            </a:r>
            <a:r>
              <a:rPr lang="en-US" sz="2800" dirty="0">
                <a:solidFill>
                  <a:srgbClr val="000000"/>
                </a:solidFill>
                <a:latin typeface="Open Sans"/>
              </a:rPr>
              <a:t> </a:t>
            </a:r>
            <a:r>
              <a:rPr lang="en-US" sz="2800" dirty="0" err="1">
                <a:solidFill>
                  <a:srgbClr val="000000"/>
                </a:solidFill>
                <a:latin typeface="Open Sans"/>
              </a:rPr>
              <a:t>biểu</a:t>
            </a:r>
            <a:r>
              <a:rPr lang="en-US" sz="2800" dirty="0">
                <a:solidFill>
                  <a:srgbClr val="000000"/>
                </a:solidFill>
                <a:latin typeface="Open Sans"/>
              </a:rPr>
              <a:t> </a:t>
            </a:r>
            <a:r>
              <a:rPr lang="en-US" sz="2800" dirty="0" err="1">
                <a:solidFill>
                  <a:srgbClr val="000000"/>
                </a:solidFill>
                <a:latin typeface="Open Sans"/>
              </a:rPr>
              <a:t>trên</a:t>
            </a:r>
            <a:r>
              <a:rPr lang="en-US" sz="2800" dirty="0">
                <a:solidFill>
                  <a:srgbClr val="000000"/>
                </a:solidFill>
                <a:latin typeface="Open Sans"/>
              </a:rPr>
              <a:t> </a:t>
            </a:r>
            <a:r>
              <a:rPr lang="en-US" sz="2800" dirty="0" err="1" smtClean="0">
                <a:solidFill>
                  <a:srgbClr val="000000"/>
                </a:solidFill>
                <a:latin typeface="Open Sans"/>
              </a:rPr>
              <a:t>là</a:t>
            </a:r>
            <a:r>
              <a:rPr lang="en-US" sz="2800" dirty="0" smtClean="0">
                <a:solidFill>
                  <a:srgbClr val="000000"/>
                </a:solidFill>
                <a:latin typeface="Open Sans"/>
              </a:rPr>
              <a:t>….</a:t>
            </a:r>
            <a:endParaRPr lang="en-US" sz="2800" dirty="0"/>
          </a:p>
        </p:txBody>
      </p:sp>
    </p:spTree>
    <p:extLst>
      <p:ext uri="{BB962C8B-B14F-4D97-AF65-F5344CB8AC3E}">
        <p14:creationId xmlns:p14="http://schemas.microsoft.com/office/powerpoint/2010/main" val="66612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2251625" y="3300933"/>
            <a:ext cx="8449110" cy="1107996"/>
          </a:xfrm>
          <a:prstGeom prst="rect">
            <a:avLst/>
          </a:prstGeom>
          <a:noFill/>
        </p:spPr>
        <p:txBody>
          <a:bodyPr wrap="square" rtlCol="0">
            <a:spAutoFit/>
          </a:bodyPr>
          <a:lstStyle/>
          <a:p>
            <a:r>
              <a:rPr lang="en-US" altLang="zh-CN" sz="6600" b="1">
                <a:solidFill>
                  <a:srgbClr val="154642"/>
                </a:solidFill>
                <a:latin typeface="+mj-lt"/>
                <a:ea typeface="汉仪喵魂体W" panose="00020600040101010101" pitchFamily="18" charset="-122"/>
              </a:rPr>
              <a:t>Nồng độ dung dịch</a:t>
            </a:r>
            <a:endParaRPr lang="zh-CN" altLang="en-US" sz="6600" b="1" dirty="0">
              <a:solidFill>
                <a:srgbClr val="154642"/>
              </a:solidFill>
              <a:latin typeface="+mj-lt"/>
              <a:ea typeface="汉仪喵魂体W" panose="00020600040101010101" pitchFamily="18" charset="-122"/>
            </a:endParaRPr>
          </a:p>
        </p:txBody>
      </p:sp>
    </p:spTree>
    <p:extLst>
      <p:ext uri="{BB962C8B-B14F-4D97-AF65-F5344CB8AC3E}">
        <p14:creationId xmlns:p14="http://schemas.microsoft.com/office/powerpoint/2010/main" val="308124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3927231" y="908673"/>
            <a:ext cx="8449110" cy="1107996"/>
          </a:xfrm>
          <a:prstGeom prst="rect">
            <a:avLst/>
          </a:prstGeom>
          <a:noFill/>
        </p:spPr>
        <p:txBody>
          <a:bodyPr wrap="square" rtlCol="0">
            <a:spAutoFit/>
          </a:bodyPr>
          <a:lstStyle/>
          <a:p>
            <a:r>
              <a:rPr lang="en-US" altLang="zh-CN" sz="6600" b="1">
                <a:solidFill>
                  <a:srgbClr val="154642"/>
                </a:solidFill>
                <a:latin typeface="+mj-lt"/>
                <a:ea typeface="汉仪喵魂体W" panose="00020600040101010101" pitchFamily="18" charset="-122"/>
              </a:rPr>
              <a:t>Nồng độ dung dịch</a:t>
            </a:r>
            <a:endParaRPr lang="zh-CN" altLang="en-US" sz="6600" b="1" dirty="0">
              <a:solidFill>
                <a:srgbClr val="154642"/>
              </a:solidFill>
              <a:latin typeface="+mj-lt"/>
              <a:ea typeface="汉仪喵魂体W" panose="00020600040101010101" pitchFamily="18" charset="-122"/>
            </a:endParaRPr>
          </a:p>
        </p:txBody>
      </p:sp>
      <p:sp>
        <p:nvSpPr>
          <p:cNvPr id="2" name="文本框 22">
            <a:extLst>
              <a:ext uri="{FF2B5EF4-FFF2-40B4-BE49-F238E27FC236}">
                <a16:creationId xmlns:a16="http://schemas.microsoft.com/office/drawing/2014/main" id="{852A92C7-57EC-8A05-4960-A68DD42AC7FE}"/>
              </a:ext>
            </a:extLst>
          </p:cNvPr>
          <p:cNvSpPr txBox="1"/>
          <p:nvPr/>
        </p:nvSpPr>
        <p:spPr>
          <a:xfrm>
            <a:off x="1066353" y="2717674"/>
            <a:ext cx="9408736" cy="2123658"/>
          </a:xfrm>
          <a:prstGeom prst="rect">
            <a:avLst/>
          </a:prstGeom>
          <a:noFill/>
        </p:spPr>
        <p:txBody>
          <a:bodyPr wrap="square" rtlCol="0">
            <a:spAutoFit/>
          </a:bodyPr>
          <a:lstStyle/>
          <a:p>
            <a:pPr marL="1143000" indent="-1143000">
              <a:buAutoNum type="arabicPeriod"/>
            </a:pPr>
            <a:r>
              <a:rPr lang="en-US" altLang="zh-CN" sz="6600" b="1">
                <a:solidFill>
                  <a:srgbClr val="0070C0"/>
                </a:solidFill>
                <a:latin typeface="+mj-lt"/>
                <a:ea typeface="汉仪喵魂体W" panose="00020600040101010101" pitchFamily="18" charset="-122"/>
              </a:rPr>
              <a:t>Nồng độ phần trăm</a:t>
            </a:r>
          </a:p>
          <a:p>
            <a:pPr marL="1143000" indent="-1143000">
              <a:buAutoNum type="arabicPeriod"/>
            </a:pPr>
            <a:r>
              <a:rPr lang="en-US" altLang="zh-CN" sz="6600" b="1">
                <a:solidFill>
                  <a:srgbClr val="0070C0"/>
                </a:solidFill>
                <a:latin typeface="+mj-lt"/>
                <a:ea typeface="汉仪喵魂体W" panose="00020600040101010101" pitchFamily="18" charset="-122"/>
              </a:rPr>
              <a:t>Nồng độ mol</a:t>
            </a:r>
            <a:endParaRPr lang="zh-CN" altLang="en-US" sz="6600" b="1" dirty="0">
              <a:solidFill>
                <a:srgbClr val="0070C0"/>
              </a:solidFill>
              <a:latin typeface="+mj-lt"/>
              <a:ea typeface="汉仪喵魂体W" panose="00020600040101010101" pitchFamily="18" charset="-122"/>
            </a:endParaRPr>
          </a:p>
        </p:txBody>
      </p:sp>
    </p:spTree>
    <p:extLst>
      <p:ext uri="{BB962C8B-B14F-4D97-AF65-F5344CB8AC3E}">
        <p14:creationId xmlns:p14="http://schemas.microsoft.com/office/powerpoint/2010/main" val="378847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3927231" y="908673"/>
            <a:ext cx="8449110" cy="1107996"/>
          </a:xfrm>
          <a:prstGeom prst="rect">
            <a:avLst/>
          </a:prstGeom>
          <a:noFill/>
        </p:spPr>
        <p:txBody>
          <a:bodyPr wrap="square" rtlCol="0">
            <a:spAutoFit/>
          </a:bodyPr>
          <a:lstStyle/>
          <a:p>
            <a:r>
              <a:rPr lang="en-US" altLang="zh-CN" sz="6600" b="1">
                <a:solidFill>
                  <a:srgbClr val="154642"/>
                </a:solidFill>
                <a:latin typeface="+mj-lt"/>
                <a:ea typeface="汉仪喵魂体W" panose="00020600040101010101" pitchFamily="18" charset="-122"/>
              </a:rPr>
              <a:t>Nồng độ dung dịch</a:t>
            </a:r>
            <a:endParaRPr lang="zh-CN" altLang="en-US" sz="6600" b="1" dirty="0">
              <a:solidFill>
                <a:srgbClr val="154642"/>
              </a:solidFill>
              <a:latin typeface="+mj-lt"/>
              <a:ea typeface="汉仪喵魂体W" panose="00020600040101010101" pitchFamily="18" charset="-122"/>
            </a:endParaRPr>
          </a:p>
        </p:txBody>
      </p:sp>
      <p:sp>
        <p:nvSpPr>
          <p:cNvPr id="2" name="文本框 22">
            <a:extLst>
              <a:ext uri="{FF2B5EF4-FFF2-40B4-BE49-F238E27FC236}">
                <a16:creationId xmlns:a16="http://schemas.microsoft.com/office/drawing/2014/main" id="{852A92C7-57EC-8A05-4960-A68DD42AC7FE}"/>
              </a:ext>
            </a:extLst>
          </p:cNvPr>
          <p:cNvSpPr txBox="1"/>
          <p:nvPr/>
        </p:nvSpPr>
        <p:spPr>
          <a:xfrm>
            <a:off x="1066353" y="2717674"/>
            <a:ext cx="9408736" cy="1107996"/>
          </a:xfrm>
          <a:prstGeom prst="rect">
            <a:avLst/>
          </a:prstGeom>
          <a:noFill/>
        </p:spPr>
        <p:txBody>
          <a:bodyPr wrap="square" rtlCol="0">
            <a:spAutoFit/>
          </a:bodyPr>
          <a:lstStyle/>
          <a:p>
            <a:pPr marL="1143000" indent="-1143000">
              <a:buAutoNum type="arabicPeriod"/>
            </a:pPr>
            <a:r>
              <a:rPr lang="en-US" altLang="zh-CN" sz="6600" b="1">
                <a:solidFill>
                  <a:srgbClr val="0070C0"/>
                </a:solidFill>
                <a:latin typeface="+mj-lt"/>
                <a:ea typeface="汉仪喵魂体W" panose="00020600040101010101" pitchFamily="18" charset="-122"/>
              </a:rPr>
              <a:t>Nồng độ phần trăm</a:t>
            </a:r>
          </a:p>
        </p:txBody>
      </p:sp>
    </p:spTree>
    <p:extLst>
      <p:ext uri="{BB962C8B-B14F-4D97-AF65-F5344CB8AC3E}">
        <p14:creationId xmlns:p14="http://schemas.microsoft.com/office/powerpoint/2010/main" val="996443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1296488" y="1355439"/>
            <a:ext cx="10024655" cy="2165786"/>
          </a:xfrm>
          <a:prstGeom prst="rect">
            <a:avLst/>
          </a:prstGeom>
          <a:noFill/>
        </p:spPr>
        <p:txBody>
          <a:bodyPr wrap="square">
            <a:spAutoFit/>
          </a:bodyPr>
          <a:lstStyle/>
          <a:p>
            <a:pPr marL="0" marR="0">
              <a:spcBef>
                <a:spcPts val="0"/>
              </a:spcBef>
              <a:spcAft>
                <a:spcPts val="300"/>
              </a:spcAft>
              <a:tabLst>
                <a:tab pos="2743200" algn="ctr"/>
                <a:tab pos="5486400" algn="r"/>
                <a:tab pos="457200" algn="l"/>
              </a:tabLst>
            </a:pPr>
            <a:r>
              <a:rPr lang="en-US" sz="3200">
                <a:latin typeface="+mj-lt"/>
                <a:ea typeface="Times New Roman" panose="02020603050405020304" pitchFamily="18" charset="0"/>
              </a:rPr>
              <a:t>N</a:t>
            </a:r>
            <a:r>
              <a:rPr lang="en-US" sz="3200">
                <a:effectLst/>
                <a:latin typeface="+mj-lt"/>
                <a:ea typeface="Times New Roman" panose="02020603050405020304" pitchFamily="18" charset="0"/>
              </a:rPr>
              <a:t>ghiên cứu thông tin SGK trả lời câu hỏi sau:</a:t>
            </a:r>
          </a:p>
          <a:p>
            <a:pPr marL="0" marR="45720" algn="just" fontAlgn="base">
              <a:lnSpc>
                <a:spcPct val="107000"/>
              </a:lnSpc>
              <a:spcBef>
                <a:spcPts val="0"/>
              </a:spcBef>
              <a:spcAft>
                <a:spcPts val="0"/>
              </a:spcAft>
              <a:tabLst>
                <a:tab pos="2571750" algn="l"/>
              </a:tabLst>
            </a:pPr>
            <a:r>
              <a:rPr lang="en-US" sz="3200">
                <a:solidFill>
                  <a:srgbClr val="0070C0"/>
                </a:solidFill>
                <a:effectLst/>
                <a:latin typeface="+mj-lt"/>
                <a:ea typeface="Calibri" panose="020F0502020204030204" pitchFamily="34" charset="0"/>
                <a:cs typeface="Times New Roman" panose="02020603050405020304" pitchFamily="18" charset="0"/>
              </a:rPr>
              <a:t>?1. </a:t>
            </a:r>
            <a:r>
              <a:rPr lang="pt-BR" sz="3200">
                <a:solidFill>
                  <a:srgbClr val="0070C0"/>
                </a:solidFill>
                <a:effectLst/>
                <a:latin typeface="+mj-lt"/>
                <a:ea typeface="Calibri" panose="020F0502020204030204" pitchFamily="34" charset="0"/>
                <a:cs typeface="Times New Roman" panose="02020603050405020304" pitchFamily="18" charset="0"/>
              </a:rPr>
              <a:t>Nồng độ phần trăm của dung dịch là gì ? Kí hiệu ?</a:t>
            </a:r>
            <a:endParaRPr lang="en-US" sz="3200">
              <a:solidFill>
                <a:srgbClr val="0070C0"/>
              </a:solidFill>
              <a:effectLst/>
              <a:latin typeface="+mj-l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tabLst>
                <a:tab pos="2571750" algn="l"/>
              </a:tabLst>
            </a:pPr>
            <a:r>
              <a:rPr lang="en-US" sz="3200">
                <a:solidFill>
                  <a:srgbClr val="0070C0"/>
                </a:solidFill>
                <a:effectLst/>
                <a:latin typeface="+mj-lt"/>
                <a:ea typeface="Calibri" panose="020F0502020204030204" pitchFamily="34" charset="0"/>
                <a:cs typeface="Times New Roman" panose="02020603050405020304" pitchFamily="18" charset="0"/>
              </a:rPr>
              <a:t>?2. Viết công thức tính </a:t>
            </a:r>
            <a:r>
              <a:rPr lang="pt-BR" sz="3200">
                <a:solidFill>
                  <a:srgbClr val="0070C0"/>
                </a:solidFill>
                <a:effectLst/>
                <a:latin typeface="+mj-lt"/>
                <a:ea typeface="Calibri" panose="020F0502020204030204" pitchFamily="34" charset="0"/>
                <a:cs typeface="Times New Roman" panose="02020603050405020304" pitchFamily="18" charset="0"/>
              </a:rPr>
              <a:t>nồng độ phần trăm của dung dịch</a:t>
            </a:r>
            <a:r>
              <a:rPr lang="en-US" sz="3200">
                <a:solidFill>
                  <a:srgbClr val="0070C0"/>
                </a:solidFill>
                <a:effectLst/>
                <a:latin typeface="+mj-lt"/>
                <a:ea typeface="Calibri" panose="020F0502020204030204" pitchFamily="34" charset="0"/>
                <a:cs typeface="Times New Roman" panose="02020603050405020304" pitchFamily="18" charset="0"/>
              </a:rPr>
              <a:t>.</a:t>
            </a: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84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65788D4-5970-6CF2-2AA9-26731E7E8B0F}"/>
              </a:ext>
            </a:extLst>
          </p:cNvPr>
          <p:cNvSpPr/>
          <p:nvPr/>
        </p:nvSpPr>
        <p:spPr>
          <a:xfrm>
            <a:off x="870856" y="767468"/>
            <a:ext cx="10450286" cy="4481689"/>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870855" y="906693"/>
            <a:ext cx="10148243" cy="1077218"/>
          </a:xfrm>
          <a:prstGeom prst="rect">
            <a:avLst/>
          </a:prstGeom>
          <a:noFill/>
        </p:spPr>
        <p:txBody>
          <a:bodyPr wrap="square">
            <a:spAutoFit/>
          </a:bodyPr>
          <a:lstStyle/>
          <a:p>
            <a:pPr marL="0" marR="0" lvl="0" indent="2540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1</a:t>
            </a:r>
            <a:r>
              <a:rPr kumimoji="0" lang="en-US" altLang="en-US" sz="3200" b="0" i="0" u="none" strike="noStrike" cap="none" normalizeH="0" baseline="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Nồng độ phần trăm (kí hiệu là C%) của một dung dịch cho ta biết số gam chất tan có trong 100 gam dung dịch.</a:t>
            </a:r>
            <a:endParaRPr kumimoji="0" lang="en-US" altLang="en-US" sz="1400" b="0" i="0" u="none" strike="noStrike" cap="none" normalizeH="0" baseline="0">
              <a:ln>
                <a:noFill/>
              </a:ln>
              <a:solidFill>
                <a:schemeClr val="tx1"/>
              </a:solidFill>
              <a:effectLst/>
            </a:endParaRPr>
          </a:p>
        </p:txBody>
      </p:sp>
      <p:pic>
        <p:nvPicPr>
          <p:cNvPr id="4" name="Picture 2">
            <a:extLst>
              <a:ext uri="{FF2B5EF4-FFF2-40B4-BE49-F238E27FC236}">
                <a16:creationId xmlns:a16="http://schemas.microsoft.com/office/drawing/2014/main" id="{DB651E30-8428-83D9-9D49-1E9ADDADF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18" y="5186818"/>
            <a:ext cx="1870967" cy="18709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a:extLst>
              <a:ext uri="{FF2B5EF4-FFF2-40B4-BE49-F238E27FC236}">
                <a16:creationId xmlns:a16="http://schemas.microsoft.com/office/drawing/2014/main" id="{CB9BE5BE-C762-B35A-903B-74780EFB38BD}"/>
              </a:ext>
            </a:extLst>
          </p:cNvPr>
          <p:cNvGraphicFramePr>
            <a:graphicFrameLocks noChangeAspect="1"/>
          </p:cNvGraphicFramePr>
          <p:nvPr>
            <p:extLst>
              <p:ext uri="{D42A27DB-BD31-4B8C-83A1-F6EECF244321}">
                <p14:modId xmlns:p14="http://schemas.microsoft.com/office/powerpoint/2010/main" val="4287866486"/>
              </p:ext>
            </p:extLst>
          </p:nvPr>
        </p:nvGraphicFramePr>
        <p:xfrm>
          <a:off x="1764965" y="2100558"/>
          <a:ext cx="2510511" cy="1118465"/>
        </p:xfrm>
        <a:graphic>
          <a:graphicData uri="http://schemas.openxmlformats.org/presentationml/2006/ole">
            <mc:AlternateContent xmlns:mc="http://schemas.openxmlformats.org/markup-compatibility/2006">
              <mc:Choice xmlns:v="urn:schemas-microsoft-com:vml" Requires="v">
                <p:oleObj spid="_x0000_s1188" r:id="rId4" imgW="990600" imgH="431800" progId="Equation.DSMT4">
                  <p:embed/>
                </p:oleObj>
              </mc:Choice>
              <mc:Fallback>
                <p:oleObj r:id="rId4" imgW="990600" imgH="4318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965" y="2100558"/>
                        <a:ext cx="2510511" cy="111846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B4649D0E-81D1-A0C7-EB37-77FC594AD18B}"/>
              </a:ext>
            </a:extLst>
          </p:cNvPr>
          <p:cNvGraphicFramePr>
            <a:graphicFrameLocks noChangeAspect="1"/>
          </p:cNvGraphicFramePr>
          <p:nvPr>
            <p:extLst>
              <p:ext uri="{D42A27DB-BD31-4B8C-83A1-F6EECF244321}">
                <p14:modId xmlns:p14="http://schemas.microsoft.com/office/powerpoint/2010/main" val="3266000049"/>
              </p:ext>
            </p:extLst>
          </p:nvPr>
        </p:nvGraphicFramePr>
        <p:xfrm>
          <a:off x="2147955" y="3818129"/>
          <a:ext cx="2596427" cy="1104384"/>
        </p:xfrm>
        <a:graphic>
          <a:graphicData uri="http://schemas.openxmlformats.org/presentationml/2006/ole">
            <mc:AlternateContent xmlns:mc="http://schemas.openxmlformats.org/markup-compatibility/2006">
              <mc:Choice xmlns:v="urn:schemas-microsoft-com:vml" Requires="v">
                <p:oleObj spid="_x0000_s1189" r:id="rId6" imgW="914400" imgH="393700" progId="Equation.3">
                  <p:embed/>
                </p:oleObj>
              </mc:Choice>
              <mc:Fallback>
                <p:oleObj r:id="rId6" imgW="914400" imgH="3937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7955" y="3818129"/>
                        <a:ext cx="2596427" cy="1104384"/>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A19F41F6-4FC0-A132-4F56-29C3C19F8A61}"/>
              </a:ext>
            </a:extLst>
          </p:cNvPr>
          <p:cNvGraphicFramePr>
            <a:graphicFrameLocks noChangeAspect="1"/>
          </p:cNvGraphicFramePr>
          <p:nvPr>
            <p:extLst>
              <p:ext uri="{D42A27DB-BD31-4B8C-83A1-F6EECF244321}">
                <p14:modId xmlns:p14="http://schemas.microsoft.com/office/powerpoint/2010/main" val="526934637"/>
              </p:ext>
            </p:extLst>
          </p:nvPr>
        </p:nvGraphicFramePr>
        <p:xfrm>
          <a:off x="5658575" y="3830974"/>
          <a:ext cx="2794761" cy="1115814"/>
        </p:xfrm>
        <a:graphic>
          <a:graphicData uri="http://schemas.openxmlformats.org/presentationml/2006/ole">
            <mc:AlternateContent xmlns:mc="http://schemas.openxmlformats.org/markup-compatibility/2006">
              <mc:Choice xmlns:v="urn:schemas-microsoft-com:vml" Requires="v">
                <p:oleObj spid="_x0000_s1190" r:id="rId8" imgW="965200" imgH="393700" progId="Equation.3">
                  <p:embed/>
                </p:oleObj>
              </mc:Choice>
              <mc:Fallback>
                <p:oleObj r:id="rId8" imgW="965200" imgH="3937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8575" y="3830974"/>
                        <a:ext cx="2794761" cy="1115814"/>
                      </a:xfrm>
                      <a:prstGeom prst="rect">
                        <a:avLst/>
                      </a:prstGeom>
                      <a:noFill/>
                    </p:spPr>
                  </p:pic>
                </p:oleObj>
              </mc:Fallback>
            </mc:AlternateContent>
          </a:graphicData>
        </a:graphic>
      </p:graphicFrame>
      <p:sp>
        <p:nvSpPr>
          <p:cNvPr id="10" name="Rectangle 5">
            <a:extLst>
              <a:ext uri="{FF2B5EF4-FFF2-40B4-BE49-F238E27FC236}">
                <a16:creationId xmlns:a16="http://schemas.microsoft.com/office/drawing/2014/main" id="{9CE11922-AA01-20B6-595D-A55433E8DFFA}"/>
              </a:ext>
            </a:extLst>
          </p:cNvPr>
          <p:cNvSpPr>
            <a:spLocks noChangeArrowheads="1"/>
          </p:cNvSpPr>
          <p:nvPr/>
        </p:nvSpPr>
        <p:spPr bwMode="auto">
          <a:xfrm>
            <a:off x="4339199" y="1970550"/>
            <a:ext cx="683997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 đó:</a:t>
            </a:r>
          </a:p>
          <a:p>
            <a:pPr marL="0" marR="0" lvl="0" indent="457200" algn="just" defTabSz="914400" rtl="0" eaLnBrk="0" fontAlgn="base" latinLnBrk="0" hangingPunct="0">
              <a:lnSpc>
                <a:spcPct val="100000"/>
              </a:lnSpc>
              <a:spcBef>
                <a:spcPct val="0"/>
              </a:spcBef>
              <a:spcAft>
                <a:spcPct val="0"/>
              </a:spcAft>
              <a:buClrTx/>
              <a:buSzTx/>
              <a:buFontTx/>
              <a:buNone/>
              <a:tabLst/>
            </a:pPr>
            <a:r>
              <a:rPr lang="fr-FR" altLang="en-US" sz="2800">
                <a:latin typeface="Times New Roman" panose="02020603050405020304" pitchFamily="18" charset="0"/>
                <a:ea typeface="Calibri" panose="020F0502020204030204" pitchFamily="34" charset="0"/>
                <a:cs typeface="Times New Roman" panose="02020603050405020304" pitchFamily="18" charset="0"/>
              </a:rPr>
              <a:t>C%: Nồng độ phần trăm của dung dịch (g)</a:t>
            </a:r>
            <a:endPar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fr-FR" altLang="en-US" sz="28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ct</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l</a:t>
            </a:r>
            <a:r>
              <a:rPr kumimoji="0" lang="fr-FR"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khối lượng chất tan (g)</a:t>
            </a:r>
            <a:endParaRPr kumimoji="0" lang="en-US" altLang="en-US" sz="2800" b="0" i="0" u="none" strike="noStrike" cap="none" normalizeH="0" baseline="0">
              <a:ln>
                <a:noFill/>
              </a:ln>
              <a:solidFill>
                <a:schemeClr val="tx1"/>
              </a:solidFill>
              <a:effectLs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fr-FR" altLang="en-US" sz="28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dd :</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t>
            </a:r>
            <a:r>
              <a:rPr kumimoji="0" lang="fr-FR"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fr-FR"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khối lượng dung dịch (g)</a:t>
            </a:r>
            <a:endParaRPr kumimoji="0" lang="en-US" altLang="en-US" sz="2800" b="0" i="0" u="none" strike="noStrike" cap="none" normalizeH="0" baseline="0">
              <a:ln>
                <a:noFill/>
              </a:ln>
              <a:solidFill>
                <a:schemeClr val="tx1"/>
              </a:solidFill>
              <a:effectLst/>
            </a:endParaRPr>
          </a:p>
        </p:txBody>
      </p:sp>
      <p:sp>
        <p:nvSpPr>
          <p:cNvPr id="11" name="Rectangle 6">
            <a:extLst>
              <a:ext uri="{FF2B5EF4-FFF2-40B4-BE49-F238E27FC236}">
                <a16:creationId xmlns:a16="http://schemas.microsoft.com/office/drawing/2014/main" id="{A71F993A-B654-46D4-0BD4-4794247AA59A}"/>
              </a:ext>
            </a:extLst>
          </p:cNvPr>
          <p:cNvSpPr>
            <a:spLocks noChangeArrowheads="1"/>
          </p:cNvSpPr>
          <p:nvPr/>
        </p:nvSpPr>
        <p:spPr bwMode="auto">
          <a:xfrm>
            <a:off x="5518150" y="498951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a:extLst>
              <a:ext uri="{FF2B5EF4-FFF2-40B4-BE49-F238E27FC236}">
                <a16:creationId xmlns:a16="http://schemas.microsoft.com/office/drawing/2014/main" id="{6171729E-F9BD-B61F-B431-CD3AF5F4EFD1}"/>
              </a:ext>
            </a:extLst>
          </p:cNvPr>
          <p:cNvSpPr>
            <a:spLocks noChangeArrowheads="1"/>
          </p:cNvSpPr>
          <p:nvPr/>
        </p:nvSpPr>
        <p:spPr bwMode="auto">
          <a:xfrm>
            <a:off x="5518150" y="53784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5581AA6C-9607-F3B1-E3BF-7EA03D7D7C92}"/>
              </a:ext>
            </a:extLst>
          </p:cNvPr>
          <p:cNvSpPr txBox="1"/>
          <p:nvPr/>
        </p:nvSpPr>
        <p:spPr>
          <a:xfrm>
            <a:off x="870855" y="1978324"/>
            <a:ext cx="734030" cy="523220"/>
          </a:xfrm>
          <a:prstGeom prst="rect">
            <a:avLst/>
          </a:prstGeom>
          <a:noFill/>
        </p:spPr>
        <p:txBody>
          <a:bodyPr wrap="square">
            <a:spAutoFit/>
          </a:bodyPr>
          <a:lstStyle/>
          <a:p>
            <a:pPr marL="0" marR="0" lvl="0" indent="25400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2. </a:t>
            </a:r>
            <a:endParaRPr kumimoji="0" lang="en-US" altLang="en-US" sz="2800" b="0" i="0" u="none" strike="noStrike" cap="none" normalizeH="0" baseline="0">
              <a:ln>
                <a:noFill/>
              </a:ln>
              <a:solidFill>
                <a:srgbClr val="0070C0"/>
              </a:solidFill>
              <a:effectLst/>
              <a:latin typeface="Arial" panose="020B0604020202020204" pitchFamily="34" charset="0"/>
            </a:endParaRPr>
          </a:p>
        </p:txBody>
      </p:sp>
    </p:spTree>
    <p:extLst>
      <p:ext uri="{BB962C8B-B14F-4D97-AF65-F5344CB8AC3E}">
        <p14:creationId xmlns:p14="http://schemas.microsoft.com/office/powerpoint/2010/main" val="3700553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849020" y="1501326"/>
            <a:ext cx="10744265" cy="4031873"/>
          </a:xfrm>
          <a:prstGeom prst="rect">
            <a:avLst/>
          </a:prstGeom>
          <a:noFill/>
        </p:spPr>
        <p:txBody>
          <a:bodyPr wrap="square">
            <a:spAutoFit/>
          </a:bodyPr>
          <a:lstStyle/>
          <a:p>
            <a:r>
              <a:rPr lang="en-US" sz="3200" b="1" i="1" u="sng" dirty="0" err="1"/>
              <a:t>Bài</a:t>
            </a:r>
            <a:r>
              <a:rPr lang="en-US" sz="3200" b="1" i="1" u="sng" dirty="0"/>
              <a:t> </a:t>
            </a:r>
            <a:r>
              <a:rPr lang="en-US" sz="3200" b="1" i="1" u="sng" dirty="0" err="1"/>
              <a:t>tập</a:t>
            </a:r>
            <a:r>
              <a:rPr lang="en-US" sz="3200" b="1" i="1" u="sng" dirty="0"/>
              <a:t> 1</a:t>
            </a:r>
            <a:r>
              <a:rPr lang="en-US" sz="3200" b="1" dirty="0"/>
              <a:t>:</a:t>
            </a:r>
            <a:r>
              <a:rPr lang="en-US" sz="3200" dirty="0"/>
              <a:t> </a:t>
            </a:r>
            <a:r>
              <a:rPr lang="en-US" sz="3200" dirty="0" err="1"/>
              <a:t>Hòa</a:t>
            </a:r>
            <a:r>
              <a:rPr lang="en-US" sz="3200" dirty="0"/>
              <a:t> tan 2 g Acetic acid </a:t>
            </a:r>
            <a:r>
              <a:rPr lang="en-US" sz="3200" dirty="0" err="1"/>
              <a:t>vào</a:t>
            </a:r>
            <a:r>
              <a:rPr lang="en-US" sz="3200" dirty="0"/>
              <a:t> 48 g. </a:t>
            </a:r>
            <a:r>
              <a:rPr lang="en-US" sz="3200" dirty="0" err="1"/>
              <a:t>Tính</a:t>
            </a:r>
            <a:r>
              <a:rPr lang="en-US" sz="3200" dirty="0"/>
              <a:t> </a:t>
            </a:r>
            <a:r>
              <a:rPr lang="en-US" sz="3200" dirty="0" err="1"/>
              <a:t>nồng</a:t>
            </a:r>
            <a:r>
              <a:rPr lang="en-US" sz="3200" dirty="0"/>
              <a:t> </a:t>
            </a:r>
            <a:r>
              <a:rPr lang="en-US" sz="3200" dirty="0" err="1"/>
              <a:t>độ</a:t>
            </a:r>
            <a:r>
              <a:rPr lang="en-US" sz="3200" dirty="0"/>
              <a:t> </a:t>
            </a:r>
            <a:r>
              <a:rPr lang="en-US" sz="3200" dirty="0" err="1"/>
              <a:t>phần</a:t>
            </a:r>
            <a:r>
              <a:rPr lang="en-US" sz="3200" dirty="0"/>
              <a:t> </a:t>
            </a:r>
            <a:r>
              <a:rPr lang="en-US" sz="3200" dirty="0" err="1"/>
              <a:t>trăm</a:t>
            </a:r>
            <a:r>
              <a:rPr lang="en-US" sz="3200" dirty="0"/>
              <a:t> </a:t>
            </a:r>
            <a:r>
              <a:rPr lang="en-US" sz="3200" dirty="0" err="1"/>
              <a:t>của</a:t>
            </a:r>
            <a:r>
              <a:rPr lang="en-US" sz="3200" dirty="0"/>
              <a:t> dung </a:t>
            </a:r>
            <a:r>
              <a:rPr lang="en-US" sz="3200" dirty="0" err="1"/>
              <a:t>dịch</a:t>
            </a:r>
            <a:r>
              <a:rPr lang="en-US" sz="3200" dirty="0"/>
              <a:t> Acetic acid </a:t>
            </a:r>
            <a:r>
              <a:rPr lang="en-US" sz="3200" dirty="0" err="1"/>
              <a:t>thu</a:t>
            </a:r>
            <a:r>
              <a:rPr lang="en-US" sz="3200" dirty="0"/>
              <a:t> </a:t>
            </a:r>
            <a:r>
              <a:rPr lang="en-US" sz="3200" dirty="0" err="1"/>
              <a:t>được</a:t>
            </a:r>
            <a:r>
              <a:rPr lang="en-US" sz="3200" dirty="0"/>
              <a:t>.</a:t>
            </a:r>
          </a:p>
          <a:p>
            <a:r>
              <a:rPr lang="en-US" sz="3200" b="1" i="1" u="sng" dirty="0" err="1"/>
              <a:t>Bài</a:t>
            </a:r>
            <a:r>
              <a:rPr lang="en-US" sz="3200" b="1" i="1" u="sng" dirty="0"/>
              <a:t> </a:t>
            </a:r>
            <a:r>
              <a:rPr lang="en-US" sz="3200" b="1" i="1" u="sng" dirty="0" err="1"/>
              <a:t>tập</a:t>
            </a:r>
            <a:r>
              <a:rPr lang="en-US" sz="3200" b="1" i="1" u="sng" dirty="0"/>
              <a:t> 2</a:t>
            </a:r>
            <a:r>
              <a:rPr lang="en-US" sz="3200" dirty="0"/>
              <a:t>: </a:t>
            </a:r>
            <a:r>
              <a:rPr lang="en-US" sz="3200" dirty="0" err="1"/>
              <a:t>Tính</a:t>
            </a:r>
            <a:r>
              <a:rPr lang="en-US" sz="3200" dirty="0"/>
              <a:t> </a:t>
            </a:r>
            <a:r>
              <a:rPr lang="en-US" sz="3200" dirty="0" err="1"/>
              <a:t>khối</a:t>
            </a:r>
            <a:r>
              <a:rPr lang="en-US" sz="3200" dirty="0"/>
              <a:t> </a:t>
            </a:r>
            <a:r>
              <a:rPr lang="en-US" sz="3200" dirty="0" err="1"/>
              <a:t>lượng</a:t>
            </a:r>
            <a:r>
              <a:rPr lang="en-US" sz="3200" dirty="0"/>
              <a:t> Sodium hydroxide (</a:t>
            </a:r>
            <a:r>
              <a:rPr lang="en-US" sz="3200" dirty="0" err="1"/>
              <a:t>NaOH</a:t>
            </a:r>
            <a:r>
              <a:rPr lang="en-US" sz="3200" dirty="0"/>
              <a:t>) </a:t>
            </a:r>
            <a:r>
              <a:rPr lang="en-US" sz="3200" dirty="0" err="1"/>
              <a:t>có</a:t>
            </a:r>
            <a:r>
              <a:rPr lang="en-US" sz="3200" dirty="0"/>
              <a:t> </a:t>
            </a:r>
            <a:r>
              <a:rPr lang="en-US" sz="3200" dirty="0" err="1"/>
              <a:t>trong</a:t>
            </a:r>
            <a:r>
              <a:rPr lang="en-US" sz="3200" dirty="0"/>
              <a:t> 200g dung </a:t>
            </a:r>
            <a:r>
              <a:rPr lang="en-US" sz="3200" dirty="0" err="1"/>
              <a:t>dịch</a:t>
            </a:r>
            <a:r>
              <a:rPr lang="en-US" sz="3200" dirty="0"/>
              <a:t> </a:t>
            </a:r>
            <a:r>
              <a:rPr lang="en-US" sz="3200" dirty="0" err="1"/>
              <a:t>NaOH</a:t>
            </a:r>
            <a:r>
              <a:rPr lang="en-US" sz="3200" dirty="0"/>
              <a:t> </a:t>
            </a:r>
            <a:r>
              <a:rPr lang="en-US" sz="3200" dirty="0" err="1"/>
              <a:t>có</a:t>
            </a:r>
            <a:r>
              <a:rPr lang="en-US" sz="3200" dirty="0"/>
              <a:t> </a:t>
            </a:r>
            <a:r>
              <a:rPr lang="en-US" sz="3200" dirty="0" err="1"/>
              <a:t>nồng</a:t>
            </a:r>
            <a:r>
              <a:rPr lang="en-US" sz="3200" dirty="0"/>
              <a:t> </a:t>
            </a:r>
            <a:r>
              <a:rPr lang="en-US" sz="3200" dirty="0" err="1"/>
              <a:t>độ</a:t>
            </a:r>
            <a:r>
              <a:rPr lang="en-US" sz="3200" dirty="0"/>
              <a:t> 15%.</a:t>
            </a:r>
          </a:p>
          <a:p>
            <a:r>
              <a:rPr lang="en-US" sz="3200" b="1" i="1" u="sng" dirty="0" err="1"/>
              <a:t>Bài</a:t>
            </a:r>
            <a:r>
              <a:rPr lang="en-US" sz="3200" b="1" i="1" u="sng" dirty="0"/>
              <a:t> </a:t>
            </a:r>
            <a:r>
              <a:rPr lang="en-US" sz="3200" b="1" i="1" u="sng" dirty="0" err="1"/>
              <a:t>tập</a:t>
            </a:r>
            <a:r>
              <a:rPr lang="en-US" sz="3200" b="1" i="1" u="sng" dirty="0"/>
              <a:t> 3</a:t>
            </a:r>
            <a:r>
              <a:rPr lang="en-US" sz="3200" dirty="0"/>
              <a:t>: </a:t>
            </a:r>
            <a:r>
              <a:rPr lang="en-US" sz="3200" dirty="0" err="1"/>
              <a:t>Hòa</a:t>
            </a:r>
            <a:r>
              <a:rPr lang="en-US" sz="3200" dirty="0"/>
              <a:t> tan 20 g </a:t>
            </a:r>
            <a:r>
              <a:rPr lang="en-US" sz="3200" dirty="0" err="1"/>
              <a:t>đường</a:t>
            </a:r>
            <a:r>
              <a:rPr lang="en-US" sz="3200" dirty="0"/>
              <a:t> </a:t>
            </a:r>
            <a:r>
              <a:rPr lang="en-US" sz="3200" dirty="0" err="1"/>
              <a:t>vào</a:t>
            </a:r>
            <a:r>
              <a:rPr lang="en-US" sz="3200" dirty="0"/>
              <a:t> </a:t>
            </a:r>
            <a:r>
              <a:rPr lang="en-US" sz="3200" dirty="0" err="1"/>
              <a:t>nước</a:t>
            </a:r>
            <a:r>
              <a:rPr lang="en-US" sz="3200" dirty="0"/>
              <a:t> </a:t>
            </a:r>
            <a:r>
              <a:rPr lang="en-US" sz="3200" dirty="0" err="1"/>
              <a:t>thu</a:t>
            </a:r>
            <a:r>
              <a:rPr lang="en-US" sz="3200" dirty="0"/>
              <a:t> </a:t>
            </a:r>
            <a:r>
              <a:rPr lang="en-US" sz="3200" dirty="0" err="1"/>
              <a:t>được</a:t>
            </a:r>
            <a:r>
              <a:rPr lang="en-US" sz="3200" dirty="0"/>
              <a:t> dung </a:t>
            </a:r>
            <a:r>
              <a:rPr lang="en-US" sz="3200" dirty="0" err="1"/>
              <a:t>dịch</a:t>
            </a:r>
            <a:r>
              <a:rPr lang="en-US" sz="3200" dirty="0"/>
              <a:t> </a:t>
            </a:r>
            <a:r>
              <a:rPr lang="en-US" sz="3200" dirty="0" err="1"/>
              <a:t>đường</a:t>
            </a:r>
            <a:r>
              <a:rPr lang="en-US" sz="3200" dirty="0"/>
              <a:t> </a:t>
            </a:r>
            <a:r>
              <a:rPr lang="en-US" sz="3200" dirty="0" err="1"/>
              <a:t>có</a:t>
            </a:r>
            <a:r>
              <a:rPr lang="en-US" sz="3200" dirty="0"/>
              <a:t> </a:t>
            </a:r>
            <a:r>
              <a:rPr lang="en-US" sz="3200" dirty="0" err="1"/>
              <a:t>nồng</a:t>
            </a:r>
            <a:r>
              <a:rPr lang="en-US" sz="3200" dirty="0"/>
              <a:t> </a:t>
            </a:r>
            <a:r>
              <a:rPr lang="en-US" sz="3200" dirty="0" err="1"/>
              <a:t>độ</a:t>
            </a:r>
            <a:r>
              <a:rPr lang="en-US" sz="3200" dirty="0"/>
              <a:t> 10%. </a:t>
            </a:r>
            <a:r>
              <a:rPr lang="en-US" sz="3200" dirty="0" err="1"/>
              <a:t>Tính</a:t>
            </a:r>
            <a:r>
              <a:rPr lang="en-US" sz="3200" dirty="0"/>
              <a:t> </a:t>
            </a:r>
            <a:r>
              <a:rPr lang="en-US" sz="3200" dirty="0" err="1"/>
              <a:t>khối</a:t>
            </a:r>
            <a:r>
              <a:rPr lang="en-US" sz="3200" dirty="0"/>
              <a:t> </a:t>
            </a:r>
            <a:r>
              <a:rPr lang="en-US" sz="3200" dirty="0" err="1"/>
              <a:t>lượng</a:t>
            </a:r>
            <a:r>
              <a:rPr lang="en-US" sz="3200" dirty="0"/>
              <a:t> </a:t>
            </a:r>
            <a:r>
              <a:rPr lang="en-US" sz="3200" dirty="0" err="1"/>
              <a:t>dd</a:t>
            </a:r>
            <a:r>
              <a:rPr lang="en-US" sz="3200" dirty="0"/>
              <a:t> </a:t>
            </a:r>
            <a:r>
              <a:rPr lang="en-US" sz="3200" dirty="0" err="1"/>
              <a:t>đường</a:t>
            </a:r>
            <a:r>
              <a:rPr lang="en-US" sz="3200" dirty="0"/>
              <a:t> </a:t>
            </a:r>
            <a:r>
              <a:rPr lang="en-US" sz="3200" dirty="0" err="1"/>
              <a:t>pha</a:t>
            </a:r>
            <a:r>
              <a:rPr lang="en-US" sz="3200" dirty="0"/>
              <a:t> </a:t>
            </a:r>
            <a:r>
              <a:rPr lang="en-US" sz="3200" dirty="0" err="1"/>
              <a:t>chế</a:t>
            </a:r>
            <a:r>
              <a:rPr lang="en-US" sz="3200" dirty="0"/>
              <a:t> </a:t>
            </a:r>
            <a:r>
              <a:rPr lang="en-US" sz="3200" dirty="0" err="1"/>
              <a:t>được</a:t>
            </a:r>
            <a:r>
              <a:rPr lang="en-US" sz="3200" dirty="0"/>
              <a:t> </a:t>
            </a:r>
            <a:r>
              <a:rPr lang="en-US" sz="3200" dirty="0" err="1"/>
              <a:t>và</a:t>
            </a:r>
            <a:r>
              <a:rPr lang="en-US" sz="3200" dirty="0"/>
              <a:t> </a:t>
            </a:r>
            <a:r>
              <a:rPr lang="en-US" sz="3200" dirty="0" err="1"/>
              <a:t>khối</a:t>
            </a:r>
            <a:r>
              <a:rPr lang="en-US" sz="3200" dirty="0"/>
              <a:t> </a:t>
            </a:r>
            <a:r>
              <a:rPr lang="en-US" sz="3200" dirty="0" err="1"/>
              <a:t>lượng</a:t>
            </a:r>
            <a:r>
              <a:rPr lang="en-US" sz="3200" dirty="0"/>
              <a:t> </a:t>
            </a:r>
            <a:r>
              <a:rPr lang="en-US" sz="3200" dirty="0" err="1"/>
              <a:t>nước</a:t>
            </a:r>
            <a:r>
              <a:rPr lang="en-US" sz="3200" dirty="0"/>
              <a:t> </a:t>
            </a:r>
            <a:r>
              <a:rPr lang="en-US" sz="3200" dirty="0" err="1"/>
              <a:t>cần</a:t>
            </a:r>
            <a:r>
              <a:rPr lang="en-US" sz="3200" dirty="0"/>
              <a:t> </a:t>
            </a:r>
            <a:r>
              <a:rPr lang="en-US" sz="3200" dirty="0" err="1"/>
              <a:t>dùng</a:t>
            </a:r>
            <a:r>
              <a:rPr lang="en-US" sz="3200" dirty="0"/>
              <a:t> </a:t>
            </a:r>
            <a:r>
              <a:rPr lang="en-US" sz="3200" dirty="0" err="1"/>
              <a:t>cho</a:t>
            </a:r>
            <a:r>
              <a:rPr lang="en-US" sz="3200" dirty="0"/>
              <a:t> </a:t>
            </a:r>
            <a:r>
              <a:rPr lang="en-US" sz="3200" dirty="0" err="1"/>
              <a:t>sự</a:t>
            </a:r>
            <a:r>
              <a:rPr lang="en-US" sz="3200" dirty="0"/>
              <a:t> </a:t>
            </a:r>
            <a:r>
              <a:rPr lang="en-US" sz="3200" dirty="0" err="1"/>
              <a:t>pha</a:t>
            </a:r>
            <a:r>
              <a:rPr lang="en-US" sz="3200" dirty="0"/>
              <a:t> </a:t>
            </a:r>
            <a:r>
              <a:rPr lang="en-US" sz="3200" dirty="0" err="1"/>
              <a:t>chế</a:t>
            </a:r>
            <a:r>
              <a:rPr lang="en-US" sz="3200" dirty="0"/>
              <a:t>.</a:t>
            </a: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163071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4832092"/>
          </a:xfrm>
          <a:prstGeom prst="rect">
            <a:avLst/>
          </a:prstGeom>
          <a:noFill/>
        </p:spPr>
        <p:txBody>
          <a:bodyPr wrap="square">
            <a:spAutoFit/>
          </a:bodyPr>
          <a:lstStyle/>
          <a:p>
            <a:r>
              <a:rPr lang="en-US" sz="2800">
                <a:solidFill>
                  <a:srgbClr val="0070C0"/>
                </a:solidFill>
              </a:rPr>
              <a:t>BT1:</a:t>
            </a:r>
          </a:p>
          <a:p>
            <a:r>
              <a:rPr lang="en-US" sz="2800"/>
              <a:t>- Khối lượng dung Acetic acid là</a:t>
            </a:r>
          </a:p>
          <a:p>
            <a:r>
              <a:rPr lang="en-US" sz="2800"/>
              <a:t> m</a:t>
            </a:r>
            <a:r>
              <a:rPr lang="en-US" sz="2800" baseline="-25000"/>
              <a:t>dd</a:t>
            </a:r>
            <a:r>
              <a:rPr lang="en-US" sz="2800"/>
              <a:t> = m</a:t>
            </a:r>
            <a:r>
              <a:rPr lang="en-US" sz="2800" baseline="-25000"/>
              <a:t>ct</a:t>
            </a:r>
            <a:r>
              <a:rPr lang="en-US" sz="2800"/>
              <a:t> + m</a:t>
            </a:r>
            <a:r>
              <a:rPr lang="en-US" sz="2800" baseline="-25000"/>
              <a:t>dm</a:t>
            </a:r>
            <a:r>
              <a:rPr lang="en-US" sz="2800"/>
              <a:t> = 2+ 48 = 50 (g)</a:t>
            </a:r>
          </a:p>
          <a:p>
            <a:endParaRPr lang="en-US" sz="2800"/>
          </a:p>
          <a:p>
            <a:r>
              <a:rPr lang="en-US" sz="2800"/>
              <a:t>-Nồng độ phần trăm của dung dịch Acetic acid là</a:t>
            </a:r>
          </a:p>
          <a:p>
            <a:endParaRPr lang="en-US" sz="2800"/>
          </a:p>
          <a:p>
            <a:endParaRPr lang="en-US" sz="2800"/>
          </a:p>
          <a:p>
            <a:endParaRPr lang="en-US" sz="2800"/>
          </a:p>
          <a:p>
            <a:endParaRPr lang="en-US" sz="2800"/>
          </a:p>
          <a:p>
            <a:r>
              <a:rPr lang="en-US" sz="2800"/>
              <a:t>Vậy nồng độ phần trăm của dung dịch thu được là 4%</a:t>
            </a:r>
            <a:r>
              <a:rPr lang="en-US" sz="2800" i="1"/>
              <a:t> </a:t>
            </a:r>
            <a:endParaRPr lang="en-US" sz="2800"/>
          </a:p>
          <a:p>
            <a:endParaRPr lang="en-US" sz="2800"/>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Object 11">
            <a:extLst>
              <a:ext uri="{FF2B5EF4-FFF2-40B4-BE49-F238E27FC236}">
                <a16:creationId xmlns:a16="http://schemas.microsoft.com/office/drawing/2014/main" id="{BBE096BA-6B00-97FD-DE1D-B8E3F630486E}"/>
              </a:ext>
            </a:extLst>
          </p:cNvPr>
          <p:cNvGraphicFramePr>
            <a:graphicFrameLocks noChangeAspect="1"/>
          </p:cNvGraphicFramePr>
          <p:nvPr>
            <p:extLst>
              <p:ext uri="{D42A27DB-BD31-4B8C-83A1-F6EECF244321}">
                <p14:modId xmlns:p14="http://schemas.microsoft.com/office/powerpoint/2010/main" val="3534464314"/>
              </p:ext>
            </p:extLst>
          </p:nvPr>
        </p:nvGraphicFramePr>
        <p:xfrm>
          <a:off x="1770928" y="3388496"/>
          <a:ext cx="6580496" cy="1261640"/>
        </p:xfrm>
        <a:graphic>
          <a:graphicData uri="http://schemas.openxmlformats.org/presentationml/2006/ole">
            <mc:AlternateContent xmlns:mc="http://schemas.openxmlformats.org/markup-compatibility/2006">
              <mc:Choice xmlns:v="urn:schemas-microsoft-com:vml" Requires="v">
                <p:oleObj spid="_x0000_s2104" r:id="rId4" imgW="2286000" imgH="431800" progId="Equation.3">
                  <p:embed/>
                </p:oleObj>
              </mc:Choice>
              <mc:Fallback>
                <p:oleObj r:id="rId4" imgW="2286000" imgH="4318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928" y="3388496"/>
                        <a:ext cx="6580496" cy="1261640"/>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F7F87BAE-3377-BAC2-05DA-06636A9CB7B3}"/>
              </a:ext>
            </a:extLst>
          </p:cNvPr>
          <p:cNvSpPr txBox="1"/>
          <p:nvPr/>
        </p:nvSpPr>
        <p:spPr>
          <a:xfrm>
            <a:off x="892277" y="5360021"/>
            <a:ext cx="9431593" cy="863250"/>
          </a:xfrm>
          <a:prstGeom prst="rect">
            <a:avLst/>
          </a:prstGeom>
          <a:noFill/>
        </p:spPr>
        <p:txBody>
          <a:bodyPr wrap="square">
            <a:spAutoFit/>
          </a:bodyPr>
          <a:lstStyle/>
          <a:p>
            <a:pPr marL="0" marR="0" algn="just">
              <a:lnSpc>
                <a:spcPct val="107000"/>
              </a:lnSpc>
              <a:spcBef>
                <a:spcPts val="0"/>
              </a:spcBef>
              <a:spcAft>
                <a:spcPts val="0"/>
              </a:spcAft>
            </a:pPr>
            <a:r>
              <a:rPr lang="en-US" sz="2400" b="1" i="1" u="sng"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b="1" i="1" u="sng"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giấm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giấm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dd</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Acetic acid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2- 5%.</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15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wipe(down)">
                                      <p:cBhvr>
                                        <p:cTn id="31" dur="500"/>
                                        <p:tgtEl>
                                          <p:spTgt spid="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AAF93-5EE7-02A2-2C90-CA7514168BC8}"/>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2056595" y="708189"/>
            <a:ext cx="7175896" cy="4432395"/>
          </a:xfrm>
          <a:prstGeom prst="rect">
            <a:avLst/>
          </a:prstGeom>
        </p:spPr>
      </p:pic>
      <p:sp>
        <p:nvSpPr>
          <p:cNvPr id="3" name="TextBox 2">
            <a:extLst>
              <a:ext uri="{FF2B5EF4-FFF2-40B4-BE49-F238E27FC236}">
                <a16:creationId xmlns:a16="http://schemas.microsoft.com/office/drawing/2014/main" id="{24F70CE0-80F4-26A2-5733-5C3FAE946566}"/>
              </a:ext>
            </a:extLst>
          </p:cNvPr>
          <p:cNvSpPr txBox="1"/>
          <p:nvPr/>
        </p:nvSpPr>
        <p:spPr>
          <a:xfrm>
            <a:off x="715297" y="5278879"/>
            <a:ext cx="9608574" cy="593304"/>
          </a:xfrm>
          <a:prstGeom prst="rect">
            <a:avLst/>
          </a:prstGeom>
          <a:noFill/>
        </p:spPr>
        <p:txBody>
          <a:bodyPr wrap="square">
            <a:spAutoFit/>
          </a:bodyPr>
          <a:lstStyle/>
          <a:p>
            <a:pPr marL="0" marR="0" algn="ctr">
              <a:lnSpc>
                <a:spcPct val="107000"/>
              </a:lnSpc>
              <a:spcBef>
                <a:spcPts val="0"/>
              </a:spcBef>
              <a:spcAft>
                <a:spcPts val="0"/>
              </a:spcAft>
            </a:pPr>
            <a:r>
              <a:rPr lang="en-US" sz="3200" b="1" i="1">
                <a:latin typeface="Times New Roman" panose="02020603050405020304" pitchFamily="18" charset="0"/>
                <a:ea typeface="Calibri" panose="020F0502020204030204" pitchFamily="34" charset="0"/>
                <a:cs typeface="Times New Roman" panose="02020603050405020304" pitchFamily="18" charset="0"/>
              </a:rPr>
              <a:t>G</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iấm ăn là dd </a:t>
            </a:r>
            <a:r>
              <a:rPr lang="en-US" sz="3200" b="1" i="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Acetic acid </a:t>
            </a:r>
            <a:r>
              <a:rPr lang="en-US" sz="3200" b="1" i="1">
                <a:effectLst/>
                <a:latin typeface="Times New Roman" panose="02020603050405020304" pitchFamily="18" charset="0"/>
                <a:ea typeface="Calibri" panose="020F0502020204030204" pitchFamily="34" charset="0"/>
                <a:cs typeface="Times New Roman" panose="02020603050405020304" pitchFamily="18" charset="0"/>
              </a:rPr>
              <a:t>có nồng độ 2- 5%.</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78592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096714" cy="3539430"/>
          </a:xfrm>
          <a:prstGeom prst="rect">
            <a:avLst/>
          </a:prstGeom>
          <a:noFill/>
        </p:spPr>
        <p:txBody>
          <a:bodyPr wrap="square">
            <a:spAutoFit/>
          </a:bodyPr>
          <a:lstStyle/>
          <a:p>
            <a:r>
              <a:rPr lang="en-US" sz="2800" dirty="0">
                <a:solidFill>
                  <a:srgbClr val="0070C0"/>
                </a:solidFill>
              </a:rPr>
              <a:t>BT2:</a:t>
            </a:r>
          </a:p>
          <a:p>
            <a:r>
              <a:rPr lang="en-US" sz="2800" dirty="0"/>
              <a:t>-</a:t>
            </a:r>
            <a:r>
              <a:rPr lang="en-US" sz="2800" dirty="0" err="1"/>
              <a:t>Khối</a:t>
            </a:r>
            <a:r>
              <a:rPr lang="en-US" sz="2800" dirty="0"/>
              <a:t> </a:t>
            </a:r>
            <a:r>
              <a:rPr lang="en-US" sz="2800" dirty="0" err="1"/>
              <a:t>lượng</a:t>
            </a:r>
            <a:r>
              <a:rPr lang="en-US" sz="2800" dirty="0"/>
              <a:t> </a:t>
            </a:r>
            <a:r>
              <a:rPr lang="en-US" sz="2800" dirty="0" err="1"/>
              <a:t>NaOH</a:t>
            </a:r>
            <a:r>
              <a:rPr lang="en-US" sz="2800" dirty="0"/>
              <a:t> </a:t>
            </a:r>
            <a:r>
              <a:rPr lang="en-US" sz="2800" dirty="0" err="1"/>
              <a:t>có</a:t>
            </a:r>
            <a:r>
              <a:rPr lang="en-US" sz="2800" dirty="0"/>
              <a:t> </a:t>
            </a:r>
            <a:r>
              <a:rPr lang="en-US" sz="2800" dirty="0" err="1"/>
              <a:t>trong</a:t>
            </a:r>
            <a:r>
              <a:rPr lang="en-US" sz="2800" dirty="0"/>
              <a:t> 200 g dung </a:t>
            </a:r>
            <a:r>
              <a:rPr lang="en-US" sz="2800" dirty="0" err="1"/>
              <a:t>dịch</a:t>
            </a:r>
            <a:r>
              <a:rPr lang="en-US" sz="2800" dirty="0"/>
              <a:t> 15% </a:t>
            </a:r>
            <a:r>
              <a:rPr lang="en-US" sz="2800" dirty="0" err="1"/>
              <a:t>là</a:t>
            </a:r>
            <a:r>
              <a:rPr lang="en-US" sz="2800" dirty="0"/>
              <a:t> : </a:t>
            </a:r>
          </a:p>
          <a:p>
            <a:endParaRPr lang="en-US" sz="2800" dirty="0"/>
          </a:p>
          <a:p>
            <a:endParaRPr lang="en-US" sz="2800" dirty="0"/>
          </a:p>
          <a:p>
            <a:endParaRPr lang="en-US" sz="2800" dirty="0"/>
          </a:p>
          <a:p>
            <a:endParaRPr lang="en-US" sz="2800" dirty="0"/>
          </a:p>
          <a:p>
            <a:r>
              <a:rPr lang="en-US" sz="2800" i="1" dirty="0" err="1"/>
              <a:t>Vậy</a:t>
            </a:r>
            <a:r>
              <a:rPr lang="en-US" sz="2800" i="1" dirty="0"/>
              <a:t> </a:t>
            </a:r>
            <a:r>
              <a:rPr lang="en-US" sz="2800" i="1" dirty="0" err="1"/>
              <a:t>khối</a:t>
            </a:r>
            <a:r>
              <a:rPr lang="en-US" sz="2800" i="1" dirty="0"/>
              <a:t> </a:t>
            </a:r>
            <a:r>
              <a:rPr lang="en-US" sz="2800" i="1" dirty="0" err="1"/>
              <a:t>lượng</a:t>
            </a:r>
            <a:r>
              <a:rPr lang="en-US" sz="2800" i="1" dirty="0"/>
              <a:t> </a:t>
            </a:r>
            <a:r>
              <a:rPr lang="en-US" sz="2800" i="1" dirty="0" err="1"/>
              <a:t>NaOH</a:t>
            </a:r>
            <a:r>
              <a:rPr lang="en-US" sz="2800" i="1" dirty="0"/>
              <a:t> </a:t>
            </a:r>
            <a:r>
              <a:rPr lang="en-US" sz="2800" i="1" dirty="0" err="1"/>
              <a:t>có</a:t>
            </a:r>
            <a:r>
              <a:rPr lang="en-US" sz="2800" i="1" dirty="0"/>
              <a:t> </a:t>
            </a:r>
            <a:r>
              <a:rPr lang="en-US" sz="2800" i="1" dirty="0" err="1"/>
              <a:t>trong</a:t>
            </a:r>
            <a:r>
              <a:rPr lang="en-US" sz="2800" i="1" dirty="0"/>
              <a:t> 200 gam </a:t>
            </a:r>
            <a:r>
              <a:rPr lang="en-US" sz="2800" i="1" dirty="0" err="1"/>
              <a:t>dd</a:t>
            </a:r>
            <a:r>
              <a:rPr lang="en-US" sz="2800" i="1" dirty="0"/>
              <a:t> 15% </a:t>
            </a:r>
            <a:r>
              <a:rPr lang="en-US" sz="2800" i="1" dirty="0" err="1"/>
              <a:t>là</a:t>
            </a:r>
            <a:r>
              <a:rPr lang="en-US" sz="2800" i="1" dirty="0"/>
              <a:t> 30 gam.</a:t>
            </a:r>
            <a:endParaRPr lang="en-US" sz="2800" dirty="0"/>
          </a:p>
          <a:p>
            <a:endParaRPr lang="en-US" sz="2800" dirty="0"/>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6274C23-3B22-4367-E23B-1FE782773551}"/>
              </a:ext>
            </a:extLst>
          </p:cNvPr>
          <p:cNvSpPr>
            <a:spLocks noChangeArrowheads="1"/>
          </p:cNvSpPr>
          <p:nvPr/>
        </p:nvSpPr>
        <p:spPr bwMode="auto">
          <a:xfrm>
            <a:off x="1574157" y="2133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8C81AC9D-B717-BA49-778A-6DA258358A41}"/>
              </a:ext>
            </a:extLst>
          </p:cNvPr>
          <p:cNvGraphicFramePr>
            <a:graphicFrameLocks noChangeAspect="1"/>
          </p:cNvGraphicFramePr>
          <p:nvPr>
            <p:extLst>
              <p:ext uri="{D42A27DB-BD31-4B8C-83A1-F6EECF244321}">
                <p14:modId xmlns:p14="http://schemas.microsoft.com/office/powerpoint/2010/main" val="231424294"/>
              </p:ext>
            </p:extLst>
          </p:nvPr>
        </p:nvGraphicFramePr>
        <p:xfrm>
          <a:off x="1574156" y="1962083"/>
          <a:ext cx="7790123" cy="1343126"/>
        </p:xfrm>
        <a:graphic>
          <a:graphicData uri="http://schemas.openxmlformats.org/presentationml/2006/ole">
            <mc:AlternateContent xmlns:mc="http://schemas.openxmlformats.org/markup-compatibility/2006">
              <mc:Choice xmlns:v="urn:schemas-microsoft-com:vml" Requires="v">
                <p:oleObj spid="_x0000_s4152" r:id="rId4" imgW="2247900" imgH="393700" progId="Equation.3">
                  <p:embed/>
                </p:oleObj>
              </mc:Choice>
              <mc:Fallback>
                <p:oleObj r:id="rId4" imgW="2247900" imgH="3937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156" y="1962083"/>
                        <a:ext cx="7790123" cy="1343126"/>
                      </a:xfrm>
                      <a:prstGeom prst="rect">
                        <a:avLst/>
                      </a:prstGeom>
                      <a:noFill/>
                    </p:spPr>
                  </p:pic>
                </p:oleObj>
              </mc:Fallback>
            </mc:AlternateContent>
          </a:graphicData>
        </a:graphic>
      </p:graphicFrame>
    </p:spTree>
    <p:extLst>
      <p:ext uri="{BB962C8B-B14F-4D97-AF65-F5344CB8AC3E}">
        <p14:creationId xmlns:p14="http://schemas.microsoft.com/office/powerpoint/2010/main" val="231547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36443" y="3196031"/>
            <a:ext cx="7909538" cy="830997"/>
          </a:xfrm>
          <a:prstGeom prst="rect">
            <a:avLst/>
          </a:prstGeom>
          <a:noFill/>
        </p:spPr>
        <p:txBody>
          <a:bodyPr wrap="none" rtlCol="0">
            <a:spAutoFit/>
          </a:bodyPr>
          <a:lstStyle/>
          <a:p>
            <a:pPr algn="ctr"/>
            <a:r>
              <a:rPr lang="en-US" altLang="zh-CN" sz="4800" dirty="0">
                <a:solidFill>
                  <a:srgbClr val="7A573E"/>
                </a:solidFill>
                <a:ea typeface="汉仪喵魂体W" panose="00020600040101010101" pitchFamily="18" charset="-122"/>
              </a:rPr>
              <a:t>DUNG DỊCH VÀ NỒNG ĐỘ</a:t>
            </a:r>
            <a:endParaRPr lang="zh-CN" altLang="en-US" sz="4800" dirty="0">
              <a:solidFill>
                <a:srgbClr val="7A573E"/>
              </a:solidFill>
              <a:ea typeface="汉仪喵魂体W" panose="00020600040101010101" pitchFamily="18" charset="-122"/>
            </a:endParaRPr>
          </a:p>
        </p:txBody>
      </p:sp>
      <p:grpSp>
        <p:nvGrpSpPr>
          <p:cNvPr id="8" name="组合 7"/>
          <p:cNvGrpSpPr/>
          <p:nvPr/>
        </p:nvGrpSpPr>
        <p:grpSpPr>
          <a:xfrm>
            <a:off x="2905787" y="2497583"/>
            <a:ext cx="5776097" cy="523220"/>
            <a:chOff x="3482575" y="4223231"/>
            <a:chExt cx="1807445" cy="629396"/>
          </a:xfrm>
        </p:grpSpPr>
        <p:sp>
          <p:nvSpPr>
            <p:cNvPr id="9" name="矩形: 圆角 8"/>
            <p:cNvSpPr/>
            <p:nvPr/>
          </p:nvSpPr>
          <p:spPr>
            <a:xfrm>
              <a:off x="3683000" y="4243150"/>
              <a:ext cx="1447800" cy="589559"/>
            </a:xfrm>
            <a:prstGeom prst="roundRect">
              <a:avLst>
                <a:gd name="adj" fmla="val 50000"/>
              </a:avLst>
            </a:prstGeom>
            <a:solidFill>
              <a:schemeClr val="accent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0" name="文本框 9"/>
            <p:cNvSpPr txBox="1"/>
            <p:nvPr/>
          </p:nvSpPr>
          <p:spPr>
            <a:xfrm>
              <a:off x="3482575" y="4223231"/>
              <a:ext cx="1807445" cy="629396"/>
            </a:xfrm>
            <a:prstGeom prst="rect">
              <a:avLst/>
            </a:prstGeom>
            <a:noFill/>
            <a:ln>
              <a:noFill/>
            </a:ln>
          </p:spPr>
          <p:txBody>
            <a:bodyPr wrap="square" rtlCol="0">
              <a:spAutoFit/>
              <a:scene3d>
                <a:camera prst="orthographicFront"/>
                <a:lightRig rig="threePt" dir="t"/>
              </a:scene3d>
              <a:sp3d contourW="12700"/>
            </a:bodyPr>
            <a:lstStyle/>
            <a:p>
              <a:pPr algn="ctr"/>
              <a:r>
                <a:rPr lang="en-US" sz="2800" b="1" dirty="0" smtClean="0">
                  <a:solidFill>
                    <a:schemeClr val="bg1"/>
                  </a:solidFill>
                </a:rPr>
                <a:t>TIẾT 9</a:t>
              </a:r>
              <a:r>
                <a:rPr lang="en-US" altLang="zh-CN" sz="2800" b="1" dirty="0" smtClean="0">
                  <a:solidFill>
                    <a:schemeClr val="bg1"/>
                  </a:solidFill>
                  <a:ea typeface="时尚中黑简体" panose="01010104010101010101" pitchFamily="2" charset="-122"/>
                </a:rPr>
                <a:t>  </a:t>
              </a:r>
              <a:r>
                <a:rPr lang="en-US" altLang="zh-CN" sz="2800" b="1" dirty="0">
                  <a:solidFill>
                    <a:schemeClr val="bg1"/>
                  </a:solidFill>
                  <a:ea typeface="时尚中黑简体" panose="01010104010101010101" pitchFamily="2" charset="-122"/>
                </a:rPr>
                <a:t>- </a:t>
              </a:r>
              <a:r>
                <a:rPr lang="en-US" altLang="zh-CN" sz="2800" b="1" dirty="0" err="1">
                  <a:solidFill>
                    <a:schemeClr val="bg1"/>
                  </a:solidFill>
                  <a:ea typeface="时尚中黑简体" panose="01010104010101010101" pitchFamily="2" charset="-122"/>
                </a:rPr>
                <a:t>Bài</a:t>
              </a:r>
              <a:r>
                <a:rPr lang="en-US" altLang="zh-CN" sz="2800" b="1" dirty="0">
                  <a:solidFill>
                    <a:schemeClr val="bg1"/>
                  </a:solidFill>
                  <a:ea typeface="时尚中黑简体" panose="01010104010101010101" pitchFamily="2" charset="-122"/>
                </a:rPr>
                <a:t> 4</a:t>
              </a:r>
              <a:endParaRPr lang="zh-CN" altLang="en-US" sz="2800" b="1" dirty="0">
                <a:solidFill>
                  <a:schemeClr val="bg1"/>
                </a:solidFill>
                <a:ea typeface="时尚中黑简体" panose="01010104010101010101" pitchFamily="2" charset="-122"/>
              </a:endParaRPr>
            </a:p>
          </p:txBody>
        </p:sp>
      </p:grpSp>
      <p:pic>
        <p:nvPicPr>
          <p:cNvPr id="27" name="PA_Bandari-安妮的仙境">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48632" y="-795841"/>
            <a:ext cx="609600" cy="609600"/>
          </a:xfrm>
          <a:prstGeom prst="rect">
            <a:avLst/>
          </a:prstGeom>
        </p:spPr>
      </p:pic>
      <p:sp>
        <p:nvSpPr>
          <p:cNvPr id="2" name="Rectangle 1"/>
          <p:cNvSpPr/>
          <p:nvPr/>
        </p:nvSpPr>
        <p:spPr>
          <a:xfrm>
            <a:off x="4884594" y="4027575"/>
            <a:ext cx="1459246" cy="587853"/>
          </a:xfrm>
          <a:prstGeom prst="rect">
            <a:avLst/>
          </a:prstGeom>
        </p:spPr>
        <p:txBody>
          <a:bodyPr wrap="none">
            <a:spAutoFit/>
          </a:bodyPr>
          <a:lstStyle/>
          <a:p>
            <a:pPr algn="ctr">
              <a:lnSpc>
                <a:spcPct val="115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pt-BR" sz="2800" dirty="0">
                <a:ea typeface="Calibri" panose="020F0502020204030204" pitchFamily="34" charset="0"/>
                <a:cs typeface="Times New Roman" panose="02020603050405020304" pitchFamily="18" charset="0"/>
              </a:rPr>
              <a:t>1</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1089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5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Scale>
                                      <p:cBhvr>
                                        <p:cTn id="1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8"/>
                                        </p:tgtEl>
                                        <p:attrNameLst>
                                          <p:attrName>ppt_x</p:attrName>
                                          <p:attrName>ppt_y</p:attrName>
                                        </p:attrNameLst>
                                      </p:cBhvr>
                                    </p:animMotion>
                                    <p:animEffect transition="in" filter="fade">
                                      <p:cBhvr>
                                        <p:cTn id="12" dur="1000"/>
                                        <p:tgtEl>
                                          <p:spTgt spid="8"/>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endCondLst>
                </p:cTn>
                <p:tgtEl>
                  <p:spTgt spid="27"/>
                </p:tgtEl>
              </p:cMediaNode>
            </p:audio>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096714" cy="4401205"/>
          </a:xfrm>
          <a:prstGeom prst="rect">
            <a:avLst/>
          </a:prstGeom>
          <a:noFill/>
        </p:spPr>
        <p:txBody>
          <a:bodyPr wrap="square">
            <a:spAutoFit/>
          </a:bodyPr>
          <a:lstStyle/>
          <a:p>
            <a:r>
              <a:rPr lang="en-US" sz="2800" dirty="0">
                <a:solidFill>
                  <a:srgbClr val="0070C0"/>
                </a:solidFill>
                <a:latin typeface="+mj-lt"/>
              </a:rPr>
              <a:t>BT3:</a:t>
            </a:r>
          </a:p>
          <a:p>
            <a:r>
              <a:rPr lang="en-US" sz="2800" dirty="0">
                <a:latin typeface="+mj-lt"/>
              </a:rPr>
              <a:t>- </a:t>
            </a:r>
            <a:r>
              <a:rPr lang="en-US" sz="2800" dirty="0" err="1">
                <a:latin typeface="+mj-lt"/>
              </a:rPr>
              <a:t>Khối</a:t>
            </a:r>
            <a:r>
              <a:rPr lang="en-US" sz="2800" dirty="0">
                <a:latin typeface="+mj-lt"/>
              </a:rPr>
              <a:t> </a:t>
            </a:r>
            <a:r>
              <a:rPr lang="en-US" sz="2800" dirty="0" err="1">
                <a:latin typeface="+mj-lt"/>
              </a:rPr>
              <a:t>lượng</a:t>
            </a:r>
            <a:r>
              <a:rPr lang="en-US" sz="2800" dirty="0">
                <a:latin typeface="+mj-lt"/>
              </a:rPr>
              <a:t> dung </a:t>
            </a:r>
            <a:r>
              <a:rPr lang="en-US" sz="2800" dirty="0" err="1">
                <a:latin typeface="+mj-lt"/>
              </a:rPr>
              <a:t>dịch</a:t>
            </a:r>
            <a:r>
              <a:rPr lang="en-US" sz="2800" dirty="0">
                <a:latin typeface="+mj-lt"/>
              </a:rPr>
              <a:t> </a:t>
            </a:r>
            <a:r>
              <a:rPr lang="en-US" sz="2800" dirty="0" err="1">
                <a:latin typeface="+mj-lt"/>
              </a:rPr>
              <a:t>đường</a:t>
            </a:r>
            <a:r>
              <a:rPr lang="en-US" sz="2800" dirty="0">
                <a:latin typeface="+mj-lt"/>
              </a:rPr>
              <a:t> </a:t>
            </a:r>
            <a:r>
              <a:rPr lang="en-US" sz="2800" dirty="0" err="1">
                <a:latin typeface="+mj-lt"/>
              </a:rPr>
              <a:t>pha</a:t>
            </a:r>
            <a:r>
              <a:rPr lang="en-US" sz="2800" dirty="0">
                <a:latin typeface="+mj-lt"/>
              </a:rPr>
              <a:t> </a:t>
            </a:r>
            <a:r>
              <a:rPr lang="en-US" sz="2800" dirty="0" err="1">
                <a:latin typeface="+mj-lt"/>
              </a:rPr>
              <a:t>chế</a:t>
            </a:r>
            <a:r>
              <a:rPr lang="en-US" sz="2800" dirty="0">
                <a:latin typeface="+mj-lt"/>
              </a:rPr>
              <a:t> </a:t>
            </a:r>
            <a:r>
              <a:rPr lang="en-US" sz="2800" dirty="0" err="1">
                <a:latin typeface="+mj-lt"/>
              </a:rPr>
              <a:t>được</a:t>
            </a:r>
            <a:r>
              <a:rPr lang="en-US" sz="2800" dirty="0">
                <a:latin typeface="+mj-lt"/>
              </a:rPr>
              <a:t> </a:t>
            </a:r>
            <a:r>
              <a:rPr lang="en-US" sz="2800" dirty="0" err="1">
                <a:latin typeface="+mj-lt"/>
              </a:rPr>
              <a:t>là</a:t>
            </a:r>
            <a:r>
              <a:rPr lang="en-US" sz="2800" dirty="0">
                <a:latin typeface="+mj-lt"/>
              </a:rPr>
              <a:t>:</a:t>
            </a: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r>
              <a:rPr lang="en-US" sz="2800" dirty="0">
                <a:latin typeface="+mj-lt"/>
              </a:rPr>
              <a:t>- </a:t>
            </a:r>
            <a:r>
              <a:rPr lang="en-US" sz="2800" dirty="0" err="1">
                <a:latin typeface="+mj-lt"/>
              </a:rPr>
              <a:t>Khối</a:t>
            </a:r>
            <a:r>
              <a:rPr lang="en-US" sz="2800" dirty="0">
                <a:latin typeface="+mj-lt"/>
              </a:rPr>
              <a:t> </a:t>
            </a:r>
            <a:r>
              <a:rPr lang="en-US" sz="2800" dirty="0" err="1">
                <a:latin typeface="+mj-lt"/>
              </a:rPr>
              <a:t>lượng</a:t>
            </a:r>
            <a:r>
              <a:rPr lang="en-US" sz="2800" dirty="0">
                <a:latin typeface="+mj-lt"/>
              </a:rPr>
              <a:t> </a:t>
            </a:r>
            <a:r>
              <a:rPr lang="en-US" sz="2800" dirty="0" err="1">
                <a:latin typeface="+mj-lt"/>
              </a:rPr>
              <a:t>nước</a:t>
            </a:r>
            <a:r>
              <a:rPr lang="en-US" sz="2800" dirty="0">
                <a:latin typeface="+mj-lt"/>
              </a:rPr>
              <a:t> </a:t>
            </a:r>
            <a:r>
              <a:rPr lang="en-US" sz="2800" dirty="0" err="1">
                <a:latin typeface="+mj-lt"/>
              </a:rPr>
              <a:t>cần</a:t>
            </a:r>
            <a:r>
              <a:rPr lang="en-US" sz="2800" dirty="0">
                <a:latin typeface="+mj-lt"/>
              </a:rPr>
              <a:t> </a:t>
            </a:r>
            <a:r>
              <a:rPr lang="en-US" sz="2800" dirty="0" err="1">
                <a:latin typeface="+mj-lt"/>
              </a:rPr>
              <a:t>dùng</a:t>
            </a:r>
            <a:r>
              <a:rPr lang="en-US" sz="2800" dirty="0">
                <a:latin typeface="+mj-lt"/>
              </a:rPr>
              <a:t> </a:t>
            </a:r>
            <a:r>
              <a:rPr lang="en-US" sz="2800" dirty="0" err="1">
                <a:latin typeface="+mj-lt"/>
              </a:rPr>
              <a:t>cho</a:t>
            </a:r>
            <a:r>
              <a:rPr lang="en-US" sz="2800" dirty="0">
                <a:latin typeface="+mj-lt"/>
              </a:rPr>
              <a:t> </a:t>
            </a:r>
            <a:r>
              <a:rPr lang="en-US" sz="2800" dirty="0" err="1">
                <a:latin typeface="+mj-lt"/>
              </a:rPr>
              <a:t>pha</a:t>
            </a:r>
            <a:r>
              <a:rPr lang="en-US" sz="2800" dirty="0">
                <a:latin typeface="+mj-lt"/>
              </a:rPr>
              <a:t> </a:t>
            </a:r>
            <a:r>
              <a:rPr lang="en-US" sz="2800" dirty="0" err="1">
                <a:latin typeface="+mj-lt"/>
              </a:rPr>
              <a:t>chế</a:t>
            </a:r>
            <a:r>
              <a:rPr lang="en-US" sz="2800" dirty="0">
                <a:latin typeface="+mj-lt"/>
              </a:rPr>
              <a:t> </a:t>
            </a:r>
            <a:r>
              <a:rPr lang="en-US" sz="2800" dirty="0" err="1">
                <a:latin typeface="+mj-lt"/>
              </a:rPr>
              <a:t>là</a:t>
            </a:r>
            <a:r>
              <a:rPr lang="en-US" sz="2800" dirty="0">
                <a:latin typeface="+mj-lt"/>
              </a:rPr>
              <a:t> :</a:t>
            </a:r>
          </a:p>
          <a:p>
            <a:r>
              <a:rPr lang="en-US" sz="2800" dirty="0">
                <a:latin typeface="+mj-lt"/>
              </a:rPr>
              <a:t> 	</a:t>
            </a:r>
            <a:r>
              <a:rPr lang="en-US" sz="2800" dirty="0" err="1">
                <a:latin typeface="+mj-lt"/>
              </a:rPr>
              <a:t>m</a:t>
            </a:r>
            <a:r>
              <a:rPr lang="en-US" sz="2800" baseline="-25000" dirty="0" err="1">
                <a:latin typeface="+mj-lt"/>
              </a:rPr>
              <a:t>dd</a:t>
            </a:r>
            <a:r>
              <a:rPr lang="en-US" sz="2800" dirty="0">
                <a:latin typeface="+mj-lt"/>
              </a:rPr>
              <a:t>  = </a:t>
            </a:r>
            <a:r>
              <a:rPr lang="en-US" sz="2800" dirty="0" err="1">
                <a:latin typeface="+mj-lt"/>
              </a:rPr>
              <a:t>m</a:t>
            </a:r>
            <a:r>
              <a:rPr lang="en-US" sz="2800" baseline="-25000" dirty="0" err="1">
                <a:latin typeface="+mj-lt"/>
              </a:rPr>
              <a:t>ct</a:t>
            </a:r>
            <a:r>
              <a:rPr lang="en-US" sz="2800" baseline="-25000" dirty="0">
                <a:latin typeface="+mj-lt"/>
              </a:rPr>
              <a:t>  </a:t>
            </a:r>
            <a:r>
              <a:rPr lang="en-US" sz="2800" dirty="0">
                <a:latin typeface="+mj-lt"/>
              </a:rPr>
              <a:t>+  </a:t>
            </a:r>
            <a:r>
              <a:rPr lang="en-US" sz="2800" dirty="0" err="1">
                <a:latin typeface="+mj-lt"/>
              </a:rPr>
              <a:t>m</a:t>
            </a:r>
            <a:r>
              <a:rPr lang="en-US" sz="2800" baseline="-25000" dirty="0" err="1">
                <a:latin typeface="+mj-lt"/>
              </a:rPr>
              <a:t>dm</a:t>
            </a:r>
            <a:r>
              <a:rPr lang="en-US" sz="2800" baseline="-25000" dirty="0">
                <a:latin typeface="+mj-lt"/>
              </a:rPr>
              <a:t> </a:t>
            </a:r>
            <a:r>
              <a:rPr lang="en-US" sz="2800" dirty="0">
                <a:latin typeface="+mj-lt"/>
              </a:rPr>
              <a:t> </a:t>
            </a:r>
          </a:p>
          <a:p>
            <a:r>
              <a:rPr lang="en-US" sz="2800" dirty="0">
                <a:latin typeface="+mj-lt"/>
              </a:rPr>
              <a:t> 	</a:t>
            </a:r>
            <a:r>
              <a:rPr lang="en-US" sz="2800" dirty="0" err="1">
                <a:latin typeface="+mj-lt"/>
              </a:rPr>
              <a:t>m</a:t>
            </a:r>
            <a:r>
              <a:rPr lang="en-US" sz="2800" baseline="-25000" dirty="0" err="1">
                <a:latin typeface="+mj-lt"/>
              </a:rPr>
              <a:t>dm</a:t>
            </a:r>
            <a:r>
              <a:rPr lang="en-US" sz="2800" dirty="0">
                <a:latin typeface="+mj-lt"/>
              </a:rPr>
              <a:t> = </a:t>
            </a:r>
            <a:r>
              <a:rPr lang="en-US" sz="2800" dirty="0" err="1">
                <a:latin typeface="+mj-lt"/>
              </a:rPr>
              <a:t>m</a:t>
            </a:r>
            <a:r>
              <a:rPr lang="en-US" sz="2800" baseline="-25000" dirty="0" err="1">
                <a:latin typeface="+mj-lt"/>
              </a:rPr>
              <a:t>dd</a:t>
            </a:r>
            <a:r>
              <a:rPr lang="en-US" sz="2800" dirty="0">
                <a:latin typeface="+mj-lt"/>
              </a:rPr>
              <a:t> – </a:t>
            </a:r>
            <a:r>
              <a:rPr lang="en-US" sz="2800" dirty="0" err="1">
                <a:latin typeface="+mj-lt"/>
              </a:rPr>
              <a:t>m</a:t>
            </a:r>
            <a:r>
              <a:rPr lang="en-US" sz="2800" baseline="-25000" dirty="0" err="1">
                <a:latin typeface="+mj-lt"/>
              </a:rPr>
              <a:t>ct</a:t>
            </a:r>
            <a:r>
              <a:rPr lang="en-US" sz="2800" baseline="-25000" dirty="0">
                <a:latin typeface="+mj-lt"/>
              </a:rPr>
              <a:t> </a:t>
            </a:r>
            <a:r>
              <a:rPr lang="en-US" sz="2800" dirty="0">
                <a:latin typeface="+mj-lt"/>
              </a:rPr>
              <a:t> = 200 – 20 = 180 gam </a:t>
            </a:r>
          </a:p>
          <a:p>
            <a:r>
              <a:rPr lang="en-US" sz="2800" i="1" dirty="0" err="1">
                <a:latin typeface="+mj-lt"/>
              </a:rPr>
              <a:t>Vậy</a:t>
            </a:r>
            <a:r>
              <a:rPr lang="en-US" sz="2800" i="1" dirty="0">
                <a:latin typeface="+mj-lt"/>
              </a:rPr>
              <a:t> </a:t>
            </a:r>
            <a:r>
              <a:rPr lang="en-US" sz="2800" i="1" dirty="0" err="1">
                <a:latin typeface="+mj-lt"/>
              </a:rPr>
              <a:t>khối</a:t>
            </a:r>
            <a:r>
              <a:rPr lang="en-US" sz="2800" i="1" dirty="0">
                <a:latin typeface="+mj-lt"/>
              </a:rPr>
              <a:t> </a:t>
            </a:r>
            <a:r>
              <a:rPr lang="en-US" sz="2800" i="1" dirty="0" err="1">
                <a:latin typeface="+mj-lt"/>
              </a:rPr>
              <a:t>lượng</a:t>
            </a:r>
            <a:r>
              <a:rPr lang="en-US" sz="2800" i="1" dirty="0">
                <a:latin typeface="+mj-lt"/>
              </a:rPr>
              <a:t> </a:t>
            </a:r>
            <a:r>
              <a:rPr lang="en-US" sz="2800" i="1" dirty="0" err="1">
                <a:latin typeface="+mj-lt"/>
              </a:rPr>
              <a:t>nước</a:t>
            </a:r>
            <a:r>
              <a:rPr lang="en-US" sz="2800" i="1" dirty="0">
                <a:latin typeface="+mj-lt"/>
              </a:rPr>
              <a:t> </a:t>
            </a:r>
            <a:r>
              <a:rPr lang="en-US" sz="2800" i="1" dirty="0" err="1">
                <a:latin typeface="+mj-lt"/>
              </a:rPr>
              <a:t>cần</a:t>
            </a:r>
            <a:r>
              <a:rPr lang="en-US" sz="2800" i="1" dirty="0">
                <a:latin typeface="+mj-lt"/>
              </a:rPr>
              <a:t> </a:t>
            </a:r>
            <a:r>
              <a:rPr lang="en-US" sz="2800" i="1" dirty="0" err="1">
                <a:latin typeface="+mj-lt"/>
              </a:rPr>
              <a:t>pha</a:t>
            </a:r>
            <a:r>
              <a:rPr lang="en-US" sz="2800" i="1" dirty="0">
                <a:latin typeface="+mj-lt"/>
              </a:rPr>
              <a:t> </a:t>
            </a:r>
            <a:r>
              <a:rPr lang="en-US" sz="2800" i="1" dirty="0" err="1">
                <a:latin typeface="+mj-lt"/>
              </a:rPr>
              <a:t>chế</a:t>
            </a:r>
            <a:r>
              <a:rPr lang="en-US" sz="2800" i="1" dirty="0">
                <a:latin typeface="+mj-lt"/>
              </a:rPr>
              <a:t> </a:t>
            </a:r>
            <a:r>
              <a:rPr lang="en-US" sz="2800" i="1" dirty="0" err="1">
                <a:latin typeface="+mj-lt"/>
              </a:rPr>
              <a:t>là</a:t>
            </a:r>
            <a:r>
              <a:rPr lang="en-US" sz="2800" i="1" dirty="0">
                <a:latin typeface="+mj-lt"/>
              </a:rPr>
              <a:t> 180g</a:t>
            </a:r>
            <a:endParaRPr lang="en-US" sz="2800" dirty="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 </a:t>
            </a:r>
          </a:p>
          <a:p>
            <a:pPr algn="ctr"/>
            <a:r>
              <a:rPr lang="en-US" sz="2800">
                <a:solidFill>
                  <a:schemeClr val="bg1"/>
                </a:solidFill>
                <a:latin typeface="+mj-lt"/>
                <a:cs typeface="Arial" panose="020B0604020202020204" pitchFamily="34" charset="0"/>
              </a:rPr>
              <a:t>Hoàn thành phiếu học tập số 3</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6274C23-3B22-4367-E23B-1FE782773551}"/>
              </a:ext>
            </a:extLst>
          </p:cNvPr>
          <p:cNvSpPr>
            <a:spLocks noChangeArrowheads="1"/>
          </p:cNvSpPr>
          <p:nvPr/>
        </p:nvSpPr>
        <p:spPr bwMode="auto">
          <a:xfrm>
            <a:off x="1574157" y="2133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EEA8969A-6D00-2BD7-D59C-D5CA52ABF24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C1D425A6-FF2D-76C2-A4B2-80D8A0F7FF6C}"/>
              </a:ext>
            </a:extLst>
          </p:cNvPr>
          <p:cNvGraphicFramePr>
            <a:graphicFrameLocks noChangeAspect="1"/>
          </p:cNvGraphicFramePr>
          <p:nvPr>
            <p:extLst>
              <p:ext uri="{D42A27DB-BD31-4B8C-83A1-F6EECF244321}">
                <p14:modId xmlns:p14="http://schemas.microsoft.com/office/powerpoint/2010/main" val="2170298449"/>
              </p:ext>
            </p:extLst>
          </p:nvPr>
        </p:nvGraphicFramePr>
        <p:xfrm>
          <a:off x="1388961" y="2133476"/>
          <a:ext cx="6751637" cy="1239995"/>
        </p:xfrm>
        <a:graphic>
          <a:graphicData uri="http://schemas.openxmlformats.org/presentationml/2006/ole">
            <mc:AlternateContent xmlns:mc="http://schemas.openxmlformats.org/markup-compatibility/2006">
              <mc:Choice xmlns:v="urn:schemas-microsoft-com:vml" Requires="v">
                <p:oleObj spid="_x0000_s5176" r:id="rId4" imgW="2120900" imgH="393700" progId="Equation.DSMT4">
                  <p:embed/>
                </p:oleObj>
              </mc:Choice>
              <mc:Fallback>
                <p:oleObj r:id="rId4" imgW="2120900" imgH="393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961" y="2133476"/>
                        <a:ext cx="6751637" cy="1239995"/>
                      </a:xfrm>
                      <a:prstGeom prst="rect">
                        <a:avLst/>
                      </a:prstGeom>
                      <a:noFill/>
                    </p:spPr>
                  </p:pic>
                </p:oleObj>
              </mc:Fallback>
            </mc:AlternateContent>
          </a:graphicData>
        </a:graphic>
      </p:graphicFrame>
    </p:spTree>
    <p:extLst>
      <p:ext uri="{BB962C8B-B14F-4D97-AF65-F5344CB8AC3E}">
        <p14:creationId xmlns:p14="http://schemas.microsoft.com/office/powerpoint/2010/main" val="125474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21849" y="1796968"/>
            <a:ext cx="10969409" cy="115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indent="254000">
              <a:lnSpc>
                <a:spcPct val="130000"/>
              </a:lnSpc>
              <a:spcBef>
                <a:spcPts val="0"/>
              </a:spcBef>
              <a:spcAft>
                <a:spcPts val="600"/>
              </a:spcAft>
            </a:pPr>
            <a:r>
              <a:rPr lang="en-US" sz="2800" kern="100">
                <a:solidFill>
                  <a:srgbClr val="000000"/>
                </a:solidFill>
                <a:effectLst/>
                <a:latin typeface="Times New Roman" panose="02020603050405020304" pitchFamily="18" charset="0"/>
                <a:ea typeface="Segoe UI" panose="020B0502040204020203" pitchFamily="34" charset="0"/>
              </a:rPr>
              <a:t>Nồng độ phần trăm (kí hiệu là C%) của một dung dịch cho ta biết số gam chất tan có trong 100 gam dung dịch.</a:t>
            </a:r>
            <a:endParaRPr lang="en-US" sz="2800" kern="100">
              <a:effectLst/>
              <a:latin typeface="Segoe UI" panose="020B0502040204020203" pitchFamily="34" charset="0"/>
              <a:ea typeface="Segoe UI" panose="020B0502040204020203" pitchFamily="34" charset="0"/>
            </a:endParaRPr>
          </a:p>
        </p:txBody>
      </p:sp>
      <p:grpSp>
        <p:nvGrpSpPr>
          <p:cNvPr id="2" name="Group 1">
            <a:extLst>
              <a:ext uri="{FF2B5EF4-FFF2-40B4-BE49-F238E27FC236}">
                <a16:creationId xmlns:a16="http://schemas.microsoft.com/office/drawing/2014/main" id="{88DCC5F1-A1D6-0F65-0153-3AD080F8704F}"/>
              </a:ext>
            </a:extLst>
          </p:cNvPr>
          <p:cNvGrpSpPr/>
          <p:nvPr/>
        </p:nvGrpSpPr>
        <p:grpSpPr>
          <a:xfrm>
            <a:off x="966652" y="144080"/>
            <a:ext cx="10724606" cy="1580548"/>
            <a:chOff x="1850890" y="373354"/>
            <a:chExt cx="7956786" cy="2214357"/>
          </a:xfrm>
        </p:grpSpPr>
        <p:sp>
          <p:nvSpPr>
            <p:cNvPr id="3" name="矩形: 圆角 1">
              <a:extLst>
                <a:ext uri="{FF2B5EF4-FFF2-40B4-BE49-F238E27FC236}">
                  <a16:creationId xmlns:a16="http://schemas.microsoft.com/office/drawing/2014/main" id="{63B54349-5318-8E09-A5BB-223DDAF1BCD7}"/>
                </a:ext>
              </a:extLst>
            </p:cNvPr>
            <p:cNvSpPr/>
            <p:nvPr/>
          </p:nvSpPr>
          <p:spPr>
            <a:xfrm>
              <a:off x="1850890" y="373354"/>
              <a:ext cx="7956786" cy="221435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E8C1CE1A-5AE9-3DD1-3759-48761F2498F2}"/>
                </a:ext>
              </a:extLst>
            </p:cNvPr>
            <p:cNvSpPr txBox="1"/>
            <p:nvPr/>
          </p:nvSpPr>
          <p:spPr>
            <a:xfrm>
              <a:off x="2303131" y="493242"/>
              <a:ext cx="7240201" cy="1854145"/>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III. Nồng độ dung dịch</a:t>
              </a:r>
            </a:p>
            <a:p>
              <a:r>
                <a:rPr lang="en-US" altLang="zh-CN" sz="4000" b="1">
                  <a:solidFill>
                    <a:schemeClr val="bg1"/>
                  </a:solidFill>
                  <a:latin typeface="+mj-lt"/>
                  <a:ea typeface="汉仪喵魂体W" panose="00020600040101010101" pitchFamily="18" charset="-122"/>
                </a:rPr>
                <a:t>1) Nồng độ phần trăm</a:t>
              </a:r>
              <a:endParaRPr lang="zh-CN" altLang="en-US" sz="4000" b="1" dirty="0">
                <a:solidFill>
                  <a:schemeClr val="bg1"/>
                </a:solidFill>
                <a:latin typeface="+mj-lt"/>
                <a:ea typeface="汉仪喵魂体W" panose="00020600040101010101" pitchFamily="18" charset="-122"/>
              </a:endParaRPr>
            </a:p>
          </p:txBody>
        </p:sp>
      </p:grpSp>
      <p:sp>
        <p:nvSpPr>
          <p:cNvPr id="5" name="Rectangle 2">
            <a:extLst>
              <a:ext uri="{FF2B5EF4-FFF2-40B4-BE49-F238E27FC236}">
                <a16:creationId xmlns:a16="http://schemas.microsoft.com/office/drawing/2014/main" id="{C552C108-ED39-7D36-C162-DDAAAB6762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C662BC4E-3F45-4558-3A8D-5022B9A8C089}"/>
              </a:ext>
            </a:extLst>
          </p:cNvPr>
          <p:cNvGraphicFramePr>
            <a:graphicFrameLocks noChangeAspect="1"/>
          </p:cNvGraphicFramePr>
          <p:nvPr>
            <p:extLst/>
          </p:nvPr>
        </p:nvGraphicFramePr>
        <p:xfrm>
          <a:off x="1491343" y="3237383"/>
          <a:ext cx="2672884" cy="1190804"/>
        </p:xfrm>
        <a:graphic>
          <a:graphicData uri="http://schemas.openxmlformats.org/presentationml/2006/ole">
            <mc:AlternateContent xmlns:mc="http://schemas.openxmlformats.org/markup-compatibility/2006">
              <mc:Choice xmlns:v="urn:schemas-microsoft-com:vml" Requires="v">
                <p:oleObj spid="_x0000_s9270" r:id="rId4" imgW="990600" imgH="431800" progId="Equation.DSMT4">
                  <p:embed/>
                </p:oleObj>
              </mc:Choice>
              <mc:Fallback>
                <p:oleObj r:id="rId4" imgW="990600" imgH="431800" progId="Equation.DSMT4">
                  <p:embed/>
                  <p:pic>
                    <p:nvPicPr>
                      <p:cNvPr id="6" name="Object 5">
                        <a:extLst>
                          <a:ext uri="{FF2B5EF4-FFF2-40B4-BE49-F238E27FC236}">
                            <a16:creationId xmlns:a16="http://schemas.microsoft.com/office/drawing/2014/main" id="{C662BC4E-3F45-4558-3A8D-5022B9A8C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343" y="3237383"/>
                        <a:ext cx="2672884" cy="1190804"/>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F527BEEC-6AB9-F5AB-0769-4FA3F8B2E696}"/>
              </a:ext>
            </a:extLst>
          </p:cNvPr>
          <p:cNvSpPr txBox="1"/>
          <p:nvPr/>
        </p:nvSpPr>
        <p:spPr>
          <a:xfrm>
            <a:off x="3840464" y="3025436"/>
            <a:ext cx="8046735" cy="2221442"/>
          </a:xfrm>
          <a:prstGeom prst="rect">
            <a:avLst/>
          </a:prstGeom>
          <a:noFill/>
        </p:spPr>
        <p:txBody>
          <a:bodyPr wrap="square">
            <a:spAutoFit/>
          </a:bodyPr>
          <a:lstStyle/>
          <a:p>
            <a:pPr marL="457200" marR="0" indent="457200" algn="just">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Trong đó:</a:t>
            </a:r>
          </a:p>
          <a:p>
            <a:pPr marL="457200" marR="0" indent="457200" algn="just">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 là Nồng độ phần trăm của dung dịch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m</a:t>
            </a:r>
            <a:r>
              <a:rPr lang="fr-FR" sz="2800" baseline="-25000">
                <a:effectLst/>
                <a:latin typeface="Times New Roman" panose="02020603050405020304" pitchFamily="18" charset="0"/>
                <a:ea typeface="Calibri" panose="020F0502020204030204" pitchFamily="34" charset="0"/>
                <a:cs typeface="Times New Roman" panose="02020603050405020304" pitchFamily="18" charset="0"/>
              </a:rPr>
              <a:t>ct</a:t>
            </a:r>
            <a:r>
              <a:rPr lang="fr-FR" sz="2800">
                <a:effectLst/>
                <a:latin typeface="Times New Roman" panose="02020603050405020304" pitchFamily="18" charset="0"/>
                <a:ea typeface="Calibri" panose="020F0502020204030204" pitchFamily="34" charset="0"/>
                <a:cs typeface="Times New Roman" panose="02020603050405020304" pitchFamily="18" charset="0"/>
              </a:rPr>
              <a:t> là khối lượng chất tan (g)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m</a:t>
            </a:r>
            <a:r>
              <a:rPr lang="fr-FR" sz="2800" baseline="-25000">
                <a:effectLst/>
                <a:latin typeface="Times New Roman" panose="02020603050405020304" pitchFamily="18" charset="0"/>
                <a:ea typeface="Calibri" panose="020F0502020204030204" pitchFamily="34" charset="0"/>
                <a:cs typeface="Times New Roman" panose="02020603050405020304" pitchFamily="18" charset="0"/>
              </a:rPr>
              <a:t>dd </a:t>
            </a:r>
            <a:r>
              <a:rPr lang="fr-FR" sz="2800">
                <a:effectLst/>
                <a:latin typeface="Times New Roman" panose="02020603050405020304" pitchFamily="18" charset="0"/>
                <a:ea typeface="Calibri" panose="020F0502020204030204" pitchFamily="34" charset="0"/>
                <a:cs typeface="Times New Roman" panose="02020603050405020304" pitchFamily="18" charset="0"/>
              </a:rPr>
              <a:t>là khối lượng dung dịch (g)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737F1768-6234-0CB8-95D5-467EEAAF65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ECE54308-D2FF-22E3-545B-8D0450B089D2}"/>
              </a:ext>
            </a:extLst>
          </p:cNvPr>
          <p:cNvGraphicFramePr>
            <a:graphicFrameLocks noChangeAspect="1"/>
          </p:cNvGraphicFramePr>
          <p:nvPr>
            <p:extLst/>
          </p:nvPr>
        </p:nvGraphicFramePr>
        <p:xfrm>
          <a:off x="1491343" y="4453129"/>
          <a:ext cx="2865201" cy="669147"/>
        </p:xfrm>
        <a:graphic>
          <a:graphicData uri="http://schemas.openxmlformats.org/presentationml/2006/ole">
            <mc:AlternateContent xmlns:mc="http://schemas.openxmlformats.org/markup-compatibility/2006">
              <mc:Choice xmlns:v="urn:schemas-microsoft-com:vml" Requires="v">
                <p:oleObj spid="_x0000_s9271" r:id="rId6" imgW="1016000" imgH="241300" progId="Equation.DSMT4">
                  <p:embed/>
                </p:oleObj>
              </mc:Choice>
              <mc:Fallback>
                <p:oleObj r:id="rId6" imgW="1016000" imgH="241300" progId="Equation.DSMT4">
                  <p:embed/>
                  <p:pic>
                    <p:nvPicPr>
                      <p:cNvPr id="13" name="Object 12">
                        <a:extLst>
                          <a:ext uri="{FF2B5EF4-FFF2-40B4-BE49-F238E27FC236}">
                            <a16:creationId xmlns:a16="http://schemas.microsoft.com/office/drawing/2014/main" id="{ECE54308-D2FF-22E3-545B-8D0450B08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1343" y="4453129"/>
                        <a:ext cx="2865201" cy="669147"/>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56BF15FC-C33E-5A66-29A3-000661CABC80}"/>
              </a:ext>
            </a:extLst>
          </p:cNvPr>
          <p:cNvSpPr txBox="1"/>
          <p:nvPr/>
        </p:nvSpPr>
        <p:spPr>
          <a:xfrm>
            <a:off x="914399" y="5665477"/>
            <a:ext cx="2672884" cy="523220"/>
          </a:xfrm>
          <a:prstGeom prst="rect">
            <a:avLst/>
          </a:prstGeom>
          <a:noFill/>
        </p:spPr>
        <p:txBody>
          <a:bodyPr wrap="square">
            <a:spAutoFit/>
          </a:bodyPr>
          <a:lstStyle/>
          <a:p>
            <a:r>
              <a:rPr lang="en-US" sz="2800" kern="0">
                <a:solidFill>
                  <a:srgbClr val="0070C0"/>
                </a:solidFill>
                <a:effectLst/>
                <a:latin typeface="Times New Roman" panose="02020603050405020304" pitchFamily="18" charset="0"/>
                <a:ea typeface="Calibri" panose="020F0502020204030204" pitchFamily="34" charset="0"/>
              </a:rPr>
              <a:t>CT chuyển đổi</a:t>
            </a:r>
            <a:endParaRPr lang="en-US" sz="2800">
              <a:solidFill>
                <a:srgbClr val="0070C0"/>
              </a:solidFill>
            </a:endParaRPr>
          </a:p>
        </p:txBody>
      </p:sp>
      <p:sp>
        <p:nvSpPr>
          <p:cNvPr id="17" name="Rectangle 6">
            <a:extLst>
              <a:ext uri="{FF2B5EF4-FFF2-40B4-BE49-F238E27FC236}">
                <a16:creationId xmlns:a16="http://schemas.microsoft.com/office/drawing/2014/main" id="{EF0AA8EE-2C98-54D1-94CF-70447AD1D1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a:extLst>
              <a:ext uri="{FF2B5EF4-FFF2-40B4-BE49-F238E27FC236}">
                <a16:creationId xmlns:a16="http://schemas.microsoft.com/office/drawing/2014/main" id="{1A15E1F7-2BF3-4B4D-8930-CDB82E707CBD}"/>
              </a:ext>
            </a:extLst>
          </p:cNvPr>
          <p:cNvGraphicFramePr>
            <a:graphicFrameLocks noChangeAspect="1"/>
          </p:cNvGraphicFramePr>
          <p:nvPr>
            <p:extLst/>
          </p:nvPr>
        </p:nvGraphicFramePr>
        <p:xfrm>
          <a:off x="3587283" y="5448395"/>
          <a:ext cx="2939481" cy="1011964"/>
        </p:xfrm>
        <a:graphic>
          <a:graphicData uri="http://schemas.openxmlformats.org/presentationml/2006/ole">
            <mc:AlternateContent xmlns:mc="http://schemas.openxmlformats.org/markup-compatibility/2006">
              <mc:Choice xmlns:v="urn:schemas-microsoft-com:vml" Requires="v">
                <p:oleObj spid="_x0000_s9272" r:id="rId8" imgW="914400" imgH="393700" progId="Equation.3">
                  <p:embed/>
                </p:oleObj>
              </mc:Choice>
              <mc:Fallback>
                <p:oleObj r:id="rId8" imgW="914400" imgH="393700" progId="Equation.3">
                  <p:embed/>
                  <p:pic>
                    <p:nvPicPr>
                      <p:cNvPr id="18" name="Object 17">
                        <a:extLst>
                          <a:ext uri="{FF2B5EF4-FFF2-40B4-BE49-F238E27FC236}">
                            <a16:creationId xmlns:a16="http://schemas.microsoft.com/office/drawing/2014/main" id="{1A15E1F7-2BF3-4B4D-8930-CDB82E707C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7283" y="5448395"/>
                        <a:ext cx="2939481" cy="1011964"/>
                      </a:xfrm>
                      <a:prstGeom prst="rect">
                        <a:avLst/>
                      </a:prstGeom>
                      <a:noFill/>
                    </p:spPr>
                  </p:pic>
                </p:oleObj>
              </mc:Fallback>
            </mc:AlternateContent>
          </a:graphicData>
        </a:graphic>
      </p:graphicFrame>
      <p:sp>
        <p:nvSpPr>
          <p:cNvPr id="19" name="Rectangle 8">
            <a:extLst>
              <a:ext uri="{FF2B5EF4-FFF2-40B4-BE49-F238E27FC236}">
                <a16:creationId xmlns:a16="http://schemas.microsoft.com/office/drawing/2014/main" id="{B32F936A-AD01-7603-FFDA-B2B269422E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a:extLst>
              <a:ext uri="{FF2B5EF4-FFF2-40B4-BE49-F238E27FC236}">
                <a16:creationId xmlns:a16="http://schemas.microsoft.com/office/drawing/2014/main" id="{9E8B4B18-D397-944A-7B44-0394E684BB53}"/>
              </a:ext>
            </a:extLst>
          </p:cNvPr>
          <p:cNvGraphicFramePr>
            <a:graphicFrameLocks noChangeAspect="1"/>
          </p:cNvGraphicFramePr>
          <p:nvPr>
            <p:extLst/>
          </p:nvPr>
        </p:nvGraphicFramePr>
        <p:xfrm>
          <a:off x="6764395" y="5393816"/>
          <a:ext cx="2672883" cy="1066543"/>
        </p:xfrm>
        <a:graphic>
          <a:graphicData uri="http://schemas.openxmlformats.org/presentationml/2006/ole">
            <mc:AlternateContent xmlns:mc="http://schemas.openxmlformats.org/markup-compatibility/2006">
              <mc:Choice xmlns:v="urn:schemas-microsoft-com:vml" Requires="v">
                <p:oleObj spid="_x0000_s9273" r:id="rId10" imgW="965200" imgH="393700" progId="Equation.3">
                  <p:embed/>
                </p:oleObj>
              </mc:Choice>
              <mc:Fallback>
                <p:oleObj r:id="rId10" imgW="965200" imgH="393700" progId="Equation.3">
                  <p:embed/>
                  <p:pic>
                    <p:nvPicPr>
                      <p:cNvPr id="20" name="Object 19">
                        <a:extLst>
                          <a:ext uri="{FF2B5EF4-FFF2-40B4-BE49-F238E27FC236}">
                            <a16:creationId xmlns:a16="http://schemas.microsoft.com/office/drawing/2014/main" id="{9E8B4B18-D397-944A-7B44-0394E684BB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4395" y="5393816"/>
                        <a:ext cx="2672883" cy="1066543"/>
                      </a:xfrm>
                      <a:prstGeom prst="rect">
                        <a:avLst/>
                      </a:prstGeom>
                      <a:noFill/>
                    </p:spPr>
                  </p:pic>
                </p:oleObj>
              </mc:Fallback>
            </mc:AlternateContent>
          </a:graphicData>
        </a:graphic>
      </p:graphicFrame>
      <p:sp>
        <p:nvSpPr>
          <p:cNvPr id="22" name="Rectangle 21">
            <a:extLst>
              <a:ext uri="{FF2B5EF4-FFF2-40B4-BE49-F238E27FC236}">
                <a16:creationId xmlns:a16="http://schemas.microsoft.com/office/drawing/2014/main" id="{3F68DD84-2A04-DBB9-43CA-3C58542ED87F}"/>
              </a:ext>
            </a:extLst>
          </p:cNvPr>
          <p:cNvSpPr/>
          <p:nvPr/>
        </p:nvSpPr>
        <p:spPr>
          <a:xfrm>
            <a:off x="911912" y="3261431"/>
            <a:ext cx="3728916" cy="19520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890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6" grpId="0"/>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379622" y="3023037"/>
            <a:ext cx="4872617" cy="1107996"/>
          </a:xfrm>
          <a:prstGeom prst="rect">
            <a:avLst/>
          </a:prstGeom>
          <a:solidFill>
            <a:schemeClr val="accent1">
              <a:lumMod val="40000"/>
              <a:lumOff val="60000"/>
            </a:schemeClr>
          </a:solidFill>
        </p:spPr>
        <p:txBody>
          <a:bodyPr wrap="none" rtlCol="0">
            <a:spAutoFit/>
          </a:bodyPr>
          <a:lstStyle/>
          <a:p>
            <a:pPr algn="ctr"/>
            <a:r>
              <a:rPr lang="en-US" altLang="zh-CN" sz="6600" dirty="0">
                <a:solidFill>
                  <a:srgbClr val="7A573E"/>
                </a:solidFill>
                <a:ea typeface="汉仪喵魂体W" panose="00020600040101010101" pitchFamily="18" charset="-122"/>
              </a:rPr>
              <a:t>LUYỆN TẬP</a:t>
            </a:r>
            <a:endParaRPr lang="zh-CN" altLang="en-US" sz="6600" dirty="0">
              <a:solidFill>
                <a:srgbClr val="7A573E"/>
              </a:solidFill>
              <a:ea typeface="汉仪喵魂体W" panose="00020600040101010101" pitchFamily="18" charset="-122"/>
            </a:endParaRPr>
          </a:p>
        </p:txBody>
      </p:sp>
    </p:spTree>
    <p:extLst>
      <p:ext uri="{BB962C8B-B14F-4D97-AF65-F5344CB8AC3E}">
        <p14:creationId xmlns:p14="http://schemas.microsoft.com/office/powerpoint/2010/main" val="1221028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3328" y="1180453"/>
            <a:ext cx="10284543" cy="3400931"/>
          </a:xfrm>
          <a:prstGeom prst="rect">
            <a:avLst/>
          </a:prstGeom>
        </p:spPr>
        <p:txBody>
          <a:bodyPr wrap="square">
            <a:spAutoFit/>
          </a:bodyPr>
          <a:lstStyle/>
          <a:p>
            <a:pPr marL="30480" marR="30480">
              <a:lnSpc>
                <a:spcPts val="1800"/>
              </a:lnSpc>
              <a:spcAft>
                <a:spcPts val="1200"/>
              </a:spcAft>
            </a:pP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1</a:t>
            </a:r>
            <a:r>
              <a:rPr lang="en-US" sz="3200" b="1"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biết</a:t>
            </a:r>
            <a:endParaRPr lang="en-US" sz="3200" dirty="0" smtClean="0">
              <a:solidFill>
                <a:srgbClr val="000000"/>
              </a:solidFill>
              <a:latin typeface="Times New Roman" panose="02020603050405020304" pitchFamily="18" charset="0"/>
              <a:ea typeface="Times New Roman" panose="02020603050405020304" pitchFamily="18" charset="0"/>
            </a:endParaRP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mol</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rPr>
              <a:t> tan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1 </a:t>
            </a:r>
            <a:r>
              <a:rPr lang="en-US" sz="3200" dirty="0" err="1">
                <a:solidFill>
                  <a:srgbClr val="000000"/>
                </a:solidFill>
                <a:latin typeface="Times New Roman" panose="02020603050405020304" pitchFamily="18" charset="0"/>
                <a:ea typeface="Times New Roman" panose="02020603050405020304" pitchFamily="18" charset="0"/>
              </a:rPr>
              <a:t>lít</a:t>
            </a:r>
            <a:r>
              <a:rPr lang="en-US" sz="3200" dirty="0">
                <a:solidFill>
                  <a:srgbClr val="000000"/>
                </a:solidFill>
                <a:latin typeface="Times New Roman" panose="02020603050405020304" pitchFamily="18" charset="0"/>
                <a:ea typeface="Times New Roman" panose="02020603050405020304" pitchFamily="18" charset="0"/>
              </a:rPr>
              <a:t> dung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smtClean="0">
                <a:solidFill>
                  <a:srgbClr val="000000"/>
                </a:solidFill>
                <a:latin typeface="Times New Roman" panose="02020603050405020304" pitchFamily="18" charset="0"/>
                <a:ea typeface="Times New Roman" panose="02020603050405020304" pitchFamily="18" charset="0"/>
              </a:rPr>
              <a:t>.</a:t>
            </a: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B.</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gam </a:t>
            </a:r>
            <a:r>
              <a:rPr lang="en-US" sz="3200" dirty="0" err="1">
                <a:solidFill>
                  <a:srgbClr val="000000"/>
                </a:solidFill>
                <a:latin typeface="Times New Roman" panose="02020603050405020304" pitchFamily="18" charset="0"/>
                <a:ea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rPr>
              <a:t> tan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1 </a:t>
            </a:r>
            <a:r>
              <a:rPr lang="en-US" sz="3200" dirty="0" err="1">
                <a:solidFill>
                  <a:srgbClr val="000000"/>
                </a:solidFill>
                <a:latin typeface="Times New Roman" panose="02020603050405020304" pitchFamily="18" charset="0"/>
                <a:ea typeface="Times New Roman" panose="02020603050405020304" pitchFamily="18" charset="0"/>
              </a:rPr>
              <a:t>lít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smtClean="0">
                <a:solidFill>
                  <a:srgbClr val="000000"/>
                </a:solidFill>
                <a:latin typeface="Times New Roman" panose="02020603050405020304" pitchFamily="18" charset="0"/>
                <a:ea typeface="Times New Roman" panose="02020603050405020304" pitchFamily="18" charset="0"/>
              </a:rPr>
              <a:t>.</a:t>
            </a: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mol</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tan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100 gam dung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smtClean="0">
                <a:solidFill>
                  <a:srgbClr val="000000"/>
                </a:solidFill>
                <a:latin typeface="Times New Roman" panose="02020603050405020304" pitchFamily="18" charset="0"/>
                <a:ea typeface="Times New Roman" panose="02020603050405020304" pitchFamily="18" charset="0"/>
              </a:rPr>
              <a:t>.</a:t>
            </a: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D.</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gam </a:t>
            </a:r>
            <a:r>
              <a:rPr lang="en-US" sz="3200" dirty="0" err="1">
                <a:solidFill>
                  <a:srgbClr val="000000"/>
                </a:solidFill>
                <a:latin typeface="Times New Roman" panose="02020603050405020304" pitchFamily="18" charset="0"/>
                <a:ea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rPr>
              <a:t> tan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100 gam dung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6" name="Oval 5"/>
          <p:cNvSpPr/>
          <p:nvPr/>
        </p:nvSpPr>
        <p:spPr>
          <a:xfrm>
            <a:off x="1366684" y="2880918"/>
            <a:ext cx="4916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p:nvSpPr>
        <p:spPr>
          <a:xfrm>
            <a:off x="1563328" y="4034324"/>
            <a:ext cx="614818" cy="54706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511002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878" y="1337770"/>
            <a:ext cx="10245213" cy="3400931"/>
          </a:xfrm>
          <a:prstGeom prst="rect">
            <a:avLst/>
          </a:prstGeom>
        </p:spPr>
        <p:txBody>
          <a:bodyPr wrap="square">
            <a:spAutoFit/>
          </a:bodyPr>
          <a:lstStyle/>
          <a:p>
            <a:pPr marL="30480" marR="30480">
              <a:lnSpc>
                <a:spcPts val="1800"/>
              </a:lnSpc>
              <a:spcAft>
                <a:spcPts val="1200"/>
              </a:spcAft>
            </a:pPr>
            <a:r>
              <a:rPr lang="vi-VN" sz="3200" b="1" dirty="0">
                <a:latin typeface="Times New Roman" panose="02020603050405020304" pitchFamily="18" charset="0"/>
                <a:ea typeface="Times New Roman" panose="02020603050405020304" pitchFamily="18" charset="0"/>
              </a:rPr>
              <a:t>Câu 2. </a:t>
            </a:r>
            <a:r>
              <a:rPr lang="en-US" sz="3200" dirty="0">
                <a:solidFill>
                  <a:srgbClr val="000000"/>
                </a:solidFill>
                <a:latin typeface="Open Sans"/>
                <a:ea typeface="Times New Roman" panose="02020603050405020304" pitchFamily="18" charset="0"/>
              </a:rPr>
              <a:t>Dung </a:t>
            </a:r>
            <a:r>
              <a:rPr lang="en-US" sz="3200" dirty="0" err="1">
                <a:solidFill>
                  <a:srgbClr val="000000"/>
                </a:solidFill>
                <a:latin typeface="Open Sans"/>
                <a:ea typeface="Times New Roman" panose="02020603050405020304" pitchFamily="18" charset="0"/>
              </a:rPr>
              <a:t>dịch</a:t>
            </a:r>
            <a:r>
              <a:rPr lang="en-US" sz="3200" dirty="0">
                <a:solidFill>
                  <a:srgbClr val="000000"/>
                </a:solidFill>
                <a:latin typeface="Open Sans"/>
                <a:ea typeface="Times New Roman" panose="02020603050405020304" pitchFamily="18" charset="0"/>
              </a:rPr>
              <a:t> </a:t>
            </a:r>
            <a:r>
              <a:rPr lang="en-US" sz="3200" i="1" dirty="0" err="1">
                <a:solidFill>
                  <a:srgbClr val="000000"/>
                </a:solidFill>
                <a:latin typeface="Open Sans"/>
                <a:ea typeface="Times New Roman" panose="02020603050405020304" pitchFamily="18" charset="0"/>
              </a:rPr>
              <a:t>chưa</a:t>
            </a:r>
            <a:r>
              <a:rPr lang="en-US" sz="3200" i="1" dirty="0">
                <a:solidFill>
                  <a:srgbClr val="000000"/>
                </a:solidFill>
                <a:latin typeface="Open Sans"/>
                <a:ea typeface="Times New Roman" panose="02020603050405020304" pitchFamily="18" charset="0"/>
              </a:rPr>
              <a:t> </a:t>
            </a:r>
            <a:r>
              <a:rPr lang="en-US" sz="3200" i="1" dirty="0" err="1">
                <a:solidFill>
                  <a:srgbClr val="000000"/>
                </a:solidFill>
                <a:latin typeface="Open Sans"/>
                <a:ea typeface="Times New Roman" panose="02020603050405020304" pitchFamily="18" charset="0"/>
              </a:rPr>
              <a:t>bão</a:t>
            </a:r>
            <a:r>
              <a:rPr lang="en-US" sz="3200" i="1" dirty="0">
                <a:solidFill>
                  <a:srgbClr val="000000"/>
                </a:solidFill>
                <a:latin typeface="Open Sans"/>
                <a:ea typeface="Times New Roman" panose="02020603050405020304" pitchFamily="18" charset="0"/>
              </a:rPr>
              <a:t> </a:t>
            </a:r>
            <a:r>
              <a:rPr lang="en-US" sz="3200" i="1" dirty="0" err="1">
                <a:solidFill>
                  <a:srgbClr val="000000"/>
                </a:solidFill>
                <a:latin typeface="Open Sans"/>
                <a:ea typeface="Times New Roman" panose="02020603050405020304" pitchFamily="18" charset="0"/>
              </a:rPr>
              <a:t>hòa</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là</a:t>
            </a:r>
            <a:r>
              <a:rPr lang="en-US" sz="3200" dirty="0">
                <a:solidFill>
                  <a:srgbClr val="000000"/>
                </a:solidFill>
                <a:latin typeface="Open Sans"/>
                <a:ea typeface="Times New Roman" panose="02020603050405020304" pitchFamily="18" charset="0"/>
              </a:rPr>
              <a:t> dung </a:t>
            </a:r>
            <a:r>
              <a:rPr lang="en-US" sz="3200" dirty="0" err="1" smtClean="0">
                <a:solidFill>
                  <a:srgbClr val="000000"/>
                </a:solidFill>
                <a:latin typeface="Open Sans"/>
                <a:ea typeface="Times New Roman" panose="02020603050405020304" pitchFamily="18" charset="0"/>
              </a:rPr>
              <a:t>dịch</a:t>
            </a:r>
            <a:endParaRPr lang="en-US" sz="3200" dirty="0" smtClean="0">
              <a:solidFill>
                <a:srgbClr val="000000"/>
              </a:solidFill>
              <a:latin typeface="Open Sans"/>
              <a:ea typeface="Times New Roman" panose="02020603050405020304" pitchFamily="18" charset="0"/>
            </a:endParaRP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Open Sans"/>
                <a:ea typeface="Times New Roman" panose="02020603050405020304" pitchFamily="18" charset="0"/>
              </a:rPr>
              <a:t>A.</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không</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thể</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hòa</a:t>
            </a:r>
            <a:r>
              <a:rPr lang="en-US" sz="3200" dirty="0">
                <a:solidFill>
                  <a:srgbClr val="000000"/>
                </a:solidFill>
                <a:latin typeface="Open Sans"/>
                <a:ea typeface="Times New Roman" panose="02020603050405020304" pitchFamily="18" charset="0"/>
              </a:rPr>
              <a:t> tan </a:t>
            </a:r>
            <a:r>
              <a:rPr lang="en-US" sz="3200" dirty="0" err="1">
                <a:solidFill>
                  <a:srgbClr val="000000"/>
                </a:solidFill>
                <a:latin typeface="Open Sans"/>
                <a:ea typeface="Times New Roman" panose="02020603050405020304" pitchFamily="18" charset="0"/>
              </a:rPr>
              <a:t>thêm</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chất</a:t>
            </a:r>
            <a:r>
              <a:rPr lang="en-US" sz="3200" dirty="0">
                <a:solidFill>
                  <a:srgbClr val="000000"/>
                </a:solidFill>
                <a:latin typeface="Open Sans"/>
                <a:ea typeface="Times New Roman" panose="02020603050405020304" pitchFamily="18" charset="0"/>
              </a:rPr>
              <a:t> tan</a:t>
            </a:r>
            <a:r>
              <a:rPr lang="en-US" sz="3200" dirty="0" smtClean="0">
                <a:solidFill>
                  <a:srgbClr val="000000"/>
                </a:solidFill>
                <a:latin typeface="Open Sans"/>
                <a:ea typeface="Times New Roman" panose="02020603050405020304" pitchFamily="18" charset="0"/>
              </a:rPr>
              <a:t>.</a:t>
            </a: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Open Sans"/>
                <a:ea typeface="Times New Roman" panose="02020603050405020304" pitchFamily="18" charset="0"/>
              </a:rPr>
              <a:t>B. </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có</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thể</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hòa</a:t>
            </a:r>
            <a:r>
              <a:rPr lang="en-US" sz="3200" dirty="0">
                <a:solidFill>
                  <a:srgbClr val="000000"/>
                </a:solidFill>
                <a:latin typeface="Open Sans"/>
                <a:ea typeface="Times New Roman" panose="02020603050405020304" pitchFamily="18" charset="0"/>
              </a:rPr>
              <a:t> tan </a:t>
            </a:r>
            <a:r>
              <a:rPr lang="en-US" sz="3200" dirty="0" err="1">
                <a:solidFill>
                  <a:srgbClr val="000000"/>
                </a:solidFill>
                <a:latin typeface="Open Sans"/>
                <a:ea typeface="Times New Roman" panose="02020603050405020304" pitchFamily="18" charset="0"/>
              </a:rPr>
              <a:t>thêm</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chất</a:t>
            </a:r>
            <a:r>
              <a:rPr lang="en-US" sz="3200" dirty="0">
                <a:solidFill>
                  <a:srgbClr val="000000"/>
                </a:solidFill>
                <a:latin typeface="Open Sans"/>
                <a:ea typeface="Times New Roman" panose="02020603050405020304" pitchFamily="18" charset="0"/>
              </a:rPr>
              <a:t> tan</a:t>
            </a:r>
            <a:r>
              <a:rPr lang="en-US" sz="3200" dirty="0" smtClean="0">
                <a:solidFill>
                  <a:srgbClr val="000000"/>
                </a:solidFill>
                <a:latin typeface="Open Sans"/>
                <a:ea typeface="Times New Roman" panose="02020603050405020304" pitchFamily="18" charset="0"/>
              </a:rPr>
              <a:t>.</a:t>
            </a: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Open Sans"/>
                <a:ea typeface="Times New Roman" panose="02020603050405020304" pitchFamily="18" charset="0"/>
              </a:rPr>
              <a:t>C.</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không</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thể</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hòa</a:t>
            </a:r>
            <a:r>
              <a:rPr lang="en-US" sz="3200" dirty="0">
                <a:solidFill>
                  <a:srgbClr val="000000"/>
                </a:solidFill>
                <a:latin typeface="Open Sans"/>
                <a:ea typeface="Times New Roman" panose="02020603050405020304" pitchFamily="18" charset="0"/>
              </a:rPr>
              <a:t> tan </a:t>
            </a:r>
            <a:r>
              <a:rPr lang="en-US" sz="3200" dirty="0" err="1">
                <a:solidFill>
                  <a:srgbClr val="000000"/>
                </a:solidFill>
                <a:latin typeface="Open Sans"/>
                <a:ea typeface="Times New Roman" panose="02020603050405020304" pitchFamily="18" charset="0"/>
              </a:rPr>
              <a:t>thêm</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nước</a:t>
            </a:r>
            <a:r>
              <a:rPr lang="en-US" sz="3200" dirty="0" smtClean="0">
                <a:solidFill>
                  <a:srgbClr val="000000"/>
                </a:solidFill>
                <a:latin typeface="Open Sans"/>
                <a:ea typeface="Times New Roman" panose="02020603050405020304" pitchFamily="18" charset="0"/>
              </a:rPr>
              <a:t>.</a:t>
            </a:r>
          </a:p>
          <a:p>
            <a:pPr marL="30480" marR="30480">
              <a:lnSpc>
                <a:spcPts val="1800"/>
              </a:lnSpc>
              <a:spcAft>
                <a:spcPts val="1200"/>
              </a:spcAft>
            </a:pP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3200" b="1" dirty="0">
                <a:solidFill>
                  <a:srgbClr val="000000"/>
                </a:solidFill>
                <a:latin typeface="Open Sans"/>
                <a:ea typeface="Times New Roman" panose="02020603050405020304" pitchFamily="18" charset="0"/>
              </a:rPr>
              <a:t>D.</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có</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thể</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hòa</a:t>
            </a:r>
            <a:r>
              <a:rPr lang="en-US" sz="3200" dirty="0">
                <a:solidFill>
                  <a:srgbClr val="000000"/>
                </a:solidFill>
                <a:latin typeface="Open Sans"/>
                <a:ea typeface="Times New Roman" panose="02020603050405020304" pitchFamily="18" charset="0"/>
              </a:rPr>
              <a:t> tan </a:t>
            </a:r>
            <a:r>
              <a:rPr lang="en-US" sz="3200" dirty="0" err="1">
                <a:solidFill>
                  <a:srgbClr val="000000"/>
                </a:solidFill>
                <a:latin typeface="Open Sans"/>
                <a:ea typeface="Times New Roman" panose="02020603050405020304" pitchFamily="18" charset="0"/>
              </a:rPr>
              <a:t>thêm</a:t>
            </a:r>
            <a:r>
              <a:rPr lang="en-US" sz="3200" dirty="0">
                <a:solidFill>
                  <a:srgbClr val="000000"/>
                </a:solidFill>
                <a:latin typeface="Open Sans"/>
                <a:ea typeface="Times New Roman" panose="02020603050405020304" pitchFamily="18" charset="0"/>
              </a:rPr>
              <a:t> dung </a:t>
            </a:r>
            <a:r>
              <a:rPr lang="en-US" sz="3200" dirty="0" err="1">
                <a:solidFill>
                  <a:srgbClr val="000000"/>
                </a:solidFill>
                <a:latin typeface="Open Sans"/>
                <a:ea typeface="Times New Roman" panose="02020603050405020304" pitchFamily="18" charset="0"/>
              </a:rPr>
              <a:t>dịch</a:t>
            </a:r>
            <a:r>
              <a:rPr lang="en-US" sz="3200" dirty="0">
                <a:solidFill>
                  <a:srgbClr val="000000"/>
                </a:solidFill>
                <a:latin typeface="Open Sans"/>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3" name="Donut 2"/>
          <p:cNvSpPr/>
          <p:nvPr/>
        </p:nvSpPr>
        <p:spPr>
          <a:xfrm>
            <a:off x="1052052" y="2647976"/>
            <a:ext cx="727587" cy="586838"/>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873685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4" y="640129"/>
            <a:ext cx="11641393" cy="5709255"/>
          </a:xfrm>
          <a:prstGeom prst="rect">
            <a:avLst/>
          </a:prstGeom>
        </p:spPr>
        <p:txBody>
          <a:bodyPr wrap="square">
            <a:spAutoFit/>
          </a:bodyPr>
          <a:lstStyle/>
          <a:p>
            <a:pPr marL="30480" marR="30480">
              <a:lnSpc>
                <a:spcPts val="1800"/>
              </a:lnSpc>
              <a:spcAft>
                <a:spcPts val="1200"/>
              </a:spcAft>
            </a:pPr>
            <a:r>
              <a:rPr lang="vi-VN" sz="2800" b="1" dirty="0">
                <a:latin typeface="Times New Roman" panose="02020603050405020304" pitchFamily="18" charset="0"/>
                <a:ea typeface="Times New Roman" panose="02020603050405020304" pitchFamily="18" charset="0"/>
              </a:rPr>
              <a:t>Câu 3.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muối</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sinh</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lí</a:t>
            </a:r>
            <a:r>
              <a:rPr lang="en-US" sz="2800" dirty="0">
                <a:solidFill>
                  <a:srgbClr val="000000"/>
                </a:solidFill>
                <a:latin typeface="Open Sans"/>
                <a:ea typeface="Times New Roman" panose="02020603050405020304" pitchFamily="18" charset="0"/>
              </a:rPr>
              <a:t> (dung </a:t>
            </a:r>
            <a:r>
              <a:rPr lang="en-US" sz="2800" dirty="0" err="1">
                <a:solidFill>
                  <a:srgbClr val="000000"/>
                </a:solidFill>
                <a:latin typeface="Open Sans"/>
                <a:ea typeface="Times New Roman" panose="02020603050405020304" pitchFamily="18" charset="0"/>
              </a:rPr>
              <a:t>dịch</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NaCl</a:t>
            </a:r>
            <a:r>
              <a:rPr lang="en-US" sz="2800" dirty="0">
                <a:solidFill>
                  <a:srgbClr val="000000"/>
                </a:solidFill>
                <a:latin typeface="Open Sans"/>
                <a:ea typeface="Times New Roman" panose="02020603050405020304" pitchFamily="18" charset="0"/>
              </a:rPr>
              <a:t> 0,9%) </a:t>
            </a:r>
            <a:r>
              <a:rPr lang="en-US" sz="2800" dirty="0" err="1" smtClean="0">
                <a:solidFill>
                  <a:srgbClr val="000000"/>
                </a:solidFill>
                <a:latin typeface="Open Sans"/>
                <a:ea typeface="Times New Roman" panose="02020603050405020304" pitchFamily="18" charset="0"/>
              </a:rPr>
              <a:t>được</a:t>
            </a:r>
            <a:r>
              <a:rPr lang="en-US" sz="2800" dirty="0" smtClean="0">
                <a:solidFill>
                  <a:srgbClr val="000000"/>
                </a:solidFill>
                <a:latin typeface="Open Sans"/>
                <a:ea typeface="Times New Roman" panose="02020603050405020304" pitchFamily="18" charset="0"/>
              </a:rPr>
              <a:t> </a:t>
            </a:r>
            <a:r>
              <a:rPr lang="en-US" sz="2800" dirty="0" err="1" smtClean="0">
                <a:solidFill>
                  <a:srgbClr val="000000"/>
                </a:solidFill>
                <a:latin typeface="Open Sans"/>
                <a:ea typeface="Times New Roman" panose="02020603050405020304" pitchFamily="18" charset="0"/>
              </a:rPr>
              <a:t>sử</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dụng</a:t>
            </a:r>
            <a:r>
              <a:rPr lang="en-US" sz="2800" dirty="0">
                <a:solidFill>
                  <a:srgbClr val="000000"/>
                </a:solidFill>
                <a:latin typeface="Open Sans"/>
                <a:ea typeface="Times New Roman" panose="02020603050405020304" pitchFamily="18" charset="0"/>
              </a:rPr>
              <a:t> </a:t>
            </a:r>
            <a:endParaRPr lang="en-US" sz="2800" dirty="0" smtClean="0">
              <a:solidFill>
                <a:srgbClr val="000000"/>
              </a:solidFill>
              <a:latin typeface="Open Sans"/>
              <a:ea typeface="Times New Roman" panose="02020603050405020304" pitchFamily="18" charset="0"/>
            </a:endParaRPr>
          </a:p>
          <a:p>
            <a:pPr marL="30480" marR="30480">
              <a:lnSpc>
                <a:spcPts val="1800"/>
              </a:lnSpc>
              <a:spcAft>
                <a:spcPts val="1200"/>
              </a:spcAft>
            </a:pPr>
            <a:endParaRPr lang="en-US" sz="2800" dirty="0" smtClean="0">
              <a:solidFill>
                <a:srgbClr val="000000"/>
              </a:solidFill>
              <a:latin typeface="Open Sans"/>
              <a:ea typeface="Times New Roman" panose="02020603050405020304" pitchFamily="18" charset="0"/>
            </a:endParaRPr>
          </a:p>
          <a:p>
            <a:pPr marL="30480" marR="30480">
              <a:lnSpc>
                <a:spcPts val="1800"/>
              </a:lnSpc>
              <a:spcAft>
                <a:spcPts val="1200"/>
              </a:spcAft>
            </a:pPr>
            <a:r>
              <a:rPr lang="en-US" sz="2800" dirty="0" err="1" smtClean="0">
                <a:solidFill>
                  <a:srgbClr val="000000"/>
                </a:solidFill>
                <a:latin typeface="Open Sans"/>
                <a:ea typeface="Times New Roman" panose="02020603050405020304" pitchFamily="18" charset="0"/>
              </a:rPr>
              <a:t>nhiều</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trong</a:t>
            </a:r>
            <a:r>
              <a:rPr lang="en-US" sz="2800" dirty="0">
                <a:solidFill>
                  <a:srgbClr val="000000"/>
                </a:solidFill>
                <a:latin typeface="Open Sans"/>
                <a:ea typeface="Times New Roman" panose="02020603050405020304" pitchFamily="18" charset="0"/>
              </a:rPr>
              <a:t> y </a:t>
            </a:r>
            <a:r>
              <a:rPr lang="en-US" sz="2800" dirty="0" err="1">
                <a:solidFill>
                  <a:srgbClr val="000000"/>
                </a:solidFill>
                <a:latin typeface="Open Sans"/>
                <a:ea typeface="Times New Roman" panose="02020603050405020304" pitchFamily="18" charset="0"/>
              </a:rPr>
              <a:t>học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trong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cuộc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sống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hàng</a:t>
            </a:r>
            <a:r>
              <a:rPr lang="en-US" sz="2800" dirty="0">
                <a:solidFill>
                  <a:srgbClr val="000000"/>
                </a:solidFill>
                <a:latin typeface="Open Sans"/>
                <a:ea typeface="Times New Roman" panose="02020603050405020304" pitchFamily="18" charset="0"/>
              </a:rPr>
              <a:t> </a:t>
            </a:r>
            <a:r>
              <a:rPr lang="en-US" sz="2800" dirty="0" err="1" smtClean="0">
                <a:solidFill>
                  <a:srgbClr val="000000"/>
                </a:solidFill>
                <a:latin typeface="Open Sans"/>
                <a:ea typeface="Times New Roman" panose="02020603050405020304" pitchFamily="18" charset="0"/>
              </a:rPr>
              <a:t>ngày</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muối</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sinh</a:t>
            </a:r>
            <a:r>
              <a:rPr lang="en-US" sz="2800" dirty="0">
                <a:solidFill>
                  <a:srgbClr val="000000"/>
                </a:solidFill>
                <a:latin typeface="Open Sans"/>
                <a:ea typeface="Times New Roman" panose="02020603050405020304" pitchFamily="18" charset="0"/>
              </a:rPr>
              <a:t> </a:t>
            </a:r>
            <a:endParaRPr lang="en-US" sz="2800" dirty="0" smtClean="0">
              <a:solidFill>
                <a:srgbClr val="000000"/>
              </a:solidFill>
              <a:latin typeface="Open Sans"/>
              <a:ea typeface="Times New Roman" panose="02020603050405020304" pitchFamily="18" charset="0"/>
            </a:endParaRPr>
          </a:p>
          <a:p>
            <a:pPr marL="30480" marR="30480">
              <a:lnSpc>
                <a:spcPts val="1800"/>
              </a:lnSpc>
              <a:spcAft>
                <a:spcPts val="1200"/>
              </a:spcAft>
            </a:pPr>
            <a:endParaRPr lang="en-US" sz="2800" dirty="0" smtClean="0">
              <a:solidFill>
                <a:srgbClr val="000000"/>
              </a:solidFill>
              <a:latin typeface="Open Sans"/>
              <a:ea typeface="Times New Roman" panose="02020603050405020304" pitchFamily="18" charset="0"/>
            </a:endParaRPr>
          </a:p>
          <a:p>
            <a:pPr marL="30480" marR="30480">
              <a:lnSpc>
                <a:spcPts val="1800"/>
              </a:lnSpc>
              <a:spcAft>
                <a:spcPts val="1200"/>
              </a:spcAft>
            </a:pPr>
            <a:r>
              <a:rPr lang="en-US" sz="2800" dirty="0" err="1" smtClean="0">
                <a:solidFill>
                  <a:srgbClr val="000000"/>
                </a:solidFill>
                <a:latin typeface="Open Sans"/>
                <a:ea typeface="Times New Roman" panose="02020603050405020304" pitchFamily="18" charset="0"/>
              </a:rPr>
              <a:t>lí</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cũng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có</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rất</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nhiều</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ứng</a:t>
            </a:r>
            <a:r>
              <a:rPr lang="en-US" sz="2800" dirty="0">
                <a:solidFill>
                  <a:srgbClr val="000000"/>
                </a:solidFill>
                <a:latin typeface="Open Sans"/>
                <a:ea typeface="Times New Roman" panose="02020603050405020304" pitchFamily="18" charset="0"/>
              </a:rPr>
              <a:t> </a:t>
            </a:r>
            <a:r>
              <a:rPr lang="en-US" sz="2800" dirty="0" err="1" smtClean="0">
                <a:solidFill>
                  <a:srgbClr val="000000"/>
                </a:solidFill>
                <a:latin typeface="Open Sans"/>
                <a:ea typeface="Times New Roman" panose="02020603050405020304" pitchFamily="18" charset="0"/>
              </a:rPr>
              <a:t>dụng</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như</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dùng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để</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súc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miệng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ngâm</a:t>
            </a:r>
            <a:r>
              <a:rPr lang="en-US" sz="2800" dirty="0">
                <a:solidFill>
                  <a:srgbClr val="000000"/>
                </a:solidFill>
                <a:latin typeface="Open Sans"/>
                <a:ea typeface="Times New Roman" panose="02020603050405020304" pitchFamily="18" charset="0"/>
              </a:rPr>
              <a:t>, </a:t>
            </a:r>
            <a:endParaRPr lang="en-US" sz="2800" dirty="0" smtClean="0">
              <a:solidFill>
                <a:srgbClr val="000000"/>
              </a:solidFill>
              <a:latin typeface="Open Sans"/>
              <a:ea typeface="Times New Roman" panose="02020603050405020304" pitchFamily="18" charset="0"/>
            </a:endParaRPr>
          </a:p>
          <a:p>
            <a:pPr marL="30480" marR="30480">
              <a:lnSpc>
                <a:spcPts val="1800"/>
              </a:lnSpc>
              <a:spcAft>
                <a:spcPts val="1200"/>
              </a:spcAft>
            </a:pPr>
            <a:endParaRPr lang="en-US" sz="2800" dirty="0">
              <a:solidFill>
                <a:srgbClr val="000000"/>
              </a:solidFill>
              <a:latin typeface="Open Sans"/>
              <a:ea typeface="Times New Roman" panose="02020603050405020304" pitchFamily="18" charset="0"/>
            </a:endParaRPr>
          </a:p>
          <a:p>
            <a:pPr marL="30480" marR="30480">
              <a:lnSpc>
                <a:spcPts val="1800"/>
              </a:lnSpc>
              <a:spcAft>
                <a:spcPts val="1200"/>
              </a:spcAft>
            </a:pPr>
            <a:r>
              <a:rPr lang="en-US" sz="2800" dirty="0" err="1" smtClean="0">
                <a:solidFill>
                  <a:srgbClr val="000000"/>
                </a:solidFill>
                <a:latin typeface="Open Sans"/>
                <a:ea typeface="Times New Roman" panose="02020603050405020304" pitchFamily="18" charset="0"/>
              </a:rPr>
              <a:t>rửa</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rau</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quả</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Để</a:t>
            </a:r>
            <a:r>
              <a:rPr lang="en-US" sz="2800" dirty="0">
                <a:solidFill>
                  <a:srgbClr val="000000"/>
                </a:solidFill>
                <a:latin typeface="Open Sans"/>
                <a:ea typeface="Times New Roman" panose="02020603050405020304" pitchFamily="18" charset="0"/>
              </a:rPr>
              <a:t> </a:t>
            </a:r>
            <a:r>
              <a:rPr lang="en-US" sz="2800" dirty="0" err="1" smtClean="0">
                <a:solidFill>
                  <a:srgbClr val="000000"/>
                </a:solidFill>
                <a:latin typeface="Open Sans"/>
                <a:ea typeface="Times New Roman" panose="02020603050405020304" pitchFamily="18" charset="0"/>
              </a:rPr>
              <a:t>pha</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chế</a:t>
            </a:r>
            <a:r>
              <a:rPr lang="en-US" sz="2800" dirty="0">
                <a:solidFill>
                  <a:srgbClr val="000000"/>
                </a:solidFill>
                <a:latin typeface="Open Sans"/>
                <a:ea typeface="Times New Roman" panose="02020603050405020304" pitchFamily="18" charset="0"/>
              </a:rPr>
              <a:t> 500g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muối</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sinh</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lí</a:t>
            </a:r>
            <a:r>
              <a:rPr lang="en-US" sz="2800" dirty="0">
                <a:solidFill>
                  <a:srgbClr val="000000"/>
                </a:solidFill>
                <a:latin typeface="Open Sans"/>
                <a:ea typeface="Times New Roman" panose="02020603050405020304" pitchFamily="18" charset="0"/>
              </a:rPr>
              <a:t> ta </a:t>
            </a:r>
            <a:r>
              <a:rPr lang="en-US" sz="2800" dirty="0" err="1">
                <a:solidFill>
                  <a:srgbClr val="000000"/>
                </a:solidFill>
                <a:latin typeface="Open Sans"/>
                <a:ea typeface="Times New Roman" panose="02020603050405020304" pitchFamily="18" charset="0"/>
              </a:rPr>
              <a:t>cần</a:t>
            </a:r>
            <a:r>
              <a:rPr lang="en-US" sz="2800" dirty="0">
                <a:solidFill>
                  <a:srgbClr val="000000"/>
                </a:solidFill>
                <a:latin typeface="Open Sans"/>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nSpc>
                <a:spcPts val="1800"/>
              </a:lnSpc>
              <a:spcAft>
                <a:spcPts val="1200"/>
              </a:spcAft>
            </a:pPr>
            <a:r>
              <a:rPr lang="en-US" sz="2800" b="1" dirty="0" smtClean="0">
                <a:solidFill>
                  <a:srgbClr val="000000"/>
                </a:solidFill>
                <a:latin typeface="Open Sans"/>
                <a:ea typeface="Times New Roman" panose="02020603050405020304" pitchFamily="18" charset="0"/>
              </a:rPr>
              <a:t>A</a:t>
            </a:r>
            <a:r>
              <a:rPr lang="en-US" sz="2800" b="1" dirty="0">
                <a:solidFill>
                  <a:srgbClr val="000000"/>
                </a:solidFill>
                <a:latin typeface="Open Sans"/>
                <a:ea typeface="Times New Roman" panose="02020603050405020304" pitchFamily="18" charset="0"/>
              </a:rPr>
              <a:t>.</a:t>
            </a:r>
            <a:r>
              <a:rPr lang="en-US" sz="2800" dirty="0">
                <a:solidFill>
                  <a:srgbClr val="000000"/>
                </a:solidFill>
                <a:latin typeface="Open Sans"/>
                <a:ea typeface="Times New Roman" panose="02020603050405020304" pitchFamily="18" charset="0"/>
              </a:rPr>
              <a:t> 4,5g </a:t>
            </a:r>
            <a:r>
              <a:rPr lang="en-US" sz="2800" dirty="0" err="1">
                <a:solidFill>
                  <a:srgbClr val="000000"/>
                </a:solidFill>
                <a:latin typeface="Open Sans"/>
                <a:ea typeface="Times New Roman" panose="02020603050405020304" pitchFamily="18" charset="0"/>
              </a:rPr>
              <a:t>NaCl</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và</a:t>
            </a:r>
            <a:r>
              <a:rPr lang="en-US" sz="2800" dirty="0">
                <a:solidFill>
                  <a:srgbClr val="000000"/>
                </a:solidFill>
                <a:latin typeface="Open Sans"/>
                <a:ea typeface="Times New Roman" panose="02020603050405020304" pitchFamily="18" charset="0"/>
              </a:rPr>
              <a:t> 495,5g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nSpc>
                <a:spcPts val="1800"/>
              </a:lnSpc>
              <a:spcAft>
                <a:spcPts val="1200"/>
              </a:spcAft>
            </a:pPr>
            <a:r>
              <a:rPr lang="en-US" sz="2800" b="1" dirty="0" smtClean="0">
                <a:solidFill>
                  <a:srgbClr val="000000"/>
                </a:solidFill>
                <a:latin typeface="Open Sans"/>
                <a:ea typeface="Times New Roman" panose="02020603050405020304" pitchFamily="18" charset="0"/>
              </a:rPr>
              <a:t>B</a:t>
            </a:r>
            <a:r>
              <a:rPr lang="en-US" sz="2800" b="1" dirty="0">
                <a:solidFill>
                  <a:srgbClr val="000000"/>
                </a:solidFill>
                <a:latin typeface="Open Sans"/>
                <a:ea typeface="Times New Roman" panose="02020603050405020304" pitchFamily="18" charset="0"/>
              </a:rPr>
              <a:t>.</a:t>
            </a:r>
            <a:r>
              <a:rPr lang="en-US" sz="2800" dirty="0">
                <a:solidFill>
                  <a:srgbClr val="000000"/>
                </a:solidFill>
                <a:latin typeface="Open Sans"/>
                <a:ea typeface="Times New Roman" panose="02020603050405020304" pitchFamily="18" charset="0"/>
              </a:rPr>
              <a:t> 5,4g </a:t>
            </a:r>
            <a:r>
              <a:rPr lang="en-US" sz="2800" dirty="0" err="1">
                <a:solidFill>
                  <a:srgbClr val="000000"/>
                </a:solidFill>
                <a:latin typeface="Open Sans"/>
                <a:ea typeface="Times New Roman" panose="02020603050405020304" pitchFamily="18" charset="0"/>
              </a:rPr>
              <a:t>NaCl</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và</a:t>
            </a:r>
            <a:r>
              <a:rPr lang="en-US" sz="2800" dirty="0">
                <a:solidFill>
                  <a:srgbClr val="000000"/>
                </a:solidFill>
                <a:latin typeface="Open Sans"/>
                <a:ea typeface="Times New Roman" panose="02020603050405020304" pitchFamily="18" charset="0"/>
              </a:rPr>
              <a:t> 494,6g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nSpc>
                <a:spcPts val="1800"/>
              </a:lnSpc>
              <a:spcAft>
                <a:spcPts val="1200"/>
              </a:spcAft>
            </a:pPr>
            <a:r>
              <a:rPr lang="en-US" sz="2800" b="1" dirty="0" smtClean="0">
                <a:solidFill>
                  <a:srgbClr val="000000"/>
                </a:solidFill>
                <a:latin typeface="Open Sans"/>
                <a:ea typeface="Times New Roman" panose="02020603050405020304" pitchFamily="18" charset="0"/>
              </a:rPr>
              <a:t>C</a:t>
            </a:r>
            <a:r>
              <a:rPr lang="en-US" sz="2800" b="1" dirty="0">
                <a:solidFill>
                  <a:srgbClr val="000000"/>
                </a:solidFill>
                <a:latin typeface="Open Sans"/>
                <a:ea typeface="Times New Roman" panose="02020603050405020304" pitchFamily="18" charset="0"/>
              </a:rPr>
              <a:t>.</a:t>
            </a:r>
            <a:r>
              <a:rPr lang="en-US" sz="2800" dirty="0">
                <a:solidFill>
                  <a:srgbClr val="000000"/>
                </a:solidFill>
                <a:latin typeface="Open Sans"/>
                <a:ea typeface="Times New Roman" panose="02020603050405020304" pitchFamily="18" charset="0"/>
              </a:rPr>
              <a:t> 4,5g </a:t>
            </a:r>
            <a:r>
              <a:rPr lang="en-US" sz="2800" dirty="0" err="1">
                <a:solidFill>
                  <a:srgbClr val="000000"/>
                </a:solidFill>
                <a:latin typeface="Open Sans"/>
                <a:ea typeface="Times New Roman" panose="02020603050405020304" pitchFamily="18" charset="0"/>
              </a:rPr>
              <a:t>NaCl</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và</a:t>
            </a:r>
            <a:r>
              <a:rPr lang="en-US" sz="2800" dirty="0">
                <a:solidFill>
                  <a:srgbClr val="000000"/>
                </a:solidFill>
                <a:latin typeface="Open Sans"/>
                <a:ea typeface="Times New Roman" panose="02020603050405020304" pitchFamily="18" charset="0"/>
              </a:rPr>
              <a:t> 504,5g </a:t>
            </a:r>
            <a:r>
              <a:rPr lang="en-US" sz="2800" dirty="0" err="1">
                <a:solidFill>
                  <a:srgbClr val="000000"/>
                </a:solidFill>
                <a:latin typeface="Open Sans"/>
                <a:ea typeface="Times New Roman" panose="02020603050405020304" pitchFamily="18" charset="0"/>
              </a:rPr>
              <a:t>nước</a:t>
            </a:r>
            <a:r>
              <a:rPr lang="en-US" sz="2800" dirty="0" smtClean="0">
                <a:solidFill>
                  <a:srgbClr val="000000"/>
                </a:solidFill>
                <a:latin typeface="Open Sans"/>
                <a:ea typeface="Times New Roman" panose="02020603050405020304" pitchFamily="18" charset="0"/>
              </a:rPr>
              <a:t>.</a:t>
            </a:r>
          </a:p>
          <a:p>
            <a:pPr marL="30480" marR="30480">
              <a:lnSpc>
                <a:spcPts val="1800"/>
              </a:lnSpc>
              <a:spcAft>
                <a:spcPts val="1200"/>
              </a:spcAft>
            </a:pPr>
            <a:endParaRPr lang="en-US" sz="28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r>
              <a:rPr lang="en-US" sz="2800" b="1" dirty="0">
                <a:solidFill>
                  <a:srgbClr val="000000"/>
                </a:solidFill>
                <a:latin typeface="Open Sans"/>
                <a:ea typeface="Times New Roman" panose="02020603050405020304" pitchFamily="18" charset="0"/>
              </a:rPr>
              <a:t>D.</a:t>
            </a:r>
            <a:r>
              <a:rPr lang="en-US" sz="2800" dirty="0">
                <a:solidFill>
                  <a:srgbClr val="000000"/>
                </a:solidFill>
                <a:latin typeface="Open Sans"/>
                <a:ea typeface="Times New Roman" panose="02020603050405020304" pitchFamily="18" charset="0"/>
              </a:rPr>
              <a:t> 5,4g </a:t>
            </a:r>
            <a:r>
              <a:rPr lang="en-US" sz="2800" dirty="0" err="1">
                <a:solidFill>
                  <a:srgbClr val="000000"/>
                </a:solidFill>
                <a:latin typeface="Open Sans"/>
                <a:ea typeface="Times New Roman" panose="02020603050405020304" pitchFamily="18" charset="0"/>
              </a:rPr>
              <a:t>NaCl</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và</a:t>
            </a:r>
            <a:r>
              <a:rPr lang="en-US" sz="2800" dirty="0">
                <a:solidFill>
                  <a:srgbClr val="000000"/>
                </a:solidFill>
                <a:latin typeface="Open Sans"/>
                <a:ea typeface="Times New Roman" panose="02020603050405020304" pitchFamily="18" charset="0"/>
              </a:rPr>
              <a:t> 505,4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Donut 2"/>
          <p:cNvSpPr/>
          <p:nvPr/>
        </p:nvSpPr>
        <p:spPr>
          <a:xfrm>
            <a:off x="766917" y="3494756"/>
            <a:ext cx="688258" cy="586838"/>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468993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510" y="1257418"/>
            <a:ext cx="10923639" cy="3400931"/>
          </a:xfrm>
          <a:prstGeom prst="rect">
            <a:avLst/>
          </a:prstGeom>
        </p:spPr>
        <p:txBody>
          <a:bodyPr wrap="square">
            <a:spAutoFit/>
          </a:bodyPr>
          <a:lstStyle/>
          <a:p>
            <a:pPr marL="30480" marR="30480">
              <a:lnSpc>
                <a:spcPts val="1800"/>
              </a:lnSpc>
              <a:spcAft>
                <a:spcPts val="1200"/>
              </a:spcAft>
            </a:pPr>
            <a:r>
              <a:rPr lang="vi-VN" sz="3200" b="1" dirty="0">
                <a:latin typeface="Times New Roman" panose="02020603050405020304" pitchFamily="18" charset="0"/>
                <a:ea typeface="Times New Roman" panose="02020603050405020304" pitchFamily="18" charset="0"/>
              </a:rPr>
              <a:t>Câu 4. </a:t>
            </a:r>
            <a:r>
              <a:rPr lang="en-US" sz="3200" dirty="0" err="1">
                <a:solidFill>
                  <a:srgbClr val="000000"/>
                </a:solidFill>
                <a:latin typeface="Open Sans"/>
                <a:ea typeface="Times New Roman" panose="02020603050405020304" pitchFamily="18" charset="0"/>
              </a:rPr>
              <a:t>Khối</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lượng</a:t>
            </a:r>
            <a:r>
              <a:rPr lang="en-US" sz="3200" dirty="0">
                <a:solidFill>
                  <a:srgbClr val="000000"/>
                </a:solidFill>
                <a:latin typeface="Open Sans"/>
                <a:ea typeface="Times New Roman" panose="02020603050405020304" pitchFamily="18" charset="0"/>
              </a:rPr>
              <a:t> H</a:t>
            </a:r>
            <a:r>
              <a:rPr lang="en-US" sz="3200" baseline="-25000" dirty="0">
                <a:solidFill>
                  <a:srgbClr val="000000"/>
                </a:solidFill>
                <a:latin typeface="Open Sans"/>
                <a:ea typeface="Times New Roman" panose="02020603050405020304" pitchFamily="18" charset="0"/>
              </a:rPr>
              <a:t>2</a:t>
            </a:r>
            <a:r>
              <a:rPr lang="en-US" sz="3200" dirty="0">
                <a:solidFill>
                  <a:srgbClr val="000000"/>
                </a:solidFill>
                <a:latin typeface="Open Sans"/>
                <a:ea typeface="Times New Roman" panose="02020603050405020304" pitchFamily="18" charset="0"/>
              </a:rPr>
              <a:t>O</a:t>
            </a:r>
            <a:r>
              <a:rPr lang="en-US" sz="3200" baseline="-25000" dirty="0">
                <a:solidFill>
                  <a:srgbClr val="000000"/>
                </a:solidFill>
                <a:latin typeface="Open Sans"/>
                <a:ea typeface="Times New Roman" panose="02020603050405020304" pitchFamily="18" charset="0"/>
              </a:rPr>
              <a:t>2</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có</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trong</a:t>
            </a:r>
            <a:r>
              <a:rPr lang="en-US" sz="3200" dirty="0">
                <a:solidFill>
                  <a:srgbClr val="000000"/>
                </a:solidFill>
                <a:latin typeface="Open Sans"/>
                <a:ea typeface="Times New Roman" panose="02020603050405020304" pitchFamily="18" charset="0"/>
              </a:rPr>
              <a:t> 30 g dung </a:t>
            </a:r>
            <a:r>
              <a:rPr lang="en-US" sz="3200" dirty="0" err="1">
                <a:solidFill>
                  <a:srgbClr val="000000"/>
                </a:solidFill>
                <a:latin typeface="Open Sans"/>
                <a:ea typeface="Times New Roman" panose="02020603050405020304" pitchFamily="18" charset="0"/>
              </a:rPr>
              <a:t>dịch</a:t>
            </a:r>
            <a:r>
              <a:rPr lang="en-US" sz="3200" dirty="0">
                <a:solidFill>
                  <a:srgbClr val="000000"/>
                </a:solidFill>
                <a:latin typeface="Open Sans"/>
                <a:ea typeface="Times New Roman" panose="02020603050405020304" pitchFamily="18" charset="0"/>
              </a:rPr>
              <a:t> </a:t>
            </a:r>
            <a:endParaRPr lang="en-US" sz="3200" dirty="0" smtClean="0">
              <a:solidFill>
                <a:srgbClr val="000000"/>
              </a:solidFill>
              <a:latin typeface="Open Sans"/>
              <a:ea typeface="Times New Roman" panose="02020603050405020304" pitchFamily="18" charset="0"/>
            </a:endParaRPr>
          </a:p>
          <a:p>
            <a:pPr marL="30480" marR="30480">
              <a:lnSpc>
                <a:spcPts val="1800"/>
              </a:lnSpc>
              <a:spcAft>
                <a:spcPts val="1200"/>
              </a:spcAft>
            </a:pPr>
            <a:endParaRPr lang="en-US" sz="3200" dirty="0">
              <a:solidFill>
                <a:srgbClr val="000000"/>
              </a:solidFill>
              <a:latin typeface="Open Sans"/>
              <a:ea typeface="Times New Roman" panose="02020603050405020304" pitchFamily="18" charset="0"/>
            </a:endParaRPr>
          </a:p>
          <a:p>
            <a:pPr marL="30480" marR="30480">
              <a:lnSpc>
                <a:spcPts val="1800"/>
              </a:lnSpc>
              <a:spcAft>
                <a:spcPts val="1200"/>
              </a:spcAft>
            </a:pPr>
            <a:r>
              <a:rPr lang="en-US" sz="3200" dirty="0" err="1" smtClean="0">
                <a:solidFill>
                  <a:srgbClr val="000000"/>
                </a:solidFill>
                <a:latin typeface="Open Sans"/>
                <a:ea typeface="Times New Roman" panose="02020603050405020304" pitchFamily="18" charset="0"/>
              </a:rPr>
              <a:t>nồng</a:t>
            </a:r>
            <a:r>
              <a:rPr lang="en-US" sz="3200" dirty="0" smtClean="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độ</a:t>
            </a:r>
            <a:r>
              <a:rPr lang="en-US" sz="3200" dirty="0">
                <a:solidFill>
                  <a:srgbClr val="000000"/>
                </a:solidFill>
                <a:latin typeface="Open Sans"/>
                <a:ea typeface="Times New Roman" panose="02020603050405020304" pitchFamily="18" charset="0"/>
              </a:rPr>
              <a:t> 3% </a:t>
            </a:r>
            <a:r>
              <a:rPr lang="en-US" sz="3200" dirty="0" err="1">
                <a:solidFill>
                  <a:srgbClr val="000000"/>
                </a:solidFill>
                <a:latin typeface="Open Sans"/>
                <a:ea typeface="Times New Roman" panose="02020603050405020304" pitchFamily="18" charset="0"/>
              </a:rPr>
              <a:t>là</a:t>
            </a: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nSpc>
                <a:spcPts val="1800"/>
              </a:lnSpc>
              <a:spcAft>
                <a:spcPts val="1200"/>
              </a:spcAft>
            </a:pPr>
            <a:endParaRPr lang="en-US" sz="3200" b="1" dirty="0">
              <a:solidFill>
                <a:srgbClr val="000000"/>
              </a:solidFill>
              <a:latin typeface="Open Sans"/>
              <a:ea typeface="Times New Roman" panose="02020603050405020304" pitchFamily="18" charset="0"/>
            </a:endParaRPr>
          </a:p>
          <a:p>
            <a:pPr marL="30480" marR="30480">
              <a:lnSpc>
                <a:spcPts val="1800"/>
              </a:lnSpc>
              <a:spcAft>
                <a:spcPts val="1200"/>
              </a:spcAft>
            </a:pPr>
            <a:r>
              <a:rPr lang="en-US" sz="3200" b="1" dirty="0" smtClean="0">
                <a:solidFill>
                  <a:srgbClr val="000000"/>
                </a:solidFill>
                <a:latin typeface="Open Sans"/>
                <a:ea typeface="Times New Roman" panose="02020603050405020304" pitchFamily="18" charset="0"/>
              </a:rPr>
              <a:t>A</a:t>
            </a:r>
            <a:r>
              <a:rPr lang="en-US" sz="3200" b="1" dirty="0">
                <a:solidFill>
                  <a:srgbClr val="000000"/>
                </a:solidFill>
                <a:latin typeface="Open Sans"/>
                <a:ea typeface="Times New Roman" panose="02020603050405020304" pitchFamily="18" charset="0"/>
              </a:rPr>
              <a:t>.</a:t>
            </a:r>
            <a:r>
              <a:rPr lang="en-US" sz="3200" dirty="0">
                <a:solidFill>
                  <a:srgbClr val="000000"/>
                </a:solidFill>
                <a:latin typeface="Open Sans"/>
                <a:ea typeface="Times New Roman" panose="02020603050405020304" pitchFamily="18" charset="0"/>
              </a:rPr>
              <a:t> 10 gam.                                   </a:t>
            </a:r>
            <a:r>
              <a:rPr lang="en-US" sz="3200" b="1" dirty="0">
                <a:solidFill>
                  <a:srgbClr val="000000"/>
                </a:solidFill>
                <a:latin typeface="Open Sans"/>
                <a:ea typeface="Times New Roman" panose="02020603050405020304" pitchFamily="18" charset="0"/>
              </a:rPr>
              <a:t>B.</a:t>
            </a:r>
            <a:r>
              <a:rPr lang="en-US" sz="3200" dirty="0">
                <a:solidFill>
                  <a:srgbClr val="000000"/>
                </a:solidFill>
                <a:latin typeface="Open Sans"/>
                <a:ea typeface="Times New Roman" panose="02020603050405020304" pitchFamily="18" charset="0"/>
              </a:rPr>
              <a:t> 3 gam.</a:t>
            </a:r>
            <a:endParaRPr lang="en-US" sz="3200" dirty="0">
              <a:latin typeface="Times New Roman" panose="02020603050405020304" pitchFamily="18" charset="0"/>
              <a:ea typeface="Times New Roman" panose="02020603050405020304" pitchFamily="18" charset="0"/>
            </a:endParaRPr>
          </a:p>
          <a:p>
            <a:pPr marL="30480" marR="30480">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nSpc>
                <a:spcPts val="1800"/>
              </a:lnSpc>
              <a:spcAft>
                <a:spcPts val="1200"/>
              </a:spcAft>
            </a:pPr>
            <a:r>
              <a:rPr lang="en-US" sz="3200" b="1" dirty="0" smtClean="0">
                <a:solidFill>
                  <a:srgbClr val="000000"/>
                </a:solidFill>
                <a:latin typeface="Open Sans"/>
                <a:ea typeface="Times New Roman" panose="02020603050405020304" pitchFamily="18" charset="0"/>
              </a:rPr>
              <a:t>C</a:t>
            </a:r>
            <a:r>
              <a:rPr lang="en-US" sz="3200" b="1" dirty="0">
                <a:solidFill>
                  <a:srgbClr val="000000"/>
                </a:solidFill>
                <a:latin typeface="Open Sans"/>
                <a:ea typeface="Times New Roman" panose="02020603050405020304" pitchFamily="18" charset="0"/>
              </a:rPr>
              <a:t>.</a:t>
            </a:r>
            <a:r>
              <a:rPr lang="en-US" sz="3200" dirty="0">
                <a:solidFill>
                  <a:srgbClr val="000000"/>
                </a:solidFill>
                <a:latin typeface="Open Sans"/>
                <a:ea typeface="Times New Roman" panose="02020603050405020304" pitchFamily="18" charset="0"/>
              </a:rPr>
              <a:t> 0,9 gam.                                  </a:t>
            </a:r>
            <a:r>
              <a:rPr lang="en-US" sz="3200" b="1" dirty="0">
                <a:solidFill>
                  <a:srgbClr val="000000"/>
                </a:solidFill>
                <a:latin typeface="Open Sans"/>
                <a:ea typeface="Times New Roman" panose="02020603050405020304" pitchFamily="18" charset="0"/>
              </a:rPr>
              <a:t>D.</a:t>
            </a:r>
            <a:r>
              <a:rPr lang="en-US" sz="3200" dirty="0">
                <a:solidFill>
                  <a:srgbClr val="000000"/>
                </a:solidFill>
                <a:latin typeface="Open Sans"/>
                <a:ea typeface="Times New Roman" panose="02020603050405020304" pitchFamily="18" charset="0"/>
              </a:rPr>
              <a:t> 0,1 gam.</a:t>
            </a:r>
            <a:endParaRPr lang="en-US" sz="3200" dirty="0">
              <a:effectLst/>
              <a:latin typeface="Times New Roman" panose="02020603050405020304" pitchFamily="18" charset="0"/>
              <a:ea typeface="Times New Roman" panose="02020603050405020304" pitchFamily="18" charset="0"/>
            </a:endParaRPr>
          </a:p>
        </p:txBody>
      </p:sp>
      <p:sp>
        <p:nvSpPr>
          <p:cNvPr id="3" name="Donut 2"/>
          <p:cNvSpPr/>
          <p:nvPr/>
        </p:nvSpPr>
        <p:spPr>
          <a:xfrm>
            <a:off x="1435510" y="4071511"/>
            <a:ext cx="688258" cy="586838"/>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145115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826" y="1626739"/>
            <a:ext cx="8013290" cy="3016210"/>
          </a:xfrm>
          <a:prstGeom prst="rect">
            <a:avLst/>
          </a:prstGeom>
        </p:spPr>
        <p:txBody>
          <a:bodyPr wrap="square">
            <a:spAutoFit/>
          </a:bodyPr>
          <a:lstStyle/>
          <a:p>
            <a:pPr marL="30480" marR="30480" algn="just">
              <a:lnSpc>
                <a:spcPts val="1800"/>
              </a:lnSpc>
              <a:spcAft>
                <a:spcPts val="1200"/>
              </a:spcAft>
            </a:pPr>
            <a:r>
              <a:rPr lang="vi-VN" sz="3200" b="1" dirty="0">
                <a:latin typeface="Times New Roman" panose="02020603050405020304" pitchFamily="18" charset="0"/>
                <a:ea typeface="Times New Roman" panose="02020603050405020304" pitchFamily="18" charset="0"/>
              </a:rPr>
              <a:t>Câu </a:t>
            </a:r>
            <a:r>
              <a:rPr lang="en-US" sz="3200" b="1" dirty="0">
                <a:latin typeface="Times New Roman" panose="02020603050405020304" pitchFamily="18" charset="0"/>
                <a:ea typeface="Times New Roman" panose="02020603050405020304" pitchFamily="18" charset="0"/>
              </a:rPr>
              <a:t>5</a:t>
            </a:r>
            <a:r>
              <a:rPr lang="vi-VN" sz="3200" b="1" dirty="0">
                <a:latin typeface="Times New Roman" panose="02020603050405020304" pitchFamily="18" charset="0"/>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Khi</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tăng</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nhiệt</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độ</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thì</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độ</a:t>
            </a:r>
            <a:r>
              <a:rPr lang="en-US" sz="3200" dirty="0">
                <a:solidFill>
                  <a:srgbClr val="000000"/>
                </a:solidFill>
                <a:latin typeface="Open Sans"/>
                <a:ea typeface="Times New Roman" panose="02020603050405020304" pitchFamily="18" charset="0"/>
              </a:rPr>
              <a:t> tan </a:t>
            </a:r>
            <a:r>
              <a:rPr lang="en-US" sz="3200" dirty="0" err="1">
                <a:solidFill>
                  <a:srgbClr val="000000"/>
                </a:solidFill>
                <a:latin typeface="Open Sans"/>
                <a:ea typeface="Times New Roman" panose="02020603050405020304" pitchFamily="18" charset="0"/>
              </a:rPr>
              <a:t>của</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hầu</a:t>
            </a:r>
            <a:r>
              <a:rPr lang="en-US" sz="3200" dirty="0">
                <a:solidFill>
                  <a:srgbClr val="000000"/>
                </a:solidFill>
                <a:latin typeface="Open Sans"/>
                <a:ea typeface="Times New Roman" panose="02020603050405020304" pitchFamily="18" charset="0"/>
              </a:rPr>
              <a:t> </a:t>
            </a:r>
            <a:endParaRPr lang="en-US" sz="3200"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endParaRPr lang="en-US" sz="3200" dirty="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3200" dirty="0" err="1" smtClean="0">
                <a:solidFill>
                  <a:srgbClr val="000000"/>
                </a:solidFill>
                <a:latin typeface="Open Sans"/>
                <a:ea typeface="Times New Roman" panose="02020603050405020304" pitchFamily="18" charset="0"/>
              </a:rPr>
              <a:t>hết</a:t>
            </a:r>
            <a:r>
              <a:rPr lang="en-US" sz="3200" dirty="0" smtClean="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chất</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rắn</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trong</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nước</a:t>
            </a:r>
            <a:endParaRPr lang="en-US" sz="32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3200" b="1" dirty="0" smtClean="0">
                <a:solidFill>
                  <a:srgbClr val="000000"/>
                </a:solidFill>
                <a:latin typeface="Open Sans"/>
                <a:ea typeface="Times New Roman" panose="02020603050405020304" pitchFamily="18" charset="0"/>
              </a:rPr>
              <a:t>A</a:t>
            </a:r>
            <a:r>
              <a:rPr lang="en-US" sz="3200" b="1" dirty="0">
                <a:solidFill>
                  <a:srgbClr val="000000"/>
                </a:solidFill>
                <a:latin typeface="Open Sans"/>
                <a:ea typeface="Times New Roman" panose="02020603050405020304" pitchFamily="18" charset="0"/>
              </a:rPr>
              <a:t>.</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biến</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đổi</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ít</a:t>
            </a:r>
            <a:r>
              <a:rPr lang="en-US" sz="3200" dirty="0">
                <a:solidFill>
                  <a:srgbClr val="000000"/>
                </a:solidFill>
                <a:latin typeface="Open Sans"/>
                <a:ea typeface="Times New Roman" panose="02020603050405020304" pitchFamily="18" charset="0"/>
              </a:rPr>
              <a:t>.</a:t>
            </a:r>
            <a:r>
              <a:rPr lang="en-US" sz="3200" b="1" dirty="0">
                <a:solidFill>
                  <a:srgbClr val="000000"/>
                </a:solidFill>
                <a:latin typeface="Open Sans"/>
                <a:ea typeface="Times New Roman" panose="02020603050405020304" pitchFamily="18" charset="0"/>
              </a:rPr>
              <a:t>                B. </a:t>
            </a:r>
            <a:r>
              <a:rPr lang="en-US" sz="3200" dirty="0" err="1">
                <a:solidFill>
                  <a:srgbClr val="000000"/>
                </a:solidFill>
                <a:latin typeface="Open Sans"/>
                <a:ea typeface="Times New Roman" panose="02020603050405020304" pitchFamily="18" charset="0"/>
              </a:rPr>
              <a:t>tăng</a:t>
            </a:r>
            <a:r>
              <a:rPr lang="en-US" sz="3200" dirty="0">
                <a:solidFill>
                  <a:srgbClr val="000000"/>
                </a:solidFill>
                <a:latin typeface="Open Sans"/>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3200" b="1" dirty="0" smtClean="0">
                <a:solidFill>
                  <a:srgbClr val="000000"/>
                </a:solidFill>
                <a:latin typeface="Open Sans"/>
                <a:ea typeface="Times New Roman" panose="02020603050405020304" pitchFamily="18" charset="0"/>
              </a:rPr>
              <a:t>C</a:t>
            </a:r>
            <a:r>
              <a:rPr lang="en-US" sz="3200" b="1"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giảm</a:t>
            </a:r>
            <a:r>
              <a:rPr lang="en-US" sz="3200" dirty="0">
                <a:solidFill>
                  <a:srgbClr val="000000"/>
                </a:solidFill>
                <a:latin typeface="Open Sans"/>
                <a:ea typeface="Times New Roman" panose="02020603050405020304" pitchFamily="18" charset="0"/>
              </a:rPr>
              <a:t>.                      </a:t>
            </a:r>
            <a:r>
              <a:rPr lang="en-US" sz="3200" b="1" dirty="0">
                <a:solidFill>
                  <a:srgbClr val="000000"/>
                </a:solidFill>
                <a:latin typeface="Open Sans"/>
                <a:ea typeface="Times New Roman" panose="02020603050405020304" pitchFamily="18" charset="0"/>
              </a:rPr>
              <a:t>D. </a:t>
            </a:r>
            <a:r>
              <a:rPr lang="en-US" sz="3200" dirty="0" err="1">
                <a:solidFill>
                  <a:srgbClr val="000000"/>
                </a:solidFill>
                <a:latin typeface="Open Sans"/>
                <a:ea typeface="Times New Roman" panose="02020603050405020304" pitchFamily="18" charset="0"/>
              </a:rPr>
              <a:t>không</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đổi</a:t>
            </a:r>
            <a:r>
              <a:rPr lang="en-US" sz="3200" dirty="0">
                <a:solidFill>
                  <a:srgbClr val="000000"/>
                </a:solidFill>
                <a:latin typeface="Open Sans"/>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3" name="Donut 2"/>
          <p:cNvSpPr/>
          <p:nvPr/>
        </p:nvSpPr>
        <p:spPr>
          <a:xfrm>
            <a:off x="5781368" y="3323303"/>
            <a:ext cx="595153" cy="564875"/>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297601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802235" y="722289"/>
            <a:ext cx="3679212" cy="1107996"/>
          </a:xfrm>
          <a:prstGeom prst="rect">
            <a:avLst/>
          </a:prstGeom>
          <a:solidFill>
            <a:schemeClr val="accent1">
              <a:lumMod val="40000"/>
              <a:lumOff val="60000"/>
            </a:schemeClr>
          </a:solidFill>
        </p:spPr>
        <p:txBody>
          <a:bodyPr wrap="none" rtlCol="0">
            <a:spAutoFit/>
          </a:bodyPr>
          <a:lstStyle/>
          <a:p>
            <a:pPr algn="ctr"/>
            <a:r>
              <a:rPr lang="en-US" altLang="zh-CN" sz="6600" b="1" dirty="0" smtClean="0">
                <a:solidFill>
                  <a:srgbClr val="7A573E"/>
                </a:solidFill>
                <a:ea typeface="汉仪喵魂体W" panose="00020600040101010101" pitchFamily="18" charset="-122"/>
              </a:rPr>
              <a:t>MỞ ĐẦU</a:t>
            </a:r>
            <a:endParaRPr lang="zh-CN" altLang="en-US" sz="6600" b="1" dirty="0">
              <a:solidFill>
                <a:srgbClr val="7A573E"/>
              </a:solidFill>
              <a:ea typeface="汉仪喵魂体W" panose="00020600040101010101" pitchFamily="18" charset="-122"/>
            </a:endParaRPr>
          </a:p>
        </p:txBody>
      </p:sp>
      <p:sp>
        <p:nvSpPr>
          <p:cNvPr id="4" name="Rectangle 3"/>
          <p:cNvSpPr/>
          <p:nvPr/>
        </p:nvSpPr>
        <p:spPr>
          <a:xfrm>
            <a:off x="2330244" y="2710324"/>
            <a:ext cx="6617109" cy="1295739"/>
          </a:xfrm>
          <a:prstGeom prst="rect">
            <a:avLst/>
          </a:prstGeom>
        </p:spPr>
        <p:txBody>
          <a:bodyPr wrap="square">
            <a:spAutoFit/>
          </a:bodyPr>
          <a:lstStyle/>
          <a:p>
            <a:pPr marR="30480" algn="just">
              <a:lnSpc>
                <a:spcPct val="115000"/>
              </a:lnSpc>
              <a:spcAft>
                <a:spcPts val="0"/>
              </a:spcAft>
            </a:pPr>
            <a:r>
              <a:rPr lang="en-US" sz="4000" b="1" dirty="0">
                <a:solidFill>
                  <a:srgbClr val="000000"/>
                </a:solidFill>
                <a:latin typeface="Open Sans"/>
                <a:ea typeface="Calibri" panose="020F0502020204030204" pitchFamily="34" charset="0"/>
                <a:cs typeface="Times New Roman" panose="02020603050405020304" pitchFamily="18" charset="0"/>
              </a:rPr>
              <a:t>?</a:t>
            </a:r>
            <a:r>
              <a:rPr lang="en-US" sz="2800" dirty="0" err="1">
                <a:solidFill>
                  <a:srgbClr val="000000"/>
                </a:solidFill>
                <a:latin typeface="Open Sans"/>
                <a:ea typeface="Calibri" panose="020F0502020204030204" pitchFamily="34" charset="0"/>
                <a:cs typeface="Times New Roman" panose="02020603050405020304" pitchFamily="18" charset="0"/>
              </a:rPr>
              <a:t>Nếu</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khái</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niệm</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nồng</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độ</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phần</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trăm</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và</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viết</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công</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thức</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tính</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nồng</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độ</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phần</a:t>
            </a:r>
            <a:r>
              <a:rPr lang="en-US" sz="2800" dirty="0">
                <a:solidFill>
                  <a:srgbClr val="000000"/>
                </a:solidFill>
                <a:latin typeface="Open Sans"/>
                <a:ea typeface="Calibri" panose="020F0502020204030204" pitchFamily="34" charset="0"/>
                <a:cs typeface="Times New Roman" panose="02020603050405020304" pitchFamily="18" charset="0"/>
              </a:rPr>
              <a:t> </a:t>
            </a:r>
            <a:r>
              <a:rPr lang="en-US" sz="2800" dirty="0" err="1">
                <a:solidFill>
                  <a:srgbClr val="000000"/>
                </a:solidFill>
                <a:latin typeface="Open Sans"/>
                <a:ea typeface="Calibri" panose="020F0502020204030204" pitchFamily="34" charset="0"/>
                <a:cs typeface="Times New Roman" panose="02020603050405020304" pitchFamily="18" charset="0"/>
              </a:rPr>
              <a:t>trăm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714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36443" y="3196031"/>
            <a:ext cx="7909538" cy="830997"/>
          </a:xfrm>
          <a:prstGeom prst="rect">
            <a:avLst/>
          </a:prstGeom>
          <a:noFill/>
        </p:spPr>
        <p:txBody>
          <a:bodyPr wrap="none" rtlCol="0">
            <a:spAutoFit/>
          </a:bodyPr>
          <a:lstStyle/>
          <a:p>
            <a:pPr algn="ctr"/>
            <a:r>
              <a:rPr lang="en-US" altLang="zh-CN" sz="4800" dirty="0">
                <a:solidFill>
                  <a:srgbClr val="7A573E"/>
                </a:solidFill>
                <a:ea typeface="汉仪喵魂体W" panose="00020600040101010101" pitchFamily="18" charset="-122"/>
              </a:rPr>
              <a:t>DUNG DỊCH VÀ NỒNG ĐỘ</a:t>
            </a:r>
            <a:endParaRPr lang="zh-CN" altLang="en-US" sz="4800" dirty="0">
              <a:solidFill>
                <a:srgbClr val="7A573E"/>
              </a:solidFill>
              <a:ea typeface="汉仪喵魂体W" panose="00020600040101010101" pitchFamily="18" charset="-122"/>
            </a:endParaRPr>
          </a:p>
        </p:txBody>
      </p:sp>
      <p:grpSp>
        <p:nvGrpSpPr>
          <p:cNvPr id="8" name="组合 7"/>
          <p:cNvGrpSpPr/>
          <p:nvPr/>
        </p:nvGrpSpPr>
        <p:grpSpPr>
          <a:xfrm>
            <a:off x="2905787" y="2497583"/>
            <a:ext cx="5776097" cy="523220"/>
            <a:chOff x="3482575" y="4223231"/>
            <a:chExt cx="1807445" cy="629396"/>
          </a:xfrm>
        </p:grpSpPr>
        <p:sp>
          <p:nvSpPr>
            <p:cNvPr id="9" name="矩形: 圆角 8"/>
            <p:cNvSpPr/>
            <p:nvPr/>
          </p:nvSpPr>
          <p:spPr>
            <a:xfrm>
              <a:off x="3683000" y="4243150"/>
              <a:ext cx="1447800" cy="589559"/>
            </a:xfrm>
            <a:prstGeom prst="roundRect">
              <a:avLst>
                <a:gd name="adj" fmla="val 50000"/>
              </a:avLst>
            </a:prstGeom>
            <a:solidFill>
              <a:schemeClr val="accent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0" name="文本框 9"/>
            <p:cNvSpPr txBox="1"/>
            <p:nvPr/>
          </p:nvSpPr>
          <p:spPr>
            <a:xfrm>
              <a:off x="3482575" y="4223231"/>
              <a:ext cx="1807445" cy="629396"/>
            </a:xfrm>
            <a:prstGeom prst="rect">
              <a:avLst/>
            </a:prstGeom>
            <a:noFill/>
            <a:ln>
              <a:noFill/>
            </a:ln>
          </p:spPr>
          <p:txBody>
            <a:bodyPr wrap="square" rtlCol="0">
              <a:spAutoFit/>
              <a:scene3d>
                <a:camera prst="orthographicFront"/>
                <a:lightRig rig="threePt" dir="t"/>
              </a:scene3d>
              <a:sp3d contourW="12700"/>
            </a:bodyPr>
            <a:lstStyle/>
            <a:p>
              <a:pPr algn="ctr"/>
              <a:r>
                <a:rPr lang="en-US" sz="2800" b="1" dirty="0" smtClean="0">
                  <a:solidFill>
                    <a:schemeClr val="bg1"/>
                  </a:solidFill>
                </a:rPr>
                <a:t>TIẾT 1</a:t>
              </a:r>
              <a:r>
                <a:rPr lang="en-US" sz="2800" b="1" spc="10" dirty="0" smtClean="0">
                  <a:solidFill>
                    <a:schemeClr val="bg1"/>
                  </a:solidFill>
                  <a:ea typeface="Times New Roman" panose="02020603050405020304" pitchFamily="18" charset="0"/>
                </a:rPr>
                <a:t>2</a:t>
              </a:r>
              <a:r>
                <a:rPr lang="en-US" altLang="zh-CN" sz="2800" b="1" dirty="0" smtClean="0">
                  <a:solidFill>
                    <a:schemeClr val="bg1"/>
                  </a:solidFill>
                  <a:ea typeface="时尚中黑简体" panose="01010104010101010101" pitchFamily="2" charset="-122"/>
                </a:rPr>
                <a:t>  </a:t>
              </a:r>
              <a:r>
                <a:rPr lang="en-US" altLang="zh-CN" sz="2800" b="1" dirty="0">
                  <a:solidFill>
                    <a:schemeClr val="bg1"/>
                  </a:solidFill>
                  <a:ea typeface="时尚中黑简体" panose="01010104010101010101" pitchFamily="2" charset="-122"/>
                </a:rPr>
                <a:t>- </a:t>
              </a:r>
              <a:r>
                <a:rPr lang="en-US" altLang="zh-CN" sz="2800" b="1" dirty="0" err="1">
                  <a:solidFill>
                    <a:schemeClr val="bg1"/>
                  </a:solidFill>
                  <a:ea typeface="时尚中黑简体" panose="01010104010101010101" pitchFamily="2" charset="-122"/>
                </a:rPr>
                <a:t>Bài</a:t>
              </a:r>
              <a:r>
                <a:rPr lang="en-US" altLang="zh-CN" sz="2800" b="1" dirty="0">
                  <a:solidFill>
                    <a:schemeClr val="bg1"/>
                  </a:solidFill>
                  <a:ea typeface="时尚中黑简体" panose="01010104010101010101" pitchFamily="2" charset="-122"/>
                </a:rPr>
                <a:t> 4</a:t>
              </a:r>
              <a:endParaRPr lang="zh-CN" altLang="en-US" sz="2800" b="1" dirty="0">
                <a:solidFill>
                  <a:schemeClr val="bg1"/>
                </a:solidFill>
                <a:ea typeface="时尚中黑简体" panose="01010104010101010101" pitchFamily="2" charset="-122"/>
              </a:endParaRPr>
            </a:p>
          </p:txBody>
        </p:sp>
      </p:grpSp>
      <p:pic>
        <p:nvPicPr>
          <p:cNvPr id="27" name="PA_Bandari-安妮的仙境">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48632" y="-795841"/>
            <a:ext cx="609600" cy="609600"/>
          </a:xfrm>
          <a:prstGeom prst="rect">
            <a:avLst/>
          </a:prstGeom>
        </p:spPr>
      </p:pic>
      <p:sp>
        <p:nvSpPr>
          <p:cNvPr id="2" name="Rectangle 1"/>
          <p:cNvSpPr/>
          <p:nvPr/>
        </p:nvSpPr>
        <p:spPr>
          <a:xfrm>
            <a:off x="4884594" y="4027575"/>
            <a:ext cx="1459246" cy="547650"/>
          </a:xfrm>
          <a:prstGeom prst="rect">
            <a:avLst/>
          </a:prstGeom>
        </p:spPr>
        <p:txBody>
          <a:bodyPr wrap="none">
            <a:spAutoFit/>
          </a:bodyPr>
          <a:lstStyle/>
          <a:p>
            <a:pPr algn="ctr">
              <a:lnSpc>
                <a:spcPct val="115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a:t>3</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729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5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Scale>
                                      <p:cBhvr>
                                        <p:cTn id="1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8"/>
                                        </p:tgtEl>
                                        <p:attrNameLst>
                                          <p:attrName>ppt_x</p:attrName>
                                          <p:attrName>ppt_y</p:attrName>
                                        </p:attrNameLst>
                                      </p:cBhvr>
                                    </p:animMotion>
                                    <p:animEffect transition="in" filter="fade">
                                      <p:cBhvr>
                                        <p:cTn id="12" dur="1000"/>
                                        <p:tgtEl>
                                          <p:spTgt spid="8"/>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endCondLst>
                </p:cTn>
                <p:tgtEl>
                  <p:spTgt spid="27"/>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2874938" y="2925928"/>
            <a:ext cx="6351124" cy="1569660"/>
          </a:xfrm>
          <a:prstGeom prst="rect">
            <a:avLst/>
          </a:prstGeom>
          <a:noFill/>
        </p:spPr>
        <p:txBody>
          <a:bodyPr wrap="square" rtlCol="0">
            <a:spAutoFit/>
          </a:bodyPr>
          <a:lstStyle/>
          <a:p>
            <a:r>
              <a:rPr lang="en-US" altLang="zh-CN" sz="4800" b="1">
                <a:solidFill>
                  <a:srgbClr val="154642"/>
                </a:solidFill>
                <a:latin typeface="+mj-lt"/>
                <a:ea typeface="汉仪喵魂体W" panose="00020600040101010101" pitchFamily="18" charset="-122"/>
              </a:rPr>
              <a:t>Dung dịch, chất tan và dung môi</a:t>
            </a:r>
            <a:endParaRPr lang="zh-CN" altLang="en-US" sz="4800" b="1" dirty="0">
              <a:solidFill>
                <a:srgbClr val="154642"/>
              </a:solidFill>
              <a:latin typeface="+mj-lt"/>
              <a:ea typeface="汉仪喵魂体W" panose="00020600040101010101" pitchFamily="18" charset="-122"/>
            </a:endParaRPr>
          </a:p>
        </p:txBody>
      </p:sp>
    </p:spTree>
    <p:extLst>
      <p:ext uri="{BB962C8B-B14F-4D97-AF65-F5344CB8AC3E}">
        <p14:creationId xmlns:p14="http://schemas.microsoft.com/office/powerpoint/2010/main" val="127044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III</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3927231" y="908673"/>
            <a:ext cx="8449110" cy="1107996"/>
          </a:xfrm>
          <a:prstGeom prst="rect">
            <a:avLst/>
          </a:prstGeom>
          <a:noFill/>
        </p:spPr>
        <p:txBody>
          <a:bodyPr wrap="square" rtlCol="0">
            <a:spAutoFit/>
          </a:bodyPr>
          <a:lstStyle/>
          <a:p>
            <a:r>
              <a:rPr lang="en-US" altLang="zh-CN" sz="6600" b="1">
                <a:solidFill>
                  <a:srgbClr val="154642"/>
                </a:solidFill>
                <a:latin typeface="+mj-lt"/>
                <a:ea typeface="汉仪喵魂体W" panose="00020600040101010101" pitchFamily="18" charset="-122"/>
              </a:rPr>
              <a:t>Nồng độ dung dịch</a:t>
            </a:r>
            <a:endParaRPr lang="zh-CN" altLang="en-US" sz="6600" b="1" dirty="0">
              <a:solidFill>
                <a:srgbClr val="154642"/>
              </a:solidFill>
              <a:latin typeface="+mj-lt"/>
              <a:ea typeface="汉仪喵魂体W" panose="00020600040101010101" pitchFamily="18" charset="-122"/>
            </a:endParaRPr>
          </a:p>
        </p:txBody>
      </p:sp>
      <p:sp>
        <p:nvSpPr>
          <p:cNvPr id="2" name="文本框 22">
            <a:extLst>
              <a:ext uri="{FF2B5EF4-FFF2-40B4-BE49-F238E27FC236}">
                <a16:creationId xmlns:a16="http://schemas.microsoft.com/office/drawing/2014/main" id="{852A92C7-57EC-8A05-4960-A68DD42AC7FE}"/>
              </a:ext>
            </a:extLst>
          </p:cNvPr>
          <p:cNvSpPr txBox="1"/>
          <p:nvPr/>
        </p:nvSpPr>
        <p:spPr>
          <a:xfrm>
            <a:off x="1066353" y="2717674"/>
            <a:ext cx="9408736" cy="1107996"/>
          </a:xfrm>
          <a:prstGeom prst="rect">
            <a:avLst/>
          </a:prstGeom>
          <a:noFill/>
        </p:spPr>
        <p:txBody>
          <a:bodyPr wrap="square" rtlCol="0">
            <a:spAutoFit/>
          </a:bodyPr>
          <a:lstStyle/>
          <a:p>
            <a:r>
              <a:rPr lang="en-US" altLang="zh-CN" sz="6600" b="1">
                <a:solidFill>
                  <a:srgbClr val="0070C0"/>
                </a:solidFill>
                <a:latin typeface="+mj-lt"/>
                <a:ea typeface="汉仪喵魂体W" panose="00020600040101010101" pitchFamily="18" charset="-122"/>
              </a:rPr>
              <a:t>2. Nồng độ mol</a:t>
            </a:r>
            <a:endParaRPr lang="zh-CN" altLang="en-US" sz="6600" b="1" dirty="0">
              <a:solidFill>
                <a:srgbClr val="0070C0"/>
              </a:solidFill>
              <a:latin typeface="+mj-lt"/>
              <a:ea typeface="汉仪喵魂体W" panose="00020600040101010101" pitchFamily="18" charset="-122"/>
            </a:endParaRPr>
          </a:p>
        </p:txBody>
      </p:sp>
    </p:spTree>
    <p:extLst>
      <p:ext uri="{BB962C8B-B14F-4D97-AF65-F5344CB8AC3E}">
        <p14:creationId xmlns:p14="http://schemas.microsoft.com/office/powerpoint/2010/main" val="1466464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1296488" y="1355439"/>
            <a:ext cx="10024655" cy="2692725"/>
          </a:xfrm>
          <a:prstGeom prst="rect">
            <a:avLst/>
          </a:prstGeom>
          <a:noFill/>
        </p:spPr>
        <p:txBody>
          <a:bodyPr wrap="square">
            <a:spAutoFit/>
          </a:bodyPr>
          <a:lstStyle/>
          <a:p>
            <a:pPr marL="0" marR="0">
              <a:spcBef>
                <a:spcPts val="0"/>
              </a:spcBef>
              <a:spcAft>
                <a:spcPts val="300"/>
              </a:spcAft>
              <a:tabLst>
                <a:tab pos="2743200" algn="ctr"/>
                <a:tab pos="5486400" algn="r"/>
                <a:tab pos="457200" algn="l"/>
              </a:tabLst>
            </a:pPr>
            <a:r>
              <a:rPr lang="en-US" sz="3200" dirty="0" err="1">
                <a:latin typeface="+mj-lt"/>
                <a:ea typeface="Times New Roman" panose="02020603050405020304" pitchFamily="18" charset="0"/>
              </a:rPr>
              <a:t>N</a:t>
            </a:r>
            <a:r>
              <a:rPr lang="en-US" sz="3200" dirty="0" err="1">
                <a:effectLst/>
                <a:latin typeface="+mj-lt"/>
                <a:ea typeface="Times New Roman" panose="02020603050405020304" pitchFamily="18" charset="0"/>
              </a:rPr>
              <a:t>ghiên</a:t>
            </a:r>
            <a:r>
              <a:rPr lang="en-US" sz="3200" dirty="0">
                <a:effectLst/>
                <a:latin typeface="+mj-lt"/>
                <a:ea typeface="Times New Roman" panose="02020603050405020304" pitchFamily="18" charset="0"/>
              </a:rPr>
              <a:t> </a:t>
            </a:r>
            <a:r>
              <a:rPr lang="en-US" sz="3200" dirty="0" err="1">
                <a:effectLst/>
                <a:latin typeface="+mj-lt"/>
                <a:ea typeface="Times New Roman" panose="02020603050405020304" pitchFamily="18" charset="0"/>
              </a:rPr>
              <a:t>cứu</a:t>
            </a:r>
            <a:r>
              <a:rPr lang="en-US" sz="3200" dirty="0">
                <a:effectLst/>
                <a:latin typeface="+mj-lt"/>
                <a:ea typeface="Times New Roman" panose="02020603050405020304" pitchFamily="18" charset="0"/>
              </a:rPr>
              <a:t> </a:t>
            </a:r>
            <a:r>
              <a:rPr lang="en-US" sz="3200" dirty="0" err="1">
                <a:effectLst/>
                <a:latin typeface="+mj-lt"/>
                <a:ea typeface="Times New Roman" panose="02020603050405020304" pitchFamily="18" charset="0"/>
              </a:rPr>
              <a:t>thông</a:t>
            </a:r>
            <a:r>
              <a:rPr lang="en-US" sz="3200" dirty="0">
                <a:effectLst/>
                <a:latin typeface="+mj-lt"/>
                <a:ea typeface="Times New Roman" panose="02020603050405020304" pitchFamily="18" charset="0"/>
              </a:rPr>
              <a:t> tin SGK </a:t>
            </a:r>
            <a:r>
              <a:rPr lang="en-US" sz="3200" dirty="0" err="1">
                <a:effectLst/>
                <a:latin typeface="+mj-lt"/>
                <a:ea typeface="Times New Roman" panose="02020603050405020304" pitchFamily="18" charset="0"/>
              </a:rPr>
              <a:t>trả</a:t>
            </a:r>
            <a:r>
              <a:rPr lang="en-US" sz="3200" dirty="0">
                <a:effectLst/>
                <a:latin typeface="+mj-lt"/>
                <a:ea typeface="Times New Roman" panose="02020603050405020304" pitchFamily="18" charset="0"/>
              </a:rPr>
              <a:t> </a:t>
            </a:r>
            <a:r>
              <a:rPr lang="en-US" sz="3200" dirty="0" err="1">
                <a:effectLst/>
                <a:latin typeface="+mj-lt"/>
                <a:ea typeface="Times New Roman" panose="02020603050405020304" pitchFamily="18" charset="0"/>
              </a:rPr>
              <a:t>lời</a:t>
            </a:r>
            <a:r>
              <a:rPr lang="en-US" sz="3200" dirty="0">
                <a:effectLst/>
                <a:latin typeface="+mj-lt"/>
                <a:ea typeface="Times New Roman" panose="02020603050405020304" pitchFamily="18" charset="0"/>
              </a:rPr>
              <a:t> </a:t>
            </a:r>
            <a:r>
              <a:rPr lang="en-US" sz="3200" dirty="0" err="1">
                <a:effectLst/>
                <a:latin typeface="+mj-lt"/>
                <a:ea typeface="Times New Roman" panose="02020603050405020304" pitchFamily="18" charset="0"/>
              </a:rPr>
              <a:t>câu</a:t>
            </a:r>
            <a:r>
              <a:rPr lang="en-US" sz="3200" dirty="0">
                <a:effectLst/>
                <a:latin typeface="+mj-lt"/>
                <a:ea typeface="Times New Roman" panose="02020603050405020304" pitchFamily="18" charset="0"/>
              </a:rPr>
              <a:t> </a:t>
            </a:r>
            <a:r>
              <a:rPr lang="en-US" sz="3200" dirty="0" err="1">
                <a:effectLst/>
                <a:latin typeface="+mj-lt"/>
                <a:ea typeface="Times New Roman" panose="02020603050405020304" pitchFamily="18" charset="0"/>
              </a:rPr>
              <a:t>hỏi</a:t>
            </a:r>
            <a:r>
              <a:rPr lang="en-US" sz="3200" dirty="0">
                <a:effectLst/>
                <a:latin typeface="+mj-lt"/>
                <a:ea typeface="Times New Roman" panose="02020603050405020304" pitchFamily="18" charset="0"/>
              </a:rPr>
              <a:t> </a:t>
            </a:r>
            <a:r>
              <a:rPr lang="en-US" sz="3200" dirty="0" err="1">
                <a:effectLst/>
                <a:latin typeface="+mj-lt"/>
                <a:ea typeface="Times New Roman" panose="02020603050405020304" pitchFamily="18" charset="0"/>
              </a:rPr>
              <a:t>sau</a:t>
            </a:r>
            <a:r>
              <a:rPr lang="en-US" sz="3200" dirty="0">
                <a:effectLst/>
                <a:latin typeface="+mj-lt"/>
                <a:ea typeface="Times New Roman" panose="02020603050405020304" pitchFamily="18" charset="0"/>
              </a:rPr>
              <a:t>:</a:t>
            </a:r>
          </a:p>
          <a:p>
            <a:pPr marL="0" marR="45720" algn="just" fontAlgn="base">
              <a:lnSpc>
                <a:spcPct val="107000"/>
              </a:lnSpc>
              <a:spcBef>
                <a:spcPts val="0"/>
              </a:spcBef>
              <a:spcAft>
                <a:spcPts val="0"/>
              </a:spcAft>
              <a:tabLst>
                <a:tab pos="2571750" algn="l"/>
              </a:tabLst>
            </a:pPr>
            <a:r>
              <a:rPr lang="en-US" sz="3200" dirty="0">
                <a:solidFill>
                  <a:srgbClr val="0070C0"/>
                </a:solidFill>
                <a:effectLst/>
                <a:latin typeface="+mj-lt"/>
                <a:ea typeface="Calibri" panose="020F0502020204030204" pitchFamily="34" charset="0"/>
                <a:cs typeface="Times New Roman" panose="02020603050405020304" pitchFamily="18" charset="0"/>
              </a:rPr>
              <a:t>?1. </a:t>
            </a:r>
            <a:r>
              <a:rPr lang="pt-BR" sz="3200" dirty="0">
                <a:solidFill>
                  <a:srgbClr val="0070C0"/>
                </a:solidFill>
                <a:effectLst/>
                <a:latin typeface="+mj-lt"/>
                <a:ea typeface="Calibri" panose="020F0502020204030204" pitchFamily="34" charset="0"/>
                <a:cs typeface="Times New Roman" panose="02020603050405020304" pitchFamily="18" charset="0"/>
              </a:rPr>
              <a:t>Nồng độ mol của dung dịch là gì ? Kí hiệu ?</a:t>
            </a:r>
            <a:endParaRPr lang="en-US" sz="3200" dirty="0">
              <a:solidFill>
                <a:srgbClr val="0070C0"/>
              </a:solidFill>
              <a:effectLst/>
              <a:latin typeface="+mj-lt"/>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tabLst>
                <a:tab pos="2571750" algn="l"/>
              </a:tabLst>
            </a:pPr>
            <a:r>
              <a:rPr lang="en-US" sz="3200" dirty="0">
                <a:solidFill>
                  <a:srgbClr val="0070C0"/>
                </a:solidFill>
                <a:effectLst/>
                <a:latin typeface="+mj-lt"/>
                <a:ea typeface="Calibri" panose="020F0502020204030204" pitchFamily="34" charset="0"/>
                <a:cs typeface="Times New Roman" panose="02020603050405020304" pitchFamily="18" charset="0"/>
              </a:rPr>
              <a:t>?2. </a:t>
            </a:r>
            <a:r>
              <a:rPr lang="en-US" sz="3200" dirty="0" err="1">
                <a:solidFill>
                  <a:srgbClr val="0070C0"/>
                </a:solidFill>
                <a:effectLst/>
                <a:latin typeface="+mj-lt"/>
                <a:ea typeface="Calibri" panose="020F0502020204030204" pitchFamily="34" charset="0"/>
                <a:cs typeface="Times New Roman" panose="02020603050405020304" pitchFamily="18" charset="0"/>
              </a:rPr>
              <a:t>Viết</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công</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thức</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tính</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pt-BR" sz="3200" dirty="0">
                <a:solidFill>
                  <a:srgbClr val="0070C0"/>
                </a:solidFill>
                <a:effectLst/>
                <a:latin typeface="+mj-lt"/>
                <a:ea typeface="Calibri" panose="020F0502020204030204" pitchFamily="34" charset="0"/>
                <a:cs typeface="Times New Roman" panose="02020603050405020304" pitchFamily="18" charset="0"/>
              </a:rPr>
              <a:t>nồng độ mol của dung dịch</a:t>
            </a:r>
            <a:r>
              <a:rPr lang="en-US" sz="3200" dirty="0">
                <a:solidFill>
                  <a:srgbClr val="0070C0"/>
                </a:solidFill>
                <a:effectLst/>
                <a:latin typeface="+mj-lt"/>
                <a:ea typeface="Calibri" panose="020F0502020204030204" pitchFamily="34" charset="0"/>
                <a:cs typeface="Times New Roman" panose="02020603050405020304" pitchFamily="18" charset="0"/>
              </a:rPr>
              <a:t>.</a:t>
            </a:r>
          </a:p>
          <a:p>
            <a:pPr marL="0" marR="45720" algn="just" fontAlgn="base">
              <a:lnSpc>
                <a:spcPct val="107000"/>
              </a:lnSpc>
              <a:spcBef>
                <a:spcPts val="0"/>
              </a:spcBef>
              <a:spcAft>
                <a:spcPts val="0"/>
              </a:spcAft>
              <a:tabLst>
                <a:tab pos="2571750" algn="l"/>
              </a:tabLst>
            </a:pPr>
            <a:r>
              <a:rPr lang="en-US" sz="3200" dirty="0" err="1">
                <a:solidFill>
                  <a:srgbClr val="0070C0"/>
                </a:solidFill>
                <a:effectLst/>
                <a:latin typeface="+mj-lt"/>
                <a:ea typeface="Calibri" panose="020F0502020204030204" pitchFamily="34" charset="0"/>
                <a:cs typeface="Times New Roman" panose="02020603050405020304" pitchFamily="18" charset="0"/>
              </a:rPr>
              <a:t>Từ</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đó</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viết</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công</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thức</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tính</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số</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mol</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chất</a:t>
            </a:r>
            <a:r>
              <a:rPr lang="en-US" sz="3200" dirty="0">
                <a:solidFill>
                  <a:srgbClr val="0070C0"/>
                </a:solidFill>
                <a:effectLst/>
                <a:latin typeface="+mj-lt"/>
                <a:ea typeface="Calibri" panose="020F0502020204030204" pitchFamily="34" charset="0"/>
                <a:cs typeface="Times New Roman" panose="02020603050405020304" pitchFamily="18" charset="0"/>
              </a:rPr>
              <a:t> tan, </a:t>
            </a:r>
            <a:r>
              <a:rPr lang="en-US" sz="3200" dirty="0" err="1">
                <a:solidFill>
                  <a:srgbClr val="0070C0"/>
                </a:solidFill>
                <a:effectLst/>
                <a:latin typeface="+mj-lt"/>
                <a:ea typeface="Calibri" panose="020F0502020204030204" pitchFamily="34" charset="0"/>
                <a:cs typeface="Times New Roman" panose="02020603050405020304" pitchFamily="18" charset="0"/>
              </a:rPr>
              <a:t>thể</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tích</a:t>
            </a:r>
            <a:r>
              <a:rPr lang="en-US" sz="3200" dirty="0">
                <a:solidFill>
                  <a:srgbClr val="0070C0"/>
                </a:solidFill>
                <a:effectLst/>
                <a:latin typeface="+mj-lt"/>
                <a:ea typeface="Calibri" panose="020F0502020204030204" pitchFamily="34" charset="0"/>
                <a:cs typeface="Times New Roman" panose="02020603050405020304" pitchFamily="18" charset="0"/>
              </a:rPr>
              <a:t> </a:t>
            </a:r>
            <a:r>
              <a:rPr lang="en-US" sz="3200" dirty="0" err="1">
                <a:solidFill>
                  <a:srgbClr val="0070C0"/>
                </a:solidFill>
                <a:effectLst/>
                <a:latin typeface="+mj-lt"/>
                <a:ea typeface="Calibri" panose="020F0502020204030204" pitchFamily="34" charset="0"/>
                <a:cs typeface="Times New Roman" panose="02020603050405020304" pitchFamily="18" charset="0"/>
              </a:rPr>
              <a:t>của</a:t>
            </a:r>
            <a:r>
              <a:rPr lang="en-US" sz="3200" dirty="0">
                <a:solidFill>
                  <a:srgbClr val="0070C0"/>
                </a:solidFill>
                <a:effectLst/>
                <a:latin typeface="+mj-lt"/>
                <a:ea typeface="Calibri" panose="020F0502020204030204" pitchFamily="34" charset="0"/>
                <a:cs typeface="Times New Roman" panose="02020603050405020304" pitchFamily="18" charset="0"/>
              </a:rPr>
              <a:t> dung </a:t>
            </a:r>
            <a:r>
              <a:rPr lang="en-US" sz="3200" dirty="0" err="1">
                <a:solidFill>
                  <a:srgbClr val="0070C0"/>
                </a:solidFill>
                <a:effectLst/>
                <a:latin typeface="+mj-lt"/>
                <a:ea typeface="Calibri" panose="020F0502020204030204" pitchFamily="34" charset="0"/>
                <a:cs typeface="Times New Roman" panose="02020603050405020304" pitchFamily="18" charset="0"/>
              </a:rPr>
              <a:t>dịch</a:t>
            </a:r>
            <a:endParaRPr lang="en-US" sz="3200" dirty="0">
              <a:solidFill>
                <a:srgbClr val="0070C0"/>
              </a:solidFill>
              <a:effectLst/>
              <a:latin typeface="+mj-l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59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65788D4-5970-6CF2-2AA9-26731E7E8B0F}"/>
              </a:ext>
            </a:extLst>
          </p:cNvPr>
          <p:cNvSpPr/>
          <p:nvPr/>
        </p:nvSpPr>
        <p:spPr>
          <a:xfrm>
            <a:off x="870856" y="767468"/>
            <a:ext cx="10450286" cy="4481689"/>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D13892-F574-0371-0697-BE3D5B313C07}"/>
                  </a:ext>
                </a:extLst>
              </p:cNvPr>
              <p:cNvSpPr txBox="1"/>
              <p:nvPr/>
            </p:nvSpPr>
            <p:spPr>
              <a:xfrm>
                <a:off x="1172899" y="1008217"/>
                <a:ext cx="10148243" cy="3916650"/>
              </a:xfrm>
              <a:prstGeom prst="rect">
                <a:avLst/>
              </a:prstGeom>
              <a:noFill/>
            </p:spPr>
            <p:txBody>
              <a:bodyPr wrap="square">
                <a:spAutoFit/>
              </a:bodyPr>
              <a:lstStyle/>
              <a:p>
                <a:r>
                  <a:rPr lang="en-US" sz="3200">
                    <a:solidFill>
                      <a:srgbClr val="0070C0"/>
                    </a:solidFill>
                  </a:rPr>
                  <a:t>?1. </a:t>
                </a:r>
                <a:r>
                  <a:rPr lang="en-US" sz="3200"/>
                  <a:t>Nồng độ mol (kí hiệu là C</a:t>
                </a:r>
                <a:r>
                  <a:rPr lang="en-US" sz="3200" baseline="-25000"/>
                  <a:t>M</a:t>
                </a:r>
                <a:r>
                  <a:rPr lang="en-US" sz="3200"/>
                  <a:t>) của một dung dịch cho ta biết số mol chất tan có trong 1 lít dung dịch.</a:t>
                </a:r>
              </a:p>
              <a:p>
                <a:r>
                  <a:rPr lang="en-US" sz="3200">
                    <a:solidFill>
                      <a:srgbClr val="0070C0"/>
                    </a:solidFill>
                  </a:rPr>
                  <a:t>?2</a:t>
                </a:r>
                <a:r>
                  <a:rPr lang="en-US" sz="320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𝑀</m:t>
                        </m:r>
                      </m:sub>
                    </m:sSub>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𝑛</m:t>
                        </m:r>
                      </m:num>
                      <m:den>
                        <m:r>
                          <a:rPr lang="en-US" sz="3200" i="1">
                            <a:latin typeface="Cambria Math" panose="02040503050406030204" pitchFamily="18" charset="0"/>
                          </a:rPr>
                          <m:t>𝑉</m:t>
                        </m:r>
                      </m:den>
                    </m:f>
                  </m:oMath>
                </a14:m>
                <a:endParaRPr lang="en-US" sz="3200"/>
              </a:p>
              <a:p>
                <a:r>
                  <a:rPr lang="fr-FR" sz="3200"/>
                  <a:t>+ C</a:t>
                </a:r>
                <a:r>
                  <a:rPr lang="fr-FR" sz="3200" baseline="-25000"/>
                  <a:t>M</a:t>
                </a:r>
                <a:r>
                  <a:rPr lang="fr-FR" sz="3200"/>
                  <a:t> là nồng độ mol của dung dịch (mol/L)</a:t>
                </a:r>
                <a:endParaRPr lang="en-US" sz="3200"/>
              </a:p>
              <a:p>
                <a:r>
                  <a:rPr lang="fr-FR" sz="3200"/>
                  <a:t>+ n là số mol chất tan (mol)</a:t>
                </a:r>
                <a:endParaRPr lang="en-US" sz="3200"/>
              </a:p>
              <a:p>
                <a:r>
                  <a:rPr lang="fr-FR" sz="3200"/>
                  <a:t>+ V là thể tích dung dịch (L)</a:t>
                </a:r>
                <a:endParaRPr lang="en-US" sz="3200"/>
              </a:p>
              <a:p>
                <a:r>
                  <a:rPr lang="fr-FR" sz="3200"/>
                  <a:t>=&gt; </a:t>
                </a:r>
                <a:r>
                  <a:rPr lang="en-US" sz="3200"/>
                  <a:t>n =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𝑀</m:t>
                        </m:r>
                      </m:sub>
                    </m:sSub>
                    <m:r>
                      <a:rPr lang="en-US" sz="3200" i="1">
                        <a:latin typeface="Cambria Math" panose="02040503050406030204" pitchFamily="18" charset="0"/>
                      </a:rPr>
                      <m:t>.</m:t>
                    </m:r>
                    <m:r>
                      <a:rPr lang="en-US" sz="3200" i="1">
                        <a:latin typeface="Cambria Math" panose="02040503050406030204" pitchFamily="18" charset="0"/>
                      </a:rPr>
                      <m:t>𝑉</m:t>
                    </m:r>
                    <m:r>
                      <a:rPr lang="en-US" sz="3200" i="1">
                        <a:latin typeface="Cambria Math" panose="02040503050406030204" pitchFamily="18" charset="0"/>
                      </a:rPr>
                      <m:t>  ;  </m:t>
                    </m:r>
                  </m:oMath>
                </a14:m>
                <a:r>
                  <a:rPr lang="en-US" sz="3200"/>
                  <a:t> </a:t>
                </a:r>
                <a14:m>
                  <m:oMath xmlns:m="http://schemas.openxmlformats.org/officeDocument/2006/math">
                    <m:r>
                      <a:rPr lang="en-US" sz="3200" i="1">
                        <a:latin typeface="Cambria Math" panose="02040503050406030204" pitchFamily="18" charset="0"/>
                      </a:rPr>
                      <m:t>𝑉</m:t>
                    </m:r>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𝑛</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𝑀</m:t>
                            </m:r>
                          </m:sub>
                        </m:sSub>
                      </m:den>
                    </m:f>
                  </m:oMath>
                </a14:m>
                <a:endParaRPr lang="en-US" sz="3200"/>
              </a:p>
            </p:txBody>
          </p:sp>
        </mc:Choice>
        <mc:Fallback xmlns="">
          <p:sp>
            <p:nvSpPr>
              <p:cNvPr id="3" name="TextBox 2">
                <a:extLst>
                  <a:ext uri="{FF2B5EF4-FFF2-40B4-BE49-F238E27FC236}">
                    <a16:creationId xmlns:a16="http://schemas.microsoft.com/office/drawing/2014/main" id="{E6D13892-F574-0371-0697-BE3D5B313C07}"/>
                  </a:ext>
                </a:extLst>
              </p:cNvPr>
              <p:cNvSpPr txBox="1">
                <a:spLocks noRot="1" noChangeAspect="1" noMove="1" noResize="1" noEditPoints="1" noAdjustHandles="1" noChangeArrowheads="1" noChangeShapeType="1" noTextEdit="1"/>
              </p:cNvSpPr>
              <p:nvPr/>
            </p:nvSpPr>
            <p:spPr>
              <a:xfrm>
                <a:off x="1172899" y="1008217"/>
                <a:ext cx="10148243" cy="3916650"/>
              </a:xfrm>
              <a:prstGeom prst="rect">
                <a:avLst/>
              </a:prstGeom>
              <a:blipFill>
                <a:blip r:embed="rId2"/>
                <a:stretch>
                  <a:fillRect l="-1502" t="-2022" r="-1141"/>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DB651E30-8428-83D9-9D49-1E9ADDADF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18" y="5186818"/>
            <a:ext cx="1870967" cy="18709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A71F993A-B654-46D4-0BD4-4794247AA59A}"/>
              </a:ext>
            </a:extLst>
          </p:cNvPr>
          <p:cNvSpPr>
            <a:spLocks noChangeArrowheads="1"/>
          </p:cNvSpPr>
          <p:nvPr/>
        </p:nvSpPr>
        <p:spPr bwMode="auto">
          <a:xfrm>
            <a:off x="5518150" y="498951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a:extLst>
              <a:ext uri="{FF2B5EF4-FFF2-40B4-BE49-F238E27FC236}">
                <a16:creationId xmlns:a16="http://schemas.microsoft.com/office/drawing/2014/main" id="{6171729E-F9BD-B61F-B431-CD3AF5F4EFD1}"/>
              </a:ext>
            </a:extLst>
          </p:cNvPr>
          <p:cNvSpPr>
            <a:spLocks noChangeArrowheads="1"/>
          </p:cNvSpPr>
          <p:nvPr/>
        </p:nvSpPr>
        <p:spPr bwMode="auto">
          <a:xfrm>
            <a:off x="5518150" y="53784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3427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849020" y="1501326"/>
            <a:ext cx="10744265" cy="3970318"/>
          </a:xfrm>
          <a:prstGeom prst="rect">
            <a:avLst/>
          </a:prstGeom>
          <a:noFill/>
        </p:spPr>
        <p:txBody>
          <a:bodyPr wrap="square">
            <a:spAutoFit/>
          </a:bodyPr>
          <a:lstStyle/>
          <a:p>
            <a:r>
              <a:rPr lang="en-US" sz="2800" b="1" i="1" u="sng" dirty="0" err="1"/>
              <a:t>Bài</a:t>
            </a:r>
            <a:r>
              <a:rPr lang="en-US" sz="2800" b="1" i="1" u="sng" dirty="0"/>
              <a:t> </a:t>
            </a:r>
            <a:r>
              <a:rPr lang="en-US" sz="2800" b="1" i="1" u="sng" dirty="0" err="1"/>
              <a:t>tập</a:t>
            </a:r>
            <a:r>
              <a:rPr lang="en-US" sz="2800" b="1" i="1" u="sng" dirty="0"/>
              <a:t> 1</a:t>
            </a:r>
            <a:r>
              <a:rPr lang="en-US" sz="2800" b="1" dirty="0"/>
              <a:t>:</a:t>
            </a:r>
            <a:r>
              <a:rPr lang="en-US" sz="2800" dirty="0"/>
              <a:t> </a:t>
            </a:r>
            <a:r>
              <a:rPr lang="en-US" sz="2800" dirty="0" err="1"/>
              <a:t>Tính</a:t>
            </a:r>
            <a:r>
              <a:rPr lang="en-US" sz="2800" dirty="0"/>
              <a:t> </a:t>
            </a:r>
            <a:r>
              <a:rPr lang="en-US" sz="2800" dirty="0" err="1"/>
              <a:t>nồng</a:t>
            </a:r>
            <a:r>
              <a:rPr lang="en-US" sz="2800" dirty="0"/>
              <a:t> </a:t>
            </a:r>
            <a:r>
              <a:rPr lang="en-US" sz="2800" dirty="0" err="1"/>
              <a:t>độ</a:t>
            </a:r>
            <a:r>
              <a:rPr lang="en-US" sz="2800" dirty="0"/>
              <a:t> </a:t>
            </a:r>
            <a:r>
              <a:rPr lang="en-US" sz="2800" dirty="0" err="1"/>
              <a:t>mol</a:t>
            </a:r>
            <a:r>
              <a:rPr lang="en-US" sz="2800" dirty="0"/>
              <a:t> </a:t>
            </a:r>
            <a:r>
              <a:rPr lang="en-US" sz="2800" dirty="0" err="1"/>
              <a:t>của</a:t>
            </a:r>
            <a:r>
              <a:rPr lang="en-US" sz="2800" dirty="0"/>
              <a:t> 400 </a:t>
            </a:r>
            <a:r>
              <a:rPr lang="en-US" sz="2800" dirty="0" err="1"/>
              <a:t>mLdung</a:t>
            </a:r>
            <a:r>
              <a:rPr lang="en-US" sz="2800" dirty="0"/>
              <a:t> </a:t>
            </a:r>
            <a:r>
              <a:rPr lang="en-US" sz="2800" dirty="0" err="1"/>
              <a:t>dịch</a:t>
            </a:r>
            <a:r>
              <a:rPr lang="en-US" sz="2800" dirty="0"/>
              <a:t> </a:t>
            </a:r>
            <a:r>
              <a:rPr lang="en-US" sz="2800" dirty="0" err="1"/>
              <a:t>chứa</a:t>
            </a:r>
            <a:r>
              <a:rPr lang="en-US" sz="2800" dirty="0"/>
              <a:t> 11,7 gam </a:t>
            </a:r>
            <a:r>
              <a:rPr lang="en-US" sz="2800" dirty="0" err="1"/>
              <a:t>NaCl</a:t>
            </a:r>
            <a:r>
              <a:rPr lang="en-US" sz="2800" dirty="0"/>
              <a:t>.</a:t>
            </a:r>
          </a:p>
          <a:p>
            <a:r>
              <a:rPr lang="en-US" sz="2800" b="1" i="1" u="sng" dirty="0" err="1"/>
              <a:t>Bài</a:t>
            </a:r>
            <a:r>
              <a:rPr lang="en-US" sz="2800" b="1" i="1" u="sng" dirty="0"/>
              <a:t> </a:t>
            </a:r>
            <a:r>
              <a:rPr lang="en-US" sz="2800" b="1" i="1" u="sng" dirty="0" err="1"/>
              <a:t>tập</a:t>
            </a:r>
            <a:r>
              <a:rPr lang="en-US" sz="2800" b="1" i="1" u="sng" dirty="0"/>
              <a:t> 2</a:t>
            </a:r>
            <a:r>
              <a:rPr lang="en-US" sz="2800" b="1" dirty="0"/>
              <a:t>:</a:t>
            </a:r>
            <a:r>
              <a:rPr lang="en-US" sz="2800" dirty="0"/>
              <a:t>  </a:t>
            </a:r>
            <a:r>
              <a:rPr lang="en-US" sz="2800" dirty="0" err="1"/>
              <a:t>Hòa</a:t>
            </a:r>
            <a:r>
              <a:rPr lang="en-US" sz="2800" dirty="0"/>
              <a:t> tan Ba(OH)</a:t>
            </a:r>
            <a:r>
              <a:rPr lang="en-US" sz="2800" baseline="-25000" dirty="0"/>
              <a:t>2</a:t>
            </a:r>
            <a:r>
              <a:rPr lang="en-US" sz="2800" dirty="0"/>
              <a:t> </a:t>
            </a:r>
            <a:r>
              <a:rPr lang="en-US" sz="2800" dirty="0" err="1"/>
              <a:t>vào</a:t>
            </a:r>
            <a:r>
              <a:rPr lang="en-US" sz="2800" dirty="0"/>
              <a:t> </a:t>
            </a:r>
            <a:r>
              <a:rPr lang="en-US" sz="2800" dirty="0" err="1"/>
              <a:t>nước</a:t>
            </a:r>
            <a:r>
              <a:rPr lang="en-US" sz="2800" dirty="0"/>
              <a:t> </a:t>
            </a:r>
            <a:r>
              <a:rPr lang="en-US" sz="2800" dirty="0" err="1"/>
              <a:t>được</a:t>
            </a:r>
            <a:r>
              <a:rPr lang="en-US" sz="2800" dirty="0"/>
              <a:t> 800 mL Ba(OH)</a:t>
            </a:r>
            <a:r>
              <a:rPr lang="en-US" sz="2800" baseline="-25000" dirty="0"/>
              <a:t>2</a:t>
            </a:r>
            <a:r>
              <a:rPr lang="en-US" sz="2800" dirty="0"/>
              <a:t> 0,2M. </a:t>
            </a:r>
            <a:r>
              <a:rPr lang="en-US" sz="2800" dirty="0" err="1"/>
              <a:t>Tính</a:t>
            </a:r>
            <a:r>
              <a:rPr lang="en-US" sz="2800" dirty="0"/>
              <a:t> </a:t>
            </a:r>
            <a:r>
              <a:rPr lang="en-US" sz="2800" dirty="0" err="1"/>
              <a:t>khối</a:t>
            </a:r>
            <a:r>
              <a:rPr lang="en-US" sz="2800" dirty="0"/>
              <a:t> </a:t>
            </a:r>
            <a:r>
              <a:rPr lang="en-US" sz="2800" dirty="0" err="1"/>
              <a:t>lượng</a:t>
            </a:r>
            <a:r>
              <a:rPr lang="en-US" sz="2800" dirty="0"/>
              <a:t> </a:t>
            </a:r>
            <a:r>
              <a:rPr lang="en-US" sz="2800" dirty="0" err="1"/>
              <a:t>của</a:t>
            </a:r>
            <a:r>
              <a:rPr lang="en-US" sz="2800" dirty="0"/>
              <a:t> Ba(OH)</a:t>
            </a:r>
            <a:r>
              <a:rPr lang="en-US" sz="2800" baseline="-25000" dirty="0"/>
              <a:t>2</a:t>
            </a:r>
            <a:r>
              <a:rPr lang="en-US" sz="2800" dirty="0"/>
              <a:t> </a:t>
            </a:r>
            <a:r>
              <a:rPr lang="en-US" sz="2800" dirty="0" err="1"/>
              <a:t>có</a:t>
            </a:r>
            <a:r>
              <a:rPr lang="en-US" sz="2800" dirty="0"/>
              <a:t> </a:t>
            </a:r>
            <a:r>
              <a:rPr lang="en-US" sz="2800" dirty="0" err="1"/>
              <a:t>trong</a:t>
            </a:r>
            <a:r>
              <a:rPr lang="en-US" sz="2800" dirty="0"/>
              <a:t> dung </a:t>
            </a:r>
            <a:r>
              <a:rPr lang="en-US" sz="2800" dirty="0" err="1"/>
              <a:t>dịch</a:t>
            </a:r>
            <a:r>
              <a:rPr lang="en-US" sz="2800" dirty="0"/>
              <a:t>.</a:t>
            </a:r>
          </a:p>
          <a:p>
            <a:r>
              <a:rPr lang="en-US" sz="2800" b="1" i="1" u="sng" dirty="0" err="1"/>
              <a:t>Bài</a:t>
            </a:r>
            <a:r>
              <a:rPr lang="en-US" sz="2800" b="1" i="1" u="sng" dirty="0"/>
              <a:t> </a:t>
            </a:r>
            <a:r>
              <a:rPr lang="en-US" sz="2800" b="1" i="1" u="sng" dirty="0" err="1"/>
              <a:t>tập</a:t>
            </a:r>
            <a:r>
              <a:rPr lang="en-US" sz="2800" b="1" i="1" u="sng" dirty="0"/>
              <a:t> 3</a:t>
            </a:r>
            <a:r>
              <a:rPr lang="en-US" sz="2800" b="1" dirty="0"/>
              <a:t>:</a:t>
            </a:r>
            <a:r>
              <a:rPr lang="en-US" sz="2800" dirty="0"/>
              <a:t> </a:t>
            </a:r>
            <a:r>
              <a:rPr lang="en-US" sz="2800" dirty="0" err="1"/>
              <a:t>Trộn</a:t>
            </a:r>
            <a:r>
              <a:rPr lang="en-US" sz="2800" dirty="0"/>
              <a:t> </a:t>
            </a:r>
            <a:r>
              <a:rPr lang="en-US" sz="2800" dirty="0" err="1"/>
              <a:t>lẫn</a:t>
            </a:r>
            <a:r>
              <a:rPr lang="en-US" sz="2800" dirty="0"/>
              <a:t> 2 </a:t>
            </a:r>
            <a:r>
              <a:rPr lang="en-US" sz="2800" dirty="0" err="1"/>
              <a:t>lít</a:t>
            </a:r>
            <a:r>
              <a:rPr lang="en-US" sz="2800" dirty="0"/>
              <a:t> dung </a:t>
            </a:r>
            <a:r>
              <a:rPr lang="en-US" sz="2800" dirty="0" err="1"/>
              <a:t>dịch</a:t>
            </a:r>
            <a:r>
              <a:rPr lang="en-US" sz="2800" dirty="0"/>
              <a:t> urea 0,02 M (dung </a:t>
            </a:r>
            <a:r>
              <a:rPr lang="en-US" sz="2800" dirty="0" err="1"/>
              <a:t>dịch</a:t>
            </a:r>
            <a:r>
              <a:rPr lang="en-US" sz="2800" dirty="0"/>
              <a:t> A) </a:t>
            </a:r>
            <a:r>
              <a:rPr lang="en-US" sz="2800" dirty="0" err="1"/>
              <a:t>với</a:t>
            </a:r>
            <a:r>
              <a:rPr lang="en-US" sz="2800" dirty="0"/>
              <a:t> 3 </a:t>
            </a:r>
            <a:r>
              <a:rPr lang="en-US" sz="2800" dirty="0" err="1"/>
              <a:t>lít</a:t>
            </a:r>
            <a:r>
              <a:rPr lang="en-US" sz="2800" dirty="0"/>
              <a:t> dung </a:t>
            </a:r>
            <a:r>
              <a:rPr lang="en-US" sz="2800" dirty="0" err="1"/>
              <a:t>dịch</a:t>
            </a:r>
            <a:r>
              <a:rPr lang="en-US" sz="2800" dirty="0"/>
              <a:t> urea 0,1 M (dung </a:t>
            </a:r>
            <a:r>
              <a:rPr lang="en-US" sz="2800" dirty="0" err="1"/>
              <a:t>dịch</a:t>
            </a:r>
            <a:r>
              <a:rPr lang="en-US" sz="2800" dirty="0"/>
              <a:t> B), </a:t>
            </a:r>
            <a:r>
              <a:rPr lang="en-US" sz="2800" dirty="0" err="1"/>
              <a:t>thu</a:t>
            </a:r>
            <a:r>
              <a:rPr lang="en-US" sz="2800" dirty="0"/>
              <a:t> </a:t>
            </a:r>
            <a:r>
              <a:rPr lang="en-US" sz="2800" dirty="0" err="1"/>
              <a:t>được</a:t>
            </a:r>
            <a:r>
              <a:rPr lang="en-US" sz="2800" dirty="0"/>
              <a:t> 5 </a:t>
            </a:r>
            <a:r>
              <a:rPr lang="en-US" sz="2800" dirty="0" err="1"/>
              <a:t>lít</a:t>
            </a:r>
            <a:r>
              <a:rPr lang="en-US" sz="2800" dirty="0"/>
              <a:t> dung </a:t>
            </a:r>
            <a:r>
              <a:rPr lang="en-US" sz="2800" dirty="0" err="1"/>
              <a:t>dịch</a:t>
            </a:r>
            <a:r>
              <a:rPr lang="en-US" sz="2800" dirty="0"/>
              <a:t> C.</a:t>
            </a:r>
            <a:br>
              <a:rPr lang="en-US" sz="2800" dirty="0"/>
            </a:br>
            <a:r>
              <a:rPr lang="en-US" sz="2800" dirty="0"/>
              <a:t>a) </a:t>
            </a:r>
            <a:r>
              <a:rPr lang="en-US" sz="2800" dirty="0" err="1"/>
              <a:t>Tính</a:t>
            </a:r>
            <a:r>
              <a:rPr lang="en-US" sz="2800" dirty="0"/>
              <a:t> </a:t>
            </a:r>
            <a:r>
              <a:rPr lang="en-US" sz="2800" dirty="0" err="1"/>
              <a:t>số</a:t>
            </a:r>
            <a:r>
              <a:rPr lang="en-US" sz="2800" dirty="0"/>
              <a:t> </a:t>
            </a:r>
            <a:r>
              <a:rPr lang="en-US" sz="2800" dirty="0" err="1"/>
              <a:t>mol</a:t>
            </a:r>
            <a:r>
              <a:rPr lang="en-US" sz="2800" dirty="0"/>
              <a:t> urea </a:t>
            </a:r>
            <a:r>
              <a:rPr lang="en-US" sz="2800" dirty="0" err="1"/>
              <a:t>trong</a:t>
            </a:r>
            <a:r>
              <a:rPr lang="en-US" sz="2800" dirty="0"/>
              <a:t> dung </a:t>
            </a:r>
            <a:r>
              <a:rPr lang="en-US" sz="2800" dirty="0" err="1"/>
              <a:t>dịch</a:t>
            </a:r>
            <a:r>
              <a:rPr lang="en-US" sz="2800" dirty="0"/>
              <a:t> A, B </a:t>
            </a:r>
            <a:r>
              <a:rPr lang="en-US" sz="2800" dirty="0" err="1"/>
              <a:t>và</a:t>
            </a:r>
            <a:r>
              <a:rPr lang="en-US" sz="2800" dirty="0"/>
              <a:t> C.</a:t>
            </a:r>
            <a:br>
              <a:rPr lang="en-US" sz="2800" dirty="0"/>
            </a:br>
            <a:r>
              <a:rPr lang="en-US" sz="2800" dirty="0"/>
              <a:t>b) </a:t>
            </a:r>
            <a:r>
              <a:rPr lang="en-US" sz="2800" dirty="0" err="1"/>
              <a:t>Tính</a:t>
            </a:r>
            <a:r>
              <a:rPr lang="en-US" sz="2800" dirty="0"/>
              <a:t> </a:t>
            </a:r>
            <a:r>
              <a:rPr lang="en-US" sz="2800" dirty="0" err="1"/>
              <a:t>nồng</a:t>
            </a:r>
            <a:r>
              <a:rPr lang="en-US" sz="2800" dirty="0"/>
              <a:t> </a:t>
            </a:r>
            <a:r>
              <a:rPr lang="en-US" sz="2800" dirty="0" err="1"/>
              <a:t>độ</a:t>
            </a:r>
            <a:r>
              <a:rPr lang="en-US" sz="2800" dirty="0"/>
              <a:t> </a:t>
            </a:r>
            <a:r>
              <a:rPr lang="en-US" sz="2800" dirty="0" err="1"/>
              <a:t>mol</a:t>
            </a:r>
            <a:r>
              <a:rPr lang="en-US" sz="2800" dirty="0"/>
              <a:t> </a:t>
            </a:r>
            <a:r>
              <a:rPr lang="en-US" sz="2800" dirty="0" err="1"/>
              <a:t>của</a:t>
            </a:r>
            <a:r>
              <a:rPr lang="en-US" sz="2800" dirty="0"/>
              <a:t> dung </a:t>
            </a:r>
            <a:r>
              <a:rPr lang="en-US" sz="2800" dirty="0" err="1"/>
              <a:t>dịch</a:t>
            </a:r>
            <a:r>
              <a:rPr lang="en-US" sz="2800" dirty="0"/>
              <a:t> C. </a:t>
            </a:r>
            <a:r>
              <a:rPr lang="en-US" sz="2800" dirty="0" err="1"/>
              <a:t>Nhận</a:t>
            </a:r>
            <a:r>
              <a:rPr lang="en-US" sz="2800" dirty="0"/>
              <a:t> </a:t>
            </a:r>
            <a:r>
              <a:rPr lang="en-US" sz="2800" dirty="0" err="1"/>
              <a:t>xét</a:t>
            </a:r>
            <a:r>
              <a:rPr lang="en-US" sz="2800" dirty="0"/>
              <a:t> </a:t>
            </a:r>
            <a:r>
              <a:rPr lang="en-US" sz="2800" dirty="0" err="1"/>
              <a:t>về</a:t>
            </a:r>
            <a:r>
              <a:rPr lang="en-US" sz="2800" dirty="0"/>
              <a:t> </a:t>
            </a:r>
            <a:r>
              <a:rPr lang="en-US" sz="2800" dirty="0" err="1"/>
              <a:t>giá</a:t>
            </a:r>
            <a:r>
              <a:rPr lang="en-US" sz="2800" dirty="0"/>
              <a:t> </a:t>
            </a:r>
            <a:r>
              <a:rPr lang="en-US" sz="2800" dirty="0" err="1"/>
              <a:t>trị</a:t>
            </a:r>
            <a:r>
              <a:rPr lang="en-US" sz="2800" dirty="0"/>
              <a:t> </a:t>
            </a:r>
            <a:r>
              <a:rPr lang="en-US" sz="2800" dirty="0" err="1"/>
              <a:t>nồng</a:t>
            </a:r>
            <a:r>
              <a:rPr lang="en-US" sz="2800" dirty="0"/>
              <a:t> </a:t>
            </a:r>
            <a:r>
              <a:rPr lang="en-US" sz="2800" dirty="0" err="1"/>
              <a:t>độ</a:t>
            </a:r>
            <a:r>
              <a:rPr lang="en-US" sz="2800" dirty="0"/>
              <a:t> </a:t>
            </a:r>
            <a:r>
              <a:rPr lang="en-US" sz="2800" dirty="0" err="1"/>
              <a:t>mol</a:t>
            </a:r>
            <a:r>
              <a:rPr lang="en-US" sz="2800" dirty="0"/>
              <a:t> </a:t>
            </a:r>
            <a:r>
              <a:rPr lang="en-US" sz="2800" dirty="0" err="1"/>
              <a:t>của</a:t>
            </a:r>
            <a:r>
              <a:rPr lang="en-US" sz="2800" dirty="0"/>
              <a:t> dung </a:t>
            </a:r>
            <a:r>
              <a:rPr lang="en-US" sz="2800" dirty="0" err="1"/>
              <a:t>dịch</a:t>
            </a:r>
            <a:r>
              <a:rPr lang="en-US" sz="2800" dirty="0"/>
              <a:t> C so </a:t>
            </a:r>
            <a:r>
              <a:rPr lang="en-US" sz="2800" dirty="0" err="1"/>
              <a:t>với</a:t>
            </a:r>
            <a:r>
              <a:rPr lang="en-US" sz="2800" dirty="0"/>
              <a:t> </a:t>
            </a:r>
            <a:r>
              <a:rPr lang="en-US" sz="2800" dirty="0" err="1"/>
              <a:t>nồng</a:t>
            </a:r>
            <a:r>
              <a:rPr lang="en-US" sz="2800" dirty="0"/>
              <a:t> </a:t>
            </a:r>
            <a:r>
              <a:rPr lang="en-US" sz="2800" dirty="0" err="1"/>
              <a:t>độ</a:t>
            </a:r>
            <a:r>
              <a:rPr lang="en-US" sz="2800" dirty="0"/>
              <a:t> </a:t>
            </a:r>
            <a:r>
              <a:rPr lang="en-US" sz="2800" dirty="0" err="1"/>
              <a:t>mol</a:t>
            </a:r>
            <a:r>
              <a:rPr lang="en-US" sz="2800" dirty="0"/>
              <a:t> </a:t>
            </a:r>
            <a:r>
              <a:rPr lang="en-US" sz="2800" dirty="0" err="1"/>
              <a:t>của</a:t>
            </a:r>
            <a:r>
              <a:rPr lang="en-US" sz="2800" dirty="0"/>
              <a:t> dung </a:t>
            </a:r>
            <a:r>
              <a:rPr lang="en-US" sz="2800" dirty="0" err="1"/>
              <a:t>dịch</a:t>
            </a:r>
            <a:r>
              <a:rPr lang="en-US" sz="2800" dirty="0"/>
              <a:t> A, B.</a:t>
            </a: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mj-lt"/>
                <a:cs typeface="Arial" panose="020B0604020202020204" pitchFamily="34" charset="0"/>
              </a:rPr>
              <a:t>Thảo</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luận</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nhóm</a:t>
            </a:r>
            <a:endParaRPr lang="en-US" sz="3600" b="1" dirty="0">
              <a:solidFill>
                <a:srgbClr val="FFFF00"/>
              </a:solidFill>
              <a:latin typeface="+mj-lt"/>
              <a:cs typeface="Arial" panose="020B0604020202020204" pitchFamily="34" charset="0"/>
            </a:endParaRPr>
          </a:p>
          <a:p>
            <a:pPr algn="ctr"/>
            <a:r>
              <a:rPr lang="en-US" sz="2800" dirty="0" err="1">
                <a:solidFill>
                  <a:schemeClr val="bg1"/>
                </a:solidFill>
                <a:latin typeface="+mj-lt"/>
                <a:cs typeface="Arial" panose="020B0604020202020204" pitchFamily="34" charset="0"/>
              </a:rPr>
              <a:t>Hoàn</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thành</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phiếu</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học</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tập</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số</a:t>
            </a:r>
            <a:r>
              <a:rPr lang="en-US" sz="2800" dirty="0">
                <a:solidFill>
                  <a:schemeClr val="bg1"/>
                </a:solidFill>
                <a:latin typeface="+mj-lt"/>
                <a:cs typeface="Arial" panose="020B0604020202020204" pitchFamily="34" charset="0"/>
              </a:rPr>
              <a:t> </a:t>
            </a:r>
            <a:r>
              <a:rPr lang="en-US" sz="2800" dirty="0"/>
              <a:t>3</a:t>
            </a:r>
            <a:endParaRPr lang="en-US" sz="2800" dirty="0">
              <a:solidFill>
                <a:schemeClr val="bg1"/>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68886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5364545"/>
              </a:xfrm>
              <a:prstGeom prst="rect">
                <a:avLst/>
              </a:prstGeom>
              <a:noFill/>
            </p:spPr>
            <p:txBody>
              <a:bodyPr wrap="square">
                <a:spAutoFit/>
              </a:bodyPr>
              <a:lstStyle/>
              <a:p>
                <a:r>
                  <a:rPr lang="en-US" sz="2800">
                    <a:solidFill>
                      <a:srgbClr val="0070C0"/>
                    </a:solidFill>
                    <a:latin typeface="+mj-lt"/>
                  </a:rPr>
                  <a:t>BT1:</a:t>
                </a:r>
              </a:p>
              <a:p>
                <a:r>
                  <a:rPr lang="en-US" sz="2800">
                    <a:latin typeface="+mj-lt"/>
                  </a:rPr>
                  <a:t>Đổi 400 mL = 0,4 L</a:t>
                </a:r>
              </a:p>
              <a:p>
                <a:r>
                  <a:rPr lang="en-US" sz="2800">
                    <a:latin typeface="+mj-lt"/>
                  </a:rPr>
                  <a:t>Số mol NaCl là: </a:t>
                </a:r>
                <a:r>
                  <a:rPr lang="en-US" sz="2800" i="1">
                    <a:latin typeface="+mj-lt"/>
                  </a:rPr>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NaCl</m:t>
                        </m:r>
                      </m:sub>
                    </m:sSub>
                    <m:r>
                      <a:rPr lang="en-US" sz="2800">
                        <a:latin typeface="Cambria Math" panose="02040503050406030204" pitchFamily="18" charset="0"/>
                      </a:rPr>
                      <m:t>= </m:t>
                    </m:r>
                    <m:f>
                      <m:fPr>
                        <m:ctrlPr>
                          <a:rPr lang="en-US" sz="2800" i="1">
                            <a:latin typeface="Cambria Math" panose="02040503050406030204" pitchFamily="18" charset="0"/>
                          </a:rPr>
                        </m:ctrlPr>
                      </m:fPr>
                      <m:num>
                        <m:r>
                          <m:rPr>
                            <m:sty m:val="p"/>
                          </m:rPr>
                          <a:rPr lang="en-US" sz="2800">
                            <a:latin typeface="Cambria Math" panose="02040503050406030204" pitchFamily="18" charset="0"/>
                          </a:rPr>
                          <m:t>m</m:t>
                        </m:r>
                      </m:num>
                      <m:den>
                        <m:r>
                          <m:rPr>
                            <m:sty m:val="p"/>
                          </m:rPr>
                          <a:rPr lang="en-US" sz="2800">
                            <a:latin typeface="Cambria Math" panose="02040503050406030204" pitchFamily="18" charset="0"/>
                          </a:rPr>
                          <m:t>M</m:t>
                        </m:r>
                      </m:den>
                    </m:f>
                  </m:oMath>
                </a14:m>
                <a:r>
                  <a:rPr lang="en-US" sz="2800">
                    <a:latin typeface="+mj-lt"/>
                  </a:rPr>
                  <a:t> = </a:t>
                </a:r>
                <a14:m>
                  <m:oMath xmlns:m="http://schemas.openxmlformats.org/officeDocument/2006/math">
                    <m:f>
                      <m:fPr>
                        <m:ctrlPr>
                          <a:rPr lang="en-US" sz="2800" i="1">
                            <a:latin typeface="Cambria Math" panose="02040503050406030204" pitchFamily="18" charset="0"/>
                          </a:rPr>
                        </m:ctrlPr>
                      </m:fPr>
                      <m:num>
                        <m:r>
                          <a:rPr lang="en-US" sz="2800">
                            <a:latin typeface="Cambria Math" panose="02040503050406030204" pitchFamily="18" charset="0"/>
                          </a:rPr>
                          <m:t>11,7</m:t>
                        </m:r>
                      </m:num>
                      <m:den>
                        <m:r>
                          <a:rPr lang="en-US" sz="2800">
                            <a:latin typeface="Cambria Math" panose="02040503050406030204" pitchFamily="18" charset="0"/>
                          </a:rPr>
                          <m:t>58,5</m:t>
                        </m:r>
                      </m:den>
                    </m:f>
                  </m:oMath>
                </a14:m>
                <a:r>
                  <a:rPr lang="en-US" sz="2800">
                    <a:latin typeface="+mj-lt"/>
                  </a:rPr>
                  <a:t>= 0,2 mol </a:t>
                </a:r>
              </a:p>
              <a:p>
                <a:r>
                  <a:rPr lang="en-US" sz="2800">
                    <a:latin typeface="+mj-lt"/>
                  </a:rPr>
                  <a:t>Nồng độ mol của dung dịch NaCl là:</a:t>
                </a:r>
              </a:p>
              <a:p>
                <a:r>
                  <a:rPr lang="en-US" sz="2800">
                    <a:latin typeface="+mj-lt"/>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𝑁𝑎𝐶𝑙</m:t>
                            </m:r>
                          </m:sub>
                        </m:sSub>
                      </m:sub>
                    </m:sSub>
                    <m:r>
                      <a:rPr lang="en-US" sz="2800" i="1">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𝑛</m:t>
                        </m:r>
                      </m:num>
                      <m:den>
                        <m:r>
                          <a:rPr lang="en-US" sz="2800" i="1">
                            <a:latin typeface="Cambria Math" panose="02040503050406030204" pitchFamily="18" charset="0"/>
                          </a:rPr>
                          <m:t>𝑉</m:t>
                        </m:r>
                      </m:den>
                    </m:f>
                  </m:oMath>
                </a14:m>
                <a:r>
                  <a:rPr lang="en-US" sz="2800">
                    <a:latin typeface="+mj-lt"/>
                  </a:rPr>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0,2</m:t>
                        </m:r>
                      </m:num>
                      <m:den>
                        <m:r>
                          <a:rPr lang="en-US" sz="2800" i="1">
                            <a:latin typeface="Cambria Math" panose="02040503050406030204" pitchFamily="18" charset="0"/>
                          </a:rPr>
                          <m:t>0,4</m:t>
                        </m:r>
                      </m:den>
                    </m:f>
                  </m:oMath>
                </a14:m>
                <a:r>
                  <a:rPr lang="en-US" sz="2800">
                    <a:latin typeface="+mj-lt"/>
                  </a:rPr>
                  <a:t> = 0,5 M</a:t>
                </a:r>
              </a:p>
              <a:p>
                <a:r>
                  <a:rPr lang="en-US" sz="2800">
                    <a:solidFill>
                      <a:srgbClr val="0070C0"/>
                    </a:solidFill>
                  </a:rPr>
                  <a:t>BT2:</a:t>
                </a:r>
              </a:p>
              <a:p>
                <a:r>
                  <a:rPr lang="en-US" sz="2800">
                    <a:latin typeface="+mj-lt"/>
                  </a:rPr>
                  <a:t>	Đổi 800 mL = 0,8 L</a:t>
                </a:r>
              </a:p>
              <a:p>
                <a:r>
                  <a:rPr lang="en-US" sz="2800">
                    <a:latin typeface="+mj-lt"/>
                  </a:rPr>
                  <a:t>Số mol của Ba(OH)</a:t>
                </a:r>
                <a:r>
                  <a:rPr lang="en-US" sz="2800" baseline="-25000">
                    <a:latin typeface="+mj-lt"/>
                  </a:rPr>
                  <a:t>2</a:t>
                </a:r>
                <a:r>
                  <a:rPr lang="en-US" sz="2800">
                    <a:latin typeface="+mj-lt"/>
                  </a:rPr>
                  <a:t> là: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sSub>
                          <m:sSubPr>
                            <m:ctrlPr>
                              <a:rPr lang="en-US" sz="2800" i="1">
                                <a:latin typeface="Cambria Math" panose="02040503050406030204" pitchFamily="18" charset="0"/>
                              </a:rPr>
                            </m:ctrlPr>
                          </m:sSubPr>
                          <m:e>
                            <m:r>
                              <m:rPr>
                                <m:sty m:val="p"/>
                              </m:rPr>
                              <a:rPr lang="en-US" sz="2800">
                                <a:latin typeface="Cambria Math" panose="02040503050406030204" pitchFamily="18" charset="0"/>
                              </a:rPr>
                              <m:t>Ba</m:t>
                            </m:r>
                            <m:r>
                              <a:rPr lang="en-US" sz="2800">
                                <a:latin typeface="Cambria Math" panose="02040503050406030204" pitchFamily="18" charset="0"/>
                              </a:rPr>
                              <m:t> (</m:t>
                            </m:r>
                            <m:r>
                              <m:rPr>
                                <m:sty m:val="p"/>
                              </m:rPr>
                              <a:rPr lang="en-US" sz="2800">
                                <a:latin typeface="Cambria Math" panose="02040503050406030204" pitchFamily="18" charset="0"/>
                              </a:rPr>
                              <m:t>OH</m:t>
                            </m:r>
                            <m:r>
                              <a:rPr lang="en-US" sz="2800">
                                <a:latin typeface="Cambria Math" panose="02040503050406030204" pitchFamily="18" charset="0"/>
                              </a:rPr>
                              <m:t>)</m:t>
                            </m:r>
                          </m:e>
                          <m:sub>
                            <m:r>
                              <a:rPr lang="en-US" sz="2800" i="1">
                                <a:latin typeface="Cambria Math" panose="02040503050406030204" pitchFamily="18" charset="0"/>
                              </a:rPr>
                              <m:t>2</m:t>
                            </m:r>
                          </m:sub>
                        </m:sSub>
                      </m:sub>
                    </m:sSub>
                  </m:oMath>
                </a14:m>
                <a:r>
                  <a:rPr lang="en-US" sz="2800">
                    <a:latin typeface="+mj-lt"/>
                  </a:rPr>
                  <a:t> =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𝑀</m:t>
                        </m:r>
                      </m:sub>
                    </m:sSub>
                    <m:r>
                      <a:rPr lang="en-US" sz="2800" i="1">
                        <a:latin typeface="Cambria Math" panose="02040503050406030204" pitchFamily="18" charset="0"/>
                      </a:rPr>
                      <m:t>.</m:t>
                    </m:r>
                    <m:r>
                      <a:rPr lang="en-US" sz="2800" i="1">
                        <a:latin typeface="Cambria Math" panose="02040503050406030204" pitchFamily="18" charset="0"/>
                      </a:rPr>
                      <m:t>𝑉</m:t>
                    </m:r>
                    <m:r>
                      <a:rPr lang="en-US" sz="2800" i="1">
                        <a:latin typeface="Cambria Math" panose="02040503050406030204" pitchFamily="18" charset="0"/>
                      </a:rPr>
                      <m:t>  = 0,2. 0,8 =0,16 (</m:t>
                    </m:r>
                    <m:r>
                      <a:rPr lang="en-US" sz="2800" i="1">
                        <a:latin typeface="Cambria Math" panose="02040503050406030204" pitchFamily="18" charset="0"/>
                      </a:rPr>
                      <m:t>𝑚𝑜𝑙</m:t>
                    </m:r>
                    <m:r>
                      <a:rPr lang="en-US" sz="2800" b="0" i="1" smtClean="0">
                        <a:latin typeface="Cambria Math" panose="02040503050406030204" pitchFamily="18" charset="0"/>
                      </a:rPr>
                      <m:t>)</m:t>
                    </m:r>
                  </m:oMath>
                </a14:m>
                <a:endParaRPr lang="en-US" sz="2800">
                  <a:latin typeface="+mj-lt"/>
                </a:endParaRPr>
              </a:p>
              <a:p>
                <a:endParaRPr lang="en-US" sz="2800">
                  <a:latin typeface="+mj-lt"/>
                </a:endParaRPr>
              </a:p>
              <a:p>
                <a:r>
                  <a:rPr lang="en-US" sz="2800">
                    <a:latin typeface="+mj-lt"/>
                  </a:rPr>
                  <a:t>Vậy khối lượng Ba(OH)</a:t>
                </a:r>
                <a:r>
                  <a:rPr lang="en-US" sz="2800" baseline="-25000">
                    <a:latin typeface="+mj-lt"/>
                  </a:rPr>
                  <a:t>2</a:t>
                </a:r>
                <a:r>
                  <a:rPr lang="en-US" sz="2800">
                    <a:latin typeface="+mj-lt"/>
                  </a:rPr>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m</m:t>
                        </m:r>
                      </m:e>
                      <m:sub>
                        <m:sSub>
                          <m:sSubPr>
                            <m:ctrlPr>
                              <a:rPr lang="en-US" sz="2800" i="1">
                                <a:latin typeface="Cambria Math" panose="02040503050406030204" pitchFamily="18" charset="0"/>
                              </a:rPr>
                            </m:ctrlPr>
                          </m:sSubPr>
                          <m:e>
                            <m:r>
                              <m:rPr>
                                <m:sty m:val="p"/>
                              </m:rPr>
                              <a:rPr lang="en-US" sz="2800">
                                <a:latin typeface="Cambria Math" panose="02040503050406030204" pitchFamily="18" charset="0"/>
                              </a:rPr>
                              <m:t>Ba</m:t>
                            </m:r>
                            <m:r>
                              <a:rPr lang="en-US" sz="2800">
                                <a:latin typeface="Cambria Math" panose="02040503050406030204" pitchFamily="18" charset="0"/>
                              </a:rPr>
                              <m:t> (</m:t>
                            </m:r>
                            <m:r>
                              <m:rPr>
                                <m:sty m:val="p"/>
                              </m:rPr>
                              <a:rPr lang="en-US" sz="2800">
                                <a:latin typeface="Cambria Math" panose="02040503050406030204" pitchFamily="18" charset="0"/>
                              </a:rPr>
                              <m:t>OH</m:t>
                            </m:r>
                            <m:r>
                              <a:rPr lang="en-US" sz="2800">
                                <a:latin typeface="Cambria Math" panose="02040503050406030204" pitchFamily="18" charset="0"/>
                              </a:rPr>
                              <m:t>)</m:t>
                            </m:r>
                          </m:e>
                          <m:sub>
                            <m:r>
                              <a:rPr lang="en-US" sz="2800" i="1">
                                <a:latin typeface="Cambria Math" panose="02040503050406030204" pitchFamily="18" charset="0"/>
                              </a:rPr>
                              <m:t>2</m:t>
                            </m:r>
                          </m:sub>
                        </m:sSub>
                      </m:sub>
                    </m:sSub>
                  </m:oMath>
                </a14:m>
                <a:r>
                  <a:rPr lang="en-US" sz="2800">
                    <a:latin typeface="+mj-lt"/>
                  </a:rPr>
                  <a:t> = </a:t>
                </a:r>
                <a14:m>
                  <m:oMath xmlns:m="http://schemas.openxmlformats.org/officeDocument/2006/math">
                    <m:r>
                      <a:rPr lang="en-US" sz="2800" i="1">
                        <a:latin typeface="Cambria Math" panose="02040503050406030204" pitchFamily="18" charset="0"/>
                      </a:rPr>
                      <m:t>𝑛</m:t>
                    </m:r>
                    <m:r>
                      <a:rPr lang="en-US" sz="2800" i="1">
                        <a:latin typeface="Cambria Math" panose="02040503050406030204" pitchFamily="18" charset="0"/>
                      </a:rPr>
                      <m:t>.</m:t>
                    </m:r>
                    <m:r>
                      <a:rPr lang="en-US" sz="2800" i="1">
                        <a:latin typeface="Cambria Math" panose="02040503050406030204" pitchFamily="18" charset="0"/>
                      </a:rPr>
                      <m:t>𝑀</m:t>
                    </m:r>
                    <m:r>
                      <a:rPr lang="en-US" sz="2800" i="1">
                        <a:latin typeface="Cambria Math" panose="02040503050406030204" pitchFamily="18" charset="0"/>
                      </a:rPr>
                      <m:t>  = 0,16. 171 =27,36 (</m:t>
                    </m:r>
                    <m:r>
                      <a:rPr lang="en-US" sz="2800" i="1">
                        <a:latin typeface="Cambria Math" panose="02040503050406030204" pitchFamily="18" charset="0"/>
                      </a:rPr>
                      <m:t>𝑚𝑜𝑙</m:t>
                    </m:r>
                    <m:r>
                      <a:rPr lang="en-US" sz="2800" i="1">
                        <a:latin typeface="Cambria Math" panose="02040503050406030204" pitchFamily="18" charset="0"/>
                      </a:rPr>
                      <m:t>) </m:t>
                    </m:r>
                  </m:oMath>
                </a14:m>
                <a:endParaRPr lang="en-US" sz="2800">
                  <a:latin typeface="+mj-lt"/>
                </a:endParaRPr>
              </a:p>
              <a:p>
                <a:endParaRPr lang="en-US" sz="2800">
                  <a:latin typeface="+mj-lt"/>
                </a:endParaRPr>
              </a:p>
            </p:txBody>
          </p:sp>
        </mc:Choice>
        <mc:Fallback xmlns="">
          <p:sp>
            <p:nvSpPr>
              <p:cNvPr id="2" name="TextBox 1">
                <a:extLst>
                  <a:ext uri="{FF2B5EF4-FFF2-40B4-BE49-F238E27FC236}">
                    <a16:creationId xmlns:a16="http://schemas.microsoft.com/office/drawing/2014/main" id="{ED9EA047-05AF-2473-1A68-C6DAF4E08F0D}"/>
                  </a:ext>
                </a:extLst>
              </p:cNvPr>
              <p:cNvSpPr txBox="1">
                <a:spLocks noRot="1" noChangeAspect="1" noMove="1" noResize="1" noEditPoints="1" noAdjustHandles="1" noChangeArrowheads="1" noChangeShapeType="1" noTextEdit="1"/>
              </p:cNvSpPr>
              <p:nvPr/>
            </p:nvSpPr>
            <p:spPr>
              <a:xfrm>
                <a:off x="640015" y="961741"/>
                <a:ext cx="11717448" cy="5364545"/>
              </a:xfrm>
              <a:prstGeom prst="rect">
                <a:avLst/>
              </a:prstGeom>
              <a:blipFill>
                <a:blip r:embed="rId2"/>
                <a:stretch>
                  <a:fillRect l="-1093" t="-1250"/>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mj-lt"/>
                <a:cs typeface="Arial" panose="020B0604020202020204" pitchFamily="34" charset="0"/>
              </a:rPr>
              <a:t>Thảo</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luận</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nhóm</a:t>
            </a:r>
            <a:r>
              <a:rPr lang="en-US" sz="3600" b="1" dirty="0">
                <a:solidFill>
                  <a:srgbClr val="FFFF00"/>
                </a:solidFill>
                <a:latin typeface="+mj-lt"/>
                <a:cs typeface="Arial" panose="020B0604020202020204" pitchFamily="34" charset="0"/>
              </a:rPr>
              <a:t> </a:t>
            </a:r>
          </a:p>
          <a:p>
            <a:pPr algn="ctr"/>
            <a:r>
              <a:rPr lang="en-US" sz="2800" dirty="0" err="1">
                <a:solidFill>
                  <a:schemeClr val="bg1"/>
                </a:solidFill>
                <a:latin typeface="+mj-lt"/>
                <a:cs typeface="Arial" panose="020B0604020202020204" pitchFamily="34" charset="0"/>
              </a:rPr>
              <a:t>Hoàn</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thành</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phiếu</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học</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tập</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số</a:t>
            </a:r>
            <a:r>
              <a:rPr lang="en-US" sz="2800" dirty="0">
                <a:solidFill>
                  <a:schemeClr val="bg1"/>
                </a:solidFill>
                <a:latin typeface="+mj-lt"/>
                <a:cs typeface="Arial" panose="020B0604020202020204" pitchFamily="34" charset="0"/>
              </a:rPr>
              <a:t> </a:t>
            </a:r>
            <a:r>
              <a:rPr lang="en-US" sz="2800" dirty="0"/>
              <a:t>3</a:t>
            </a:r>
            <a:endParaRPr lang="en-US" sz="2800" dirty="0">
              <a:solidFill>
                <a:schemeClr val="bg1"/>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463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down)">
                                      <p:cBhvr>
                                        <p:cTn id="27" dur="500"/>
                                        <p:tgtEl>
                                          <p:spTgt spid="2">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down)">
                                      <p:cBhvr>
                                        <p:cTn id="30" dur="500"/>
                                        <p:tgtEl>
                                          <p:spTgt spid="2">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wipe(down)">
                                      <p:cBhvr>
                                        <p:cTn id="3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9EA047-05AF-2473-1A68-C6DAF4E08F0D}"/>
                  </a:ext>
                </a:extLst>
              </p:cNvPr>
              <p:cNvSpPr txBox="1"/>
              <p:nvPr/>
            </p:nvSpPr>
            <p:spPr>
              <a:xfrm>
                <a:off x="640015" y="961741"/>
                <a:ext cx="11717448" cy="4286238"/>
              </a:xfrm>
              <a:prstGeom prst="rect">
                <a:avLst/>
              </a:prstGeom>
              <a:noFill/>
            </p:spPr>
            <p:txBody>
              <a:bodyPr wrap="square">
                <a:spAutoFit/>
              </a:bodyPr>
              <a:lstStyle/>
              <a:p>
                <a:r>
                  <a:rPr lang="en-US" sz="2800">
                    <a:solidFill>
                      <a:srgbClr val="0070C0"/>
                    </a:solidFill>
                    <a:latin typeface="+mj-lt"/>
                  </a:rPr>
                  <a:t>BT3:</a:t>
                </a:r>
              </a:p>
              <a:p>
                <a:r>
                  <a:rPr lang="en-US" sz="2800" i="1"/>
                  <a:t>a)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A</m:t>
                        </m:r>
                        <m:r>
                          <a:rPr lang="en-US" sz="2800">
                            <a:latin typeface="Cambria Math" panose="02040503050406030204" pitchFamily="18" charset="0"/>
                          </a:rPr>
                          <m:t>)</m:t>
                        </m:r>
                      </m:sub>
                    </m:sSub>
                    <m:r>
                      <a:rPr lang="en-US" sz="2800">
                        <a:latin typeface="Cambria Math" panose="02040503050406030204" pitchFamily="18" charset="0"/>
                      </a:rPr>
                      <m:t>= </m:t>
                    </m:r>
                  </m:oMath>
                </a14:m>
                <a:r>
                  <a:rPr lang="en-US" sz="280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𝑀</m:t>
                        </m:r>
                      </m:sub>
                    </m:sSub>
                    <m:r>
                      <a:rPr lang="en-US" sz="2800" i="1">
                        <a:latin typeface="Cambria Math" panose="02040503050406030204" pitchFamily="18" charset="0"/>
                      </a:rPr>
                      <m:t>.</m:t>
                    </m:r>
                    <m:r>
                      <a:rPr lang="en-US" sz="2800" i="1">
                        <a:latin typeface="Cambria Math" panose="02040503050406030204" pitchFamily="18" charset="0"/>
                      </a:rPr>
                      <m:t>𝑉</m:t>
                    </m:r>
                  </m:oMath>
                </a14:m>
                <a:r>
                  <a:rPr lang="en-US" sz="2800"/>
                  <a:t> = </a:t>
                </a:r>
                <a14:m>
                  <m:oMath xmlns:m="http://schemas.openxmlformats.org/officeDocument/2006/math">
                    <m:r>
                      <a:rPr lang="en-US" sz="2800">
                        <a:latin typeface="Cambria Math" panose="02040503050406030204" pitchFamily="18" charset="0"/>
                      </a:rPr>
                      <m:t>0,02 . 2 = 0,04 (</m:t>
                    </m:r>
                    <m:r>
                      <m:rPr>
                        <m:sty m:val="p"/>
                      </m:rPr>
                      <a:rPr lang="en-US" sz="2800">
                        <a:latin typeface="Cambria Math" panose="02040503050406030204" pitchFamily="18" charset="0"/>
                      </a:rPr>
                      <m:t>mol</m:t>
                    </m:r>
                    <m:r>
                      <a:rPr lang="en-US" sz="2800">
                        <a:latin typeface="Cambria Math" panose="02040503050406030204" pitchFamily="18" charset="0"/>
                      </a:rPr>
                      <m:t>) </m:t>
                    </m:r>
                  </m:oMath>
                </a14:m>
                <a:endParaRPr lang="en-US" sz="2800"/>
              </a:p>
              <a:p>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m:t>
                        </m:r>
                      </m:sub>
                    </m:sSub>
                    <m:r>
                      <a:rPr lang="en-US" sz="2800">
                        <a:latin typeface="Cambria Math" panose="02040503050406030204" pitchFamily="18" charset="0"/>
                      </a:rPr>
                      <m:t>= </m:t>
                    </m:r>
                  </m:oMath>
                </a14:m>
                <a:r>
                  <a:rPr lang="en-US" sz="280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𝑀</m:t>
                        </m:r>
                      </m:sub>
                    </m:sSub>
                    <m:r>
                      <a:rPr lang="en-US" sz="2800" i="1">
                        <a:latin typeface="Cambria Math" panose="02040503050406030204" pitchFamily="18" charset="0"/>
                      </a:rPr>
                      <m:t>.</m:t>
                    </m:r>
                    <m:r>
                      <a:rPr lang="en-US" sz="2800" i="1">
                        <a:latin typeface="Cambria Math" panose="02040503050406030204" pitchFamily="18" charset="0"/>
                      </a:rPr>
                      <m:t>𝑉</m:t>
                    </m:r>
                  </m:oMath>
                </a14:m>
                <a:r>
                  <a:rPr lang="en-US" sz="2800"/>
                  <a:t> = </a:t>
                </a:r>
                <a14:m>
                  <m:oMath xmlns:m="http://schemas.openxmlformats.org/officeDocument/2006/math">
                    <m:r>
                      <a:rPr lang="en-US" sz="2800">
                        <a:latin typeface="Cambria Math" panose="02040503050406030204" pitchFamily="18" charset="0"/>
                      </a:rPr>
                      <m:t>0,1 . 2 = 0,3 (</m:t>
                    </m:r>
                    <m:r>
                      <m:rPr>
                        <m:sty m:val="p"/>
                      </m:rPr>
                      <a:rPr lang="en-US" sz="2800">
                        <a:latin typeface="Cambria Math" panose="02040503050406030204" pitchFamily="18" charset="0"/>
                      </a:rPr>
                      <m:t>mol</m:t>
                    </m:r>
                    <m:r>
                      <a:rPr lang="en-US" sz="2800">
                        <a:latin typeface="Cambria Math" panose="02040503050406030204" pitchFamily="18" charset="0"/>
                      </a:rPr>
                      <m:t>) </m:t>
                    </m:r>
                  </m:oMath>
                </a14:m>
                <a:endParaRPr lang="en-US" sz="2800"/>
              </a:p>
              <a:p>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m:t>
                        </m:r>
                      </m:sub>
                    </m:sSub>
                    <m:r>
                      <a:rPr lang="en-US" sz="2800">
                        <a:latin typeface="Cambria Math" panose="02040503050406030204" pitchFamily="18" charset="0"/>
                      </a:rPr>
                      <m:t>= </m:t>
                    </m:r>
                  </m:oMath>
                </a14:m>
                <a:r>
                  <a:rPr lang="en-US" sz="2800"/>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A</m:t>
                        </m:r>
                        <m:r>
                          <a:rPr lang="en-US" sz="2800">
                            <a:latin typeface="Cambria Math" panose="02040503050406030204" pitchFamily="18" charset="0"/>
                          </a:rPr>
                          <m:t>)</m:t>
                        </m:r>
                      </m:sub>
                    </m:sSub>
                    <m:r>
                      <a:rPr lang="en-US" sz="2800">
                        <a:latin typeface="Cambria Math" panose="02040503050406030204" pitchFamily="18" charset="0"/>
                      </a:rPr>
                      <m:t>+ </m:t>
                    </m:r>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B</m:t>
                        </m:r>
                        <m:r>
                          <a:rPr lang="en-US" sz="2800">
                            <a:latin typeface="Cambria Math" panose="02040503050406030204" pitchFamily="18" charset="0"/>
                          </a:rPr>
                          <m:t>)</m:t>
                        </m:r>
                      </m:sub>
                    </m:sSub>
                    <m:r>
                      <a:rPr lang="en-US" sz="2800">
                        <a:latin typeface="Cambria Math" panose="02040503050406030204" pitchFamily="18" charset="0"/>
                      </a:rPr>
                      <m:t>= 0,34 (</m:t>
                    </m:r>
                    <m:r>
                      <m:rPr>
                        <m:sty m:val="p"/>
                      </m:rPr>
                      <a:rPr lang="en-US" sz="2800">
                        <a:latin typeface="Cambria Math" panose="02040503050406030204" pitchFamily="18" charset="0"/>
                      </a:rPr>
                      <m:t>mol</m:t>
                    </m:r>
                    <m:r>
                      <a:rPr lang="en-US" sz="2800">
                        <a:latin typeface="Cambria Math" panose="02040503050406030204" pitchFamily="18" charset="0"/>
                      </a:rPr>
                      <m:t>) </m:t>
                    </m:r>
                  </m:oMath>
                </a14:m>
                <a:endParaRPr lang="en-US" sz="2800"/>
              </a:p>
              <a:p>
                <a:r>
                  <a:rPr lang="en-US" sz="2800" i="1"/>
                  <a:t> </a:t>
                </a:r>
                <a:endParaRPr lang="en-US" sz="2800"/>
              </a:p>
              <a:p>
                <a:r>
                  <a:rPr lang="en-US" sz="2800" i="1"/>
                  <a:t>b)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𝑁𝑎𝐶𝑙</m:t>
                            </m:r>
                          </m:sub>
                        </m:sSub>
                      </m:sub>
                    </m:sSub>
                    <m:r>
                      <a:rPr lang="en-US" sz="2800" i="1">
                        <a:latin typeface="Cambria Math" panose="02040503050406030204" pitchFamily="18" charset="0"/>
                      </a:rPr>
                      <m:t>= </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m:rPr>
                                <m:sty m:val="p"/>
                              </m:rPr>
                              <a:rPr lang="en-US" sz="2800">
                                <a:latin typeface="Cambria Math" panose="02040503050406030204" pitchFamily="18" charset="0"/>
                              </a:rPr>
                              <m:t>n</m:t>
                            </m:r>
                          </m:e>
                          <m:sub>
                            <m:r>
                              <m:rPr>
                                <m:sty m:val="p"/>
                              </m:rPr>
                              <a:rPr lang="en-US" sz="2800">
                                <a:latin typeface="Cambria Math" panose="02040503050406030204" pitchFamily="18" charset="0"/>
                              </a:rPr>
                              <m:t>urea</m:t>
                            </m:r>
                            <m:r>
                              <a:rPr lang="en-US" sz="2800">
                                <a:latin typeface="Cambria Math" panose="02040503050406030204" pitchFamily="18" charset="0"/>
                              </a:rPr>
                              <m:t> (</m:t>
                            </m:r>
                            <m:r>
                              <m:rPr>
                                <m:sty m:val="p"/>
                              </m:rPr>
                              <a:rPr lang="en-US" sz="2800">
                                <a:latin typeface="Cambria Math" panose="02040503050406030204" pitchFamily="18" charset="0"/>
                              </a:rPr>
                              <m:t>C</m:t>
                            </m:r>
                            <m:r>
                              <a:rPr lang="en-US" sz="2800">
                                <a:latin typeface="Cambria Math" panose="02040503050406030204" pitchFamily="18" charset="0"/>
                              </a:rPr>
                              <m:t>)</m:t>
                            </m:r>
                          </m:sub>
                        </m:sSub>
                      </m:num>
                      <m:den>
                        <m:r>
                          <a:rPr lang="en-US" sz="2800" i="1">
                            <a:latin typeface="Cambria Math" panose="02040503050406030204" pitchFamily="18" charset="0"/>
                          </a:rPr>
                          <m:t>𝑉</m:t>
                        </m:r>
                      </m:den>
                    </m:f>
                  </m:oMath>
                </a14:m>
                <a:r>
                  <a:rPr lang="en-US" sz="2800"/>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0,34</m:t>
                        </m:r>
                      </m:num>
                      <m:den>
                        <m:r>
                          <a:rPr lang="en-US" sz="2800" i="1">
                            <a:latin typeface="Cambria Math" panose="02040503050406030204" pitchFamily="18" charset="0"/>
                          </a:rPr>
                          <m:t>5</m:t>
                        </m:r>
                      </m:den>
                    </m:f>
                  </m:oMath>
                </a14:m>
                <a:r>
                  <a:rPr lang="en-US" sz="2800"/>
                  <a:t> = 0,068 M</a:t>
                </a:r>
              </a:p>
              <a:p>
                <a:endParaRPr lang="en-US" sz="2800"/>
              </a:p>
              <a:p>
                <a:r>
                  <a:rPr lang="en-US" sz="2800">
                    <a:solidFill>
                      <a:srgbClr val="7030A0"/>
                    </a:solidFill>
                  </a:rPr>
                  <a:t>Nhận xét: </a:t>
                </a:r>
                <a:r>
                  <a:rPr lang="en-US" sz="2800" b="1"/>
                  <a:t>nồng độ dung dịch C có giá trị nằm giữa nồng độ của dd A và dd B.</a:t>
                </a:r>
              </a:p>
            </p:txBody>
          </p:sp>
        </mc:Choice>
        <mc:Fallback xmlns="">
          <p:sp>
            <p:nvSpPr>
              <p:cNvPr id="2" name="TextBox 1">
                <a:extLst>
                  <a:ext uri="{FF2B5EF4-FFF2-40B4-BE49-F238E27FC236}">
                    <a16:creationId xmlns:a16="http://schemas.microsoft.com/office/drawing/2014/main" id="{ED9EA047-05AF-2473-1A68-C6DAF4E08F0D}"/>
                  </a:ext>
                </a:extLst>
              </p:cNvPr>
              <p:cNvSpPr txBox="1">
                <a:spLocks noRot="1" noChangeAspect="1" noMove="1" noResize="1" noEditPoints="1" noAdjustHandles="1" noChangeArrowheads="1" noChangeShapeType="1" noTextEdit="1"/>
              </p:cNvSpPr>
              <p:nvPr/>
            </p:nvSpPr>
            <p:spPr>
              <a:xfrm>
                <a:off x="640015" y="961741"/>
                <a:ext cx="11717448" cy="4286238"/>
              </a:xfrm>
              <a:prstGeom prst="rect">
                <a:avLst/>
              </a:prstGeom>
              <a:blipFill>
                <a:blip r:embed="rId2"/>
                <a:stretch>
                  <a:fillRect l="-1093" t="-1565" b="-2987"/>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ED324957-25AD-8DA8-054F-BFF777AD5655}"/>
              </a:ext>
            </a:extLst>
          </p:cNvPr>
          <p:cNvSpPr/>
          <p:nvPr/>
        </p:nvSpPr>
        <p:spPr>
          <a:xfrm>
            <a:off x="3127574" y="0"/>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mj-lt"/>
                <a:cs typeface="Arial" panose="020B0604020202020204" pitchFamily="34" charset="0"/>
              </a:rPr>
              <a:t>Thảo</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luận</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nhóm</a:t>
            </a:r>
            <a:r>
              <a:rPr lang="en-US" sz="3600" b="1" dirty="0">
                <a:solidFill>
                  <a:srgbClr val="FFFF00"/>
                </a:solidFill>
                <a:latin typeface="+mj-lt"/>
                <a:cs typeface="Arial" panose="020B0604020202020204" pitchFamily="34" charset="0"/>
              </a:rPr>
              <a:t> </a:t>
            </a:r>
          </a:p>
          <a:p>
            <a:pPr algn="ctr"/>
            <a:r>
              <a:rPr lang="en-US" sz="2800" dirty="0" err="1">
                <a:solidFill>
                  <a:schemeClr val="bg1"/>
                </a:solidFill>
                <a:latin typeface="+mj-lt"/>
                <a:cs typeface="Arial" panose="020B0604020202020204" pitchFamily="34" charset="0"/>
              </a:rPr>
              <a:t>Hoàn</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thành</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phiếu</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học</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tập</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số</a:t>
            </a:r>
            <a:r>
              <a:rPr lang="en-US" sz="2800" dirty="0">
                <a:solidFill>
                  <a:schemeClr val="bg1"/>
                </a:solidFill>
                <a:latin typeface="+mj-lt"/>
                <a:cs typeface="Arial" panose="020B0604020202020204" pitchFamily="34" charset="0"/>
              </a:rPr>
              <a:t> </a:t>
            </a:r>
            <a:r>
              <a:rPr lang="en-US" sz="2800" dirty="0"/>
              <a:t>3</a:t>
            </a:r>
            <a:endParaRPr lang="en-US" sz="2800" dirty="0">
              <a:solidFill>
                <a:schemeClr val="bg1"/>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3"/>
          <a:srcRect l="-3420" t="25984" r="-1106" b="9163"/>
          <a:stretch/>
        </p:blipFill>
        <p:spPr>
          <a:xfrm>
            <a:off x="9724291" y="-25250"/>
            <a:ext cx="2183255" cy="1357323"/>
          </a:xfrm>
          <a:prstGeom prst="rect">
            <a:avLst/>
          </a:prstGeom>
        </p:spPr>
      </p:pic>
      <p:sp>
        <p:nvSpPr>
          <p:cNvPr id="11" name="Rectangle 8">
            <a:extLst>
              <a:ext uri="{FF2B5EF4-FFF2-40B4-BE49-F238E27FC236}">
                <a16:creationId xmlns:a16="http://schemas.microsoft.com/office/drawing/2014/main" id="{8B7F88AD-6701-A79A-2D11-D7ABE06CA6BF}"/>
              </a:ext>
            </a:extLst>
          </p:cNvPr>
          <p:cNvSpPr>
            <a:spLocks noChangeArrowheads="1"/>
          </p:cNvSpPr>
          <p:nvPr/>
        </p:nvSpPr>
        <p:spPr bwMode="auto">
          <a:xfrm>
            <a:off x="2407534" y="20652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804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wipe(down)">
                                      <p:cBhvr>
                                        <p:cTn id="2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3985B22-DA8A-5C27-D7D8-FEA75E86D587}"/>
                  </a:ext>
                </a:extLst>
              </p:cNvPr>
              <p:cNvSpPr txBox="1"/>
              <p:nvPr/>
            </p:nvSpPr>
            <p:spPr>
              <a:xfrm>
                <a:off x="985451" y="629558"/>
                <a:ext cx="10370408" cy="5693866"/>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trộn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dd</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(ĐLBTKL):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spcBef>
                    <a:spcPts val="0"/>
                  </a:spcBef>
                  <a:spcAft>
                    <a:spcPts val="0"/>
                  </a:spcAft>
                </a:pPr>
                <a:r>
                  <a:rPr lang="en-US" sz="2800" kern="100" dirty="0">
                    <a:effectLst/>
                    <a:ea typeface="Segoe UI" panose="020B0502040204020203" pitchFamily="34" charset="0"/>
                    <a:cs typeface="Times New Roman" panose="02020603050405020304" pitchFamily="18" charset="0"/>
                  </a:rPr>
                  <a:t>	</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dd</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oMath>
                </a14:m>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dd</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dd</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oMath>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45720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indent="45720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 </m:t>
                      </m:r>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Ct</m:t>
                          </m:r>
                          <m:r>
                            <a:rPr lang="en-US"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sub>
                      </m:sSub>
                      <m:r>
                        <a:rPr lang="en-US" sz="2800" i="1">
                          <a:solidFill>
                            <a:srgbClr val="000000"/>
                          </a:solidFill>
                          <a:effectLst/>
                          <a:latin typeface="Cambria Math" panose="02040503050406030204" pitchFamily="18" charset="0"/>
                          <a:ea typeface="Segoe UI" panose="020B0502040204020203" pitchFamily="34" charset="0"/>
                          <a:cs typeface="Times New Roman" panose="02020603050405020304" pitchFamily="18" charset="0"/>
                        </a:rPr>
                        <m:t> </m:t>
                      </m:r>
                    </m:oMath>
                  </m:oMathPara>
                </a14:m>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 xmlns:a16="http://schemas.microsoft.com/office/drawing/2014/main" xmlns:a14="http://schemas.microsoft.com/office/drawing/2010/main" id="{C3985B22-DA8A-5C27-D7D8-FEA75E86D587}"/>
                  </a:ext>
                </a:extLst>
              </p:cNvPr>
              <p:cNvSpPr txBox="1">
                <a:spLocks noRot="1" noChangeAspect="1" noMove="1" noResize="1" noEditPoints="1" noAdjustHandles="1" noChangeArrowheads="1" noChangeShapeType="1" noTextEdit="1"/>
              </p:cNvSpPr>
              <p:nvPr/>
            </p:nvSpPr>
            <p:spPr>
              <a:xfrm>
                <a:off x="985451" y="629558"/>
                <a:ext cx="10370408" cy="5693866"/>
              </a:xfrm>
              <a:prstGeom prst="rect">
                <a:avLst/>
              </a:prstGeom>
              <a:blipFill rotWithShape="1">
                <a:blip r:embed="rId2"/>
                <a:stretch>
                  <a:fillRect l="-1235" t="-1178"/>
                </a:stretch>
              </a:blipFill>
            </p:spPr>
            <p:txBody>
              <a:bodyPr/>
              <a:lstStyle/>
              <a:p>
                <a:r>
                  <a:rPr lang="en-US">
                    <a:noFill/>
                  </a:rPr>
                  <a:t> </a:t>
                </a:r>
              </a:p>
            </p:txBody>
          </p:sp>
        </mc:Fallback>
      </mc:AlternateContent>
    </p:spTree>
    <p:extLst>
      <p:ext uri="{BB962C8B-B14F-4D97-AF65-F5344CB8AC3E}">
        <p14:creationId xmlns:p14="http://schemas.microsoft.com/office/powerpoint/2010/main" val="325320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8DCC5F1-A1D6-0F65-0153-3AD080F8704F}"/>
              </a:ext>
            </a:extLst>
          </p:cNvPr>
          <p:cNvGrpSpPr/>
          <p:nvPr/>
        </p:nvGrpSpPr>
        <p:grpSpPr>
          <a:xfrm>
            <a:off x="966652" y="144080"/>
            <a:ext cx="10724606" cy="1580548"/>
            <a:chOff x="1850890" y="373354"/>
            <a:chExt cx="7956786" cy="2214357"/>
          </a:xfrm>
        </p:grpSpPr>
        <p:sp>
          <p:nvSpPr>
            <p:cNvPr id="3" name="矩形: 圆角 1">
              <a:extLst>
                <a:ext uri="{FF2B5EF4-FFF2-40B4-BE49-F238E27FC236}">
                  <a16:creationId xmlns:a16="http://schemas.microsoft.com/office/drawing/2014/main" id="{63B54349-5318-8E09-A5BB-223DDAF1BCD7}"/>
                </a:ext>
              </a:extLst>
            </p:cNvPr>
            <p:cNvSpPr/>
            <p:nvPr/>
          </p:nvSpPr>
          <p:spPr>
            <a:xfrm>
              <a:off x="1850890" y="373354"/>
              <a:ext cx="7956786" cy="221435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E8C1CE1A-5AE9-3DD1-3759-48761F2498F2}"/>
                </a:ext>
              </a:extLst>
            </p:cNvPr>
            <p:cNvSpPr txBox="1"/>
            <p:nvPr/>
          </p:nvSpPr>
          <p:spPr>
            <a:xfrm>
              <a:off x="2303131" y="493242"/>
              <a:ext cx="7240201" cy="1854145"/>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III. Nồng độ dung dịch</a:t>
              </a:r>
            </a:p>
            <a:p>
              <a:r>
                <a:rPr lang="en-US" altLang="zh-CN" sz="4000" b="1">
                  <a:solidFill>
                    <a:schemeClr val="bg1"/>
                  </a:solidFill>
                  <a:latin typeface="+mj-lt"/>
                  <a:ea typeface="汉仪喵魂体W" panose="00020600040101010101" pitchFamily="18" charset="-122"/>
                </a:rPr>
                <a:t>2) Nồng độ mol</a:t>
              </a:r>
              <a:endParaRPr lang="zh-CN" altLang="en-US" sz="4000" b="1" dirty="0">
                <a:solidFill>
                  <a:schemeClr val="bg1"/>
                </a:solidFill>
                <a:latin typeface="+mj-lt"/>
                <a:ea typeface="汉仪喵魂体W" panose="00020600040101010101" pitchFamily="18" charset="-122"/>
              </a:endParaRPr>
            </a:p>
          </p:txBody>
        </p:sp>
      </p:grpSp>
      <p:sp>
        <p:nvSpPr>
          <p:cNvPr id="5" name="Rectangle 2">
            <a:extLst>
              <a:ext uri="{FF2B5EF4-FFF2-40B4-BE49-F238E27FC236}">
                <a16:creationId xmlns:a16="http://schemas.microsoft.com/office/drawing/2014/main" id="{C552C108-ED39-7D36-C162-DDAAAB6762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F527BEEC-6AB9-F5AB-0769-4FA3F8B2E696}"/>
              </a:ext>
            </a:extLst>
          </p:cNvPr>
          <p:cNvSpPr txBox="1"/>
          <p:nvPr/>
        </p:nvSpPr>
        <p:spPr>
          <a:xfrm>
            <a:off x="3797299" y="2738018"/>
            <a:ext cx="8046735" cy="1948610"/>
          </a:xfrm>
          <a:prstGeom prst="rect">
            <a:avLst/>
          </a:prstGeom>
          <a:noFill/>
        </p:spPr>
        <p:txBody>
          <a:bodyPr wrap="square">
            <a:spAutoFit/>
          </a:bodyPr>
          <a:lstStyle/>
          <a:p>
            <a:pPr marL="457200">
              <a:lnSpc>
                <a:spcPct val="107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Trong đó:</a:t>
            </a:r>
          </a:p>
          <a:p>
            <a:pPr eaLnBrk="0" fontAlgn="base" hangingPunct="0">
              <a:spcBef>
                <a:spcPct val="0"/>
              </a:spcBef>
              <a:spcAft>
                <a:spcPct val="0"/>
              </a:spcAft>
            </a:pPr>
            <a:r>
              <a:rPr lang="fr-FR" altLang="en-US" sz="2800">
                <a:latin typeface="Times New Roman" panose="02020603050405020304" pitchFamily="18" charset="0"/>
                <a:ea typeface="Calibri" panose="020F0502020204030204" pitchFamily="34" charset="0"/>
                <a:cs typeface="Times New Roman" panose="02020603050405020304" pitchFamily="18" charset="0"/>
              </a:rPr>
              <a:t>	+ C</a:t>
            </a:r>
            <a:r>
              <a:rPr lang="fr-FR" altLang="en-US" sz="2800" baseline="-30000">
                <a:latin typeface="Times New Roman" panose="02020603050405020304" pitchFamily="18" charset="0"/>
                <a:ea typeface="Calibri" panose="020F0502020204030204" pitchFamily="34" charset="0"/>
                <a:cs typeface="Times New Roman" panose="02020603050405020304" pitchFamily="18" charset="0"/>
              </a:rPr>
              <a:t>M</a:t>
            </a:r>
            <a:r>
              <a:rPr lang="fr-FR" altLang="en-US" sz="2800">
                <a:latin typeface="Times New Roman" panose="02020603050405020304" pitchFamily="18" charset="0"/>
                <a:ea typeface="Calibri" panose="020F0502020204030204" pitchFamily="34" charset="0"/>
                <a:cs typeface="Times New Roman" panose="02020603050405020304" pitchFamily="18" charset="0"/>
              </a:rPr>
              <a:t> l</a:t>
            </a:r>
            <a:r>
              <a:rPr lang="fr-FR" altLang="en-US" sz="2800">
                <a:latin typeface="Calibri" panose="020F0502020204030204" pitchFamily="34" charset="0"/>
                <a:ea typeface="Calibri" panose="020F0502020204030204" pitchFamily="34" charset="0"/>
                <a:cs typeface="Times New Roman" panose="02020603050405020304" pitchFamily="18" charset="0"/>
              </a:rPr>
              <a:t>à</a:t>
            </a:r>
            <a:r>
              <a:rPr lang="fr-FR" altLang="en-US" sz="2800">
                <a:latin typeface="Times New Roman" panose="02020603050405020304" pitchFamily="18" charset="0"/>
                <a:ea typeface="Calibri" panose="020F0502020204030204" pitchFamily="34" charset="0"/>
                <a:cs typeface="Times New Roman" panose="02020603050405020304" pitchFamily="18" charset="0"/>
              </a:rPr>
              <a:t> nồng độ mol của dung dịch (mol/L)</a:t>
            </a:r>
            <a:endParaRPr lang="en-US" altLang="en-US" sz="2800"/>
          </a:p>
          <a:p>
            <a:pPr eaLnBrk="0" fontAlgn="base" hangingPunct="0">
              <a:spcBef>
                <a:spcPct val="0"/>
              </a:spcBef>
              <a:spcAft>
                <a:spcPct val="0"/>
              </a:spcAft>
            </a:pPr>
            <a:r>
              <a:rPr lang="fr-FR" altLang="en-US" sz="2800">
                <a:latin typeface="Times New Roman" panose="02020603050405020304" pitchFamily="18" charset="0"/>
                <a:ea typeface="Calibri" panose="020F0502020204030204" pitchFamily="34" charset="0"/>
                <a:cs typeface="Times New Roman" panose="02020603050405020304" pitchFamily="18" charset="0"/>
              </a:rPr>
              <a:t>	+ n l</a:t>
            </a:r>
            <a:r>
              <a:rPr lang="fr-FR" altLang="en-US" sz="2800">
                <a:latin typeface="Calibri" panose="020F0502020204030204" pitchFamily="34" charset="0"/>
                <a:ea typeface="Calibri" panose="020F0502020204030204" pitchFamily="34" charset="0"/>
                <a:cs typeface="Times New Roman" panose="02020603050405020304" pitchFamily="18" charset="0"/>
              </a:rPr>
              <a:t>à</a:t>
            </a:r>
            <a:r>
              <a:rPr lang="fr-FR" altLang="en-US" sz="2800">
                <a:latin typeface="Times New Roman" panose="02020603050405020304" pitchFamily="18" charset="0"/>
                <a:ea typeface="Calibri" panose="020F0502020204030204" pitchFamily="34" charset="0"/>
                <a:cs typeface="Times New Roman" panose="02020603050405020304" pitchFamily="18" charset="0"/>
              </a:rPr>
              <a:t> số mol chất tan (mol)</a:t>
            </a:r>
            <a:endParaRPr lang="en-US" altLang="en-US" sz="2800"/>
          </a:p>
          <a:p>
            <a:pPr eaLnBrk="0" fontAlgn="base" hangingPunct="0">
              <a:spcBef>
                <a:spcPct val="0"/>
              </a:spcBef>
              <a:spcAft>
                <a:spcPct val="0"/>
              </a:spcAft>
            </a:pPr>
            <a:r>
              <a:rPr lang="fr-FR" altLang="en-US" sz="2800">
                <a:latin typeface="Times New Roman" panose="02020603050405020304" pitchFamily="18" charset="0"/>
                <a:ea typeface="Calibri" panose="020F0502020204030204" pitchFamily="34" charset="0"/>
                <a:cs typeface="Times New Roman" panose="02020603050405020304" pitchFamily="18" charset="0"/>
              </a:rPr>
              <a:t>	+ V l</a:t>
            </a:r>
            <a:r>
              <a:rPr lang="fr-FR" altLang="en-US" sz="2800">
                <a:latin typeface="Calibri" panose="020F0502020204030204" pitchFamily="34" charset="0"/>
                <a:ea typeface="Calibri" panose="020F0502020204030204" pitchFamily="34" charset="0"/>
                <a:cs typeface="Times New Roman" panose="02020603050405020304" pitchFamily="18" charset="0"/>
              </a:rPr>
              <a:t>à</a:t>
            </a:r>
            <a:r>
              <a:rPr lang="fr-FR" altLang="en-US" sz="2800">
                <a:latin typeface="Times New Roman" panose="02020603050405020304" pitchFamily="18" charset="0"/>
                <a:ea typeface="Calibri" panose="020F0502020204030204" pitchFamily="34" charset="0"/>
                <a:cs typeface="Times New Roman" panose="02020603050405020304" pitchFamily="18" charset="0"/>
              </a:rPr>
              <a:t> thể t</a:t>
            </a:r>
            <a:r>
              <a:rPr lang="fr-FR" altLang="en-US" sz="2800">
                <a:latin typeface="Calibri" panose="020F0502020204030204" pitchFamily="34" charset="0"/>
                <a:ea typeface="Calibri" panose="020F0502020204030204" pitchFamily="34" charset="0"/>
                <a:cs typeface="Times New Roman" panose="02020603050405020304" pitchFamily="18" charset="0"/>
              </a:rPr>
              <a:t>í</a:t>
            </a:r>
            <a:r>
              <a:rPr lang="fr-FR" altLang="en-US" sz="2800">
                <a:latin typeface="Times New Roman" panose="02020603050405020304" pitchFamily="18" charset="0"/>
                <a:ea typeface="Calibri" panose="020F0502020204030204" pitchFamily="34" charset="0"/>
                <a:cs typeface="Times New Roman" panose="02020603050405020304" pitchFamily="18" charset="0"/>
              </a:rPr>
              <a:t>ch dung dịch (L)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737F1768-6234-0CB8-95D5-467EEAAF65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56BF15FC-C33E-5A66-29A3-000661CABC80}"/>
              </a:ext>
            </a:extLst>
          </p:cNvPr>
          <p:cNvSpPr txBox="1"/>
          <p:nvPr/>
        </p:nvSpPr>
        <p:spPr>
          <a:xfrm>
            <a:off x="813875" y="4686628"/>
            <a:ext cx="2672884" cy="523220"/>
          </a:xfrm>
          <a:prstGeom prst="rect">
            <a:avLst/>
          </a:prstGeom>
          <a:noFill/>
        </p:spPr>
        <p:txBody>
          <a:bodyPr wrap="square">
            <a:spAutoFit/>
          </a:bodyPr>
          <a:lstStyle/>
          <a:p>
            <a:r>
              <a:rPr lang="en-US" sz="2800" kern="0">
                <a:solidFill>
                  <a:srgbClr val="0070C0"/>
                </a:solidFill>
                <a:effectLst/>
                <a:latin typeface="Times New Roman" panose="02020603050405020304" pitchFamily="18" charset="0"/>
                <a:ea typeface="Calibri" panose="020F0502020204030204" pitchFamily="34" charset="0"/>
              </a:rPr>
              <a:t>CT chuyển đổi: </a:t>
            </a:r>
            <a:endParaRPr lang="en-US" sz="2800">
              <a:solidFill>
                <a:srgbClr val="0070C0"/>
              </a:solidFill>
            </a:endParaRPr>
          </a:p>
        </p:txBody>
      </p:sp>
      <p:sp>
        <p:nvSpPr>
          <p:cNvPr id="17" name="Rectangle 6">
            <a:extLst>
              <a:ext uri="{FF2B5EF4-FFF2-40B4-BE49-F238E27FC236}">
                <a16:creationId xmlns:a16="http://schemas.microsoft.com/office/drawing/2014/main" id="{EF0AA8EE-2C98-54D1-94CF-70447AD1D1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B32F936A-AD01-7603-FFDA-B2B269422E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1">
            <a:extLst>
              <a:ext uri="{FF2B5EF4-FFF2-40B4-BE49-F238E27FC236}">
                <a16:creationId xmlns:a16="http://schemas.microsoft.com/office/drawing/2014/main" id="{3F68DD84-2A04-DBB9-43CA-3C58542ED87F}"/>
              </a:ext>
            </a:extLst>
          </p:cNvPr>
          <p:cNvSpPr/>
          <p:nvPr/>
        </p:nvSpPr>
        <p:spPr>
          <a:xfrm>
            <a:off x="1025318" y="2931919"/>
            <a:ext cx="2923552" cy="108920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9D21E9D3-5F06-F2F4-2822-502D2F080B46}"/>
                  </a:ext>
                </a:extLst>
              </p:cNvPr>
              <p:cNvGraphicFramePr>
                <a:graphicFrameLocks noGrp="1"/>
              </p:cNvGraphicFramePr>
              <p:nvPr>
                <p:extLst>
                  <p:ext uri="{D42A27DB-BD31-4B8C-83A1-F6EECF244321}">
                    <p14:modId xmlns:p14="http://schemas.microsoft.com/office/powerpoint/2010/main" val="3113603271"/>
                  </p:ext>
                </p:extLst>
              </p:nvPr>
            </p:nvGraphicFramePr>
            <p:xfrm>
              <a:off x="1088660" y="2835379"/>
              <a:ext cx="2828431" cy="1244693"/>
            </p:xfrm>
            <a:graphic>
              <a:graphicData uri="http://schemas.openxmlformats.org/drawingml/2006/table">
                <a:tbl>
                  <a:tblPr firstRow="1" firstCol="1" bandRow="1">
                    <a:tableStyleId>{5C22544A-7EE6-4342-B048-85BDC9FD1C3A}</a:tableStyleId>
                  </a:tblPr>
                  <a:tblGrid>
                    <a:gridCol w="2828431">
                      <a:extLst>
                        <a:ext uri="{9D8B030D-6E8A-4147-A177-3AD203B41FA5}">
                          <a16:colId xmlns:a16="http://schemas.microsoft.com/office/drawing/2014/main" val="2072686808"/>
                        </a:ext>
                      </a:extLst>
                    </a:gridCol>
                  </a:tblGrid>
                  <a:tr h="1244693">
                    <a:tc>
                      <a:txBody>
                        <a:bodyPr/>
                        <a:lstStyle/>
                        <a:p>
                          <a:pPr marL="0" marR="0" indent="254000">
                            <a:lnSpc>
                              <a:spcPct val="130000"/>
                            </a:lnSpc>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3200" i="1" kern="100" smtClean="0">
                                        <a:ln>
                                          <a:solidFill>
                                            <a:sysClr val="windowText" lastClr="000000"/>
                                          </a:solidFill>
                                        </a:ln>
                                        <a:solidFill>
                                          <a:sysClr val="windowText" lastClr="000000"/>
                                        </a:solidFill>
                                        <a:effectLst/>
                                        <a:latin typeface="Cambria Math" panose="02040503050406030204" pitchFamily="18" charset="0"/>
                                      </a:rPr>
                                    </m:ctrlPr>
                                  </m:sSubPr>
                                  <m:e>
                                    <m:r>
                                      <a:rPr lang="en-US" sz="3200" kern="100">
                                        <a:ln>
                                          <a:solidFill>
                                            <a:sysClr val="windowText" lastClr="000000"/>
                                          </a:solidFill>
                                        </a:ln>
                                        <a:solidFill>
                                          <a:sysClr val="windowText" lastClr="000000"/>
                                        </a:solidFill>
                                        <a:effectLst/>
                                        <a:latin typeface="Cambria Math" panose="02040503050406030204" pitchFamily="18" charset="0"/>
                                      </a:rPr>
                                      <m:t>𝐶</m:t>
                                    </m:r>
                                  </m:e>
                                  <m:sub>
                                    <m:r>
                                      <a:rPr lang="en-US" sz="3200" kern="100">
                                        <a:ln>
                                          <a:solidFill>
                                            <a:sysClr val="windowText" lastClr="000000"/>
                                          </a:solidFill>
                                        </a:ln>
                                        <a:solidFill>
                                          <a:sysClr val="windowText" lastClr="000000"/>
                                        </a:solidFill>
                                        <a:effectLst/>
                                        <a:latin typeface="Cambria Math" panose="02040503050406030204" pitchFamily="18" charset="0"/>
                                      </a:rPr>
                                      <m:t>𝑀</m:t>
                                    </m:r>
                                  </m:sub>
                                </m:sSub>
                                <m:r>
                                  <a:rPr lang="en-US" sz="3200" kern="100">
                                    <a:ln>
                                      <a:solidFill>
                                        <a:sysClr val="windowText" lastClr="000000"/>
                                      </a:solidFill>
                                    </a:ln>
                                    <a:solidFill>
                                      <a:sysClr val="windowText" lastClr="000000"/>
                                    </a:solidFill>
                                    <a:effectLst/>
                                    <a:latin typeface="Cambria Math" panose="02040503050406030204" pitchFamily="18" charset="0"/>
                                  </a:rPr>
                                  <m:t>= </m:t>
                                </m:r>
                                <m:f>
                                  <m:fPr>
                                    <m:ctrlPr>
                                      <a:rPr lang="en-US" sz="3200" i="1" kern="100">
                                        <a:ln>
                                          <a:solidFill>
                                            <a:sysClr val="windowText" lastClr="000000"/>
                                          </a:solidFill>
                                        </a:ln>
                                        <a:solidFill>
                                          <a:sysClr val="windowText" lastClr="000000"/>
                                        </a:solidFill>
                                        <a:effectLst/>
                                        <a:latin typeface="Cambria Math" panose="02040503050406030204" pitchFamily="18" charset="0"/>
                                      </a:rPr>
                                    </m:ctrlPr>
                                  </m:fPr>
                                  <m:num>
                                    <m:r>
                                      <a:rPr lang="en-US" sz="3200" kern="100">
                                        <a:ln>
                                          <a:solidFill>
                                            <a:sysClr val="windowText" lastClr="000000"/>
                                          </a:solidFill>
                                        </a:ln>
                                        <a:solidFill>
                                          <a:sysClr val="windowText" lastClr="000000"/>
                                        </a:solidFill>
                                        <a:effectLst/>
                                        <a:latin typeface="Cambria Math" panose="02040503050406030204" pitchFamily="18" charset="0"/>
                                      </a:rPr>
                                      <m:t>𝑛</m:t>
                                    </m:r>
                                  </m:num>
                                  <m:den>
                                    <m:r>
                                      <a:rPr lang="en-US" sz="3200" kern="100">
                                        <a:ln>
                                          <a:solidFill>
                                            <a:sysClr val="windowText" lastClr="000000"/>
                                          </a:solidFill>
                                        </a:ln>
                                        <a:solidFill>
                                          <a:sysClr val="windowText" lastClr="000000"/>
                                        </a:solidFill>
                                        <a:effectLst/>
                                        <a:latin typeface="Cambria Math" panose="02040503050406030204" pitchFamily="18" charset="0"/>
                                      </a:rPr>
                                      <m:t>𝑉</m:t>
                                    </m:r>
                                  </m:den>
                                </m:f>
                              </m:oMath>
                            </m:oMathPara>
                          </a14:m>
                          <a:endParaRPr lang="en-US" sz="1800" kern="100">
                            <a:ln>
                              <a:solidFill>
                                <a:sysClr val="windowText" lastClr="000000"/>
                              </a:solidFill>
                            </a:ln>
                            <a:solidFill>
                              <a:sysClr val="windowText" lastClr="000000"/>
                            </a:solidFill>
                            <a:effectLst/>
                            <a:latin typeface="Segoe UI" panose="020B0502040204020203" pitchFamily="34" charset="0"/>
                            <a:ea typeface="Segoe UI" panose="020B0502040204020203" pitchFamily="34" charset="0"/>
                          </a:endParaRPr>
                        </a:p>
                      </a:txBody>
                      <a:tcPr marL="68580" marR="68580" marT="0" marB="0">
                        <a:noFill/>
                      </a:tcPr>
                    </a:tc>
                    <a:extLst>
                      <a:ext uri="{0D108BD9-81ED-4DB2-BD59-A6C34878D82A}">
                        <a16:rowId xmlns:a16="http://schemas.microsoft.com/office/drawing/2014/main" val="2583491907"/>
                      </a:ext>
                    </a:extLst>
                  </a:tr>
                </a:tbl>
              </a:graphicData>
            </a:graphic>
          </p:graphicFrame>
        </mc:Choice>
        <mc:Fallback xmlns="">
          <p:graphicFrame>
            <p:nvGraphicFramePr>
              <p:cNvPr id="7" name="Table 6">
                <a:extLst>
                  <a:ext uri="{FF2B5EF4-FFF2-40B4-BE49-F238E27FC236}">
                    <a16:creationId xmlns:a16="http://schemas.microsoft.com/office/drawing/2014/main" id="{9D21E9D3-5F06-F2F4-2822-502D2F080B46}"/>
                  </a:ext>
                </a:extLst>
              </p:cNvPr>
              <p:cNvGraphicFramePr>
                <a:graphicFrameLocks noGrp="1"/>
              </p:cNvGraphicFramePr>
              <p:nvPr>
                <p:extLst>
                  <p:ext uri="{D42A27DB-BD31-4B8C-83A1-F6EECF244321}">
                    <p14:modId xmlns:p14="http://schemas.microsoft.com/office/powerpoint/2010/main" val="3113603271"/>
                  </p:ext>
                </p:extLst>
              </p:nvPr>
            </p:nvGraphicFramePr>
            <p:xfrm>
              <a:off x="1088660" y="2835379"/>
              <a:ext cx="2828431" cy="1244693"/>
            </p:xfrm>
            <a:graphic>
              <a:graphicData uri="http://schemas.openxmlformats.org/drawingml/2006/table">
                <a:tbl>
                  <a:tblPr firstRow="1" firstCol="1" bandRow="1">
                    <a:tableStyleId>{5C22544A-7EE6-4342-B048-85BDC9FD1C3A}</a:tableStyleId>
                  </a:tblPr>
                  <a:tblGrid>
                    <a:gridCol w="2828431">
                      <a:extLst>
                        <a:ext uri="{9D8B030D-6E8A-4147-A177-3AD203B41FA5}">
                          <a16:colId xmlns:a16="http://schemas.microsoft.com/office/drawing/2014/main" val="2072686808"/>
                        </a:ext>
                      </a:extLst>
                    </a:gridCol>
                  </a:tblGrid>
                  <a:tr h="1244693">
                    <a:tc>
                      <a:txBody>
                        <a:bodyPr/>
                        <a:lstStyle/>
                        <a:p>
                          <a:endParaRPr lang="en-US"/>
                        </a:p>
                      </a:txBody>
                      <a:tcPr marL="68580" marR="68580" marT="0" marB="0">
                        <a:blipFill>
                          <a:blip r:embed="rId3"/>
                          <a:stretch>
                            <a:fillRect l="-215" t="-488" r="-860" b="-1951"/>
                          </a:stretch>
                        </a:blipFill>
                      </a:tcPr>
                    </a:tc>
                    <a:extLst>
                      <a:ext uri="{0D108BD9-81ED-4DB2-BD59-A6C34878D82A}">
                        <a16:rowId xmlns:a16="http://schemas.microsoft.com/office/drawing/2014/main" val="2583491907"/>
                      </a:ext>
                    </a:extLst>
                  </a:tr>
                </a:tbl>
              </a:graphicData>
            </a:graphic>
          </p:graphicFrame>
        </mc:Fallback>
      </mc:AlternateContent>
      <p:sp>
        <p:nvSpPr>
          <p:cNvPr id="8" name="Rectangle 1">
            <a:extLst>
              <a:ext uri="{FF2B5EF4-FFF2-40B4-BE49-F238E27FC236}">
                <a16:creationId xmlns:a16="http://schemas.microsoft.com/office/drawing/2014/main" id="{8785A199-DC20-A6D8-A429-6EF13D07DA66}"/>
              </a:ext>
            </a:extLst>
          </p:cNvPr>
          <p:cNvSpPr>
            <a:spLocks noChangeArrowheads="1"/>
          </p:cNvSpPr>
          <p:nvPr/>
        </p:nvSpPr>
        <p:spPr bwMode="auto">
          <a:xfrm>
            <a:off x="813875" y="1851220"/>
            <a:ext cx="11030159" cy="95410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400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Nồng độ mol (kí hiệu là C</a:t>
            </a:r>
            <a:r>
              <a:rPr kumimoji="0" lang="en-US" altLang="en-US" sz="2800" b="0" i="0" u="none" strike="noStrike" cap="none" normalizeH="0" baseline="-3000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M</a:t>
            </a:r>
            <a:r>
              <a:rPr kumimoji="0" lang="en-US" altLang="en-US" sz="2800" b="0" i="0" u="none" strike="noStrike" cap="none" normalizeH="0" baseline="0">
                <a:ln>
                  <a:noFill/>
                </a:ln>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của một dung dịch cho ta biết số mol chất tan có trong 1 lít dung dịch.</a:t>
            </a:r>
            <a:endParaRPr kumimoji="0" lang="en-US" altLang="en-US" sz="2800"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A4211E-4B3B-E06E-FB6E-245DECFD9B6E}"/>
                  </a:ext>
                </a:extLst>
              </p:cNvPr>
              <p:cNvSpPr txBox="1"/>
              <p:nvPr/>
            </p:nvSpPr>
            <p:spPr>
              <a:xfrm>
                <a:off x="3486759" y="4686628"/>
                <a:ext cx="6814750" cy="719941"/>
              </a:xfrm>
              <a:prstGeom prst="rect">
                <a:avLst/>
              </a:prstGeom>
              <a:noFill/>
            </p:spPr>
            <p:txBody>
              <a:bodyPr wrap="square">
                <a:spAutoFit/>
              </a:bodyPr>
              <a:lstStyle/>
              <a:p>
                <a:r>
                  <a:rPr kumimoji="0" lang="en-US"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 </a:t>
                </a:r>
                <a:r>
                  <a:rPr kumimoji="0" lang="en-US" altLang="en-US" sz="2800" b="1" i="1" u="none" strike="noStrike" cap="none" normalizeH="0" baseline="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CM</a:t>
                </a:r>
                <a:r>
                  <a:rPr kumimoji="0" lang="en-US" altLang="en-US" sz="2800" b="1" i="1" u="none" strike="noStrike" cap="none" normalizeH="0" baseline="0">
                    <a:ln>
                      <a:noFill/>
                    </a:ln>
                    <a:solidFill>
                      <a:schemeClr val="tx1"/>
                    </a:solidFill>
                    <a:effectLst/>
                    <a:latin typeface="Cambria Math" panose="02040503050406030204" pitchFamily="18" charset="0"/>
                    <a:ea typeface="Segoe UI" panose="020B0502040204020203" pitchFamily="34" charset="0"/>
                    <a:cs typeface="Times New Roman" panose="02020603050405020304" pitchFamily="18" charset="0"/>
                  </a:rPr>
                  <a:t>.V  ;</a:t>
                </a:r>
                <a:r>
                  <a:rPr kumimoji="0" lang="en-US" altLang="en-US" sz="2800" b="0" i="1" u="none" strike="noStrike" cap="none" normalizeH="0" baseline="0">
                    <a:ln>
                      <a:noFill/>
                    </a:ln>
                    <a:solidFill>
                      <a:schemeClr val="tx1"/>
                    </a:solidFill>
                    <a:effectLst/>
                    <a:latin typeface="Cambria Math" panose="02040503050406030204" pitchFamily="18" charset="0"/>
                    <a:ea typeface="Segoe UI" panose="020B0502040204020203" pitchFamily="34" charset="0"/>
                    <a:cs typeface="Times New Roman" panose="02020603050405020304" pitchFamily="18" charset="0"/>
                  </a:rPr>
                  <a:t>		 </a:t>
                </a:r>
                <a14:m>
                  <m:oMath xmlns:m="http://schemas.openxmlformats.org/officeDocument/2006/math">
                    <m:r>
                      <a:rPr lang="en-US" sz="2800" b="0" i="1" kern="100" smtClean="0">
                        <a:ln>
                          <a:solidFill>
                            <a:sysClr val="windowText" lastClr="000000"/>
                          </a:solidFill>
                        </a:ln>
                        <a:solidFill>
                          <a:sysClr val="windowText" lastClr="000000"/>
                        </a:solidFill>
                        <a:effectLst/>
                        <a:latin typeface="Cambria Math" panose="02040503050406030204" pitchFamily="18" charset="0"/>
                      </a:rPr>
                      <m:t>𝑉</m:t>
                    </m:r>
                    <m:r>
                      <a:rPr lang="en-US" sz="2800" kern="100">
                        <a:ln>
                          <a:solidFill>
                            <a:sysClr val="windowText" lastClr="000000"/>
                          </a:solidFill>
                        </a:ln>
                        <a:solidFill>
                          <a:sysClr val="windowText" lastClr="000000"/>
                        </a:solidFill>
                        <a:effectLst/>
                        <a:latin typeface="Cambria Math" panose="02040503050406030204" pitchFamily="18" charset="0"/>
                      </a:rPr>
                      <m:t>=</m:t>
                    </m:r>
                    <m:r>
                      <a:rPr lang="en-US" sz="2800" kern="100" smtClean="0">
                        <a:ln>
                          <a:solidFill>
                            <a:sysClr val="windowText" lastClr="000000"/>
                          </a:solidFill>
                        </a:ln>
                        <a:solidFill>
                          <a:sysClr val="windowText" lastClr="000000"/>
                        </a:solidFill>
                        <a:effectLst/>
                        <a:latin typeface="Cambria Math" panose="02040503050406030204" pitchFamily="18" charset="0"/>
                      </a:rPr>
                      <m:t> </m:t>
                    </m:r>
                    <m:f>
                      <m:fPr>
                        <m:ctrlPr>
                          <a:rPr lang="en-US" sz="2800" i="1" kern="100">
                            <a:ln>
                              <a:solidFill>
                                <a:sysClr val="windowText" lastClr="000000"/>
                              </a:solidFill>
                            </a:ln>
                            <a:solidFill>
                              <a:sysClr val="windowText" lastClr="000000"/>
                            </a:solidFill>
                            <a:effectLst/>
                            <a:latin typeface="Cambria Math" panose="02040503050406030204" pitchFamily="18" charset="0"/>
                          </a:rPr>
                        </m:ctrlPr>
                      </m:fPr>
                      <m:num>
                        <m:r>
                          <a:rPr lang="en-US" sz="2800" kern="100">
                            <a:ln>
                              <a:solidFill>
                                <a:sysClr val="windowText" lastClr="000000"/>
                              </a:solidFill>
                            </a:ln>
                            <a:solidFill>
                              <a:sysClr val="windowText" lastClr="000000"/>
                            </a:solidFill>
                            <a:effectLst/>
                            <a:latin typeface="Cambria Math" panose="02040503050406030204" pitchFamily="18" charset="0"/>
                          </a:rPr>
                          <m:t>𝑛</m:t>
                        </m:r>
                      </m:num>
                      <m:den>
                        <m:sSub>
                          <m:sSubPr>
                            <m:ctrlPr>
                              <a:rPr lang="en-US" sz="2800" i="1" kern="100">
                                <a:ln>
                                  <a:solidFill>
                                    <a:sysClr val="windowText" lastClr="000000"/>
                                  </a:solidFill>
                                </a:ln>
                                <a:solidFill>
                                  <a:sysClr val="windowText" lastClr="000000"/>
                                </a:solidFill>
                                <a:latin typeface="Cambria Math" panose="02040503050406030204" pitchFamily="18" charset="0"/>
                              </a:rPr>
                            </m:ctrlPr>
                          </m:sSubPr>
                          <m:e>
                            <m:r>
                              <a:rPr lang="en-US" sz="2800" kern="100">
                                <a:ln>
                                  <a:solidFill>
                                    <a:sysClr val="windowText" lastClr="000000"/>
                                  </a:solidFill>
                                </a:ln>
                                <a:solidFill>
                                  <a:sysClr val="windowText" lastClr="000000"/>
                                </a:solidFill>
                                <a:latin typeface="Cambria Math" panose="02040503050406030204" pitchFamily="18" charset="0"/>
                              </a:rPr>
                              <m:t>𝐶</m:t>
                            </m:r>
                          </m:e>
                          <m:sub>
                            <m:r>
                              <a:rPr lang="en-US" sz="2800" kern="100">
                                <a:ln>
                                  <a:solidFill>
                                    <a:sysClr val="windowText" lastClr="000000"/>
                                  </a:solidFill>
                                </a:ln>
                                <a:solidFill>
                                  <a:sysClr val="windowText" lastClr="000000"/>
                                </a:solidFill>
                                <a:latin typeface="Cambria Math" panose="02040503050406030204" pitchFamily="18" charset="0"/>
                              </a:rPr>
                              <m:t>𝑀</m:t>
                            </m:r>
                          </m:sub>
                        </m:sSub>
                      </m:den>
                    </m:f>
                  </m:oMath>
                </a14:m>
                <a:endParaRPr lang="en-US" sz="2800"/>
              </a:p>
            </p:txBody>
          </p:sp>
        </mc:Choice>
        <mc:Fallback xmlns="">
          <p:sp>
            <p:nvSpPr>
              <p:cNvPr id="10" name="TextBox 9">
                <a:extLst>
                  <a:ext uri="{FF2B5EF4-FFF2-40B4-BE49-F238E27FC236}">
                    <a16:creationId xmlns:a16="http://schemas.microsoft.com/office/drawing/2014/main" id="{EDA4211E-4B3B-E06E-FB6E-245DECFD9B6E}"/>
                  </a:ext>
                </a:extLst>
              </p:cNvPr>
              <p:cNvSpPr txBox="1">
                <a:spLocks noRot="1" noChangeAspect="1" noMove="1" noResize="1" noEditPoints="1" noAdjustHandles="1" noChangeArrowheads="1" noChangeShapeType="1" noTextEdit="1"/>
              </p:cNvSpPr>
              <p:nvPr/>
            </p:nvSpPr>
            <p:spPr>
              <a:xfrm>
                <a:off x="3486759" y="4686628"/>
                <a:ext cx="6814750" cy="719941"/>
              </a:xfrm>
              <a:prstGeom prst="rect">
                <a:avLst/>
              </a:prstGeom>
              <a:blipFill>
                <a:blip r:embed="rId4"/>
                <a:stretch>
                  <a:fillRect l="-1878" t="-3390" b="-2542"/>
                </a:stretch>
              </a:blipFill>
            </p:spPr>
            <p:txBody>
              <a:bodyPr/>
              <a:lstStyle/>
              <a:p>
                <a:r>
                  <a:rPr lang="en-US">
                    <a:noFill/>
                  </a:rPr>
                  <a:t> </a:t>
                </a:r>
              </a:p>
            </p:txBody>
          </p:sp>
        </mc:Fallback>
      </mc:AlternateContent>
    </p:spTree>
    <p:extLst>
      <p:ext uri="{BB962C8B-B14F-4D97-AF65-F5344CB8AC3E}">
        <p14:creationId xmlns:p14="http://schemas.microsoft.com/office/powerpoint/2010/main" val="596557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2" grpId="0" animBg="1"/>
      <p:bldP spid="8"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a:extLst>
              <a:ext uri="{FF2B5EF4-FFF2-40B4-BE49-F238E27FC236}">
                <a16:creationId xmlns:a16="http://schemas.microsoft.com/office/drawing/2014/main" id="{A21CE780-C0E5-DA01-3F34-F3A18954F9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416" y="382587"/>
            <a:ext cx="11454714" cy="604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a:extLst>
              <a:ext uri="{FF2B5EF4-FFF2-40B4-BE49-F238E27FC236}">
                <a16:creationId xmlns:a16="http://schemas.microsoft.com/office/drawing/2014/main" id="{5D197476-4E9A-2B57-FFE3-EE2BF4B679C4}"/>
              </a:ext>
            </a:extLst>
          </p:cNvPr>
          <p:cNvSpPr>
            <a:spLocks noGrp="1"/>
          </p:cNvSpPr>
          <p:nvPr>
            <p:ph type="title"/>
          </p:nvPr>
        </p:nvSpPr>
        <p:spPr>
          <a:xfrm>
            <a:off x="490151" y="767899"/>
            <a:ext cx="5169244" cy="5322201"/>
          </a:xfrm>
        </p:spPr>
        <p:txBody>
          <a:bodyPr/>
          <a:lstStyle/>
          <a:p>
            <a:pPr algn="ctr" eaLnBrk="1" hangingPunct="1"/>
            <a:r>
              <a:rPr lang="en-US" altLang="en-US" dirty="0">
                <a:solidFill>
                  <a:srgbClr val="FF0000"/>
                </a:solidFill>
                <a:latin typeface="Palatino Linotype" panose="02040502050505030304" pitchFamily="18" charset="0"/>
              </a:rPr>
              <a:t>BỆNH </a:t>
            </a:r>
            <a:br>
              <a:rPr lang="en-US" altLang="en-US" dirty="0">
                <a:solidFill>
                  <a:srgbClr val="FF0000"/>
                </a:solidFill>
                <a:latin typeface="Palatino Linotype" panose="02040502050505030304" pitchFamily="18" charset="0"/>
              </a:rPr>
            </a:br>
            <a:r>
              <a:rPr lang="en-US" altLang="en-US" dirty="0">
                <a:solidFill>
                  <a:srgbClr val="FF0000"/>
                </a:solidFill>
                <a:latin typeface="Palatino Linotype" panose="02040502050505030304" pitchFamily="18" charset="0"/>
              </a:rPr>
              <a:t>TIỂU ĐƯỜNG:</a:t>
            </a:r>
            <a:r>
              <a:rPr lang="en-US" altLang="en-US" sz="3600" dirty="0">
                <a:solidFill>
                  <a:srgbClr val="FF0000"/>
                </a:solidFill>
                <a:latin typeface="Palatino Linotype" panose="02040502050505030304" pitchFamily="18" charset="0"/>
              </a:rPr>
              <a:t/>
            </a:r>
            <a:br>
              <a:rPr lang="en-US" altLang="en-US" sz="3600" dirty="0">
                <a:solidFill>
                  <a:srgbClr val="FF0000"/>
                </a:solidFill>
                <a:latin typeface="Palatino Linotype" panose="02040502050505030304" pitchFamily="18" charset="0"/>
              </a:rPr>
            </a:br>
            <a:r>
              <a:rPr lang="en-US" altLang="en-US" sz="3600" dirty="0">
                <a:solidFill>
                  <a:srgbClr val="FF0000"/>
                </a:solidFill>
                <a:latin typeface="Palatino Linotype" panose="02040502050505030304" pitchFamily="18" charset="0"/>
              </a:rPr>
              <a:t/>
            </a:r>
            <a:br>
              <a:rPr lang="en-US" altLang="en-US" sz="3600" dirty="0">
                <a:solidFill>
                  <a:srgbClr val="FF0000"/>
                </a:solidFill>
                <a:latin typeface="Palatino Linotype" panose="02040502050505030304" pitchFamily="18" charset="0"/>
              </a:rPr>
            </a:br>
            <a:r>
              <a:rPr lang="en-US" altLang="en-US" sz="3600" dirty="0" err="1">
                <a:latin typeface="Palatino Linotype" panose="02040502050505030304" pitchFamily="18" charset="0"/>
              </a:rPr>
              <a:t>Khi</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trong</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cơ</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thể</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người</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lượng</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đường</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glucozơ</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trong</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máu</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tăng</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cao</a:t>
            </a:r>
            <a:r>
              <a:rPr lang="en-US" altLang="en-US" sz="3600" dirty="0">
                <a:latin typeface="Palatino Linotype" panose="02040502050505030304" pitchFamily="18" charset="0"/>
              </a:rPr>
              <a:t>. </a:t>
            </a:r>
            <a:br>
              <a:rPr lang="en-US" altLang="en-US" sz="3600" dirty="0">
                <a:latin typeface="Palatino Linotype" panose="02040502050505030304" pitchFamily="18" charset="0"/>
              </a:rPr>
            </a:br>
            <a:r>
              <a:rPr lang="en-US" altLang="en-US" sz="3600" dirty="0" err="1">
                <a:latin typeface="Palatino Linotype" panose="02040502050505030304" pitchFamily="18" charset="0"/>
              </a:rPr>
              <a:t>Nồng</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độ</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đường</a:t>
            </a:r>
            <a:r>
              <a:rPr lang="en-US" altLang="en-US" sz="3600" dirty="0">
                <a:latin typeface="Palatino Linotype" panose="02040502050505030304" pitchFamily="18" charset="0"/>
              </a:rPr>
              <a:t> </a:t>
            </a:r>
            <a:r>
              <a:rPr lang="en-US" altLang="en-US" sz="3600" dirty="0" err="1">
                <a:latin typeface="Palatino Linotype" panose="02040502050505030304" pitchFamily="18" charset="0"/>
              </a:rPr>
              <a:t>trên</a:t>
            </a:r>
            <a:r>
              <a:rPr lang="en-US" altLang="en-US" sz="3600" dirty="0">
                <a:latin typeface="Palatino Linotype" panose="02040502050505030304" pitchFamily="18" charset="0"/>
              </a:rPr>
              <a:t> </a:t>
            </a:r>
            <a:br>
              <a:rPr lang="en-US" altLang="en-US" sz="3600" dirty="0">
                <a:latin typeface="Palatino Linotype" panose="02040502050505030304" pitchFamily="18" charset="0"/>
              </a:rPr>
            </a:br>
            <a:r>
              <a:rPr lang="en-US" altLang="en-US" sz="3600" dirty="0">
                <a:solidFill>
                  <a:srgbClr val="FF0000"/>
                </a:solidFill>
                <a:latin typeface="Palatino Linotype" panose="02040502050505030304" pitchFamily="18" charset="0"/>
              </a:rPr>
              <a:t>5,6 </a:t>
            </a:r>
            <a:r>
              <a:rPr lang="en-US" altLang="en-US" sz="3600" dirty="0" err="1">
                <a:solidFill>
                  <a:srgbClr val="FF0000"/>
                </a:solidFill>
                <a:latin typeface="Palatino Linotype" panose="02040502050505030304" pitchFamily="18" charset="0"/>
              </a:rPr>
              <a:t>mmol</a:t>
            </a:r>
            <a:r>
              <a:rPr lang="en-US" altLang="en-US" sz="3600" dirty="0">
                <a:solidFill>
                  <a:srgbClr val="FF0000"/>
                </a:solidFill>
                <a:latin typeface="Palatino Linotype" panose="02040502050505030304" pitchFamily="18" charset="0"/>
              </a:rPr>
              <a:t>/</a:t>
            </a:r>
            <a:r>
              <a:rPr lang="en-US" altLang="en-US" sz="3600" dirty="0" err="1">
                <a:solidFill>
                  <a:srgbClr val="FF0000"/>
                </a:solidFill>
                <a:latin typeface="Palatino Linotype" panose="02040502050505030304" pitchFamily="18" charset="0"/>
              </a:rPr>
              <a:t>lít</a:t>
            </a:r>
            <a:r>
              <a:rPr lang="en-US" altLang="en-US" sz="3600" dirty="0">
                <a:solidFill>
                  <a:srgbClr val="FF0000"/>
                </a:solidFill>
                <a:latin typeface="Palatino Linotype" panose="02040502050505030304" pitchFamily="18" charset="0"/>
              </a:rPr>
              <a:t> </a:t>
            </a:r>
            <a:r>
              <a:rPr lang="en-US" altLang="en-US" sz="3600" dirty="0">
                <a:latin typeface="Palatino Linotype" panose="02040502050505030304" pitchFamily="18" charset="0"/>
              </a:rPr>
              <a:t/>
            </a:r>
            <a:br>
              <a:rPr lang="en-US" altLang="en-US" sz="3600" dirty="0">
                <a:latin typeface="Palatino Linotype" panose="02040502050505030304" pitchFamily="18" charset="0"/>
              </a:rPr>
            </a:br>
            <a:r>
              <a:rPr lang="en-US" altLang="en-US" sz="3600" dirty="0">
                <a:latin typeface="Palatino Linotype" panose="02040502050505030304" pitchFamily="18" charset="0"/>
              </a:rPr>
              <a:t>(0,0056 </a:t>
            </a:r>
            <a:r>
              <a:rPr lang="en-US" altLang="en-US" sz="3600" dirty="0" err="1">
                <a:latin typeface="Palatino Linotype" panose="02040502050505030304" pitchFamily="18" charset="0"/>
              </a:rPr>
              <a:t>mol</a:t>
            </a:r>
            <a:r>
              <a:rPr lang="en-US" altLang="en-US" sz="3600" dirty="0">
                <a:latin typeface="Palatino Linotype" panose="02040502050505030304" pitchFamily="18" charset="0"/>
              </a:rPr>
              <a:t>/</a:t>
            </a:r>
            <a:r>
              <a:rPr lang="en-US" altLang="en-US" sz="3600" dirty="0" err="1">
                <a:latin typeface="Palatino Linotype" panose="02040502050505030304" pitchFamily="18" charset="0"/>
              </a:rPr>
              <a:t>lít</a:t>
            </a:r>
            <a:r>
              <a:rPr lang="en-US" altLang="en-US" sz="3600" dirty="0">
                <a:latin typeface="Palatino Linotype" panose="02040502050505030304" pitchFamily="18" charset="0"/>
              </a:rPr>
              <a:t>)</a:t>
            </a:r>
          </a:p>
        </p:txBody>
      </p:sp>
      <p:sp>
        <p:nvSpPr>
          <p:cNvPr id="5" name="Left Arrow 4">
            <a:hlinkClick r:id="" action="ppaction://noaction"/>
            <a:extLst>
              <a:ext uri="{FF2B5EF4-FFF2-40B4-BE49-F238E27FC236}">
                <a16:creationId xmlns:a16="http://schemas.microsoft.com/office/drawing/2014/main" id="{D859CAC6-3B2C-CE60-83FF-1E754B07AD72}"/>
              </a:ext>
            </a:extLst>
          </p:cNvPr>
          <p:cNvSpPr/>
          <p:nvPr/>
        </p:nvSpPr>
        <p:spPr>
          <a:xfrm>
            <a:off x="9710739" y="6308725"/>
            <a:ext cx="555625" cy="438150"/>
          </a:xfrm>
          <a:prstGeom prst="leftArrow">
            <a:avLst>
              <a:gd name="adj1" fmla="val 5595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5080699"/>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379622" y="3023037"/>
            <a:ext cx="4872617" cy="1107996"/>
          </a:xfrm>
          <a:prstGeom prst="rect">
            <a:avLst/>
          </a:prstGeom>
          <a:solidFill>
            <a:schemeClr val="accent1">
              <a:lumMod val="40000"/>
              <a:lumOff val="60000"/>
            </a:schemeClr>
          </a:solidFill>
        </p:spPr>
        <p:txBody>
          <a:bodyPr wrap="none" rtlCol="0">
            <a:spAutoFit/>
          </a:bodyPr>
          <a:lstStyle/>
          <a:p>
            <a:pPr algn="ctr"/>
            <a:r>
              <a:rPr lang="en-US" altLang="zh-CN" sz="6600" dirty="0">
                <a:solidFill>
                  <a:srgbClr val="7A573E"/>
                </a:solidFill>
                <a:ea typeface="汉仪喵魂体W" panose="00020600040101010101" pitchFamily="18" charset="-122"/>
              </a:rPr>
              <a:t>LUYỆN TẬP</a:t>
            </a:r>
            <a:endParaRPr lang="zh-CN" altLang="en-US" sz="6600" dirty="0">
              <a:solidFill>
                <a:srgbClr val="7A573E"/>
              </a:solidFill>
              <a:ea typeface="汉仪喵魂体W" panose="00020600040101010101" pitchFamily="18" charset="-122"/>
            </a:endParaRPr>
          </a:p>
        </p:txBody>
      </p:sp>
    </p:spTree>
    <p:extLst>
      <p:ext uri="{BB962C8B-B14F-4D97-AF65-F5344CB8AC3E}">
        <p14:creationId xmlns:p14="http://schemas.microsoft.com/office/powerpoint/2010/main" val="211134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7">
            <a:extLst>
              <a:ext uri="{FF2B5EF4-FFF2-40B4-BE49-F238E27FC236}">
                <a16:creationId xmlns:a16="http://schemas.microsoft.com/office/drawing/2014/main" id="{E435C482-80B8-DF7E-626A-4C0B9B78DBA5}"/>
              </a:ext>
            </a:extLst>
          </p:cNvPr>
          <p:cNvSpPr/>
          <p:nvPr/>
        </p:nvSpPr>
        <p:spPr>
          <a:xfrm>
            <a:off x="1016977" y="5219069"/>
            <a:ext cx="9261230" cy="1124964"/>
          </a:xfrm>
          <a:prstGeom prst="wedgeRoundRectCallout">
            <a:avLst>
              <a:gd name="adj1" fmla="val -4774"/>
              <a:gd name="adj2" fmla="val -112215"/>
              <a:gd name="adj3" fmla="val 16667"/>
            </a:avLst>
          </a:prstGeom>
          <a:solidFill>
            <a:srgbClr val="002060"/>
          </a:solidFill>
          <a:ln>
            <a:no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latin typeface="+mj-lt"/>
            </a:endParaRPr>
          </a:p>
        </p:txBody>
      </p:sp>
      <p:sp>
        <p:nvSpPr>
          <p:cNvPr id="3" name="TextBox 2">
            <a:extLst>
              <a:ext uri="{FF2B5EF4-FFF2-40B4-BE49-F238E27FC236}">
                <a16:creationId xmlns:a16="http://schemas.microsoft.com/office/drawing/2014/main" id="{C81064DA-6D57-2CE7-7FEA-73E6EA630BE6}"/>
              </a:ext>
            </a:extLst>
          </p:cNvPr>
          <p:cNvSpPr txBox="1"/>
          <p:nvPr/>
        </p:nvSpPr>
        <p:spPr>
          <a:xfrm>
            <a:off x="1232439" y="5219069"/>
            <a:ext cx="9045768" cy="1120243"/>
          </a:xfrm>
          <a:prstGeom prst="rect">
            <a:avLst/>
          </a:prstGeom>
          <a:noFill/>
        </p:spPr>
        <p:txBody>
          <a:bodyPr wrap="square">
            <a:spAutoFit/>
          </a:bodyPr>
          <a:lstStyle/>
          <a:p>
            <a:pPr marL="0" marR="0" algn="just">
              <a:lnSpc>
                <a:spcPct val="107000"/>
              </a:lnSpc>
              <a:spcBef>
                <a:spcPts val="0"/>
              </a:spcBef>
              <a:spcAft>
                <a:spcPts val="0"/>
              </a:spcAft>
            </a:pPr>
            <a:r>
              <a:rPr lang="en-US" sz="3200">
                <a:solidFill>
                  <a:schemeClr val="bg1"/>
                </a:solidFill>
                <a:effectLst/>
                <a:latin typeface="+mj-lt"/>
                <a:ea typeface="Calibri" panose="020F0502020204030204" pitchFamily="34" charset="0"/>
                <a:cs typeface="Times New Roman" panose="02020603050405020304" pitchFamily="18" charset="0"/>
              </a:rPr>
              <a:t>“Trên một số nhãn hóa chất/ dung dịch có ghi con số. Vậy con số này có ý nghĩa gì?”</a:t>
            </a:r>
            <a:endParaRPr lang="en-US" sz="2400">
              <a:solidFill>
                <a:schemeClr val="bg1"/>
              </a:solidFill>
              <a:effectLst/>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3A54F89-7014-E6DF-775D-34363DE958CC}"/>
              </a:ext>
            </a:extLst>
          </p:cNvPr>
          <p:cNvPicPr>
            <a:picLocks noChangeAspect="1"/>
          </p:cNvPicPr>
          <p:nvPr/>
        </p:nvPicPr>
        <p:blipFill>
          <a:blip r:embed="rId3">
            <a:clrChange>
              <a:clrFrom>
                <a:srgbClr val="FCFCFC"/>
              </a:clrFrom>
              <a:clrTo>
                <a:srgbClr val="FCFCFC">
                  <a:alpha val="0"/>
                </a:srgbClr>
              </a:clrTo>
            </a:clrChange>
          </a:blip>
          <a:stretch>
            <a:fillRect/>
          </a:stretch>
        </p:blipFill>
        <p:spPr>
          <a:xfrm>
            <a:off x="1487990" y="936586"/>
            <a:ext cx="2855409" cy="3605243"/>
          </a:xfrm>
          <a:prstGeom prst="rect">
            <a:avLst/>
          </a:prstGeom>
        </p:spPr>
      </p:pic>
      <p:pic>
        <p:nvPicPr>
          <p:cNvPr id="5" name="Picture 4">
            <a:extLst>
              <a:ext uri="{FF2B5EF4-FFF2-40B4-BE49-F238E27FC236}">
                <a16:creationId xmlns:a16="http://schemas.microsoft.com/office/drawing/2014/main" id="{A541A092-F4C6-577B-CB71-95224EB207FF}"/>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6304130" y="661352"/>
            <a:ext cx="4566933" cy="4213760"/>
          </a:xfrm>
          <a:prstGeom prst="rect">
            <a:avLst/>
          </a:prstGeom>
        </p:spPr>
      </p:pic>
    </p:spTree>
    <p:extLst>
      <p:ext uri="{BB962C8B-B14F-4D97-AF65-F5344CB8AC3E}">
        <p14:creationId xmlns:p14="http://schemas.microsoft.com/office/powerpoint/2010/main" val="2218860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78426"/>
            <a:ext cx="10579509" cy="5324535"/>
          </a:xfrm>
          <a:prstGeom prst="rect">
            <a:avLst/>
          </a:prstGeom>
        </p:spPr>
        <p:txBody>
          <a:bodyPr wrap="square">
            <a:spAutoFit/>
          </a:bodyPr>
          <a:lstStyle/>
          <a:p>
            <a:pPr marL="30480" marR="30480" algn="just">
              <a:lnSpc>
                <a:spcPts val="1800"/>
              </a:lnSpc>
              <a:spcAft>
                <a:spcPts val="120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b="1"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Khi</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sản</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xuất</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ngọt</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có</a:t>
            </a:r>
            <a:r>
              <a:rPr lang="en-US" sz="2800" dirty="0">
                <a:solidFill>
                  <a:srgbClr val="000000"/>
                </a:solidFill>
                <a:latin typeface="Open Sans"/>
                <a:ea typeface="Times New Roman" panose="02020603050405020304" pitchFamily="18" charset="0"/>
              </a:rPr>
              <a:t> gas </a:t>
            </a:r>
            <a:r>
              <a:rPr lang="en-US" sz="2800" dirty="0" err="1">
                <a:solidFill>
                  <a:srgbClr val="000000"/>
                </a:solidFill>
                <a:latin typeface="Open Sans"/>
                <a:ea typeface="Times New Roman" panose="02020603050405020304" pitchFamily="18" charset="0"/>
              </a:rPr>
              <a:t>người</a:t>
            </a:r>
            <a:r>
              <a:rPr lang="en-US" sz="2800" dirty="0">
                <a:solidFill>
                  <a:srgbClr val="000000"/>
                </a:solidFill>
                <a:latin typeface="Open Sans"/>
                <a:ea typeface="Times New Roman" panose="02020603050405020304" pitchFamily="18" charset="0"/>
              </a:rPr>
              <a:t> ta </a:t>
            </a:r>
            <a:r>
              <a:rPr lang="en-US" sz="2800" dirty="0" err="1">
                <a:solidFill>
                  <a:srgbClr val="000000"/>
                </a:solidFill>
                <a:latin typeface="Open Sans"/>
                <a:ea typeface="Times New Roman" panose="02020603050405020304" pitchFamily="18" charset="0"/>
              </a:rPr>
              <a:t>thường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nén</a:t>
            </a:r>
            <a:r>
              <a:rPr lang="en-US" sz="2800" dirty="0">
                <a:solidFill>
                  <a:srgbClr val="000000"/>
                </a:solidFill>
                <a:latin typeface="Open Sans"/>
                <a:ea typeface="Times New Roman" panose="02020603050405020304" pitchFamily="18" charset="0"/>
              </a:rPr>
              <a:t> </a:t>
            </a:r>
            <a:endParaRPr lang="en-US" sz="2800"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endParaRPr lang="en-US" sz="2800"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2800" dirty="0" err="1" smtClean="0">
                <a:solidFill>
                  <a:srgbClr val="000000"/>
                </a:solidFill>
                <a:latin typeface="Open Sans"/>
                <a:ea typeface="Times New Roman" panose="02020603050405020304" pitchFamily="18" charset="0"/>
              </a:rPr>
              <a:t>khí</a:t>
            </a:r>
            <a:r>
              <a:rPr lang="en-US" sz="2800" dirty="0" smtClean="0">
                <a:solidFill>
                  <a:srgbClr val="000000"/>
                </a:solidFill>
                <a:latin typeface="Open Sans"/>
                <a:ea typeface="Times New Roman" panose="02020603050405020304" pitchFamily="18" charset="0"/>
              </a:rPr>
              <a:t> </a:t>
            </a:r>
            <a:r>
              <a:rPr lang="en-US" sz="2800" dirty="0">
                <a:solidFill>
                  <a:srgbClr val="000000"/>
                </a:solidFill>
                <a:latin typeface="Open Sans"/>
                <a:ea typeface="Times New Roman" panose="02020603050405020304" pitchFamily="18" charset="0"/>
              </a:rPr>
              <a:t>carbon dioxide ở </a:t>
            </a:r>
            <a:r>
              <a:rPr lang="en-US" sz="2800" dirty="0" err="1">
                <a:solidFill>
                  <a:srgbClr val="000000"/>
                </a:solidFill>
                <a:latin typeface="Open Sans"/>
                <a:ea typeface="Times New Roman" panose="02020603050405020304" pitchFamily="18" charset="0"/>
              </a:rPr>
              <a:t>áp</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suất</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cao</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nhằm</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mục</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đích</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gì</a:t>
            </a:r>
            <a:r>
              <a:rPr lang="en-US" sz="2800" dirty="0">
                <a:solidFill>
                  <a:srgbClr val="000000"/>
                </a:solidFill>
                <a:latin typeface="Open Sans"/>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2800" b="1" dirty="0" smtClean="0">
                <a:solidFill>
                  <a:srgbClr val="000000"/>
                </a:solidFill>
                <a:latin typeface="Open Sans"/>
                <a:ea typeface="Times New Roman" panose="02020603050405020304" pitchFamily="18" charset="0"/>
              </a:rPr>
              <a:t>A</a:t>
            </a:r>
            <a:r>
              <a:rPr lang="en-US" sz="2800" b="1"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Tăng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khả</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năng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hòa</a:t>
            </a:r>
            <a:r>
              <a:rPr lang="en-US" sz="2800" dirty="0">
                <a:solidFill>
                  <a:srgbClr val="000000"/>
                </a:solidFill>
                <a:latin typeface="Open Sans"/>
                <a:ea typeface="Times New Roman" panose="02020603050405020304" pitchFamily="18" charset="0"/>
              </a:rPr>
              <a:t> tan </a:t>
            </a:r>
            <a:r>
              <a:rPr lang="en-US" sz="2800" dirty="0" err="1">
                <a:solidFill>
                  <a:srgbClr val="000000"/>
                </a:solidFill>
                <a:latin typeface="Open Sans"/>
                <a:ea typeface="Times New Roman" panose="02020603050405020304" pitchFamily="18" charset="0"/>
              </a:rPr>
              <a:t>của</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khí</a:t>
            </a:r>
            <a:r>
              <a:rPr lang="en-US" sz="2800" dirty="0">
                <a:solidFill>
                  <a:srgbClr val="000000"/>
                </a:solidFill>
                <a:latin typeface="Open Sans"/>
                <a:ea typeface="Times New Roman" panose="02020603050405020304" pitchFamily="18" charset="0"/>
              </a:rPr>
              <a:t> carbon dioxide </a:t>
            </a:r>
            <a:r>
              <a:rPr lang="en-US" sz="2800" dirty="0" err="1">
                <a:solidFill>
                  <a:srgbClr val="000000"/>
                </a:solidFill>
                <a:latin typeface="Open Sans"/>
                <a:ea typeface="Times New Roman" panose="02020603050405020304" pitchFamily="18" charset="0"/>
              </a:rPr>
              <a:t>trong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2800" b="1" dirty="0" smtClean="0">
                <a:solidFill>
                  <a:srgbClr val="000000"/>
                </a:solidFill>
                <a:latin typeface="Open Sans"/>
                <a:ea typeface="Times New Roman" panose="02020603050405020304" pitchFamily="18" charset="0"/>
              </a:rPr>
              <a:t>B</a:t>
            </a:r>
            <a:r>
              <a:rPr lang="en-US" sz="2800" b="1" dirty="0">
                <a:solidFill>
                  <a:srgbClr val="000000"/>
                </a:solidFill>
                <a:latin typeface="Open Sans"/>
                <a:ea typeface="Times New Roman" panose="02020603050405020304" pitchFamily="18" charset="0"/>
              </a:rPr>
              <a:t>.</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Giảm</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khả</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năng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hòa</a:t>
            </a:r>
            <a:r>
              <a:rPr lang="en-US" sz="2800" dirty="0">
                <a:solidFill>
                  <a:srgbClr val="000000"/>
                </a:solidFill>
                <a:latin typeface="Open Sans"/>
                <a:ea typeface="Times New Roman" panose="02020603050405020304" pitchFamily="18" charset="0"/>
              </a:rPr>
              <a:t> tan </a:t>
            </a:r>
            <a:r>
              <a:rPr lang="en-US" sz="2800" dirty="0" err="1">
                <a:solidFill>
                  <a:srgbClr val="000000"/>
                </a:solidFill>
                <a:latin typeface="Open Sans"/>
                <a:ea typeface="Times New Roman" panose="02020603050405020304" pitchFamily="18" charset="0"/>
              </a:rPr>
              <a:t>của</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khí</a:t>
            </a:r>
            <a:r>
              <a:rPr lang="en-US" sz="2800" dirty="0">
                <a:solidFill>
                  <a:srgbClr val="000000"/>
                </a:solidFill>
                <a:latin typeface="Open Sans"/>
                <a:ea typeface="Times New Roman" panose="02020603050405020304" pitchFamily="18" charset="0"/>
              </a:rPr>
              <a:t> carbon dioxide </a:t>
            </a:r>
            <a:r>
              <a:rPr lang="en-US" sz="2800" dirty="0" err="1">
                <a:solidFill>
                  <a:srgbClr val="000000"/>
                </a:solidFill>
                <a:latin typeface="Open Sans"/>
                <a:ea typeface="Times New Roman" panose="02020603050405020304" pitchFamily="18" charset="0"/>
              </a:rPr>
              <a:t>trong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2800" b="1" dirty="0" smtClean="0">
                <a:solidFill>
                  <a:srgbClr val="000000"/>
                </a:solidFill>
                <a:latin typeface="Open Sans"/>
                <a:ea typeface="Times New Roman" panose="02020603050405020304" pitchFamily="18" charset="0"/>
              </a:rPr>
              <a:t>C</a:t>
            </a:r>
            <a:r>
              <a:rPr lang="en-US" sz="2800" b="1" dirty="0">
                <a:solidFill>
                  <a:srgbClr val="000000"/>
                </a:solidFill>
                <a:latin typeface="Open Sans"/>
                <a:ea typeface="Times New Roman" panose="02020603050405020304" pitchFamily="18" charset="0"/>
              </a:rPr>
              <a:t>.</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Không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làm</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thay</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đổi</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khả</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năng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hòa</a:t>
            </a:r>
            <a:r>
              <a:rPr lang="en-US" sz="2800" dirty="0">
                <a:solidFill>
                  <a:srgbClr val="000000"/>
                </a:solidFill>
                <a:latin typeface="Open Sans"/>
                <a:ea typeface="Times New Roman" panose="02020603050405020304" pitchFamily="18" charset="0"/>
              </a:rPr>
              <a:t> tan </a:t>
            </a:r>
            <a:r>
              <a:rPr lang="en-US" sz="2800" dirty="0" err="1">
                <a:solidFill>
                  <a:srgbClr val="000000"/>
                </a:solidFill>
                <a:latin typeface="Open Sans"/>
                <a:ea typeface="Times New Roman" panose="02020603050405020304" pitchFamily="18" charset="0"/>
              </a:rPr>
              <a:t>của</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khí</a:t>
            </a:r>
            <a:r>
              <a:rPr lang="en-US" sz="2800" dirty="0">
                <a:solidFill>
                  <a:srgbClr val="000000"/>
                </a:solidFill>
                <a:latin typeface="Open Sans"/>
                <a:ea typeface="Times New Roman" panose="02020603050405020304" pitchFamily="18" charset="0"/>
              </a:rPr>
              <a:t> carbon </a:t>
            </a:r>
            <a:r>
              <a:rPr lang="en-US" sz="2800" dirty="0" smtClean="0">
                <a:solidFill>
                  <a:srgbClr val="000000"/>
                </a:solidFill>
                <a:latin typeface="Open Sans"/>
                <a:ea typeface="Times New Roman" panose="02020603050405020304" pitchFamily="18" charset="0"/>
              </a:rPr>
              <a:t>dioxide </a:t>
            </a:r>
          </a:p>
          <a:p>
            <a:pPr marL="30480" marR="30480" algn="just">
              <a:lnSpc>
                <a:spcPts val="1800"/>
              </a:lnSpc>
              <a:spcAft>
                <a:spcPts val="1200"/>
              </a:spcAft>
            </a:pPr>
            <a:endParaRPr lang="en-US" sz="2800" dirty="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2800" dirty="0" err="1" smtClean="0">
                <a:solidFill>
                  <a:srgbClr val="000000"/>
                </a:solidFill>
                <a:latin typeface="Open Sans"/>
                <a:ea typeface="Times New Roman" panose="02020603050405020304" pitchFamily="18" charset="0"/>
              </a:rPr>
              <a:t>trong</a:t>
            </a:r>
            <a:r>
              <a:rPr lang="en-US" sz="2800" dirty="0" smtClean="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28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2800" b="1" dirty="0" smtClean="0">
                <a:solidFill>
                  <a:srgbClr val="000000"/>
                </a:solidFill>
                <a:latin typeface="Open Sans"/>
                <a:ea typeface="Times New Roman" panose="02020603050405020304" pitchFamily="18" charset="0"/>
              </a:rPr>
              <a:t>D</a:t>
            </a:r>
            <a:r>
              <a:rPr lang="en-US" sz="2800" b="1" dirty="0">
                <a:solidFill>
                  <a:srgbClr val="000000"/>
                </a:solidFill>
                <a:latin typeface="Open Sans"/>
                <a:ea typeface="Times New Roman" panose="02020603050405020304" pitchFamily="18" charset="0"/>
              </a:rPr>
              <a:t>.</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Giảm</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nhanh</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lượng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khí</a:t>
            </a:r>
            <a:r>
              <a:rPr lang="en-US" sz="2800" dirty="0">
                <a:solidFill>
                  <a:srgbClr val="000000"/>
                </a:solidFill>
                <a:latin typeface="Open Sans"/>
                <a:ea typeface="Times New Roman" panose="02020603050405020304" pitchFamily="18" charset="0"/>
              </a:rPr>
              <a:t> carbon dioxide </a:t>
            </a:r>
            <a:r>
              <a:rPr lang="en-US" sz="2800" dirty="0" err="1">
                <a:solidFill>
                  <a:srgbClr val="000000"/>
                </a:solidFill>
                <a:latin typeface="Open Sans"/>
                <a:ea typeface="Times New Roman" panose="02020603050405020304" pitchFamily="18" charset="0"/>
              </a:rPr>
              <a:t>trong</a:t>
            </a:r>
            <a:r>
              <a:rPr lang="en-US" sz="2800" dirty="0">
                <a:solidFill>
                  <a:srgbClr val="000000"/>
                </a:solidFill>
                <a:latin typeface="Open Sans"/>
                <a:ea typeface="Times New Roman" panose="02020603050405020304" pitchFamily="18" charset="0"/>
              </a:rPr>
              <a:t> </a:t>
            </a:r>
            <a:r>
              <a:rPr lang="en-US" sz="2800" dirty="0" err="1">
                <a:solidFill>
                  <a:srgbClr val="000000"/>
                </a:solidFill>
                <a:latin typeface="Open Sans"/>
                <a:ea typeface="Times New Roman" panose="02020603050405020304" pitchFamily="18" charset="0"/>
              </a:rPr>
              <a:t>nước</a:t>
            </a:r>
            <a:r>
              <a:rPr lang="en-US" sz="2800" dirty="0">
                <a:solidFill>
                  <a:srgbClr val="000000"/>
                </a:solidFill>
                <a:latin typeface="Open Sans"/>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Donut 2"/>
          <p:cNvSpPr/>
          <p:nvPr/>
        </p:nvSpPr>
        <p:spPr>
          <a:xfrm>
            <a:off x="491613" y="2359743"/>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316915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433" y="431240"/>
            <a:ext cx="9802762" cy="5755422"/>
          </a:xfrm>
          <a:prstGeom prst="rect">
            <a:avLst/>
          </a:prstGeom>
        </p:spPr>
        <p:txBody>
          <a:bodyPr wrap="square">
            <a:spAutoFit/>
          </a:bodyPr>
          <a:lstStyle/>
          <a:p>
            <a:pPr>
              <a:lnSpc>
                <a:spcPct val="115000"/>
              </a:lnSpc>
            </a:pPr>
            <a:r>
              <a:rPr lang="vi-VN" sz="3200" b="1" dirty="0">
                <a:latin typeface="Times New Roman" panose="02020603050405020304" pitchFamily="18" charset="0"/>
                <a:ea typeface="Calibri" panose="020F0502020204030204" pitchFamily="34" charset="0"/>
                <a:cs typeface="Times New Roman" panose="02020603050405020304" pitchFamily="18" charset="0"/>
              </a:rPr>
              <a:t>Câu 2.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Nồng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mol</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a:t>
            </a:r>
            <a:r>
              <a:rPr lang="en-US" sz="3200" baseline="-25000" dirty="0">
                <a:latin typeface="Times New Roman" panose="02020603050405020304" pitchFamily="18" charset="0"/>
                <a:ea typeface="Times New Roman" panose="02020603050405020304" pitchFamily="18" charset="0"/>
                <a:cs typeface="Times New Roman" panose="02020603050405020304" pitchFamily="18" charset="0"/>
              </a:rPr>
              <a:t>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15000"/>
              </a:lnSpc>
              <a:buAutoNum type="alphaUcPeriod"/>
            </a:pP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Khối</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tan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100 gam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br>
              <a:rPr lang="en-US" sz="3200" dirty="0">
                <a:latin typeface="Times New Roman" panose="02020603050405020304" pitchFamily="18" charset="0"/>
                <a:ea typeface="Calibri" panose="020F0502020204030204" pitchFamily="34" charset="0"/>
                <a:cs typeface="Times New Roman" panose="02020603050405020304" pitchFamily="18" charset="0"/>
              </a:rPr>
            </a:b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15000"/>
              </a:lnSpc>
              <a:buAutoNum type="alphaUcPeriod"/>
            </a:pP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mol</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tan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lít</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br>
              <a:rPr lang="en-US" sz="3200" dirty="0">
                <a:latin typeface="Times New Roman" panose="02020603050405020304" pitchFamily="18" charset="0"/>
                <a:ea typeface="Calibri" panose="020F0502020204030204" pitchFamily="34" charset="0"/>
                <a:cs typeface="Times New Roman" panose="02020603050405020304" pitchFamily="18" charset="0"/>
              </a:rPr>
            </a:b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15000"/>
              </a:lnSpc>
              <a:buAutoNum type="alphaUcPeriod"/>
            </a:pP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Khối</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lít</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br>
              <a:rPr lang="en-US" sz="3200" dirty="0">
                <a:latin typeface="Times New Roman" panose="02020603050405020304" pitchFamily="18" charset="0"/>
                <a:ea typeface="Calibri" panose="020F0502020204030204" pitchFamily="34" charset="0"/>
                <a:cs typeface="Times New Roman" panose="02020603050405020304" pitchFamily="18" charset="0"/>
              </a:rPr>
            </a:b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15000"/>
              </a:lnSpc>
              <a:buAutoNum type="alphaUcPeriod"/>
            </a:pP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mol</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lít</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Donut 2"/>
          <p:cNvSpPr/>
          <p:nvPr/>
        </p:nvSpPr>
        <p:spPr>
          <a:xfrm>
            <a:off x="521109" y="3255270"/>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388157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0814" y="1056467"/>
            <a:ext cx="8908025" cy="3016210"/>
          </a:xfrm>
          <a:prstGeom prst="rect">
            <a:avLst/>
          </a:prstGeom>
        </p:spPr>
        <p:txBody>
          <a:bodyPr wrap="square">
            <a:spAutoFit/>
          </a:bodyPr>
          <a:lstStyle/>
          <a:p>
            <a:pPr marL="30480" marR="30480" algn="just">
              <a:lnSpc>
                <a:spcPts val="1800"/>
              </a:lnSpc>
              <a:spcAft>
                <a:spcPts val="1200"/>
              </a:spcAft>
            </a:pPr>
            <a:r>
              <a:rPr lang="vi-VN" sz="3200" b="1" dirty="0">
                <a:latin typeface="Times New Roman" panose="02020603050405020304" pitchFamily="18" charset="0"/>
                <a:ea typeface="Times New Roman" panose="02020603050405020304" pitchFamily="18" charset="0"/>
              </a:rPr>
              <a:t>Câu 3. </a:t>
            </a:r>
            <a:r>
              <a:rPr lang="en-US" sz="3200" dirty="0" err="1">
                <a:solidFill>
                  <a:srgbClr val="000000"/>
                </a:solidFill>
                <a:latin typeface="Open Sans"/>
                <a:ea typeface="Times New Roman" panose="02020603050405020304" pitchFamily="18" charset="0"/>
              </a:rPr>
              <a:t>Khối</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lượng</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NaOH</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có</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trong</a:t>
            </a:r>
            <a:r>
              <a:rPr lang="en-US" sz="3200" dirty="0">
                <a:solidFill>
                  <a:srgbClr val="000000"/>
                </a:solidFill>
                <a:latin typeface="Open Sans"/>
                <a:ea typeface="Times New Roman" panose="02020603050405020304" pitchFamily="18" charset="0"/>
              </a:rPr>
              <a:t> 300 mL </a:t>
            </a:r>
            <a:endParaRPr lang="en-US" sz="3200"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endParaRPr lang="en-US" sz="3200" dirty="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3200" dirty="0" smtClean="0">
                <a:solidFill>
                  <a:srgbClr val="000000"/>
                </a:solidFill>
                <a:latin typeface="Open Sans"/>
                <a:ea typeface="Times New Roman" panose="02020603050405020304" pitchFamily="18" charset="0"/>
              </a:rPr>
              <a:t>dung </a:t>
            </a:r>
            <a:r>
              <a:rPr lang="en-US" sz="3200" dirty="0" err="1">
                <a:solidFill>
                  <a:srgbClr val="000000"/>
                </a:solidFill>
                <a:latin typeface="Open Sans"/>
                <a:ea typeface="Times New Roman" panose="02020603050405020304" pitchFamily="18" charset="0"/>
              </a:rPr>
              <a:t>dịch</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nồng</a:t>
            </a:r>
            <a:r>
              <a:rPr lang="en-US" sz="3200" dirty="0">
                <a:solidFill>
                  <a:srgbClr val="000000"/>
                </a:solidFill>
                <a:latin typeface="Open Sans"/>
                <a:ea typeface="Times New Roman" panose="02020603050405020304" pitchFamily="18" charset="0"/>
              </a:rPr>
              <a:t> </a:t>
            </a:r>
            <a:r>
              <a:rPr lang="en-US" sz="3200" dirty="0" err="1">
                <a:solidFill>
                  <a:srgbClr val="000000"/>
                </a:solidFill>
                <a:latin typeface="Open Sans"/>
                <a:ea typeface="Times New Roman" panose="02020603050405020304" pitchFamily="18" charset="0"/>
              </a:rPr>
              <a:t>độ</a:t>
            </a:r>
            <a:r>
              <a:rPr lang="en-US" sz="3200" dirty="0">
                <a:solidFill>
                  <a:srgbClr val="000000"/>
                </a:solidFill>
                <a:latin typeface="Open Sans"/>
                <a:ea typeface="Times New Roman" panose="02020603050405020304" pitchFamily="18" charset="0"/>
              </a:rPr>
              <a:t> 0,15 M </a:t>
            </a:r>
            <a:r>
              <a:rPr lang="en-US" sz="3200" dirty="0" err="1">
                <a:solidFill>
                  <a:srgbClr val="000000"/>
                </a:solidFill>
                <a:latin typeface="Open Sans"/>
                <a:ea typeface="Times New Roman" panose="02020603050405020304" pitchFamily="18" charset="0"/>
              </a:rPr>
              <a:t>là</a:t>
            </a:r>
            <a:endParaRPr lang="en-US" sz="32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endParaRPr lang="en-US" sz="3200" b="1" dirty="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3200" b="1" dirty="0" smtClean="0">
                <a:solidFill>
                  <a:srgbClr val="000000"/>
                </a:solidFill>
                <a:latin typeface="Open Sans"/>
                <a:ea typeface="Times New Roman" panose="02020603050405020304" pitchFamily="18" charset="0"/>
              </a:rPr>
              <a:t>A</a:t>
            </a:r>
            <a:r>
              <a:rPr lang="en-US" sz="3200" b="1" dirty="0">
                <a:solidFill>
                  <a:srgbClr val="000000"/>
                </a:solidFill>
                <a:latin typeface="Open Sans"/>
                <a:ea typeface="Times New Roman" panose="02020603050405020304" pitchFamily="18" charset="0"/>
              </a:rPr>
              <a:t>.</a:t>
            </a:r>
            <a:r>
              <a:rPr lang="en-US" sz="3200" dirty="0">
                <a:solidFill>
                  <a:srgbClr val="000000"/>
                </a:solidFill>
                <a:latin typeface="Open Sans"/>
                <a:ea typeface="Times New Roman" panose="02020603050405020304" pitchFamily="18" charset="0"/>
              </a:rPr>
              <a:t> 1,8 g.                               </a:t>
            </a:r>
            <a:r>
              <a:rPr lang="en-US" sz="3200" b="1" dirty="0">
                <a:solidFill>
                  <a:srgbClr val="000000"/>
                </a:solidFill>
                <a:latin typeface="Open Sans"/>
                <a:ea typeface="Times New Roman" panose="02020603050405020304" pitchFamily="18" charset="0"/>
              </a:rPr>
              <a:t>B.</a:t>
            </a:r>
            <a:r>
              <a:rPr lang="en-US" sz="3200" dirty="0">
                <a:solidFill>
                  <a:srgbClr val="000000"/>
                </a:solidFill>
                <a:latin typeface="Open Sans"/>
                <a:ea typeface="Times New Roman" panose="02020603050405020304" pitchFamily="18" charset="0"/>
              </a:rPr>
              <a:t> 0,045 g.</a:t>
            </a:r>
            <a:endParaRPr lang="en-US" sz="3200" dirty="0">
              <a:latin typeface="Times New Roman" panose="02020603050405020304" pitchFamily="18" charset="0"/>
              <a:ea typeface="Times New Roman" panose="02020603050405020304" pitchFamily="18" charset="0"/>
            </a:endParaRPr>
          </a:p>
          <a:p>
            <a:pPr marL="30480" marR="30480" algn="just">
              <a:lnSpc>
                <a:spcPts val="1800"/>
              </a:lnSpc>
              <a:spcAft>
                <a:spcPts val="1200"/>
              </a:spcAft>
            </a:pPr>
            <a:endParaRPr lang="en-US" sz="3200" b="1" dirty="0" smtClean="0">
              <a:solidFill>
                <a:srgbClr val="000000"/>
              </a:solidFill>
              <a:latin typeface="Open Sans"/>
              <a:ea typeface="Times New Roman" panose="02020603050405020304" pitchFamily="18" charset="0"/>
            </a:endParaRPr>
          </a:p>
          <a:p>
            <a:pPr marL="30480" marR="30480" algn="just">
              <a:lnSpc>
                <a:spcPts val="1800"/>
              </a:lnSpc>
              <a:spcAft>
                <a:spcPts val="1200"/>
              </a:spcAft>
            </a:pPr>
            <a:r>
              <a:rPr lang="en-US" sz="3200" b="1" dirty="0" smtClean="0">
                <a:solidFill>
                  <a:srgbClr val="000000"/>
                </a:solidFill>
                <a:latin typeface="Open Sans"/>
                <a:ea typeface="Times New Roman" panose="02020603050405020304" pitchFamily="18" charset="0"/>
              </a:rPr>
              <a:t>C</a:t>
            </a:r>
            <a:r>
              <a:rPr lang="en-US" sz="3200" b="1" dirty="0">
                <a:solidFill>
                  <a:srgbClr val="000000"/>
                </a:solidFill>
                <a:latin typeface="Open Sans"/>
                <a:ea typeface="Times New Roman" panose="02020603050405020304" pitchFamily="18" charset="0"/>
              </a:rPr>
              <a:t>.</a:t>
            </a:r>
            <a:r>
              <a:rPr lang="en-US" sz="3200" dirty="0">
                <a:solidFill>
                  <a:srgbClr val="000000"/>
                </a:solidFill>
                <a:latin typeface="Open Sans"/>
                <a:ea typeface="Times New Roman" panose="02020603050405020304" pitchFamily="18" charset="0"/>
              </a:rPr>
              <a:t> 4,5g.                                </a:t>
            </a:r>
            <a:r>
              <a:rPr lang="en-US" sz="3200" b="1" dirty="0">
                <a:solidFill>
                  <a:srgbClr val="000000"/>
                </a:solidFill>
                <a:latin typeface="Open Sans"/>
                <a:ea typeface="Times New Roman" panose="02020603050405020304" pitchFamily="18" charset="0"/>
              </a:rPr>
              <a:t>D.</a:t>
            </a:r>
            <a:r>
              <a:rPr lang="en-US" sz="3200" dirty="0">
                <a:solidFill>
                  <a:srgbClr val="000000"/>
                </a:solidFill>
                <a:latin typeface="Open Sans"/>
                <a:ea typeface="Times New Roman" panose="02020603050405020304" pitchFamily="18" charset="0"/>
              </a:rPr>
              <a:t> 0,125g.</a:t>
            </a:r>
            <a:endParaRPr lang="en-US" sz="3200" dirty="0">
              <a:effectLst/>
              <a:latin typeface="Times New Roman" panose="02020603050405020304" pitchFamily="18" charset="0"/>
              <a:ea typeface="Times New Roman" panose="02020603050405020304" pitchFamily="18" charset="0"/>
            </a:endParaRPr>
          </a:p>
        </p:txBody>
      </p:sp>
      <p:sp>
        <p:nvSpPr>
          <p:cNvPr id="3" name="Donut 2"/>
          <p:cNvSpPr/>
          <p:nvPr/>
        </p:nvSpPr>
        <p:spPr>
          <a:xfrm>
            <a:off x="1681318" y="2743201"/>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909136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484" y="713113"/>
            <a:ext cx="9085006" cy="3791807"/>
          </a:xfrm>
          <a:prstGeom prst="rect">
            <a:avLst/>
          </a:prstGeom>
        </p:spPr>
        <p:txBody>
          <a:bodyPr wrap="square">
            <a:spAutoFit/>
          </a:bodyPr>
          <a:lstStyle/>
          <a:p>
            <a:pPr algn="just">
              <a:lnSpc>
                <a:spcPct val="120000"/>
              </a:lnSpc>
              <a:spcAft>
                <a:spcPts val="300"/>
              </a:spcAft>
            </a:pPr>
            <a:r>
              <a:rPr lang="vi-VN" sz="3200" b="1" dirty="0">
                <a:latin typeface="Times New Roman" panose="02020603050405020304" pitchFamily="18" charset="0"/>
                <a:ea typeface="Calibri" panose="020F0502020204030204" pitchFamily="34" charset="0"/>
                <a:cs typeface="Times New Roman" panose="02020603050405020304" pitchFamily="18" charset="0"/>
              </a:rPr>
              <a:t>Câu 4. </a:t>
            </a:r>
            <a:r>
              <a:rPr lang="nl-NL" sz="3200" dirty="0">
                <a:latin typeface="Times New Roman" panose="02020603050405020304" pitchFamily="18" charset="0"/>
                <a:ea typeface="Calibri" panose="020F0502020204030204" pitchFamily="34" charset="0"/>
                <a:cs typeface="Times New Roman" panose="02020603050405020304" pitchFamily="18" charset="0"/>
              </a:rPr>
              <a:t>Hòa tan 6,2 gam Na</a:t>
            </a:r>
            <a:r>
              <a:rPr lang="nl-NL" sz="3200" baseline="-25000" dirty="0">
                <a:latin typeface="Times New Roman" panose="02020603050405020304" pitchFamily="18" charset="0"/>
                <a:ea typeface="Calibri" panose="020F0502020204030204" pitchFamily="34" charset="0"/>
                <a:cs typeface="Times New Roman" panose="02020603050405020304" pitchFamily="18" charset="0"/>
              </a:rPr>
              <a:t>2</a:t>
            </a:r>
            <a:r>
              <a:rPr lang="nl-NL" sz="3200" dirty="0">
                <a:latin typeface="Times New Roman" panose="02020603050405020304" pitchFamily="18" charset="0"/>
                <a:ea typeface="Calibri" panose="020F0502020204030204" pitchFamily="34" charset="0"/>
                <a:cs typeface="Times New Roman" panose="02020603050405020304" pitchFamily="18" charset="0"/>
              </a:rPr>
              <a:t>O vào nước được 2 lít dung dịch X. Nồng độ mol/l của dung dịch X là</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endParaRPr lang="en-US" sz="32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0,1 M</a:t>
            </a:r>
            <a:r>
              <a:rPr lang="vi-VN"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B. </a:t>
            </a:r>
            <a:r>
              <a:rPr lang="en-US" sz="3200" dirty="0">
                <a:latin typeface="Times New Roman" panose="02020603050405020304" pitchFamily="18" charset="0"/>
                <a:ea typeface="Calibri" panose="020F0502020204030204" pitchFamily="34" charset="0"/>
                <a:cs typeface="Times New Roman" panose="02020603050405020304" pitchFamily="18" charset="0"/>
              </a:rPr>
              <a:t>0,05 M</a:t>
            </a:r>
          </a:p>
          <a:p>
            <a:pPr algn="just">
              <a:lnSpc>
                <a:spcPct val="120000"/>
              </a:lnSpc>
              <a:spcAft>
                <a:spcPts val="3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C.</a:t>
            </a:r>
            <a:r>
              <a:rPr lang="en-US" sz="3200" dirty="0">
                <a:latin typeface="Times New Roman" panose="02020603050405020304" pitchFamily="18" charset="0"/>
                <a:ea typeface="Calibri" panose="020F0502020204030204" pitchFamily="34" charset="0"/>
                <a:cs typeface="Times New Roman" panose="02020603050405020304" pitchFamily="18" charset="0"/>
              </a:rPr>
              <a:t> 0,01 M</a:t>
            </a:r>
            <a:r>
              <a:rPr lang="vi-VN"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D.</a:t>
            </a:r>
            <a:r>
              <a:rPr lang="en-US" sz="3200" dirty="0">
                <a:latin typeface="Times New Roman" panose="02020603050405020304" pitchFamily="18" charset="0"/>
                <a:ea typeface="Calibri" panose="020F0502020204030204" pitchFamily="34" charset="0"/>
                <a:cs typeface="Times New Roman" panose="02020603050405020304" pitchFamily="18" charset="0"/>
              </a:rPr>
              <a:t> 1 M</a:t>
            </a:r>
          </a:p>
        </p:txBody>
      </p:sp>
      <p:sp>
        <p:nvSpPr>
          <p:cNvPr id="3" name="Donut 2"/>
          <p:cNvSpPr/>
          <p:nvPr/>
        </p:nvSpPr>
        <p:spPr>
          <a:xfrm>
            <a:off x="4522839" y="3205317"/>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3126089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0813" y="703281"/>
            <a:ext cx="8160774" cy="4421210"/>
          </a:xfrm>
          <a:prstGeom prst="rect">
            <a:avLst/>
          </a:prstGeom>
        </p:spPr>
        <p:txBody>
          <a:bodyPr wrap="square">
            <a:spAutoFit/>
          </a:bodyPr>
          <a:lstStyle/>
          <a:p>
            <a:pPr algn="just">
              <a:lnSpc>
                <a:spcPct val="120000"/>
              </a:lnSpc>
              <a:spcAft>
                <a:spcPts val="300"/>
              </a:spcAft>
            </a:pPr>
            <a:r>
              <a:rPr lang="vi-VN" sz="3200" b="1" dirty="0">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latin typeface="Times New Roman" panose="02020603050405020304" pitchFamily="18" charset="0"/>
                <a:ea typeface="Calibri" panose="020F0502020204030204" pitchFamily="34" charset="0"/>
                <a:cs typeface="Times New Roman" panose="02020603050405020304" pitchFamily="18" charset="0"/>
              </a:rPr>
              <a:t>5</a:t>
            </a:r>
            <a:r>
              <a:rPr lang="vi-VN" sz="3200" b="1" dirty="0">
                <a:latin typeface="Times New Roman" panose="02020603050405020304" pitchFamily="18" charset="0"/>
                <a:ea typeface="Calibri" panose="020F0502020204030204" pitchFamily="34" charset="0"/>
                <a:cs typeface="Times New Roman" panose="02020603050405020304" pitchFamily="18" charset="0"/>
              </a:rPr>
              <a:t>. </a:t>
            </a:r>
            <a:r>
              <a:rPr lang="pt-BR" sz="3200" dirty="0">
                <a:latin typeface="Times New Roman" panose="02020603050405020304" pitchFamily="18" charset="0"/>
                <a:ea typeface="Calibri" panose="020F0502020204030204" pitchFamily="34" charset="0"/>
                <a:cs typeface="Times New Roman" panose="02020603050405020304" pitchFamily="18" charset="0"/>
              </a:rPr>
              <a:t>Nồng độ mol của 200 ml dung dịch NaOH có hòa tan 2 gam NaOH là:</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endParaRPr lang="en-US" sz="32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0,1 M</a:t>
            </a:r>
            <a:r>
              <a:rPr lang="vi-VN"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B. </a:t>
            </a:r>
            <a:r>
              <a:rPr lang="en-US" sz="3200" dirty="0">
                <a:latin typeface="Times New Roman" panose="02020603050405020304" pitchFamily="18" charset="0"/>
                <a:ea typeface="Calibri" panose="020F0502020204030204" pitchFamily="34" charset="0"/>
                <a:cs typeface="Times New Roman" panose="02020603050405020304" pitchFamily="18" charset="0"/>
              </a:rPr>
              <a:t>0,25 M</a:t>
            </a:r>
          </a:p>
          <a:p>
            <a:pPr algn="just">
              <a:lnSpc>
                <a:spcPct val="120000"/>
              </a:lnSpc>
              <a:spcAft>
                <a:spcPts val="300"/>
              </a:spcAft>
            </a:pPr>
            <a:endParaRPr lang="en-US" sz="32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C</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0,05 M</a:t>
            </a:r>
            <a:r>
              <a:rPr lang="vi-VN"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D.</a:t>
            </a:r>
            <a:r>
              <a:rPr lang="en-US" sz="3200" dirty="0">
                <a:latin typeface="Times New Roman" panose="02020603050405020304" pitchFamily="18" charset="0"/>
                <a:ea typeface="Calibri" panose="020F0502020204030204" pitchFamily="34" charset="0"/>
                <a:cs typeface="Times New Roman" panose="02020603050405020304" pitchFamily="18" charset="0"/>
              </a:rPr>
              <a:t> 0,15 M</a:t>
            </a:r>
          </a:p>
        </p:txBody>
      </p:sp>
      <p:sp>
        <p:nvSpPr>
          <p:cNvPr id="3" name="Donut 2"/>
          <p:cNvSpPr/>
          <p:nvPr/>
        </p:nvSpPr>
        <p:spPr>
          <a:xfrm>
            <a:off x="3991896" y="3224982"/>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7639523"/>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7">
            <a:extLst>
              <a:ext uri="{FF2B5EF4-FFF2-40B4-BE49-F238E27FC236}">
                <a16:creationId xmlns:a16="http://schemas.microsoft.com/office/drawing/2014/main" id="{E435C482-80B8-DF7E-626A-4C0B9B78DBA5}"/>
              </a:ext>
            </a:extLst>
          </p:cNvPr>
          <p:cNvSpPr/>
          <p:nvPr/>
        </p:nvSpPr>
        <p:spPr>
          <a:xfrm>
            <a:off x="4711246" y="2474131"/>
            <a:ext cx="6660688" cy="2152939"/>
          </a:xfrm>
          <a:prstGeom prst="wedgeRoundRectCallout">
            <a:avLst>
              <a:gd name="adj1" fmla="val -66413"/>
              <a:gd name="adj2" fmla="val 118976"/>
              <a:gd name="adj3" fmla="val 16667"/>
            </a:avLst>
          </a:prstGeom>
          <a:solidFill>
            <a:srgbClr val="002060"/>
          </a:solidFill>
          <a:ln>
            <a:no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latin typeface="+mj-lt"/>
            </a:endParaRPr>
          </a:p>
        </p:txBody>
      </p:sp>
      <p:sp>
        <p:nvSpPr>
          <p:cNvPr id="3" name="TextBox 2">
            <a:extLst>
              <a:ext uri="{FF2B5EF4-FFF2-40B4-BE49-F238E27FC236}">
                <a16:creationId xmlns:a16="http://schemas.microsoft.com/office/drawing/2014/main" id="{C81064DA-6D57-2CE7-7FEA-73E6EA630BE6}"/>
              </a:ext>
            </a:extLst>
          </p:cNvPr>
          <p:cNvSpPr txBox="1"/>
          <p:nvPr/>
        </p:nvSpPr>
        <p:spPr>
          <a:xfrm>
            <a:off x="4826264" y="2799454"/>
            <a:ext cx="6430651" cy="1827616"/>
          </a:xfrm>
          <a:prstGeom prst="rect">
            <a:avLst/>
          </a:prstGeom>
          <a:noFill/>
        </p:spPr>
        <p:txBody>
          <a:bodyPr wrap="square">
            <a:spAutoFit/>
          </a:bodyPr>
          <a:lstStyle/>
          <a:p>
            <a:pPr algn="just">
              <a:lnSpc>
                <a:spcPct val="107000"/>
              </a:lnSpc>
            </a:pPr>
            <a:r>
              <a:rPr lang="nl-NL" sz="3600" dirty="0">
                <a:solidFill>
                  <a:schemeClr val="bg1"/>
                </a:solidFill>
              </a:rPr>
              <a:t>Để pha dung dịch muối ăn nồng độ 0,9% làm như thế nào ?</a:t>
            </a:r>
            <a:endParaRPr lang="en-US" sz="3600" dirty="0">
              <a:solidFill>
                <a:schemeClr val="bg1"/>
              </a:solidFill>
            </a:endParaRPr>
          </a:p>
        </p:txBody>
      </p:sp>
      <p:pic>
        <p:nvPicPr>
          <p:cNvPr id="4" name="Picture 3">
            <a:extLst>
              <a:ext uri="{FF2B5EF4-FFF2-40B4-BE49-F238E27FC236}">
                <a16:creationId xmlns:a16="http://schemas.microsoft.com/office/drawing/2014/main" id="{73A54F89-7014-E6DF-775D-34363DE958CC}"/>
              </a:ext>
            </a:extLst>
          </p:cNvPr>
          <p:cNvPicPr>
            <a:picLocks noChangeAspect="1"/>
          </p:cNvPicPr>
          <p:nvPr/>
        </p:nvPicPr>
        <p:blipFill>
          <a:blip r:embed="rId3">
            <a:clrChange>
              <a:clrFrom>
                <a:srgbClr val="FCFCFC"/>
              </a:clrFrom>
              <a:clrTo>
                <a:srgbClr val="FCFCFC">
                  <a:alpha val="0"/>
                </a:srgbClr>
              </a:clrTo>
            </a:clrChange>
          </a:blip>
          <a:stretch>
            <a:fillRect/>
          </a:stretch>
        </p:blipFill>
        <p:spPr>
          <a:xfrm>
            <a:off x="245803" y="737772"/>
            <a:ext cx="4455610" cy="5625658"/>
          </a:xfrm>
          <a:prstGeom prst="rect">
            <a:avLst/>
          </a:prstGeom>
        </p:spPr>
      </p:pic>
      <p:sp>
        <p:nvSpPr>
          <p:cNvPr id="7" name="文本框 6"/>
          <p:cNvSpPr txBox="1"/>
          <p:nvPr/>
        </p:nvSpPr>
        <p:spPr>
          <a:xfrm>
            <a:off x="6080428" y="737772"/>
            <a:ext cx="3679212" cy="1107996"/>
          </a:xfrm>
          <a:prstGeom prst="rect">
            <a:avLst/>
          </a:prstGeom>
          <a:solidFill>
            <a:schemeClr val="accent1">
              <a:lumMod val="40000"/>
              <a:lumOff val="60000"/>
            </a:schemeClr>
          </a:solidFill>
        </p:spPr>
        <p:txBody>
          <a:bodyPr wrap="none" rtlCol="0">
            <a:spAutoFit/>
          </a:bodyPr>
          <a:lstStyle/>
          <a:p>
            <a:pPr algn="ctr"/>
            <a:r>
              <a:rPr lang="en-US" altLang="zh-CN" sz="6600" b="1" dirty="0" smtClean="0">
                <a:solidFill>
                  <a:srgbClr val="7A573E"/>
                </a:solidFill>
                <a:ea typeface="汉仪喵魂体W" panose="00020600040101010101" pitchFamily="18" charset="-122"/>
              </a:rPr>
              <a:t>MỞ ĐẦU</a:t>
            </a:r>
            <a:endParaRPr lang="zh-CN" altLang="en-US" sz="6600" b="1" dirty="0">
              <a:solidFill>
                <a:srgbClr val="7A573E"/>
              </a:solidFill>
              <a:ea typeface="汉仪喵魂体W" panose="00020600040101010101" pitchFamily="18" charset="-122"/>
            </a:endParaRPr>
          </a:p>
        </p:txBody>
      </p:sp>
    </p:spTree>
    <p:extLst>
      <p:ext uri="{BB962C8B-B14F-4D97-AF65-F5344CB8AC3E}">
        <p14:creationId xmlns:p14="http://schemas.microsoft.com/office/powerpoint/2010/main" val="94194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by="(-#ppt_w*2)" calcmode="lin" valueType="num">
                                      <p:cBhvr rctx="PPT">
                                        <p:cTn id="12" dur="500" autoRev="1" fill="hold">
                                          <p:stCondLst>
                                            <p:cond delay="0"/>
                                          </p:stCondLst>
                                        </p:cTn>
                                        <p:tgtEl>
                                          <p:spTgt spid="7"/>
                                        </p:tgtEl>
                                        <p:attrNameLst>
                                          <p:attrName>ppt_w</p:attrName>
                                        </p:attrNameLst>
                                      </p:cBhvr>
                                    </p:anim>
                                    <p:anim by="(#ppt_w*0.50)" calcmode="lin" valueType="num">
                                      <p:cBhvr>
                                        <p:cTn id="13" dur="500" decel="50000" autoRev="1" fill="hold">
                                          <p:stCondLst>
                                            <p:cond delay="0"/>
                                          </p:stCondLst>
                                        </p:cTn>
                                        <p:tgtEl>
                                          <p:spTgt spid="7"/>
                                        </p:tgtEl>
                                        <p:attrNameLst>
                                          <p:attrName>ppt_x</p:attrName>
                                        </p:attrNameLst>
                                      </p:cBhvr>
                                    </p:anim>
                                    <p:anim from="(-#ppt_h/2)" to="(#ppt_y)" calcmode="lin" valueType="num">
                                      <p:cBhvr>
                                        <p:cTn id="14" dur="1000" fill="hold">
                                          <p:stCondLst>
                                            <p:cond delay="0"/>
                                          </p:stCondLst>
                                        </p:cTn>
                                        <p:tgtEl>
                                          <p:spTgt spid="7"/>
                                        </p:tgtEl>
                                        <p:attrNameLst>
                                          <p:attrName>ppt_y</p:attrName>
                                        </p:attrNameLst>
                                      </p:cBhvr>
                                    </p:anim>
                                    <p:animRot by="21600000">
                                      <p:cBhvr>
                                        <p:cTn id="15"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36443" y="3196031"/>
            <a:ext cx="7909538" cy="830997"/>
          </a:xfrm>
          <a:prstGeom prst="rect">
            <a:avLst/>
          </a:prstGeom>
          <a:noFill/>
        </p:spPr>
        <p:txBody>
          <a:bodyPr wrap="none" rtlCol="0">
            <a:spAutoFit/>
          </a:bodyPr>
          <a:lstStyle/>
          <a:p>
            <a:pPr algn="ctr"/>
            <a:r>
              <a:rPr lang="en-US" altLang="zh-CN" sz="4800" dirty="0">
                <a:solidFill>
                  <a:srgbClr val="7A573E"/>
                </a:solidFill>
                <a:ea typeface="汉仪喵魂体W" panose="00020600040101010101" pitchFamily="18" charset="-122"/>
              </a:rPr>
              <a:t>DUNG DỊCH VÀ NỒNG ĐỘ</a:t>
            </a:r>
            <a:endParaRPr lang="zh-CN" altLang="en-US" sz="4800" dirty="0">
              <a:solidFill>
                <a:srgbClr val="7A573E"/>
              </a:solidFill>
              <a:ea typeface="汉仪喵魂体W" panose="00020600040101010101" pitchFamily="18" charset="-122"/>
            </a:endParaRPr>
          </a:p>
        </p:txBody>
      </p:sp>
      <p:grpSp>
        <p:nvGrpSpPr>
          <p:cNvPr id="8" name="组合 7"/>
          <p:cNvGrpSpPr/>
          <p:nvPr/>
        </p:nvGrpSpPr>
        <p:grpSpPr>
          <a:xfrm>
            <a:off x="2905787" y="2497583"/>
            <a:ext cx="5776097" cy="523220"/>
            <a:chOff x="3482575" y="4223231"/>
            <a:chExt cx="1807445" cy="629396"/>
          </a:xfrm>
        </p:grpSpPr>
        <p:sp>
          <p:nvSpPr>
            <p:cNvPr id="9" name="矩形: 圆角 8"/>
            <p:cNvSpPr/>
            <p:nvPr/>
          </p:nvSpPr>
          <p:spPr>
            <a:xfrm>
              <a:off x="3683000" y="4243150"/>
              <a:ext cx="1447800" cy="589559"/>
            </a:xfrm>
            <a:prstGeom prst="roundRect">
              <a:avLst>
                <a:gd name="adj" fmla="val 50000"/>
              </a:avLst>
            </a:prstGeom>
            <a:solidFill>
              <a:schemeClr val="accent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endParaRPr>
            </a:p>
          </p:txBody>
        </p:sp>
        <p:sp>
          <p:nvSpPr>
            <p:cNvPr id="10" name="文本框 9"/>
            <p:cNvSpPr txBox="1"/>
            <p:nvPr/>
          </p:nvSpPr>
          <p:spPr>
            <a:xfrm>
              <a:off x="3482575" y="4223231"/>
              <a:ext cx="1807445" cy="629396"/>
            </a:xfrm>
            <a:prstGeom prst="rect">
              <a:avLst/>
            </a:prstGeom>
            <a:noFill/>
            <a:ln>
              <a:noFill/>
            </a:ln>
          </p:spPr>
          <p:txBody>
            <a:bodyPr wrap="square" rtlCol="0">
              <a:spAutoFit/>
              <a:scene3d>
                <a:camera prst="orthographicFront"/>
                <a:lightRig rig="threePt" dir="t"/>
              </a:scene3d>
              <a:sp3d contourW="12700"/>
            </a:bodyPr>
            <a:lstStyle/>
            <a:p>
              <a:pPr algn="ctr"/>
              <a:r>
                <a:rPr lang="en-US" sz="2800" b="1" dirty="0" smtClean="0">
                  <a:solidFill>
                    <a:schemeClr val="bg1"/>
                  </a:solidFill>
                </a:rPr>
                <a:t>TIẾT 13</a:t>
              </a:r>
              <a:r>
                <a:rPr lang="en-US" altLang="zh-CN" sz="2800" b="1" dirty="0" smtClean="0">
                  <a:solidFill>
                    <a:schemeClr val="bg1"/>
                  </a:solidFill>
                  <a:ea typeface="时尚中黑简体" panose="01010104010101010101" pitchFamily="2" charset="-122"/>
                </a:rPr>
                <a:t>  </a:t>
              </a:r>
              <a:r>
                <a:rPr lang="en-US" altLang="zh-CN" sz="2800" b="1" dirty="0">
                  <a:solidFill>
                    <a:schemeClr val="bg1"/>
                  </a:solidFill>
                  <a:ea typeface="时尚中黑简体" panose="01010104010101010101" pitchFamily="2" charset="-122"/>
                </a:rPr>
                <a:t>- </a:t>
              </a:r>
              <a:r>
                <a:rPr lang="en-US" altLang="zh-CN" sz="2800" b="1" dirty="0" err="1">
                  <a:solidFill>
                    <a:schemeClr val="bg1"/>
                  </a:solidFill>
                  <a:ea typeface="时尚中黑简体" panose="01010104010101010101" pitchFamily="2" charset="-122"/>
                </a:rPr>
                <a:t>Bài</a:t>
              </a:r>
              <a:r>
                <a:rPr lang="en-US" altLang="zh-CN" sz="2800" b="1" dirty="0">
                  <a:solidFill>
                    <a:schemeClr val="bg1"/>
                  </a:solidFill>
                  <a:ea typeface="时尚中黑简体" panose="01010104010101010101" pitchFamily="2" charset="-122"/>
                </a:rPr>
                <a:t> 4</a:t>
              </a:r>
              <a:endParaRPr lang="zh-CN" altLang="en-US" sz="2800" b="1" dirty="0">
                <a:solidFill>
                  <a:schemeClr val="bg1"/>
                </a:solidFill>
                <a:ea typeface="时尚中黑简体" panose="01010104010101010101" pitchFamily="2" charset="-122"/>
              </a:endParaRPr>
            </a:p>
          </p:txBody>
        </p:sp>
      </p:grpSp>
      <p:pic>
        <p:nvPicPr>
          <p:cNvPr id="27" name="PA_Bandari-安妮的仙境">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448632" y="-795841"/>
            <a:ext cx="609600" cy="609600"/>
          </a:xfrm>
          <a:prstGeom prst="rect">
            <a:avLst/>
          </a:prstGeom>
        </p:spPr>
      </p:pic>
      <p:sp>
        <p:nvSpPr>
          <p:cNvPr id="2" name="Rectangle 1"/>
          <p:cNvSpPr/>
          <p:nvPr/>
        </p:nvSpPr>
        <p:spPr>
          <a:xfrm>
            <a:off x="4861479" y="4027575"/>
            <a:ext cx="1505477" cy="547650"/>
          </a:xfrm>
          <a:prstGeom prst="rect">
            <a:avLst/>
          </a:prstGeom>
        </p:spPr>
        <p:txBody>
          <a:bodyPr wrap="none">
            <a:spAutoFit/>
          </a:bodyPr>
          <a:lstStyle/>
          <a:p>
            <a:pPr algn="ctr">
              <a:lnSpc>
                <a:spcPct val="115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zh-CN" sz="2800" dirty="0">
                <a:ea typeface="时尚中黑简体" panose="01010104010101010101" pitchFamily="2" charset="-122"/>
              </a:rPr>
              <a:t>4</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765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5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Scale>
                                      <p:cBhvr>
                                        <p:cTn id="1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8"/>
                                        </p:tgtEl>
                                        <p:attrNameLst>
                                          <p:attrName>ppt_x</p:attrName>
                                          <p:attrName>ppt_y</p:attrName>
                                        </p:attrNameLst>
                                      </p:cBhvr>
                                    </p:animMotion>
                                    <p:animEffect transition="in" filter="fade">
                                      <p:cBhvr>
                                        <p:cTn id="12" dur="1000"/>
                                        <p:tgtEl>
                                          <p:spTgt spid="8"/>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endCondLst>
                </p:cTn>
                <p:tgtEl>
                  <p:spTgt spid="27"/>
                </p:tgtEl>
              </p:cMediaNode>
            </p:audio>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7"/>
          <p:cNvGrpSpPr/>
          <p:nvPr/>
        </p:nvGrpSpPr>
        <p:grpSpPr>
          <a:xfrm>
            <a:off x="1066353" y="855786"/>
            <a:ext cx="2860878" cy="1953124"/>
            <a:chOff x="1468531" y="1871421"/>
            <a:chExt cx="2080967" cy="1585199"/>
          </a:xfrm>
        </p:grpSpPr>
        <p:sp>
          <p:nvSpPr>
            <p:cNvPr id="17" name="Oval 3"/>
            <p:cNvSpPr/>
            <p:nvPr/>
          </p:nvSpPr>
          <p:spPr bwMode="auto">
            <a:xfrm>
              <a:off x="1751720" y="2659689"/>
              <a:ext cx="796931" cy="796931"/>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18" name="Oval 2"/>
            <p:cNvSpPr/>
            <p:nvPr/>
          </p:nvSpPr>
          <p:spPr bwMode="auto">
            <a:xfrm>
              <a:off x="1847528" y="1880828"/>
              <a:ext cx="966310" cy="966310"/>
            </a:xfrm>
            <a:prstGeom prst="ellipse">
              <a:avLst/>
            </a:prstGeom>
            <a:solidFill>
              <a:schemeClr val="accent2">
                <a:alpha val="70000"/>
              </a:schemeClr>
            </a:solidFill>
            <a:ln w="19050">
              <a:noFill/>
              <a:round/>
              <a:headEnd/>
              <a:tailEnd/>
            </a:ln>
          </p:spPr>
          <p:txBody>
            <a:bodyPr anchor="ctr"/>
            <a:lstStyle/>
            <a:p>
              <a:pPr algn="ctr"/>
              <a:endParaRPr/>
            </a:p>
          </p:txBody>
        </p:sp>
        <p:sp>
          <p:nvSpPr>
            <p:cNvPr id="19" name="Oval 1"/>
            <p:cNvSpPr/>
            <p:nvPr/>
          </p:nvSpPr>
          <p:spPr bwMode="auto">
            <a:xfrm>
              <a:off x="2219772" y="2167905"/>
              <a:ext cx="1188132" cy="1188132"/>
            </a:xfrm>
            <a:prstGeom prst="ellipse">
              <a:avLst/>
            </a:prstGeom>
            <a:solidFill>
              <a:schemeClr val="accent1">
                <a:lumMod val="100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6000">
                  <a:solidFill>
                    <a:schemeClr val="bg1">
                      <a:lumMod val="100000"/>
                    </a:schemeClr>
                  </a:solidFill>
                  <a:latin typeface="Impact" panose="020B0806030902050204" pitchFamily="34" charset="0"/>
                </a:rPr>
                <a:t>IV</a:t>
              </a:r>
            </a:p>
          </p:txBody>
        </p:sp>
        <p:sp>
          <p:nvSpPr>
            <p:cNvPr id="20" name="Oval 5"/>
            <p:cNvSpPr/>
            <p:nvPr/>
          </p:nvSpPr>
          <p:spPr bwMode="auto">
            <a:xfrm>
              <a:off x="1468531" y="2518094"/>
              <a:ext cx="283189" cy="283189"/>
            </a:xfrm>
            <a:prstGeom prst="ellipse">
              <a:avLst/>
            </a:prstGeom>
            <a:solidFill>
              <a:schemeClr val="accent4">
                <a:lumMod val="60000"/>
                <a:lumOff val="40000"/>
                <a:alpha val="70000"/>
              </a:schemeClr>
            </a:solidFill>
            <a:ln w="19050">
              <a:noFill/>
              <a:round/>
              <a:headEnd/>
              <a:tailEnd/>
            </a:ln>
          </p:spPr>
          <p:txBody>
            <a:bodyPr anchor="ctr"/>
            <a:lstStyle/>
            <a:p>
              <a:pPr algn="ctr"/>
              <a:endParaRPr/>
            </a:p>
          </p:txBody>
        </p:sp>
        <p:sp>
          <p:nvSpPr>
            <p:cNvPr id="21" name="Oval 6"/>
            <p:cNvSpPr/>
            <p:nvPr/>
          </p:nvSpPr>
          <p:spPr bwMode="auto">
            <a:xfrm>
              <a:off x="3266309" y="1871421"/>
              <a:ext cx="283189" cy="283189"/>
            </a:xfrm>
            <a:prstGeom prst="ellipse">
              <a:avLst/>
            </a:prstGeom>
            <a:solidFill>
              <a:schemeClr val="accent3">
                <a:lumMod val="60000"/>
                <a:lumOff val="40000"/>
                <a:alpha val="70000"/>
              </a:schemeClr>
            </a:solidFill>
            <a:ln w="19050">
              <a:noFill/>
              <a:round/>
              <a:headEnd/>
              <a:tailEnd/>
            </a:ln>
          </p:spPr>
          <p:txBody>
            <a:bodyPr anchor="ctr"/>
            <a:lstStyle/>
            <a:p>
              <a:pPr algn="ctr"/>
              <a:endParaRPr/>
            </a:p>
          </p:txBody>
        </p:sp>
      </p:grpSp>
      <p:sp>
        <p:nvSpPr>
          <p:cNvPr id="23" name="文本框 22"/>
          <p:cNvSpPr txBox="1"/>
          <p:nvPr/>
        </p:nvSpPr>
        <p:spPr>
          <a:xfrm>
            <a:off x="1028519" y="2411675"/>
            <a:ext cx="10134962" cy="3139321"/>
          </a:xfrm>
          <a:prstGeom prst="rect">
            <a:avLst/>
          </a:prstGeom>
          <a:noFill/>
        </p:spPr>
        <p:txBody>
          <a:bodyPr wrap="square" rtlCol="0">
            <a:spAutoFit/>
          </a:bodyPr>
          <a:lstStyle/>
          <a:p>
            <a:pPr algn="ctr"/>
            <a:r>
              <a:rPr lang="en-US" altLang="zh-CN" sz="6600" b="1">
                <a:solidFill>
                  <a:srgbClr val="154642"/>
                </a:solidFill>
                <a:latin typeface="+mj-lt"/>
                <a:ea typeface="汉仪喵魂体W" panose="00020600040101010101" pitchFamily="18" charset="-122"/>
              </a:rPr>
              <a:t>Thực hành pha chế </a:t>
            </a:r>
          </a:p>
          <a:p>
            <a:pPr algn="ctr"/>
            <a:r>
              <a:rPr lang="en-US" altLang="zh-CN" sz="6600" b="1">
                <a:solidFill>
                  <a:srgbClr val="154642"/>
                </a:solidFill>
                <a:latin typeface="+mj-lt"/>
                <a:ea typeface="汉仪喵魂体W" panose="00020600040101010101" pitchFamily="18" charset="-122"/>
              </a:rPr>
              <a:t>dung dịch theo nồng độ</a:t>
            </a:r>
          </a:p>
          <a:p>
            <a:pPr algn="ctr"/>
            <a:r>
              <a:rPr lang="en-US" altLang="zh-CN" sz="6600" b="1">
                <a:solidFill>
                  <a:srgbClr val="154642"/>
                </a:solidFill>
                <a:latin typeface="+mj-lt"/>
                <a:ea typeface="汉仪喵魂体W" panose="00020600040101010101" pitchFamily="18" charset="-122"/>
              </a:rPr>
              <a:t>cho trước</a:t>
            </a:r>
            <a:endParaRPr lang="zh-CN" altLang="en-US" sz="6600" b="1" dirty="0">
              <a:solidFill>
                <a:srgbClr val="154642"/>
              </a:solidFill>
              <a:latin typeface="+mj-lt"/>
              <a:ea typeface="汉仪喵魂体W" panose="00020600040101010101" pitchFamily="18" charset="-122"/>
            </a:endParaRPr>
          </a:p>
        </p:txBody>
      </p:sp>
    </p:spTree>
    <p:extLst>
      <p:ext uri="{BB962C8B-B14F-4D97-AF65-F5344CB8AC3E}">
        <p14:creationId xmlns:p14="http://schemas.microsoft.com/office/powerpoint/2010/main" val="73308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786760" y="1201216"/>
            <a:ext cx="10744265" cy="4832092"/>
          </a:xfrm>
          <a:prstGeom prst="rect">
            <a:avLst/>
          </a:prstGeom>
          <a:noFill/>
        </p:spPr>
        <p:txBody>
          <a:bodyPr wrap="square">
            <a:spAutoFit/>
          </a:bodyPr>
          <a:lstStyle/>
          <a:p>
            <a:r>
              <a:rPr lang="nl-NL" sz="2800">
                <a:solidFill>
                  <a:srgbClr val="0070C0"/>
                </a:solidFill>
                <a:latin typeface="+mj-lt"/>
              </a:rPr>
              <a:t>1.</a:t>
            </a:r>
            <a:r>
              <a:rPr lang="nl-NL" sz="2800">
                <a:latin typeface="+mj-lt"/>
              </a:rPr>
              <a:t>Thảo luận nhóm, đề xuất các dụng cụ - hóa chất, tính toán và nêu cách pha chế  100g dung dịch muối ăn nồng độ 0,9% vào bảng sau. </a:t>
            </a:r>
          </a:p>
          <a:p>
            <a:endParaRPr lang="nl-NL" sz="2800">
              <a:latin typeface="+mj-lt"/>
            </a:endParaRPr>
          </a:p>
          <a:p>
            <a:endParaRPr lang="nl-NL" sz="2800">
              <a:latin typeface="+mj-lt"/>
            </a:endParaRPr>
          </a:p>
          <a:p>
            <a:endParaRPr lang="nl-NL" sz="2800">
              <a:latin typeface="+mj-lt"/>
            </a:endParaRPr>
          </a:p>
          <a:p>
            <a:endParaRPr lang="nl-NL" sz="2800">
              <a:latin typeface="+mj-lt"/>
            </a:endParaRPr>
          </a:p>
          <a:p>
            <a:endParaRPr lang="nl-NL" sz="2800">
              <a:latin typeface="+mj-lt"/>
            </a:endParaRPr>
          </a:p>
          <a:p>
            <a:r>
              <a:rPr lang="nl-NL" sz="2800">
                <a:solidFill>
                  <a:srgbClr val="0070C0"/>
                </a:solidFill>
                <a:latin typeface="+mj-lt"/>
              </a:rPr>
              <a:t>2. </a:t>
            </a:r>
            <a:r>
              <a:rPr lang="nl-NL" sz="2800">
                <a:latin typeface="+mj-lt"/>
              </a:rPr>
              <a:t>Dung dịch muối ăn nồng độ 0,9% ( hay còn gọi là dung dịch nước muối sinh lý) có thể sử dụng để làm gì ?</a:t>
            </a:r>
            <a:endParaRPr lang="en-US" sz="2800">
              <a:latin typeface="+mj-lt"/>
            </a:endParaRPr>
          </a:p>
          <a:p>
            <a:r>
              <a:rPr lang="nl-NL" sz="2800">
                <a:latin typeface="+mj-lt"/>
              </a:rPr>
              <a:t>  </a:t>
            </a:r>
            <a:endParaRPr lang="en-US" sz="280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mj-lt"/>
                <a:cs typeface="Arial" panose="020B0604020202020204" pitchFamily="34" charset="0"/>
              </a:rPr>
              <a:t>Thảo</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luận</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nhóm</a:t>
            </a:r>
            <a:endParaRPr lang="en-US" sz="3600" b="1" dirty="0">
              <a:solidFill>
                <a:srgbClr val="FFFF00"/>
              </a:solidFill>
              <a:latin typeface="+mj-lt"/>
              <a:cs typeface="Arial" panose="020B0604020202020204" pitchFamily="34" charset="0"/>
            </a:endParaRPr>
          </a:p>
          <a:p>
            <a:pPr algn="ctr"/>
            <a:r>
              <a:rPr lang="en-US" sz="2800" dirty="0" err="1">
                <a:solidFill>
                  <a:schemeClr val="bg1"/>
                </a:solidFill>
                <a:latin typeface="+mj-lt"/>
                <a:cs typeface="Arial" panose="020B0604020202020204" pitchFamily="34" charset="0"/>
              </a:rPr>
              <a:t>Hoàn</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thành</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phiếu</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học</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tập</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số</a:t>
            </a:r>
            <a:r>
              <a:rPr lang="en-US" sz="2800" dirty="0">
                <a:solidFill>
                  <a:schemeClr val="bg1"/>
                </a:solidFill>
                <a:latin typeface="+mj-lt"/>
                <a:cs typeface="Arial" panose="020B0604020202020204" pitchFamily="34" charset="0"/>
              </a:rPr>
              <a:t> </a:t>
            </a:r>
            <a:r>
              <a:rPr lang="en-US" altLang="zh-CN" sz="2800" dirty="0">
                <a:ea typeface="时尚中黑简体" panose="01010104010101010101" pitchFamily="2" charset="-122"/>
              </a:rPr>
              <a:t>4</a:t>
            </a:r>
            <a:endParaRPr lang="en-US" sz="2800" dirty="0">
              <a:solidFill>
                <a:schemeClr val="bg1"/>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graphicFrame>
        <p:nvGraphicFramePr>
          <p:cNvPr id="3" name="Table 2">
            <a:extLst>
              <a:ext uri="{FF2B5EF4-FFF2-40B4-BE49-F238E27FC236}">
                <a16:creationId xmlns:a16="http://schemas.microsoft.com/office/drawing/2014/main" id="{D7931649-D63A-7F95-61AB-B241AD7CFE5E}"/>
              </a:ext>
            </a:extLst>
          </p:cNvPr>
          <p:cNvGraphicFramePr>
            <a:graphicFrameLocks noGrp="1"/>
          </p:cNvGraphicFramePr>
          <p:nvPr>
            <p:extLst>
              <p:ext uri="{D42A27DB-BD31-4B8C-83A1-F6EECF244321}">
                <p14:modId xmlns:p14="http://schemas.microsoft.com/office/powerpoint/2010/main" val="797318834"/>
              </p:ext>
            </p:extLst>
          </p:nvPr>
        </p:nvGraphicFramePr>
        <p:xfrm>
          <a:off x="678196" y="2765806"/>
          <a:ext cx="10852829" cy="1266694"/>
        </p:xfrm>
        <a:graphic>
          <a:graphicData uri="http://schemas.openxmlformats.org/drawingml/2006/table">
            <a:tbl>
              <a:tblPr firstRow="1" firstCol="1" bandRow="1">
                <a:tableStyleId>{BC89EF96-8CEA-46FF-86C4-4CE0E7609802}</a:tableStyleId>
              </a:tblPr>
              <a:tblGrid>
                <a:gridCol w="3874553">
                  <a:extLst>
                    <a:ext uri="{9D8B030D-6E8A-4147-A177-3AD203B41FA5}">
                      <a16:colId xmlns:a16="http://schemas.microsoft.com/office/drawing/2014/main" val="1898863088"/>
                    </a:ext>
                  </a:extLst>
                </a:gridCol>
                <a:gridCol w="4042611">
                  <a:extLst>
                    <a:ext uri="{9D8B030D-6E8A-4147-A177-3AD203B41FA5}">
                      <a16:colId xmlns:a16="http://schemas.microsoft.com/office/drawing/2014/main" val="559289081"/>
                    </a:ext>
                  </a:extLst>
                </a:gridCol>
                <a:gridCol w="2935665">
                  <a:extLst>
                    <a:ext uri="{9D8B030D-6E8A-4147-A177-3AD203B41FA5}">
                      <a16:colId xmlns:a16="http://schemas.microsoft.com/office/drawing/2014/main" val="3720106864"/>
                    </a:ext>
                  </a:extLst>
                </a:gridCol>
              </a:tblGrid>
              <a:tr h="708914">
                <a:tc>
                  <a:txBody>
                    <a:bodyPr/>
                    <a:lstStyle/>
                    <a:p>
                      <a:pPr marL="0" marR="0" algn="just">
                        <a:lnSpc>
                          <a:spcPct val="107000"/>
                        </a:lnSpc>
                        <a:spcBef>
                          <a:spcPts val="0"/>
                        </a:spcBef>
                        <a:spcAft>
                          <a:spcPts val="300"/>
                        </a:spcAft>
                      </a:pPr>
                      <a:r>
                        <a:rPr lang="nl-NL" sz="2800">
                          <a:effectLst/>
                        </a:rPr>
                        <a:t>Dụng cụ - Hóa chất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a:effectLst/>
                        </a:rPr>
                        <a:t> Tính toán</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a:effectLst/>
                        </a:rPr>
                        <a:t>Cách pha chế</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4734018"/>
                  </a:ext>
                </a:extLst>
              </a:tr>
              <a:tr h="557780">
                <a:tc>
                  <a:txBody>
                    <a:bodyPr/>
                    <a:lstStyle/>
                    <a:p>
                      <a:pPr marL="0" marR="0" algn="just">
                        <a:lnSpc>
                          <a:spcPct val="107000"/>
                        </a:lnSpc>
                        <a:spcBef>
                          <a:spcPts val="0"/>
                        </a:spcBef>
                        <a:spcAft>
                          <a:spcPts val="300"/>
                        </a:spcAft>
                      </a:pPr>
                      <a:r>
                        <a:rPr lang="nl-NL"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300"/>
                        </a:spcAft>
                      </a:pPr>
                      <a:r>
                        <a:rPr lang="nl-NL" sz="2800" dirty="0">
                          <a:effectLst/>
                        </a:rPr>
                        <a:t> </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8104776"/>
                  </a:ext>
                </a:extLst>
              </a:tr>
            </a:tbl>
          </a:graphicData>
        </a:graphic>
      </p:graphicFrame>
    </p:spTree>
    <p:extLst>
      <p:ext uri="{BB962C8B-B14F-4D97-AF65-F5344CB8AC3E}">
        <p14:creationId xmlns:p14="http://schemas.microsoft.com/office/powerpoint/2010/main" val="199133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wipe(down)">
                                      <p:cBhvr>
                                        <p:cTn id="12" dur="500"/>
                                        <p:tgtEl>
                                          <p:spTgt spid="2">
                                            <p:txEl>
                                              <p:pRg st="6" end="6"/>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wipe(down)">
                                      <p:cBhvr>
                                        <p:cTn id="1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EC4FA8C-0BFF-D248-AC50-F3E57791228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9EA047-05AF-2473-1A68-C6DAF4E08F0D}"/>
              </a:ext>
            </a:extLst>
          </p:cNvPr>
          <p:cNvSpPr txBox="1"/>
          <p:nvPr/>
        </p:nvSpPr>
        <p:spPr>
          <a:xfrm>
            <a:off x="725226" y="927249"/>
            <a:ext cx="658981" cy="523220"/>
          </a:xfrm>
          <a:prstGeom prst="rect">
            <a:avLst/>
          </a:prstGeom>
          <a:noFill/>
        </p:spPr>
        <p:txBody>
          <a:bodyPr wrap="square">
            <a:spAutoFit/>
          </a:bodyPr>
          <a:lstStyle/>
          <a:p>
            <a:r>
              <a:rPr lang="nl-NL" sz="2800">
                <a:solidFill>
                  <a:srgbClr val="0070C0"/>
                </a:solidFill>
                <a:latin typeface="+mj-lt"/>
              </a:rPr>
              <a:t>1.</a:t>
            </a:r>
            <a:r>
              <a:rPr lang="nl-NL" sz="2800">
                <a:latin typeface="+mj-lt"/>
              </a:rPr>
              <a:t> </a:t>
            </a:r>
            <a:endParaRPr lang="en-US" sz="280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mj-lt"/>
                <a:cs typeface="Arial" panose="020B0604020202020204" pitchFamily="34" charset="0"/>
              </a:rPr>
              <a:t>Thảo</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luận</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nhóm</a:t>
            </a:r>
            <a:endParaRPr lang="en-US" sz="3600" b="1" dirty="0">
              <a:solidFill>
                <a:srgbClr val="FFFF00"/>
              </a:solidFill>
              <a:latin typeface="+mj-lt"/>
              <a:cs typeface="Arial" panose="020B0604020202020204" pitchFamily="34" charset="0"/>
            </a:endParaRPr>
          </a:p>
          <a:p>
            <a:pPr algn="ctr"/>
            <a:r>
              <a:rPr lang="en-US" sz="2800" dirty="0" err="1">
                <a:solidFill>
                  <a:schemeClr val="bg1"/>
                </a:solidFill>
                <a:latin typeface="+mj-lt"/>
                <a:cs typeface="Arial" panose="020B0604020202020204" pitchFamily="34" charset="0"/>
              </a:rPr>
              <a:t>Hoàn</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thành</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phiếu</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học</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tập</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số</a:t>
            </a:r>
            <a:r>
              <a:rPr lang="en-US" sz="2800" dirty="0">
                <a:solidFill>
                  <a:schemeClr val="bg1"/>
                </a:solidFill>
                <a:latin typeface="+mj-lt"/>
                <a:cs typeface="Arial" panose="020B0604020202020204" pitchFamily="34" charset="0"/>
              </a:rPr>
              <a:t> </a:t>
            </a:r>
            <a:r>
              <a:rPr lang="en-US" altLang="zh-CN" sz="2800" dirty="0">
                <a:ea typeface="时尚中黑简体" panose="01010104010101010101" pitchFamily="2" charset="-122"/>
              </a:rPr>
              <a:t>4</a:t>
            </a:r>
            <a:endParaRPr lang="en-US" sz="2800" dirty="0">
              <a:solidFill>
                <a:schemeClr val="bg1"/>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graphicFrame>
        <p:nvGraphicFramePr>
          <p:cNvPr id="3" name="Table 2">
            <a:extLst>
              <a:ext uri="{FF2B5EF4-FFF2-40B4-BE49-F238E27FC236}">
                <a16:creationId xmlns:a16="http://schemas.microsoft.com/office/drawing/2014/main" id="{D7931649-D63A-7F95-61AB-B241AD7CFE5E}"/>
              </a:ext>
            </a:extLst>
          </p:cNvPr>
          <p:cNvGraphicFramePr>
            <a:graphicFrameLocks noGrp="1"/>
          </p:cNvGraphicFramePr>
          <p:nvPr>
            <p:extLst>
              <p:ext uri="{D42A27DB-BD31-4B8C-83A1-F6EECF244321}">
                <p14:modId xmlns:p14="http://schemas.microsoft.com/office/powerpoint/2010/main" val="442345554"/>
              </p:ext>
            </p:extLst>
          </p:nvPr>
        </p:nvGraphicFramePr>
        <p:xfrm>
          <a:off x="0" y="1450469"/>
          <a:ext cx="12097265" cy="5430997"/>
        </p:xfrm>
        <a:graphic>
          <a:graphicData uri="http://schemas.openxmlformats.org/drawingml/2006/table">
            <a:tbl>
              <a:tblPr firstRow="1" firstCol="1" bandRow="1">
                <a:tableStyleId>{BC89EF96-8CEA-46FF-86C4-4CE0E7609802}</a:tableStyleId>
              </a:tblPr>
              <a:tblGrid>
                <a:gridCol w="2669060">
                  <a:extLst>
                    <a:ext uri="{9D8B030D-6E8A-4147-A177-3AD203B41FA5}">
                      <a16:colId xmlns:a16="http://schemas.microsoft.com/office/drawing/2014/main" val="1898863088"/>
                    </a:ext>
                  </a:extLst>
                </a:gridCol>
                <a:gridCol w="4460790">
                  <a:extLst>
                    <a:ext uri="{9D8B030D-6E8A-4147-A177-3AD203B41FA5}">
                      <a16:colId xmlns:a16="http://schemas.microsoft.com/office/drawing/2014/main" val="559289081"/>
                    </a:ext>
                  </a:extLst>
                </a:gridCol>
                <a:gridCol w="4967415">
                  <a:extLst>
                    <a:ext uri="{9D8B030D-6E8A-4147-A177-3AD203B41FA5}">
                      <a16:colId xmlns:a16="http://schemas.microsoft.com/office/drawing/2014/main" val="3720106864"/>
                    </a:ext>
                  </a:extLst>
                </a:gridCol>
              </a:tblGrid>
              <a:tr h="1017112">
                <a:tc>
                  <a:txBody>
                    <a:bodyPr/>
                    <a:lstStyle/>
                    <a:p>
                      <a:pPr marL="0" marR="0" algn="ctr">
                        <a:lnSpc>
                          <a:spcPct val="107000"/>
                        </a:lnSpc>
                        <a:spcBef>
                          <a:spcPts val="0"/>
                        </a:spcBef>
                        <a:spcAft>
                          <a:spcPts val="300"/>
                        </a:spcAft>
                      </a:pPr>
                      <a:r>
                        <a:rPr lang="nl-NL" sz="2800">
                          <a:effectLst/>
                        </a:rPr>
                        <a:t>Dụng cụ </a:t>
                      </a:r>
                    </a:p>
                    <a:p>
                      <a:pPr marL="0" marR="0" algn="ctr">
                        <a:lnSpc>
                          <a:spcPct val="107000"/>
                        </a:lnSpc>
                        <a:spcBef>
                          <a:spcPts val="0"/>
                        </a:spcBef>
                        <a:spcAft>
                          <a:spcPts val="300"/>
                        </a:spcAft>
                      </a:pPr>
                      <a:r>
                        <a:rPr lang="nl-NL" sz="2800">
                          <a:effectLst/>
                        </a:rPr>
                        <a:t>- Hóa chất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300"/>
                        </a:spcAft>
                      </a:pPr>
                      <a:r>
                        <a:rPr lang="nl-NL" sz="2800">
                          <a:effectLst/>
                        </a:rPr>
                        <a:t> Tính toán</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300"/>
                        </a:spcAft>
                      </a:pPr>
                      <a:r>
                        <a:rPr lang="nl-NL" sz="2800">
                          <a:effectLst/>
                        </a:rPr>
                        <a:t>Cách pha chế</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4734018"/>
                  </a:ext>
                </a:extLst>
              </a:tr>
              <a:tr h="1486656">
                <a:tc>
                  <a:txBody>
                    <a:bodyPr/>
                    <a:lstStyle/>
                    <a:p>
                      <a:pPr marL="0" marR="0" algn="just">
                        <a:lnSpc>
                          <a:spcPct val="107000"/>
                        </a:lnSpc>
                        <a:spcBef>
                          <a:spcPts val="0"/>
                        </a:spcBef>
                        <a:spcAft>
                          <a:spcPts val="300"/>
                        </a:spcAft>
                      </a:pPr>
                      <a:r>
                        <a:rPr lang="nl-NL"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alpha val="20000"/>
                      </a:srgbClr>
                    </a:solidFill>
                  </a:tcPr>
                </a:tc>
                <a:tc>
                  <a:txBody>
                    <a:bodyPr/>
                    <a:lstStyle/>
                    <a:p>
                      <a:pPr marL="0" marR="0" algn="just">
                        <a:lnSpc>
                          <a:spcPct val="107000"/>
                        </a:lnSpc>
                        <a:spcBef>
                          <a:spcPts val="0"/>
                        </a:spcBef>
                        <a:spcAft>
                          <a:spcPts val="300"/>
                        </a:spcAft>
                      </a:pPr>
                      <a:r>
                        <a:rPr lang="nl-NL" sz="2800">
                          <a:effectLst/>
                        </a:rPr>
                        <a:t> </a:t>
                      </a: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alpha val="20000"/>
                      </a:srgbClr>
                    </a:solidFill>
                  </a:tcPr>
                </a:tc>
                <a:tc>
                  <a:txBody>
                    <a:bodyPr/>
                    <a:lstStyle/>
                    <a:p>
                      <a:pPr marL="0" marR="0" algn="just">
                        <a:lnSpc>
                          <a:spcPct val="107000"/>
                        </a:lnSpc>
                        <a:spcBef>
                          <a:spcPts val="0"/>
                        </a:spcBef>
                        <a:spcAft>
                          <a:spcPts val="300"/>
                        </a:spcAft>
                      </a:pPr>
                      <a:r>
                        <a:rPr lang="nl-NL" sz="2800">
                          <a:effectLst/>
                        </a:rPr>
                        <a:t> </a:t>
                      </a: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nl-NL"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300"/>
                        </a:spcAft>
                      </a:pP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alpha val="20000"/>
                      </a:srgbClr>
                    </a:solidFill>
                  </a:tcPr>
                </a:tc>
                <a:extLst>
                  <a:ext uri="{0D108BD9-81ED-4DB2-BD59-A6C34878D82A}">
                    <a16:rowId xmlns:a16="http://schemas.microsoft.com/office/drawing/2014/main" val="3218104776"/>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DF9BA6-9E26-3A58-C0CC-1F2701BBA755}"/>
                  </a:ext>
                </a:extLst>
              </p:cNvPr>
              <p:cNvSpPr txBox="1"/>
              <p:nvPr/>
            </p:nvSpPr>
            <p:spPr>
              <a:xfrm>
                <a:off x="2631513" y="2416788"/>
                <a:ext cx="4424195" cy="4404026"/>
              </a:xfrm>
              <a:prstGeom prst="rect">
                <a:avLst/>
              </a:prstGeom>
              <a:noFill/>
            </p:spPr>
            <p:txBody>
              <a:bodyPr wrap="square">
                <a:spAutoFit/>
              </a:bodyPr>
              <a:lstStyle/>
              <a:p>
                <a:pPr marL="0" marR="0" algn="just">
                  <a:lnSpc>
                    <a:spcPct val="107000"/>
                  </a:lnSpc>
                  <a:spcBef>
                    <a:spcPts val="0"/>
                  </a:spcBef>
                  <a:spcAft>
                    <a:spcPts val="800"/>
                  </a:spcAft>
                </a:pPr>
                <a:r>
                  <a:rPr lang="nl-NL" sz="2800">
                    <a:solidFill>
                      <a:srgbClr val="002060"/>
                    </a:solidFill>
                    <a:effectLst/>
                    <a:latin typeface="+mj-lt"/>
                    <a:ea typeface="Calibri" panose="020F0502020204030204" pitchFamily="34" charset="0"/>
                    <a:cs typeface="Times New Roman" panose="02020603050405020304" pitchFamily="18" charset="0"/>
                  </a:rPr>
                  <a:t>- Tìm khối lượng chất tan</a:t>
                </a:r>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𝑁𝑎𝐶𝑙</m:t>
                          </m:r>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sub>
                      </m:sSub>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m:t>
                          </m:r>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𝑑𝑑</m:t>
                              </m:r>
                            </m:sub>
                          </m:sSub>
                        </m:num>
                        <m:den>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0,9.  100</m:t>
                          </m:r>
                        </m:num>
                        <m:den>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100</m:t>
                          </m:r>
                        </m:den>
                      </m:f>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 0,9 </m:t>
                      </m:r>
                      <m:r>
                        <a:rPr lang="nl-NL" sz="28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𝑔</m:t>
                      </m:r>
                    </m:oMath>
                  </m:oMathPara>
                </a14:m>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nl-NL" sz="2800">
                    <a:solidFill>
                      <a:srgbClr val="002060"/>
                    </a:solidFill>
                    <a:effectLst/>
                    <a:latin typeface="+mj-lt"/>
                    <a:ea typeface="Times New Roman" panose="02020603050405020304" pitchFamily="18" charset="0"/>
                    <a:cs typeface="Times New Roman" panose="02020603050405020304" pitchFamily="18" charset="0"/>
                  </a:rPr>
                  <a:t>- Tìm khối lượng dung môi (nước):</a:t>
                </a:r>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a:solidFill>
                      <a:srgbClr val="002060"/>
                    </a:solidFill>
                    <a:effectLst/>
                    <a:latin typeface="+mj-lt"/>
                    <a:ea typeface="Calibri" panose="020F0502020204030204" pitchFamily="34" charset="0"/>
                    <a:cs typeface="Times New Roman" panose="02020603050405020304" pitchFamily="18" charset="0"/>
                  </a:rPr>
                  <a:t>m</a:t>
                </a:r>
                <a:r>
                  <a:rPr lang="en-US" sz="2800" baseline="-25000">
                    <a:solidFill>
                      <a:srgbClr val="002060"/>
                    </a:solidFill>
                    <a:effectLst/>
                    <a:latin typeface="+mj-lt"/>
                    <a:ea typeface="Calibri" panose="020F0502020204030204" pitchFamily="34" charset="0"/>
                    <a:cs typeface="Times New Roman" panose="02020603050405020304" pitchFamily="18" charset="0"/>
                  </a:rPr>
                  <a:t>dm</a:t>
                </a:r>
                <a:r>
                  <a:rPr lang="en-US" sz="2800">
                    <a:solidFill>
                      <a:srgbClr val="002060"/>
                    </a:solidFill>
                    <a:effectLst/>
                    <a:latin typeface="+mj-lt"/>
                    <a:ea typeface="Calibri" panose="020F0502020204030204" pitchFamily="34" charset="0"/>
                    <a:cs typeface="Times New Roman" panose="02020603050405020304" pitchFamily="18" charset="0"/>
                  </a:rPr>
                  <a:t> = m</a:t>
                </a:r>
                <a:r>
                  <a:rPr lang="en-US" sz="2800" baseline="-25000">
                    <a:solidFill>
                      <a:srgbClr val="002060"/>
                    </a:solidFill>
                    <a:effectLst/>
                    <a:latin typeface="+mj-lt"/>
                    <a:ea typeface="Calibri" panose="020F0502020204030204" pitchFamily="34" charset="0"/>
                    <a:cs typeface="Times New Roman" panose="02020603050405020304" pitchFamily="18" charset="0"/>
                  </a:rPr>
                  <a:t>dd</a:t>
                </a:r>
                <a:r>
                  <a:rPr lang="en-US" sz="2800">
                    <a:solidFill>
                      <a:srgbClr val="002060"/>
                    </a:solidFill>
                    <a:effectLst/>
                    <a:latin typeface="+mj-lt"/>
                    <a:ea typeface="Calibri" panose="020F0502020204030204" pitchFamily="34" charset="0"/>
                    <a:cs typeface="Times New Roman" panose="02020603050405020304" pitchFamily="18" charset="0"/>
                  </a:rPr>
                  <a:t> – m</a:t>
                </a:r>
                <a:r>
                  <a:rPr lang="en-US" sz="2800" baseline="-25000">
                    <a:solidFill>
                      <a:srgbClr val="002060"/>
                    </a:solidFill>
                    <a:effectLst/>
                    <a:latin typeface="+mj-lt"/>
                    <a:ea typeface="Calibri" panose="020F0502020204030204" pitchFamily="34" charset="0"/>
                    <a:cs typeface="Times New Roman" panose="02020603050405020304" pitchFamily="18" charset="0"/>
                  </a:rPr>
                  <a:t>ct </a:t>
                </a:r>
                <a:r>
                  <a:rPr lang="en-US" sz="2800">
                    <a:solidFill>
                      <a:srgbClr val="002060"/>
                    </a:solidFill>
                    <a:effectLst/>
                    <a:latin typeface="+mj-lt"/>
                    <a:ea typeface="Calibri" panose="020F0502020204030204" pitchFamily="34" charset="0"/>
                    <a:cs typeface="Times New Roman" panose="02020603050405020304" pitchFamily="18" charset="0"/>
                  </a:rPr>
                  <a:t> = 100 – 0,9= 99,1 gam </a:t>
                </a:r>
              </a:p>
            </p:txBody>
          </p:sp>
        </mc:Choice>
        <mc:Fallback xmlns="">
          <p:sp>
            <p:nvSpPr>
              <p:cNvPr id="6" name="TextBox 5">
                <a:extLst>
                  <a:ext uri="{FF2B5EF4-FFF2-40B4-BE49-F238E27FC236}">
                    <a16:creationId xmlns:a16="http://schemas.microsoft.com/office/drawing/2014/main" id="{90DF9BA6-9E26-3A58-C0CC-1F2701BBA755}"/>
                  </a:ext>
                </a:extLst>
              </p:cNvPr>
              <p:cNvSpPr txBox="1">
                <a:spLocks noRot="1" noChangeAspect="1" noMove="1" noResize="1" noEditPoints="1" noAdjustHandles="1" noChangeArrowheads="1" noChangeShapeType="1" noTextEdit="1"/>
              </p:cNvSpPr>
              <p:nvPr/>
            </p:nvSpPr>
            <p:spPr>
              <a:xfrm>
                <a:off x="2631513" y="2416788"/>
                <a:ext cx="4424195" cy="4404026"/>
              </a:xfrm>
              <a:prstGeom prst="rect">
                <a:avLst/>
              </a:prstGeom>
              <a:blipFill>
                <a:blip r:embed="rId3"/>
                <a:stretch>
                  <a:fillRect l="-2897" t="-1521" r="-2897" b="-276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1ACA7D5-9B54-30B4-BE8D-84DDB504B4C7}"/>
              </a:ext>
            </a:extLst>
          </p:cNvPr>
          <p:cNvSpPr txBox="1"/>
          <p:nvPr/>
        </p:nvSpPr>
        <p:spPr>
          <a:xfrm>
            <a:off x="7092302" y="2416788"/>
            <a:ext cx="5004963" cy="4594206"/>
          </a:xfrm>
          <a:prstGeom prst="rect">
            <a:avLst/>
          </a:prstGeom>
          <a:noFill/>
        </p:spPr>
        <p:txBody>
          <a:bodyPr wrap="square">
            <a:spAutoFit/>
          </a:bodyPr>
          <a:lstStyle/>
          <a:p>
            <a:pPr marL="0" marR="0" algn="just">
              <a:lnSpc>
                <a:spcPct val="107000"/>
              </a:lnSpc>
              <a:spcBef>
                <a:spcPts val="0"/>
              </a:spcBef>
              <a:spcAft>
                <a:spcPts val="800"/>
              </a:spcAft>
            </a:pPr>
            <a:r>
              <a:rPr lang="nl-NL" sz="2800">
                <a:solidFill>
                  <a:srgbClr val="002060"/>
                </a:solidFill>
                <a:effectLst/>
                <a:latin typeface="+mj-lt"/>
                <a:ea typeface="Calibri" panose="020F0502020204030204" pitchFamily="34" charset="0"/>
                <a:cs typeface="Times New Roman" panose="02020603050405020304" pitchFamily="18" charset="0"/>
              </a:rPr>
              <a:t>Cân lấy 0,9 g NaCl cho vào cốc thủy tinh có dung tích 150 mL.</a:t>
            </a:r>
            <a:endParaRPr lang="en-US" sz="2800">
              <a:solidFill>
                <a:srgbClr val="002060"/>
              </a:solidFill>
              <a:effectLst/>
              <a:latin typeface="+mj-lt"/>
              <a:ea typeface="Calibri" panose="020F0502020204030204" pitchFamily="34" charset="0"/>
              <a:cs typeface="Times New Roman" panose="02020603050405020304" pitchFamily="18" charset="0"/>
            </a:endParaRPr>
          </a:p>
          <a:p>
            <a:r>
              <a:rPr lang="nl-NL" sz="2800" kern="0">
                <a:solidFill>
                  <a:srgbClr val="002060"/>
                </a:solidFill>
                <a:effectLst/>
                <a:latin typeface="+mj-lt"/>
                <a:ea typeface="Calibri" panose="020F0502020204030204" pitchFamily="34" charset="0"/>
                <a:cs typeface="Times New Roman" panose="02020603050405020304" pitchFamily="18" charset="0"/>
              </a:rPr>
              <a:t>- Cân lấy 99,1 g nước cất (hoặc đong lấy 99,1 mL nước cất), sau đó đổ dần dần vào  cốc đựng NaCl rồi dùng đũa thủy tinh kháy đều.  Ta được chế  100g dung dịch muối ăn nồng độ 0,9%.</a:t>
            </a:r>
            <a:endParaRPr lang="en-US" sz="2800">
              <a:solidFill>
                <a:srgbClr val="002060"/>
              </a:solidFill>
              <a:latin typeface="+mj-lt"/>
            </a:endParaRPr>
          </a:p>
        </p:txBody>
      </p:sp>
      <p:sp>
        <p:nvSpPr>
          <p:cNvPr id="12" name="TextBox 11">
            <a:extLst>
              <a:ext uri="{FF2B5EF4-FFF2-40B4-BE49-F238E27FC236}">
                <a16:creationId xmlns:a16="http://schemas.microsoft.com/office/drawing/2014/main" id="{F93CA7DF-BCD3-A37F-1989-6CA6B4995F86}"/>
              </a:ext>
            </a:extLst>
          </p:cNvPr>
          <p:cNvSpPr txBox="1"/>
          <p:nvPr/>
        </p:nvSpPr>
        <p:spPr>
          <a:xfrm>
            <a:off x="0" y="2568347"/>
            <a:ext cx="2594919" cy="4208075"/>
          </a:xfrm>
          <a:prstGeom prst="rect">
            <a:avLst/>
          </a:prstGeom>
          <a:noFill/>
        </p:spPr>
        <p:txBody>
          <a:bodyPr wrap="square">
            <a:spAutoFit/>
          </a:bodyPr>
          <a:lstStyle/>
          <a:p>
            <a:pPr marL="0" marR="0">
              <a:lnSpc>
                <a:spcPct val="107000"/>
              </a:lnSpc>
              <a:spcBef>
                <a:spcPts val="0"/>
              </a:spcBef>
              <a:spcAft>
                <a:spcPts val="0"/>
              </a:spcAft>
              <a:tabLst>
                <a:tab pos="450215" algn="l"/>
              </a:tabLst>
            </a:pPr>
            <a:r>
              <a:rPr lang="en-US" sz="2800" b="1" spc="10">
                <a:solidFill>
                  <a:srgbClr val="002060"/>
                </a:solidFill>
                <a:effectLst/>
                <a:latin typeface="+mj-lt"/>
                <a:ea typeface="Calibri" panose="020F0502020204030204" pitchFamily="34" charset="0"/>
                <a:cs typeface="Times New Roman" panose="02020603050405020304" pitchFamily="18" charset="0"/>
              </a:rPr>
              <a:t>Hóa chất: </a:t>
            </a:r>
            <a:r>
              <a:rPr lang="en-US" sz="2800" spc="10">
                <a:solidFill>
                  <a:srgbClr val="002060"/>
                </a:solidFill>
                <a:effectLst/>
                <a:latin typeface="+mj-lt"/>
                <a:ea typeface="Calibri" panose="020F0502020204030204" pitchFamily="34" charset="0"/>
                <a:cs typeface="Times New Roman" panose="02020603050405020304" pitchFamily="18" charset="0"/>
              </a:rPr>
              <a:t>nước cất, muối hạt (đã rang khô);</a:t>
            </a:r>
            <a:endParaRPr lang="en-US" sz="2800">
              <a:solidFill>
                <a:srgbClr val="00206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0215" algn="l"/>
              </a:tabLst>
            </a:pPr>
            <a:r>
              <a:rPr lang="en-US" sz="2800" b="1" spc="10">
                <a:solidFill>
                  <a:srgbClr val="002060"/>
                </a:solidFill>
                <a:effectLst/>
                <a:latin typeface="+mj-lt"/>
                <a:ea typeface="Calibri" panose="020F0502020204030204" pitchFamily="34" charset="0"/>
                <a:cs typeface="Times New Roman" panose="02020603050405020304" pitchFamily="18" charset="0"/>
              </a:rPr>
              <a:t>Dụng cụ</a:t>
            </a:r>
            <a:r>
              <a:rPr lang="en-US" sz="2800" spc="10">
                <a:solidFill>
                  <a:srgbClr val="002060"/>
                </a:solidFill>
                <a:effectLst/>
                <a:latin typeface="+mj-lt"/>
                <a:ea typeface="Calibri" panose="020F0502020204030204" pitchFamily="34" charset="0"/>
                <a:cs typeface="Times New Roman" panose="02020603050405020304" pitchFamily="18" charset="0"/>
              </a:rPr>
              <a:t>: cốc thuỷ tinh 150 mL, cân, đũa thủy tinh, ống đong.</a:t>
            </a:r>
            <a:endParaRPr lang="en-US" sz="2800">
              <a:solidFill>
                <a:srgbClr val="00206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516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7">
            <a:extLst>
              <a:ext uri="{FF2B5EF4-FFF2-40B4-BE49-F238E27FC236}">
                <a16:creationId xmlns:a16="http://schemas.microsoft.com/office/drawing/2014/main" id="{E435C482-80B8-DF7E-626A-4C0B9B78DBA5}"/>
              </a:ext>
            </a:extLst>
          </p:cNvPr>
          <p:cNvSpPr/>
          <p:nvPr/>
        </p:nvSpPr>
        <p:spPr>
          <a:xfrm>
            <a:off x="1016977" y="5219069"/>
            <a:ext cx="10154606" cy="1124964"/>
          </a:xfrm>
          <a:prstGeom prst="wedgeRoundRectCallout">
            <a:avLst>
              <a:gd name="adj1" fmla="val -4774"/>
              <a:gd name="adj2" fmla="val -112215"/>
              <a:gd name="adj3" fmla="val 16667"/>
            </a:avLst>
          </a:prstGeom>
          <a:solidFill>
            <a:srgbClr val="00B050"/>
          </a:solidFill>
          <a:ln>
            <a:no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
        <p:nvSpPr>
          <p:cNvPr id="3" name="TextBox 2">
            <a:extLst>
              <a:ext uri="{FF2B5EF4-FFF2-40B4-BE49-F238E27FC236}">
                <a16:creationId xmlns:a16="http://schemas.microsoft.com/office/drawing/2014/main" id="{C81064DA-6D57-2CE7-7FEA-73E6EA630BE6}"/>
              </a:ext>
            </a:extLst>
          </p:cNvPr>
          <p:cNvSpPr txBox="1"/>
          <p:nvPr/>
        </p:nvSpPr>
        <p:spPr>
          <a:xfrm>
            <a:off x="716458" y="5552352"/>
            <a:ext cx="10154605" cy="580993"/>
          </a:xfrm>
          <a:prstGeom prst="rect">
            <a:avLst/>
          </a:prstGeom>
          <a:noFill/>
        </p:spPr>
        <p:txBody>
          <a:bodyPr wrap="square">
            <a:spAutoFit/>
          </a:bodyPr>
          <a:lstStyle/>
          <a:p>
            <a:pPr marL="0" marR="0" indent="457200" algn="just">
              <a:lnSpc>
                <a:spcPct val="107000"/>
              </a:lnSpc>
              <a:spcBef>
                <a:spcPts val="0"/>
              </a:spcBef>
              <a:spcAft>
                <a:spcPts val="0"/>
              </a:spcAft>
            </a:pPr>
            <a:r>
              <a:rPr lang="en-US" sz="3200">
                <a:solidFill>
                  <a:schemeClr val="bg1"/>
                </a:solidFill>
                <a:effectLst/>
                <a:ea typeface="Calibri" panose="020F0502020204030204" pitchFamily="34" charset="0"/>
                <a:cs typeface="Times New Roman" panose="02020603050405020304" pitchFamily="18" charset="0"/>
              </a:rPr>
              <a:t>Con số đó chỉ nồng độ phần trăm của dung dịch.</a:t>
            </a:r>
          </a:p>
        </p:txBody>
      </p:sp>
      <p:pic>
        <p:nvPicPr>
          <p:cNvPr id="4" name="Picture 3">
            <a:extLst>
              <a:ext uri="{FF2B5EF4-FFF2-40B4-BE49-F238E27FC236}">
                <a16:creationId xmlns:a16="http://schemas.microsoft.com/office/drawing/2014/main" id="{73A54F89-7014-E6DF-775D-34363DE958CC}"/>
              </a:ext>
            </a:extLst>
          </p:cNvPr>
          <p:cNvPicPr>
            <a:picLocks noChangeAspect="1"/>
          </p:cNvPicPr>
          <p:nvPr/>
        </p:nvPicPr>
        <p:blipFill>
          <a:blip r:embed="rId3">
            <a:clrChange>
              <a:clrFrom>
                <a:srgbClr val="FCFCFC"/>
              </a:clrFrom>
              <a:clrTo>
                <a:srgbClr val="FCFCFC">
                  <a:alpha val="0"/>
                </a:srgbClr>
              </a:clrTo>
            </a:clrChange>
          </a:blip>
          <a:stretch>
            <a:fillRect/>
          </a:stretch>
        </p:blipFill>
        <p:spPr>
          <a:xfrm>
            <a:off x="1487990" y="936586"/>
            <a:ext cx="2855409" cy="3605243"/>
          </a:xfrm>
          <a:prstGeom prst="rect">
            <a:avLst/>
          </a:prstGeom>
        </p:spPr>
      </p:pic>
      <p:pic>
        <p:nvPicPr>
          <p:cNvPr id="5" name="Picture 4">
            <a:extLst>
              <a:ext uri="{FF2B5EF4-FFF2-40B4-BE49-F238E27FC236}">
                <a16:creationId xmlns:a16="http://schemas.microsoft.com/office/drawing/2014/main" id="{A541A092-F4C6-577B-CB71-95224EB207FF}"/>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6304130" y="661352"/>
            <a:ext cx="4566933" cy="4213760"/>
          </a:xfrm>
          <a:prstGeom prst="rect">
            <a:avLst/>
          </a:prstGeom>
        </p:spPr>
      </p:pic>
    </p:spTree>
    <p:extLst>
      <p:ext uri="{BB962C8B-B14F-4D97-AF65-F5344CB8AC3E}">
        <p14:creationId xmlns:p14="http://schemas.microsoft.com/office/powerpoint/2010/main" val="260480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EA047-05AF-2473-1A68-C6DAF4E08F0D}"/>
              </a:ext>
            </a:extLst>
          </p:cNvPr>
          <p:cNvSpPr txBox="1"/>
          <p:nvPr/>
        </p:nvSpPr>
        <p:spPr>
          <a:xfrm>
            <a:off x="786760" y="1201216"/>
            <a:ext cx="10744265" cy="1569660"/>
          </a:xfrm>
          <a:prstGeom prst="rect">
            <a:avLst/>
          </a:prstGeom>
          <a:noFill/>
        </p:spPr>
        <p:txBody>
          <a:bodyPr wrap="square">
            <a:spAutoFit/>
          </a:bodyPr>
          <a:lstStyle/>
          <a:p>
            <a:r>
              <a:rPr lang="nl-NL" sz="3200">
                <a:solidFill>
                  <a:srgbClr val="0070C0"/>
                </a:solidFill>
                <a:latin typeface="+mj-lt"/>
              </a:rPr>
              <a:t>2</a:t>
            </a:r>
            <a:r>
              <a:rPr lang="en-US" sz="3200"/>
              <a:t>. Dung dịch nước muối sinh lý còn có tác dụng</a:t>
            </a:r>
            <a:r>
              <a:rPr lang="vi-VN" sz="3200"/>
              <a:t> rửa vết thương, giúp làm sạch, loại bỏ chất bẩn, vi khuẩn, ngăn ngừa viêm nhiễm</a:t>
            </a:r>
            <a:r>
              <a:rPr lang="en-US" sz="3200"/>
              <a:t> và súc hòng, rửa mắt, rửa mũi …</a:t>
            </a:r>
            <a:r>
              <a:rPr lang="nl-NL" sz="3200">
                <a:latin typeface="+mj-lt"/>
              </a:rPr>
              <a:t>  </a:t>
            </a:r>
            <a:endParaRPr lang="en-US" sz="3200">
              <a:latin typeface="+mj-lt"/>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mj-lt"/>
                <a:cs typeface="Arial" panose="020B0604020202020204" pitchFamily="34" charset="0"/>
              </a:rPr>
              <a:t>Thảo</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luận</a:t>
            </a:r>
            <a:r>
              <a:rPr lang="en-US" sz="3600" b="1" dirty="0">
                <a:solidFill>
                  <a:srgbClr val="FFFF00"/>
                </a:solidFill>
                <a:latin typeface="+mj-lt"/>
                <a:cs typeface="Arial" panose="020B0604020202020204" pitchFamily="34" charset="0"/>
              </a:rPr>
              <a:t> </a:t>
            </a:r>
            <a:r>
              <a:rPr lang="en-US" sz="3600" b="1" dirty="0" err="1">
                <a:solidFill>
                  <a:srgbClr val="FFFF00"/>
                </a:solidFill>
                <a:latin typeface="+mj-lt"/>
                <a:cs typeface="Arial" panose="020B0604020202020204" pitchFamily="34" charset="0"/>
              </a:rPr>
              <a:t>nhóm</a:t>
            </a:r>
            <a:endParaRPr lang="en-US" sz="3600" b="1" dirty="0">
              <a:solidFill>
                <a:srgbClr val="FFFF00"/>
              </a:solidFill>
              <a:latin typeface="+mj-lt"/>
              <a:cs typeface="Arial" panose="020B0604020202020204" pitchFamily="34" charset="0"/>
            </a:endParaRPr>
          </a:p>
          <a:p>
            <a:pPr algn="ctr"/>
            <a:r>
              <a:rPr lang="en-US" sz="2800" dirty="0" err="1">
                <a:solidFill>
                  <a:schemeClr val="bg1"/>
                </a:solidFill>
                <a:latin typeface="+mj-lt"/>
                <a:cs typeface="Arial" panose="020B0604020202020204" pitchFamily="34" charset="0"/>
              </a:rPr>
              <a:t>Hoàn</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thành</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phiếu</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học</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tập</a:t>
            </a:r>
            <a:r>
              <a:rPr lang="en-US" sz="2800" dirty="0">
                <a:solidFill>
                  <a:schemeClr val="bg1"/>
                </a:solidFill>
                <a:latin typeface="+mj-lt"/>
                <a:cs typeface="Arial" panose="020B0604020202020204" pitchFamily="34" charset="0"/>
              </a:rPr>
              <a:t> </a:t>
            </a:r>
            <a:r>
              <a:rPr lang="en-US" sz="2800" dirty="0" err="1">
                <a:solidFill>
                  <a:schemeClr val="bg1"/>
                </a:solidFill>
                <a:latin typeface="+mj-lt"/>
                <a:cs typeface="Arial" panose="020B0604020202020204" pitchFamily="34" charset="0"/>
              </a:rPr>
              <a:t>số</a:t>
            </a:r>
            <a:r>
              <a:rPr lang="en-US" sz="2800" dirty="0">
                <a:solidFill>
                  <a:schemeClr val="bg1"/>
                </a:solidFill>
                <a:latin typeface="+mj-lt"/>
                <a:cs typeface="Arial" panose="020B0604020202020204" pitchFamily="34" charset="0"/>
              </a:rPr>
              <a:t> </a:t>
            </a:r>
            <a:r>
              <a:rPr lang="en-US" altLang="zh-CN" sz="2800" dirty="0">
                <a:ea typeface="时尚中黑简体" panose="01010104010101010101" pitchFamily="2" charset="-122"/>
              </a:rPr>
              <a:t>4</a:t>
            </a:r>
            <a:endParaRPr lang="en-US" sz="2800" dirty="0">
              <a:solidFill>
                <a:schemeClr val="bg1"/>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pic>
        <p:nvPicPr>
          <p:cNvPr id="4" name="Picture 2" descr="Sai lầm khi dùng nước muối sinh lý gây nguy hiểm cho trẻ">
            <a:extLst>
              <a:ext uri="{FF2B5EF4-FFF2-40B4-BE49-F238E27FC236}">
                <a16:creationId xmlns:a16="http://schemas.microsoft.com/office/drawing/2014/main" id="{CC931C0F-C95C-DE2B-065A-B40312F92FD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256" t="-604" r="24799" b="604"/>
          <a:stretch>
            <a:fillRect/>
          </a:stretch>
        </p:blipFill>
        <p:spPr bwMode="auto">
          <a:xfrm>
            <a:off x="5601861" y="3029368"/>
            <a:ext cx="3035036" cy="341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ất tần tật về tác dụng của nước muối sinh lý và cách sử dụng">
            <a:extLst>
              <a:ext uri="{FF2B5EF4-FFF2-40B4-BE49-F238E27FC236}">
                <a16:creationId xmlns:a16="http://schemas.microsoft.com/office/drawing/2014/main" id="{C0BC76C3-B854-4714-D261-563E17624B5D}"/>
              </a:ext>
            </a:extLst>
          </p:cNvPr>
          <p:cNvPicPr>
            <a:picLocks noChangeAspect="1" noChangeArrowheads="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l="28085" t="-491" r="28487" b="491"/>
          <a:stretch>
            <a:fillRect/>
          </a:stretch>
        </p:blipFill>
        <p:spPr bwMode="auto">
          <a:xfrm>
            <a:off x="1296087" y="2611038"/>
            <a:ext cx="3473621" cy="424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61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5498E7F2-5067-3641-08E8-79B4B38B0CF9}"/>
              </a:ext>
            </a:extLst>
          </p:cNvPr>
          <p:cNvSpPr/>
          <p:nvPr/>
        </p:nvSpPr>
        <p:spPr>
          <a:xfrm>
            <a:off x="870857" y="777535"/>
            <a:ext cx="10450286" cy="3435233"/>
          </a:xfrm>
          <a:prstGeom prst="wedgeRoundRectCallout">
            <a:avLst>
              <a:gd name="adj1" fmla="val -38308"/>
              <a:gd name="adj2" fmla="val 60195"/>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D13892-F574-0371-0697-BE3D5B313C07}"/>
              </a:ext>
            </a:extLst>
          </p:cNvPr>
          <p:cNvSpPr txBox="1"/>
          <p:nvPr/>
        </p:nvSpPr>
        <p:spPr>
          <a:xfrm>
            <a:off x="1083672" y="1078249"/>
            <a:ext cx="10024655" cy="1505605"/>
          </a:xfrm>
          <a:prstGeom prst="rect">
            <a:avLst/>
          </a:prstGeom>
          <a:noFill/>
        </p:spPr>
        <p:txBody>
          <a:bodyPr wrap="square">
            <a:spAutoFit/>
          </a:bodyPr>
          <a:lstStyle/>
          <a:p>
            <a:pPr marL="0" marR="0" algn="ctr">
              <a:lnSpc>
                <a:spcPct val="107000"/>
              </a:lnSpc>
              <a:spcBef>
                <a:spcPts val="0"/>
              </a:spcBef>
              <a:spcAft>
                <a:spcPts val="0"/>
              </a:spcAft>
            </a:pPr>
            <a:r>
              <a:rPr lang="en-US" sz="4400" b="1" i="1">
                <a:effectLst/>
                <a:latin typeface="Times New Roman" panose="02020603050405020304" pitchFamily="18" charset="0"/>
                <a:ea typeface="Calibri" panose="020F0502020204030204" pitchFamily="34" charset="0"/>
                <a:cs typeface="Times New Roman" panose="02020603050405020304" pitchFamily="18" charset="0"/>
              </a:rPr>
              <a:t>Tại sao cần phải dùng muối ăn khan để pha dung dịch?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8E45B769-EF3C-F420-CC58-33C398A081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99" y="4212768"/>
            <a:ext cx="2261532" cy="2261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E86902-4CB5-CEA7-2483-300CB2A52128}"/>
              </a:ext>
            </a:extLst>
          </p:cNvPr>
          <p:cNvSpPr txBox="1"/>
          <p:nvPr/>
        </p:nvSpPr>
        <p:spPr>
          <a:xfrm>
            <a:off x="870857" y="2495151"/>
            <a:ext cx="10450286" cy="1647182"/>
          </a:xfrm>
          <a:prstGeom prst="rect">
            <a:avLst/>
          </a:prstGeom>
          <a:noFill/>
        </p:spPr>
        <p:txBody>
          <a:bodyPr wrap="square">
            <a:spAutoFit/>
          </a:bodyPr>
          <a:lstStyle/>
          <a:p>
            <a:pPr marL="0" marR="0" algn="just">
              <a:lnSpc>
                <a:spcPct val="107000"/>
              </a:lnSpc>
              <a:spcBef>
                <a:spcPts val="0"/>
              </a:spcBef>
              <a:spcAft>
                <a:spcPts val="0"/>
              </a:spcAft>
            </a:pP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Muối lẫn nước thì khi cân khối lượng muối (chất tan) sẽ không chính xác, làm nồng độ dung dịch không đúng như tính toán,</a:t>
            </a:r>
            <a:endParaRPr lang="en-US" sz="32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68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13892-F574-0371-0697-BE3D5B313C07}"/>
              </a:ext>
            </a:extLst>
          </p:cNvPr>
          <p:cNvSpPr txBox="1"/>
          <p:nvPr/>
        </p:nvSpPr>
        <p:spPr>
          <a:xfrm>
            <a:off x="951470" y="1590217"/>
            <a:ext cx="10515600" cy="1841466"/>
          </a:xfrm>
          <a:prstGeom prst="rect">
            <a:avLst/>
          </a:prstGeom>
          <a:noFill/>
        </p:spPr>
        <p:txBody>
          <a:bodyPr wrap="square">
            <a:spAutoFit/>
          </a:bodyPr>
          <a:lstStyle/>
          <a:p>
            <a:pPr marL="0" marR="0">
              <a:lnSpc>
                <a:spcPct val="107000"/>
              </a:lnSpc>
              <a:spcBef>
                <a:spcPts val="0"/>
              </a:spcBef>
              <a:spcAft>
                <a:spcPts val="0"/>
              </a:spcAft>
            </a:pP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Các nhóm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effectLst/>
                <a:latin typeface="Times New Roman" panose="02020603050405020304" pitchFamily="18" charset="0"/>
                <a:ea typeface="Calibri" panose="020F0502020204030204" pitchFamily="34" charset="0"/>
                <a:cs typeface="Times New Roman" panose="02020603050405020304" pitchFamily="18" charset="0"/>
              </a:rPr>
              <a:t>pha</a:t>
            </a:r>
            <a:r>
              <a:rPr lang="en-US" sz="3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chế </a:t>
            </a:r>
            <a:r>
              <a:rPr lang="nl-NL" sz="3600" dirty="0" smtClean="0">
                <a:effectLst/>
                <a:latin typeface="Times New Roman" panose="02020603050405020304" pitchFamily="18" charset="0"/>
                <a:ea typeface="Calibri" panose="020F0502020204030204" pitchFamily="34" charset="0"/>
                <a:cs typeface="Times New Roman" panose="02020603050405020304" pitchFamily="18" charset="0"/>
              </a:rPr>
              <a:t>150 g dung </a:t>
            </a: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dịch muối ăn nồng độ 0,9%.</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907B3AA2-12C0-9BA0-4EFE-BB56F67A5DFE}"/>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mj-lt"/>
                <a:cs typeface="Arial" panose="020B0604020202020204" pitchFamily="34" charset="0"/>
              </a:rPr>
              <a:t>Thảo luận nhóm 5’</a:t>
            </a:r>
          </a:p>
        </p:txBody>
      </p:sp>
      <p:pic>
        <p:nvPicPr>
          <p:cNvPr id="6" name="Picture 5">
            <a:extLst>
              <a:ext uri="{FF2B5EF4-FFF2-40B4-BE49-F238E27FC236}">
                <a16:creationId xmlns:a16="http://schemas.microsoft.com/office/drawing/2014/main" id="{5E342197-FA7A-C517-A281-1E532BA5BB78}"/>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1163843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13892-F574-0371-0697-BE3D5B313C07}"/>
              </a:ext>
            </a:extLst>
          </p:cNvPr>
          <p:cNvSpPr txBox="1"/>
          <p:nvPr/>
        </p:nvSpPr>
        <p:spPr>
          <a:xfrm>
            <a:off x="1083672" y="1332073"/>
            <a:ext cx="10024655" cy="1077218"/>
          </a:xfrm>
          <a:prstGeom prst="rect">
            <a:avLst/>
          </a:prstGeom>
          <a:noFill/>
        </p:spPr>
        <p:txBody>
          <a:bodyPr wrap="square">
            <a:spAutoFit/>
          </a:bodyPr>
          <a:lstStyle/>
          <a:p>
            <a:pPr marL="0" marR="0" algn="just">
              <a:spcBef>
                <a:spcPts val="0"/>
              </a:spcBef>
              <a:spcAft>
                <a:spcPts val="0"/>
              </a:spcAft>
            </a:pPr>
            <a:r>
              <a:rPr lang="en-US" sz="3200">
                <a:effectLst/>
                <a:latin typeface="Times New Roman" panose="02020603050405020304" pitchFamily="18" charset="0"/>
                <a:ea typeface="Times New Roman" panose="02020603050405020304" pitchFamily="18" charset="0"/>
              </a:rPr>
              <a:t>BT: Từ muối CuSO</a:t>
            </a:r>
            <a:r>
              <a:rPr lang="en-US" sz="3200" baseline="-25000">
                <a:effectLst/>
                <a:latin typeface="Times New Roman" panose="02020603050405020304" pitchFamily="18" charset="0"/>
                <a:ea typeface="Times New Roman" panose="02020603050405020304" pitchFamily="18" charset="0"/>
              </a:rPr>
              <a:t>4</a:t>
            </a:r>
            <a:r>
              <a:rPr lang="en-US" sz="3200">
                <a:effectLst/>
                <a:latin typeface="Times New Roman" panose="02020603050405020304" pitchFamily="18" charset="0"/>
                <a:ea typeface="Times New Roman" panose="02020603050405020304" pitchFamily="18" charset="0"/>
              </a:rPr>
              <a:t>, nước cất và các dụng cụ cần thiết, hãy tính toán và nêu cách pha chế: 50 mL dung dịch CuSO</a:t>
            </a:r>
            <a:r>
              <a:rPr lang="en-US" sz="3200" baseline="-25000">
                <a:effectLst/>
                <a:latin typeface="Times New Roman" panose="02020603050405020304" pitchFamily="18" charset="0"/>
                <a:ea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endParaRPr>
          </a:p>
        </p:txBody>
      </p:sp>
      <p:sp>
        <p:nvSpPr>
          <p:cNvPr id="2" name="Rectangle: Rounded Corners 1">
            <a:extLst>
              <a:ext uri="{FF2B5EF4-FFF2-40B4-BE49-F238E27FC236}">
                <a16:creationId xmlns:a16="http://schemas.microsoft.com/office/drawing/2014/main" id="{907B3AA2-12C0-9BA0-4EFE-BB56F67A5DFE}"/>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mj-lt"/>
                <a:cs typeface="Arial" panose="020B0604020202020204" pitchFamily="34" charset="0"/>
              </a:rPr>
              <a:t>Thảo luận nhóm đôi</a:t>
            </a:r>
          </a:p>
        </p:txBody>
      </p:sp>
      <p:pic>
        <p:nvPicPr>
          <p:cNvPr id="6" name="Picture 5">
            <a:extLst>
              <a:ext uri="{FF2B5EF4-FFF2-40B4-BE49-F238E27FC236}">
                <a16:creationId xmlns:a16="http://schemas.microsoft.com/office/drawing/2014/main" id="{5E342197-FA7A-C517-A281-1E532BA5BB78}"/>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C9EFE1D-5466-0E2D-C12C-768B56797E9C}"/>
                  </a:ext>
                </a:extLst>
              </p:cNvPr>
              <p:cNvSpPr txBox="1"/>
              <p:nvPr/>
            </p:nvSpPr>
            <p:spPr>
              <a:xfrm>
                <a:off x="417039" y="2665908"/>
                <a:ext cx="5427707" cy="3613425"/>
              </a:xfrm>
              <a:prstGeom prst="rect">
                <a:avLst/>
              </a:prstGeom>
              <a:noFill/>
            </p:spPr>
            <p:txBody>
              <a:bodyPr wrap="square">
                <a:spAutoFit/>
              </a:bodyPr>
              <a:lstStyle/>
              <a:p>
                <a:pPr marL="0" marR="0">
                  <a:spcBef>
                    <a:spcPts val="0"/>
                  </a:spcBef>
                  <a:spcAft>
                    <a:spcPts val="0"/>
                  </a:spcAft>
                </a:pPr>
                <a:r>
                  <a:rPr lang="en-US" sz="2800" b="1" dirty="0" err="1">
                    <a:solidFill>
                      <a:srgbClr val="002060"/>
                    </a:solidFill>
                    <a:effectLst/>
                    <a:latin typeface="+mj-lt"/>
                    <a:ea typeface="Times New Roman" panose="02020603050405020304" pitchFamily="18" charset="0"/>
                  </a:rPr>
                  <a:t>Tính</a:t>
                </a:r>
                <a:r>
                  <a:rPr lang="en-US" sz="2800" b="1" dirty="0">
                    <a:solidFill>
                      <a:srgbClr val="002060"/>
                    </a:solidFill>
                    <a:effectLst/>
                    <a:latin typeface="+mj-lt"/>
                    <a:ea typeface="Times New Roman" panose="02020603050405020304" pitchFamily="18" charset="0"/>
                  </a:rPr>
                  <a:t> </a:t>
                </a:r>
                <a:r>
                  <a:rPr lang="en-US" sz="2800" b="1" dirty="0" err="1">
                    <a:solidFill>
                      <a:srgbClr val="002060"/>
                    </a:solidFill>
                    <a:effectLst/>
                    <a:latin typeface="+mj-lt"/>
                    <a:ea typeface="Times New Roman" panose="02020603050405020304" pitchFamily="18" charset="0"/>
                  </a:rPr>
                  <a:t>toán</a:t>
                </a:r>
                <a:r>
                  <a:rPr lang="en-US" sz="2800" b="1" dirty="0">
                    <a:solidFill>
                      <a:srgbClr val="002060"/>
                    </a:solidFill>
                    <a:effectLst/>
                    <a:latin typeface="+mj-lt"/>
                    <a:ea typeface="Times New Roman" panose="02020603050405020304" pitchFamily="18" charset="0"/>
                  </a:rPr>
                  <a:t>:</a:t>
                </a:r>
                <a:endParaRPr lang="en-US" sz="2800" b="1" dirty="0">
                  <a:solidFill>
                    <a:srgbClr val="002060"/>
                  </a:solidFill>
                  <a:latin typeface="+mj-lt"/>
                  <a:ea typeface="Times New Roman" panose="02020603050405020304" pitchFamily="18" charset="0"/>
                </a:endParaRPr>
              </a:p>
              <a:p>
                <a:pPr marL="0" marR="0">
                  <a:spcBef>
                    <a:spcPts val="0"/>
                  </a:spcBef>
                  <a:spcAft>
                    <a:spcPts val="0"/>
                  </a:spcAft>
                </a:pP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Đổi</a:t>
                </a:r>
                <a:r>
                  <a:rPr lang="en-US" sz="2800" dirty="0">
                    <a:solidFill>
                      <a:srgbClr val="002060"/>
                    </a:solidFill>
                    <a:effectLst/>
                    <a:latin typeface="+mj-lt"/>
                    <a:ea typeface="Times New Roman" panose="02020603050405020304" pitchFamily="18" charset="0"/>
                  </a:rPr>
                  <a:t> 50mL = 0,05 L</a:t>
                </a:r>
              </a:p>
              <a:p>
                <a:pPr marL="0" marR="0">
                  <a:spcBef>
                    <a:spcPts val="0"/>
                  </a:spcBef>
                  <a:spcAft>
                    <a:spcPts val="0"/>
                  </a:spcAft>
                </a:pP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Số</a:t>
                </a: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mol</a:t>
                </a: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chất</a:t>
                </a:r>
                <a:r>
                  <a:rPr lang="en-US" sz="2800" dirty="0">
                    <a:solidFill>
                      <a:srgbClr val="002060"/>
                    </a:solidFill>
                    <a:effectLst/>
                    <a:latin typeface="+mj-lt"/>
                    <a:ea typeface="Times New Roman" panose="02020603050405020304" pitchFamily="18" charset="0"/>
                  </a:rPr>
                  <a:t> tan CuSO</a:t>
                </a:r>
                <a:r>
                  <a:rPr lang="en-US" sz="2800" baseline="-25000" dirty="0">
                    <a:solidFill>
                      <a:srgbClr val="002060"/>
                    </a:solidFill>
                    <a:effectLst/>
                    <a:latin typeface="+mj-lt"/>
                    <a:ea typeface="Times New Roman" panose="02020603050405020304" pitchFamily="18" charset="0"/>
                  </a:rPr>
                  <a:t>4</a:t>
                </a: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là</a:t>
                </a:r>
                <a:r>
                  <a:rPr lang="en-US" sz="2800" dirty="0">
                    <a:solidFill>
                      <a:srgbClr val="002060"/>
                    </a:solidFill>
                    <a:effectLst/>
                    <a:latin typeface="+mj-lt"/>
                    <a:ea typeface="Times New Roman" panose="02020603050405020304" pitchFamily="18" charset="0"/>
                  </a:rPr>
                  <a:t>:</a:t>
                </a:r>
              </a:p>
              <a:p>
                <a:pPr marL="0" marR="0" algn="r">
                  <a:spcBef>
                    <a:spcPts val="0"/>
                  </a:spcBef>
                  <a:spcAft>
                    <a:spcPts val="0"/>
                  </a:spcAft>
                </a:pPr>
                <a14:m>
                  <m:oMath xmlns:m="http://schemas.openxmlformats.org/officeDocument/2006/math">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𝑛</m:t>
                        </m:r>
                      </m:e>
                      <m:sub>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𝐶𝑢𝑆𝑂</m:t>
                            </m:r>
                          </m:e>
                          <m:sub>
                            <m:r>
                              <a:rPr lang="en-US" sz="2800" i="1">
                                <a:solidFill>
                                  <a:srgbClr val="002060"/>
                                </a:solidFill>
                                <a:effectLst/>
                                <a:latin typeface="Cambria Math" panose="02040503050406030204" pitchFamily="18" charset="0"/>
                                <a:ea typeface="Segoe UI" panose="020B0502040204020203" pitchFamily="34" charset="0"/>
                              </a:rPr>
                              <m:t>4</m:t>
                            </m:r>
                          </m:sub>
                        </m:sSub>
                      </m:sub>
                    </m:sSub>
                  </m:oMath>
                </a14:m>
                <a:r>
                  <a:rPr lang="en-US" sz="2800" dirty="0">
                    <a:solidFill>
                      <a:srgbClr val="002060"/>
                    </a:solidFill>
                    <a:effectLst/>
                    <a:latin typeface="+mj-lt"/>
                    <a:ea typeface="Times New Roman" panose="02020603050405020304" pitchFamily="18" charset="0"/>
                  </a:rPr>
                  <a:t> = C</a:t>
                </a:r>
                <a:r>
                  <a:rPr lang="en-US" sz="2800" baseline="-25000" dirty="0">
                    <a:solidFill>
                      <a:srgbClr val="002060"/>
                    </a:solidFill>
                    <a:effectLst/>
                    <a:latin typeface="+mj-lt"/>
                    <a:ea typeface="Times New Roman" panose="02020603050405020304" pitchFamily="18" charset="0"/>
                  </a:rPr>
                  <a:t>M</a:t>
                </a:r>
                <a:r>
                  <a:rPr lang="en-US" sz="2800" dirty="0">
                    <a:solidFill>
                      <a:srgbClr val="002060"/>
                    </a:solidFill>
                    <a:effectLst/>
                    <a:latin typeface="+mj-lt"/>
                    <a:ea typeface="Times New Roman" panose="02020603050405020304" pitchFamily="18" charset="0"/>
                  </a:rPr>
                  <a:t>. V = 1 x 0,05 = 0,05 (</a:t>
                </a:r>
                <a:r>
                  <a:rPr lang="en-US" sz="2800" dirty="0" err="1">
                    <a:solidFill>
                      <a:srgbClr val="002060"/>
                    </a:solidFill>
                    <a:effectLst/>
                    <a:latin typeface="+mj-lt"/>
                    <a:ea typeface="Times New Roman" panose="02020603050405020304" pitchFamily="18" charset="0"/>
                  </a:rPr>
                  <a:t>mol</a:t>
                </a:r>
                <a:r>
                  <a:rPr lang="en-US" sz="2800" dirty="0">
                    <a:solidFill>
                      <a:srgbClr val="002060"/>
                    </a:solidFill>
                    <a:effectLst/>
                    <a:latin typeface="+mj-lt"/>
                    <a:ea typeface="Times New Roman" panose="02020603050405020304" pitchFamily="18" charset="0"/>
                  </a:rPr>
                  <a:t>)</a:t>
                </a:r>
              </a:p>
              <a:p>
                <a:pPr marL="0" marR="0">
                  <a:spcBef>
                    <a:spcPts val="0"/>
                  </a:spcBef>
                  <a:spcAft>
                    <a:spcPts val="0"/>
                  </a:spcAft>
                </a:pP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Khối</a:t>
                </a: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lượng</a:t>
                </a: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của</a:t>
                </a:r>
                <a:r>
                  <a:rPr lang="en-US" sz="2800" dirty="0">
                    <a:solidFill>
                      <a:srgbClr val="002060"/>
                    </a:solidFill>
                    <a:effectLst/>
                    <a:latin typeface="+mj-lt"/>
                    <a:ea typeface="Times New Roman" panose="02020603050405020304" pitchFamily="18" charset="0"/>
                  </a:rPr>
                  <a:t> CuSO</a:t>
                </a:r>
                <a:r>
                  <a:rPr lang="en-US" sz="2800" baseline="-25000" dirty="0">
                    <a:solidFill>
                      <a:srgbClr val="002060"/>
                    </a:solidFill>
                    <a:effectLst/>
                    <a:latin typeface="+mj-lt"/>
                    <a:ea typeface="Times New Roman" panose="02020603050405020304" pitchFamily="18" charset="0"/>
                  </a:rPr>
                  <a:t>4</a:t>
                </a:r>
                <a:r>
                  <a:rPr lang="en-US" sz="2800" dirty="0">
                    <a:solidFill>
                      <a:srgbClr val="002060"/>
                    </a:solidFill>
                    <a:effectLst/>
                    <a:latin typeface="+mj-lt"/>
                    <a:ea typeface="Times New Roman" panose="02020603050405020304" pitchFamily="18" charset="0"/>
                  </a:rPr>
                  <a:t> </a:t>
                </a:r>
                <a:r>
                  <a:rPr lang="en-US" sz="2800" dirty="0" err="1">
                    <a:solidFill>
                      <a:srgbClr val="002060"/>
                    </a:solidFill>
                    <a:effectLst/>
                    <a:latin typeface="+mj-lt"/>
                    <a:ea typeface="Times New Roman" panose="02020603050405020304" pitchFamily="18" charset="0"/>
                  </a:rPr>
                  <a:t>là</a:t>
                </a:r>
                <a:r>
                  <a:rPr lang="en-US" sz="2800" dirty="0">
                    <a:solidFill>
                      <a:srgbClr val="002060"/>
                    </a:solidFill>
                    <a:effectLst/>
                    <a:latin typeface="+mj-lt"/>
                    <a:ea typeface="Times New Roman" panose="02020603050405020304" pitchFamily="18" charset="0"/>
                  </a:rPr>
                  <a:t>:</a:t>
                </a:r>
              </a:p>
              <a:p>
                <a:pPr marL="0" marR="0">
                  <a:spcBef>
                    <a:spcPts val="0"/>
                  </a:spcBef>
                  <a:spcAft>
                    <a:spcPts val="0"/>
                  </a:spcAft>
                </a:pPr>
                <a14:m>
                  <m:oMath xmlns:m="http://schemas.openxmlformats.org/officeDocument/2006/math">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𝑛</m:t>
                        </m:r>
                      </m:e>
                      <m:sub>
                        <m:sSub>
                          <m:sSubPr>
                            <m:ctrlPr>
                              <a:rPr lang="en-US" sz="2800" i="1">
                                <a:solidFill>
                                  <a:srgbClr val="002060"/>
                                </a:solidFill>
                                <a:effectLst/>
                                <a:latin typeface="Cambria Math" panose="02040503050406030204" pitchFamily="18" charset="0"/>
                                <a:ea typeface="Segoe UI" panose="020B0502040204020203" pitchFamily="34" charset="0"/>
                              </a:rPr>
                            </m:ctrlPr>
                          </m:sSubPr>
                          <m:e>
                            <m:r>
                              <a:rPr lang="en-US" sz="2800" i="1">
                                <a:solidFill>
                                  <a:srgbClr val="002060"/>
                                </a:solidFill>
                                <a:effectLst/>
                                <a:latin typeface="Cambria Math" panose="02040503050406030204" pitchFamily="18" charset="0"/>
                                <a:ea typeface="Segoe UI" panose="020B0502040204020203" pitchFamily="34" charset="0"/>
                              </a:rPr>
                              <m:t>𝐶𝑢𝑆𝑂</m:t>
                            </m:r>
                          </m:e>
                          <m:sub>
                            <m:r>
                              <a:rPr lang="en-US" sz="2800" i="1">
                                <a:solidFill>
                                  <a:srgbClr val="002060"/>
                                </a:solidFill>
                                <a:effectLst/>
                                <a:latin typeface="Cambria Math" panose="02040503050406030204" pitchFamily="18" charset="0"/>
                                <a:ea typeface="Segoe UI" panose="020B0502040204020203" pitchFamily="34" charset="0"/>
                              </a:rPr>
                              <m:t>4</m:t>
                            </m:r>
                          </m:sub>
                        </m:sSub>
                      </m:sub>
                    </m:sSub>
                  </m:oMath>
                </a14:m>
                <a:r>
                  <a:rPr lang="en-US" sz="2800" dirty="0">
                    <a:solidFill>
                      <a:srgbClr val="002060"/>
                    </a:solidFill>
                    <a:effectLst/>
                    <a:latin typeface="+mj-lt"/>
                    <a:ea typeface="Times New Roman" panose="02020603050405020304" pitchFamily="18" charset="0"/>
                  </a:rPr>
                  <a:t>= n. M= 0,05 x 160 = 8 (g)</a:t>
                </a:r>
              </a:p>
              <a:p>
                <a:pPr marL="0" marR="0">
                  <a:spcBef>
                    <a:spcPts val="0"/>
                  </a:spcBef>
                  <a:spcAft>
                    <a:spcPts val="0"/>
                  </a:spcAft>
                </a:pPr>
                <a:endParaRPr lang="en-US" sz="2800" dirty="0">
                  <a:solidFill>
                    <a:srgbClr val="002060"/>
                  </a:solidFill>
                  <a:effectLst/>
                  <a:latin typeface="+mj-lt"/>
                  <a:ea typeface="Times New Roman" panose="02020603050405020304" pitchFamily="18" charset="0"/>
                </a:endParaRPr>
              </a:p>
            </p:txBody>
          </p:sp>
        </mc:Choice>
        <mc:Fallback xmlns="">
          <p:sp>
            <p:nvSpPr>
              <p:cNvPr id="5" name="TextBox 4">
                <a:extLst>
                  <a:ext uri="{FF2B5EF4-FFF2-40B4-BE49-F238E27FC236}">
                    <a16:creationId xmlns="" xmlns:a16="http://schemas.microsoft.com/office/drawing/2014/main" xmlns:a14="http://schemas.microsoft.com/office/drawing/2010/main" id="{5C9EFE1D-5466-0E2D-C12C-768B56797E9C}"/>
                  </a:ext>
                </a:extLst>
              </p:cNvPr>
              <p:cNvSpPr txBox="1">
                <a:spLocks noRot="1" noChangeAspect="1" noMove="1" noResize="1" noEditPoints="1" noAdjustHandles="1" noChangeArrowheads="1" noChangeShapeType="1" noTextEdit="1"/>
              </p:cNvSpPr>
              <p:nvPr/>
            </p:nvSpPr>
            <p:spPr>
              <a:xfrm>
                <a:off x="417039" y="2665908"/>
                <a:ext cx="5427707" cy="3613425"/>
              </a:xfrm>
              <a:prstGeom prst="rect">
                <a:avLst/>
              </a:prstGeom>
              <a:blipFill rotWithShape="1">
                <a:blip r:embed="rId3"/>
                <a:stretch>
                  <a:fillRect l="-2245" t="-1686" r="-426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AF09687-6F01-3C3D-508A-09FF783C4CB4}"/>
              </a:ext>
            </a:extLst>
          </p:cNvPr>
          <p:cNvSpPr txBox="1"/>
          <p:nvPr/>
        </p:nvSpPr>
        <p:spPr>
          <a:xfrm>
            <a:off x="5844746" y="2689396"/>
            <a:ext cx="6098058" cy="2677656"/>
          </a:xfrm>
          <a:prstGeom prst="rect">
            <a:avLst/>
          </a:prstGeom>
          <a:noFill/>
        </p:spPr>
        <p:txBody>
          <a:bodyPr wrap="square">
            <a:spAutoFit/>
          </a:bodyPr>
          <a:lstStyle/>
          <a:p>
            <a:pPr marL="0" marR="0">
              <a:spcBef>
                <a:spcPts val="0"/>
              </a:spcBef>
              <a:spcAft>
                <a:spcPts val="0"/>
              </a:spcAft>
            </a:pPr>
            <a:r>
              <a:rPr lang="en-US" sz="2800" b="1">
                <a:solidFill>
                  <a:srgbClr val="002060"/>
                </a:solidFill>
                <a:effectLst/>
                <a:latin typeface="+mj-lt"/>
                <a:ea typeface="Times New Roman" panose="02020603050405020304" pitchFamily="18" charset="0"/>
              </a:rPr>
              <a:t>Cách pha chế dung dịch:</a:t>
            </a:r>
            <a:endParaRPr lang="en-US" sz="2800" b="1">
              <a:solidFill>
                <a:srgbClr val="002060"/>
              </a:solidFill>
              <a:latin typeface="+mj-lt"/>
              <a:ea typeface="Times New Roman" panose="02020603050405020304" pitchFamily="18" charset="0"/>
            </a:endParaRPr>
          </a:p>
          <a:p>
            <a:pPr marL="0" marR="0">
              <a:spcBef>
                <a:spcPts val="0"/>
              </a:spcBef>
              <a:spcAft>
                <a:spcPts val="0"/>
              </a:spcAft>
            </a:pPr>
            <a:r>
              <a:rPr lang="en-US" sz="2800">
                <a:solidFill>
                  <a:srgbClr val="002060"/>
                </a:solidFill>
                <a:effectLst/>
                <a:latin typeface="+mj-lt"/>
                <a:ea typeface="Times New Roman" panose="02020603050405020304" pitchFamily="18" charset="0"/>
              </a:rPr>
              <a:t>– Cân 8 g CuSO</a:t>
            </a:r>
            <a:r>
              <a:rPr lang="en-US" sz="2800" baseline="-25000">
                <a:solidFill>
                  <a:srgbClr val="002060"/>
                </a:solidFill>
                <a:effectLst/>
                <a:latin typeface="+mj-lt"/>
                <a:ea typeface="Times New Roman" panose="02020603050405020304" pitchFamily="18" charset="0"/>
              </a:rPr>
              <a:t>4</a:t>
            </a:r>
            <a:r>
              <a:rPr lang="en-US" sz="2800">
                <a:solidFill>
                  <a:srgbClr val="002060"/>
                </a:solidFill>
                <a:effectLst/>
                <a:latin typeface="+mj-lt"/>
                <a:ea typeface="Times New Roman" panose="02020603050405020304" pitchFamily="18" charset="0"/>
              </a:rPr>
              <a:t> khan cho vào một cốc thủy tinh loại 100 mL.</a:t>
            </a:r>
          </a:p>
          <a:p>
            <a:pPr marL="0" marR="0">
              <a:spcBef>
                <a:spcPts val="0"/>
              </a:spcBef>
              <a:spcAft>
                <a:spcPts val="0"/>
              </a:spcAft>
            </a:pPr>
            <a:r>
              <a:rPr lang="en-US" sz="2800">
                <a:solidFill>
                  <a:srgbClr val="002060"/>
                </a:solidFill>
                <a:effectLst/>
                <a:latin typeface="+mj-lt"/>
                <a:ea typeface="Times New Roman" panose="02020603050405020304" pitchFamily="18" charset="0"/>
              </a:rPr>
              <a:t>– Cho từ từ nước cất vào cốc và khuấy nhẹ cho đủ 50 mL dung dịch.</a:t>
            </a:r>
          </a:p>
          <a:p>
            <a:pPr marL="0" marR="0">
              <a:spcBef>
                <a:spcPts val="0"/>
              </a:spcBef>
              <a:spcAft>
                <a:spcPts val="0"/>
              </a:spcAft>
            </a:pPr>
            <a:r>
              <a:rPr lang="en-US" sz="2800">
                <a:solidFill>
                  <a:srgbClr val="002060"/>
                </a:solidFill>
                <a:effectLst/>
                <a:latin typeface="+mj-lt"/>
                <a:ea typeface="Times New Roman" panose="02020603050405020304" pitchFamily="18" charset="0"/>
              </a:rPr>
              <a:t>– Ta được dung dịch CuSO</a:t>
            </a:r>
            <a:r>
              <a:rPr lang="en-US" sz="2800" baseline="-25000">
                <a:solidFill>
                  <a:srgbClr val="002060"/>
                </a:solidFill>
                <a:effectLst/>
                <a:latin typeface="+mj-lt"/>
                <a:ea typeface="Times New Roman" panose="02020603050405020304" pitchFamily="18" charset="0"/>
              </a:rPr>
              <a:t>4</a:t>
            </a:r>
            <a:r>
              <a:rPr lang="en-US" sz="2800">
                <a:solidFill>
                  <a:srgbClr val="002060"/>
                </a:solidFill>
                <a:effectLst/>
                <a:latin typeface="+mj-lt"/>
                <a:ea typeface="Times New Roman" panose="02020603050405020304" pitchFamily="18" charset="0"/>
              </a:rPr>
              <a:t> 1M.</a:t>
            </a:r>
          </a:p>
        </p:txBody>
      </p:sp>
      <p:cxnSp>
        <p:nvCxnSpPr>
          <p:cNvPr id="10" name="Straight Connector 9">
            <a:extLst>
              <a:ext uri="{FF2B5EF4-FFF2-40B4-BE49-F238E27FC236}">
                <a16:creationId xmlns:a16="http://schemas.microsoft.com/office/drawing/2014/main" id="{286218DA-0529-004B-6BDD-8FC9CD5594DE}"/>
              </a:ext>
            </a:extLst>
          </p:cNvPr>
          <p:cNvCxnSpPr/>
          <p:nvPr/>
        </p:nvCxnSpPr>
        <p:spPr>
          <a:xfrm>
            <a:off x="5758248" y="2409291"/>
            <a:ext cx="0" cy="446078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32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6DCFCF-9EB7-C42F-8A7D-852A77F978BE}"/>
              </a:ext>
            </a:extLst>
          </p:cNvPr>
          <p:cNvPicPr>
            <a:picLocks noChangeAspect="1"/>
          </p:cNvPicPr>
          <p:nvPr/>
        </p:nvPicPr>
        <p:blipFill>
          <a:blip r:embed="rId2"/>
          <a:stretch>
            <a:fillRect/>
          </a:stretch>
        </p:blipFill>
        <p:spPr>
          <a:xfrm>
            <a:off x="421622" y="414332"/>
            <a:ext cx="11348756" cy="2684989"/>
          </a:xfrm>
          <a:prstGeom prst="rect">
            <a:avLst/>
          </a:prstGeom>
        </p:spPr>
      </p:pic>
      <p:pic>
        <p:nvPicPr>
          <p:cNvPr id="21506" name="Picture 2" descr="Bù nước và điện giải Oresol - 3B (Á Âu) hộp 40 gói x 4.1g | Medigo">
            <a:extLst>
              <a:ext uri="{FF2B5EF4-FFF2-40B4-BE49-F238E27FC236}">
                <a16:creationId xmlns:a16="http://schemas.microsoft.com/office/drawing/2014/main" id="{C2F4341E-535C-B60E-F86F-FBD25AFCCB1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058" y="2508994"/>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ướng dẫn cách pha thuốc Oresol cho trẻ em đúng cách, an toàn tại nhà">
            <a:extLst>
              <a:ext uri="{FF2B5EF4-FFF2-40B4-BE49-F238E27FC236}">
                <a16:creationId xmlns:a16="http://schemas.microsoft.com/office/drawing/2014/main" id="{8EEC47A3-1984-0C0F-30A0-7DEE661CE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778" y="3256288"/>
            <a:ext cx="594360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06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441961" y="1086052"/>
            <a:ext cx="1049382" cy="7351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8DCC5F1-A1D6-0F65-0153-3AD080F8704F}"/>
              </a:ext>
            </a:extLst>
          </p:cNvPr>
          <p:cNvGrpSpPr/>
          <p:nvPr/>
        </p:nvGrpSpPr>
        <p:grpSpPr>
          <a:xfrm>
            <a:off x="966652" y="144080"/>
            <a:ext cx="10724606" cy="1992440"/>
            <a:chOff x="1850890" y="373354"/>
            <a:chExt cx="7956786" cy="4469184"/>
          </a:xfrm>
        </p:grpSpPr>
        <p:sp>
          <p:nvSpPr>
            <p:cNvPr id="3" name="矩形: 圆角 1">
              <a:extLst>
                <a:ext uri="{FF2B5EF4-FFF2-40B4-BE49-F238E27FC236}">
                  <a16:creationId xmlns:a16="http://schemas.microsoft.com/office/drawing/2014/main" id="{63B54349-5318-8E09-A5BB-223DDAF1BCD7}"/>
                </a:ext>
              </a:extLst>
            </p:cNvPr>
            <p:cNvSpPr/>
            <p:nvPr/>
          </p:nvSpPr>
          <p:spPr>
            <a:xfrm>
              <a:off x="1850890" y="373354"/>
              <a:ext cx="7956786" cy="3448129"/>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E8C1CE1A-5AE9-3DD1-3759-48761F2498F2}"/>
                </a:ext>
              </a:extLst>
            </p:cNvPr>
            <p:cNvSpPr txBox="1"/>
            <p:nvPr/>
          </p:nvSpPr>
          <p:spPr>
            <a:xfrm>
              <a:off x="2303131" y="493242"/>
              <a:ext cx="7240201" cy="4349296"/>
            </a:xfrm>
            <a:prstGeom prst="rect">
              <a:avLst/>
            </a:prstGeom>
            <a:noFill/>
          </p:spPr>
          <p:txBody>
            <a:bodyPr wrap="square" rtlCol="0">
              <a:spAutoFit/>
            </a:bodyPr>
            <a:lstStyle/>
            <a:p>
              <a:r>
                <a:rPr lang="en-US" altLang="zh-CN" sz="4000" b="1">
                  <a:solidFill>
                    <a:schemeClr val="bg1"/>
                  </a:solidFill>
                  <a:latin typeface="+mj-lt"/>
                  <a:ea typeface="汉仪喵魂体W" panose="00020600040101010101" pitchFamily="18" charset="-122"/>
                </a:rPr>
                <a:t>IV. Thực hành pha chế dung dịch theo nồng độ cho trước</a:t>
              </a:r>
            </a:p>
            <a:p>
              <a:endParaRPr lang="zh-CN" altLang="en-US" sz="4000" b="1" dirty="0">
                <a:solidFill>
                  <a:schemeClr val="bg1"/>
                </a:solidFill>
                <a:latin typeface="+mj-lt"/>
                <a:ea typeface="汉仪喵魂体W" panose="00020600040101010101" pitchFamily="18" charset="-122"/>
              </a:endParaRPr>
            </a:p>
          </p:txBody>
        </p:sp>
      </p:grpSp>
      <p:sp>
        <p:nvSpPr>
          <p:cNvPr id="5" name="Rectangle 2">
            <a:extLst>
              <a:ext uri="{FF2B5EF4-FFF2-40B4-BE49-F238E27FC236}">
                <a16:creationId xmlns:a16="http://schemas.microsoft.com/office/drawing/2014/main" id="{C552C108-ED39-7D36-C162-DDAAAB6762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a:extLst>
              <a:ext uri="{FF2B5EF4-FFF2-40B4-BE49-F238E27FC236}">
                <a16:creationId xmlns:a16="http://schemas.microsoft.com/office/drawing/2014/main" id="{737F1768-6234-0CB8-95D5-467EEAAF65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EF0AA8EE-2C98-54D1-94CF-70447AD1D1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B32F936A-AD01-7603-FFDA-B2B269422E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
            <a:extLst>
              <a:ext uri="{FF2B5EF4-FFF2-40B4-BE49-F238E27FC236}">
                <a16:creationId xmlns:a16="http://schemas.microsoft.com/office/drawing/2014/main" id="{8785A199-DC20-A6D8-A429-6EF13D07DA66}"/>
              </a:ext>
            </a:extLst>
          </p:cNvPr>
          <p:cNvSpPr>
            <a:spLocks noChangeArrowheads="1"/>
          </p:cNvSpPr>
          <p:nvPr/>
        </p:nvSpPr>
        <p:spPr bwMode="auto">
          <a:xfrm>
            <a:off x="661099" y="1878464"/>
            <a:ext cx="11030159" cy="353943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3200"/>
              <a:t>- Có 2 kiểu pha chế dd theo nồng độ cho trước.</a:t>
            </a:r>
            <a:br>
              <a:rPr lang="en-US" sz="3200"/>
            </a:br>
            <a:r>
              <a:rPr lang="en-US" sz="3200"/>
              <a:t>+ Pha chế dung dịch theo nồng độ phần trăm</a:t>
            </a:r>
            <a:br>
              <a:rPr lang="en-US" sz="3200"/>
            </a:br>
            <a:r>
              <a:rPr lang="en-US" sz="3200"/>
              <a:t>+ Pha chế dung dịch theo nồng độ mol.</a:t>
            </a:r>
          </a:p>
          <a:p>
            <a:r>
              <a:rPr lang="en-US" sz="3200" b="1"/>
              <a:t>- Lưu ý </a:t>
            </a:r>
            <a:r>
              <a:rPr lang="en-US" sz="3200"/>
              <a:t>: Dù cách pha chế nào ta cũng cần xác định được chất tan, dung môi. Sau đó vận dụng CT tìm khối lượng (số mol) chất tan và có thể tìm khối lượng (thể tích) dung môi.</a:t>
            </a:r>
          </a:p>
        </p:txBody>
      </p:sp>
    </p:spTree>
    <p:extLst>
      <p:ext uri="{BB962C8B-B14F-4D97-AF65-F5344CB8AC3E}">
        <p14:creationId xmlns:p14="http://schemas.microsoft.com/office/powerpoint/2010/main" val="2621541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379622" y="3023037"/>
            <a:ext cx="4872617" cy="1107996"/>
          </a:xfrm>
          <a:prstGeom prst="rect">
            <a:avLst/>
          </a:prstGeom>
          <a:noFill/>
        </p:spPr>
        <p:txBody>
          <a:bodyPr wrap="none" rtlCol="0">
            <a:spAutoFit/>
          </a:bodyPr>
          <a:lstStyle/>
          <a:p>
            <a:pPr algn="ctr"/>
            <a:r>
              <a:rPr lang="en-US" altLang="zh-CN" sz="6600">
                <a:solidFill>
                  <a:srgbClr val="7A573E"/>
                </a:solidFill>
                <a:ea typeface="汉仪喵魂体W" panose="00020600040101010101" pitchFamily="18" charset="-122"/>
              </a:rPr>
              <a:t>LUYỆN TẬP</a:t>
            </a:r>
            <a:endParaRPr lang="zh-CN" altLang="en-US" sz="6600" dirty="0">
              <a:solidFill>
                <a:srgbClr val="7A573E"/>
              </a:solidFill>
              <a:ea typeface="汉仪喵魂体W" panose="00020600040101010101" pitchFamily="18" charset="-122"/>
            </a:endParaRPr>
          </a:p>
        </p:txBody>
      </p:sp>
    </p:spTree>
    <p:extLst>
      <p:ext uri="{BB962C8B-B14F-4D97-AF65-F5344CB8AC3E}">
        <p14:creationId xmlns:p14="http://schemas.microsoft.com/office/powerpoint/2010/main" val="2223466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071" y="352639"/>
            <a:ext cx="11071122" cy="3897477"/>
          </a:xfrm>
          <a:prstGeom prst="rect">
            <a:avLst/>
          </a:prstGeom>
        </p:spPr>
        <p:txBody>
          <a:bodyPr wrap="square">
            <a:spAutoFit/>
          </a:bodyPr>
          <a:lstStyle/>
          <a:p>
            <a:pPr algn="just">
              <a:lnSpc>
                <a:spcPct val="120000"/>
              </a:lnSpc>
              <a:spcAft>
                <a:spcPts val="3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a:latin typeface="Times New Roman" panose="02020603050405020304" pitchFamily="18" charset="0"/>
                <a:ea typeface="Calibri" panose="020F0502020204030204" pitchFamily="34" charset="0"/>
                <a:cs typeface="Times New Roman" panose="02020603050405020304" pitchFamily="18" charset="0"/>
              </a:rPr>
              <a:t>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là</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tan.</a:t>
            </a:r>
          </a:p>
          <a:p>
            <a:pPr algn="just">
              <a:lnSpc>
                <a:spcPct val="120000"/>
              </a:lnSpc>
              <a:spcAft>
                <a:spcPts val="3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tan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D.</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tan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onut 2"/>
          <p:cNvSpPr/>
          <p:nvPr/>
        </p:nvSpPr>
        <p:spPr>
          <a:xfrm>
            <a:off x="710232" y="2566104"/>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300"/>
              </a:spcAft>
            </a:pPr>
            <a:r>
              <a:rPr lang="en-US" b="1" dirty="0" smtClean="0">
                <a:latin typeface="Times New Roman" panose="02020603050405020304" pitchFamily="18" charset="0"/>
                <a:ea typeface="Calibri" panose="020F0502020204030204" pitchFamily="34" charset="0"/>
                <a:cs typeface="Times New Roman" panose="02020603050405020304" pitchFamily="18" charset="0"/>
              </a:rPr>
              <a:t>C</a:t>
            </a: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D.</a:t>
            </a:r>
            <a:r>
              <a:rPr lang="en-US" dirty="0">
                <a:latin typeface="Times New Roman" panose="02020603050405020304" pitchFamily="18" charset="0"/>
                <a:ea typeface="Calibri" panose="020F0502020204030204" pitchFamily="34" charset="0"/>
                <a:cs typeface="Times New Roman" panose="02020603050405020304" pitchFamily="18" charset="0"/>
              </a:rPr>
              <a:t> n-</a:t>
            </a:r>
            <a:r>
              <a:rPr lang="en-US" dirty="0" err="1">
                <a:latin typeface="Times New Roman" panose="02020603050405020304" pitchFamily="18" charset="0"/>
                <a:ea typeface="Calibri" panose="020F0502020204030204" pitchFamily="34" charset="0"/>
                <a:cs typeface="Times New Roman" panose="02020603050405020304" pitchFamily="18" charset="0"/>
              </a:rPr>
              <a:t>hexan</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120878" y="3464717"/>
            <a:ext cx="9429135" cy="2237536"/>
          </a:xfrm>
          <a:prstGeom prst="rect">
            <a:avLst/>
          </a:prstGeom>
        </p:spPr>
        <p:txBody>
          <a:bodyPr wrap="square">
            <a:spAutoFit/>
          </a:bodyPr>
          <a:lstStyle/>
          <a:p>
            <a:pPr algn="just">
              <a:lnSpc>
                <a:spcPct val="120000"/>
              </a:lnSpc>
              <a:spcAft>
                <a:spcPts val="3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2: </a:t>
            </a:r>
            <a:r>
              <a:rPr lang="vi-VN" sz="2800" dirty="0">
                <a:latin typeface="Times New Roman" panose="02020603050405020304" pitchFamily="18" charset="0"/>
                <a:ea typeface="Calibri" panose="020F0502020204030204" pitchFamily="34" charset="0"/>
                <a:cs typeface="Times New Roman" panose="02020603050405020304" pitchFamily="18" charset="0"/>
              </a:rPr>
              <a:t>Cho một số các dung môi sau: xăng, nước, benzen</a:t>
            </a:r>
            <a:r>
              <a:rPr lang="en-US" sz="2800" dirty="0">
                <a:latin typeface="Times New Roman" panose="02020603050405020304" pitchFamily="18" charset="0"/>
                <a:ea typeface="Calibri" panose="020F0502020204030204" pitchFamily="34" charset="0"/>
                <a:cs typeface="Times New Roman" panose="02020603050405020304" pitchFamily="18" charset="0"/>
              </a:rPr>
              <a:t>e</a:t>
            </a:r>
            <a:r>
              <a:rPr lang="vi-VN" sz="2800" dirty="0">
                <a:latin typeface="Times New Roman" panose="02020603050405020304" pitchFamily="18" charset="0"/>
                <a:ea typeface="Calibri" panose="020F0502020204030204" pitchFamily="34" charset="0"/>
                <a:cs typeface="Times New Roman" panose="02020603050405020304" pitchFamily="18" charset="0"/>
              </a:rPr>
              <a:t>, n-hexan</a:t>
            </a:r>
            <a:r>
              <a:rPr lang="en-US" sz="2800" dirty="0">
                <a:latin typeface="Times New Roman" panose="02020603050405020304" pitchFamily="18" charset="0"/>
                <a:ea typeface="Calibri" panose="020F0502020204030204" pitchFamily="34" charset="0"/>
                <a:cs typeface="Times New Roman" panose="02020603050405020304" pitchFamily="18" charset="0"/>
              </a:rPr>
              <a:t>e</a:t>
            </a:r>
            <a:r>
              <a:rPr lang="vi-VN" sz="2800" dirty="0">
                <a:latin typeface="Times New Roman" panose="02020603050405020304" pitchFamily="18" charset="0"/>
                <a:ea typeface="Calibri" panose="020F0502020204030204" pitchFamily="34" charset="0"/>
                <a:cs typeface="Times New Roman" panose="02020603050405020304" pitchFamily="18" charset="0"/>
              </a:rPr>
              <a:t>. Dung môi hòa tan muối ăn (NaCl) là</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a:latin typeface="Times New Roman" panose="02020603050405020304" pitchFamily="18" charset="0"/>
                <a:ea typeface="Calibri" panose="020F0502020204030204" pitchFamily="34" charset="0"/>
                <a:cs typeface="Times New Roman" panose="02020603050405020304" pitchFamily="18" charset="0"/>
              </a:rPr>
              <a:t>Benzene</a:t>
            </a:r>
          </a:p>
          <a:p>
            <a:pPr algn="just">
              <a:lnSpc>
                <a:spcPct val="120000"/>
              </a:lnSpc>
              <a:spcAft>
                <a:spcPts val="3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D.</a:t>
            </a:r>
            <a:r>
              <a:rPr lang="en-US" sz="2800" dirty="0">
                <a:latin typeface="Times New Roman" panose="02020603050405020304" pitchFamily="18" charset="0"/>
                <a:ea typeface="Calibri" panose="020F0502020204030204" pitchFamily="34" charset="0"/>
                <a:cs typeface="Times New Roman" panose="02020603050405020304" pitchFamily="18" charset="0"/>
              </a:rPr>
              <a:t> n-</a:t>
            </a:r>
            <a:r>
              <a:rPr lang="en-US" sz="2800" dirty="0" err="1">
                <a:latin typeface="Times New Roman" panose="02020603050405020304" pitchFamily="18" charset="0"/>
                <a:ea typeface="Calibri" panose="020F0502020204030204" pitchFamily="34" charset="0"/>
                <a:cs typeface="Times New Roman" panose="02020603050405020304" pitchFamily="18" charset="0"/>
              </a:rPr>
              <a:t>hexan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Donut 4"/>
          <p:cNvSpPr/>
          <p:nvPr/>
        </p:nvSpPr>
        <p:spPr>
          <a:xfrm>
            <a:off x="983226" y="4475699"/>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Aft>
                <a:spcPts val="300"/>
              </a:spcAft>
            </a:pPr>
            <a:r>
              <a:rPr lang="vi-VN" dirty="0" smtClean="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là</a:t>
            </a:r>
            <a:r>
              <a:rPr lang="en-US"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074374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058" y="389499"/>
            <a:ext cx="10825316" cy="4976747"/>
          </a:xfrm>
          <a:prstGeom prst="rect">
            <a:avLst/>
          </a:prstGeom>
        </p:spPr>
        <p:txBody>
          <a:bodyPr wrap="square">
            <a:spAutoFit/>
          </a:bodyPr>
          <a:lstStyle/>
          <a:p>
            <a:pPr algn="just">
              <a:lnSpc>
                <a:spcPct val="120000"/>
              </a:lnSpc>
              <a:spcAft>
                <a:spcPts val="300"/>
              </a:spcAft>
            </a:pP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3: </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Ở 18</a:t>
            </a:r>
            <a:r>
              <a:rPr lang="pt-BR" sz="2800" baseline="30000" dirty="0" smtClean="0">
                <a:latin typeface="Times New Roman" panose="02020603050405020304" pitchFamily="18" charset="0"/>
                <a:ea typeface="Calibri" panose="020F0502020204030204" pitchFamily="34" charset="0"/>
                <a:cs typeface="Times New Roman" panose="02020603050405020304" pitchFamily="18" charset="0"/>
              </a:rPr>
              <a:t>o</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C, khi hòa tan hết 53 gam Na</a:t>
            </a:r>
            <a:r>
              <a:rPr lang="pt-BR" sz="2800" baseline="-25000" dirty="0" smtClean="0">
                <a:latin typeface="Times New Roman" panose="02020603050405020304" pitchFamily="18" charset="0"/>
                <a:ea typeface="Calibri" panose="020F0502020204030204" pitchFamily="34" charset="0"/>
                <a:cs typeface="Times New Roman" panose="02020603050405020304" pitchFamily="18" charset="0"/>
              </a:rPr>
              <a:t>2</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CO</a:t>
            </a:r>
            <a:r>
              <a:rPr lang="pt-BR" sz="2800" baseline="-25000" dirty="0" smtClean="0">
                <a:latin typeface="Times New Roman" panose="02020603050405020304" pitchFamily="18" charset="0"/>
                <a:ea typeface="Calibri" panose="020F0502020204030204" pitchFamily="34" charset="0"/>
                <a:cs typeface="Times New Roman" panose="02020603050405020304" pitchFamily="18" charset="0"/>
              </a:rPr>
              <a:t>3</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 trong 250 gam nước thì được dung dịch bão hòa. Độ tan của Na</a:t>
            </a:r>
            <a:r>
              <a:rPr lang="pt-BR" sz="2800" baseline="-25000" dirty="0" smtClean="0">
                <a:latin typeface="Times New Roman" panose="02020603050405020304" pitchFamily="18" charset="0"/>
                <a:ea typeface="Calibri" panose="020F0502020204030204" pitchFamily="34" charset="0"/>
                <a:cs typeface="Times New Roman" panose="02020603050405020304" pitchFamily="18" charset="0"/>
              </a:rPr>
              <a:t>2</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CO</a:t>
            </a:r>
            <a:r>
              <a:rPr lang="pt-BR" sz="2800" baseline="-25000" dirty="0" smtClean="0">
                <a:latin typeface="Times New Roman" panose="02020603050405020304" pitchFamily="18" charset="0"/>
                <a:ea typeface="Calibri" panose="020F0502020204030204" pitchFamily="34" charset="0"/>
                <a:cs typeface="Times New Roman" panose="02020603050405020304" pitchFamily="18" charset="0"/>
              </a:rPr>
              <a:t>3</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 ở nhiệt độ này là</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0,212 gam</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B.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106 gam</a:t>
            </a:r>
          </a:p>
          <a:p>
            <a:pPr algn="just">
              <a:lnSpc>
                <a:spcPct val="120000"/>
              </a:lnSpc>
              <a:spcAft>
                <a:spcPts val="3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C.</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21,2 gam</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D.</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53 gam</a:t>
            </a:r>
          </a:p>
          <a:p>
            <a:pPr algn="just">
              <a:lnSpc>
                <a:spcPct val="120000"/>
              </a:lnSpc>
              <a:spcAft>
                <a:spcPts val="300"/>
              </a:spcAft>
            </a:pPr>
            <a:endParaRPr lang="en-US" sz="28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4: </a:t>
            </a:r>
            <a:r>
              <a:rPr lang="nl-NL" sz="2800" dirty="0" smtClean="0">
                <a:latin typeface="Times New Roman" panose="02020603050405020304" pitchFamily="18" charset="0"/>
                <a:ea typeface="Calibri" panose="020F0502020204030204" pitchFamily="34" charset="0"/>
                <a:cs typeface="Times New Roman" panose="02020603050405020304" pitchFamily="18" charset="0"/>
              </a:rPr>
              <a:t>Độ tan của muối NaCl ở 100</a:t>
            </a:r>
            <a:r>
              <a:rPr lang="en-US" sz="2800" baseline="30000" dirty="0" smtClean="0">
                <a:latin typeface="Times New Roman" panose="02020603050405020304" pitchFamily="18" charset="0"/>
                <a:ea typeface="Calibri" panose="020F0502020204030204" pitchFamily="34" charset="0"/>
                <a:cs typeface="Times New Roman" panose="02020603050405020304" pitchFamily="18" charset="0"/>
              </a:rPr>
              <a:t>o</a:t>
            </a:r>
            <a:r>
              <a:rPr lang="nl-NL" sz="2800" dirty="0" smtClean="0">
                <a:latin typeface="Times New Roman" panose="02020603050405020304" pitchFamily="18" charset="0"/>
                <a:ea typeface="Calibri" panose="020F0502020204030204" pitchFamily="34" charset="0"/>
                <a:cs typeface="Times New Roman" panose="02020603050405020304" pitchFamily="18" charset="0"/>
              </a:rPr>
              <a:t>C là 40 gam. Ở nhiệt độ này dung dịch bão hoà NaCl có nồng độ phần trăm là:</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28%</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B</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26,72%</a:t>
            </a:r>
          </a:p>
          <a:p>
            <a:pPr algn="just">
              <a:lnSpc>
                <a:spcPct val="120000"/>
              </a:lnSpc>
              <a:spcAft>
                <a:spcPts val="3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C.</a:t>
            </a:r>
            <a:r>
              <a:rPr lang="en-US" sz="2800" dirty="0">
                <a:latin typeface="Times New Roman" panose="02020603050405020304" pitchFamily="18" charset="0"/>
                <a:ea typeface="Calibri" panose="020F0502020204030204" pitchFamily="34" charset="0"/>
                <a:cs typeface="Times New Roman" panose="02020603050405020304" pitchFamily="18" charset="0"/>
              </a:rPr>
              <a:t> 30,05%</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D</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28,57</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Donut 4"/>
          <p:cNvSpPr/>
          <p:nvPr/>
        </p:nvSpPr>
        <p:spPr>
          <a:xfrm>
            <a:off x="766914" y="2035279"/>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4503174" y="4693216"/>
            <a:ext cx="683644" cy="673030"/>
          </a:xfrm>
          <a:prstGeom prst="donut">
            <a:avLst>
              <a:gd name="adj" fmla="val 803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136888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7755" y="476710"/>
            <a:ext cx="9763432" cy="1942070"/>
          </a:xfrm>
          <a:prstGeom prst="rect">
            <a:avLst/>
          </a:prstGeom>
        </p:spPr>
        <p:txBody>
          <a:bodyPr wrap="square">
            <a:spAutoFit/>
          </a:bodyPr>
          <a:lstStyle/>
          <a:p>
            <a:pPr algn="just">
              <a:lnSpc>
                <a:spcPct val="120000"/>
              </a:lnSpc>
              <a:spcAft>
                <a:spcPts val="3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5: </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Cho </a:t>
            </a:r>
            <a:r>
              <a:rPr lang="vi-VN" sz="3200" dirty="0">
                <a:latin typeface="Times New Roman" panose="02020603050405020304" pitchFamily="18" charset="0"/>
                <a:ea typeface="Calibri" panose="020F0502020204030204" pitchFamily="34" charset="0"/>
                <a:cs typeface="Times New Roman" panose="02020603050405020304" pitchFamily="18" charset="0"/>
              </a:rPr>
              <a:t>47 gam K</a:t>
            </a:r>
            <a:r>
              <a:rPr lang="vi-VN" sz="32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3200" dirty="0">
                <a:latin typeface="Times New Roman" panose="02020603050405020304" pitchFamily="18" charset="0"/>
                <a:ea typeface="Calibri" panose="020F0502020204030204" pitchFamily="34" charset="0"/>
                <a:cs typeface="Times New Roman" panose="02020603050405020304" pitchFamily="18" charset="0"/>
              </a:rPr>
              <a:t>O vào m gam dung dịch KOH 7,83%, thu được dung dịch mới có nồng độ 21%.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3200" dirty="0">
                <a:latin typeface="Times New Roman" panose="02020603050405020304" pitchFamily="18" charset="0"/>
                <a:ea typeface="Calibri" panose="020F0502020204030204" pitchFamily="34" charset="0"/>
                <a:cs typeface="Times New Roman" panose="02020603050405020304" pitchFamily="18" charset="0"/>
              </a:rPr>
              <a:t> m</a:t>
            </a:r>
          </a:p>
          <a:p>
            <a:pPr algn="just">
              <a:lnSpc>
                <a:spcPct val="120000"/>
              </a:lnSpc>
              <a:spcAft>
                <a:spcPts val="300"/>
              </a:spcAft>
            </a:pPr>
            <a:endParaRPr lang="en-US" sz="3200" b="1" dirty="0" smtClean="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825910" y="2304678"/>
                <a:ext cx="8967019" cy="3572260"/>
              </a:xfrm>
              <a:prstGeom prst="rect">
                <a:avLst/>
              </a:prstGeom>
            </p:spPr>
            <p:txBody>
              <a:bodyPr wrap="square">
                <a:spAutoFit/>
              </a:bodyPr>
              <a:lstStyle/>
              <a:p>
                <a:pPr algn="just">
                  <a:lnSpc>
                    <a:spcPct val="120000"/>
                  </a:lnSpc>
                  <a:spcAft>
                    <a:spcPts val="30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a:t>
                </a:r>
                <a:r>
                  <a:rPr lang="en-US" sz="2400" b="1" baseline="-25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 </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a:t>
                </a:r>
                <a:r>
                  <a:rPr lang="en-US" sz="2400" b="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 → 2KOH</a:t>
                </a:r>
              </a:p>
              <a:p>
                <a:pPr algn="just">
                  <a:lnSpc>
                    <a:spcPct val="120000"/>
                  </a:lnSpc>
                  <a:spcAft>
                    <a:spcPts val="3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p>
              <a:p>
                <a:pPr algn="just">
                  <a:lnSpc>
                    <a:spcPct val="120000"/>
                  </a:lnSpc>
                  <a:spcAft>
                    <a:spcPts val="30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0,5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mol</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1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mol</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14:m>
                  <m:oMath xmlns:m="http://schemas.openxmlformats.org/officeDocument/2006/math">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𝒏</m:t>
                        </m:r>
                      </m:e>
                      <m:sub>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𝑲</m:t>
                            </m:r>
                          </m:e>
                          <m: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𝑶</m:t>
                        </m:r>
                      </m:sub>
                    </m:s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𝟒𝟕</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𝟗𝟒</m:t>
                        </m:r>
                      </m:den>
                    </m:f>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𝒎𝒐𝒍</m:t>
                    </m:r>
                  </m:oMath>
                </a14:m>
                <a:r>
                  <a:rPr lang="nl-NL"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14:m>
                  <m:oMathPara xmlns:m="http://schemas.openxmlformats.org/officeDocument/2006/math">
                    <m:oMathParaPr>
                      <m:jc m:val="centerGroup"/>
                    </m:oMathParaPr>
                    <m:oMath xmlns:m="http://schemas.openxmlformats.org/officeDocument/2006/math">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e>
                        <m: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𝑲𝑶𝑯</m:t>
                          </m:r>
                        </m:sub>
                      </m:s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𝟓𝟔</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𝟓𝟔</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𝒈𝒂𝒎</m:t>
                      </m:r>
                    </m:oMath>
                  </m:oMathPara>
                </a14:m>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14:m>
                  <m:oMathPara xmlns:m="http://schemas.openxmlformats.org/officeDocument/2006/math">
                    <m:oMathParaPr>
                      <m:jc m:val="centerGroup"/>
                    </m:oMathParaPr>
                    <m:oMath xmlns:m="http://schemas.openxmlformats.org/officeDocument/2006/math">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𝑪</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𝟖𝟑</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𝟓𝟔</m:t>
                          </m:r>
                        </m:num>
                        <m:den>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𝟒𝟕</m:t>
                          </m:r>
                        </m:den>
                      </m:f>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𝟏𝟎𝟎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𝟐𝟏</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𝟑𝟓𝟎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𝟐𝟐𝟔</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𝒈𝒂𝒎</m:t>
                      </m:r>
                    </m:oMath>
                  </m:oMathPara>
                </a14:m>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825910" y="2304678"/>
                <a:ext cx="8967019" cy="3572260"/>
              </a:xfrm>
              <a:prstGeom prst="rect">
                <a:avLst/>
              </a:prstGeom>
              <a:blipFill>
                <a:blip r:embed="rId2"/>
                <a:stretch>
                  <a:fillRect l="-1020" t="-341"/>
                </a:stretch>
              </a:blipFill>
            </p:spPr>
            <p:txBody>
              <a:bodyPr/>
              <a:lstStyle/>
              <a:p>
                <a:r>
                  <a:rPr lang="en-US">
                    <a:noFill/>
                  </a:rPr>
                  <a:t> </a:t>
                </a:r>
              </a:p>
            </p:txBody>
          </p:sp>
        </mc:Fallback>
      </mc:AlternateContent>
    </p:spTree>
    <p:extLst>
      <p:ext uri="{BB962C8B-B14F-4D97-AF65-F5344CB8AC3E}">
        <p14:creationId xmlns:p14="http://schemas.microsoft.com/office/powerpoint/2010/main" val="2740993271"/>
      </p:ext>
    </p:extLst>
  </p:cSld>
  <p:clrMapOvr>
    <a:masterClrMapping/>
  </p:clrMapOvr>
  <p:transition spd="slow" advTm="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86689C-E1BB-8417-95A7-3DA7AAF04A17}"/>
              </a:ext>
            </a:extLst>
          </p:cNvPr>
          <p:cNvSpPr txBox="1"/>
          <p:nvPr/>
        </p:nvSpPr>
        <p:spPr>
          <a:xfrm>
            <a:off x="992712" y="1109441"/>
            <a:ext cx="9823206" cy="991618"/>
          </a:xfrm>
          <a:prstGeom prst="rect">
            <a:avLst/>
          </a:prstGeom>
          <a:noFill/>
        </p:spPr>
        <p:txBody>
          <a:bodyPr wrap="square">
            <a:spAutoFit/>
          </a:bodyPr>
          <a:lstStyle/>
          <a:p>
            <a:pPr marR="45720" algn="just" fontAlgn="base">
              <a:lnSpc>
                <a:spcPct val="107000"/>
              </a:lnSpc>
              <a:spcBef>
                <a:spcPts val="0"/>
              </a:spcBef>
              <a:spcAft>
                <a:spcPts val="0"/>
              </a:spcAft>
            </a:pPr>
            <a:r>
              <a:rPr lang="pt-BR" sz="2800" dirty="0">
                <a:effectLst/>
                <a:latin typeface="+mj-lt"/>
                <a:ea typeface="Calibri" panose="020F0502020204030204" pitchFamily="34" charset="0"/>
                <a:cs typeface="Times New Roman" panose="02020603050405020304" pitchFamily="18" charset="0"/>
              </a:rPr>
              <a:t>1. Nêu định nghĩa dung dịch, huyền phù, nhũ tương?</a:t>
            </a:r>
          </a:p>
          <a:p>
            <a:pPr marR="45720" algn="just" fontAlgn="base">
              <a:lnSpc>
                <a:spcPct val="107000"/>
              </a:lnSpc>
            </a:pPr>
            <a:r>
              <a:rPr lang="pt-BR" sz="2800" dirty="0">
                <a:effectLst/>
                <a:latin typeface="+mj-lt"/>
                <a:ea typeface="Calibri" panose="020F0502020204030204" pitchFamily="34" charset="0"/>
                <a:cs typeface="Times New Roman" panose="02020603050405020304" pitchFamily="18" charset="0"/>
              </a:rPr>
              <a:t>2. Hoàn thành bảng sau.</a:t>
            </a:r>
            <a:endParaRPr lang="en-US" sz="2800" dirty="0">
              <a:effectLst/>
              <a:latin typeface="+mj-lt"/>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B3D25E8-13CB-E07D-EB90-08D3C8B8059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1</a:t>
            </a:r>
          </a:p>
        </p:txBody>
      </p:sp>
      <p:pic>
        <p:nvPicPr>
          <p:cNvPr id="5" name="Picture 4">
            <a:extLst>
              <a:ext uri="{FF2B5EF4-FFF2-40B4-BE49-F238E27FC236}">
                <a16:creationId xmlns:a16="http://schemas.microsoft.com/office/drawing/2014/main" id="{D14BAABD-5769-9A10-94BF-2E478FDE9C89}"/>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graphicFrame>
        <p:nvGraphicFramePr>
          <p:cNvPr id="6" name="Table 5">
            <a:extLst>
              <a:ext uri="{FF2B5EF4-FFF2-40B4-BE49-F238E27FC236}">
                <a16:creationId xmlns:a16="http://schemas.microsoft.com/office/drawing/2014/main" id="{E39F9F31-BC33-F941-5F45-7594524EC7E5}"/>
              </a:ext>
            </a:extLst>
          </p:cNvPr>
          <p:cNvGraphicFramePr>
            <a:graphicFrameLocks noGrp="1"/>
          </p:cNvGraphicFramePr>
          <p:nvPr>
            <p:extLst>
              <p:ext uri="{D42A27DB-BD31-4B8C-83A1-F6EECF244321}">
                <p14:modId xmlns:p14="http://schemas.microsoft.com/office/powerpoint/2010/main" val="3893588287"/>
              </p:ext>
            </p:extLst>
          </p:nvPr>
        </p:nvGraphicFramePr>
        <p:xfrm>
          <a:off x="0" y="1973918"/>
          <a:ext cx="12192001" cy="7533578"/>
        </p:xfrm>
        <a:graphic>
          <a:graphicData uri="http://schemas.openxmlformats.org/drawingml/2006/table">
            <a:tbl>
              <a:tblPr firstRow="1" firstCol="1" bandRow="1">
                <a:tableStyleId>{5C22544A-7EE6-4342-B048-85BDC9FD1C3A}</a:tableStyleId>
              </a:tblPr>
              <a:tblGrid>
                <a:gridCol w="1055475">
                  <a:extLst>
                    <a:ext uri="{9D8B030D-6E8A-4147-A177-3AD203B41FA5}">
                      <a16:colId xmlns:a16="http://schemas.microsoft.com/office/drawing/2014/main" val="2266587518"/>
                    </a:ext>
                  </a:extLst>
                </a:gridCol>
                <a:gridCol w="4344428">
                  <a:extLst>
                    <a:ext uri="{9D8B030D-6E8A-4147-A177-3AD203B41FA5}">
                      <a16:colId xmlns:a16="http://schemas.microsoft.com/office/drawing/2014/main" val="3231338323"/>
                    </a:ext>
                  </a:extLst>
                </a:gridCol>
                <a:gridCol w="2178267">
                  <a:extLst>
                    <a:ext uri="{9D8B030D-6E8A-4147-A177-3AD203B41FA5}">
                      <a16:colId xmlns:a16="http://schemas.microsoft.com/office/drawing/2014/main" val="3089685055"/>
                    </a:ext>
                  </a:extLst>
                </a:gridCol>
                <a:gridCol w="2051415">
                  <a:extLst>
                    <a:ext uri="{9D8B030D-6E8A-4147-A177-3AD203B41FA5}">
                      <a16:colId xmlns:a16="http://schemas.microsoft.com/office/drawing/2014/main" val="2998875409"/>
                    </a:ext>
                  </a:extLst>
                </a:gridCol>
                <a:gridCol w="1224874">
                  <a:extLst>
                    <a:ext uri="{9D8B030D-6E8A-4147-A177-3AD203B41FA5}">
                      <a16:colId xmlns:a16="http://schemas.microsoft.com/office/drawing/2014/main" val="2154287223"/>
                    </a:ext>
                  </a:extLst>
                </a:gridCol>
                <a:gridCol w="1337542">
                  <a:extLst>
                    <a:ext uri="{9D8B030D-6E8A-4147-A177-3AD203B41FA5}">
                      <a16:colId xmlns:a16="http://schemas.microsoft.com/office/drawing/2014/main" val="2538221496"/>
                    </a:ext>
                  </a:extLst>
                </a:gridCol>
              </a:tblGrid>
              <a:tr h="134833">
                <a:tc rowSpan="3">
                  <a:txBody>
                    <a:bodyPr/>
                    <a:lstStyle/>
                    <a:p>
                      <a:pPr marL="0" marR="0" algn="ctr">
                        <a:lnSpc>
                          <a:spcPct val="107000"/>
                        </a:lnSpc>
                        <a:spcBef>
                          <a:spcPts val="0"/>
                        </a:spcBef>
                        <a:spcAft>
                          <a:spcPts val="0"/>
                        </a:spcAft>
                      </a:pPr>
                      <a:r>
                        <a:rPr lang="en-US" sz="2800">
                          <a:effectLst/>
                        </a:rPr>
                        <a:t>TT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800">
                          <a:effectLst/>
                        </a:rPr>
                        <a:t>Các tiến hành</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800">
                          <a:effectLst/>
                        </a:rPr>
                        <a:t>Hiện tượng</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07000"/>
                        </a:lnSpc>
                        <a:spcBef>
                          <a:spcPts val="0"/>
                        </a:spcBef>
                        <a:spcAft>
                          <a:spcPts val="0"/>
                        </a:spcAft>
                      </a:pPr>
                      <a:r>
                        <a:rPr lang="en-US" sz="2600">
                          <a:effectLst/>
                        </a:rPr>
                        <a:t>Kết luận về hỗn hợp</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4256688"/>
                  </a:ext>
                </a:extLst>
              </a:tr>
              <a:tr h="0">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a:lnSpc>
                          <a:spcPct val="107000"/>
                        </a:lnSpc>
                        <a:spcBef>
                          <a:spcPts val="0"/>
                        </a:spcBef>
                        <a:spcAft>
                          <a:spcPts val="0"/>
                        </a:spcAft>
                      </a:pPr>
                      <a:r>
                        <a:rPr lang="en-US" sz="2800">
                          <a:effectLst/>
                        </a:rPr>
                        <a:t>Không phải là dung dịch</a:t>
                      </a:r>
                    </a:p>
                  </a:txBody>
                  <a:tcPr marL="68580" marR="68580" marT="0" marB="0" anchor="ctr"/>
                </a:tc>
                <a:tc gridSpan="2">
                  <a:txBody>
                    <a:bodyPr/>
                    <a:lstStyle/>
                    <a:p>
                      <a:pPr marL="0" marR="0" algn="ctr">
                        <a:lnSpc>
                          <a:spcPct val="107000"/>
                        </a:lnSpc>
                        <a:spcBef>
                          <a:spcPts val="0"/>
                        </a:spcBef>
                        <a:spcAft>
                          <a:spcPts val="0"/>
                        </a:spcAft>
                      </a:pPr>
                      <a:r>
                        <a:rPr lang="en-US" sz="2800">
                          <a:effectLst/>
                        </a:rPr>
                        <a:t>Là dung dịch</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39261254"/>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800">
                          <a:effectLst/>
                        </a:rPr>
                        <a:t>Chất tan</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Dung môi</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3606666"/>
                  </a:ext>
                </a:extLst>
              </a:tr>
              <a:tr h="0">
                <a:tc>
                  <a:txBody>
                    <a:bodyPr/>
                    <a:lstStyle/>
                    <a:p>
                      <a:pPr marL="0" marR="0" algn="ctr">
                        <a:lnSpc>
                          <a:spcPct val="107000"/>
                        </a:lnSpc>
                        <a:spcBef>
                          <a:spcPts val="0"/>
                        </a:spcBef>
                        <a:spcAft>
                          <a:spcPts val="0"/>
                        </a:spcAft>
                      </a:pPr>
                      <a:r>
                        <a:rPr lang="en-US" sz="2800">
                          <a:effectLst/>
                        </a:rPr>
                        <a:t>Cốc 1</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800">
                          <a:effectLst/>
                        </a:rPr>
                        <a:t>20 mL nước + 1 thìa (khoảng 3g) muối ăn hạt.</a:t>
                      </a:r>
                    </a:p>
                    <a:p>
                      <a:pPr marL="0" marR="0" algn="just">
                        <a:lnSpc>
                          <a:spcPct val="107000"/>
                        </a:lnSpc>
                        <a:spcBef>
                          <a:spcPts val="0"/>
                        </a:spcBef>
                        <a:spcAft>
                          <a:spcPts val="0"/>
                        </a:spcAft>
                      </a:pPr>
                      <a:r>
                        <a:rPr lang="en-US" sz="2800">
                          <a:effectLst/>
                        </a:rPr>
                        <a:t>Khuấy đều khoảng 2 phút.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1673337"/>
                  </a:ext>
                </a:extLst>
              </a:tr>
              <a:tr h="0">
                <a:tc>
                  <a:txBody>
                    <a:bodyPr/>
                    <a:lstStyle/>
                    <a:p>
                      <a:pPr marL="0" marR="0" algn="ctr">
                        <a:lnSpc>
                          <a:spcPct val="107000"/>
                        </a:lnSpc>
                        <a:spcBef>
                          <a:spcPts val="0"/>
                        </a:spcBef>
                        <a:spcAft>
                          <a:spcPts val="0"/>
                        </a:spcAft>
                      </a:pPr>
                      <a:r>
                        <a:rPr lang="en-US" sz="2800">
                          <a:effectLst/>
                        </a:rPr>
                        <a:t>Cốc 2</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800">
                          <a:effectLst/>
                        </a:rPr>
                        <a:t>20 mL nước + 1 thìa (khoảng 3g) copper (II) sufate. Khuấy đều khoảng 2 phút.</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a:effectLst/>
                        </a:rPr>
                        <a:t>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1325863"/>
                  </a:ext>
                </a:extLst>
              </a:tr>
              <a:tr h="0">
                <a:tc>
                  <a:txBody>
                    <a:bodyPr/>
                    <a:lstStyle/>
                    <a:p>
                      <a:pPr marL="0" marR="0" algn="ctr">
                        <a:lnSpc>
                          <a:spcPct val="107000"/>
                        </a:lnSpc>
                        <a:spcBef>
                          <a:spcPts val="0"/>
                        </a:spcBef>
                        <a:spcAft>
                          <a:spcPts val="0"/>
                        </a:spcAft>
                      </a:pPr>
                      <a:r>
                        <a:rPr lang="en-US" sz="2600">
                          <a:effectLst/>
                        </a:rPr>
                        <a:t>Cốc 3</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600">
                          <a:effectLst/>
                        </a:rPr>
                        <a:t>20 mL nước + 1 thìa (khoảng 3g) sữa bột. Khuấy đều khoảng 2 phút.</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918249"/>
                  </a:ext>
                </a:extLst>
              </a:tr>
              <a:tr h="0">
                <a:tc>
                  <a:txBody>
                    <a:bodyPr/>
                    <a:lstStyle/>
                    <a:p>
                      <a:pPr marL="0" marR="0" algn="ctr">
                        <a:lnSpc>
                          <a:spcPct val="107000"/>
                        </a:lnSpc>
                        <a:spcBef>
                          <a:spcPts val="0"/>
                        </a:spcBef>
                        <a:spcAft>
                          <a:spcPts val="0"/>
                        </a:spcAft>
                      </a:pPr>
                      <a:r>
                        <a:rPr lang="en-US" sz="2600">
                          <a:effectLst/>
                        </a:rPr>
                        <a:t>Cốc 4</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600">
                          <a:effectLst/>
                        </a:rPr>
                        <a:t>20 mL nước + 4 thìa (khoảng 3g) muối ăn. Khuấy đều khoảng 2 phút.</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218214"/>
                  </a:ext>
                </a:extLst>
              </a:tr>
            </a:tbl>
          </a:graphicData>
        </a:graphic>
      </p:graphicFrame>
    </p:spTree>
    <p:extLst>
      <p:ext uri="{BB962C8B-B14F-4D97-AF65-F5344CB8AC3E}">
        <p14:creationId xmlns:p14="http://schemas.microsoft.com/office/powerpoint/2010/main" val="361610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059" y="356397"/>
            <a:ext cx="9851922" cy="1274195"/>
          </a:xfrm>
          <a:prstGeom prst="rect">
            <a:avLst/>
          </a:prstGeom>
        </p:spPr>
        <p:txBody>
          <a:bodyPr wrap="square">
            <a:spAutoFit/>
          </a:bodyPr>
          <a:lstStyle/>
          <a:p>
            <a:pPr algn="just">
              <a:lnSpc>
                <a:spcPct val="120000"/>
              </a:lnSpc>
              <a:spcAft>
                <a:spcPts val="3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6: </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Hoà </a:t>
            </a:r>
            <a:r>
              <a:rPr lang="vi-VN" sz="3200" dirty="0">
                <a:latin typeface="Times New Roman" panose="02020603050405020304" pitchFamily="18" charset="0"/>
                <a:ea typeface="Calibri" panose="020F0502020204030204" pitchFamily="34" charset="0"/>
                <a:cs typeface="Times New Roman" panose="02020603050405020304" pitchFamily="18" charset="0"/>
              </a:rPr>
              <a:t>tan 100 gam P</a:t>
            </a:r>
            <a:r>
              <a:rPr lang="vi-VN" sz="32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3200" dirty="0">
                <a:latin typeface="Times New Roman" panose="02020603050405020304" pitchFamily="18" charset="0"/>
                <a:ea typeface="Calibri" panose="020F0502020204030204" pitchFamily="34" charset="0"/>
                <a:cs typeface="Times New Roman" panose="02020603050405020304" pitchFamily="18" charset="0"/>
              </a:rPr>
              <a:t>O</a:t>
            </a:r>
            <a:r>
              <a:rPr lang="vi-VN" sz="3200" baseline="-25000" dirty="0">
                <a:latin typeface="Times New Roman" panose="02020603050405020304" pitchFamily="18" charset="0"/>
                <a:ea typeface="Calibri" panose="020F0502020204030204" pitchFamily="34" charset="0"/>
                <a:cs typeface="Times New Roman" panose="02020603050405020304" pitchFamily="18" charset="0"/>
              </a:rPr>
              <a:t>5</a:t>
            </a:r>
            <a:r>
              <a:rPr lang="vi-VN" sz="3200" dirty="0">
                <a:latin typeface="Times New Roman" panose="02020603050405020304" pitchFamily="18" charset="0"/>
                <a:ea typeface="Calibri" panose="020F0502020204030204" pitchFamily="34" charset="0"/>
                <a:cs typeface="Times New Roman" panose="02020603050405020304" pitchFamily="18" charset="0"/>
              </a:rPr>
              <a:t> vào m gam dung dịch H</a:t>
            </a:r>
            <a:r>
              <a:rPr lang="vi-VN" sz="32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3200" dirty="0">
                <a:latin typeface="Times New Roman" panose="02020603050405020304" pitchFamily="18" charset="0"/>
                <a:ea typeface="Calibri" panose="020F0502020204030204" pitchFamily="34" charset="0"/>
                <a:cs typeface="Times New Roman" panose="02020603050405020304" pitchFamily="18" charset="0"/>
              </a:rPr>
              <a:t>PO</a:t>
            </a:r>
            <a:r>
              <a:rPr lang="vi-VN" sz="3200" baseline="-25000" dirty="0">
                <a:latin typeface="Times New Roman" panose="02020603050405020304" pitchFamily="18" charset="0"/>
                <a:ea typeface="Calibri" panose="020F0502020204030204" pitchFamily="34" charset="0"/>
                <a:cs typeface="Times New Roman" panose="02020603050405020304" pitchFamily="18" charset="0"/>
              </a:rPr>
              <a:t>4</a:t>
            </a:r>
            <a:r>
              <a:rPr lang="vi-VN" sz="3200" dirty="0">
                <a:latin typeface="Times New Roman" panose="02020603050405020304" pitchFamily="18" charset="0"/>
                <a:ea typeface="Calibri" panose="020F0502020204030204" pitchFamily="34" charset="0"/>
                <a:cs typeface="Times New Roman" panose="02020603050405020304" pitchFamily="18" charset="0"/>
              </a:rPr>
              <a:t> 48%, thu được dung dịch H</a:t>
            </a:r>
            <a:r>
              <a:rPr lang="vi-VN" sz="32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3200" dirty="0">
                <a:latin typeface="Times New Roman" panose="02020603050405020304" pitchFamily="18" charset="0"/>
                <a:ea typeface="Calibri" panose="020F0502020204030204" pitchFamily="34" charset="0"/>
                <a:cs typeface="Times New Roman" panose="02020603050405020304" pitchFamily="18" charset="0"/>
              </a:rPr>
              <a:t>PO</a:t>
            </a:r>
            <a:r>
              <a:rPr lang="vi-VN" sz="3200" baseline="-25000" dirty="0">
                <a:latin typeface="Times New Roman" panose="02020603050405020304" pitchFamily="18" charset="0"/>
                <a:ea typeface="Calibri" panose="020F0502020204030204" pitchFamily="34" charset="0"/>
                <a:cs typeface="Times New Roman" panose="02020603050405020304" pitchFamily="18" charset="0"/>
              </a:rPr>
              <a:t>4</a:t>
            </a:r>
            <a:r>
              <a:rPr lang="vi-VN" sz="3200" dirty="0">
                <a:latin typeface="Times New Roman" panose="02020603050405020304" pitchFamily="18" charset="0"/>
                <a:ea typeface="Calibri" panose="020F0502020204030204" pitchFamily="34" charset="0"/>
                <a:cs typeface="Times New Roman" panose="02020603050405020304" pitchFamily="18" charset="0"/>
              </a:rPr>
              <a:t> 60%.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3200" dirty="0">
                <a:latin typeface="Times New Roman" panose="02020603050405020304" pitchFamily="18" charset="0"/>
                <a:ea typeface="Calibri" panose="020F0502020204030204" pitchFamily="34" charset="0"/>
                <a:cs typeface="Times New Roman" panose="02020603050405020304" pitchFamily="18" charset="0"/>
              </a:rPr>
              <a:t> m</a:t>
            </a:r>
            <a:endParaRPr lang="en-US" sz="3200" dirty="0"/>
          </a:p>
        </p:txBody>
      </p:sp>
      <mc:AlternateContent xmlns:mc="http://schemas.openxmlformats.org/markup-compatibility/2006">
        <mc:Choice xmlns:a14="http://schemas.microsoft.com/office/drawing/2010/main" Requires="a14">
          <p:sp>
            <p:nvSpPr>
              <p:cNvPr id="3" name="Rectangle 2"/>
              <p:cNvSpPr/>
              <p:nvPr/>
            </p:nvSpPr>
            <p:spPr>
              <a:xfrm>
                <a:off x="993059" y="1630592"/>
                <a:ext cx="8967019" cy="4805867"/>
              </a:xfrm>
              <a:prstGeom prst="rect">
                <a:avLst/>
              </a:prstGeom>
            </p:spPr>
            <p:txBody>
              <a:bodyPr wrap="square">
                <a:spAutoFit/>
              </a:bodyPr>
              <a:lstStyle/>
              <a:p>
                <a:pPr algn="just">
                  <a:lnSpc>
                    <a:spcPct val="120000"/>
                  </a:lnSpc>
                  <a:spcAft>
                    <a:spcPts val="30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a:t>
                </a:r>
                <a:r>
                  <a:rPr lang="en-US" sz="2400" b="1" baseline="-25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400" b="1" baseline="-25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+ 3H</a:t>
                </a:r>
                <a:r>
                  <a:rPr lang="en-US" sz="2400" b="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 → 2H</a:t>
                </a:r>
                <a:r>
                  <a:rPr lang="en-US" sz="2400" b="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a:t>
                </a:r>
                <a:r>
                  <a:rPr lang="en-US" sz="2400" b="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                 2</a:t>
                </a:r>
              </a:p>
              <a:p>
                <a:pPr algn="just">
                  <a:lnSpc>
                    <a:spcPct val="120000"/>
                  </a:lnSpc>
                  <a:spcAft>
                    <a:spcPts val="3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𝟓𝟎</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𝟕𝟏</m:t>
                        </m:r>
                      </m:den>
                    </m:f>
                  </m:oMath>
                </a14:m>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𝟏𝟎𝟎</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𝟕𝟏</m:t>
                        </m:r>
                      </m:den>
                    </m:f>
                  </m:oMath>
                </a14:m>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14:m>
                  <m:oMath xmlns:m="http://schemas.openxmlformats.org/officeDocument/2006/math">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𝒏</m:t>
                        </m:r>
                      </m:e>
                      <m:sub>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𝑷</m:t>
                            </m:r>
                          </m:e>
                          <m: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𝑶</m:t>
                            </m:r>
                          </m:e>
                          <m: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sub>
                        </m:sSub>
                      </m:sub>
                    </m:s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𝟏𝟎𝟎</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𝟏𝟒𝟐</m:t>
                        </m:r>
                      </m:den>
                    </m:f>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𝟓𝟎</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𝟕𝟏</m:t>
                        </m:r>
                      </m:den>
                    </m:f>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𝒎𝒐𝒍</m:t>
                    </m:r>
                  </m:oMath>
                </a14:m>
                <a:r>
                  <a:rPr lang="nl-NL"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14:m>
                  <m:oMathPara xmlns:m="http://schemas.openxmlformats.org/officeDocument/2006/math">
                    <m:oMathParaPr>
                      <m:jc m:val="centerGroup"/>
                    </m:oMathParaPr>
                    <m:oMath xmlns:m="http://schemas.openxmlformats.org/officeDocument/2006/math">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e>
                        <m:sub>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𝑯</m:t>
                              </m:r>
                            </m:e>
                            <m: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b>
                          </m:sSub>
                          <m:sSub>
                            <m:sSub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𝑷𝑶</m:t>
                              </m:r>
                            </m:e>
                            <m: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sub>
                          </m:sSub>
                        </m:sub>
                      </m:sSub>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𝟏𝟎𝟎</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𝟕𝟏</m:t>
                          </m:r>
                        </m:den>
                      </m:f>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𝟗𝟖</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𝟗𝟖𝟎𝟎</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𝟕𝟏</m:t>
                          </m:r>
                        </m:den>
                      </m:f>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𝒈𝒂𝒎</m:t>
                      </m:r>
                    </m:oMath>
                  </m:oMathPara>
                </a14:m>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14:m>
                  <m:oMathPara xmlns:m="http://schemas.openxmlformats.org/officeDocument/2006/math">
                    <m:oMathParaPr>
                      <m:jc m:val="centerGroup"/>
                    </m:oMathParaPr>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𝑪</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𝟒𝟖</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𝟗𝟖𝟎𝟎</m:t>
                              </m:r>
                            </m:num>
                            <m:den>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𝟕𝟏</m:t>
                              </m:r>
                            </m:den>
                          </m:f>
                        </m:num>
                        <m:den>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𝟏𝟎𝟎</m:t>
                          </m:r>
                        </m:den>
                      </m:f>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𝟏𝟎𝟎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𝟔𝟓𝟎</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𝟐𝟑</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pt-BR"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𝒈𝒂𝒎</m:t>
                      </m:r>
                    </m:oMath>
                  </m:oMathPara>
                </a14:m>
                <a:endParaRPr lang="en-US" sz="2400" b="1" dirty="0">
                  <a:solidFill>
                    <a:srgbClr val="FF0000"/>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993059" y="1630592"/>
                <a:ext cx="8967019" cy="4805867"/>
              </a:xfrm>
              <a:prstGeom prst="rect">
                <a:avLst/>
              </a:prstGeom>
              <a:blipFill>
                <a:blip r:embed="rId2"/>
                <a:stretch>
                  <a:fillRect l="-1088" t="-253" b="-760"/>
                </a:stretch>
              </a:blipFill>
            </p:spPr>
            <p:txBody>
              <a:bodyPr/>
              <a:lstStyle/>
              <a:p>
                <a:r>
                  <a:rPr lang="en-US">
                    <a:noFill/>
                  </a:rPr>
                  <a:t> </a:t>
                </a:r>
              </a:p>
            </p:txBody>
          </p:sp>
        </mc:Fallback>
      </mc:AlternateContent>
    </p:spTree>
    <p:extLst>
      <p:ext uri="{BB962C8B-B14F-4D97-AF65-F5344CB8AC3E}">
        <p14:creationId xmlns:p14="http://schemas.microsoft.com/office/powerpoint/2010/main" val="2957879493"/>
      </p:ext>
    </p:extLst>
  </p:cSld>
  <p:clrMapOvr>
    <a:masterClrMapping/>
  </p:clrMapOvr>
  <p:transition spd="slow" advTm="0">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D328A1-9183-F71D-D3CF-E53961AD5E6B}"/>
              </a:ext>
            </a:extLst>
          </p:cNvPr>
          <p:cNvSpPr txBox="1"/>
          <p:nvPr/>
        </p:nvSpPr>
        <p:spPr>
          <a:xfrm>
            <a:off x="1264474" y="1620524"/>
            <a:ext cx="10209771" cy="3604641"/>
          </a:xfrm>
          <a:prstGeom prst="rect">
            <a:avLst/>
          </a:prstGeom>
          <a:noFill/>
        </p:spPr>
        <p:txBody>
          <a:bodyPr wrap="square">
            <a:spAutoFit/>
          </a:bodyPr>
          <a:lstStyle/>
          <a:p>
            <a:pPr marL="30480" marR="30480" algn="just">
              <a:spcBef>
                <a:spcPts val="0"/>
              </a:spcBef>
              <a:spcAft>
                <a:spcPts val="0"/>
              </a:spcAft>
            </a:pPr>
            <a:r>
              <a:rPr lang="en-US" sz="3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cất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cụ</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hãy</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toán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nêu</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cách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pha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chế</a:t>
            </a:r>
            <a:r>
              <a:rPr lang="en-US" sz="3200" dirty="0">
                <a:effectLst/>
                <a:latin typeface="Arial" panose="020B0604020202020204" pitchFamily="34" charset="0"/>
                <a:ea typeface="Times New Roman" panose="02020603050405020304" pitchFamily="18" charset="0"/>
                <a:cs typeface="Arial" panose="020B0604020202020204" pitchFamily="34" charset="0"/>
              </a:rPr>
              <a:t>:</a:t>
            </a:r>
          </a:p>
          <a:p>
            <a:pPr marL="342900" marR="30480" lvl="0" indent="-342900" algn="just">
              <a:spcBef>
                <a:spcPts val="0"/>
              </a:spcBef>
              <a:spcAft>
                <a:spcPts val="0"/>
              </a:spcAft>
              <a:buFont typeface="+mj-lt"/>
              <a:buAutoNum type="alphaLcParenR"/>
            </a:pPr>
            <a:r>
              <a:rPr lang="en-US" sz="3200" dirty="0">
                <a:effectLst/>
                <a:latin typeface="Arial" panose="020B0604020202020204" pitchFamily="34" charset="0"/>
                <a:ea typeface="Times New Roman" panose="02020603050405020304" pitchFamily="18" charset="0"/>
                <a:cs typeface="Arial" panose="020B0604020202020204" pitchFamily="34" charset="0"/>
              </a:rPr>
              <a:t>100 ml dung </a:t>
            </a:r>
            <a:r>
              <a:rPr lang="en-US" sz="3200" dirty="0" err="1">
                <a:effectLst/>
                <a:latin typeface="Arial" panose="020B0604020202020204" pitchFamily="34" charset="0"/>
                <a:ea typeface="Times New Roman" panose="02020603050405020304" pitchFamily="18" charset="0"/>
                <a:cs typeface="Arial" panose="020B0604020202020204" pitchFamily="34" charset="0"/>
              </a:rPr>
              <a:t>dịch</a:t>
            </a:r>
            <a:r>
              <a:rPr lang="en-US" sz="3200" dirty="0">
                <a:effectLst/>
                <a:latin typeface="Arial" panose="020B0604020202020204" pitchFamily="34" charset="0"/>
                <a:ea typeface="Times New Roman" panose="02020603050405020304" pitchFamily="18" charset="0"/>
                <a:cs typeface="Arial" panose="020B0604020202020204" pitchFamily="34" charset="0"/>
              </a:rPr>
              <a:t> Na</a:t>
            </a:r>
            <a:r>
              <a:rPr lang="en-US" sz="3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200" dirty="0">
                <a:effectLst/>
                <a:latin typeface="Arial" panose="020B0604020202020204" pitchFamily="34" charset="0"/>
                <a:ea typeface="Times New Roman" panose="02020603050405020304" pitchFamily="18" charset="0"/>
                <a:cs typeface="Arial" panose="020B0604020202020204" pitchFamily="34" charset="0"/>
              </a:rPr>
              <a:t>SO</a:t>
            </a:r>
            <a:r>
              <a:rPr lang="en-US" sz="3200" baseline="-25000" dirty="0">
                <a:effectLst/>
                <a:latin typeface="Arial" panose="020B0604020202020204" pitchFamily="34" charset="0"/>
                <a:ea typeface="Times New Roman" panose="02020603050405020304" pitchFamily="18" charset="0"/>
                <a:cs typeface="Arial" panose="020B0604020202020204" pitchFamily="34" charset="0"/>
              </a:rPr>
              <a:t>4</a:t>
            </a:r>
            <a:r>
              <a:rPr lang="en-US" sz="3200" dirty="0">
                <a:effectLst/>
                <a:latin typeface="Arial" panose="020B0604020202020204" pitchFamily="34" charset="0"/>
                <a:ea typeface="Times New Roman" panose="02020603050405020304" pitchFamily="18" charset="0"/>
                <a:cs typeface="Arial" panose="020B0604020202020204" pitchFamily="34" charset="0"/>
              </a:rPr>
              <a:t> 0,1M </a:t>
            </a:r>
            <a:r>
              <a:rPr lang="en-US" sz="3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3200" dirty="0">
                <a:effectLst/>
                <a:latin typeface="Arial" panose="020B0604020202020204" pitchFamily="34" charset="0"/>
                <a:ea typeface="Times New Roman" panose="02020603050405020304" pitchFamily="18" charset="0"/>
                <a:cs typeface="Arial" panose="020B0604020202020204" pitchFamily="34" charset="0"/>
              </a:rPr>
              <a:t> dung </a:t>
            </a:r>
            <a:r>
              <a:rPr lang="en-US" sz="3200" dirty="0" err="1">
                <a:effectLst/>
                <a:latin typeface="Arial" panose="020B0604020202020204" pitchFamily="34" charset="0"/>
                <a:ea typeface="Times New Roman" panose="02020603050405020304" pitchFamily="18" charset="0"/>
                <a:cs typeface="Arial" panose="020B0604020202020204" pitchFamily="34" charset="0"/>
              </a:rPr>
              <a:t>dịch</a:t>
            </a:r>
            <a:r>
              <a:rPr lang="en-US" sz="3200" dirty="0">
                <a:effectLst/>
                <a:latin typeface="Arial" panose="020B0604020202020204" pitchFamily="34" charset="0"/>
                <a:ea typeface="Times New Roman" panose="02020603050405020304" pitchFamily="18" charset="0"/>
                <a:cs typeface="Arial" panose="020B0604020202020204" pitchFamily="34" charset="0"/>
              </a:rPr>
              <a:t> Na</a:t>
            </a:r>
            <a:r>
              <a:rPr lang="en-US" sz="3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200" dirty="0">
                <a:effectLst/>
                <a:latin typeface="Arial" panose="020B0604020202020204" pitchFamily="34" charset="0"/>
                <a:ea typeface="Times New Roman" panose="02020603050405020304" pitchFamily="18" charset="0"/>
                <a:cs typeface="Arial" panose="020B0604020202020204" pitchFamily="34" charset="0"/>
              </a:rPr>
              <a:t>SO</a:t>
            </a:r>
            <a:r>
              <a:rPr lang="en-US" sz="3200" baseline="-25000" dirty="0">
                <a:effectLst/>
                <a:latin typeface="Arial" panose="020B0604020202020204" pitchFamily="34" charset="0"/>
                <a:ea typeface="Times New Roman" panose="02020603050405020304" pitchFamily="18" charset="0"/>
                <a:cs typeface="Arial" panose="020B0604020202020204" pitchFamily="34" charset="0"/>
              </a:rPr>
              <a:t>4</a:t>
            </a:r>
            <a:r>
              <a:rPr lang="en-US" sz="3200" dirty="0">
                <a:effectLst/>
                <a:latin typeface="Arial" panose="020B0604020202020204" pitchFamily="34" charset="0"/>
                <a:ea typeface="Times New Roman" panose="02020603050405020304" pitchFamily="18" charset="0"/>
                <a:cs typeface="Arial" panose="020B0604020202020204" pitchFamily="34" charset="0"/>
              </a:rPr>
              <a:t> 2M</a:t>
            </a:r>
          </a:p>
          <a:p>
            <a:pPr marL="342900" marR="0" lvl="0" indent="-342900" algn="just">
              <a:lnSpc>
                <a:spcPct val="107000"/>
              </a:lnSpc>
              <a:spcBef>
                <a:spcPts val="0"/>
              </a:spcBef>
              <a:spcAft>
                <a:spcPts val="0"/>
              </a:spcAft>
              <a:buFont typeface="+mj-lt"/>
              <a:buAutoNum type="alphaLcParenR"/>
            </a:pP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150 g dung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dịch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NaCl</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2,5%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dịch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NaCl</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GV </a:t>
            </a:r>
            <a:r>
              <a:rPr lang="en-US" sz="3200" dirty="0" err="1">
                <a:effectLst/>
                <a:latin typeface="Arial" panose="020B0604020202020204" pitchFamily="34" charset="0"/>
                <a:ea typeface="Calibri" panose="020F0502020204030204" pitchFamily="34" charset="0"/>
                <a:cs typeface="Arial" panose="020B0604020202020204" pitchFamily="34" charset="0"/>
              </a:rPr>
              <a:t>hướng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dẫn</a:t>
            </a:r>
            <a:r>
              <a:rPr lang="en-US" sz="3200" dirty="0">
                <a:effectLst/>
                <a:latin typeface="Arial" panose="020B0604020202020204" pitchFamily="34" charset="0"/>
                <a:ea typeface="Calibri" panose="020F0502020204030204" pitchFamily="34" charset="0"/>
                <a:cs typeface="Arial" panose="020B0604020202020204" pitchFamily="34" charset="0"/>
              </a:rPr>
              <a:t> HS </a:t>
            </a:r>
            <a:r>
              <a:rPr lang="en-US" sz="3200" dirty="0" err="1">
                <a:effectLst/>
                <a:latin typeface="Arial" panose="020B0604020202020204" pitchFamily="34" charset="0"/>
                <a:ea typeface="Calibri" panose="020F0502020204030204" pitchFamily="34" charset="0"/>
                <a:cs typeface="Arial" panose="020B0604020202020204" pitchFamily="34" charset="0"/>
              </a:rPr>
              <a:t>dạng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bài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p</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loãng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dịch</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nồng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FFEE11F-5E43-F85D-B09C-0E6D835BE983}"/>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p:txBody>
      </p:sp>
      <p:pic>
        <p:nvPicPr>
          <p:cNvPr id="7" name="Picture 6">
            <a:extLst>
              <a:ext uri="{FF2B5EF4-FFF2-40B4-BE49-F238E27FC236}">
                <a16:creationId xmlns:a16="http://schemas.microsoft.com/office/drawing/2014/main" id="{700F314C-C483-5984-7739-91FDE3D8569F}"/>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3268879619"/>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106D89-D8D9-DD21-83E3-969BBBDF876B}"/>
                  </a:ext>
                </a:extLst>
              </p:cNvPr>
              <p:cNvSpPr txBox="1"/>
              <p:nvPr/>
            </p:nvSpPr>
            <p:spPr>
              <a:xfrm>
                <a:off x="718784" y="531572"/>
                <a:ext cx="11006183" cy="5794856"/>
              </a:xfrm>
              <a:prstGeom prst="rect">
                <a:avLst/>
              </a:prstGeom>
              <a:noFill/>
            </p:spPr>
            <p:txBody>
              <a:bodyPr wrap="square">
                <a:spAutoFit/>
              </a:bodyPr>
              <a:lstStyle/>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 Tính toán:</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Số mol chất tan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100 ml dd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0,1M là:</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14:m>
                  <m:oMath xmlns:m="http://schemas.openxmlformats.org/officeDocument/2006/math">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𝑛</m:t>
                        </m:r>
                      </m:e>
                      <m: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𝑁𝑎</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2</m:t>
                            </m:r>
                          </m:sub>
                        </m:s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𝑆𝑂</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4</m:t>
                            </m:r>
                          </m:sub>
                        </m:sSub>
                      </m:sub>
                    </m:sSub>
                  </m:oMath>
                </a14:m>
                <a:r>
                  <a:rPr lang="en-US" sz="28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2800" i="1">
                            <a:effectLst/>
                            <a:latin typeface="Cambria Math" panose="02040503050406030204" pitchFamily="18" charset="0"/>
                            <a:ea typeface="Calibri" panose="020F0502020204030204" pitchFamily="34" charset="0"/>
                            <a:cs typeface="Times New Roman" panose="02020603050405020304" pitchFamily="18" charset="0"/>
                          </a:rPr>
                          <m:t>𝑀</m:t>
                        </m:r>
                      </m:sub>
                    </m:sSub>
                    <m:r>
                      <a:rPr lang="en-US" sz="2800" i="1">
                        <a:effectLst/>
                        <a:latin typeface="Cambria Math" panose="02040503050406030204" pitchFamily="18" charset="0"/>
                        <a:ea typeface="Segoe UI" panose="020B0502040204020203" pitchFamily="34" charset="0"/>
                        <a:cs typeface="Times New Roman" panose="02020603050405020304" pitchFamily="18" charset="0"/>
                      </a:rPr>
                      <m:t>.</m:t>
                    </m:r>
                    <m:r>
                      <a:rPr lang="en-US" sz="2800" i="1">
                        <a:effectLst/>
                        <a:latin typeface="Cambria Math" panose="02040503050406030204" pitchFamily="18" charset="0"/>
                        <a:ea typeface="Segoe UI" panose="020B0502040204020203" pitchFamily="34" charset="0"/>
                        <a:cs typeface="Times New Roman" panose="02020603050405020304" pitchFamily="18" charset="0"/>
                      </a:rPr>
                      <m:t>𝑉</m:t>
                    </m:r>
                  </m:oMath>
                </a14:m>
                <a:r>
                  <a:rPr lang="en-US" sz="2800">
                    <a:effectLst/>
                    <a:latin typeface="Arial" panose="020B0604020202020204" pitchFamily="34" charset="0"/>
                    <a:ea typeface="Segoe UI" panose="020B0502040204020203" pitchFamily="34" charset="0"/>
                    <a:cs typeface="Arial" panose="020B0604020202020204" pitchFamily="34" charset="0"/>
                  </a:rPr>
                  <a:t> = </a:t>
                </a:r>
                <a14:m>
                  <m:oMath xmlns:m="http://schemas.openxmlformats.org/officeDocument/2006/math">
                    <m:r>
                      <a:rPr lang="en-US" sz="2800">
                        <a:effectLst/>
                        <a:latin typeface="Cambria Math" panose="02040503050406030204" pitchFamily="18" charset="0"/>
                        <a:ea typeface="Segoe UI" panose="020B0502040204020203" pitchFamily="34" charset="0"/>
                        <a:cs typeface="Times New Roman" panose="02020603050405020304" pitchFamily="18" charset="0"/>
                      </a:rPr>
                      <m:t>0,1 . 0,1 = 0,01 (</m:t>
                    </m:r>
                    <m:r>
                      <m:rPr>
                        <m:sty m:val="p"/>
                      </m:rPr>
                      <a:rPr lang="en-US" sz="2800">
                        <a:effectLst/>
                        <a:latin typeface="Cambria Math" panose="02040503050406030204" pitchFamily="18" charset="0"/>
                        <a:ea typeface="Segoe UI" panose="020B0502040204020203" pitchFamily="34" charset="0"/>
                        <a:cs typeface="Times New Roman" panose="02020603050405020304" pitchFamily="18" charset="0"/>
                      </a:rPr>
                      <m:t>mol</m:t>
                    </m:r>
                    <m:r>
                      <a:rPr lang="en-US" sz="2800">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Thể tích của dung dịch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M (trong đó có chứa 0,01 mol chất tan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2800" i="1" u="none" strike="noStrike">
                    <a:effectLst/>
                    <a:latin typeface="Arial" panose="020B0604020202020204" pitchFamily="34" charset="0"/>
                    <a:ea typeface="Calibri" panose="020F050202020403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914400" marR="0" algn="just">
                  <a:lnSpc>
                    <a:spcPct val="107000"/>
                  </a:lnSpc>
                  <a:spcBef>
                    <a:spcPts val="0"/>
                  </a:spcBef>
                  <a:spcAft>
                    <a:spcPts val="0"/>
                  </a:spcAft>
                </a:pPr>
                <a14:m>
                  <m:oMath xmlns:m="http://schemas.openxmlformats.org/officeDocument/2006/math">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𝑉</m:t>
                        </m:r>
                      </m:e>
                      <m: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𝑁𝑎</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2</m:t>
                            </m:r>
                          </m:sub>
                        </m:sSub>
                        <m:sSub>
                          <m:sSubPr>
                            <m:ctrlPr>
                              <a:rPr lang="en-US" sz="2800" i="1">
                                <a:effectLst/>
                                <a:latin typeface="Cambria Math" panose="02040503050406030204" pitchFamily="18" charset="0"/>
                                <a:ea typeface="Segoe UI" panose="020B0502040204020203" pitchFamily="34" charset="0"/>
                                <a:cs typeface="Times New Roman" panose="02020603050405020304" pitchFamily="18" charset="0"/>
                              </a:rPr>
                            </m:ctrlPr>
                          </m:sSubPr>
                          <m:e>
                            <m:r>
                              <a:rPr lang="en-US" sz="2800" i="1">
                                <a:effectLst/>
                                <a:latin typeface="Cambria Math" panose="02040503050406030204" pitchFamily="18" charset="0"/>
                                <a:ea typeface="Segoe UI" panose="020B0502040204020203" pitchFamily="34" charset="0"/>
                                <a:cs typeface="Times New Roman" panose="02020603050405020304" pitchFamily="18" charset="0"/>
                              </a:rPr>
                              <m:t>𝑆𝑂</m:t>
                            </m:r>
                          </m:e>
                          <m:sub>
                            <m:r>
                              <a:rPr lang="en-US" sz="2800" i="1">
                                <a:effectLst/>
                                <a:latin typeface="Cambria Math" panose="02040503050406030204" pitchFamily="18" charset="0"/>
                                <a:ea typeface="Segoe UI" panose="020B0502040204020203" pitchFamily="34" charset="0"/>
                                <a:cs typeface="Times New Roman" panose="02020603050405020304" pitchFamily="18" charset="0"/>
                              </a:rPr>
                              <m:t>4</m:t>
                            </m:r>
                          </m:sub>
                        </m:sSub>
                      </m:sub>
                    </m:sSub>
                    <m:r>
                      <a:rPr lang="en-US" sz="2800" i="1">
                        <a:effectLst/>
                        <a:latin typeface="Cambria Math" panose="02040503050406030204" pitchFamily="18" charset="0"/>
                        <a:ea typeface="Segoe UI" panose="020B0502040204020203" pitchFamily="34" charset="0"/>
                        <a:cs typeface="Times New Roman" panose="02020603050405020304" pitchFamily="18" charset="0"/>
                      </a:rPr>
                      <m:t>= </m:t>
                    </m:r>
                    <m:f>
                      <m:f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fPr>
                      <m:num>
                        <m:sSub>
                          <m:sSub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sSubPr>
                          <m:e>
                            <m:r>
                              <m:rPr>
                                <m:sty m:val="p"/>
                              </m:rPr>
                              <a:rPr lang="en-US" sz="2800">
                                <a:effectLst/>
                                <a:latin typeface="Cambria Math" panose="02040503050406030204" pitchFamily="18" charset="0"/>
                                <a:ea typeface="Calibri" panose="020F0502020204030204" pitchFamily="34" charset="0"/>
                                <a:cs typeface="Times New Roman" panose="02020603050405020304" pitchFamily="18" charset="0"/>
                              </a:rPr>
                              <m:t>n</m:t>
                            </m:r>
                          </m:e>
                          <m:sub/>
                        </m:sSub>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𝑉</m:t>
                        </m:r>
                      </m:den>
                    </m:f>
                  </m:oMath>
                </a14:m>
                <a:r>
                  <a:rPr lang="en-US" sz="280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2800" i="1" kern="100">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0,01</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800">
                    <a:effectLst/>
                    <a:latin typeface="Arial" panose="020B0604020202020204" pitchFamily="34" charset="0"/>
                    <a:ea typeface="Times New Roman" panose="02020603050405020304" pitchFamily="18" charset="0"/>
                    <a:cs typeface="Arial" panose="020B0604020202020204" pitchFamily="34" charset="0"/>
                  </a:rPr>
                  <a:t> = 0,005 lít = 5 mL</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800">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Cách pha chế dung dịch:</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07000"/>
                  </a:lnSpc>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Đong lấy 5 ml dung dịch Na</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a:t>
                </a:r>
                <a:r>
                  <a:rPr lang="en-US" sz="2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2M cho vào cốc chia độ 200 ml.</a:t>
                </a:r>
                <a:endParaRPr lang="en-US" sz="2000">
                  <a:effectLst/>
                  <a:latin typeface="Arial" panose="020B0604020202020204" pitchFamily="34" charset="0"/>
                  <a:ea typeface="Calibri" panose="020F0502020204030204" pitchFamily="34" charset="0"/>
                  <a:cs typeface="Arial" panose="020B0604020202020204" pitchFamily="34" charset="0"/>
                </a:endParaRPr>
              </a:p>
              <a:p>
                <a:r>
                  <a:rPr lang="en-US" sz="2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Thêm từ từ nước cất đến vạch 100 ml, khuấy đều ta được 100 ml dung dịch.</a:t>
                </a:r>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30106D89-D8D9-DD21-83E3-969BBBDF876B}"/>
                  </a:ext>
                </a:extLst>
              </p:cNvPr>
              <p:cNvSpPr txBox="1">
                <a:spLocks noRot="1" noChangeAspect="1" noMove="1" noResize="1" noEditPoints="1" noAdjustHandles="1" noChangeArrowheads="1" noChangeShapeType="1" noTextEdit="1"/>
              </p:cNvSpPr>
              <p:nvPr/>
            </p:nvSpPr>
            <p:spPr>
              <a:xfrm>
                <a:off x="718784" y="531572"/>
                <a:ext cx="11006183" cy="5794856"/>
              </a:xfrm>
              <a:prstGeom prst="rect">
                <a:avLst/>
              </a:prstGeom>
              <a:blipFill>
                <a:blip r:embed="rId2"/>
                <a:stretch>
                  <a:fillRect l="-1163" t="-1157" r="-831" b="-1893"/>
                </a:stretch>
              </a:blipFill>
            </p:spPr>
            <p:txBody>
              <a:bodyPr/>
              <a:lstStyle/>
              <a:p>
                <a:r>
                  <a:rPr lang="en-US">
                    <a:noFill/>
                  </a:rPr>
                  <a:t> </a:t>
                </a:r>
              </a:p>
            </p:txBody>
          </p:sp>
        </mc:Fallback>
      </mc:AlternateContent>
    </p:spTree>
    <p:extLst>
      <p:ext uri="{BB962C8B-B14F-4D97-AF65-F5344CB8AC3E}">
        <p14:creationId xmlns:p14="http://schemas.microsoft.com/office/powerpoint/2010/main" val="2099007462"/>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rình bày cách pha loãng một dung dịch theo nồng độ cho trước">
            <a:extLst>
              <a:ext uri="{FF2B5EF4-FFF2-40B4-BE49-F238E27FC236}">
                <a16:creationId xmlns:a16="http://schemas.microsoft.com/office/drawing/2014/main" id="{62D4149D-1509-18E5-5A89-A75541C2F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572" y="1233078"/>
            <a:ext cx="3539651" cy="779923"/>
          </a:xfrm>
          <a:prstGeom prst="rect">
            <a:avLst/>
          </a:prstGeom>
          <a:noFill/>
          <a:extLst>
            <a:ext uri="{909E8E84-426E-40DD-AFC4-6F175D3DCCD1}">
              <a14:hiddenFill xmlns:a14="http://schemas.microsoft.com/office/drawing/2010/main">
                <a:solidFill>
                  <a:srgbClr val="FFFFFF"/>
                </a:solidFill>
              </a14:hiddenFill>
            </a:ext>
          </a:extLst>
        </p:spPr>
      </p:pic>
      <p:pic>
        <p:nvPicPr>
          <p:cNvPr id="20481" name="Picture 4" descr="Trình bày cách pha loãng một dung dịch theo nồng độ cho trước">
            <a:extLst>
              <a:ext uri="{FF2B5EF4-FFF2-40B4-BE49-F238E27FC236}">
                <a16:creationId xmlns:a16="http://schemas.microsoft.com/office/drawing/2014/main" id="{D1E6589E-0724-D855-19CD-6334C3BFF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901" y="2583953"/>
            <a:ext cx="5137299" cy="1100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5666D353-8EDC-1F76-DB8E-70C1F200ACEE}"/>
              </a:ext>
            </a:extLst>
          </p:cNvPr>
          <p:cNvSpPr>
            <a:spLocks noChangeArrowheads="1"/>
          </p:cNvSpPr>
          <p:nvPr/>
        </p:nvSpPr>
        <p:spPr bwMode="auto">
          <a:xfrm>
            <a:off x="1421492" y="426841"/>
            <a:ext cx="863730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Tính toán:</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của NaCl có trong 150g dd NaCl 2,5% là:</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087C780F-8A58-FC0E-79DA-BBA723C1CD32}"/>
              </a:ext>
            </a:extLst>
          </p:cNvPr>
          <p:cNvSpPr>
            <a:spLocks noChangeArrowheads="1"/>
          </p:cNvSpPr>
          <p:nvPr/>
        </p:nvSpPr>
        <p:spPr bwMode="auto">
          <a:xfrm>
            <a:off x="1421492" y="2034057"/>
            <a:ext cx="8879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dd NaCl ban đầu (có chứa 3,75 g NaCl) là:</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Rectangle 5">
            <a:extLst>
              <a:ext uri="{FF2B5EF4-FFF2-40B4-BE49-F238E27FC236}">
                <a16:creationId xmlns:a16="http://schemas.microsoft.com/office/drawing/2014/main" id="{F6F47EDD-012A-BEE8-8353-640EC6DB0352}"/>
              </a:ext>
            </a:extLst>
          </p:cNvPr>
          <p:cNvSpPr>
            <a:spLocks noChangeArrowheads="1"/>
          </p:cNvSpPr>
          <p:nvPr/>
        </p:nvSpPr>
        <p:spPr bwMode="auto">
          <a:xfrm>
            <a:off x="475916" y="3753503"/>
            <a:ext cx="1136048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 lượng nước cất cần dùng là: </a:t>
            </a:r>
            <a:r>
              <a:rPr kumimoji="0" lang="en-US" altLang="en-US" sz="2800" b="0" i="1" u="none" strike="noStrike" cap="none" normalizeH="0" baseline="0">
                <a:ln>
                  <a:noFill/>
                </a:ln>
                <a:solidFill>
                  <a:schemeClr val="tx1"/>
                </a:solidFill>
                <a:effectLst/>
                <a:latin typeface="Arial" panose="020B0604020202020204" pitchFamily="34" charset="0"/>
                <a:ea typeface="Segoe UI" panose="020B0502040204020203" pitchFamily="34" charset="0"/>
                <a:cs typeface="Arial" panose="020B0604020202020204" pitchFamily="34" charset="0"/>
              </a:rPr>
              <a:t>mH2O</a:t>
            </a: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150 – 37,5 = 112,5 (g)</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 pha chế dung dịch:</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37,5 g dd NaCl 10% cho vào cốc thủy tinh (hoặc bình tam giác).</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112,5 g nước cất (hoặc 112,5 ml) rồi từ từ cho vào cốc thủy tinh (hoặc bình tam giác) trên.</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Khuấy đều ta được 150 ml dd NaCl 2,5%.</a:t>
            </a: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116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4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48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675762" y="3023037"/>
            <a:ext cx="4280339" cy="1107996"/>
          </a:xfrm>
          <a:prstGeom prst="rect">
            <a:avLst/>
          </a:prstGeom>
          <a:noFill/>
        </p:spPr>
        <p:txBody>
          <a:bodyPr wrap="none" rtlCol="0">
            <a:spAutoFit/>
          </a:bodyPr>
          <a:lstStyle/>
          <a:p>
            <a:pPr algn="ctr"/>
            <a:r>
              <a:rPr lang="en-US" altLang="zh-CN" sz="6600" dirty="0">
                <a:solidFill>
                  <a:srgbClr val="7A573E"/>
                </a:solidFill>
                <a:ea typeface="汉仪喵魂体W" panose="00020600040101010101" pitchFamily="18" charset="-122"/>
              </a:rPr>
              <a:t>THANK YOU</a:t>
            </a:r>
            <a:endParaRPr lang="zh-CN" altLang="en-US" sz="6600" dirty="0">
              <a:solidFill>
                <a:srgbClr val="7A573E"/>
              </a:solidFill>
              <a:ea typeface="汉仪喵魂体W" panose="00020600040101010101" pitchFamily="18" charset="-122"/>
            </a:endParaRPr>
          </a:p>
        </p:txBody>
      </p:sp>
    </p:spTree>
    <p:extLst>
      <p:ext uri="{BB962C8B-B14F-4D97-AF65-F5344CB8AC3E}">
        <p14:creationId xmlns:p14="http://schemas.microsoft.com/office/powerpoint/2010/main" val="112417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39F9F31-BC33-F941-5F45-7594524EC7E5}"/>
              </a:ext>
            </a:extLst>
          </p:cNvPr>
          <p:cNvGraphicFramePr>
            <a:graphicFrameLocks noGrp="1"/>
          </p:cNvGraphicFramePr>
          <p:nvPr>
            <p:extLst>
              <p:ext uri="{D42A27DB-BD31-4B8C-83A1-F6EECF244321}">
                <p14:modId xmlns:p14="http://schemas.microsoft.com/office/powerpoint/2010/main" val="1591678785"/>
              </p:ext>
            </p:extLst>
          </p:nvPr>
        </p:nvGraphicFramePr>
        <p:xfrm>
          <a:off x="-1" y="1841548"/>
          <a:ext cx="12192001" cy="4663886"/>
        </p:xfrm>
        <a:graphic>
          <a:graphicData uri="http://schemas.openxmlformats.org/drawingml/2006/table">
            <a:tbl>
              <a:tblPr firstRow="1" firstCol="1" bandRow="1">
                <a:tableStyleId>{5C22544A-7EE6-4342-B048-85BDC9FD1C3A}</a:tableStyleId>
              </a:tblPr>
              <a:tblGrid>
                <a:gridCol w="1055475">
                  <a:extLst>
                    <a:ext uri="{9D8B030D-6E8A-4147-A177-3AD203B41FA5}">
                      <a16:colId xmlns:a16="http://schemas.microsoft.com/office/drawing/2014/main" val="2266587518"/>
                    </a:ext>
                  </a:extLst>
                </a:gridCol>
                <a:gridCol w="4344428">
                  <a:extLst>
                    <a:ext uri="{9D8B030D-6E8A-4147-A177-3AD203B41FA5}">
                      <a16:colId xmlns:a16="http://schemas.microsoft.com/office/drawing/2014/main" val="3231338323"/>
                    </a:ext>
                  </a:extLst>
                </a:gridCol>
                <a:gridCol w="3147750">
                  <a:extLst>
                    <a:ext uri="{9D8B030D-6E8A-4147-A177-3AD203B41FA5}">
                      <a16:colId xmlns:a16="http://schemas.microsoft.com/office/drawing/2014/main" val="3089685055"/>
                    </a:ext>
                  </a:extLst>
                </a:gridCol>
                <a:gridCol w="1510748">
                  <a:extLst>
                    <a:ext uri="{9D8B030D-6E8A-4147-A177-3AD203B41FA5}">
                      <a16:colId xmlns:a16="http://schemas.microsoft.com/office/drawing/2014/main" val="2998875409"/>
                    </a:ext>
                  </a:extLst>
                </a:gridCol>
                <a:gridCol w="1133061">
                  <a:extLst>
                    <a:ext uri="{9D8B030D-6E8A-4147-A177-3AD203B41FA5}">
                      <a16:colId xmlns:a16="http://schemas.microsoft.com/office/drawing/2014/main" val="2154287223"/>
                    </a:ext>
                  </a:extLst>
                </a:gridCol>
                <a:gridCol w="1000539">
                  <a:extLst>
                    <a:ext uri="{9D8B030D-6E8A-4147-A177-3AD203B41FA5}">
                      <a16:colId xmlns:a16="http://schemas.microsoft.com/office/drawing/2014/main" val="2538221496"/>
                    </a:ext>
                  </a:extLst>
                </a:gridCol>
              </a:tblGrid>
              <a:tr h="352629">
                <a:tc rowSpan="3">
                  <a:txBody>
                    <a:bodyPr/>
                    <a:lstStyle/>
                    <a:p>
                      <a:pPr marL="0" marR="0" algn="ctr">
                        <a:lnSpc>
                          <a:spcPct val="107000"/>
                        </a:lnSpc>
                        <a:spcBef>
                          <a:spcPts val="0"/>
                        </a:spcBef>
                        <a:spcAft>
                          <a:spcPts val="0"/>
                        </a:spcAft>
                      </a:pPr>
                      <a:r>
                        <a:rPr lang="en-US" sz="2600">
                          <a:effectLst/>
                        </a:rPr>
                        <a:t>TT</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600">
                          <a:effectLst/>
                        </a:rPr>
                        <a:t>Các tiến hành</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marL="0" marR="0" algn="ctr">
                        <a:lnSpc>
                          <a:spcPct val="107000"/>
                        </a:lnSpc>
                        <a:spcBef>
                          <a:spcPts val="0"/>
                        </a:spcBef>
                        <a:spcAft>
                          <a:spcPts val="0"/>
                        </a:spcAft>
                      </a:pPr>
                      <a:r>
                        <a:rPr lang="en-US" sz="2600">
                          <a:effectLst/>
                        </a:rPr>
                        <a:t>Hiện tượng</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07000"/>
                        </a:lnSpc>
                        <a:spcBef>
                          <a:spcPts val="0"/>
                        </a:spcBef>
                        <a:spcAft>
                          <a:spcPts val="0"/>
                        </a:spcAft>
                      </a:pPr>
                      <a:r>
                        <a:rPr lang="en-US" sz="2600">
                          <a:effectLst/>
                        </a:rPr>
                        <a:t>Kết luận về hỗn hợp</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4256688"/>
                  </a:ext>
                </a:extLst>
              </a:tr>
              <a:tr h="352629">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a:lnSpc>
                          <a:spcPct val="107000"/>
                        </a:lnSpc>
                        <a:spcBef>
                          <a:spcPts val="0"/>
                        </a:spcBef>
                        <a:spcAft>
                          <a:spcPts val="0"/>
                        </a:spcAft>
                      </a:pPr>
                      <a:r>
                        <a:rPr lang="en-US" sz="2600">
                          <a:effectLst/>
                        </a:rPr>
                        <a:t>Không phải là dung dịch</a:t>
                      </a:r>
                    </a:p>
                  </a:txBody>
                  <a:tcPr marL="68580" marR="68580" marT="0" marB="0" anchor="ctr"/>
                </a:tc>
                <a:tc gridSpan="2">
                  <a:txBody>
                    <a:bodyPr/>
                    <a:lstStyle/>
                    <a:p>
                      <a:pPr marL="0" marR="0" algn="ctr">
                        <a:lnSpc>
                          <a:spcPct val="107000"/>
                        </a:lnSpc>
                        <a:spcBef>
                          <a:spcPts val="0"/>
                        </a:spcBef>
                        <a:spcAft>
                          <a:spcPts val="0"/>
                        </a:spcAft>
                      </a:pPr>
                      <a:r>
                        <a:rPr lang="en-US" sz="2600">
                          <a:effectLst/>
                        </a:rPr>
                        <a:t>Là dung dịch</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39261254"/>
                  </a:ext>
                </a:extLst>
              </a:tr>
              <a:tr h="72400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600">
                          <a:effectLst/>
                        </a:rPr>
                        <a:t>Chất tan</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600">
                          <a:effectLst/>
                        </a:rPr>
                        <a:t>Dung môi</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3606666"/>
                  </a:ext>
                </a:extLst>
              </a:tr>
              <a:tr h="1095376">
                <a:tc>
                  <a:txBody>
                    <a:bodyPr/>
                    <a:lstStyle/>
                    <a:p>
                      <a:pPr marL="0" marR="0" algn="ctr">
                        <a:lnSpc>
                          <a:spcPct val="107000"/>
                        </a:lnSpc>
                        <a:spcBef>
                          <a:spcPts val="0"/>
                        </a:spcBef>
                        <a:spcAft>
                          <a:spcPts val="0"/>
                        </a:spcAft>
                      </a:pPr>
                      <a:r>
                        <a:rPr lang="en-US" sz="2600">
                          <a:effectLst/>
                        </a:rPr>
                        <a:t>Cốc 3</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600">
                          <a:effectLst/>
                        </a:rPr>
                        <a:t>20 mL nước + 1 thìa (khoảng 3g) sữa bột. Khuấy đều khoảng 2 phút.</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918249"/>
                  </a:ext>
                </a:extLst>
              </a:tr>
              <a:tr h="1095376">
                <a:tc>
                  <a:txBody>
                    <a:bodyPr/>
                    <a:lstStyle/>
                    <a:p>
                      <a:pPr marL="0" marR="0" algn="ctr">
                        <a:lnSpc>
                          <a:spcPct val="107000"/>
                        </a:lnSpc>
                        <a:spcBef>
                          <a:spcPts val="0"/>
                        </a:spcBef>
                        <a:spcAft>
                          <a:spcPts val="0"/>
                        </a:spcAft>
                      </a:pPr>
                      <a:r>
                        <a:rPr lang="en-US" sz="2600">
                          <a:effectLst/>
                        </a:rPr>
                        <a:t>Cốc 4</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2600">
                          <a:effectLst/>
                        </a:rPr>
                        <a:t>20 mL nước + 4 thìa (khoảng 3g) muối ăn. Khuấy đều khoảng 2 phút.</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600">
                          <a:effectLst/>
                        </a:rPr>
                        <a:t> </a:t>
                      </a:r>
                      <a:endParaRPr lang="en-US" sz="2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218214"/>
                  </a:ext>
                </a:extLst>
              </a:tr>
            </a:tbl>
          </a:graphicData>
        </a:graphic>
      </p:graphicFrame>
      <p:sp>
        <p:nvSpPr>
          <p:cNvPr id="2" name="TextBox 1">
            <a:extLst>
              <a:ext uri="{FF2B5EF4-FFF2-40B4-BE49-F238E27FC236}">
                <a16:creationId xmlns:a16="http://schemas.microsoft.com/office/drawing/2014/main" id="{ED9EA047-05AF-2473-1A68-C6DAF4E08F0D}"/>
              </a:ext>
            </a:extLst>
          </p:cNvPr>
          <p:cNvSpPr txBox="1"/>
          <p:nvPr/>
        </p:nvSpPr>
        <p:spPr>
          <a:xfrm>
            <a:off x="992712" y="1109441"/>
            <a:ext cx="9823206" cy="519886"/>
          </a:xfrm>
          <a:prstGeom prst="rect">
            <a:avLst/>
          </a:prstGeom>
          <a:noFill/>
        </p:spPr>
        <p:txBody>
          <a:bodyPr wrap="square">
            <a:spAutoFit/>
          </a:bodyPr>
          <a:lstStyle/>
          <a:p>
            <a:pPr marR="45720" algn="just" fontAlgn="base">
              <a:lnSpc>
                <a:spcPct val="107000"/>
              </a:lnSpc>
              <a:spcBef>
                <a:spcPts val="0"/>
              </a:spcBef>
              <a:spcAft>
                <a:spcPts val="0"/>
              </a:spcAft>
            </a:pPr>
            <a:r>
              <a:rPr lang="pt-BR" sz="2800">
                <a:effectLst/>
                <a:latin typeface="+mj-lt"/>
                <a:ea typeface="Calibri" panose="020F0502020204030204" pitchFamily="34" charset="0"/>
                <a:cs typeface="Times New Roman" panose="02020603050405020304" pitchFamily="18" charset="0"/>
              </a:rPr>
              <a:t>2. Hoàn thành bảng sau.</a:t>
            </a:r>
            <a:endParaRPr lang="en-US" sz="2800">
              <a:effectLst/>
              <a:latin typeface="+mj-lt"/>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D324957-25AD-8DA8-054F-BFF777AD5655}"/>
              </a:ext>
            </a:extLst>
          </p:cNvPr>
          <p:cNvSpPr/>
          <p:nvPr/>
        </p:nvSpPr>
        <p:spPr>
          <a:xfrm>
            <a:off x="3022600" y="75114"/>
            <a:ext cx="6146800" cy="1000342"/>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mj-lt"/>
                <a:cs typeface="Arial" panose="020B0604020202020204" pitchFamily="34" charset="0"/>
              </a:rPr>
              <a:t>Thảo luận nhóm</a:t>
            </a:r>
          </a:p>
          <a:p>
            <a:pPr algn="ctr"/>
            <a:r>
              <a:rPr lang="en-US" sz="2800">
                <a:solidFill>
                  <a:schemeClr val="bg1"/>
                </a:solidFill>
                <a:latin typeface="+mj-lt"/>
                <a:cs typeface="Arial" panose="020B0604020202020204" pitchFamily="34" charset="0"/>
              </a:rPr>
              <a:t>Hoàn thành phiếu học tập số 1</a:t>
            </a:r>
          </a:p>
        </p:txBody>
      </p:sp>
      <p:pic>
        <p:nvPicPr>
          <p:cNvPr id="8" name="Picture 7">
            <a:extLst>
              <a:ext uri="{FF2B5EF4-FFF2-40B4-BE49-F238E27FC236}">
                <a16:creationId xmlns:a16="http://schemas.microsoft.com/office/drawing/2014/main" id="{EF4F2E46-A270-52C0-3B72-10CFD885642A}"/>
              </a:ext>
            </a:extLst>
          </p:cNvPr>
          <p:cNvPicPr>
            <a:picLocks noChangeAspect="1"/>
          </p:cNvPicPr>
          <p:nvPr/>
        </p:nvPicPr>
        <p:blipFill rotWithShape="1">
          <a:blip r:embed="rId2"/>
          <a:srcRect l="-3420" t="25984" r="-1106" b="9163"/>
          <a:stretch/>
        </p:blipFill>
        <p:spPr>
          <a:xfrm>
            <a:off x="9724291" y="-25250"/>
            <a:ext cx="2183255" cy="1357323"/>
          </a:xfrm>
          <a:prstGeom prst="rect">
            <a:avLst/>
          </a:prstGeom>
        </p:spPr>
      </p:pic>
    </p:spTree>
    <p:extLst>
      <p:ext uri="{BB962C8B-B14F-4D97-AF65-F5344CB8AC3E}">
        <p14:creationId xmlns:p14="http://schemas.microsoft.com/office/powerpoint/2010/main" val="2114351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复古花朵说课教育通用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3110</Words>
  <Application>Microsoft Office PowerPoint</Application>
  <PresentationFormat>Widescreen</PresentationFormat>
  <Paragraphs>648</Paragraphs>
  <Slides>84</Slides>
  <Notes>31</Notes>
  <HiddenSlides>0</HiddenSlides>
  <MMClips>16</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2</vt:i4>
      </vt:variant>
      <vt:variant>
        <vt:lpstr>Slide Titles</vt:lpstr>
      </vt:variant>
      <vt:variant>
        <vt:i4>84</vt:i4>
      </vt:variant>
    </vt:vector>
  </HeadingPairs>
  <TitlesOfParts>
    <vt:vector size="104" baseType="lpstr">
      <vt:lpstr>微软雅黑</vt:lpstr>
      <vt:lpstr>Arial</vt:lpstr>
      <vt:lpstr>Calibri</vt:lpstr>
      <vt:lpstr>Calibri Light</vt:lpstr>
      <vt:lpstr>Cambria Math</vt:lpstr>
      <vt:lpstr>ChickenScratch AOE</vt:lpstr>
      <vt:lpstr>等线</vt:lpstr>
      <vt:lpstr>Impact</vt:lpstr>
      <vt:lpstr>Open Sans</vt:lpstr>
      <vt:lpstr>Palatino Linotype</vt:lpstr>
      <vt:lpstr>Segoe UI</vt:lpstr>
      <vt:lpstr>Tahoma</vt:lpstr>
      <vt:lpstr>Times New Roman</vt:lpstr>
      <vt:lpstr>书体坊安景臣钢笔行书</vt:lpstr>
      <vt:lpstr>时尚中黑简体</vt:lpstr>
      <vt:lpstr>汉仪喵魂体W</vt:lpstr>
      <vt:lpstr>Office 主题​​</vt:lpstr>
      <vt:lpstr>Office Theme</vt:lpstr>
      <vt:lpstr>Equation.DSMT4</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BỆNH  TIỂU ĐƯỜNG:  Khi trong cơ thể người, lượng đường (glucozơ) trong máu tăng cao.  Nồng độ đường trên  5,6 mmol/lít  (0,0056 mol/lít)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56</cp:revision>
  <dcterms:created xsi:type="dcterms:W3CDTF">2017-06-17T11:56:52Z</dcterms:created>
  <dcterms:modified xsi:type="dcterms:W3CDTF">2025-09-13T15:19:47Z</dcterms:modified>
</cp:coreProperties>
</file>