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8"/>
  </p:notesMasterIdLst>
  <p:sldIdLst>
    <p:sldId id="548" r:id="rId2"/>
    <p:sldId id="470" r:id="rId3"/>
    <p:sldId id="494" r:id="rId4"/>
    <p:sldId id="610" r:id="rId5"/>
    <p:sldId id="495" r:id="rId6"/>
    <p:sldId id="546" r:id="rId7"/>
    <p:sldId id="606" r:id="rId8"/>
    <p:sldId id="551" r:id="rId9"/>
    <p:sldId id="559" r:id="rId10"/>
    <p:sldId id="260" r:id="rId11"/>
    <p:sldId id="552" r:id="rId12"/>
    <p:sldId id="307" r:id="rId13"/>
    <p:sldId id="553" r:id="rId14"/>
    <p:sldId id="555" r:id="rId15"/>
    <p:sldId id="603" r:id="rId16"/>
    <p:sldId id="557" r:id="rId17"/>
    <p:sldId id="563" r:id="rId18"/>
    <p:sldId id="602" r:id="rId19"/>
    <p:sldId id="281" r:id="rId20"/>
    <p:sldId id="282" r:id="rId21"/>
    <p:sldId id="562" r:id="rId22"/>
    <p:sldId id="604" r:id="rId23"/>
    <p:sldId id="605" r:id="rId24"/>
    <p:sldId id="573" r:id="rId25"/>
    <p:sldId id="569" r:id="rId26"/>
    <p:sldId id="570" r:id="rId27"/>
    <p:sldId id="571" r:id="rId28"/>
    <p:sldId id="584" r:id="rId29"/>
    <p:sldId id="574" r:id="rId30"/>
    <p:sldId id="612" r:id="rId31"/>
    <p:sldId id="575" r:id="rId32"/>
    <p:sldId id="611" r:id="rId33"/>
    <p:sldId id="576" r:id="rId34"/>
    <p:sldId id="607" r:id="rId35"/>
    <p:sldId id="578" r:id="rId36"/>
    <p:sldId id="579" r:id="rId37"/>
    <p:sldId id="580" r:id="rId38"/>
    <p:sldId id="582" r:id="rId39"/>
    <p:sldId id="583" r:id="rId40"/>
    <p:sldId id="572" r:id="rId41"/>
    <p:sldId id="585" r:id="rId42"/>
    <p:sldId id="586" r:id="rId43"/>
    <p:sldId id="587" r:id="rId44"/>
    <p:sldId id="588" r:id="rId45"/>
    <p:sldId id="589" r:id="rId46"/>
    <p:sldId id="590" r:id="rId47"/>
    <p:sldId id="608" r:id="rId48"/>
    <p:sldId id="592" r:id="rId49"/>
    <p:sldId id="593" r:id="rId50"/>
    <p:sldId id="594" r:id="rId51"/>
    <p:sldId id="595" r:id="rId52"/>
    <p:sldId id="596" r:id="rId53"/>
    <p:sldId id="597" r:id="rId54"/>
    <p:sldId id="600" r:id="rId55"/>
    <p:sldId id="599" r:id="rId56"/>
    <p:sldId id="598" r:id="rId57"/>
  </p:sldIdLst>
  <p:sldSz cx="12190413" cy="6859588"/>
  <p:notesSz cx="6858000" cy="9144000"/>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909B"/>
    <a:srgbClr val="0000CC"/>
    <a:srgbClr val="92D050"/>
    <a:srgbClr val="7030A0"/>
    <a:srgbClr val="FF00FF"/>
    <a:srgbClr val="FEF303"/>
    <a:srgbClr val="FF0066"/>
    <a:srgbClr val="82DAFF"/>
    <a:srgbClr val="ABD9F0"/>
    <a:srgbClr val="BEE3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97778" autoAdjust="0"/>
  </p:normalViewPr>
  <p:slideViewPr>
    <p:cSldViewPr snapToGrid="0" showGuides="1">
      <p:cViewPr varScale="1">
        <p:scale>
          <a:sx n="65" d="100"/>
          <a:sy n="65" d="100"/>
        </p:scale>
        <p:origin x="692" y="40"/>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897">12974 10928 0</inkml:trace>
  <inkml:trace contextRef="#ctx0" brushRef="#br0" timeOffset="173462.9199">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2025/9/6</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34</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38</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39</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44</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48</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53</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54</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55</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56</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469558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2150764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407683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7.gif"/></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1.png"/><Relationship Id="rId4" Type="http://schemas.openxmlformats.org/officeDocument/2006/relationships/image" Target="../media/image24.gif"/></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3.png"/><Relationship Id="rId3" Type="http://schemas.openxmlformats.org/officeDocument/2006/relationships/tags" Target="../tags/tag6.xml"/><Relationship Id="rId7" Type="http://schemas.openxmlformats.org/officeDocument/2006/relationships/notesSlide" Target="../notesSlides/notesSlide3.xml"/><Relationship Id="rId12" Type="http://schemas.openxmlformats.org/officeDocument/2006/relationships/image" Target="../media/image1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11" Type="http://schemas.openxmlformats.org/officeDocument/2006/relationships/image" Target="../media/image10.png"/><Relationship Id="rId5" Type="http://schemas.openxmlformats.org/officeDocument/2006/relationships/tags" Target="../tags/tag8.xml"/><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2.wmf"/><Relationship Id="rId5" Type="http://schemas.openxmlformats.org/officeDocument/2006/relationships/oleObject" Target="../embeddings/oleObject2.bin"/><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9.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4.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3.wmf"/><Relationship Id="rId5" Type="http://schemas.openxmlformats.org/officeDocument/2006/relationships/oleObject" Target="../embeddings/oleObject3.bin"/><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5.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9.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slide" Target="slide50.xml"/><Relationship Id="rId18"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45.jpeg"/><Relationship Id="rId12" Type="http://schemas.openxmlformats.org/officeDocument/2006/relationships/image" Target="../media/image53.png"/><Relationship Id="rId17" Type="http://schemas.openxmlformats.org/officeDocument/2006/relationships/slide" Target="slide53.xml"/><Relationship Id="rId2" Type="http://schemas.microsoft.com/office/2007/relationships/media" Target="../media/media1.mp4"/><Relationship Id="rId16" Type="http://schemas.openxmlformats.org/officeDocument/2006/relationships/slide" Target="slide52.xml"/><Relationship Id="rId1" Type="http://schemas.openxmlformats.org/officeDocument/2006/relationships/video" Target="NULL" TargetMode="External"/><Relationship Id="rId6" Type="http://schemas.openxmlformats.org/officeDocument/2006/relationships/image" Target="../media/image44.png"/><Relationship Id="rId11" Type="http://schemas.openxmlformats.org/officeDocument/2006/relationships/image" Target="../media/image49.gif"/><Relationship Id="rId5" Type="http://schemas.openxmlformats.org/officeDocument/2006/relationships/slideLayout" Target="../slideLayouts/slideLayout13.xml"/><Relationship Id="rId15" Type="http://schemas.openxmlformats.org/officeDocument/2006/relationships/slide" Target="slide51.xml"/><Relationship Id="rId10" Type="http://schemas.openxmlformats.org/officeDocument/2006/relationships/image" Target="../media/image48.gif"/><Relationship Id="rId19" Type="http://schemas.openxmlformats.org/officeDocument/2006/relationships/slide" Target="slide55.xml"/><Relationship Id="rId4" Type="http://schemas.openxmlformats.org/officeDocument/2006/relationships/audio" Target="../media/media2.mp3"/><Relationship Id="rId9" Type="http://schemas.openxmlformats.org/officeDocument/2006/relationships/image" Target="../media/image47.gif"/><Relationship Id="rId14" Type="http://schemas.openxmlformats.org/officeDocument/2006/relationships/image" Target="../media/image5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49.xml"/></Relationships>
</file>

<file path=ppt/slides/_rels/slide51.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60.png"/><Relationship Id="rId3" Type="http://schemas.openxmlformats.org/officeDocument/2006/relationships/tags" Target="../tags/tag17.xml"/><Relationship Id="rId7" Type="http://schemas.openxmlformats.org/officeDocument/2006/relationships/image" Target="../media/image59.png"/><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9.xml"/><Relationship Id="rId11"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tags" Target="../tags/tag18.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a16="http://schemas.microsoft.com/office/drawing/2014/main" id="{981A28D3-8724-5D08-FAB3-48B8E269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2BF9A1-85B5-0244-4F1C-E8B2E5E793A1}"/>
              </a:ext>
            </a:extLst>
          </p:cNvPr>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a16="http://schemas.microsoft.com/office/drawing/2014/main" id="{C517C101-0006-393D-EC17-7A19C38E9B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a:extLst>
              <a:ext uri="{FF2B5EF4-FFF2-40B4-BE49-F238E27FC236}">
                <a16:creationId xmlns:a16="http://schemas.microsoft.com/office/drawing/2014/main" id="{A2C2918C-3039-24F9-F66A-C7B54AED4B8F}"/>
              </a:ext>
            </a:extLst>
          </p:cNvPr>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a:extLst>
              <a:ext uri="{FF2B5EF4-FFF2-40B4-BE49-F238E27FC236}">
                <a16:creationId xmlns:a16="http://schemas.microsoft.com/office/drawing/2014/main" id="{8043D484-DB8D-92DD-6584-130D56640522}"/>
              </a:ext>
            </a:extLst>
          </p:cNvPr>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56DDBC4-4185-A388-9D2A-BAEC135C34F6}"/>
              </a:ext>
            </a:extLst>
          </p:cNvPr>
          <p:cNvSpPr txBox="1"/>
          <p:nvPr/>
        </p:nvSpPr>
        <p:spPr>
          <a:xfrm>
            <a:off x="972741" y="344930"/>
            <a:ext cx="10024297" cy="1384995"/>
          </a:xfrm>
          <a:prstGeom prst="rect">
            <a:avLst/>
          </a:prstGeom>
          <a:noFill/>
        </p:spPr>
        <p:txBody>
          <a:bodyPr wrap="square">
            <a:spAutoFit/>
          </a:bodyPr>
          <a:lstStyle/>
          <a:p>
            <a:pPr algn="ctr"/>
            <a:r>
              <a:rPr lang="en-US" sz="2800"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2800">
              <a:solidFill>
                <a:srgbClr val="002060"/>
              </a:solidFill>
            </a:endParaRPr>
          </a:p>
        </p:txBody>
      </p:sp>
    </p:spTree>
    <p:extLst>
      <p:ext uri="{BB962C8B-B14F-4D97-AF65-F5344CB8AC3E}">
        <p14:creationId xmlns:p14="http://schemas.microsoft.com/office/powerpoint/2010/main" val="16791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a16="http://schemas.microsoft.com/office/drawing/2014/main"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dirty="0"/>
                <a:t>Hay</a:t>
              </a:r>
              <a:r>
                <a:rPr lang="en-US" altLang="en-US" sz="3201" dirty="0"/>
                <a:t>:    </a:t>
              </a:r>
              <a:r>
                <a:rPr lang="en-US" altLang="en-US" sz="3201" b="1" dirty="0">
                  <a:solidFill>
                    <a:srgbClr val="6600CC"/>
                  </a:solidFill>
                </a:rPr>
                <a:t>1 </a:t>
              </a:r>
              <a:r>
                <a:rPr lang="en-US" altLang="en-US" sz="3201" b="1" dirty="0" err="1">
                  <a:solidFill>
                    <a:srgbClr val="6600CC"/>
                  </a:solidFill>
                </a:rPr>
                <a:t>mol</a:t>
              </a:r>
              <a:r>
                <a:rPr lang="en-US" altLang="en-US" sz="3201" dirty="0"/>
                <a:t> </a:t>
              </a:r>
              <a:r>
                <a:rPr lang="en-US" altLang="en-US" sz="3201" dirty="0" err="1"/>
                <a:t>chất</a:t>
              </a:r>
              <a:endParaRPr lang="en-US" altLang="en-US" sz="3201" dirty="0"/>
            </a:p>
          </p:txBody>
        </p:sp>
        <p:sp>
          <p:nvSpPr>
            <p:cNvPr id="19474" name="Line 22">
              <a:extLst>
                <a:ext uri="{FF2B5EF4-FFF2-40B4-BE49-F238E27FC236}">
                  <a16:creationId xmlns:a16="http://schemas.microsoft.com/office/drawing/2014/main"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a16="http://schemas.microsoft.com/office/drawing/2014/main"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dirty="0">
                  <a:solidFill>
                    <a:srgbClr val="0000FF"/>
                  </a:solidFill>
                </a:rPr>
                <a:t>1 </a:t>
              </a:r>
              <a:r>
                <a:rPr lang="vi-VN" altLang="en-US" sz="3201" b="1" dirty="0">
                  <a:solidFill>
                    <a:srgbClr val="0000FF"/>
                  </a:solidFill>
                </a:rPr>
                <a:t>yến </a:t>
              </a:r>
              <a:r>
                <a:rPr lang="vi-VN" altLang="en-US" sz="3201" b="1" dirty="0"/>
                <a:t>gạo</a:t>
              </a:r>
              <a:endParaRPr lang="en-US" altLang="en-US" sz="3201" dirty="0"/>
            </a:p>
          </p:txBody>
        </p:sp>
      </p:grpSp>
      <p:sp>
        <p:nvSpPr>
          <p:cNvPr id="13344" name="Text Box 32">
            <a:extLst>
              <a:ext uri="{FF2B5EF4-FFF2-40B4-BE49-F238E27FC236}">
                <a16:creationId xmlns:a16="http://schemas.microsoft.com/office/drawing/2014/main"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dirty="0" err="1"/>
              <a:t>có</a:t>
            </a:r>
            <a:r>
              <a:rPr lang="en-US" altLang="en-US" sz="3201" dirty="0"/>
              <a:t> </a:t>
            </a:r>
            <a:r>
              <a:rPr lang="en-US" altLang="en-US" sz="3201" b="1" dirty="0">
                <a:solidFill>
                  <a:srgbClr val="0000FF"/>
                </a:solidFill>
              </a:rPr>
              <a:t>10</a:t>
            </a:r>
            <a:r>
              <a:rPr lang="en-US" altLang="en-US" sz="3201" dirty="0"/>
              <a:t> </a:t>
            </a:r>
            <a:r>
              <a:rPr lang="vi-VN" altLang="en-US" sz="3201" dirty="0"/>
              <a:t>kg</a:t>
            </a:r>
            <a:endParaRPr lang="en-US" altLang="en-US" sz="3201" dirty="0"/>
          </a:p>
        </p:txBody>
      </p:sp>
      <p:grpSp>
        <p:nvGrpSpPr>
          <p:cNvPr id="13345" name="Group 33">
            <a:extLst>
              <a:ext uri="{FF2B5EF4-FFF2-40B4-BE49-F238E27FC236}">
                <a16:creationId xmlns:a16="http://schemas.microsoft.com/office/drawing/2014/main"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dirty="0">
                  <a:solidFill>
                    <a:srgbClr val="0000FF"/>
                  </a:solidFill>
                </a:rPr>
                <a:t>1</a:t>
              </a:r>
              <a:r>
                <a:rPr lang="en-US" altLang="en-US" sz="3201" b="1" dirty="0">
                  <a:solidFill>
                    <a:schemeClr val="accent2"/>
                  </a:solidFill>
                </a:rPr>
                <a:t> </a:t>
              </a:r>
              <a:r>
                <a:rPr lang="en-US" altLang="en-US" sz="3201" b="1" dirty="0">
                  <a:solidFill>
                    <a:srgbClr val="0000FF"/>
                  </a:solidFill>
                </a:rPr>
                <a:t>gam</a:t>
              </a:r>
              <a:r>
                <a:rPr lang="en-US" altLang="en-US" sz="3201" dirty="0"/>
                <a:t> </a:t>
              </a:r>
              <a:r>
                <a:rPr lang="en-US" altLang="en-US" sz="3201" dirty="0" err="1"/>
                <a:t>giấy</a:t>
              </a:r>
              <a:endParaRPr lang="en-US" altLang="en-US" sz="3201" dirty="0"/>
            </a:p>
          </p:txBody>
        </p:sp>
      </p:grpSp>
      <p:sp>
        <p:nvSpPr>
          <p:cNvPr id="13348" name="Text Box 36">
            <a:extLst>
              <a:ext uri="{FF2B5EF4-FFF2-40B4-BE49-F238E27FC236}">
                <a16:creationId xmlns:a16="http://schemas.microsoft.com/office/drawing/2014/main"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dirty="0" err="1"/>
              <a:t>gồm</a:t>
            </a:r>
            <a:r>
              <a:rPr lang="en-US" altLang="en-US" sz="3201" dirty="0"/>
              <a:t> </a:t>
            </a:r>
            <a:r>
              <a:rPr lang="en-US" altLang="en-US" sz="3201" dirty="0" err="1"/>
              <a:t>có</a:t>
            </a:r>
            <a:r>
              <a:rPr lang="en-US" altLang="en-US" sz="3201" dirty="0"/>
              <a:t> </a:t>
            </a:r>
            <a:r>
              <a:rPr lang="en-US" altLang="en-US" sz="3201" b="1" dirty="0">
                <a:solidFill>
                  <a:srgbClr val="0000FF"/>
                </a:solidFill>
              </a:rPr>
              <a:t>500 </a:t>
            </a:r>
            <a:r>
              <a:rPr lang="vi-VN" altLang="en-US" sz="3201" b="1" dirty="0">
                <a:solidFill>
                  <a:srgbClr val="0000FF"/>
                </a:solidFill>
              </a:rPr>
              <a:t>tờ</a:t>
            </a:r>
            <a:endParaRPr lang="en-US" altLang="en-US" sz="3201" dirty="0"/>
          </a:p>
        </p:txBody>
      </p:sp>
      <p:sp>
        <p:nvSpPr>
          <p:cNvPr id="13349" name="Text Box 37">
            <a:extLst>
              <a:ext uri="{FF2B5EF4-FFF2-40B4-BE49-F238E27FC236}">
                <a16:creationId xmlns:a16="http://schemas.microsoft.com/office/drawing/2014/main" id="{82BC2996-F428-96B6-4457-41F1D834C91A}"/>
              </a:ext>
            </a:extLst>
          </p:cNvPr>
          <p:cNvSpPr txBox="1">
            <a:spLocks noChangeArrowheads="1"/>
          </p:cNvSpPr>
          <p:nvPr/>
        </p:nvSpPr>
        <p:spPr bwMode="auto">
          <a:xfrm>
            <a:off x="6095206" y="2748600"/>
            <a:ext cx="3582229" cy="58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dirty="0" err="1"/>
              <a:t>có</a:t>
            </a:r>
            <a:r>
              <a:rPr lang="en-US" altLang="en-US" sz="3201" dirty="0"/>
              <a:t> </a:t>
            </a:r>
            <a:r>
              <a:rPr lang="en-US" altLang="en-US" sz="3201" dirty="0" err="1"/>
              <a:t>chứa</a:t>
            </a:r>
            <a:r>
              <a:rPr lang="en-US" altLang="en-US" sz="3201" dirty="0"/>
              <a:t>  </a:t>
            </a:r>
            <a:r>
              <a:rPr lang="en-US" altLang="en-US" sz="3201" b="1" dirty="0">
                <a:solidFill>
                  <a:srgbClr val="6600CC"/>
                </a:solidFill>
              </a:rPr>
              <a:t>6.10</a:t>
            </a:r>
            <a:r>
              <a:rPr lang="en-US" altLang="en-US" sz="3201" b="1" baseline="30000" dirty="0">
                <a:solidFill>
                  <a:srgbClr val="6600CC"/>
                </a:solidFill>
              </a:rPr>
              <a:t>23 </a:t>
            </a:r>
            <a:r>
              <a:rPr lang="en-US" altLang="en-US" sz="3201" b="1" dirty="0" err="1"/>
              <a:t>hạt</a:t>
            </a:r>
            <a:endParaRPr lang="en-US" altLang="en-US" sz="3201" dirty="0"/>
          </a:p>
        </p:txBody>
      </p:sp>
      <p:grpSp>
        <p:nvGrpSpPr>
          <p:cNvPr id="13355" name="Group 43">
            <a:extLst>
              <a:ext uri="{FF2B5EF4-FFF2-40B4-BE49-F238E27FC236}">
                <a16:creationId xmlns:a16="http://schemas.microsoft.com/office/drawing/2014/main"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dirty="0">
                  <a:solidFill>
                    <a:srgbClr val="FF3300"/>
                  </a:solidFill>
                </a:rPr>
                <a:t> </a:t>
              </a:r>
              <a:r>
                <a:rPr lang="en-US" altLang="en-US" sz="3201" b="1" dirty="0" err="1">
                  <a:solidFill>
                    <a:srgbClr val="FF3300"/>
                  </a:solidFill>
                </a:rPr>
                <a:t>Vậy</a:t>
              </a:r>
              <a:r>
                <a:rPr lang="en-US" altLang="en-US" sz="3201" b="1" dirty="0">
                  <a:solidFill>
                    <a:srgbClr val="FF3300"/>
                  </a:solidFill>
                </a:rPr>
                <a:t> </a:t>
              </a:r>
              <a:r>
                <a:rPr lang="en-US" altLang="en-US" sz="3201" b="1" dirty="0" err="1">
                  <a:solidFill>
                    <a:srgbClr val="FF3300"/>
                  </a:solidFill>
                </a:rPr>
                <a:t>trong</a:t>
              </a:r>
              <a:r>
                <a:rPr lang="en-US" altLang="en-US" sz="3201" b="1" dirty="0">
                  <a:solidFill>
                    <a:srgbClr val="FF3300"/>
                  </a:solidFill>
                </a:rPr>
                <a:t> </a:t>
              </a:r>
              <a:r>
                <a:rPr lang="en-US" altLang="en-US" sz="3201" b="1" dirty="0" err="1">
                  <a:solidFill>
                    <a:srgbClr val="FF3300"/>
                  </a:solidFill>
                </a:rPr>
                <a:t>Hoá</a:t>
              </a:r>
              <a:r>
                <a:rPr lang="en-US" altLang="en-US" sz="3201" b="1" dirty="0">
                  <a:solidFill>
                    <a:srgbClr val="FF3300"/>
                  </a:solidFill>
                </a:rPr>
                <a:t> </a:t>
              </a:r>
              <a:r>
                <a:rPr lang="en-US" altLang="en-US" sz="3201" b="1" dirty="0" err="1">
                  <a:solidFill>
                    <a:srgbClr val="FF3300"/>
                  </a:solidFill>
                </a:rPr>
                <a:t>Học</a:t>
              </a:r>
              <a:endParaRPr lang="en-US" altLang="en-US" sz="3201" b="1" dirty="0">
                <a:solidFill>
                  <a:srgbClr val="FF3300"/>
                </a:solidFill>
              </a:endParaRPr>
            </a:p>
            <a:p>
              <a:pPr>
                <a:spcBef>
                  <a:spcPct val="50000"/>
                </a:spcBef>
              </a:pPr>
              <a:r>
                <a:rPr lang="en-US" altLang="en-US" sz="3201" b="1" dirty="0">
                  <a:solidFill>
                    <a:srgbClr val="6600CC"/>
                  </a:solidFill>
                </a:rPr>
                <a:t>     1 </a:t>
              </a:r>
              <a:r>
                <a:rPr lang="en-US" altLang="en-US" sz="3201" b="1" dirty="0" err="1">
                  <a:solidFill>
                    <a:srgbClr val="6600CC"/>
                  </a:solidFill>
                </a:rPr>
                <a:t>mol</a:t>
              </a:r>
              <a:r>
                <a:rPr lang="en-US" altLang="en-US" sz="3201" dirty="0"/>
                <a:t> </a:t>
              </a:r>
              <a:r>
                <a:rPr lang="en-US" altLang="en-US" sz="3201" dirty="0" err="1"/>
                <a:t>chất</a:t>
              </a:r>
              <a:endParaRPr lang="en-US" altLang="en-US" sz="3201" dirty="0"/>
            </a:p>
          </p:txBody>
        </p:sp>
        <p:sp>
          <p:nvSpPr>
            <p:cNvPr id="19468" name="Line 42">
              <a:extLst>
                <a:ext uri="{FF2B5EF4-FFF2-40B4-BE49-F238E27FC236}">
                  <a16:creationId xmlns:a16="http://schemas.microsoft.com/office/drawing/2014/main"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dirty="0" err="1"/>
              <a:t>có</a:t>
            </a:r>
            <a:r>
              <a:rPr lang="en-US" altLang="en-US" sz="3201" dirty="0"/>
              <a:t> </a:t>
            </a:r>
            <a:r>
              <a:rPr lang="en-US" altLang="en-US" sz="3201" dirty="0" err="1"/>
              <a:t>chứa</a:t>
            </a:r>
            <a:r>
              <a:rPr lang="en-US" altLang="en-US" sz="3201" dirty="0"/>
              <a:t> </a:t>
            </a:r>
            <a:r>
              <a:rPr lang="en-US" altLang="en-US" sz="3201" b="1" dirty="0">
                <a:solidFill>
                  <a:srgbClr val="6600CC"/>
                </a:solidFill>
              </a:rPr>
              <a:t>N</a:t>
            </a:r>
            <a:r>
              <a:rPr lang="en-US" altLang="en-US" sz="3201" b="1" baseline="-25000" dirty="0">
                <a:solidFill>
                  <a:srgbClr val="6600CC"/>
                </a:solidFill>
              </a:rPr>
              <a:t>A</a:t>
            </a:r>
            <a:r>
              <a:rPr lang="en-US" altLang="en-US" sz="3201" dirty="0">
                <a:solidFill>
                  <a:srgbClr val="6600CC"/>
                </a:solidFill>
              </a:rPr>
              <a:t> </a:t>
            </a:r>
            <a:r>
              <a:rPr lang="en-US" altLang="en-US" sz="3201" b="1" dirty="0" err="1"/>
              <a:t>hạt</a:t>
            </a:r>
            <a:endParaRPr lang="en-US" altLang="en-US" sz="3201" b="1" dirty="0"/>
          </a:p>
        </p:txBody>
      </p:sp>
      <p:sp>
        <p:nvSpPr>
          <p:cNvPr id="21" name="Text Box 19">
            <a:extLst>
              <a:ext uri="{FF2B5EF4-FFF2-40B4-BE49-F238E27FC236}">
                <a16:creationId xmlns:a16="http://schemas.microsoft.com/office/drawing/2014/main" id="{6C8CD0E0-F4C5-4369-8BEC-ACA0C1F3D8D5}"/>
              </a:ext>
            </a:extLst>
          </p:cNvPr>
          <p:cNvSpPr txBox="1">
            <a:spLocks noChangeArrowheads="1"/>
          </p:cNvSpPr>
          <p:nvPr/>
        </p:nvSpPr>
        <p:spPr bwMode="auto">
          <a:xfrm>
            <a:off x="2539972" y="4725494"/>
            <a:ext cx="7262906"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dirty="0"/>
              <a:t>        N</a:t>
            </a:r>
            <a:r>
              <a:rPr lang="en-US" altLang="en-US" sz="3201" b="1" baseline="-25000" dirty="0"/>
              <a:t>A</a:t>
            </a:r>
            <a:r>
              <a:rPr lang="en-US" altLang="en-US" sz="3201" b="1" dirty="0"/>
              <a:t> = 6.10</a:t>
            </a:r>
            <a:r>
              <a:rPr lang="en-US" altLang="en-US" sz="3201" b="1" baseline="30000" dirty="0"/>
              <a:t>23 </a:t>
            </a:r>
            <a:r>
              <a:rPr lang="en-US" altLang="en-US" sz="3201" i="1" dirty="0" err="1"/>
              <a:t>hạt</a:t>
            </a:r>
            <a:r>
              <a:rPr lang="en-US" altLang="en-US" sz="3201" i="1" dirty="0"/>
              <a:t> </a:t>
            </a:r>
            <a:r>
              <a:rPr lang="en-US" altLang="en-US" sz="3201" i="1" dirty="0" err="1"/>
              <a:t>nguyên</a:t>
            </a:r>
            <a:r>
              <a:rPr lang="en-US" altLang="en-US" sz="3201" i="1" dirty="0"/>
              <a:t> </a:t>
            </a:r>
            <a:r>
              <a:rPr lang="en-US" altLang="en-US" sz="3201" i="1" dirty="0" err="1"/>
              <a:t>tử</a:t>
            </a:r>
            <a:r>
              <a:rPr lang="en-US" altLang="en-US" sz="3201" i="1" dirty="0"/>
              <a:t> hay </a:t>
            </a:r>
            <a:r>
              <a:rPr lang="en-US" altLang="en-US" sz="3201" i="1" dirty="0" err="1"/>
              <a:t>phân</a:t>
            </a:r>
            <a:r>
              <a:rPr lang="en-US" altLang="en-US" sz="3201" i="1" dirty="0"/>
              <a:t> </a:t>
            </a:r>
            <a:r>
              <a:rPr lang="en-US" altLang="en-US" sz="3201" i="1" dirty="0" err="1"/>
              <a:t>tử</a:t>
            </a:r>
            <a:endParaRPr lang="en-US" altLang="en-US" sz="3201" i="1" dirty="0">
              <a:solidFill>
                <a:schemeClr val="accent2"/>
              </a:solidFill>
            </a:endParaRPr>
          </a:p>
          <a:p>
            <a:r>
              <a:rPr lang="en-US" altLang="en-US" sz="3201" i="1" dirty="0"/>
              <a:t>(</a:t>
            </a:r>
            <a:r>
              <a:rPr lang="en-US" altLang="en-US" sz="3201" i="1" dirty="0" err="1"/>
              <a:t>số</a:t>
            </a:r>
            <a:r>
              <a:rPr lang="en-US" altLang="en-US" sz="3201" i="1" dirty="0"/>
              <a:t> </a:t>
            </a:r>
            <a:r>
              <a:rPr lang="en-US" altLang="en-US" sz="3201" i="1" dirty="0" err="1"/>
              <a:t>Avogađro</a:t>
            </a:r>
            <a:r>
              <a:rPr lang="en-US" altLang="en-US" sz="3201" i="1" dirty="0"/>
              <a:t>) </a:t>
            </a:r>
            <a:endParaRPr lang="en-US" altLang="en-US" sz="3201" b="1" i="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additive="base">
                                        <p:cTn id="7" dur="500" fill="hold"/>
                                        <p:tgtEl>
                                          <p:spTgt spid="13345"/>
                                        </p:tgtEl>
                                        <p:attrNameLst>
                                          <p:attrName>ppt_x</p:attrName>
                                        </p:attrNameLst>
                                      </p:cBhvr>
                                      <p:tavLst>
                                        <p:tav tm="0">
                                          <p:val>
                                            <p:strVal val="#ppt_x"/>
                                          </p:val>
                                        </p:tav>
                                        <p:tav tm="100000">
                                          <p:val>
                                            <p:strVal val="#ppt_x"/>
                                          </p:val>
                                        </p:tav>
                                      </p:tavLst>
                                    </p:anim>
                                    <p:anim calcmode="lin" valueType="num">
                                      <p:cBhvr additive="base">
                                        <p:cTn id="8" dur="500" fill="hold"/>
                                        <p:tgtEl>
                                          <p:spTgt spid="1334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40"/>
                                        </p:tgtEl>
                                        <p:attrNameLst>
                                          <p:attrName>style.visibility</p:attrName>
                                        </p:attrNameLst>
                                      </p:cBhvr>
                                      <p:to>
                                        <p:strVal val="visible"/>
                                      </p:to>
                                    </p:set>
                                    <p:anim calcmode="lin" valueType="num">
                                      <p:cBhvr additive="base">
                                        <p:cTn id="11" dur="500" fill="hold"/>
                                        <p:tgtEl>
                                          <p:spTgt spid="13340"/>
                                        </p:tgtEl>
                                        <p:attrNameLst>
                                          <p:attrName>ppt_x</p:attrName>
                                        </p:attrNameLst>
                                      </p:cBhvr>
                                      <p:tavLst>
                                        <p:tav tm="0">
                                          <p:val>
                                            <p:strVal val="#ppt_x"/>
                                          </p:val>
                                        </p:tav>
                                        <p:tav tm="100000">
                                          <p:val>
                                            <p:strVal val="#ppt_x"/>
                                          </p:val>
                                        </p:tav>
                                      </p:tavLst>
                                    </p:anim>
                                    <p:anim calcmode="lin" valueType="num">
                                      <p:cBhvr additive="base">
                                        <p:cTn id="12" dur="500" fill="hold"/>
                                        <p:tgtEl>
                                          <p:spTgt spid="1334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13348"/>
                                        </p:tgtEl>
                                        <p:attrNameLst>
                                          <p:attrName>style.visibility</p:attrName>
                                        </p:attrNameLst>
                                      </p:cBhvr>
                                      <p:to>
                                        <p:strVal val="visible"/>
                                      </p:to>
                                    </p:set>
                                    <p:animEffect transition="in" filter="barn(inVertical)">
                                      <p:cBhvr>
                                        <p:cTn id="17" dur="500"/>
                                        <p:tgtEl>
                                          <p:spTgt spid="1334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1" nodeType="clickEffect">
                                  <p:stCondLst>
                                    <p:cond delay="0"/>
                                  </p:stCondLst>
                                  <p:childTnLst>
                                    <p:set>
                                      <p:cBhvr>
                                        <p:cTn id="21" dur="1" fill="hold">
                                          <p:stCondLst>
                                            <p:cond delay="0"/>
                                          </p:stCondLst>
                                        </p:cTn>
                                        <p:tgtEl>
                                          <p:spTgt spid="13344"/>
                                        </p:tgtEl>
                                        <p:attrNameLst>
                                          <p:attrName>style.visibility</p:attrName>
                                        </p:attrNameLst>
                                      </p:cBhvr>
                                      <p:to>
                                        <p:strVal val="visible"/>
                                      </p:to>
                                    </p:set>
                                    <p:animEffect transition="in" filter="circle(in)">
                                      <p:cBhvr>
                                        <p:cTn id="22" dur="2000"/>
                                        <p:tgtEl>
                                          <p:spTgt spid="1334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1" nodeType="clickEffect">
                                  <p:stCondLst>
                                    <p:cond delay="0"/>
                                  </p:stCondLst>
                                  <p:childTnLst>
                                    <p:set>
                                      <p:cBhvr>
                                        <p:cTn id="30" dur="1" fill="hold">
                                          <p:stCondLst>
                                            <p:cond delay="0"/>
                                          </p:stCondLst>
                                        </p:cTn>
                                        <p:tgtEl>
                                          <p:spTgt spid="13349"/>
                                        </p:tgtEl>
                                        <p:attrNameLst>
                                          <p:attrName>style.visibility</p:attrName>
                                        </p:attrNameLst>
                                      </p:cBhvr>
                                      <p:to>
                                        <p:strVal val="visible"/>
                                      </p:to>
                                    </p:set>
                                    <p:anim calcmode="lin" valueType="num">
                                      <p:cBhvr additive="base">
                                        <p:cTn id="31" dur="500" fill="hold"/>
                                        <p:tgtEl>
                                          <p:spTgt spid="13349"/>
                                        </p:tgtEl>
                                        <p:attrNameLst>
                                          <p:attrName>ppt_x</p:attrName>
                                        </p:attrNameLst>
                                      </p:cBhvr>
                                      <p:tavLst>
                                        <p:tav tm="0">
                                          <p:val>
                                            <p:strVal val="#ppt_x"/>
                                          </p:val>
                                        </p:tav>
                                        <p:tav tm="100000">
                                          <p:val>
                                            <p:strVal val="#ppt_x"/>
                                          </p:val>
                                        </p:tav>
                                      </p:tavLst>
                                    </p:anim>
                                    <p:anim calcmode="lin" valueType="num">
                                      <p:cBhvr additive="base">
                                        <p:cTn id="32" dur="500" fill="hold"/>
                                        <p:tgtEl>
                                          <p:spTgt spid="1334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357"/>
                                        </p:tgtEl>
                                        <p:attrNameLst>
                                          <p:attrName>style.visibility</p:attrName>
                                        </p:attrNameLst>
                                      </p:cBhvr>
                                      <p:to>
                                        <p:strVal val="visible"/>
                                      </p:to>
                                    </p:set>
                                    <p:animEffect transition="in" filter="barn(inVertical)">
                                      <p:cBhvr>
                                        <p:cTn id="37" dur="500"/>
                                        <p:tgtEl>
                                          <p:spTgt spid="13357"/>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1" nodeType="clickEffect">
                                  <p:stCondLst>
                                    <p:cond delay="0"/>
                                  </p:stCondLst>
                                  <p:childTnLst>
                                    <p:set>
                                      <p:cBhvr>
                                        <p:cTn id="41" dur="1" fill="hold">
                                          <p:stCondLst>
                                            <p:cond delay="0"/>
                                          </p:stCondLst>
                                        </p:cTn>
                                        <p:tgtEl>
                                          <p:spTgt spid="13356"/>
                                        </p:tgtEl>
                                        <p:attrNameLst>
                                          <p:attrName>style.visibility</p:attrName>
                                        </p:attrNameLst>
                                      </p:cBhvr>
                                      <p:to>
                                        <p:strVal val="visible"/>
                                      </p:to>
                                    </p:set>
                                    <p:animEffect transition="in" filter="wheel(1)">
                                      <p:cBhvr>
                                        <p:cTn id="42" dur="2000"/>
                                        <p:tgtEl>
                                          <p:spTgt spid="1335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1"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fill="hold"/>
                                        <p:tgtEl>
                                          <p:spTgt spid="2"/>
                                        </p:tgtEl>
                                        <p:attrNameLst>
                                          <p:attrName>ppt_x</p:attrName>
                                        </p:attrNameLst>
                                      </p:cBhvr>
                                      <p:tavLst>
                                        <p:tav tm="0">
                                          <p:val>
                                            <p:strVal val="#ppt_x"/>
                                          </p:val>
                                        </p:tav>
                                        <p:tav tm="100000">
                                          <p:val>
                                            <p:strVal val="#ppt_x"/>
                                          </p:val>
                                        </p:tav>
                                      </p:tavLst>
                                    </p:anim>
                                    <p:anim calcmode="lin" valueType="num">
                                      <p:cBhvr additive="base">
                                        <p:cTn id="5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4" grpId="1"/>
      <p:bldP spid="13348" grpId="0"/>
      <p:bldP spid="13348" grpId="1"/>
      <p:bldP spid="13349" grpId="0"/>
      <p:bldP spid="13349" grpId="1"/>
      <p:bldP spid="13356" grpId="0"/>
      <p:bldP spid="13356" grpId="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dirty="0"/>
              <a:t>?2. </a:t>
            </a:r>
            <a:r>
              <a:rPr lang="en-US" sz="3200" dirty="0" err="1"/>
              <a:t>Mol</a:t>
            </a:r>
            <a:r>
              <a:rPr lang="en-US" sz="3200" dirty="0"/>
              <a:t> </a:t>
            </a:r>
            <a:r>
              <a:rPr lang="en-US" sz="3200" dirty="0" err="1"/>
              <a:t>là</a:t>
            </a:r>
            <a:r>
              <a:rPr lang="en-US" sz="3200" dirty="0"/>
              <a:t> </a:t>
            </a:r>
            <a:r>
              <a:rPr lang="en-US" sz="3200" dirty="0" err="1"/>
              <a:t>lượng</a:t>
            </a:r>
            <a:r>
              <a:rPr lang="en-US" sz="3200" dirty="0"/>
              <a:t> </a:t>
            </a:r>
            <a:r>
              <a:rPr lang="en-US" sz="3200" dirty="0" err="1"/>
              <a:t>chất</a:t>
            </a:r>
            <a:r>
              <a:rPr lang="en-US" sz="3200" dirty="0"/>
              <a:t> </a:t>
            </a:r>
            <a:r>
              <a:rPr lang="en-US" sz="3200" dirty="0" err="1"/>
              <a:t>có</a:t>
            </a:r>
            <a:r>
              <a:rPr lang="en-US" sz="3200" dirty="0"/>
              <a:t> </a:t>
            </a:r>
            <a:r>
              <a:rPr lang="en-US" sz="3200" dirty="0" err="1"/>
              <a:t>chứa</a:t>
            </a:r>
            <a:r>
              <a:rPr lang="en-US" sz="3200" dirty="0"/>
              <a:t> N</a:t>
            </a:r>
            <a:r>
              <a:rPr lang="en-US" sz="3200" baseline="-25000" dirty="0"/>
              <a:t>A</a:t>
            </a:r>
            <a:r>
              <a:rPr lang="en-US" sz="3200" dirty="0"/>
              <a:t> (6.10</a:t>
            </a:r>
            <a:r>
              <a:rPr lang="en-US" sz="3200" baseline="30000" dirty="0"/>
              <a:t>23 </a:t>
            </a:r>
            <a:r>
              <a:rPr lang="en-US" sz="3200" dirty="0"/>
              <a:t>) </a:t>
            </a:r>
            <a:r>
              <a:rPr lang="en-US" sz="3200" dirty="0" err="1"/>
              <a:t>nguyên</a:t>
            </a:r>
            <a:r>
              <a:rPr lang="en-US" sz="3200" dirty="0"/>
              <a:t> </a:t>
            </a:r>
            <a:r>
              <a:rPr lang="en-US" sz="3200" dirty="0" err="1"/>
              <a:t>tử</a:t>
            </a:r>
            <a:r>
              <a:rPr lang="en-US" sz="3200" dirty="0"/>
              <a:t> </a:t>
            </a:r>
            <a:r>
              <a:rPr lang="en-US" sz="3200" dirty="0" err="1"/>
              <a:t>hoặc</a:t>
            </a:r>
            <a:r>
              <a:rPr lang="en-US" sz="3200" dirty="0"/>
              <a:t> </a:t>
            </a:r>
            <a:r>
              <a:rPr lang="en-US" sz="3200" dirty="0" err="1"/>
              <a:t>phân</a:t>
            </a:r>
            <a:r>
              <a:rPr lang="en-US" sz="3200" dirty="0"/>
              <a:t> </a:t>
            </a:r>
            <a:r>
              <a:rPr lang="en-US" sz="3200" dirty="0" err="1"/>
              <a:t>tử</a:t>
            </a:r>
            <a:r>
              <a:rPr lang="en-US" sz="3200" dirty="0"/>
              <a:t> </a:t>
            </a:r>
            <a:r>
              <a:rPr lang="en-US" sz="3200" dirty="0" err="1"/>
              <a:t>của</a:t>
            </a:r>
            <a:r>
              <a:rPr lang="en-US" sz="3200" dirty="0"/>
              <a:t> </a:t>
            </a:r>
            <a:r>
              <a:rPr lang="en-US" sz="3200" dirty="0" err="1"/>
              <a:t>chất</a:t>
            </a:r>
            <a:r>
              <a:rPr lang="en-US" sz="3200" dirty="0"/>
              <a:t> </a:t>
            </a:r>
            <a:r>
              <a:rPr lang="en-US" sz="3200" dirty="0" err="1"/>
              <a:t>đó</a:t>
            </a:r>
            <a:r>
              <a:rPr lang="en-US" sz="3200" dirty="0"/>
              <a:t>.</a:t>
            </a:r>
          </a:p>
        </p:txBody>
      </p:sp>
      <p:pic>
        <p:nvPicPr>
          <p:cNvPr id="3" name="Picture 2">
            <a:extLst>
              <a:ext uri="{FF2B5EF4-FFF2-40B4-BE49-F238E27FC236}">
                <a16:creationId xmlns:a16="http://schemas.microsoft.com/office/drawing/2014/main"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val="20000"/>
                    </a:ext>
                  </a:extLst>
                </a:gridCol>
                <a:gridCol w="3268133">
                  <a:extLst>
                    <a:ext uri="{9D8B030D-6E8A-4147-A177-3AD203B41FA5}">
                      <a16:colId xmlns:a16="http://schemas.microsoft.com/office/drawing/2014/main" val="20001"/>
                    </a:ext>
                  </a:extLst>
                </a:gridCol>
                <a:gridCol w="4553184">
                  <a:extLst>
                    <a:ext uri="{9D8B030D-6E8A-4147-A177-3AD203B41FA5}">
                      <a16:colId xmlns:a16="http://schemas.microsoft.com/office/drawing/2014/main"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000000"/>
                </a:solidFill>
                <a:cs typeface="Arial" panose="020B0604020202020204" pitchFamily="34" charset="0"/>
              </a:rPr>
              <a:t>1 </a:t>
            </a:r>
            <a:r>
              <a:rPr lang="en-US" altLang="en-US" sz="2800" dirty="0" err="1">
                <a:solidFill>
                  <a:srgbClr val="000000"/>
                </a:solidFill>
                <a:cs typeface="Arial" panose="020B0604020202020204" pitchFamily="34" charset="0"/>
              </a:rPr>
              <a:t>mol</a:t>
            </a:r>
            <a:r>
              <a:rPr lang="en-US" altLang="en-US" sz="2800" dirty="0">
                <a:solidFill>
                  <a:srgbClr val="000000"/>
                </a:solidFill>
                <a:cs typeface="Arial" panose="020B0604020202020204" pitchFamily="34" charset="0"/>
              </a:rPr>
              <a:t> </a:t>
            </a:r>
            <a:r>
              <a:rPr lang="en-US" altLang="en-US" sz="2800" dirty="0" err="1">
                <a:solidFill>
                  <a:srgbClr val="000000"/>
                </a:solidFill>
                <a:cs typeface="Arial" panose="020B0604020202020204" pitchFamily="34" charset="0"/>
              </a:rPr>
              <a:t>ng</a:t>
            </a:r>
            <a:r>
              <a:rPr lang="en-US" altLang="en-US" sz="2800" dirty="0">
                <a:solidFill>
                  <a:srgbClr val="000000"/>
                </a:solidFill>
                <a:cs typeface="Arial" panose="020B0604020202020204" pitchFamily="34" charset="0"/>
              </a:rPr>
              <a:t>. </a:t>
            </a:r>
            <a:r>
              <a:rPr lang="en-US" altLang="en-US" sz="2800" dirty="0" err="1">
                <a:solidFill>
                  <a:srgbClr val="000000"/>
                </a:solidFill>
                <a:cs typeface="Arial" panose="020B0604020202020204" pitchFamily="34" charset="0"/>
              </a:rPr>
              <a:t>tử</a:t>
            </a:r>
            <a:r>
              <a:rPr lang="en-US" altLang="en-US" sz="2800" dirty="0">
                <a:solidFill>
                  <a:srgbClr val="000000"/>
                </a:solidFill>
                <a:cs typeface="Arial" panose="020B0604020202020204" pitchFamily="34" charset="0"/>
              </a:rPr>
              <a:t> Fe</a:t>
            </a:r>
          </a:p>
        </p:txBody>
      </p:sp>
      <p:sp>
        <p:nvSpPr>
          <p:cNvPr id="7" name="TextBox 6">
            <a:extLst>
              <a:ext uri="{FF2B5EF4-FFF2-40B4-BE49-F238E27FC236}">
                <a16:creationId xmlns:a16="http://schemas.microsoft.com/office/drawing/2014/main"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0000FF"/>
                </a:solidFill>
                <a:cs typeface="Arial" panose="020B0604020202020204" pitchFamily="34" charset="0"/>
              </a:rPr>
              <a:t>1 </a:t>
            </a:r>
            <a:r>
              <a:rPr lang="en-US" altLang="en-US" sz="2800" b="1" dirty="0" err="1">
                <a:solidFill>
                  <a:srgbClr val="0000FF"/>
                </a:solidFill>
                <a:cs typeface="Arial" panose="020B0604020202020204" pitchFamily="34" charset="0"/>
              </a:rPr>
              <a:t>mol</a:t>
            </a:r>
            <a:r>
              <a:rPr lang="en-US" altLang="en-US" sz="2800" b="1" dirty="0">
                <a:solidFill>
                  <a:srgbClr val="0000FF"/>
                </a:solidFill>
                <a:cs typeface="Arial" panose="020B0604020202020204" pitchFamily="34" charset="0"/>
              </a:rPr>
              <a:t> p. </a:t>
            </a:r>
            <a:r>
              <a:rPr lang="en-US" altLang="en-US" sz="2800" b="1" dirty="0" err="1">
                <a:solidFill>
                  <a:srgbClr val="0000FF"/>
                </a:solidFill>
                <a:cs typeface="Arial" panose="020B0604020202020204" pitchFamily="34" charset="0"/>
              </a:rPr>
              <a:t>tử</a:t>
            </a:r>
            <a:r>
              <a:rPr lang="en-US" altLang="en-US" sz="2800" b="1" dirty="0">
                <a:solidFill>
                  <a:srgbClr val="0000FF"/>
                </a:solidFill>
                <a:cs typeface="Arial" panose="020B0604020202020204" pitchFamily="34" charset="0"/>
              </a:rPr>
              <a:t> H</a:t>
            </a:r>
            <a:r>
              <a:rPr lang="en-US" altLang="en-US" sz="2800" b="1" baseline="-25000" dirty="0">
                <a:solidFill>
                  <a:srgbClr val="0000FF"/>
                </a:solidFill>
                <a:cs typeface="Arial" panose="020B0604020202020204" pitchFamily="34" charset="0"/>
              </a:rPr>
              <a:t>2</a:t>
            </a:r>
            <a:r>
              <a:rPr lang="en-US" altLang="en-US" sz="2800" b="1" dirty="0">
                <a:solidFill>
                  <a:srgbClr val="0000FF"/>
                </a:solidFill>
                <a:cs typeface="Arial" panose="020B0604020202020204" pitchFamily="34" charset="0"/>
              </a:rPr>
              <a:t>O</a:t>
            </a:r>
            <a:endParaRPr lang="en-US" altLang="en-US" sz="2800" dirty="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id="{00CD20D2-8681-13BE-7653-6FCAE870825C}"/>
              </a:ext>
            </a:extLst>
          </p:cNvPr>
          <p:cNvSpPr txBox="1">
            <a:spLocks noChangeArrowheads="1"/>
          </p:cNvSpPr>
          <p:nvPr/>
        </p:nvSpPr>
        <p:spPr bwMode="auto">
          <a:xfrm>
            <a:off x="6924774" y="285785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0000FF"/>
                </a:solidFill>
                <a:cs typeface="Arial" panose="020B0604020202020204" pitchFamily="34" charset="0"/>
              </a:rPr>
              <a:t>6.10</a:t>
            </a:r>
            <a:r>
              <a:rPr lang="en-US" altLang="en-US" sz="2800" b="1" baseline="30000" dirty="0">
                <a:solidFill>
                  <a:srgbClr val="0000FF"/>
                </a:solidFill>
                <a:cs typeface="Arial" panose="020B0604020202020204" pitchFamily="34" charset="0"/>
              </a:rPr>
              <a:t>23</a:t>
            </a:r>
            <a:r>
              <a:rPr lang="en-US" altLang="en-US" sz="2800" b="1" dirty="0">
                <a:solidFill>
                  <a:srgbClr val="0000FF"/>
                </a:solidFill>
                <a:cs typeface="Arial" panose="020B0604020202020204" pitchFamily="34" charset="0"/>
              </a:rPr>
              <a:t> p. </a:t>
            </a:r>
            <a:r>
              <a:rPr lang="en-US" altLang="en-US" sz="2800" b="1" dirty="0" err="1">
                <a:solidFill>
                  <a:srgbClr val="0000FF"/>
                </a:solidFill>
                <a:cs typeface="Arial" panose="020B0604020202020204" pitchFamily="34" charset="0"/>
              </a:rPr>
              <a:t>tử</a:t>
            </a:r>
            <a:r>
              <a:rPr lang="en-US" altLang="en-US" sz="2800" b="1" dirty="0">
                <a:solidFill>
                  <a:srgbClr val="0000FF"/>
                </a:solidFill>
                <a:cs typeface="Arial" panose="020B0604020202020204" pitchFamily="34" charset="0"/>
              </a:rPr>
              <a:t> H</a:t>
            </a:r>
            <a:r>
              <a:rPr lang="en-US" altLang="en-US" sz="2800" b="1" baseline="-25000" dirty="0">
                <a:solidFill>
                  <a:srgbClr val="0000FF"/>
                </a:solidFill>
                <a:cs typeface="Arial" panose="020B0604020202020204" pitchFamily="34" charset="0"/>
              </a:rPr>
              <a:t>2</a:t>
            </a:r>
            <a:r>
              <a:rPr lang="en-US" altLang="en-US" sz="2800" b="1" dirty="0">
                <a:solidFill>
                  <a:srgbClr val="0000FF"/>
                </a:solidFill>
                <a:cs typeface="Arial" panose="020B0604020202020204" pitchFamily="34" charset="0"/>
              </a:rPr>
              <a:t>O</a:t>
            </a:r>
            <a:endParaRPr lang="en-US" altLang="en-US" sz="2800" dirty="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000000"/>
                </a:solidFill>
                <a:cs typeface="Arial" panose="020B0604020202020204" pitchFamily="34" charset="0"/>
              </a:rPr>
              <a:t>6.10</a:t>
            </a:r>
            <a:r>
              <a:rPr lang="en-US" altLang="en-US" sz="2800" b="1" baseline="30000" dirty="0">
                <a:solidFill>
                  <a:srgbClr val="000000"/>
                </a:solidFill>
                <a:cs typeface="Arial" panose="020B0604020202020204" pitchFamily="34" charset="0"/>
              </a:rPr>
              <a:t>23</a:t>
            </a:r>
            <a:r>
              <a:rPr lang="en-US" altLang="en-US" sz="2800" b="1" dirty="0">
                <a:solidFill>
                  <a:srgbClr val="000000"/>
                </a:solidFill>
                <a:cs typeface="Arial" panose="020B0604020202020204" pitchFamily="34" charset="0"/>
              </a:rPr>
              <a:t> </a:t>
            </a:r>
            <a:r>
              <a:rPr lang="en-US" altLang="en-US" sz="2800" b="1" dirty="0" err="1">
                <a:solidFill>
                  <a:srgbClr val="000000"/>
                </a:solidFill>
                <a:cs typeface="Arial" panose="020B0604020202020204" pitchFamily="34" charset="0"/>
              </a:rPr>
              <a:t>ng</a:t>
            </a:r>
            <a:r>
              <a:rPr lang="en-US" altLang="en-US" sz="2800" b="1" dirty="0">
                <a:solidFill>
                  <a:srgbClr val="000000"/>
                </a:solidFill>
                <a:cs typeface="Arial" panose="020B0604020202020204" pitchFamily="34" charset="0"/>
              </a:rPr>
              <a:t>. </a:t>
            </a:r>
            <a:r>
              <a:rPr lang="en-US" altLang="en-US" sz="2800" b="1" dirty="0" err="1">
                <a:solidFill>
                  <a:srgbClr val="000000"/>
                </a:solidFill>
                <a:cs typeface="Arial" panose="020B0604020202020204" pitchFamily="34" charset="0"/>
              </a:rPr>
              <a:t>tử</a:t>
            </a:r>
            <a:r>
              <a:rPr lang="en-US" altLang="en-US" sz="2800" b="1" dirty="0">
                <a:solidFill>
                  <a:srgbClr val="000000"/>
                </a:solidFill>
                <a:cs typeface="Arial" panose="020B0604020202020204" pitchFamily="34" charset="0"/>
              </a:rPr>
              <a:t> Fe</a:t>
            </a:r>
            <a:endParaRPr lang="en-US" altLang="en-US" sz="2800" dirty="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6.10</a:t>
            </a:r>
            <a:r>
              <a:rPr lang="en-US" altLang="en-US" sz="2800" b="1" baseline="30000">
                <a:solidFill>
                  <a:srgbClr val="FF0000"/>
                </a:solidFill>
                <a:cs typeface="Arial" panose="020B0604020202020204" pitchFamily="34" charset="0"/>
              </a:rPr>
              <a:t>23</a:t>
            </a:r>
            <a:r>
              <a:rPr lang="en-US" altLang="en-US" sz="2800" b="1">
                <a:solidFill>
                  <a:srgbClr val="FF0000"/>
                </a:solidFill>
                <a:cs typeface="Arial" panose="020B0604020202020204" pitchFamily="34" charset="0"/>
              </a:rPr>
              <a:t> ng. tử Al</a:t>
            </a:r>
            <a:endParaRPr lang="en-US" altLang="en-US" sz="280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00B050"/>
                </a:solidFill>
                <a:cs typeface="Arial" panose="020B0604020202020204" pitchFamily="34" charset="0"/>
              </a:rPr>
              <a:t>6.10</a:t>
            </a:r>
            <a:r>
              <a:rPr lang="en-US" altLang="en-US" sz="2800" b="1" baseline="30000" dirty="0">
                <a:solidFill>
                  <a:srgbClr val="00B050"/>
                </a:solidFill>
                <a:cs typeface="Arial" panose="020B0604020202020204" pitchFamily="34" charset="0"/>
              </a:rPr>
              <a:t>23</a:t>
            </a:r>
            <a:r>
              <a:rPr lang="en-US" altLang="en-US" sz="2800" b="1" dirty="0">
                <a:solidFill>
                  <a:srgbClr val="00B050"/>
                </a:solidFill>
                <a:cs typeface="Arial" panose="020B0604020202020204" pitchFamily="34" charset="0"/>
              </a:rPr>
              <a:t> p. </a:t>
            </a:r>
            <a:r>
              <a:rPr lang="en-US" altLang="en-US" sz="2800" b="1" dirty="0" err="1">
                <a:solidFill>
                  <a:srgbClr val="00B050"/>
                </a:solidFill>
                <a:cs typeface="Arial" panose="020B0604020202020204" pitchFamily="34" charset="0"/>
              </a:rPr>
              <a:t>tử</a:t>
            </a:r>
            <a:r>
              <a:rPr lang="en-US" altLang="en-US" sz="2800" b="1" dirty="0">
                <a:solidFill>
                  <a:srgbClr val="00B050"/>
                </a:solidFill>
                <a:cs typeface="Arial" panose="020B0604020202020204" pitchFamily="34" charset="0"/>
              </a:rPr>
              <a:t> </a:t>
            </a:r>
            <a:r>
              <a:rPr lang="en-US" altLang="en-US" sz="2800" b="1" dirty="0" err="1">
                <a:solidFill>
                  <a:srgbClr val="00B050"/>
                </a:solidFill>
                <a:cs typeface="Arial" panose="020B0604020202020204" pitchFamily="34" charset="0"/>
              </a:rPr>
              <a:t>NaCl</a:t>
            </a:r>
            <a:endParaRPr lang="en-US" altLang="en-US" sz="2800" dirty="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FF0000"/>
                </a:solidFill>
                <a:cs typeface="Arial" panose="020B0604020202020204" pitchFamily="34" charset="0"/>
              </a:rPr>
              <a:t>1 </a:t>
            </a:r>
            <a:r>
              <a:rPr lang="en-US" altLang="en-US" sz="2800" b="1" dirty="0" err="1">
                <a:solidFill>
                  <a:srgbClr val="FF0000"/>
                </a:solidFill>
                <a:cs typeface="Arial" panose="020B0604020202020204" pitchFamily="34" charset="0"/>
              </a:rPr>
              <a:t>mol</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ng</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tử</a:t>
            </a:r>
            <a:r>
              <a:rPr lang="en-US" altLang="en-US" sz="2800" b="1" dirty="0">
                <a:solidFill>
                  <a:srgbClr val="FF0000"/>
                </a:solidFill>
                <a:cs typeface="Arial" panose="020B0604020202020204" pitchFamily="34" charset="0"/>
              </a:rPr>
              <a:t> Al</a:t>
            </a:r>
            <a:endParaRPr lang="en-US" altLang="en-US" sz="2800" dirty="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00B050"/>
                </a:solidFill>
                <a:cs typeface="Arial" panose="020B0604020202020204" pitchFamily="34" charset="0"/>
              </a:rPr>
              <a:t>1 </a:t>
            </a:r>
            <a:r>
              <a:rPr lang="en-US" altLang="en-US" sz="2800" b="1" dirty="0" err="1">
                <a:solidFill>
                  <a:srgbClr val="00B050"/>
                </a:solidFill>
                <a:cs typeface="Arial" panose="020B0604020202020204" pitchFamily="34" charset="0"/>
              </a:rPr>
              <a:t>mol</a:t>
            </a:r>
            <a:r>
              <a:rPr lang="en-US" altLang="en-US" sz="2800" b="1" dirty="0">
                <a:solidFill>
                  <a:srgbClr val="00B050"/>
                </a:solidFill>
                <a:cs typeface="Arial" panose="020B0604020202020204" pitchFamily="34" charset="0"/>
              </a:rPr>
              <a:t> p. </a:t>
            </a:r>
            <a:r>
              <a:rPr lang="en-US" altLang="en-US" sz="2800" b="1" dirty="0" err="1">
                <a:solidFill>
                  <a:srgbClr val="00B050"/>
                </a:solidFill>
                <a:cs typeface="Arial" panose="020B0604020202020204" pitchFamily="34" charset="0"/>
              </a:rPr>
              <a:t>tử</a:t>
            </a:r>
            <a:r>
              <a:rPr lang="en-US" altLang="en-US" sz="2800" b="1" dirty="0">
                <a:solidFill>
                  <a:srgbClr val="00B050"/>
                </a:solidFill>
                <a:cs typeface="Arial" panose="020B0604020202020204" pitchFamily="34" charset="0"/>
              </a:rPr>
              <a:t> </a:t>
            </a:r>
            <a:r>
              <a:rPr lang="en-US" altLang="en-US" sz="2800" b="1" dirty="0" err="1">
                <a:solidFill>
                  <a:srgbClr val="00B050"/>
                </a:solidFill>
                <a:cs typeface="Arial" panose="020B0604020202020204" pitchFamily="34" charset="0"/>
              </a:rPr>
              <a:t>NaCl</a:t>
            </a:r>
            <a:endParaRPr lang="en-US" altLang="en-US" sz="2800" dirty="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1"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1"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1"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1"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heel(1)">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1"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8" grpId="0"/>
      <p:bldP spid="8" grpId="1"/>
      <p:bldP spid="9" grpId="0"/>
      <p:bldP spid="9" grpId="1"/>
      <p:bldP spid="10" grpId="0"/>
      <p:bldP spid="10" grpId="1"/>
      <p:bldP spid="11" grpId="0"/>
      <p:bldP spid="11" grpId="1"/>
      <p:bldP spid="14" grpId="0"/>
      <p:bldP spid="14" grpId="1"/>
      <p:bldP spid="15" grpId="0"/>
      <p:bldP spid="16" grpId="0"/>
      <p:bldP spid="16" grpId="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id="{019DB2F2-4D11-1B8F-6595-0E518A20FD4C}"/>
              </a:ext>
            </a:extLst>
          </p:cNvPr>
          <p:cNvSpPr txBox="1"/>
          <p:nvPr/>
        </p:nvSpPr>
        <p:spPr>
          <a:xfrm>
            <a:off x="1437374" y="1391920"/>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dirty="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a) 0,25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C;</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b) 0,002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I</a:t>
            </a:r>
            <a:r>
              <a:rPr lang="en-US" sz="2800" baseline="-25000" dirty="0">
                <a:solidFill>
                  <a:srgbClr val="000000"/>
                </a:solidFill>
                <a:effectLst/>
                <a:latin typeface="Times New Roman" panose="02020603050405020304" pitchFamily="18" charset="0"/>
                <a:ea typeface="Times New Roman" panose="02020603050405020304" pitchFamily="18" charset="0"/>
              </a:rPr>
              <a:t>2</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c) 2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H</a:t>
            </a:r>
            <a:r>
              <a:rPr lang="en-US" sz="2800" baseline="-25000" dirty="0">
                <a:solidFill>
                  <a:srgbClr val="000000"/>
                </a:solidFill>
                <a:effectLst/>
                <a:latin typeface="Times New Roman" panose="02020603050405020304" pitchFamily="18" charset="0"/>
                <a:ea typeface="Times New Roman" panose="02020603050405020304" pitchFamily="18" charset="0"/>
              </a:rPr>
              <a:t>2</a:t>
            </a:r>
            <a:r>
              <a:rPr lang="en-US" sz="2800" dirty="0">
                <a:solidFill>
                  <a:srgbClr val="000000"/>
                </a:solidFill>
                <a:effectLst/>
                <a:latin typeface="Times New Roman" panose="02020603050405020304" pitchFamily="18" charset="0"/>
                <a:ea typeface="Times New Roman" panose="02020603050405020304" pitchFamily="18" charset="0"/>
              </a:rPr>
              <a:t>O.</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BT2: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a) 1,2044 .10</a:t>
            </a:r>
            <a:r>
              <a:rPr lang="en-US" sz="2800" baseline="30000" dirty="0">
                <a:solidFill>
                  <a:srgbClr val="000000"/>
                </a:solidFill>
                <a:effectLst/>
                <a:latin typeface="Times New Roman" panose="02020603050405020304" pitchFamily="18" charset="0"/>
                <a:ea typeface="Times New Roman" panose="02020603050405020304" pitchFamily="18" charset="0"/>
              </a:rPr>
              <a:t>22</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Fe</a:t>
            </a:r>
            <a:r>
              <a:rPr lang="en-US" sz="2800" baseline="-25000" dirty="0">
                <a:solidFill>
                  <a:srgbClr val="000000"/>
                </a:solidFill>
                <a:effectLst/>
                <a:latin typeface="Times New Roman" panose="02020603050405020304" pitchFamily="18" charset="0"/>
                <a:ea typeface="Times New Roman" panose="02020603050405020304" pitchFamily="18" charset="0"/>
              </a:rPr>
              <a:t>2</a:t>
            </a:r>
            <a:r>
              <a:rPr lang="en-US" sz="2800" dirty="0">
                <a:solidFill>
                  <a:srgbClr val="000000"/>
                </a:solidFill>
                <a:effectLst/>
                <a:latin typeface="Times New Roman" panose="02020603050405020304" pitchFamily="18" charset="0"/>
                <a:ea typeface="Times New Roman" panose="02020603050405020304" pitchFamily="18" charset="0"/>
              </a:rPr>
              <a:t>O</a:t>
            </a:r>
            <a:r>
              <a:rPr lang="en-US" sz="2800" baseline="-25000" dirty="0">
                <a:solidFill>
                  <a:srgbClr val="000000"/>
                </a:solidFill>
                <a:effectLst/>
                <a:latin typeface="Times New Roman" panose="02020603050405020304" pitchFamily="18" charset="0"/>
                <a:ea typeface="Times New Roman" panose="02020603050405020304" pitchFamily="18" charset="0"/>
              </a:rPr>
              <a:t>3</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b) 7,5275.10</a:t>
            </a:r>
            <a:r>
              <a:rPr lang="en-US" sz="2800" baseline="30000" dirty="0">
                <a:solidFill>
                  <a:srgbClr val="000000"/>
                </a:solidFill>
                <a:effectLst/>
                <a:latin typeface="Times New Roman" panose="02020603050405020304" pitchFamily="18" charset="0"/>
                <a:ea typeface="Times New Roman" panose="02020603050405020304" pitchFamily="18" charset="0"/>
              </a:rPr>
              <a:t>24</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Mg.</a:t>
            </a:r>
            <a:endParaRPr lang="en-US" sz="2800"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2A9760DA-5931-E2F4-9611-012B7D47319B}"/>
              </a:ext>
            </a:extLst>
          </p:cNvPr>
          <p:cNvSpPr txBox="1"/>
          <p:nvPr/>
        </p:nvSpPr>
        <p:spPr>
          <a:xfrm>
            <a:off x="257544" y="1422400"/>
            <a:ext cx="2359660" cy="523220"/>
          </a:xfrm>
          <a:prstGeom prst="rect">
            <a:avLst/>
          </a:prstGeom>
          <a:noFill/>
        </p:spPr>
        <p:txBody>
          <a:bodyPr wrap="square">
            <a:spAutoFit/>
          </a:bodyPr>
          <a:lstStyle/>
          <a:p>
            <a:r>
              <a:rPr lang="pt-BR" sz="2800" i="1">
                <a:solidFill>
                  <a:srgbClr val="FF0000"/>
                </a:solidFill>
                <a:effectLst/>
                <a:latin typeface="Times New Roman" panose="02020603050405020304" pitchFamily="18" charset="0"/>
                <a:ea typeface="Times New Roman" panose="02020603050405020304" pitchFamily="18" charset="0"/>
              </a:rPr>
              <a:t>Nhóm 1,2:</a:t>
            </a:r>
            <a:r>
              <a:rPr lang="pt-BR"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
        <p:nvSpPr>
          <p:cNvPr id="21" name="TextBox 20">
            <a:extLst>
              <a:ext uri="{FF2B5EF4-FFF2-40B4-BE49-F238E27FC236}">
                <a16:creationId xmlns:a16="http://schemas.microsoft.com/office/drawing/2014/main"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a:solidFill>
                  <a:srgbClr val="FF0000"/>
                </a:solidFill>
                <a:effectLst/>
                <a:latin typeface="Times New Roman" panose="02020603050405020304" pitchFamily="18" charset="0"/>
                <a:ea typeface="Times New Roman" panose="02020603050405020304" pitchFamily="18" charset="0"/>
              </a:rPr>
              <a:t>Nhóm 3,4</a:t>
            </a:r>
            <a:r>
              <a:rPr lang="en-US"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Tree>
    <p:extLst>
      <p:ext uri="{BB962C8B-B14F-4D97-AF65-F5344CB8AC3E}">
        <p14:creationId xmlns:p14="http://schemas.microsoft.com/office/powerpoint/2010/main" val="3569862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16476"/>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dirty="0">
                    <a:solidFill>
                      <a:srgbClr val="FF0000"/>
                    </a:solidFill>
                  </a:rPr>
                  <a:t>BT1: </a:t>
                </a:r>
                <a:endParaRPr lang="en-US" sz="2800" dirty="0">
                  <a:solidFill>
                    <a:srgbClr val="FF0000"/>
                  </a:solidFill>
                </a:endParaRPr>
              </a:p>
              <a:p>
                <a:r>
                  <a:rPr lang="en-US" sz="2800" dirty="0"/>
                  <a:t>Ta </a:t>
                </a:r>
                <a:r>
                  <a:rPr lang="en-US" sz="2800" dirty="0" err="1"/>
                  <a:t>có</a:t>
                </a:r>
                <a:r>
                  <a:rPr lang="en-US" sz="2800" dirty="0"/>
                  <a:t> </a:t>
                </a:r>
                <a:r>
                  <a:rPr lang="en-US" sz="2800" dirty="0" err="1"/>
                  <a:t>mol</a:t>
                </a:r>
                <a:r>
                  <a:rPr lang="en-US" sz="2800" dirty="0"/>
                  <a:t> </a:t>
                </a:r>
                <a:r>
                  <a:rPr lang="en-US" sz="2800" dirty="0" err="1"/>
                  <a:t>là</a:t>
                </a:r>
                <a:r>
                  <a:rPr lang="en-US" sz="2800" dirty="0"/>
                  <a:t> </a:t>
                </a:r>
                <a:r>
                  <a:rPr lang="en-US" sz="2800" dirty="0" err="1"/>
                  <a:t>lượng</a:t>
                </a:r>
                <a:r>
                  <a:rPr lang="en-US" sz="2800" dirty="0"/>
                  <a:t> </a:t>
                </a:r>
                <a:r>
                  <a:rPr lang="en-US" sz="2800" dirty="0" err="1"/>
                  <a:t>chất</a:t>
                </a:r>
                <a:r>
                  <a:rPr lang="en-US" sz="2800" dirty="0"/>
                  <a:t> </a:t>
                </a:r>
                <a:r>
                  <a:rPr lang="en-US" sz="2800" dirty="0" err="1"/>
                  <a:t>có</a:t>
                </a:r>
                <a:r>
                  <a:rPr lang="en-US" sz="2800" dirty="0"/>
                  <a:t> </a:t>
                </a:r>
                <a:r>
                  <a:rPr lang="en-US" sz="2800" dirty="0" err="1"/>
                  <a:t>chứa</a:t>
                </a:r>
                <a:r>
                  <a:rPr lang="en-US" sz="2800" dirty="0"/>
                  <a:t> N</a:t>
                </a:r>
                <a:r>
                  <a:rPr lang="en-US" sz="2800" baseline="-25000" dirty="0"/>
                  <a:t>A </a:t>
                </a:r>
                <a:r>
                  <a:rPr lang="en-US" sz="2800" dirty="0"/>
                  <a:t>(6,022 × 10</a:t>
                </a:r>
                <a:r>
                  <a:rPr lang="en-US" sz="2800" baseline="30000" dirty="0"/>
                  <a:t>23</a:t>
                </a:r>
                <a:r>
                  <a:rPr lang="en-US" sz="2800" dirty="0"/>
                  <a:t>) </a:t>
                </a:r>
                <a:r>
                  <a:rPr lang="en-US" sz="2800" dirty="0" err="1"/>
                  <a:t>nguyên</a:t>
                </a:r>
                <a:r>
                  <a:rPr lang="en-US" sz="2800" dirty="0"/>
                  <a:t> </a:t>
                </a:r>
                <a:r>
                  <a:rPr lang="en-US" sz="2800" dirty="0" err="1"/>
                  <a:t>tử</a:t>
                </a:r>
                <a:r>
                  <a:rPr lang="en-US" sz="2800" dirty="0"/>
                  <a:t> </a:t>
                </a:r>
                <a:r>
                  <a:rPr lang="en-US" sz="2800" dirty="0" err="1"/>
                  <a:t>hoặc</a:t>
                </a:r>
                <a:r>
                  <a:rPr lang="en-US" sz="2800" dirty="0"/>
                  <a:t> </a:t>
                </a:r>
                <a:r>
                  <a:rPr lang="en-US" sz="2800" dirty="0" err="1"/>
                  <a:t>phân</a:t>
                </a:r>
                <a:r>
                  <a:rPr lang="en-US" sz="2800" dirty="0"/>
                  <a:t> </a:t>
                </a:r>
                <a:r>
                  <a:rPr lang="en-US" sz="2800" dirty="0" err="1"/>
                  <a:t>tử</a:t>
                </a:r>
                <a:r>
                  <a:rPr lang="en-US" sz="2800" dirty="0"/>
                  <a:t> </a:t>
                </a:r>
                <a:r>
                  <a:rPr lang="en-US" sz="2800" dirty="0" err="1"/>
                  <a:t>của</a:t>
                </a:r>
                <a:r>
                  <a:rPr lang="en-US" sz="2800" dirty="0"/>
                  <a:t> </a:t>
                </a:r>
                <a:r>
                  <a:rPr lang="en-US" sz="2800" dirty="0" err="1"/>
                  <a:t>chất</a:t>
                </a:r>
                <a:r>
                  <a:rPr lang="en-US" sz="2800" dirty="0"/>
                  <a:t> </a:t>
                </a:r>
                <a:r>
                  <a:rPr lang="en-US" sz="2800" dirty="0" err="1"/>
                  <a:t>đó</a:t>
                </a:r>
                <a:r>
                  <a:rPr lang="en-US" sz="2800" dirty="0"/>
                  <a:t>. </a:t>
                </a:r>
                <a:r>
                  <a:rPr lang="en-US" sz="2800" dirty="0" err="1"/>
                  <a:t>Vậy</a:t>
                </a:r>
                <a:r>
                  <a:rPr lang="en-US" sz="2800" dirty="0"/>
                  <a:t>:</a:t>
                </a:r>
              </a:p>
              <a:p>
                <a:r>
                  <a:rPr lang="en-US" sz="2800" dirty="0"/>
                  <a:t>a) 0,25 </a:t>
                </a:r>
                <a:r>
                  <a:rPr lang="en-US" sz="2800" dirty="0" err="1"/>
                  <a:t>mol</a:t>
                </a:r>
                <a:r>
                  <a:rPr lang="en-US" sz="2800" dirty="0"/>
                  <a:t> </a:t>
                </a:r>
                <a:r>
                  <a:rPr lang="en-US" sz="2800" dirty="0" err="1"/>
                  <a:t>nguyên</a:t>
                </a:r>
                <a:r>
                  <a:rPr lang="en-US" sz="2800" dirty="0"/>
                  <a:t> </a:t>
                </a:r>
                <a:r>
                  <a:rPr lang="en-US" sz="2800" dirty="0" err="1"/>
                  <a:t>tử</a:t>
                </a:r>
                <a:r>
                  <a:rPr lang="en-US" sz="2800" dirty="0"/>
                  <a:t> C </a:t>
                </a:r>
                <a:r>
                  <a:rPr lang="en-US" sz="2800" dirty="0" err="1"/>
                  <a:t>có</a:t>
                </a:r>
                <a:r>
                  <a:rPr lang="en-US" sz="2800" dirty="0"/>
                  <a:t> 0,25 × 6,022 × 10</a:t>
                </a:r>
                <a:r>
                  <a:rPr lang="en-US" sz="2800" baseline="30000" dirty="0"/>
                  <a:t>23</a:t>
                </a:r>
                <a:r>
                  <a:rPr lang="en-US" sz="2800" dirty="0"/>
                  <a:t> = 1,5055 × 10</a:t>
                </a:r>
                <a:r>
                  <a:rPr lang="en-US" sz="2800" baseline="30000" dirty="0"/>
                  <a:t>23</a:t>
                </a:r>
                <a:r>
                  <a:rPr lang="en-US" sz="2800" dirty="0"/>
                  <a:t> </a:t>
                </a:r>
                <a:r>
                  <a:rPr lang="en-US" sz="2800" dirty="0" err="1"/>
                  <a:t>nguyên</a:t>
                </a:r>
                <a:r>
                  <a:rPr lang="en-US" sz="2800" dirty="0"/>
                  <a:t> </a:t>
                </a:r>
                <a:r>
                  <a:rPr lang="en-US" sz="2800" dirty="0" err="1"/>
                  <a:t>tử</a:t>
                </a:r>
                <a:r>
                  <a:rPr lang="en-US" sz="2800" dirty="0"/>
                  <a:t> C.</a:t>
                </a:r>
              </a:p>
              <a:p>
                <a:r>
                  <a:rPr lang="en-US" sz="2800" dirty="0"/>
                  <a:t>b) 0,002 </a:t>
                </a:r>
                <a:r>
                  <a:rPr lang="en-US" sz="2800" dirty="0" err="1"/>
                  <a:t>mol</a:t>
                </a:r>
                <a:r>
                  <a:rPr lang="en-US" sz="2800" dirty="0"/>
                  <a:t> </a:t>
                </a:r>
                <a:r>
                  <a:rPr lang="en-US" sz="2800" dirty="0" err="1"/>
                  <a:t>phân</a:t>
                </a:r>
                <a:r>
                  <a:rPr lang="en-US" sz="2800" dirty="0"/>
                  <a:t> </a:t>
                </a:r>
                <a:r>
                  <a:rPr lang="en-US" sz="2800" dirty="0" err="1"/>
                  <a:t>tử</a:t>
                </a:r>
                <a:r>
                  <a:rPr lang="en-US" sz="2800" dirty="0"/>
                  <a:t> I</a:t>
                </a:r>
                <a:r>
                  <a:rPr lang="en-US" sz="2800" baseline="-25000" dirty="0"/>
                  <a:t>2</a:t>
                </a:r>
                <a:r>
                  <a:rPr lang="en-US" sz="2800" dirty="0"/>
                  <a:t> </a:t>
                </a:r>
                <a:r>
                  <a:rPr lang="en-US" sz="2800" dirty="0" err="1"/>
                  <a:t>có</a:t>
                </a:r>
                <a:r>
                  <a:rPr lang="en-US" sz="2800" dirty="0"/>
                  <a:t> 0,002 × 6,022 × 10</a:t>
                </a:r>
                <a:r>
                  <a:rPr lang="en-US" sz="2800" baseline="30000" dirty="0"/>
                  <a:t>23</a:t>
                </a:r>
                <a:r>
                  <a:rPr lang="en-US" sz="2800" dirty="0"/>
                  <a:t> = 1,2044 × 10</a:t>
                </a:r>
                <a:r>
                  <a:rPr lang="en-US" sz="2800" baseline="30000" dirty="0"/>
                  <a:t>21</a:t>
                </a:r>
                <a:r>
                  <a:rPr lang="en-US" sz="2800" dirty="0"/>
                  <a:t> </a:t>
                </a:r>
                <a:r>
                  <a:rPr lang="en-US" sz="2800" dirty="0" err="1"/>
                  <a:t>phân</a:t>
                </a:r>
                <a:r>
                  <a:rPr lang="en-US" sz="2800" dirty="0"/>
                  <a:t> </a:t>
                </a:r>
                <a:r>
                  <a:rPr lang="en-US" sz="2800" dirty="0" err="1"/>
                  <a:t>tử</a:t>
                </a:r>
                <a:r>
                  <a:rPr lang="en-US" sz="2800" dirty="0"/>
                  <a:t> I</a:t>
                </a:r>
                <a:r>
                  <a:rPr lang="en-US" sz="2800" baseline="-25000" dirty="0"/>
                  <a:t>2</a:t>
                </a:r>
                <a:r>
                  <a:rPr lang="en-US" sz="2800" dirty="0"/>
                  <a:t>.</a:t>
                </a:r>
              </a:p>
              <a:p>
                <a:r>
                  <a:rPr lang="en-US" sz="2800" dirty="0"/>
                  <a:t>c) 2 </a:t>
                </a:r>
                <a:r>
                  <a:rPr lang="en-US" sz="2800" dirty="0" err="1"/>
                  <a:t>mol</a:t>
                </a:r>
                <a:r>
                  <a:rPr lang="en-US" sz="2800" dirty="0"/>
                  <a:t> </a:t>
                </a:r>
                <a:r>
                  <a:rPr lang="en-US" sz="2800" dirty="0" err="1"/>
                  <a:t>phân</a:t>
                </a:r>
                <a:r>
                  <a:rPr lang="en-US" sz="2800" dirty="0"/>
                  <a:t> </a:t>
                </a:r>
                <a:r>
                  <a:rPr lang="en-US" sz="2800" dirty="0" err="1"/>
                  <a:t>tử</a:t>
                </a:r>
                <a:r>
                  <a:rPr lang="en-US" sz="2800" dirty="0"/>
                  <a:t> H</a:t>
                </a:r>
                <a:r>
                  <a:rPr lang="en-US" sz="2800" baseline="-25000" dirty="0"/>
                  <a:t>2</a:t>
                </a:r>
                <a:r>
                  <a:rPr lang="en-US" sz="2800" dirty="0"/>
                  <a:t>O </a:t>
                </a:r>
                <a:r>
                  <a:rPr lang="en-US" sz="2800" dirty="0" err="1"/>
                  <a:t>có</a:t>
                </a:r>
                <a:r>
                  <a:rPr lang="en-US" sz="2800" dirty="0"/>
                  <a:t> 2 × 6,022 × 10</a:t>
                </a:r>
                <a:r>
                  <a:rPr lang="en-US" sz="2800" baseline="30000" dirty="0"/>
                  <a:t>23</a:t>
                </a:r>
                <a:r>
                  <a:rPr lang="en-US" sz="2800" dirty="0"/>
                  <a:t> = 1,2044 × 10</a:t>
                </a:r>
                <a:r>
                  <a:rPr lang="en-US" sz="2800" baseline="30000" dirty="0"/>
                  <a:t>24</a:t>
                </a:r>
                <a:r>
                  <a:rPr lang="en-US" sz="2800" dirty="0"/>
                  <a:t> </a:t>
                </a:r>
                <a:r>
                  <a:rPr lang="en-US" sz="2800" dirty="0" err="1"/>
                  <a:t>phân</a:t>
                </a:r>
                <a:r>
                  <a:rPr lang="en-US" sz="2800" dirty="0"/>
                  <a:t> </a:t>
                </a:r>
                <a:r>
                  <a:rPr lang="en-US" sz="2800" dirty="0" err="1"/>
                  <a:t>tử</a:t>
                </a:r>
                <a:r>
                  <a:rPr lang="en-US" sz="2800" dirty="0"/>
                  <a:t> H</a:t>
                </a:r>
                <a:r>
                  <a:rPr lang="en-US" sz="2800" baseline="-25000" dirty="0"/>
                  <a:t>2</a:t>
                </a:r>
                <a:r>
                  <a:rPr lang="en-US" sz="2800" dirty="0"/>
                  <a:t>O.</a:t>
                </a:r>
              </a:p>
              <a:p>
                <a:r>
                  <a:rPr lang="en-US" sz="2800" dirty="0">
                    <a:solidFill>
                      <a:srgbClr val="FF0000"/>
                    </a:solidFill>
                  </a:rPr>
                  <a:t>BT 2:</a:t>
                </a:r>
              </a:p>
              <a:p>
                <a:r>
                  <a:rPr lang="en-US" sz="2800" dirty="0"/>
                  <a:t>a) </a:t>
                </a:r>
                <a:r>
                  <a:rPr lang="en-US" sz="2800" dirty="0" err="1"/>
                  <a:t>Số</a:t>
                </a:r>
                <a:r>
                  <a:rPr lang="en-US" sz="2800" dirty="0"/>
                  <a:t> </a:t>
                </a:r>
                <a:r>
                  <a:rPr lang="en-US" sz="2800" dirty="0" err="1"/>
                  <a:t>mol</a:t>
                </a:r>
                <a:r>
                  <a:rPr lang="en-US" sz="2800" dirty="0"/>
                  <a:t> </a:t>
                </a:r>
                <a:r>
                  <a:rPr lang="en-US" sz="2800" dirty="0" err="1"/>
                  <a:t>phân</a:t>
                </a:r>
                <a:r>
                  <a:rPr lang="en-US" sz="2800" dirty="0"/>
                  <a:t> </a:t>
                </a:r>
                <a:r>
                  <a:rPr lang="en-US" sz="2800" dirty="0" err="1"/>
                  <a:t>tử</a:t>
                </a:r>
                <a:r>
                  <a:rPr lang="en-US" sz="2800" dirty="0"/>
                  <a:t> Fe</a:t>
                </a:r>
                <a:r>
                  <a:rPr lang="en-US" sz="2800" baseline="-25000" dirty="0"/>
                  <a:t>2</a:t>
                </a:r>
                <a:r>
                  <a:rPr lang="en-US" sz="2800" dirty="0"/>
                  <a:t>O</a:t>
                </a:r>
                <a:r>
                  <a:rPr lang="en-US" sz="2800" baseline="-25000" dirty="0"/>
                  <a:t>3</a:t>
                </a:r>
                <a:r>
                  <a:rPr lang="en-US" sz="2800" dirty="0"/>
                  <a:t> </a:t>
                </a:r>
                <a:r>
                  <a:rPr lang="en-US" sz="2800" dirty="0" err="1"/>
                  <a:t>là</a:t>
                </a:r>
                <a:r>
                  <a:rPr lang="en-US" sz="2800" dirty="0"/>
                  <a:t>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1,2204.</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 0,02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dirty="0"/>
              </a:p>
              <a:p>
                <a:r>
                  <a:rPr lang="en-US" sz="2800" dirty="0"/>
                  <a:t>b) </a:t>
                </a:r>
                <a:r>
                  <a:rPr lang="en-US" sz="2800" dirty="0" err="1"/>
                  <a:t>Số</a:t>
                </a:r>
                <a:r>
                  <a:rPr lang="en-US" sz="2800" dirty="0"/>
                  <a:t> </a:t>
                </a:r>
                <a:r>
                  <a:rPr lang="en-US" sz="2800" dirty="0" err="1"/>
                  <a:t>mol</a:t>
                </a:r>
                <a:r>
                  <a:rPr lang="en-US" sz="2800" dirty="0"/>
                  <a:t> </a:t>
                </a:r>
                <a:r>
                  <a:rPr lang="en-US" sz="2800" dirty="0" err="1"/>
                  <a:t>nguyên</a:t>
                </a:r>
                <a:r>
                  <a:rPr lang="en-US" sz="2800" dirty="0"/>
                  <a:t> </a:t>
                </a:r>
                <a:r>
                  <a:rPr lang="en-US" sz="2800" dirty="0" err="1"/>
                  <a:t>tử</a:t>
                </a:r>
                <a:r>
                  <a:rPr lang="en-US" sz="2800" dirty="0"/>
                  <a:t> Mg </a:t>
                </a:r>
                <a:r>
                  <a:rPr lang="en-US" sz="2800" dirty="0" err="1"/>
                  <a:t>là</a:t>
                </a:r>
                <a:r>
                  <a:rPr lang="en-US" sz="2800" dirty="0"/>
                  <a:t>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7,5275.</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=1,25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dirty="0"/>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134" r="-1419" b="-113"/>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67A8C-67F5-8ECB-4481-32BBD2C356E0}"/>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6" name="Text Box 6">
            <a:extLst>
              <a:ext uri="{FF2B5EF4-FFF2-40B4-BE49-F238E27FC236}">
                <a16:creationId xmlns:a16="http://schemas.microsoft.com/office/drawing/2014/main" id="{B15F7351-6A74-7F9C-18D8-A582C6B74C94}"/>
              </a:ext>
            </a:extLst>
          </p:cNvPr>
          <p:cNvSpPr txBox="1">
            <a:spLocks noChangeArrowheads="1"/>
          </p:cNvSpPr>
          <p:nvPr/>
        </p:nvSpPr>
        <p:spPr bwMode="auto">
          <a:xfrm>
            <a:off x="2250980" y="1524353"/>
            <a:ext cx="8112414"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801">
                <a:latin typeface="Times New Roman" panose="02020603050405020304" pitchFamily="18" charset="0"/>
              </a:rPr>
              <a:t>Mol là lượng chất có chứa </a:t>
            </a:r>
            <a:r>
              <a:rPr lang="en-US" altLang="en-US" sz="2801">
                <a:solidFill>
                  <a:srgbClr val="FF0000"/>
                </a:solidFill>
                <a:latin typeface="Times New Roman" panose="02020603050405020304" pitchFamily="18" charset="0"/>
              </a:rPr>
              <a:t>6.10</a:t>
            </a:r>
            <a:r>
              <a:rPr lang="en-US" altLang="en-US" sz="2801" baseline="30000">
                <a:solidFill>
                  <a:srgbClr val="FF0000"/>
                </a:solidFill>
                <a:latin typeface="Times New Roman" panose="02020603050405020304" pitchFamily="18" charset="0"/>
              </a:rPr>
              <a:t>23  </a:t>
            </a:r>
            <a:r>
              <a:rPr lang="nl-NL" altLang="en-US" sz="2801">
                <a:latin typeface="Times New Roman" panose="02020603050405020304" pitchFamily="18" charset="0"/>
              </a:rPr>
              <a:t>hay </a:t>
            </a:r>
            <a:r>
              <a:rPr lang="nl-NL" altLang="en-US" sz="2801">
                <a:solidFill>
                  <a:srgbClr val="FF0000"/>
                </a:solidFill>
                <a:latin typeface="Times New Roman" panose="02020603050405020304" pitchFamily="18" charset="0"/>
              </a:rPr>
              <a:t> N</a:t>
            </a:r>
            <a:r>
              <a:rPr lang="nl-NL" altLang="en-US" sz="2801" baseline="-25000">
                <a:solidFill>
                  <a:srgbClr val="FF0000"/>
                </a:solidFill>
                <a:latin typeface="Times New Roman" panose="02020603050405020304" pitchFamily="18" charset="0"/>
              </a:rPr>
              <a:t>A</a:t>
            </a:r>
            <a:r>
              <a:rPr lang="nl-NL" altLang="en-US" sz="2801">
                <a:solidFill>
                  <a:srgbClr val="FF0000"/>
                </a:solidFill>
                <a:latin typeface="Times New Roman" panose="02020603050405020304" pitchFamily="18" charset="0"/>
              </a:rPr>
              <a:t> </a:t>
            </a:r>
            <a:r>
              <a:rPr lang="nl-NL" altLang="en-US" sz="2801">
                <a:latin typeface="Times New Roman" panose="02020603050405020304" pitchFamily="18" charset="0"/>
              </a:rPr>
              <a:t>nguyên tử hay phân tử  chất đó.</a:t>
            </a:r>
            <a:r>
              <a:rPr lang="en-US" altLang="en-US" sz="2801">
                <a:latin typeface="Times New Roman" panose="02020603050405020304" pitchFamily="18" charset="0"/>
              </a:rPr>
              <a:t> </a:t>
            </a:r>
          </a:p>
        </p:txBody>
      </p:sp>
      <p:pic>
        <p:nvPicPr>
          <p:cNvPr id="20487" name="Picture 7">
            <a:extLst>
              <a:ext uri="{FF2B5EF4-FFF2-40B4-BE49-F238E27FC236}">
                <a16:creationId xmlns:a16="http://schemas.microsoft.com/office/drawing/2014/main"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536439" y="1471954"/>
            <a:ext cx="609741" cy="427136"/>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id="{53F4AAC5-7A26-34FF-1DA6-BBBD125EA552}"/>
              </a:ext>
            </a:extLst>
          </p:cNvPr>
          <p:cNvSpPr txBox="1">
            <a:spLocks noChangeArrowheads="1"/>
          </p:cNvSpPr>
          <p:nvPr/>
        </p:nvSpPr>
        <p:spPr bwMode="auto">
          <a:xfrm>
            <a:off x="3403771" y="2577110"/>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N</a:t>
            </a:r>
            <a:r>
              <a:rPr lang="en-US" altLang="en-US" sz="2400" baseline="-25000">
                <a:solidFill>
                  <a:srgbClr val="0000CC"/>
                </a:solidFill>
                <a:latin typeface="Times New Roman" panose="02020603050405020304" pitchFamily="18" charset="0"/>
              </a:rPr>
              <a:t>A</a:t>
            </a:r>
            <a:r>
              <a:rPr lang="en-US" altLang="en-US" sz="2400">
                <a:solidFill>
                  <a:srgbClr val="0000CC"/>
                </a:solidFill>
                <a:latin typeface="Times New Roman" panose="02020603050405020304" pitchFamily="18" charset="0"/>
              </a:rPr>
              <a:t> = 6.10</a:t>
            </a:r>
            <a:r>
              <a:rPr lang="en-US" altLang="en-US" sz="2400" baseline="30000">
                <a:solidFill>
                  <a:srgbClr val="0000CC"/>
                </a:solidFill>
                <a:latin typeface="Times New Roman" panose="02020603050405020304" pitchFamily="18" charset="0"/>
              </a:rPr>
              <a:t>23    </a:t>
            </a:r>
            <a:r>
              <a:rPr lang="en-US" altLang="en-US" sz="2400">
                <a:solidFill>
                  <a:srgbClr val="0000CC"/>
                </a:solidFill>
                <a:latin typeface="Times New Roman" panose="02020603050405020304" pitchFamily="18" charset="0"/>
              </a:rPr>
              <a:t>( số Avogađro)</a:t>
            </a:r>
            <a:endParaRPr lang="en-US" altLang="en-US" sz="2400" baseline="3000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FF0000"/>
                </a:solidFill>
                <a:latin typeface="Times New Roman" panose="02020603050405020304" pitchFamily="18" charset="0"/>
              </a:rPr>
              <a:t>* Lưu ý:</a:t>
            </a:r>
            <a:endParaRPr lang="en-US" altLang="en-US" sz="2400" baseline="3000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id="{94D55E69-90DC-F84C-D11F-B3684EC2E174}"/>
              </a:ext>
            </a:extLst>
          </p:cNvPr>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a:extLst>
              <a:ext uri="{FF2B5EF4-FFF2-40B4-BE49-F238E27FC236}">
                <a16:creationId xmlns:a16="http://schemas.microsoft.com/office/drawing/2014/main" id="{70A44BC3-7AB9-ED78-235A-3A8C1C6FF69D}"/>
              </a:ext>
            </a:extLst>
          </p:cNvPr>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id="{2CA9FFAD-D855-3DCB-B37B-D7880B430E0D}"/>
              </a:ext>
            </a:extLst>
          </p:cNvPr>
          <p:cNvSpPr txBox="1">
            <a:spLocks noChangeArrowheads="1"/>
          </p:cNvSpPr>
          <p:nvPr/>
        </p:nvSpPr>
        <p:spPr bwMode="auto">
          <a:xfrm>
            <a:off x="1908000" y="4496841"/>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p>
        </p:txBody>
      </p:sp>
      <p:sp>
        <p:nvSpPr>
          <p:cNvPr id="20515" name="Text Box 35">
            <a:extLst>
              <a:ext uri="{FF2B5EF4-FFF2-40B4-BE49-F238E27FC236}">
                <a16:creationId xmlns:a16="http://schemas.microsoft.com/office/drawing/2014/main" id="{2508C2BA-AB87-E8A3-6EEC-046BDC2C80E9}"/>
              </a:ext>
            </a:extLst>
          </p:cNvPr>
          <p:cNvSpPr txBox="1">
            <a:spLocks noChangeArrowheads="1"/>
          </p:cNvSpPr>
          <p:nvPr/>
        </p:nvSpPr>
        <p:spPr bwMode="auto">
          <a:xfrm>
            <a:off x="1908000" y="496367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p>
        </p:txBody>
      </p:sp>
      <p:sp>
        <p:nvSpPr>
          <p:cNvPr id="20516" name="Text Box 36">
            <a:extLst>
              <a:ext uri="{FF2B5EF4-FFF2-40B4-BE49-F238E27FC236}">
                <a16:creationId xmlns:a16="http://schemas.microsoft.com/office/drawing/2014/main" id="{EFB10C62-1CDC-A6DE-61E8-51BCAA69A77C}"/>
              </a:ext>
            </a:extLst>
          </p:cNvPr>
          <p:cNvSpPr txBox="1">
            <a:spLocks noChangeArrowheads="1"/>
          </p:cNvSpPr>
          <p:nvPr/>
        </p:nvSpPr>
        <p:spPr bwMode="auto">
          <a:xfrm>
            <a:off x="1903236" y="544003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p>
        </p:txBody>
      </p:sp>
      <p:sp>
        <p:nvSpPr>
          <p:cNvPr id="20517" name="Text Box 37">
            <a:extLst>
              <a:ext uri="{FF2B5EF4-FFF2-40B4-BE49-F238E27FC236}">
                <a16:creationId xmlns:a16="http://schemas.microsoft.com/office/drawing/2014/main" id="{E79239D7-4F6A-8112-933F-A6F42DC9AA83}"/>
              </a:ext>
            </a:extLst>
          </p:cNvPr>
          <p:cNvSpPr txBox="1">
            <a:spLocks noChangeArrowheads="1"/>
          </p:cNvSpPr>
          <p:nvPr/>
        </p:nvSpPr>
        <p:spPr bwMode="auto">
          <a:xfrm>
            <a:off x="3970640" y="449684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p>
        </p:txBody>
      </p:sp>
      <p:sp>
        <p:nvSpPr>
          <p:cNvPr id="20518" name="Text Box 38">
            <a:extLst>
              <a:ext uri="{FF2B5EF4-FFF2-40B4-BE49-F238E27FC236}">
                <a16:creationId xmlns:a16="http://schemas.microsoft.com/office/drawing/2014/main" id="{73DA555C-3EF3-1C56-3C5A-9E2554A147B3}"/>
              </a:ext>
            </a:extLst>
          </p:cNvPr>
          <p:cNvSpPr txBox="1">
            <a:spLocks noChangeArrowheads="1"/>
          </p:cNvSpPr>
          <p:nvPr/>
        </p:nvSpPr>
        <p:spPr bwMode="auto">
          <a:xfrm>
            <a:off x="3970640"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p>
        </p:txBody>
      </p:sp>
      <p:sp>
        <p:nvSpPr>
          <p:cNvPr id="20519" name="Text Box 39">
            <a:extLst>
              <a:ext uri="{FF2B5EF4-FFF2-40B4-BE49-F238E27FC236}">
                <a16:creationId xmlns:a16="http://schemas.microsoft.com/office/drawing/2014/main" id="{2F94F36E-91F8-7844-0B83-D00088CE4A94}"/>
              </a:ext>
            </a:extLst>
          </p:cNvPr>
          <p:cNvSpPr txBox="1">
            <a:spLocks noChangeArrowheads="1"/>
          </p:cNvSpPr>
          <p:nvPr/>
        </p:nvSpPr>
        <p:spPr bwMode="auto">
          <a:xfrm>
            <a:off x="3970640"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p>
        </p:txBody>
      </p:sp>
      <p:sp>
        <p:nvSpPr>
          <p:cNvPr id="20520" name="Text Box 40">
            <a:extLst>
              <a:ext uri="{FF2B5EF4-FFF2-40B4-BE49-F238E27FC236}">
                <a16:creationId xmlns:a16="http://schemas.microsoft.com/office/drawing/2014/main" id="{C61C3FC2-CC19-4C51-B85F-13317A404D44}"/>
              </a:ext>
            </a:extLst>
          </p:cNvPr>
          <p:cNvSpPr txBox="1">
            <a:spLocks noChangeArrowheads="1"/>
          </p:cNvSpPr>
          <p:nvPr/>
        </p:nvSpPr>
        <p:spPr bwMode="auto">
          <a:xfrm>
            <a:off x="7167018" y="449207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p>
        </p:txBody>
      </p:sp>
      <p:sp>
        <p:nvSpPr>
          <p:cNvPr id="20521" name="Text Box 41">
            <a:extLst>
              <a:ext uri="{FF2B5EF4-FFF2-40B4-BE49-F238E27FC236}">
                <a16:creationId xmlns:a16="http://schemas.microsoft.com/office/drawing/2014/main" id="{20CDC873-4898-0865-CB19-1733A1982627}"/>
              </a:ext>
            </a:extLst>
          </p:cNvPr>
          <p:cNvSpPr txBox="1">
            <a:spLocks noChangeArrowheads="1"/>
          </p:cNvSpPr>
          <p:nvPr/>
        </p:nvSpPr>
        <p:spPr bwMode="auto">
          <a:xfrm>
            <a:off x="7167018" y="495891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id="{471E4B4F-07D7-74BD-55DE-D26A3FFDF7D6}"/>
              </a:ext>
            </a:extLst>
          </p:cNvPr>
          <p:cNvSpPr txBox="1">
            <a:spLocks noChangeArrowheads="1"/>
          </p:cNvSpPr>
          <p:nvPr/>
        </p:nvSpPr>
        <p:spPr bwMode="auto">
          <a:xfrm>
            <a:off x="7167018" y="543050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id="{A2CD7893-86FD-C87B-6E63-254C4893E6B7}"/>
              </a:ext>
            </a:extLst>
          </p:cNvPr>
          <p:cNvSpPr txBox="1">
            <a:spLocks noChangeArrowheads="1"/>
          </p:cNvSpPr>
          <p:nvPr/>
        </p:nvSpPr>
        <p:spPr bwMode="auto">
          <a:xfrm>
            <a:off x="7176545"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id="{F67BEF91-D405-2442-2212-A27EB693B527}"/>
              </a:ext>
            </a:extLst>
          </p:cNvPr>
          <p:cNvSpPr txBox="1">
            <a:spLocks noChangeArrowheads="1"/>
          </p:cNvSpPr>
          <p:nvPr/>
        </p:nvSpPr>
        <p:spPr bwMode="auto">
          <a:xfrm>
            <a:off x="7176545"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id="{0428760C-A5DA-CDDC-FD9F-468D793D45EF}"/>
              </a:ext>
            </a:extLst>
          </p:cNvPr>
          <p:cNvGrpSpPr/>
          <p:nvPr/>
        </p:nvGrpSpPr>
        <p:grpSpPr>
          <a:xfrm>
            <a:off x="1364023" y="22280"/>
            <a:ext cx="4376377" cy="1323439"/>
            <a:chOff x="3251200" y="288894"/>
            <a:chExt cx="5689600" cy="1323439"/>
          </a:xfrm>
        </p:grpSpPr>
        <p:sp>
          <p:nvSpPr>
            <p:cNvPr id="4" name="矩形: 圆角 1">
              <a:extLst>
                <a:ext uri="{FF2B5EF4-FFF2-40B4-BE49-F238E27FC236}">
                  <a16:creationId xmlns:a16="http://schemas.microsoft.com/office/drawing/2014/main"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a:solidFill>
                    <a:schemeClr val="bg1"/>
                  </a:solidFill>
                </a:rPr>
                <a:t>I. Mol</a:t>
              </a:r>
            </a:p>
            <a:p>
              <a:r>
                <a:rPr lang="en-US" sz="4000" b="1">
                  <a:solidFill>
                    <a:schemeClr val="bg1"/>
                  </a:solidFill>
                </a:rPr>
                <a:t>1. Khái niệm</a:t>
              </a:r>
            </a:p>
          </p:txBody>
        </p:sp>
      </p:grpSp>
    </p:spTree>
    <p:extLst>
      <p:ext uri="{BB962C8B-B14F-4D97-AF65-F5344CB8AC3E}">
        <p14:creationId xmlns:p14="http://schemas.microsoft.com/office/powerpoint/2010/main" val="4141454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additive="base">
                                        <p:cTn id="17" dur="500" fill="hold"/>
                                        <p:tgtEl>
                                          <p:spTgt spid="20491"/>
                                        </p:tgtEl>
                                        <p:attrNameLst>
                                          <p:attrName>ppt_x</p:attrName>
                                        </p:attrNameLst>
                                      </p:cBhvr>
                                      <p:tavLst>
                                        <p:tav tm="0">
                                          <p:val>
                                            <p:strVal val="0-#ppt_w/2"/>
                                          </p:val>
                                        </p:tav>
                                        <p:tav tm="100000">
                                          <p:val>
                                            <p:strVal val="#ppt_x"/>
                                          </p:val>
                                        </p:tav>
                                      </p:tavLst>
                                    </p:anim>
                                    <p:anim calcmode="lin" valueType="num">
                                      <p:cBhvr additive="base">
                                        <p:cTn id="1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0-#ppt_w/2"/>
                                          </p:val>
                                        </p:tav>
                                        <p:tav tm="100000">
                                          <p:val>
                                            <p:strVal val="#ppt_x"/>
                                          </p:val>
                                        </p:tav>
                                      </p:tavLst>
                                    </p:anim>
                                    <p:anim calcmode="lin" valueType="num">
                                      <p:cBhvr additive="base">
                                        <p:cTn id="2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0493"/>
                                        </p:tgtEl>
                                        <p:attrNameLst>
                                          <p:attrName>style.visibility</p:attrName>
                                        </p:attrNameLst>
                                      </p:cBhvr>
                                      <p:to>
                                        <p:strVal val="visible"/>
                                      </p:to>
                                    </p:set>
                                    <p:anim calcmode="lin" valueType="num">
                                      <p:cBhvr additive="base">
                                        <p:cTn id="29" dur="500" fill="hold"/>
                                        <p:tgtEl>
                                          <p:spTgt spid="20493"/>
                                        </p:tgtEl>
                                        <p:attrNameLst>
                                          <p:attrName>ppt_x</p:attrName>
                                        </p:attrNameLst>
                                      </p:cBhvr>
                                      <p:tavLst>
                                        <p:tav tm="0">
                                          <p:val>
                                            <p:strVal val="0-#ppt_w/2"/>
                                          </p:val>
                                        </p:tav>
                                        <p:tav tm="100000">
                                          <p:val>
                                            <p:strVal val="#ppt_x"/>
                                          </p:val>
                                        </p:tav>
                                      </p:tavLst>
                                    </p:anim>
                                    <p:anim calcmode="lin" valueType="num">
                                      <p:cBhvr additive="base">
                                        <p:cTn id="3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0514"/>
                                        </p:tgtEl>
                                        <p:attrNameLst>
                                          <p:attrName>style.visibility</p:attrName>
                                        </p:attrNameLst>
                                      </p:cBhvr>
                                      <p:to>
                                        <p:strVal val="visible"/>
                                      </p:to>
                                    </p:set>
                                    <p:animEffect transition="in" filter="blinds(horizontal)">
                                      <p:cBhvr>
                                        <p:cTn id="35" dur="500"/>
                                        <p:tgtEl>
                                          <p:spTgt spid="20514"/>
                                        </p:tgtEl>
                                      </p:cBhvr>
                                    </p:animEffect>
                                  </p:childTnLst>
                                </p:cTn>
                              </p:par>
                              <p:par>
                                <p:cTn id="36" presetID="3" presetClass="entr" presetSubtype="10" fill="hold" nodeType="withEffect">
                                  <p:stCondLst>
                                    <p:cond delay="0"/>
                                  </p:stCondLst>
                                  <p:childTnLst>
                                    <p:set>
                                      <p:cBhvr>
                                        <p:cTn id="37" dur="1" fill="hold">
                                          <p:stCondLst>
                                            <p:cond delay="0"/>
                                          </p:stCondLst>
                                        </p:cTn>
                                        <p:tgtEl>
                                          <p:spTgt spid="20515"/>
                                        </p:tgtEl>
                                        <p:attrNameLst>
                                          <p:attrName>style.visibility</p:attrName>
                                        </p:attrNameLst>
                                      </p:cBhvr>
                                      <p:to>
                                        <p:strVal val="visible"/>
                                      </p:to>
                                    </p:set>
                                    <p:animEffect transition="in" filter="blinds(horizontal)">
                                      <p:cBhvr>
                                        <p:cTn id="38" dur="500"/>
                                        <p:tgtEl>
                                          <p:spTgt spid="20515"/>
                                        </p:tgtEl>
                                      </p:cBhvr>
                                    </p:animEffect>
                                  </p:childTnLst>
                                </p:cTn>
                              </p:par>
                              <p:par>
                                <p:cTn id="39" presetID="3" presetClass="entr" presetSubtype="10" fill="hold" nodeType="withEffect">
                                  <p:stCondLst>
                                    <p:cond delay="0"/>
                                  </p:stCondLst>
                                  <p:childTnLst>
                                    <p:set>
                                      <p:cBhvr>
                                        <p:cTn id="40" dur="1" fill="hold">
                                          <p:stCondLst>
                                            <p:cond delay="0"/>
                                          </p:stCondLst>
                                        </p:cTn>
                                        <p:tgtEl>
                                          <p:spTgt spid="20516"/>
                                        </p:tgtEl>
                                        <p:attrNameLst>
                                          <p:attrName>style.visibility</p:attrName>
                                        </p:attrNameLst>
                                      </p:cBhvr>
                                      <p:to>
                                        <p:strVal val="visible"/>
                                      </p:to>
                                    </p:set>
                                    <p:animEffect transition="in" filter="blinds(horizontal)">
                                      <p:cBhvr>
                                        <p:cTn id="41" dur="500"/>
                                        <p:tgtEl>
                                          <p:spTgt spid="20516"/>
                                        </p:tgtEl>
                                      </p:cBhvr>
                                    </p:animEffect>
                                  </p:childTnLst>
                                </p:cTn>
                              </p:par>
                              <p:par>
                                <p:cTn id="42" presetID="3" presetClass="entr" presetSubtype="10" fill="hold" nodeType="withEffect">
                                  <p:stCondLst>
                                    <p:cond delay="0"/>
                                  </p:stCondLst>
                                  <p:childTnLst>
                                    <p:set>
                                      <p:cBhvr>
                                        <p:cTn id="43" dur="1" fill="hold">
                                          <p:stCondLst>
                                            <p:cond delay="0"/>
                                          </p:stCondLst>
                                        </p:cTn>
                                        <p:tgtEl>
                                          <p:spTgt spid="20517"/>
                                        </p:tgtEl>
                                        <p:attrNameLst>
                                          <p:attrName>style.visibility</p:attrName>
                                        </p:attrNameLst>
                                      </p:cBhvr>
                                      <p:to>
                                        <p:strVal val="visible"/>
                                      </p:to>
                                    </p:set>
                                    <p:animEffect transition="in" filter="blinds(horizontal)">
                                      <p:cBhvr>
                                        <p:cTn id="44" dur="500"/>
                                        <p:tgtEl>
                                          <p:spTgt spid="20517"/>
                                        </p:tgtEl>
                                      </p:cBhvr>
                                    </p:animEffect>
                                  </p:childTnLst>
                                </p:cTn>
                              </p:par>
                              <p:par>
                                <p:cTn id="45" presetID="3" presetClass="entr" presetSubtype="10" fill="hold" nodeType="withEffect">
                                  <p:stCondLst>
                                    <p:cond delay="0"/>
                                  </p:stCondLst>
                                  <p:childTnLst>
                                    <p:set>
                                      <p:cBhvr>
                                        <p:cTn id="46" dur="1" fill="hold">
                                          <p:stCondLst>
                                            <p:cond delay="0"/>
                                          </p:stCondLst>
                                        </p:cTn>
                                        <p:tgtEl>
                                          <p:spTgt spid="20518"/>
                                        </p:tgtEl>
                                        <p:attrNameLst>
                                          <p:attrName>style.visibility</p:attrName>
                                        </p:attrNameLst>
                                      </p:cBhvr>
                                      <p:to>
                                        <p:strVal val="visible"/>
                                      </p:to>
                                    </p:set>
                                    <p:animEffect transition="in" filter="blinds(horizontal)">
                                      <p:cBhvr>
                                        <p:cTn id="47" dur="500"/>
                                        <p:tgtEl>
                                          <p:spTgt spid="20518"/>
                                        </p:tgtEl>
                                      </p:cBhvr>
                                    </p:animEffect>
                                  </p:childTnLst>
                                </p:cTn>
                              </p:par>
                              <p:par>
                                <p:cTn id="48" presetID="3" presetClass="entr" presetSubtype="10" fill="hold" nodeType="withEffect">
                                  <p:stCondLst>
                                    <p:cond delay="0"/>
                                  </p:stCondLst>
                                  <p:childTnLst>
                                    <p:set>
                                      <p:cBhvr>
                                        <p:cTn id="49" dur="1" fill="hold">
                                          <p:stCondLst>
                                            <p:cond delay="0"/>
                                          </p:stCondLst>
                                        </p:cTn>
                                        <p:tgtEl>
                                          <p:spTgt spid="20519"/>
                                        </p:tgtEl>
                                        <p:attrNameLst>
                                          <p:attrName>style.visibility</p:attrName>
                                        </p:attrNameLst>
                                      </p:cBhvr>
                                      <p:to>
                                        <p:strVal val="visible"/>
                                      </p:to>
                                    </p:set>
                                    <p:animEffect transition="in" filter="blinds(horizontal)">
                                      <p:cBhvr>
                                        <p:cTn id="50" dur="500"/>
                                        <p:tgtEl>
                                          <p:spTgt spid="20519"/>
                                        </p:tgtEl>
                                      </p:cBhvr>
                                    </p:animEffect>
                                  </p:childTnLst>
                                </p:cTn>
                              </p:par>
                              <p:par>
                                <p:cTn id="51" presetID="3" presetClass="entr" presetSubtype="10" fill="hold" nodeType="withEffect">
                                  <p:stCondLst>
                                    <p:cond delay="0"/>
                                  </p:stCondLst>
                                  <p:childTnLst>
                                    <p:set>
                                      <p:cBhvr>
                                        <p:cTn id="52" dur="1" fill="hold">
                                          <p:stCondLst>
                                            <p:cond delay="0"/>
                                          </p:stCondLst>
                                        </p:cTn>
                                        <p:tgtEl>
                                          <p:spTgt spid="20520"/>
                                        </p:tgtEl>
                                        <p:attrNameLst>
                                          <p:attrName>style.visibility</p:attrName>
                                        </p:attrNameLst>
                                      </p:cBhvr>
                                      <p:to>
                                        <p:strVal val="visible"/>
                                      </p:to>
                                    </p:set>
                                    <p:animEffect transition="in" filter="blinds(horizontal)">
                                      <p:cBhvr>
                                        <p:cTn id="53" dur="500"/>
                                        <p:tgtEl>
                                          <p:spTgt spid="20520"/>
                                        </p:tgtEl>
                                      </p:cBhvr>
                                    </p:animEffect>
                                  </p:childTnLst>
                                </p:cTn>
                              </p:par>
                              <p:par>
                                <p:cTn id="54" presetID="3" presetClass="entr" presetSubtype="10" fill="hold" nodeType="withEffect">
                                  <p:stCondLst>
                                    <p:cond delay="0"/>
                                  </p:stCondLst>
                                  <p:childTnLst>
                                    <p:set>
                                      <p:cBhvr>
                                        <p:cTn id="55" dur="1" fill="hold">
                                          <p:stCondLst>
                                            <p:cond delay="0"/>
                                          </p:stCondLst>
                                        </p:cTn>
                                        <p:tgtEl>
                                          <p:spTgt spid="20521"/>
                                        </p:tgtEl>
                                        <p:attrNameLst>
                                          <p:attrName>style.visibility</p:attrName>
                                        </p:attrNameLst>
                                      </p:cBhvr>
                                      <p:to>
                                        <p:strVal val="visible"/>
                                      </p:to>
                                    </p:set>
                                    <p:animEffect transition="in" filter="blinds(horizontal)">
                                      <p:cBhvr>
                                        <p:cTn id="56" dur="500"/>
                                        <p:tgtEl>
                                          <p:spTgt spid="20521"/>
                                        </p:tgtEl>
                                      </p:cBhvr>
                                    </p:animEffect>
                                  </p:childTnLst>
                                </p:cTn>
                              </p:par>
                              <p:par>
                                <p:cTn id="57" presetID="3" presetClass="entr" presetSubtype="10" fill="hold" nodeType="withEffect">
                                  <p:stCondLst>
                                    <p:cond delay="0"/>
                                  </p:stCondLst>
                                  <p:childTnLst>
                                    <p:set>
                                      <p:cBhvr>
                                        <p:cTn id="58" dur="1" fill="hold">
                                          <p:stCondLst>
                                            <p:cond delay="0"/>
                                          </p:stCondLst>
                                        </p:cTn>
                                        <p:tgtEl>
                                          <p:spTgt spid="20522"/>
                                        </p:tgtEl>
                                        <p:attrNameLst>
                                          <p:attrName>style.visibility</p:attrName>
                                        </p:attrNameLst>
                                      </p:cBhvr>
                                      <p:to>
                                        <p:strVal val="visible"/>
                                      </p:to>
                                    </p:set>
                                    <p:animEffect transition="in" filter="blinds(horizontal)">
                                      <p:cBhvr>
                                        <p:cTn id="59" dur="500"/>
                                        <p:tgtEl>
                                          <p:spTgt spid="205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20523"/>
                                        </p:tgtEl>
                                        <p:attrNameLst>
                                          <p:attrName>style.visibility</p:attrName>
                                        </p:attrNameLst>
                                      </p:cBhvr>
                                      <p:to>
                                        <p:strVal val="visible"/>
                                      </p:to>
                                    </p:set>
                                    <p:animEffect transition="in" filter="blinds(horizontal)">
                                      <p:cBhvr>
                                        <p:cTn id="64" dur="500"/>
                                        <p:tgtEl>
                                          <p:spTgt spid="2052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0524"/>
                                        </p:tgtEl>
                                        <p:attrNameLst>
                                          <p:attrName>style.visibility</p:attrName>
                                        </p:attrNameLst>
                                      </p:cBhvr>
                                      <p:to>
                                        <p:strVal val="visible"/>
                                      </p:to>
                                    </p:set>
                                    <p:animEffect transition="in" filter="blinds(horizontal)">
                                      <p:cBhvr>
                                        <p:cTn id="6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a16="http://schemas.microsoft.com/office/drawing/2014/main" id="{51295442-72A5-0D79-44F8-DC7C7F1E51C5}"/>
              </a:ext>
            </a:extLst>
          </p:cNvPr>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a16="http://schemas.microsoft.com/office/drawing/2014/main" id="{BC131EB2-1C8D-F6FD-0D84-1BBCBBD940F1}"/>
              </a:ext>
            </a:extLst>
          </p:cNvPr>
          <p:cNvPicPr>
            <a:picLocks noChangeAspect="1"/>
          </p:cNvPicPr>
          <p:nvPr/>
        </p:nvPicPr>
        <p:blipFill>
          <a:blip r:embed="rId3"/>
          <a:stretch>
            <a:fillRect/>
          </a:stretch>
        </p:blipFill>
        <p:spPr>
          <a:xfrm>
            <a:off x="534912" y="1188244"/>
            <a:ext cx="11361842" cy="3856625"/>
          </a:xfrm>
          <a:prstGeom prst="rect">
            <a:avLst/>
          </a:prstGeom>
        </p:spPr>
      </p:pic>
    </p:spTree>
    <p:extLst>
      <p:ext uri="{BB962C8B-B14F-4D97-AF65-F5344CB8AC3E}">
        <p14:creationId xmlns:p14="http://schemas.microsoft.com/office/powerpoint/2010/main" val="1262902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a16="http://schemas.microsoft.com/office/drawing/2014/main"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00CC00"/>
                  </a:solidFill>
                </a:rPr>
                <a:t>N  nguyên tử Fe</a:t>
              </a:r>
            </a:p>
          </p:txBody>
        </p:sp>
      </p:grpSp>
      <p:sp>
        <p:nvSpPr>
          <p:cNvPr id="40983" name="Text Box 23">
            <a:extLst>
              <a:ext uri="{FF2B5EF4-FFF2-40B4-BE49-F238E27FC236}">
                <a16:creationId xmlns:a16="http://schemas.microsoft.com/office/drawing/2014/main"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a16="http://schemas.microsoft.com/office/drawing/2014/main"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a16="http://schemas.microsoft.com/office/drawing/2014/main"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id="{72093E40-D274-1283-C3E3-BEA8620AEB0D}"/>
              </a:ext>
            </a:extLst>
          </p:cNvPr>
          <p:cNvGrpSpPr>
            <a:grpSpLocks/>
          </p:cNvGrpSpPr>
          <p:nvPr/>
        </p:nvGrpSpPr>
        <p:grpSpPr bwMode="auto">
          <a:xfrm>
            <a:off x="4723289" y="1219482"/>
            <a:ext cx="2667617" cy="1981659"/>
            <a:chOff x="3792" y="2832"/>
            <a:chExt cx="1728" cy="1248"/>
          </a:xfrm>
        </p:grpSpPr>
        <p:sp>
          <p:nvSpPr>
            <p:cNvPr id="27668" name="AutoShape 32">
              <a:extLst>
                <a:ext uri="{FF2B5EF4-FFF2-40B4-BE49-F238E27FC236}">
                  <a16:creationId xmlns:a16="http://schemas.microsoft.com/office/drawing/2014/main"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extLst>
      <p:ext uri="{BB962C8B-B14F-4D97-AF65-F5344CB8AC3E}">
        <p14:creationId xmlns:p14="http://schemas.microsoft.com/office/powerpoint/2010/main" val="866511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822873"/>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id="{83F9DD36-1E80-8702-554F-7E6695FA3B11}"/>
              </a:ext>
            </a:extLst>
          </p:cNvPr>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id="{D49701EF-AA28-5302-585E-14F66BDED95B}"/>
              </a:ext>
            </a:extLst>
          </p:cNvPr>
          <p:cNvSpPr txBox="1">
            <a:spLocks noChangeArrowheads="1"/>
          </p:cNvSpPr>
          <p:nvPr/>
        </p:nvSpPr>
        <p:spPr bwMode="auto">
          <a:xfrm>
            <a:off x="3427589" y="4191970"/>
            <a:ext cx="165455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Fe</a:t>
            </a:r>
            <a:r>
              <a:rPr lang="en-US" altLang="en-US" sz="2601">
                <a:solidFill>
                  <a:srgbClr val="0000CC"/>
                </a:solidFill>
                <a:latin typeface="Times New Roman" panose="02020603050405020304" pitchFamily="18" charset="0"/>
              </a:rPr>
              <a:t> = 56 g</a:t>
            </a:r>
          </a:p>
        </p:txBody>
      </p:sp>
      <p:sp>
        <p:nvSpPr>
          <p:cNvPr id="29710" name="Text Box 14">
            <a:extLst>
              <a:ext uri="{FF2B5EF4-FFF2-40B4-BE49-F238E27FC236}">
                <a16:creationId xmlns:a16="http://schemas.microsoft.com/office/drawing/2014/main" id="{9938808D-55B8-44D6-EB15-394114208523}"/>
              </a:ext>
            </a:extLst>
          </p:cNvPr>
          <p:cNvSpPr txBox="1">
            <a:spLocks noChangeArrowheads="1"/>
          </p:cNvSpPr>
          <p:nvPr/>
        </p:nvSpPr>
        <p:spPr bwMode="auto">
          <a:xfrm>
            <a:off x="3521274" y="4874753"/>
            <a:ext cx="143066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a:t>
            </a:r>
            <a:r>
              <a:rPr lang="en-US" altLang="en-US" sz="2601">
                <a:solidFill>
                  <a:srgbClr val="0000CC"/>
                </a:solidFill>
                <a:latin typeface="Times New Roman" panose="02020603050405020304" pitchFamily="18" charset="0"/>
              </a:rPr>
              <a:t> = 2 g</a:t>
            </a:r>
          </a:p>
        </p:txBody>
      </p:sp>
      <p:sp>
        <p:nvSpPr>
          <p:cNvPr id="29711" name="Text Box 15">
            <a:extLst>
              <a:ext uri="{FF2B5EF4-FFF2-40B4-BE49-F238E27FC236}">
                <a16:creationId xmlns:a16="http://schemas.microsoft.com/office/drawing/2014/main" id="{AFC4C30D-75A0-79E1-9B0A-87F4177B5C91}"/>
              </a:ext>
            </a:extLst>
          </p:cNvPr>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id="{1DC9B3C1-B94F-62A2-6853-E58F3EE0AB4F}"/>
              </a:ext>
            </a:extLst>
          </p:cNvPr>
          <p:cNvSpPr txBox="1">
            <a:spLocks noChangeArrowheads="1"/>
          </p:cNvSpPr>
          <p:nvPr/>
        </p:nvSpPr>
        <p:spPr bwMode="auto">
          <a:xfrm>
            <a:off x="3605430" y="5522603"/>
            <a:ext cx="190067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 O</a:t>
            </a:r>
            <a:r>
              <a:rPr lang="en-US" altLang="en-US" sz="2601">
                <a:solidFill>
                  <a:srgbClr val="0000CC"/>
                </a:solidFill>
                <a:latin typeface="Times New Roman" panose="02020603050405020304" pitchFamily="18" charset="0"/>
              </a:rPr>
              <a:t>  = 18 g</a:t>
            </a:r>
          </a:p>
        </p:txBody>
      </p:sp>
      <p:sp>
        <p:nvSpPr>
          <p:cNvPr id="29713" name="Text Box 17">
            <a:extLst>
              <a:ext uri="{FF2B5EF4-FFF2-40B4-BE49-F238E27FC236}">
                <a16:creationId xmlns:a16="http://schemas.microsoft.com/office/drawing/2014/main" id="{90E3017F-F58C-1A3B-2DC6-0D0030C22C44}"/>
              </a:ext>
            </a:extLst>
          </p:cNvPr>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bldLst>
      <p:bldP spid="29709" grpId="0"/>
      <p:bldP spid="29710" grpId="0"/>
      <p:bldP spid="29711" grpId="0"/>
      <p:bldP spid="29712" grpId="0"/>
      <p:bldP spid="297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054"/>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2880056" y="157569"/>
            <a:ext cx="6776395" cy="5439106"/>
            <a:chOff x="2934097" y="181980"/>
            <a:chExt cx="6776395" cy="5439106"/>
          </a:xfrm>
        </p:grpSpPr>
        <p:sp>
          <p:nvSpPr>
            <p:cNvPr id="29" name="18"/>
            <p:cNvSpPr>
              <a:spLocks noChangeArrowheads="1"/>
            </p:cNvSpPr>
            <p:nvPr>
              <p:custDataLst>
                <p:tags r:id="rId1"/>
              </p:custDataLst>
            </p:nvPr>
          </p:nvSpPr>
          <p:spPr bwMode="auto">
            <a:xfrm>
              <a:off x="2934097" y="1866212"/>
              <a:ext cx="6776395" cy="375487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dirty="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a:t>
              </a:r>
              <a:r>
                <a:rPr lang="en-US" sz="5400" b="1" kern="0"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KHÍ</a:t>
              </a:r>
            </a:p>
            <a:p>
              <a:pPr algn="ctr" fontAlgn="base">
                <a:spcBef>
                  <a:spcPct val="0"/>
                </a:spcBef>
                <a:spcAft>
                  <a:spcPct val="0"/>
                </a:spcAft>
              </a:pPr>
              <a:r>
                <a:rPr lang="en-US" sz="3200" dirty="0" smtClean="0"/>
                <a:t>(02 </a:t>
              </a:r>
              <a:r>
                <a:rPr lang="en-US" sz="3200" dirty="0" err="1" smtClean="0"/>
                <a:t>tiết</a:t>
              </a:r>
              <a:r>
                <a:rPr lang="en-US" sz="3200" dirty="0" smtClean="0"/>
                <a:t>)</a:t>
              </a:r>
            </a:p>
            <a:p>
              <a:pPr algn="ctr" fontAlgn="base">
                <a:spcBef>
                  <a:spcPct val="0"/>
                </a:spcBef>
                <a:spcAft>
                  <a:spcPct val="0"/>
                </a:spcAft>
              </a:pP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808103" y="796202"/>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r>
                <a:rPr lang="en-US" sz="4800" b="1" dirty="0">
                  <a:solidFill>
                    <a:srgbClr val="33909B"/>
                  </a:solidFill>
                </a:rPr>
                <a:t>TIẾT 7, 8 - </a:t>
              </a:r>
              <a:r>
                <a:rPr lang="en-US" altLang="zh-CN" sz="4800" b="1" dirty="0" err="1" smtClean="0">
                  <a:solidFill>
                    <a:srgbClr val="33909B"/>
                  </a:solidFill>
                  <a:latin typeface="微软雅黑" panose="020B0503020204020204" pitchFamily="34" charset="-122"/>
                  <a:ea typeface="微软雅黑" panose="020B0503020204020204" pitchFamily="34" charset="-122"/>
                  <a:cs typeface="宋体" pitchFamily="2" charset="-122"/>
                </a:rPr>
                <a:t>Bài</a:t>
              </a:r>
              <a:r>
                <a:rPr lang="en-US" altLang="zh-CN" sz="4800" b="1" dirty="0" smtClean="0">
                  <a:solidFill>
                    <a:srgbClr val="33909B"/>
                  </a:solidFill>
                  <a:latin typeface="微软雅黑" panose="020B0503020204020204" pitchFamily="34" charset="-122"/>
                  <a:ea typeface="微软雅黑" panose="020B0503020204020204" pitchFamily="34" charset="-122"/>
                  <a:cs typeface="宋体" pitchFamily="2" charset="-122"/>
                </a:rPr>
                <a:t> </a:t>
              </a:r>
              <a:r>
                <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rPr>
                <a:t>3</a:t>
              </a: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90988" y="181980"/>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a16="http://schemas.microsoft.com/office/drawing/2014/main"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bldLst>
      <p:bldP spid="308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dirty="0" err="1"/>
                  <a:t>Từ</a:t>
                </a:r>
                <a:r>
                  <a:rPr lang="en-US" sz="3200" dirty="0"/>
                  <a:t> CT </a:t>
                </a:r>
                <a:r>
                  <a:rPr lang="en-US" sz="3200" dirty="0" err="1"/>
                  <a:t>tính</a:t>
                </a:r>
                <a:r>
                  <a:rPr lang="en-US" sz="3200" dirty="0"/>
                  <a:t> </a:t>
                </a:r>
                <a:r>
                  <a:rPr lang="en-US" sz="3200" dirty="0" err="1"/>
                  <a:t>khối</a:t>
                </a:r>
                <a:r>
                  <a:rPr lang="en-US" sz="3200" dirty="0"/>
                  <a:t> </a:t>
                </a:r>
                <a:r>
                  <a:rPr lang="en-US" sz="3200" dirty="0" err="1"/>
                  <a:t>lượng</a:t>
                </a:r>
                <a:r>
                  <a:rPr lang="en-US" sz="3200" dirty="0"/>
                  <a:t> </a:t>
                </a:r>
                <a:r>
                  <a:rPr lang="en-US" sz="3200" dirty="0" err="1"/>
                  <a:t>mol</a:t>
                </a:r>
                <a:r>
                  <a:rPr lang="en-US" sz="3200" dirty="0"/>
                  <a:t>:  		</a:t>
                </a:r>
                <a:r>
                  <a:rPr lang="en-US" sz="3200" spc="15" dirty="0">
                    <a:solidFill>
                      <a:srgbClr val="FF0000"/>
                    </a:solidFill>
                    <a:latin typeface="Times New Roman" panose="02020603050405020304" pitchFamily="18" charset="0"/>
                    <a:ea typeface="Times New Roman" panose="02020603050405020304" pitchFamily="18" charset="0"/>
                  </a:rPr>
                  <a:t>M </a:t>
                </a:r>
                <a:r>
                  <a:rPr lang="en-US" sz="3200" dirty="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panose="02040503050406030204" pitchFamily="18" charset="0"/>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dirty="0">
                  <a:solidFill>
                    <a:srgbClr val="FF0000"/>
                  </a:solidFill>
                </a:endParaRPr>
              </a:p>
              <a:p>
                <a:pPr fontAlgn="base"/>
                <a:r>
                  <a:rPr lang="en-US" sz="3200" dirty="0" err="1"/>
                  <a:t>Hãy</a:t>
                </a:r>
                <a:r>
                  <a:rPr lang="en-US" sz="3200" dirty="0"/>
                  <a:t> </a:t>
                </a:r>
                <a:r>
                  <a:rPr lang="en-US" sz="3200" dirty="0" err="1"/>
                  <a:t>viết</a:t>
                </a:r>
                <a:r>
                  <a:rPr lang="en-US" sz="3200" dirty="0"/>
                  <a:t> CT </a:t>
                </a:r>
                <a:r>
                  <a:rPr lang="en-US" sz="3200" dirty="0" err="1"/>
                  <a:t>tính</a:t>
                </a:r>
                <a:r>
                  <a:rPr lang="en-US" sz="3200" dirty="0"/>
                  <a:t>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519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73075614-9FBE-A234-63A2-90BEA6BB8F0E}"/>
              </a:ext>
            </a:extLst>
          </p:cNvPr>
          <p:cNvGrpSpPr/>
          <p:nvPr/>
        </p:nvGrpSpPr>
        <p:grpSpPr>
          <a:xfrm>
            <a:off x="3251200" y="373355"/>
            <a:ext cx="5689600" cy="715217"/>
            <a:chOff x="3251200" y="373355"/>
            <a:chExt cx="5689600" cy="715217"/>
          </a:xfrm>
        </p:grpSpPr>
        <p:sp>
          <p:nvSpPr>
            <p:cNvPr id="5" name="矩形: 圆角 1">
              <a:extLst>
                <a:ext uri="{FF2B5EF4-FFF2-40B4-BE49-F238E27FC236}">
                  <a16:creationId xmlns:a16="http://schemas.microsoft.com/office/drawing/2014/main"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C8CB89F-1246-C0C4-6BB0-EE0070A1486A}"/>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23998A-10CB-B96A-0D6D-4F92BF46AFA1}"/>
                  </a:ext>
                </a:extLst>
              </p:cNvPr>
              <p:cNvSpPr txBox="1"/>
              <p:nvPr/>
            </p:nvSpPr>
            <p:spPr>
              <a:xfrm>
                <a:off x="4020820" y="3533658"/>
                <a:ext cx="7084060" cy="297235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4020820" y="3533658"/>
                <a:ext cx="7084060" cy="2972352"/>
              </a:xfrm>
              <a:prstGeom prst="rect">
                <a:avLst/>
              </a:prstGeom>
              <a:blipFill>
                <a:blip r:embed="rId5"/>
                <a:stretch>
                  <a:fillRect l="-1807" t="-616" r="-516" b="-1848"/>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987657951"/>
              </p:ext>
            </p:extLst>
          </p:nvPr>
        </p:nvGraphicFramePr>
        <p:xfrm>
          <a:off x="599440" y="1849203"/>
          <a:ext cx="10840721" cy="4217187"/>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4305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550699155"/>
              </p:ext>
            </p:extLst>
          </p:nvPr>
        </p:nvGraphicFramePr>
        <p:xfrm>
          <a:off x="599440" y="1849203"/>
          <a:ext cx="10840721" cy="4217187"/>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9044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971EA40-0B61-BB1B-CDFB-CD26D099030A}"/>
                  </a:ext>
                </a:extLst>
              </p:cNvPr>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dirty="0">
                    <a:solidFill>
                      <a:srgbClr val="202124"/>
                    </a:solidFill>
                    <a:effectLst/>
                    <a:latin typeface="Times New Roman" panose="02020603050405020304" pitchFamily="18" charset="0"/>
                    <a:ea typeface="Times New Roman" panose="02020603050405020304" pitchFamily="18" charset="0"/>
                  </a:rPr>
                  <a:t>CT:  M </a:t>
                </a:r>
                <a:r>
                  <a:rPr lang="en-US" sz="2800" dirty="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dirty="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n.M</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a:blip r:embed="rId4"/>
                <a:stretch>
                  <a:fillRect l="-1550" t="-410" b="-163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p>
          <a:p>
            <a:pPr fontAlgn="base"/>
            <a:r>
              <a:rPr lang="en-US" sz="2800" b="1"/>
              <a:t>?4. Xây dựng và giải thích công thức tính V của n số mol khí hiếm (ở đkc)</a:t>
            </a:r>
          </a:p>
        </p:txBody>
      </p:sp>
    </p:spTree>
    <p:extLst>
      <p:ext uri="{BB962C8B-B14F-4D97-AF65-F5344CB8AC3E}">
        <p14:creationId xmlns:p14="http://schemas.microsoft.com/office/powerpoint/2010/main" val="2164279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chứa trong bình có thể tích 500 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500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a:effectLst/>
                    <a:ea typeface="Times New Roman" panose="02020603050405020304" pitchFamily="18" charset="0"/>
                    <a:cs typeface="Arial" panose="020B0604020202020204" pitchFamily="34" charset="0"/>
                  </a:rPr>
                  <a:t> 0,02 (mol)</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3"/>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dirty="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Thể</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tích</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mol</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của</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chất</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khí</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(V)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thể</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tích</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chiếm</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bởi</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N</a:t>
                </a:r>
                <a:r>
                  <a:rPr kumimoji="0" lang="en-US" altLang="en-US" sz="2800" b="0" i="0" u="none" strike="noStrike" cap="none" normalizeH="0" baseline="-30000" dirty="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phân</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tử</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của</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chất</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khí</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đó</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endParaRPr kumimoji="0" lang="en-US" altLang="en-US" sz="28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Thể</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tích</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mol</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của</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các</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chất</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khí</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bất</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kì</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ở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cùng</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điều</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kiện</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nhiệt</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độ</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và</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áp</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suất</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đều</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bằng</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nhau</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a:t>
                </a:r>
                <a:b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Ở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điều</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kiện</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chuẩn</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(25 °C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và</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1 bar), 1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mol</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khí</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bất</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kì</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đều</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chiếm</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thể</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tích</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là</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24,79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lít</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a:t>
                </a:r>
                <a:b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dirty="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Trong</a:t>
                </a:r>
                <a:r>
                  <a:rPr kumimoji="0" lang="en-US" alt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đó</a:t>
                </a:r>
                <a:r>
                  <a:rPr kumimoji="0" lang="en-US" alt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 	</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V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là</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thể</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tích</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mol</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của</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chất</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khí</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ở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đkc</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(L)</a:t>
                </a:r>
                <a:endParaRPr kumimoji="0" lang="en-US" altLang="en-US" sz="28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n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là</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số</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mol</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hat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lượng</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chất</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mol</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a:t>
                </a:r>
                <a:endParaRPr kumimoji="0" lang="en-US" altLang="en-US" sz="2800" b="0" i="0" u="none" strike="noStrike" cap="none" normalizeH="0" baseline="0" dirty="0">
                  <a:ln>
                    <a:noFill/>
                  </a:ln>
                  <a:solidFill>
                    <a:schemeClr val="tx1"/>
                  </a:solidFill>
                  <a:effectLst/>
                  <a:cs typeface="Arial" panose="020B0604020202020204" pitchFamily="34" charset="0"/>
                </a:endParaRPr>
              </a:p>
              <a:p>
                <a:pPr lvl="0"/>
                <a:r>
                  <a:rPr kumimoji="0" lang="en-US" altLang="en-US" sz="28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dirty="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5"/>
                <a:stretch>
                  <a:fillRect l="-1159" t="-923" b="-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spid="_x0000_s1048" r:id="rId6" imgW="444307" imgH="393529" progId="Equation.DSMT4">
                  <p:embed/>
                </p:oleObj>
              </mc:Choice>
              <mc:Fallback>
                <p:oleObj r:id="rId6" imgW="444307" imgH="393529"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1"/>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5466" y="3446704"/>
            <a:ext cx="2491098" cy="3522569"/>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a16="http://schemas.microsoft.com/office/drawing/2014/main" id="{577D36FD-4FF0-489B-951F-58084B9A05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8" name="Group 7">
            <a:extLst>
              <a:ext uri="{FF2B5EF4-FFF2-40B4-BE49-F238E27FC236}">
                <a16:creationId xmlns:a16="http://schemas.microsoft.com/office/drawing/2014/main" id="{640369B5-67A2-3BB1-A9BE-414308B0B646}"/>
              </a:ext>
            </a:extLst>
          </p:cNvPr>
          <p:cNvGrpSpPr/>
          <p:nvPr/>
        </p:nvGrpSpPr>
        <p:grpSpPr>
          <a:xfrm>
            <a:off x="3233359" y="217281"/>
            <a:ext cx="6008963" cy="1323439"/>
            <a:chOff x="3251199" y="373355"/>
            <a:chExt cx="6556477" cy="1323439"/>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7" y="373355"/>
              <a:ext cx="6130412" cy="1323439"/>
            </a:xfrm>
            <a:prstGeom prst="rect">
              <a:avLst/>
            </a:prstGeom>
            <a:noFill/>
          </p:spPr>
          <p:txBody>
            <a:bodyPr wrap="square" rtlCol="0">
              <a:spAutoFit/>
            </a:bodyPr>
            <a:lstStyle/>
            <a:p>
              <a:pPr algn="ctr"/>
              <a:r>
                <a:rPr lang="en-US" sz="4000" b="1" dirty="0" smtClean="0">
                  <a:solidFill>
                    <a:schemeClr val="bg1"/>
                  </a:solidFill>
                </a:rPr>
                <a:t>LUYỆN TẬP - MỞ RỘNG</a:t>
              </a:r>
              <a:endParaRPr lang="en-US" sz="4000" b="1" dirty="0">
                <a:solidFill>
                  <a:schemeClr val="bg1"/>
                </a:solidFill>
              </a:endParaRPr>
            </a:p>
          </p:txBody>
        </p:sp>
      </p:grpSp>
      <mc:AlternateContent xmlns:mc="http://schemas.openxmlformats.org/markup-compatibility/2006">
        <mc:Choice xmlns:a14="http://schemas.microsoft.com/office/drawing/2010/main"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71477" y="1197609"/>
                <a:ext cx="10518567" cy="208807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dirty="0">
                  <a:cs typeface="Arial" panose="020B0604020202020204" pitchFamily="34" charset="0"/>
                </a:endParaRPr>
              </a:p>
              <a:p>
                <a:pPr lvl="0"/>
                <a:endParaRPr lang="pt-BR" sz="3200" i="1" dirty="0">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dirty="0">
                  <a:ln>
                    <a:noFill/>
                  </a:ln>
                  <a:solidFill>
                    <a:srgbClr val="FF0000"/>
                  </a:solidFill>
                  <a:effectLst/>
                  <a:cs typeface="Arial" panose="020B0604020202020204" pitchFamily="34" charset="0"/>
                </a:endParaRPr>
              </a:p>
              <a:p>
                <a:pPr lvl="0"/>
                <a:endParaRPr lang="en-US" altLang="en-US" sz="3200" dirty="0">
                  <a:solidFill>
                    <a:srgbClr val="FF0000"/>
                  </a:solidFill>
                  <a:cs typeface="Arial" panose="020B0604020202020204" pitchFamily="34" charset="0"/>
                </a:endParaRPr>
              </a:p>
            </p:txBody>
          </p:sp>
        </mc:Choice>
        <mc:Fallback>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71477" y="1197609"/>
                <a:ext cx="10518567" cy="2088072"/>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2793388141"/>
              </p:ext>
            </p:extLst>
          </p:nvPr>
        </p:nvGraphicFramePr>
        <p:xfrm>
          <a:off x="5181718" y="1724064"/>
          <a:ext cx="1613057" cy="1450591"/>
        </p:xfrm>
        <a:graphic>
          <a:graphicData uri="http://schemas.openxmlformats.org/presentationml/2006/ole">
            <mc:AlternateContent xmlns:mc="http://schemas.openxmlformats.org/markup-compatibility/2006">
              <mc:Choice xmlns:v="urn:schemas-microsoft-com:vml" Requires="v">
                <p:oleObj spid="_x0000_s4103" r:id="rId5" imgW="444307" imgH="393529" progId="Equation.DSMT4">
                  <p:embed/>
                </p:oleObj>
              </mc:Choice>
              <mc:Fallback>
                <p:oleObj r:id="rId5"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718" y="1724064"/>
                        <a:ext cx="1613057" cy="1450591"/>
                      </a:xfrm>
                      <a:prstGeom prst="rect">
                        <a:avLst/>
                      </a:prstGeom>
                      <a:noFill/>
                    </p:spPr>
                  </p:pic>
                </p:oleObj>
              </mc:Fallback>
            </mc:AlternateContent>
          </a:graphicData>
        </a:graphic>
      </p:graphicFrame>
      <p:sp>
        <p:nvSpPr>
          <p:cNvPr id="3" name="Rectangle 2"/>
          <p:cNvSpPr/>
          <p:nvPr/>
        </p:nvSpPr>
        <p:spPr>
          <a:xfrm>
            <a:off x="1347020" y="4441573"/>
            <a:ext cx="10658167" cy="1926168"/>
          </a:xfrm>
          <a:prstGeom prst="rect">
            <a:avLst/>
          </a:prstGeom>
        </p:spPr>
        <p:txBody>
          <a:bodyPr wrap="square">
            <a:spAutoFit/>
          </a:bodyPr>
          <a:lstStyle/>
          <a:p>
            <a:pPr>
              <a:lnSpc>
                <a:spcPts val="1650"/>
              </a:lnSpc>
              <a:spcAft>
                <a:spcPts val="600"/>
              </a:spcAft>
            </a:pPr>
            <a:r>
              <a:rPr lang="en-US" sz="2800"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Ta </a:t>
            </a: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V = m / D.</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ts val="1650"/>
              </a:lnSpc>
              <a:spcAft>
                <a:spcPts val="600"/>
              </a:spcAft>
            </a:pPr>
            <a:endParaRPr lang="en-US" sz="2800" b="1"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650"/>
              </a:lnSpc>
              <a:spcAft>
                <a:spcPts val="600"/>
              </a:spcAft>
            </a:pPr>
            <a:r>
              <a:rPr lang="en-US" sz="2800" b="1" dirty="0" err="1"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800" b="1"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(m) = 158 </a:t>
            </a:r>
            <a:r>
              <a:rPr lang="en-US" sz="2800"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kg.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(D) = 7900 kg/m³.</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650"/>
              </a:lnSpc>
            </a:pPr>
            <a:endParaRPr lang="en-US" sz="2800" b="1"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650"/>
              </a:lnSpc>
            </a:pP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sắt</a:t>
            </a:r>
            <a:endParaRPr lang="en-US" sz="2800"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650"/>
              </a:lnSpc>
              <a:spcAft>
                <a:spcPts val="600"/>
              </a:spcAft>
            </a:pPr>
            <a:endParaRPr lang="en-US" sz="2800"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650"/>
              </a:lnSpc>
              <a:spcAft>
                <a:spcPts val="600"/>
              </a:spcAft>
            </a:pPr>
            <a:r>
              <a:rPr lang="en-US" sz="2800"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V </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158 kg / 7900 </a:t>
            </a:r>
            <a:r>
              <a:rPr lang="en-US" sz="2800"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kg/m³ </a:t>
            </a:r>
            <a:r>
              <a:rPr lang="en-US" sz="28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0,02 m³.</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717755" y="3193086"/>
            <a:ext cx="11651226" cy="861774"/>
          </a:xfrm>
          <a:prstGeom prst="rect">
            <a:avLst/>
          </a:prstGeom>
        </p:spPr>
        <p:txBody>
          <a:bodyPr wrap="square">
            <a:spAutoFit/>
          </a:bodyPr>
          <a:lstStyle/>
          <a:p>
            <a:pPr>
              <a:lnSpc>
                <a:spcPts val="1950"/>
              </a:lnSpc>
            </a:pPr>
            <a:r>
              <a:rPr lang="en-US" sz="3200" b="1"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200" b="1" dirty="0" err="1"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ài</a:t>
            </a:r>
            <a:r>
              <a:rPr lang="en-US" sz="3200" b="1"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158 kg.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950"/>
              </a:lnSpc>
            </a:pPr>
            <a:endPar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950"/>
              </a:lnSpc>
            </a:pPr>
            <a:r>
              <a:rPr lang="en-US" sz="3200" dirty="0" err="1"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smtClean="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7900 kg/m³.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4810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8" name="Group 7">
            <a:extLst>
              <a:ext uri="{FF2B5EF4-FFF2-40B4-BE49-F238E27FC236}">
                <a16:creationId xmlns:a16="http://schemas.microsoft.com/office/drawing/2014/main" id="{640369B5-67A2-3BB1-A9BE-414308B0B646}"/>
              </a:ext>
            </a:extLst>
          </p:cNvPr>
          <p:cNvGrpSpPr/>
          <p:nvPr/>
        </p:nvGrpSpPr>
        <p:grpSpPr>
          <a:xfrm>
            <a:off x="4612181" y="1151664"/>
            <a:ext cx="3686245" cy="716507"/>
            <a:chOff x="2923059" y="1305288"/>
            <a:chExt cx="8842128" cy="716507"/>
          </a:xfrm>
        </p:grpSpPr>
        <p:sp>
          <p:nvSpPr>
            <p:cNvPr id="9" name="矩形: 圆角 1">
              <a:extLst>
                <a:ext uri="{FF2B5EF4-FFF2-40B4-BE49-F238E27FC236}">
                  <a16:creationId xmlns:a16="http://schemas.microsoft.com/office/drawing/2014/main" id="{A5B2595C-2371-1052-FFFD-C8DC638B1AFA}"/>
                </a:ext>
              </a:extLst>
            </p:cNvPr>
            <p:cNvSpPr/>
            <p:nvPr/>
          </p:nvSpPr>
          <p:spPr>
            <a:xfrm>
              <a:off x="2923059" y="1305288"/>
              <a:ext cx="8842128"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4278916" y="1313909"/>
              <a:ext cx="6130411" cy="707886"/>
            </a:xfrm>
            <a:prstGeom prst="rect">
              <a:avLst/>
            </a:prstGeom>
            <a:noFill/>
          </p:spPr>
          <p:txBody>
            <a:bodyPr wrap="square" rtlCol="0">
              <a:spAutoFit/>
            </a:bodyPr>
            <a:lstStyle/>
            <a:p>
              <a:pPr algn="ctr"/>
              <a:r>
                <a:rPr lang="en-US" sz="4000" b="1" dirty="0" smtClean="0">
                  <a:solidFill>
                    <a:schemeClr val="bg1"/>
                  </a:solidFill>
                </a:rPr>
                <a:t>LƯU Ý</a:t>
              </a:r>
              <a:endParaRPr lang="en-US" sz="4000" b="1" dirty="0">
                <a:solidFill>
                  <a:schemeClr val="bg1"/>
                </a:solidFill>
              </a:endParaRPr>
            </a:p>
          </p:txBody>
        </p:sp>
      </p:grpSp>
      <mc:AlternateContent xmlns:mc="http://schemas.openxmlformats.org/markup-compatibility/2006">
        <mc:Choice xmlns:a14="http://schemas.microsoft.com/office/drawing/2010/main"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2684386" y="1226683"/>
                <a:ext cx="8032776" cy="304698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endParaRPr lang="pt-BR" sz="3200" i="1" dirty="0">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dirty="0">
                  <a:ln>
                    <a:noFill/>
                  </a:ln>
                  <a:solidFill>
                    <a:srgbClr val="FF0000"/>
                  </a:solidFill>
                  <a:effectLst/>
                  <a:cs typeface="Arial" panose="020B0604020202020204" pitchFamily="34" charset="0"/>
                </a:endParaRPr>
              </a:p>
              <a:p>
                <a:pPr lvl="0"/>
                <a:endParaRPr lang="en-US" altLang="en-US" sz="3200" dirty="0">
                  <a:solidFill>
                    <a:srgbClr val="FF0000"/>
                  </a:solidFill>
                  <a:cs typeface="Arial" panose="020B0604020202020204" pitchFamily="34" charset="0"/>
                </a:endParaRPr>
              </a:p>
              <a:p>
                <a:r>
                  <a:rPr kumimoji="0" lang="pt-BR" altLang="en-US" sz="3200" b="0" i="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dirty="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dirty="0">
                  <a:ln>
                    <a:noFill/>
                  </a:ln>
                  <a:solidFill>
                    <a:schemeClr val="tx1"/>
                  </a:solidFill>
                  <a:effectLst/>
                  <a:cs typeface="Arial" panose="020B0604020202020204" pitchFamily="34" charset="0"/>
                </a:endParaRPr>
              </a:p>
            </p:txBody>
          </p:sp>
        </mc:Choice>
        <mc:Fallback>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2684386" y="1226683"/>
                <a:ext cx="8032776" cy="3046988"/>
              </a:xfrm>
              <a:prstGeom prst="rect">
                <a:avLst/>
              </a:prstGeom>
              <a:blipFill>
                <a:blip r:embed="rId3"/>
                <a:stretch>
                  <a:fillRect l="-1897" r="-3035" b="-62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274315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054"/>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2880056" y="157569"/>
            <a:ext cx="6776395" cy="5439106"/>
            <a:chOff x="2934097" y="181980"/>
            <a:chExt cx="6776395" cy="5439106"/>
          </a:xfrm>
        </p:grpSpPr>
        <p:sp>
          <p:nvSpPr>
            <p:cNvPr id="29" name="18"/>
            <p:cNvSpPr>
              <a:spLocks noChangeArrowheads="1"/>
            </p:cNvSpPr>
            <p:nvPr>
              <p:custDataLst>
                <p:tags r:id="rId1"/>
              </p:custDataLst>
            </p:nvPr>
          </p:nvSpPr>
          <p:spPr bwMode="auto">
            <a:xfrm>
              <a:off x="2934097" y="1866212"/>
              <a:ext cx="6776395" cy="375487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dirty="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a:t>
              </a:r>
              <a:r>
                <a:rPr lang="en-US" sz="5400" b="1" kern="0"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KHÍ</a:t>
              </a:r>
            </a:p>
            <a:p>
              <a:pPr algn="ctr" fontAlgn="base">
                <a:spcBef>
                  <a:spcPct val="0"/>
                </a:spcBef>
                <a:spcAft>
                  <a:spcPct val="0"/>
                </a:spcAft>
              </a:pPr>
              <a:r>
                <a:rPr lang="en-US" sz="3200" dirty="0" smtClean="0"/>
                <a:t>(TIẾT </a:t>
              </a:r>
              <a:r>
                <a:rPr lang="en-US" altLang="en-US" sz="3200" dirty="0">
                  <a:solidFill>
                    <a:srgbClr val="202124"/>
                  </a:solidFill>
                  <a:ea typeface="Calibri" panose="020F0502020204030204" pitchFamily="34" charset="0"/>
                  <a:cs typeface="Arial" panose="020B0604020202020204" pitchFamily="34" charset="0"/>
                </a:rPr>
                <a:t>2</a:t>
              </a:r>
              <a:r>
                <a:rPr lang="en-US" sz="3200" dirty="0" smtClean="0"/>
                <a:t> )</a:t>
              </a:r>
            </a:p>
            <a:p>
              <a:pPr algn="ctr" fontAlgn="base">
                <a:spcBef>
                  <a:spcPct val="0"/>
                </a:spcBef>
                <a:spcAft>
                  <a:spcPct val="0"/>
                </a:spcAft>
              </a:pP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808103" y="796202"/>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r>
                <a:rPr lang="en-US" sz="4800" b="1" dirty="0">
                  <a:solidFill>
                    <a:srgbClr val="33909B"/>
                  </a:solidFill>
                </a:rPr>
                <a:t>TIẾT </a:t>
              </a:r>
              <a:r>
                <a:rPr lang="en-US" sz="4800" b="1" dirty="0">
                  <a:solidFill>
                    <a:srgbClr val="33909B"/>
                  </a:solidFill>
                </a:rPr>
                <a:t>8</a:t>
              </a:r>
              <a:r>
                <a:rPr lang="en-US" sz="4800" b="1" dirty="0" smtClean="0">
                  <a:solidFill>
                    <a:srgbClr val="33909B"/>
                  </a:solidFill>
                </a:rPr>
                <a:t> </a:t>
              </a:r>
              <a:r>
                <a:rPr lang="en-US" sz="4800" b="1" dirty="0">
                  <a:solidFill>
                    <a:srgbClr val="33909B"/>
                  </a:solidFill>
                </a:rPr>
                <a:t>- </a:t>
              </a:r>
              <a:r>
                <a:rPr lang="en-US" altLang="zh-CN" sz="4800" b="1" dirty="0" err="1" smtClean="0">
                  <a:solidFill>
                    <a:srgbClr val="33909B"/>
                  </a:solidFill>
                  <a:latin typeface="微软雅黑" panose="020B0503020204020204" pitchFamily="34" charset="-122"/>
                  <a:ea typeface="微软雅黑" panose="020B0503020204020204" pitchFamily="34" charset="-122"/>
                  <a:cs typeface="宋体" pitchFamily="2" charset="-122"/>
                </a:rPr>
                <a:t>Bài</a:t>
              </a:r>
              <a:r>
                <a:rPr lang="en-US" altLang="zh-CN" sz="4800" b="1" dirty="0" smtClean="0">
                  <a:solidFill>
                    <a:srgbClr val="33909B"/>
                  </a:solidFill>
                  <a:latin typeface="微软雅黑" panose="020B0503020204020204" pitchFamily="34" charset="-122"/>
                  <a:ea typeface="微软雅黑" panose="020B0503020204020204" pitchFamily="34" charset="-122"/>
                  <a:cs typeface="宋体" pitchFamily="2" charset="-122"/>
                </a:rPr>
                <a:t> </a:t>
              </a:r>
              <a:r>
                <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rPr>
                <a:t>3</a:t>
              </a: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90988" y="181980"/>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942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id="{79C5F9D1-C390-0463-8CD9-A51E994EAEFB}"/>
              </a:ext>
            </a:extLst>
          </p:cNvPr>
          <p:cNvGrpSpPr/>
          <p:nvPr/>
        </p:nvGrpSpPr>
        <p:grpSpPr>
          <a:xfrm>
            <a:off x="2788786" y="2244436"/>
            <a:ext cx="1759527" cy="3477491"/>
            <a:chOff x="2798618" y="2244436"/>
            <a:chExt cx="1759527" cy="3477491"/>
          </a:xfrm>
        </p:grpSpPr>
        <p:pic>
          <p:nvPicPr>
            <p:cNvPr id="18438" name="Picture 6">
              <a:extLst>
                <a:ext uri="{FF2B5EF4-FFF2-40B4-BE49-F238E27FC236}">
                  <a16:creationId xmlns:a16="http://schemas.microsoft.com/office/drawing/2014/main"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dirty="0">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4933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dirty="0">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054"/>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2880056" y="157569"/>
            <a:ext cx="6776395" cy="5439106"/>
            <a:chOff x="2934097" y="181980"/>
            <a:chExt cx="6776395" cy="5439106"/>
          </a:xfrm>
        </p:grpSpPr>
        <p:sp>
          <p:nvSpPr>
            <p:cNvPr id="29" name="18"/>
            <p:cNvSpPr>
              <a:spLocks noChangeArrowheads="1"/>
            </p:cNvSpPr>
            <p:nvPr>
              <p:custDataLst>
                <p:tags r:id="rId1"/>
              </p:custDataLst>
            </p:nvPr>
          </p:nvSpPr>
          <p:spPr bwMode="auto">
            <a:xfrm>
              <a:off x="2934097" y="1866212"/>
              <a:ext cx="6776395" cy="375487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dirty="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a:t>
              </a:r>
              <a:r>
                <a:rPr lang="en-US" sz="5400" b="1" kern="0"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KHÍ</a:t>
              </a:r>
            </a:p>
            <a:p>
              <a:pPr algn="ctr" fontAlgn="base">
                <a:spcBef>
                  <a:spcPct val="0"/>
                </a:spcBef>
                <a:spcAft>
                  <a:spcPct val="0"/>
                </a:spcAft>
              </a:pPr>
              <a:r>
                <a:rPr lang="en-US" sz="3200" dirty="0" smtClean="0"/>
                <a:t>(TIẾT </a:t>
              </a:r>
              <a:r>
                <a:rPr lang="en-US" sz="3200" dirty="0"/>
                <a:t>1</a:t>
              </a:r>
              <a:r>
                <a:rPr lang="en-US" sz="3200" dirty="0" smtClean="0"/>
                <a:t> )</a:t>
              </a:r>
            </a:p>
            <a:p>
              <a:pPr algn="ctr" fontAlgn="base">
                <a:spcBef>
                  <a:spcPct val="0"/>
                </a:spcBef>
                <a:spcAft>
                  <a:spcPct val="0"/>
                </a:spcAft>
              </a:pP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808103" y="796202"/>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r>
                <a:rPr lang="en-US" sz="4800" b="1" dirty="0">
                  <a:solidFill>
                    <a:srgbClr val="33909B"/>
                  </a:solidFill>
                </a:rPr>
                <a:t>TIẾT </a:t>
              </a:r>
              <a:r>
                <a:rPr lang="en-US" sz="4800" b="1" dirty="0" smtClean="0">
                  <a:solidFill>
                    <a:srgbClr val="33909B"/>
                  </a:solidFill>
                </a:rPr>
                <a:t>7 </a:t>
              </a:r>
              <a:r>
                <a:rPr lang="en-US" sz="4800" b="1" dirty="0">
                  <a:solidFill>
                    <a:srgbClr val="33909B"/>
                  </a:solidFill>
                </a:rPr>
                <a:t>- </a:t>
              </a:r>
              <a:r>
                <a:rPr lang="en-US" altLang="zh-CN" sz="4800" b="1" dirty="0" err="1" smtClean="0">
                  <a:solidFill>
                    <a:srgbClr val="33909B"/>
                  </a:solidFill>
                  <a:latin typeface="微软雅黑" panose="020B0503020204020204" pitchFamily="34" charset="-122"/>
                  <a:ea typeface="微软雅黑" panose="020B0503020204020204" pitchFamily="34" charset="-122"/>
                  <a:cs typeface="宋体" pitchFamily="2" charset="-122"/>
                </a:rPr>
                <a:t>Bài</a:t>
              </a:r>
              <a:r>
                <a:rPr lang="en-US" altLang="zh-CN" sz="4800" b="1" dirty="0" smtClean="0">
                  <a:solidFill>
                    <a:srgbClr val="33909B"/>
                  </a:solidFill>
                  <a:latin typeface="微软雅黑" panose="020B0503020204020204" pitchFamily="34" charset="-122"/>
                  <a:ea typeface="微软雅黑" panose="020B0503020204020204" pitchFamily="34" charset="-122"/>
                  <a:cs typeface="宋体" pitchFamily="2" charset="-122"/>
                </a:rPr>
                <a:t> </a:t>
              </a:r>
              <a:r>
                <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rPr>
                <a:t>3</a:t>
              </a: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90988" y="181980"/>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279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91432"/>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4"/>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spid="_x0000_s3095" r:id="rId5" imgW="1688367" imgH="393529" progId="Equation.DSMT4">
                  <p:embed/>
                </p:oleObj>
              </mc:Choice>
              <mc:Fallback>
                <p:oleObj r:id="rId5" imgW="1688367"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1905099914"/>
              </p:ext>
            </p:extLst>
          </p:nvPr>
        </p:nvGraphicFramePr>
        <p:xfrm>
          <a:off x="516362" y="2050068"/>
          <a:ext cx="10909333" cy="3791432"/>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
        <p:nvSpPr>
          <p:cNvPr id="6" name="TextBox 5">
            <a:extLst>
              <a:ext uri="{FF2B5EF4-FFF2-40B4-BE49-F238E27FC236}">
                <a16:creationId xmlns:a16="http://schemas.microsoft.com/office/drawing/2014/main"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88813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5"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dirty="0" err="1"/>
              <a:t>Khí</a:t>
            </a:r>
            <a:r>
              <a:rPr lang="en-US" sz="4000" dirty="0"/>
              <a:t> A </a:t>
            </a:r>
            <a:r>
              <a:rPr lang="en-US" sz="4000" dirty="0" err="1"/>
              <a:t>có</a:t>
            </a:r>
            <a:r>
              <a:rPr lang="en-US" sz="4000" dirty="0"/>
              <a:t> </a:t>
            </a:r>
            <a:r>
              <a:rPr lang="en-US" sz="4000" dirty="0" err="1"/>
              <a:t>tỉ</a:t>
            </a:r>
            <a:r>
              <a:rPr lang="en-US" sz="4000" dirty="0"/>
              <a:t> </a:t>
            </a:r>
            <a:r>
              <a:rPr lang="en-US" sz="4000" dirty="0" err="1"/>
              <a:t>khối</a:t>
            </a:r>
            <a:r>
              <a:rPr lang="en-US" sz="4000" dirty="0"/>
              <a:t> so </a:t>
            </a:r>
            <a:r>
              <a:rPr lang="en-US" sz="4000" dirty="0" err="1"/>
              <a:t>với</a:t>
            </a:r>
            <a:r>
              <a:rPr lang="en-US" sz="4000" dirty="0"/>
              <a:t> </a:t>
            </a:r>
            <a:r>
              <a:rPr lang="en-US" sz="4000" dirty="0" err="1"/>
              <a:t>không</a:t>
            </a:r>
            <a:r>
              <a:rPr lang="en-US" sz="4000" dirty="0"/>
              <a:t> </a:t>
            </a:r>
            <a:r>
              <a:rPr lang="en-US" sz="4000" dirty="0" err="1"/>
              <a:t>khí</a:t>
            </a:r>
            <a:r>
              <a:rPr lang="en-US" sz="4000" dirty="0"/>
              <a:t> </a:t>
            </a:r>
            <a:r>
              <a:rPr lang="en-US" sz="4000" dirty="0" err="1"/>
              <a:t>là</a:t>
            </a:r>
            <a:r>
              <a:rPr lang="en-US" sz="4000" dirty="0"/>
              <a:t> 2,4483. </a:t>
            </a:r>
            <a:r>
              <a:rPr lang="en-US" sz="4000" dirty="0" err="1"/>
              <a:t>Khối</a:t>
            </a:r>
            <a:r>
              <a:rPr lang="en-US" sz="4000" dirty="0"/>
              <a:t> </a:t>
            </a:r>
            <a:r>
              <a:rPr lang="en-US" sz="4000" dirty="0" err="1"/>
              <a:t>lượng</a:t>
            </a:r>
            <a:r>
              <a:rPr lang="en-US" sz="4000" dirty="0"/>
              <a:t> </a:t>
            </a:r>
            <a:r>
              <a:rPr lang="en-US" sz="4000" dirty="0" err="1"/>
              <a:t>mol</a:t>
            </a:r>
            <a:r>
              <a:rPr lang="en-US" sz="4000" dirty="0"/>
              <a:t> </a:t>
            </a:r>
            <a:r>
              <a:rPr lang="en-US" sz="4000" dirty="0" err="1"/>
              <a:t>của</a:t>
            </a:r>
            <a:r>
              <a:rPr lang="en-US" sz="4000" dirty="0"/>
              <a:t> </a:t>
            </a:r>
            <a:r>
              <a:rPr lang="en-US" sz="4000" dirty="0" err="1"/>
              <a:t>khí</a:t>
            </a:r>
            <a:r>
              <a:rPr lang="en-US" sz="4000" dirty="0"/>
              <a:t> A </a:t>
            </a:r>
            <a:r>
              <a:rPr lang="en-US" sz="4000" dirty="0" err="1"/>
              <a:t>là</a:t>
            </a:r>
            <a:r>
              <a:rPr lang="en-US" sz="4000" dirty="0"/>
              <a:t>  </a:t>
            </a:r>
          </a:p>
          <a:p>
            <a:pPr lvl="0">
              <a:lnSpc>
                <a:spcPct val="150000"/>
              </a:lnSpc>
            </a:pPr>
            <a:r>
              <a:rPr lang="en-US" sz="4000" dirty="0"/>
              <a:t>	A. 44			B. 71			</a:t>
            </a:r>
          </a:p>
          <a:p>
            <a:pPr lvl="0">
              <a:lnSpc>
                <a:spcPct val="150000"/>
              </a:lnSpc>
            </a:pPr>
            <a:r>
              <a:rPr lang="en-US" sz="4000" dirty="0"/>
              <a:t>	C. 64			D. 58</a:t>
            </a:r>
          </a:p>
        </p:txBody>
      </p:sp>
      <p:sp>
        <p:nvSpPr>
          <p:cNvPr id="15" name="Oval 14">
            <a:extLst>
              <a:ext uri="{FF2B5EF4-FFF2-40B4-BE49-F238E27FC236}">
                <a16:creationId xmlns:a16="http://schemas.microsoft.com/office/drawing/2014/main"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38" fill="hold"/>
                                            <p:tgtEl>
                                              <p:spTgt spid="27"/>
                                            </p:tgtEl>
                                          </p:cBhvr>
                                        </p:cmd>
                                      </p:childTnLst>
                                    </p:cTn>
                                  </p:par>
                                </p:childTnLst>
                              </p:cTn>
                            </p:par>
                            <p:par>
                              <p:cTn id="7" fill="hold">
                                <p:stCondLst>
                                  <p:cond delay="182438"/>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4119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dirty="0">
                  <a:solidFill>
                    <a:schemeClr val="bg1"/>
                  </a:solidFill>
                </a:rPr>
                <a:t>1. </a:t>
              </a:r>
              <a:r>
                <a:rPr lang="en-US" sz="4000" b="1" dirty="0" err="1">
                  <a:solidFill>
                    <a:schemeClr val="bg1"/>
                  </a:solidFill>
                </a:rPr>
                <a:t>Khái</a:t>
              </a:r>
              <a:r>
                <a:rPr lang="en-US" sz="4000" b="1" dirty="0">
                  <a:solidFill>
                    <a:schemeClr val="bg1"/>
                  </a:solidFill>
                </a:rPr>
                <a:t> </a:t>
              </a:r>
              <a:r>
                <a:rPr lang="en-US" sz="4000" b="1" dirty="0" err="1">
                  <a:solidFill>
                    <a:schemeClr val="bg1"/>
                  </a:solidFill>
                </a:rPr>
                <a:t>niệm</a:t>
              </a:r>
              <a:endParaRPr lang="en-US" sz="4000" b="1" dirty="0">
                <a:solidFill>
                  <a:schemeClr val="bg1"/>
                </a:solidFill>
              </a:endParaRP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SGK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3.1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spc="15" dirty="0" err="1">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b="1" spc="15"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spc="15" dirty="0" err="1">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3600" b="1" spc="15"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spc="15" dirty="0" err="1">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3600" b="1" spc="15"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spc="15" dirty="0" err="1">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3600" b="1" spc="15"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spc="15" dirty="0" err="1">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3600" b="1" spc="15"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spc="15" dirty="0" err="1">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b="1" spc="15"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spc="15" dirty="0" err="1">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b="1" spc="15"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spc="15" dirty="0" err="1">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amu</a:t>
            </a:r>
            <a:r>
              <a:rPr lang="en-US" sz="3600" b="1" spc="15"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mol.</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7056" y="3031911"/>
            <a:ext cx="161925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08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a:latin typeface="Arial" panose="020B0604020202020204" pitchFamily="34" charset="0"/>
                <a:cs typeface="Arial" panose="020B0604020202020204" pitchFamily="34" charset="0"/>
              </a:rPr>
              <a:t>Như vậy: khối lượng 1 nguyên tử carbon là 12 amu. Khối lượng này </a:t>
            </a:r>
            <a:r>
              <a:rPr lang="en-US" sz="2800" i="1">
                <a:solidFill>
                  <a:srgbClr val="FF0000"/>
                </a:solidFill>
                <a:latin typeface="Arial" panose="020B0604020202020204" pitchFamily="34" charset="0"/>
                <a:cs typeface="Arial" panose="020B0604020202020204" pitchFamily="34" charset="0"/>
              </a:rPr>
              <a:t>vô cùng nhỏ bé</a:t>
            </a:r>
            <a:r>
              <a:rPr lang="en-US" sz="2800" i="1">
                <a:latin typeface="Arial" panose="020B0604020202020204" pitchFamily="34" charset="0"/>
                <a:cs typeface="Arial" panose="020B0604020202020204" pitchFamily="34" charset="0"/>
              </a:rPr>
              <a:t>, </a:t>
            </a:r>
            <a:r>
              <a:rPr lang="en-US" sz="2800" i="1" u="sng">
                <a:solidFill>
                  <a:srgbClr val="0070C0"/>
                </a:solidFill>
                <a:latin typeface="Arial" panose="020B0604020202020204" pitchFamily="34" charset="0"/>
                <a:cs typeface="Arial" panose="020B0604020202020204" pitchFamily="34" charset="0"/>
              </a:rPr>
              <a:t>không thể </a:t>
            </a:r>
            <a:r>
              <a:rPr lang="en-US" sz="2800" i="1">
                <a:solidFill>
                  <a:srgbClr val="FF0000"/>
                </a:solidFill>
                <a:latin typeface="Arial" panose="020B0604020202020204" pitchFamily="34" charset="0"/>
                <a:cs typeface="Arial" panose="020B0604020202020204" pitchFamily="34" charset="0"/>
              </a:rPr>
              <a:t>cân bằng các dụng cụ thông thường</a:t>
            </a:r>
            <a:r>
              <a:rPr lang="en-US" sz="2800" i="1">
                <a:latin typeface="Arial" panose="020B0604020202020204" pitchFamily="34" charset="0"/>
                <a:cs typeface="Arial" panose="020B0604020202020204" pitchFamily="34" charset="0"/>
              </a:rPr>
              <a:t> (khối lượng của 1 nguyên tử carbon tính theo đơn vị gam là 1,9916.10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gam).</a:t>
            </a:r>
            <a:endParaRPr lang="en-US" sz="2800">
              <a:latin typeface="Arial" panose="020B0604020202020204" pitchFamily="34" charset="0"/>
              <a:cs typeface="Arial" panose="020B0604020202020204" pitchFamily="34" charset="0"/>
            </a:endParaRPr>
          </a:p>
          <a:p>
            <a:pPr fontAlgn="base"/>
            <a:r>
              <a:rPr lang="en-US" sz="2800" i="1">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a:t>
            </a:r>
            <a:r>
              <a:rPr lang="en-US" sz="2800" i="1">
                <a:solidFill>
                  <a:srgbClr val="FF0000"/>
                </a:solidFill>
                <a:latin typeface="Arial" panose="020B0604020202020204" pitchFamily="34" charset="0"/>
                <a:cs typeface="Arial" panose="020B0604020202020204" pitchFamily="34" charset="0"/>
              </a:rPr>
              <a:t>Số 6,022.10</a:t>
            </a:r>
            <a:r>
              <a:rPr lang="en-US" sz="2800" i="1" baseline="30000">
                <a:solidFill>
                  <a:srgbClr val="FF0000"/>
                </a:solidFill>
                <a:latin typeface="Arial" panose="020B0604020202020204" pitchFamily="34" charset="0"/>
                <a:cs typeface="Arial" panose="020B0604020202020204" pitchFamily="34" charset="0"/>
              </a:rPr>
              <a:t>23 </a:t>
            </a:r>
            <a:r>
              <a:rPr lang="en-US" sz="2800" i="1">
                <a:solidFill>
                  <a:srgbClr val="FF0000"/>
                </a:solidFill>
                <a:latin typeface="Arial" panose="020B0604020202020204" pitchFamily="34" charset="0"/>
                <a:cs typeface="Arial" panose="020B0604020202020204" pitchFamily="34" charset="0"/>
              </a:rPr>
              <a:t>được gọi là số Avogadro</a:t>
            </a:r>
            <a:r>
              <a:rPr lang="en-US" sz="2800" i="1">
                <a:latin typeface="Arial" panose="020B0604020202020204" pitchFamily="34" charset="0"/>
                <a:cs typeface="Arial" panose="020B0604020202020204" pitchFamily="34" charset="0"/>
              </a:rPr>
              <a:t>, được kí hiệu là </a:t>
            </a:r>
            <a:r>
              <a:rPr lang="en-US" sz="2800" i="1">
                <a:solidFill>
                  <a:srgbClr val="FF0000"/>
                </a:solidFill>
                <a:latin typeface="Arial" panose="020B0604020202020204" pitchFamily="34" charset="0"/>
                <a:cs typeface="Arial" panose="020B0604020202020204" pitchFamily="34" charset="0"/>
              </a:rPr>
              <a:t>N</a:t>
            </a:r>
            <a:r>
              <a:rPr lang="en-US" sz="2800" i="1" baseline="-25000">
                <a:solidFill>
                  <a:srgbClr val="FF0000"/>
                </a:solidFill>
                <a:latin typeface="Arial" panose="020B0604020202020204" pitchFamily="34" charset="0"/>
                <a:cs typeface="Arial" panose="020B0604020202020204" pitchFamily="34" charset="0"/>
              </a:rPr>
              <a:t>A</a:t>
            </a:r>
            <a:r>
              <a:rPr lang="en-US" sz="2800" i="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6288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dirty="0">
                <a:solidFill>
                  <a:srgbClr val="202122"/>
                </a:solidFill>
                <a:latin typeface="Arial" panose="020B0604020202020204" pitchFamily="34" charset="0"/>
                <a:cs typeface="Arial" panose="020B0604020202020204" pitchFamily="34" charset="0"/>
              </a:rPr>
              <a:t>L</a:t>
            </a:r>
            <a:r>
              <a:rPr lang="vi-VN" sz="2800" b="0" i="0" dirty="0">
                <a:solidFill>
                  <a:srgbClr val="202122"/>
                </a:solidFill>
                <a:effectLst/>
                <a:latin typeface="Arial" panose="020B0604020202020204" pitchFamily="34" charset="0"/>
                <a:cs typeface="Arial" panose="020B0604020202020204" pitchFamily="34" charset="0"/>
              </a:rPr>
              <a:t>à </a:t>
            </a:r>
            <a:r>
              <a:rPr lang="vi-VN" sz="2800" b="0" i="0" u="none" strike="noStrike" dirty="0">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 xmlns:ahyp="http://schemas.microsoft.com/office/drawing/2018/hyperlinkcolor" val="tx"/>
                    </a:ext>
                  </a:extLst>
                </a:hlinkClick>
              </a:rPr>
              <a:t>nhà hóa học</a:t>
            </a:r>
            <a:r>
              <a:rPr lang="vi-VN" sz="2800" b="0" i="0" dirty="0">
                <a:solidFill>
                  <a:srgbClr val="FF0000"/>
                </a:solidFill>
                <a:effectLst/>
                <a:latin typeface="Arial" panose="020B0604020202020204" pitchFamily="34" charset="0"/>
                <a:cs typeface="Arial" panose="020B0604020202020204" pitchFamily="34" charset="0"/>
              </a:rPr>
              <a:t>, </a:t>
            </a:r>
            <a:r>
              <a:rPr lang="vi-VN" sz="2800" b="0" i="0" u="none" strike="noStrike" dirty="0">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 xmlns:ahyp="http://schemas.microsoft.com/office/drawing/2018/hyperlinkcolor" val="tx"/>
                    </a:ext>
                  </a:extLst>
                </a:hlinkClick>
              </a:rPr>
              <a:t>nhà vật lý</a:t>
            </a:r>
            <a:r>
              <a:rPr lang="vi-VN" sz="2800" b="0" i="0" dirty="0">
                <a:solidFill>
                  <a:srgbClr val="FF0000"/>
                </a:solidFill>
                <a:effectLst/>
                <a:latin typeface="Arial" panose="020B0604020202020204" pitchFamily="34" charset="0"/>
                <a:cs typeface="Arial" panose="020B0604020202020204" pitchFamily="34" charset="0"/>
              </a:rPr>
              <a:t> </a:t>
            </a:r>
            <a:r>
              <a:rPr lang="vi-VN" sz="2800" b="0" i="0" dirty="0">
                <a:solidFill>
                  <a:srgbClr val="202122"/>
                </a:solidFill>
                <a:effectLst/>
                <a:latin typeface="Arial" panose="020B0604020202020204" pitchFamily="34" charset="0"/>
                <a:cs typeface="Arial" panose="020B0604020202020204" pitchFamily="34" charset="0"/>
              </a:rPr>
              <a:t>người Ý.</a:t>
            </a:r>
            <a:endParaRPr lang="en-US" sz="2800" b="0" i="0" dirty="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dirty="0">
                <a:solidFill>
                  <a:srgbClr val="000000"/>
                </a:solidFill>
                <a:effectLst/>
                <a:latin typeface="Arial" panose="020B0604020202020204" pitchFamily="34" charset="0"/>
                <a:cs typeface="Arial" panose="020B0604020202020204" pitchFamily="34" charset="0"/>
              </a:rPr>
              <a:t>- </a:t>
            </a:r>
            <a:r>
              <a:rPr lang="vi-VN" sz="2800" b="0" i="0" u="none" strike="noStrike" dirty="0">
                <a:solidFill>
                  <a:srgbClr val="000000"/>
                </a:solidFill>
                <a:effectLst/>
                <a:latin typeface="Arial" panose="020B0604020202020204" pitchFamily="34" charset="0"/>
                <a:cs typeface="Arial" panose="020B0604020202020204" pitchFamily="34" charset="0"/>
              </a:rPr>
              <a:t>Ông sinh tại Turin, Ý trong</a:t>
            </a:r>
            <a:r>
              <a:rPr lang="en-US" sz="2800" dirty="0">
                <a:latin typeface="Arial" panose="020B0604020202020204" pitchFamily="34" charset="0"/>
                <a:cs typeface="Arial" panose="020B0604020202020204" pitchFamily="34" charset="0"/>
              </a:rPr>
              <a:t> </a:t>
            </a:r>
            <a:r>
              <a:rPr lang="vi-VN" sz="2800" b="0" i="0" u="none" strike="noStrike" dirty="0">
                <a:solidFill>
                  <a:srgbClr val="000000"/>
                </a:solidFill>
                <a:effectLst/>
                <a:latin typeface="Arial" panose="020B0604020202020204" pitchFamily="34" charset="0"/>
                <a:cs typeface="Arial" panose="020B0604020202020204" pitchFamily="34" charset="0"/>
              </a:rPr>
              <a:t>một gia đình luật gia Italia.</a:t>
            </a:r>
            <a:endParaRPr lang="vi-VN" sz="2800" b="0" dirty="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dirty="0">
                <a:solidFill>
                  <a:srgbClr val="000000"/>
                </a:solidFill>
                <a:effectLst/>
                <a:latin typeface="Arial" panose="020B0604020202020204" pitchFamily="34" charset="0"/>
                <a:cs typeface="Arial" panose="020B0604020202020204" pitchFamily="34" charset="0"/>
              </a:rPr>
              <a:t>- </a:t>
            </a:r>
            <a:r>
              <a:rPr lang="vi-VN" sz="2800" b="0" i="0" u="none" strike="noStrike" dirty="0">
                <a:solidFill>
                  <a:srgbClr val="000000"/>
                </a:solidFill>
                <a:effectLst/>
                <a:latin typeface="Arial" panose="020B0604020202020204" pitchFamily="34" charset="0"/>
                <a:cs typeface="Arial" panose="020B0604020202020204" pitchFamily="34" charset="0"/>
              </a:rPr>
              <a:t>Năm 1806 ông được mời</a:t>
            </a:r>
            <a:r>
              <a:rPr lang="en-US" sz="2800" dirty="0">
                <a:latin typeface="Arial" panose="020B0604020202020204" pitchFamily="34" charset="0"/>
                <a:cs typeface="Arial" panose="020B0604020202020204" pitchFamily="34" charset="0"/>
              </a:rPr>
              <a:t> </a:t>
            </a:r>
            <a:r>
              <a:rPr lang="vi-VN" sz="2800" b="0" i="0" u="none" strike="noStrike" dirty="0">
                <a:solidFill>
                  <a:srgbClr val="000000"/>
                </a:solidFill>
                <a:effectLst/>
                <a:latin typeface="Arial" panose="020B0604020202020204" pitchFamily="34" charset="0"/>
                <a:cs typeface="Arial" panose="020B0604020202020204" pitchFamily="34" charset="0"/>
              </a:rPr>
              <a:t>giảng dạy vật lý ở trường Đại</a:t>
            </a:r>
            <a:r>
              <a:rPr lang="en-US" sz="2800" dirty="0">
                <a:latin typeface="Arial" panose="020B0604020202020204" pitchFamily="34" charset="0"/>
                <a:cs typeface="Arial" panose="020B0604020202020204" pitchFamily="34" charset="0"/>
              </a:rPr>
              <a:t> </a:t>
            </a:r>
            <a:r>
              <a:rPr lang="vi-VN" sz="2800" b="0" i="0" u="none" strike="noStrike" dirty="0">
                <a:solidFill>
                  <a:srgbClr val="000000"/>
                </a:solidFill>
                <a:effectLst/>
                <a:latin typeface="Arial" panose="020B0604020202020204" pitchFamily="34" charset="0"/>
                <a:cs typeface="Arial" panose="020B0604020202020204" pitchFamily="34" charset="0"/>
              </a:rPr>
              <a:t>học Turin và bắt đầu tiến</a:t>
            </a:r>
            <a:r>
              <a:rPr lang="en-US" sz="2800" dirty="0">
                <a:latin typeface="Arial" panose="020B0604020202020204" pitchFamily="34" charset="0"/>
                <a:cs typeface="Arial" panose="020B0604020202020204" pitchFamily="34" charset="0"/>
              </a:rPr>
              <a:t> </a:t>
            </a:r>
            <a:r>
              <a:rPr lang="vi-VN" sz="2800" b="0" i="0" u="none" strike="noStrike" dirty="0">
                <a:solidFill>
                  <a:srgbClr val="000000"/>
                </a:solidFill>
                <a:effectLst/>
                <a:latin typeface="Arial" panose="020B0604020202020204" pitchFamily="34" charset="0"/>
                <a:cs typeface="Arial" panose="020B0604020202020204" pitchFamily="34" charset="0"/>
              </a:rPr>
              <a:t>hành nghiên cứu khoa học.</a:t>
            </a:r>
            <a:endParaRPr lang="vi-VN" sz="2800" b="0" dirty="0">
              <a:effectLst/>
              <a:latin typeface="Arial" panose="020B0604020202020204" pitchFamily="34" charset="0"/>
              <a:cs typeface="Arial" panose="020B0604020202020204" pitchFamily="34" charset="0"/>
            </a:endParaRPr>
          </a:p>
          <a:p>
            <a:pPr rtl="0">
              <a:spcBef>
                <a:spcPts val="0"/>
              </a:spcBef>
              <a:spcAft>
                <a:spcPts val="0"/>
              </a:spcAft>
            </a:pPr>
            <a:r>
              <a:rPr lang="en-US" sz="2800" dirty="0">
                <a:solidFill>
                  <a:srgbClr val="000000"/>
                </a:solidFill>
                <a:latin typeface="Arial" panose="020B0604020202020204" pitchFamily="34" charset="0"/>
                <a:cs typeface="Arial" panose="020B0604020202020204" pitchFamily="34" charset="0"/>
              </a:rPr>
              <a:t>- </a:t>
            </a:r>
            <a:r>
              <a:rPr lang="vi-VN" sz="2800" b="0" i="0" u="none" strike="noStrike" dirty="0">
                <a:solidFill>
                  <a:srgbClr val="000000"/>
                </a:solidFill>
                <a:effectLst/>
                <a:latin typeface="Arial" panose="020B0604020202020204" pitchFamily="34" charset="0"/>
                <a:cs typeface="Arial" panose="020B0604020202020204" pitchFamily="34" charset="0"/>
              </a:rPr>
              <a:t>Là người đầu tiên xác định</a:t>
            </a:r>
            <a:r>
              <a:rPr lang="en-US" sz="2800" dirty="0">
                <a:latin typeface="Arial" panose="020B0604020202020204" pitchFamily="34" charset="0"/>
                <a:cs typeface="Arial" panose="020B0604020202020204" pitchFamily="34" charset="0"/>
              </a:rPr>
              <a:t> </a:t>
            </a:r>
            <a:r>
              <a:rPr lang="vi-VN" sz="2800" b="0" i="0" u="none" strike="noStrike" dirty="0">
                <a:solidFill>
                  <a:srgbClr val="000000"/>
                </a:solidFill>
                <a:effectLst/>
                <a:latin typeface="Arial" panose="020B0604020202020204" pitchFamily="34" charset="0"/>
                <a:cs typeface="Arial" panose="020B0604020202020204" pitchFamily="34" charset="0"/>
              </a:rPr>
              <a:t>thành phần định tính, định</a:t>
            </a:r>
            <a:r>
              <a:rPr lang="en-US" sz="2800" dirty="0">
                <a:latin typeface="Arial" panose="020B0604020202020204" pitchFamily="34" charset="0"/>
                <a:cs typeface="Arial" panose="020B0604020202020204" pitchFamily="34" charset="0"/>
              </a:rPr>
              <a:t> </a:t>
            </a:r>
            <a:r>
              <a:rPr lang="vi-VN" sz="2800" b="0" i="0" u="none" strike="noStrike" dirty="0">
                <a:solidFill>
                  <a:srgbClr val="000000"/>
                </a:solidFill>
                <a:effectLst/>
                <a:latin typeface="Arial" panose="020B0604020202020204" pitchFamily="34" charset="0"/>
                <a:cs typeface="Arial" panose="020B0604020202020204" pitchFamily="34" charset="0"/>
              </a:rPr>
              <a:t>lượng của các hợp chất, phát</a:t>
            </a:r>
            <a:r>
              <a:rPr lang="en-US" sz="2800" dirty="0">
                <a:latin typeface="Arial" panose="020B0604020202020204" pitchFamily="34" charset="0"/>
                <a:cs typeface="Arial" panose="020B0604020202020204" pitchFamily="34" charset="0"/>
              </a:rPr>
              <a:t> </a:t>
            </a:r>
            <a:r>
              <a:rPr lang="vi-VN" sz="2800" b="0" i="0" u="none" strike="noStrike" dirty="0">
                <a:solidFill>
                  <a:srgbClr val="000000"/>
                </a:solidFill>
                <a:effectLst/>
                <a:latin typeface="Arial" panose="020B0604020202020204" pitchFamily="34" charset="0"/>
                <a:cs typeface="Arial" panose="020B0604020202020204" pitchFamily="34" charset="0"/>
              </a:rPr>
              <a:t>minh ra định luật Avogadro</a:t>
            </a:r>
            <a:r>
              <a:rPr lang="en-US" sz="2800" dirty="0">
                <a:latin typeface="Arial" panose="020B0604020202020204" pitchFamily="34" charset="0"/>
                <a:cs typeface="Arial" panose="020B0604020202020204" pitchFamily="34" charset="0"/>
              </a:rPr>
              <a:t> x</a:t>
            </a:r>
            <a:r>
              <a:rPr lang="vi-VN" sz="2800" b="0" i="0" u="none" strike="noStrike" dirty="0">
                <a:solidFill>
                  <a:srgbClr val="000000"/>
                </a:solidFill>
                <a:effectLst/>
                <a:latin typeface="Arial" panose="020B0604020202020204" pitchFamily="34" charset="0"/>
                <a:cs typeface="Arial" panose="020B0604020202020204" pitchFamily="34" charset="0"/>
              </a:rPr>
              <a:t>ác định về lượng của các</a:t>
            </a:r>
            <a:r>
              <a:rPr lang="en-US" sz="2800" dirty="0">
                <a:latin typeface="Arial" panose="020B0604020202020204" pitchFamily="34" charset="0"/>
                <a:cs typeface="Arial" panose="020B0604020202020204" pitchFamily="34" charset="0"/>
              </a:rPr>
              <a:t> </a:t>
            </a:r>
            <a:r>
              <a:rPr lang="vi-VN" sz="2800" b="0" i="0" u="none" strike="noStrike" dirty="0">
                <a:solidFill>
                  <a:srgbClr val="000000"/>
                </a:solidFill>
                <a:effectLst/>
                <a:latin typeface="Arial" panose="020B0604020202020204" pitchFamily="34" charset="0"/>
                <a:cs typeface="Arial" panose="020B0604020202020204" pitchFamily="34" charset="0"/>
              </a:rPr>
              <a:t>chất thể khí, dẫn đến sự phát</a:t>
            </a:r>
            <a:r>
              <a:rPr lang="en-US" sz="2800" dirty="0">
                <a:latin typeface="Arial" panose="020B0604020202020204" pitchFamily="34" charset="0"/>
                <a:cs typeface="Arial" panose="020B0604020202020204" pitchFamily="34" charset="0"/>
              </a:rPr>
              <a:t> </a:t>
            </a:r>
            <a:r>
              <a:rPr lang="vi-VN" sz="2800" b="0" i="0" u="none" strike="noStrike" dirty="0">
                <a:solidFill>
                  <a:srgbClr val="000000"/>
                </a:solidFill>
                <a:effectLst/>
                <a:latin typeface="Arial" panose="020B0604020202020204" pitchFamily="34" charset="0"/>
                <a:cs typeface="Arial" panose="020B0604020202020204" pitchFamily="34" charset="0"/>
              </a:rPr>
              <a:t>triển rõ ràng khái niệm quan</a:t>
            </a:r>
            <a:r>
              <a:rPr lang="en-US" sz="2800" dirty="0">
                <a:latin typeface="Arial" panose="020B0604020202020204" pitchFamily="34" charset="0"/>
                <a:cs typeface="Arial" panose="020B0604020202020204" pitchFamily="34" charset="0"/>
              </a:rPr>
              <a:t> </a:t>
            </a:r>
            <a:r>
              <a:rPr lang="vi-VN" sz="2800" b="0" i="0" u="none" strike="noStrike" dirty="0">
                <a:solidFill>
                  <a:srgbClr val="000000"/>
                </a:solidFill>
                <a:effectLst/>
                <a:latin typeface="Arial" panose="020B0604020202020204" pitchFamily="34" charset="0"/>
                <a:cs typeface="Arial" panose="020B0604020202020204" pitchFamily="34" charset="0"/>
              </a:rPr>
              <a:t>trọng nhất của hoá học:</a:t>
            </a:r>
            <a:r>
              <a:rPr lang="en-US" sz="2800" dirty="0">
                <a:latin typeface="Arial" panose="020B0604020202020204" pitchFamily="34" charset="0"/>
                <a:cs typeface="Arial" panose="020B0604020202020204" pitchFamily="34" charset="0"/>
              </a:rPr>
              <a:t> </a:t>
            </a:r>
            <a:r>
              <a:rPr lang="vi-VN" sz="2800" b="0" i="0" u="none" strike="noStrike" dirty="0">
                <a:solidFill>
                  <a:srgbClr val="000000"/>
                </a:solidFill>
                <a:effectLst/>
                <a:latin typeface="Arial" panose="020B0604020202020204" pitchFamily="34" charset="0"/>
                <a:cs typeface="Arial" panose="020B0604020202020204" pitchFamily="34" charset="0"/>
              </a:rPr>
              <a:t>nguyên tử, phân tử, ...</a:t>
            </a:r>
            <a:endParaRPr lang="vi-VN" sz="2800" b="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sp>
        <p:nvSpPr>
          <p:cNvPr id="6" name="TextBox 5">
            <a:extLst>
              <a:ext uri="{FF2B5EF4-FFF2-40B4-BE49-F238E27FC236}">
                <a16:creationId xmlns:a16="http://schemas.microsoft.com/office/drawing/2014/main" id="{07DBF569-15EE-8A00-3B72-F1692E41BB8A}"/>
              </a:ext>
            </a:extLst>
          </p:cNvPr>
          <p:cNvSpPr txBox="1"/>
          <p:nvPr/>
        </p:nvSpPr>
        <p:spPr>
          <a:xfrm>
            <a:off x="1445740" y="3838500"/>
            <a:ext cx="10024900" cy="2246769"/>
          </a:xfrm>
          <a:prstGeom prst="rect">
            <a:avLst/>
          </a:prstGeom>
          <a:noFill/>
        </p:spPr>
        <p:txBody>
          <a:bodyPr wrap="square">
            <a:spAutoFit/>
          </a:bodyPr>
          <a:lstStyle/>
          <a:p>
            <a:r>
              <a:rPr lang="vi-VN" sz="2800"/>
              <a:t>Ngày </a:t>
            </a:r>
            <a:r>
              <a:rPr lang="vi-VN" sz="2800" b="1">
                <a:solidFill>
                  <a:srgbClr val="FF0000"/>
                </a:solidFill>
              </a:rPr>
              <a:t>23 tháng 10 </a:t>
            </a:r>
            <a:r>
              <a:rPr lang="vi-VN" sz="2800"/>
              <a:t>hàng năm được</a:t>
            </a:r>
            <a:r>
              <a:rPr lang="en-US" sz="2800"/>
              <a:t> </a:t>
            </a:r>
            <a:r>
              <a:rPr lang="vi-VN" sz="2800"/>
              <a:t>gọi là ngày “Mo</a:t>
            </a:r>
            <a:r>
              <a:rPr lang="en-US" sz="2800"/>
              <a:t>l”</a:t>
            </a:r>
            <a:r>
              <a:rPr lang="vi-VN" sz="2800"/>
              <a:t>. Đây là một</a:t>
            </a:r>
            <a:r>
              <a:rPr lang="en-US" sz="2800"/>
              <a:t> </a:t>
            </a:r>
            <a:r>
              <a:rPr lang="vi-VN" sz="2800"/>
              <a:t>ngày lễ không chính thức nhằm</a:t>
            </a:r>
            <a:r>
              <a:rPr lang="en-US" sz="2800"/>
              <a:t> </a:t>
            </a:r>
            <a:r>
              <a:rPr lang="vi-VN" sz="2800"/>
              <a:t>vinh danh đơn vị Mol. Ngày</a:t>
            </a:r>
            <a:r>
              <a:rPr lang="en-US" sz="2800"/>
              <a:t> </a:t>
            </a:r>
            <a:r>
              <a:rPr lang="vi-VN" sz="2800"/>
              <a:t>”Mol” hàng năm bắt đầu lúc </a:t>
            </a:r>
            <a:r>
              <a:rPr lang="vi-VN" sz="2800" b="1"/>
              <a:t>6h02</a:t>
            </a:r>
            <a:r>
              <a:rPr lang="vi-VN" sz="2800"/>
              <a:t> sáng</a:t>
            </a:r>
            <a:r>
              <a:rPr lang="en-US" sz="2800"/>
              <a:t> </a:t>
            </a:r>
            <a:r>
              <a:rPr lang="vi-VN" sz="2800"/>
              <a:t>và kết thúc lúc </a:t>
            </a:r>
            <a:r>
              <a:rPr lang="vi-VN" sz="2800" b="1"/>
              <a:t>18h02</a:t>
            </a:r>
            <a:r>
              <a:rPr lang="vi-VN" sz="2800"/>
              <a:t> tối. Nguồn</a:t>
            </a:r>
            <a:r>
              <a:rPr lang="en-US" sz="2800"/>
              <a:t> </a:t>
            </a:r>
            <a:r>
              <a:rPr lang="vi-VN" sz="2800"/>
              <a:t>gốc những mốc thời gian này là</a:t>
            </a:r>
            <a:r>
              <a:rPr lang="en-US" sz="2800"/>
              <a:t> </a:t>
            </a:r>
            <a:r>
              <a:rPr lang="vi-VN" sz="2800"/>
              <a:t>giá trị của hằng số Avogadro</a:t>
            </a:r>
            <a:r>
              <a:rPr lang="en-US" sz="2800"/>
              <a:t> (</a:t>
            </a:r>
            <a:r>
              <a:rPr lang="vi-VN" sz="2800"/>
              <a:t>6,02×10</a:t>
            </a:r>
            <a:r>
              <a:rPr lang="vi-VN" sz="2800" baseline="30000"/>
              <a:t>23</a:t>
            </a:r>
            <a:r>
              <a:rPr lang="vi-VN" sz="2800"/>
              <a:t>).</a:t>
            </a:r>
            <a:endParaRPr lang="vi-VN" sz="2800" b="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4C5AB85-B009-1866-8559-C909CCC6A3DE}"/>
              </a:ext>
            </a:extLst>
          </p:cNvPr>
          <p:cNvPicPr>
            <a:picLocks noChangeAspect="1"/>
          </p:cNvPicPr>
          <p:nvPr/>
        </p:nvPicPr>
        <p:blipFill>
          <a:blip r:embed="rId3"/>
          <a:stretch>
            <a:fillRect/>
          </a:stretch>
        </p:blipFill>
        <p:spPr>
          <a:xfrm>
            <a:off x="445453" y="411110"/>
            <a:ext cx="5429250" cy="3195302"/>
          </a:xfrm>
          <a:prstGeom prst="rect">
            <a:avLst/>
          </a:prstGeom>
        </p:spPr>
      </p:pic>
      <p:pic>
        <p:nvPicPr>
          <p:cNvPr id="7" name="Picture 6">
            <a:extLst>
              <a:ext uri="{FF2B5EF4-FFF2-40B4-BE49-F238E27FC236}">
                <a16:creationId xmlns:a16="http://schemas.microsoft.com/office/drawing/2014/main" id="{1EB14504-5288-0413-B09A-F3375E469210}"/>
              </a:ext>
            </a:extLst>
          </p:cNvPr>
          <p:cNvPicPr>
            <a:picLocks noChangeAspect="1"/>
          </p:cNvPicPr>
          <p:nvPr/>
        </p:nvPicPr>
        <p:blipFill>
          <a:blip r:embed="rId4"/>
          <a:stretch>
            <a:fillRect/>
          </a:stretch>
        </p:blipFill>
        <p:spPr>
          <a:xfrm>
            <a:off x="6116956" y="411110"/>
            <a:ext cx="5069203" cy="3195302"/>
          </a:xfrm>
          <a:prstGeom prst="rect">
            <a:avLst/>
          </a:prstGeom>
        </p:spPr>
      </p:pic>
    </p:spTree>
    <p:extLst>
      <p:ext uri="{BB962C8B-B14F-4D97-AF65-F5344CB8AC3E}">
        <p14:creationId xmlns:p14="http://schemas.microsoft.com/office/powerpoint/2010/main" val="709704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7193</TotalTime>
  <Words>2689</Words>
  <Application>Microsoft Office PowerPoint</Application>
  <PresentationFormat>Custom</PresentationFormat>
  <Paragraphs>462</Paragraphs>
  <Slides>56</Slides>
  <Notes>19</Notes>
  <HiddenSlides>0</HiddenSlides>
  <MMClips>5</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70" baseType="lpstr">
      <vt:lpstr>Microsoft JhengHei Light</vt:lpstr>
      <vt:lpstr>微软雅黑</vt:lpstr>
      <vt:lpstr>宋体</vt:lpstr>
      <vt:lpstr>Arial</vt:lpstr>
      <vt:lpstr>Calibri</vt:lpstr>
      <vt:lpstr>Cambria Math</vt:lpstr>
      <vt:lpstr>等线</vt:lpstr>
      <vt:lpstr>ITC Avant Garde Std Bk</vt:lpstr>
      <vt:lpstr>MStiffHei PRC UltraBold</vt:lpstr>
      <vt:lpstr>Tahoma</vt:lpstr>
      <vt:lpstr>Times New Roman</vt:lpstr>
      <vt:lpstr>Wingdings</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27</cp:revision>
  <dcterms:created xsi:type="dcterms:W3CDTF">2015-12-01T09:06:39Z</dcterms:created>
  <dcterms:modified xsi:type="dcterms:W3CDTF">2025-09-06T06:00:30Z</dcterms:modified>
</cp:coreProperties>
</file>