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8" r:id="rId2"/>
    <p:sldId id="275" r:id="rId3"/>
    <p:sldId id="276" r:id="rId4"/>
    <p:sldId id="256" r:id="rId5"/>
    <p:sldId id="257" r:id="rId6"/>
    <p:sldId id="259" r:id="rId7"/>
    <p:sldId id="262" r:id="rId8"/>
    <p:sldId id="268" r:id="rId9"/>
    <p:sldId id="277" r:id="rId10"/>
    <p:sldId id="269" r:id="rId11"/>
    <p:sldId id="270" r:id="rId12"/>
    <p:sldId id="271" r:id="rId13"/>
    <p:sldId id="280" r:id="rId14"/>
    <p:sldId id="278" r:id="rId15"/>
    <p:sldId id="265" r:id="rId16"/>
    <p:sldId id="279" r:id="rId17"/>
    <p:sldId id="281" r:id="rId18"/>
    <p:sldId id="260" r:id="rId19"/>
    <p:sldId id="282" r:id="rId20"/>
    <p:sldId id="283" r:id="rId21"/>
    <p:sldId id="285" r:id="rId22"/>
    <p:sldId id="286" r:id="rId23"/>
    <p:sldId id="287" r:id="rId24"/>
    <p:sldId id="284" r:id="rId25"/>
    <p:sldId id="288" r:id="rId26"/>
    <p:sldId id="289" r:id="rId27"/>
    <p:sldId id="290" r:id="rId28"/>
    <p:sldId id="291" r:id="rId29"/>
    <p:sldId id="293" r:id="rId30"/>
    <p:sldId id="292" r:id="rId31"/>
    <p:sldId id="261" r:id="rId32"/>
    <p:sldId id="272" r:id="rId33"/>
    <p:sldId id="294" r:id="rId34"/>
    <p:sldId id="295" r:id="rId35"/>
    <p:sldId id="296" r:id="rId36"/>
    <p:sldId id="297" r:id="rId37"/>
    <p:sldId id="298" r:id="rId38"/>
    <p:sldId id="302" r:id="rId39"/>
    <p:sldId id="301" r:id="rId40"/>
    <p:sldId id="300" r:id="rId41"/>
    <p:sldId id="303" r:id="rId42"/>
    <p:sldId id="304" r:id="rId43"/>
    <p:sldId id="305" r:id="rId44"/>
    <p:sldId id="306" r:id="rId45"/>
    <p:sldId id="307" r:id="rId46"/>
    <p:sldId id="308" r:id="rId47"/>
    <p:sldId id="309" r:id="rId48"/>
    <p:sldId id="310" r:id="rId49"/>
    <p:sldId id="311" r:id="rId50"/>
    <p:sldId id="312" r:id="rId51"/>
    <p:sldId id="267" r:id="rId52"/>
    <p:sldId id="313" r:id="rId53"/>
    <p:sldId id="314" r:id="rId54"/>
    <p:sldId id="315" r:id="rId55"/>
    <p:sldId id="316" r:id="rId56"/>
    <p:sldId id="317" r:id="rId57"/>
  </p:sldIdLst>
  <p:sldSz cx="18288000" cy="10287000"/>
  <p:notesSz cx="6858000" cy="9144000"/>
  <p:embeddedFontLst>
    <p:embeddedFont>
      <p:font typeface="Calibri" panose="020F0502020204030204"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5632"/>
    <a:srgbClr val="FACAAC"/>
    <a:srgbClr val="FFD790"/>
    <a:srgbClr val="FFE6BF"/>
    <a:srgbClr val="3019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9" autoAdjust="0"/>
    <p:restoredTop sz="94622" autoAdjust="0"/>
  </p:normalViewPr>
  <p:slideViewPr>
    <p:cSldViewPr>
      <p:cViewPr varScale="1">
        <p:scale>
          <a:sx n="62" d="100"/>
          <a:sy n="62" d="100"/>
        </p:scale>
        <p:origin x="22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EC891-959D-4B9A-9FD9-95629C4663FF}"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0D48B5-934C-4058-BAF9-4733C290BEB8}" type="slidenum">
              <a:rPr lang="en-US" smtClean="0"/>
              <a:t>‹#›</a:t>
            </a:fld>
            <a:endParaRPr lang="en-US"/>
          </a:p>
        </p:txBody>
      </p:sp>
    </p:spTree>
    <p:extLst>
      <p:ext uri="{BB962C8B-B14F-4D97-AF65-F5344CB8AC3E}">
        <p14:creationId xmlns:p14="http://schemas.microsoft.com/office/powerpoint/2010/main" val="3263364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701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709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5906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10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42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13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427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82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816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805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79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4" name="Google Shape;5204;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77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svg"/><Relationship Id="rId15" Type="http://schemas.openxmlformats.org/officeDocument/2006/relationships/image" Target="../media/image15.svg"/><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15" Type="http://schemas.openxmlformats.org/officeDocument/2006/relationships/image" Target="../media/image141.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78.svg"/><Relationship Id="rId30" Type="http://schemas.openxmlformats.org/officeDocument/2006/relationships/image" Target="../media/image400.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17" Type="http://schemas.openxmlformats.org/officeDocument/2006/relationships/image" Target="../media/image160.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6" Type="http://schemas.openxmlformats.org/officeDocument/2006/relationships/image" Target="../media/image43.png"/><Relationship Id="rId13" Type="http://schemas.openxmlformats.org/officeDocument/2006/relationships/image" Target="../media/image514.svg"/><Relationship Id="rId25" Type="http://schemas.openxmlformats.org/officeDocument/2006/relationships/image" Target="../media/image9.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 Id="rId11" Type="http://schemas.openxmlformats.org/officeDocument/2006/relationships/image" Target="../media/image45.jpeg"/><Relationship Id="rId10" Type="http://schemas.openxmlformats.org/officeDocument/2006/relationships/image" Target="../media/image44.jpeg"/><Relationship Id="rId9" Type="http://schemas.openxmlformats.org/officeDocument/2006/relationships/image" Target="../media/image78.sv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 Id="rId11" Type="http://schemas.openxmlformats.org/officeDocument/2006/relationships/image" Target="../media/image47.jpg"/><Relationship Id="rId10" Type="http://schemas.openxmlformats.org/officeDocument/2006/relationships/image" Target="../media/image46.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3" Type="http://schemas.openxmlformats.org/officeDocument/2006/relationships/image" Target="../media/image51.png"/><Relationship Id="rId12" Type="http://schemas.openxmlformats.org/officeDocument/2006/relationships/image" Target="../media/image111.svg"/><Relationship Id="rId2" Type="http://schemas.openxmlformats.org/officeDocument/2006/relationships/image" Target="../media/image49.png"/><Relationship Id="rId1" Type="http://schemas.openxmlformats.org/officeDocument/2006/relationships/slideLayout" Target="../slideLayouts/slideLayout7.xml"/><Relationship Id="rId10" Type="http://schemas.openxmlformats.org/officeDocument/2006/relationships/image" Target="../media/image50.png"/><Relationship Id="rId9" Type="http://schemas.openxmlformats.org/officeDocument/2006/relationships/image" Target="../media/image56.svg"/></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7.png"/><Relationship Id="rId17" Type="http://schemas.openxmlformats.org/officeDocument/2006/relationships/image" Target="../media/image61.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0.svg"/><Relationship Id="rId5" Type="http://schemas.openxmlformats.org/officeDocument/2006/relationships/image" Target="../media/image30.svg"/><Relationship Id="rId15" Type="http://schemas.openxmlformats.org/officeDocument/2006/relationships/image" Target="../media/image4.svg"/><Relationship Id="rId19" Type="http://schemas.openxmlformats.org/officeDocument/2006/relationships/image" Target="../media/image81.sv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13" Type="http://schemas.openxmlformats.org/officeDocument/2006/relationships/image" Target="../media/image57.png"/><Relationship Id="rId12" Type="http://schemas.openxmlformats.org/officeDocument/2006/relationships/image" Target="../media/image144.svg"/><Relationship Id="rId2" Type="http://schemas.openxmlformats.org/officeDocument/2006/relationships/image" Target="../media/image56.png"/><Relationship Id="rId1" Type="http://schemas.openxmlformats.org/officeDocument/2006/relationships/slideLayout" Target="../slideLayouts/slideLayout7.xml"/><Relationship Id="rId14" Type="http://schemas.openxmlformats.org/officeDocument/2006/relationships/image" Target="../media/image21.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7" Type="http://schemas.openxmlformats.org/officeDocument/2006/relationships/image" Target="../media/image44.svg"/><Relationship Id="rId2" Type="http://schemas.openxmlformats.org/officeDocument/2006/relationships/image" Target="../media/image19.png"/><Relationship Id="rId1" Type="http://schemas.openxmlformats.org/officeDocument/2006/relationships/slideLayout" Target="../slideLayouts/slideLayout7.xml"/><Relationship Id="rId14" Type="http://schemas.openxmlformats.org/officeDocument/2006/relationships/image" Target="../media/image21.svg"/></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openxmlformats.org/officeDocument/2006/relationships/image" Target="../media/image26.sv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4.svg"/><Relationship Id="rId29"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svg"/><Relationship Id="rId15" Type="http://schemas.openxmlformats.org/officeDocument/2006/relationships/image" Target="../media/image10.png"/><Relationship Id="rId28" Type="http://schemas.openxmlformats.org/officeDocument/2006/relationships/image" Target="../media/image414.svg"/><Relationship Id="rId49" Type="http://schemas.openxmlformats.org/officeDocument/2006/relationships/image" Target="../media/image490.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7"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Layout" Target="../slideLayouts/slideLayout7.xml"/><Relationship Id="rId15" Type="http://schemas.openxmlformats.org/officeDocument/2006/relationships/image" Target="../media/image72.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7"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Layout" Target="../slideLayouts/slideLayout7.xml"/><Relationship Id="rId15" Type="http://schemas.openxmlformats.org/officeDocument/2006/relationships/image" Target="../media/image72.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6"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140.svg"/><Relationship Id="rId19" Type="http://schemas.openxmlformats.org/officeDocument/2006/relationships/image" Target="../media/image620.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6.xml"/><Relationship Id="rId40" Type="http://schemas.openxmlformats.org/officeDocument/2006/relationships/image" Target="../media/image579.sv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 Id="rId10" Type="http://schemas.openxmlformats.org/officeDocument/2006/relationships/image" Target="../media/image70.png"/><Relationship Id="rId9" Type="http://schemas.openxmlformats.org/officeDocument/2006/relationships/image" Target="../media/image144.sv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6.xml"/><Relationship Id="rId10" Type="http://schemas.openxmlformats.org/officeDocument/2006/relationships/image" Target="../media/image71.png"/><Relationship Id="rId9" Type="http://schemas.openxmlformats.org/officeDocument/2006/relationships/image" Target="../media/image144.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7"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Layout" Target="../slideLayouts/slideLayout7.xml"/><Relationship Id="rId15" Type="http://schemas.openxmlformats.org/officeDocument/2006/relationships/image" Target="../media/image72.svg"/></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65.png"/><Relationship Id="rId7" Type="http://schemas.openxmlformats.org/officeDocument/2006/relationships/image" Target="../media/image68.svg"/><Relationship Id="rId2" Type="http://schemas.openxmlformats.org/officeDocument/2006/relationships/image" Target="../media/image64.png"/><Relationship Id="rId1" Type="http://schemas.openxmlformats.org/officeDocument/2006/relationships/slideLayout" Target="../slideLayouts/slideLayout7.xml"/><Relationship Id="rId15" Type="http://schemas.openxmlformats.org/officeDocument/2006/relationships/image" Target="../media/image72.sv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18.png"/><Relationship Id="rId1" Type="http://schemas.openxmlformats.org/officeDocument/2006/relationships/slideLayout" Target="../slideLayouts/slideLayout7.xml"/><Relationship Id="rId19" Type="http://schemas.openxmlformats.org/officeDocument/2006/relationships/image" Target="../media/image6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3" Type="http://schemas.openxmlformats.org/officeDocument/2006/relationships/image" Target="../media/image120.svg"/><Relationship Id="rId12" Type="http://schemas.openxmlformats.org/officeDocument/2006/relationships/image" Target="../media/image23.png"/><Relationship Id="rId33" Type="http://schemas.openxmlformats.org/officeDocument/2006/relationships/image" Target="../media/image6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02.svg"/><Relationship Id="rId5" Type="http://schemas.openxmlformats.org/officeDocument/2006/relationships/image" Target="../media/image42.svg"/><Relationship Id="rId10" Type="http://schemas.openxmlformats.org/officeDocument/2006/relationships/image" Target="../media/image22.png"/><Relationship Id="rId9" Type="http://schemas.openxmlformats.org/officeDocument/2006/relationships/image" Target="../media/image82.sv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image" Target="../media/image25.jpeg"/><Relationship Id="rId16" Type="http://schemas.openxmlformats.org/officeDocument/2006/relationships/image" Target="../media/image28.jpeg"/><Relationship Id="rId1" Type="http://schemas.openxmlformats.org/officeDocument/2006/relationships/slideLayout" Target="../slideLayouts/slideLayout7.xml"/><Relationship Id="rId15" Type="http://schemas.openxmlformats.org/officeDocument/2006/relationships/image" Target="../media/image80.svg"/><Relationship Id="rId28" Type="http://schemas.openxmlformats.org/officeDocument/2006/relationships/image" Target="../media/image30.png"/><Relationship Id="rId10" Type="http://schemas.openxmlformats.org/officeDocument/2006/relationships/image" Target="../media/image27.png"/><Relationship Id="rId9" Type="http://schemas.openxmlformats.org/officeDocument/2006/relationships/image" Target="../media/image78.svg"/><Relationship Id="rId27"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11"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7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sp>
        <p:nvSpPr>
          <p:cNvPr id="2" name="Freeform 2"/>
          <p:cNvSpPr/>
          <p:nvPr/>
        </p:nvSpPr>
        <p:spPr>
          <a:xfrm>
            <a:off x="11668358" y="7658100"/>
            <a:ext cx="5590942" cy="4747218"/>
          </a:xfrm>
          <a:custGeom>
            <a:avLst/>
            <a:gdLst/>
            <a:ahLst/>
            <a:cxnLst/>
            <a:rect l="l" t="t" r="r" b="b"/>
            <a:pathLst>
              <a:path w="5590942" h="4747218">
                <a:moveTo>
                  <a:pt x="0" y="0"/>
                </a:moveTo>
                <a:lnTo>
                  <a:pt x="5590942" y="0"/>
                </a:lnTo>
                <a:lnTo>
                  <a:pt x="5590942" y="4747218"/>
                </a:lnTo>
                <a:lnTo>
                  <a:pt x="0" y="474721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295400" y="8019413"/>
            <a:ext cx="4024591" cy="4024591"/>
          </a:xfrm>
          <a:custGeom>
            <a:avLst/>
            <a:gdLst/>
            <a:ahLst/>
            <a:cxnLst/>
            <a:rect l="l" t="t" r="r" b="b"/>
            <a:pathLst>
              <a:path w="4024591" h="4024591">
                <a:moveTo>
                  <a:pt x="0" y="0"/>
                </a:moveTo>
                <a:lnTo>
                  <a:pt x="4024591" y="0"/>
                </a:lnTo>
                <a:lnTo>
                  <a:pt x="4024591" y="4024591"/>
                </a:lnTo>
                <a:lnTo>
                  <a:pt x="0" y="4024591"/>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grpSp>
        <p:nvGrpSpPr>
          <p:cNvPr id="17" name="Group 16"/>
          <p:cNvGrpSpPr/>
          <p:nvPr/>
        </p:nvGrpSpPr>
        <p:grpSpPr>
          <a:xfrm>
            <a:off x="6084809" y="346500"/>
            <a:ext cx="6325166" cy="2206200"/>
            <a:chOff x="6084809" y="255711"/>
            <a:chExt cx="6325166" cy="2206200"/>
          </a:xfrm>
        </p:grpSpPr>
        <p:pic>
          <p:nvPicPr>
            <p:cNvPr id="18" name="Picture 16"/>
            <p:cNvPicPr>
              <a:picLocks noChangeAspect="1"/>
            </p:cNvPicPr>
            <p:nvPr/>
          </p:nvPicPr>
          <p:blipFill>
            <a:blip r:embed="rId14">
              <a:biLevel thresh="2500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84809" y="255711"/>
              <a:ext cx="6325166" cy="2206200"/>
            </a:xfrm>
            <a:prstGeom prst="rect">
              <a:avLst/>
            </a:prstGeom>
          </p:spPr>
        </p:pic>
        <p:sp>
          <p:nvSpPr>
            <p:cNvPr id="19" name="TextBox 18"/>
            <p:cNvSpPr txBox="1"/>
            <p:nvPr/>
          </p:nvSpPr>
          <p:spPr>
            <a:xfrm>
              <a:off x="6966060" y="928478"/>
              <a:ext cx="4687502" cy="1015663"/>
            </a:xfrm>
            <a:prstGeom prst="rect">
              <a:avLst/>
            </a:prstGeom>
            <a:noFill/>
          </p:spPr>
          <p:txBody>
            <a:bodyPr wrap="none" rtlCol="0">
              <a:spAutoFit/>
            </a:bodyPr>
            <a:lstStyle/>
            <a:p>
              <a:pPr algn="ctr"/>
              <a:r>
                <a:rPr lang="vi-VN" sz="6000" b="1" dirty="0"/>
                <a:t>KHỞI ĐỘNG</a:t>
              </a:r>
              <a:endParaRPr lang="en-US" sz="6000" b="1" dirty="0"/>
            </a:p>
          </p:txBody>
        </p:sp>
      </p:grpSp>
      <p:sp>
        <p:nvSpPr>
          <p:cNvPr id="20" name="Rectangle 19"/>
          <p:cNvSpPr/>
          <p:nvPr/>
        </p:nvSpPr>
        <p:spPr>
          <a:xfrm>
            <a:off x="3148938" y="2770762"/>
            <a:ext cx="12196908" cy="1754326"/>
          </a:xfrm>
          <a:prstGeom prst="rect">
            <a:avLst/>
          </a:prstGeom>
        </p:spPr>
        <p:txBody>
          <a:bodyPr wrap="square">
            <a:spAutoFit/>
          </a:bodyPr>
          <a:lstStyle/>
          <a:p>
            <a:pPr algn="ctr">
              <a:lnSpc>
                <a:spcPct val="150000"/>
              </a:lnSpc>
              <a:spcBef>
                <a:spcPts val="100"/>
              </a:spcBef>
              <a:spcAft>
                <a:spcPts val="100"/>
              </a:spcAft>
            </a:pPr>
            <a:r>
              <a:rPr lang="en-US" sz="3600" smtClean="0">
                <a:latin typeface="Arial" panose="020B0604020202020204" pitchFamily="34" charset="0"/>
                <a:cs typeface="Arial" panose="020B0604020202020204" pitchFamily="34" charset="0"/>
              </a:rPr>
              <a:t>Hãy chia </a:t>
            </a:r>
            <a:r>
              <a:rPr lang="en-US" sz="3600">
                <a:latin typeface="Arial" panose="020B0604020202020204" pitchFamily="34" charset="0"/>
                <a:cs typeface="Arial" panose="020B0604020202020204" pitchFamily="34" charset="0"/>
              </a:rPr>
              <a:t>sẻ về một số phong tục, tập quán của các dân tộc trên thế giới và trả lời câu </a:t>
            </a:r>
            <a:r>
              <a:rPr lang="en-US" sz="3600" smtClean="0">
                <a:latin typeface="Arial" panose="020B0604020202020204" pitchFamily="34" charset="0"/>
                <a:cs typeface="Arial" panose="020B0604020202020204" pitchFamily="34" charset="0"/>
              </a:rPr>
              <a:t>hỏi:</a:t>
            </a:r>
            <a:endParaRPr lang="en-US" sz="36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p:cNvGrpSpPr/>
          <p:nvPr/>
        </p:nvGrpSpPr>
        <p:grpSpPr>
          <a:xfrm>
            <a:off x="0" y="4686300"/>
            <a:ext cx="8686800" cy="5652792"/>
            <a:chOff x="1143000" y="4900908"/>
            <a:chExt cx="7696200" cy="5130800"/>
          </a:xfrm>
        </p:grpSpPr>
        <p:pic>
          <p:nvPicPr>
            <p:cNvPr id="14" name="Picture 13" descr="A picture containing text&#10;&#10;Description automatically generated">
              <a:extLst>
                <a:ext uri="{FF2B5EF4-FFF2-40B4-BE49-F238E27FC236}">
                  <a16:creationId xmlns:a16="http://schemas.microsoft.com/office/drawing/2014/main" id="{CE77C191-B7F6-8335-362F-DD72DD76CE35}"/>
                </a:ext>
              </a:extLst>
            </p:cNvPr>
            <p:cNvPicPr>
              <a:picLocks noChangeAspect="1"/>
            </p:cNvPicPr>
            <p:nvPr/>
          </p:nvPicPr>
          <p:blipFill>
            <a:blip r:embed="rId16"/>
            <a:stretch>
              <a:fillRect/>
            </a:stretch>
          </p:blipFill>
          <p:spPr>
            <a:xfrm>
              <a:off x="1143000" y="4900908"/>
              <a:ext cx="7696200" cy="5130800"/>
            </a:xfrm>
            <a:prstGeom prst="rect">
              <a:avLst/>
            </a:prstGeom>
          </p:spPr>
        </p:pic>
        <p:sp>
          <p:nvSpPr>
            <p:cNvPr id="5" name="Rectangle 4"/>
            <p:cNvSpPr/>
            <p:nvPr/>
          </p:nvSpPr>
          <p:spPr>
            <a:xfrm>
              <a:off x="3581400" y="5106867"/>
              <a:ext cx="2819400" cy="848738"/>
            </a:xfrm>
            <a:prstGeom prst="rect">
              <a:avLst/>
            </a:prstGeom>
            <a:solidFill>
              <a:srgbClr val="FFE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Google Shape;48;p2">
            <a:extLst>
              <a:ext uri="{FF2B5EF4-FFF2-40B4-BE49-F238E27FC236}">
                <a16:creationId xmlns:a16="http://schemas.microsoft.com/office/drawing/2014/main" id="{FFD9D2AF-AB57-F756-66BE-0F92B2377EE6}"/>
              </a:ext>
            </a:extLst>
          </p:cNvPr>
          <p:cNvSpPr/>
          <p:nvPr/>
        </p:nvSpPr>
        <p:spPr>
          <a:xfrm>
            <a:off x="10439400" y="5103770"/>
            <a:ext cx="6553200" cy="1943043"/>
          </a:xfrm>
          <a:prstGeom prst="wedgeRoundRectCallout">
            <a:avLst>
              <a:gd name="adj1" fmla="val -62234"/>
              <a:gd name="adj2" fmla="val 24539"/>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tx2">
                  <a:lumMod val="50000"/>
                </a:schemeClr>
              </a:buClr>
            </a:pPr>
            <a:r>
              <a:rPr lang="en-US" sz="3600">
                <a:solidFill>
                  <a:schemeClr val="bg1"/>
                </a:solidFill>
                <a:latin typeface="Arial" panose="020B0604020202020204" pitchFamily="34" charset="0"/>
                <a:cs typeface="Arial" panose="020B0604020202020204" pitchFamily="34" charset="0"/>
              </a:rPr>
              <a:t>Nét đặc sắc của phong tục, tập quán đó là gì?</a:t>
            </a:r>
            <a:endParaRPr lang="en-VN" sz="3600" b="1" dirty="0">
              <a:solidFill>
                <a:schemeClr val="bg1"/>
              </a:solidFill>
              <a:latin typeface="Arial" panose="020B0604020202020204" pitchFamily="34" charset="0"/>
              <a:cs typeface="Arial" panose="020B0604020202020204" pitchFamily="34" charset="0"/>
            </a:endParaRPr>
          </a:p>
        </p:txBody>
      </p:sp>
      <p:sp>
        <p:nvSpPr>
          <p:cNvPr id="28" name="Google Shape;48;p2">
            <a:extLst>
              <a:ext uri="{FF2B5EF4-FFF2-40B4-BE49-F238E27FC236}">
                <a16:creationId xmlns:a16="http://schemas.microsoft.com/office/drawing/2014/main" id="{FFD9D2AF-AB57-F756-66BE-0F92B2377EE6}"/>
              </a:ext>
            </a:extLst>
          </p:cNvPr>
          <p:cNvSpPr/>
          <p:nvPr/>
        </p:nvSpPr>
        <p:spPr>
          <a:xfrm>
            <a:off x="10439400" y="7625495"/>
            <a:ext cx="6553200" cy="1943043"/>
          </a:xfrm>
          <a:prstGeom prst="wedgeRoundRectCallout">
            <a:avLst>
              <a:gd name="adj1" fmla="val -62234"/>
              <a:gd name="adj2" fmla="val 24539"/>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buClr>
                <a:schemeClr val="tx2">
                  <a:lumMod val="50000"/>
                </a:schemeClr>
              </a:buClr>
            </a:pPr>
            <a:r>
              <a:rPr lang="en-US" sz="3600">
                <a:solidFill>
                  <a:schemeClr val="bg1"/>
                </a:solidFill>
                <a:latin typeface="Arial" panose="020B0604020202020204" pitchFamily="34" charset="0"/>
                <a:cs typeface="Arial" panose="020B0604020202020204" pitchFamily="34" charset="0"/>
              </a:rPr>
              <a:t>P</a:t>
            </a:r>
            <a:r>
              <a:rPr lang="en-US" sz="3600" smtClean="0">
                <a:solidFill>
                  <a:schemeClr val="bg1"/>
                </a:solidFill>
                <a:latin typeface="Arial" panose="020B0604020202020204" pitchFamily="34" charset="0"/>
                <a:cs typeface="Arial" panose="020B0604020202020204" pitchFamily="34" charset="0"/>
              </a:rPr>
              <a:t>hong </a:t>
            </a:r>
            <a:r>
              <a:rPr lang="en-US" sz="3600">
                <a:solidFill>
                  <a:schemeClr val="bg1"/>
                </a:solidFill>
                <a:latin typeface="Arial" panose="020B0604020202020204" pitchFamily="34" charset="0"/>
                <a:cs typeface="Arial" panose="020B0604020202020204" pitchFamily="34" charset="0"/>
              </a:rPr>
              <a:t>tục, tập quán đó </a:t>
            </a:r>
            <a:endParaRPr lang="en-US" sz="3600" smtClean="0">
              <a:solidFill>
                <a:schemeClr val="bg1"/>
              </a:solidFill>
              <a:latin typeface="Arial" panose="020B0604020202020204" pitchFamily="34" charset="0"/>
              <a:cs typeface="Arial" panose="020B0604020202020204" pitchFamily="34" charset="0"/>
            </a:endParaRPr>
          </a:p>
          <a:p>
            <a:pPr algn="ctr">
              <a:lnSpc>
                <a:spcPct val="150000"/>
              </a:lnSpc>
              <a:buClr>
                <a:schemeClr val="tx2">
                  <a:lumMod val="50000"/>
                </a:schemeClr>
              </a:buClr>
            </a:pPr>
            <a:r>
              <a:rPr lang="en-US" sz="3600" smtClean="0">
                <a:solidFill>
                  <a:schemeClr val="bg1"/>
                </a:solidFill>
                <a:latin typeface="Arial" panose="020B0604020202020204" pitchFamily="34" charset="0"/>
                <a:cs typeface="Arial" panose="020B0604020202020204" pitchFamily="34" charset="0"/>
              </a:rPr>
              <a:t>có ý nghĩa gì?</a:t>
            </a:r>
            <a:endParaRPr lang="en-VN" sz="36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grpSp>
        <p:nvGrpSpPr>
          <p:cNvPr id="33" name="Group 3"/>
          <p:cNvGrpSpPr/>
          <p:nvPr/>
        </p:nvGrpSpPr>
        <p:grpSpPr>
          <a:xfrm>
            <a:off x="514350" y="461010"/>
            <a:ext cx="17259300" cy="9364980"/>
            <a:chOff x="0" y="0"/>
            <a:chExt cx="5490351" cy="2783840"/>
          </a:xfrm>
        </p:grpSpPr>
        <p:sp>
          <p:nvSpPr>
            <p:cNvPr id="34" name="Freeform 4"/>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36" name="Rectangle 35"/>
          <p:cNvSpPr/>
          <p:nvPr/>
        </p:nvSpPr>
        <p:spPr>
          <a:xfrm>
            <a:off x="0" y="905780"/>
            <a:ext cx="6248400" cy="118972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200" b="1" smtClean="0">
                <a:solidFill>
                  <a:schemeClr val="bg1"/>
                </a:solidFill>
                <a:latin typeface="Arial" panose="020B0604020202020204" pitchFamily="34" charset="0"/>
                <a:cs typeface="Arial" panose="020B0604020202020204" pitchFamily="34" charset="0"/>
              </a:rPr>
              <a:t>Nga</a:t>
            </a:r>
            <a:endParaRPr lang="en-US" sz="4200" b="1" dirty="0">
              <a:solidFill>
                <a:schemeClr val="bg1"/>
              </a:solidFill>
              <a:latin typeface="Arial" panose="020B0604020202020204" pitchFamily="34" charset="0"/>
              <a:cs typeface="Arial" panose="020B0604020202020204" pitchFamily="34" charset="0"/>
            </a:endParaRPr>
          </a:p>
        </p:txBody>
      </p:sp>
      <p:sp>
        <p:nvSpPr>
          <p:cNvPr id="38" name="AutoShape 2" descr="vang mãi chân lý ''không có gì quý hơn độc lập, tự do'' - bài 2: hun đúc  khát vọng cống hiế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Lễ hội tiễn mùa Đông” – Maslenitsa của người 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770383"/>
            <a:ext cx="6938219" cy="46277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Lễ hội tiễn mùa đông Maslenitsa ở nước Nga - Bếp Phượng blog | bepphuo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108" y="4793983"/>
            <a:ext cx="6769722" cy="43918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Freeform 8"/>
          <p:cNvSpPr/>
          <p:nvPr/>
        </p:nvSpPr>
        <p:spPr>
          <a:xfrm flipH="1">
            <a:off x="12990609" y="3695700"/>
            <a:ext cx="3925261" cy="5562600"/>
          </a:xfrm>
          <a:custGeom>
            <a:avLst/>
            <a:gdLst/>
            <a:ahLst/>
            <a:cxnLst/>
            <a:rect l="l" t="t" r="r" b="b"/>
            <a:pathLst>
              <a:path w="2875216" h="4114800">
                <a:moveTo>
                  <a:pt x="0" y="0"/>
                </a:moveTo>
                <a:lnTo>
                  <a:pt x="2875216" y="0"/>
                </a:lnTo>
                <a:lnTo>
                  <a:pt x="2875216" y="4114800"/>
                </a:lnTo>
                <a:lnTo>
                  <a:pt x="0" y="4114800"/>
                </a:lnTo>
                <a:lnTo>
                  <a:pt x="0" y="0"/>
                </a:lnTo>
                <a:close/>
              </a:path>
            </a:pathLst>
          </a:custGeom>
          <a:blipFill>
            <a:blip r:embed="rId4">
              <a:extLst>
                <a:ext uri="{96DAC541-7B7A-43D3-8B79-37D633B846F1}">
                  <asvg:svgBlip xmlns="" xmlns:asvg="http://schemas.microsoft.com/office/drawing/2016/SVG/main" r:embed="rId15"/>
                </a:ext>
              </a:extLst>
            </a:blip>
            <a:stretch>
              <a:fillRect/>
            </a:stretch>
          </a:blipFill>
        </p:spPr>
      </p:sp>
      <p:sp>
        <p:nvSpPr>
          <p:cNvPr id="17" name="Google Shape;48;p2">
            <a:extLst>
              <a:ext uri="{FF2B5EF4-FFF2-40B4-BE49-F238E27FC236}">
                <a16:creationId xmlns:a16="http://schemas.microsoft.com/office/drawing/2014/main" id="{FFD9D2AF-AB57-F756-66BE-0F92B2377EE6}"/>
              </a:ext>
            </a:extLst>
          </p:cNvPr>
          <p:cNvSpPr/>
          <p:nvPr/>
        </p:nvSpPr>
        <p:spPr>
          <a:xfrm>
            <a:off x="10515600" y="1500527"/>
            <a:ext cx="5562600" cy="1456134"/>
          </a:xfrm>
          <a:prstGeom prst="wedgeRoundRectCallout">
            <a:avLst>
              <a:gd name="adj1" fmla="val 30017"/>
              <a:gd name="adj2" fmla="val 107628"/>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72000" tIns="36000" rIns="72000" bIns="72000" anchor="ctr" anchorCtr="0">
            <a:noAutofit/>
          </a:bodyPr>
          <a:lstStyle/>
          <a:p>
            <a:pPr algn="ctr">
              <a:buClr>
                <a:schemeClr val="tx2">
                  <a:lumMod val="50000"/>
                </a:schemeClr>
              </a:buClr>
            </a:pPr>
            <a:r>
              <a:rPr lang="en-US" sz="3600" smtClean="0">
                <a:solidFill>
                  <a:schemeClr val="bg1"/>
                </a:solidFill>
                <a:latin typeface="Arial" panose="020B0604020202020204" pitchFamily="34" charset="0"/>
                <a:cs typeface="Arial" panose="020B0604020202020204" pitchFamily="34" charset="0"/>
              </a:rPr>
              <a:t>Lễ hội tiễn mùa Đông</a:t>
            </a:r>
            <a:endParaRPr lang="en-VN"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36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plus(in)">
                                      <p:cBhvr>
                                        <p:cTn id="12" dur="750"/>
                                        <p:tgtEl>
                                          <p:spTgt spid="4098"/>
                                        </p:tgtEl>
                                      </p:cBhvr>
                                    </p:animEffect>
                                  </p:childTnLst>
                                </p:cTn>
                              </p:par>
                            </p:childTnLst>
                          </p:cTn>
                        </p:par>
                        <p:par>
                          <p:cTn id="13" fill="hold">
                            <p:stCondLst>
                              <p:cond delay="750"/>
                            </p:stCondLst>
                            <p:childTnLst>
                              <p:par>
                                <p:cTn id="14" presetID="13" presetClass="entr" presetSubtype="16" fill="hold" nodeType="after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plus(in)">
                                      <p:cBhvr>
                                        <p:cTn id="16" dur="75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grpSp>
        <p:nvGrpSpPr>
          <p:cNvPr id="33" name="Group 3"/>
          <p:cNvGrpSpPr/>
          <p:nvPr/>
        </p:nvGrpSpPr>
        <p:grpSpPr>
          <a:xfrm>
            <a:off x="514350" y="461010"/>
            <a:ext cx="17259300" cy="9364980"/>
            <a:chOff x="0" y="0"/>
            <a:chExt cx="5490351" cy="2783840"/>
          </a:xfrm>
        </p:grpSpPr>
        <p:sp>
          <p:nvSpPr>
            <p:cNvPr id="34" name="Freeform 4"/>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36" name="Rectangle 35"/>
          <p:cNvSpPr/>
          <p:nvPr/>
        </p:nvSpPr>
        <p:spPr>
          <a:xfrm>
            <a:off x="0" y="905780"/>
            <a:ext cx="6248400" cy="118972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200" b="1" smtClean="0">
                <a:solidFill>
                  <a:schemeClr val="bg1"/>
                </a:solidFill>
                <a:latin typeface="Arial" panose="020B0604020202020204" pitchFamily="34" charset="0"/>
                <a:cs typeface="Arial" panose="020B0604020202020204" pitchFamily="34" charset="0"/>
              </a:rPr>
              <a:t>Ni-giê-ri-a</a:t>
            </a:r>
            <a:endParaRPr lang="en-US" sz="4200" b="1" dirty="0">
              <a:solidFill>
                <a:schemeClr val="bg1"/>
              </a:solidFill>
              <a:latin typeface="Arial" panose="020B0604020202020204" pitchFamily="34" charset="0"/>
              <a:cs typeface="Arial" panose="020B0604020202020204" pitchFamily="34" charset="0"/>
            </a:endParaRPr>
          </a:p>
        </p:txBody>
      </p:sp>
      <p:sp>
        <p:nvSpPr>
          <p:cNvPr id="38" name="AutoShape 2" descr="vang mãi chân lý ''không có gì quý hơn độc lập, tự do'' - bài 2: hun đúc  khát vọng cống hiế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https://do.stemup.app/upload/le-hoi-khoai-lang-7892-15339653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198" y="2797649"/>
            <a:ext cx="7975402" cy="45556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797649"/>
            <a:ext cx="7162800" cy="4555651"/>
          </a:xfrm>
          <a:prstGeom prst="rect">
            <a:avLst/>
          </a:prstGeom>
          <a:effectLst>
            <a:outerShdw blurRad="50800" dist="38100" dir="2700000" algn="tl" rotWithShape="0">
              <a:prstClr val="black">
                <a:alpha val="40000"/>
              </a:prstClr>
            </a:outerShdw>
          </a:effectLst>
        </p:spPr>
      </p:pic>
      <p:grpSp>
        <p:nvGrpSpPr>
          <p:cNvPr id="5" name="Group 4"/>
          <p:cNvGrpSpPr/>
          <p:nvPr/>
        </p:nvGrpSpPr>
        <p:grpSpPr>
          <a:xfrm>
            <a:off x="5752919" y="7861398"/>
            <a:ext cx="6468018" cy="1461428"/>
            <a:chOff x="5670548" y="8086997"/>
            <a:chExt cx="6468018" cy="1461428"/>
          </a:xfrm>
        </p:grpSpPr>
        <p:grpSp>
          <p:nvGrpSpPr>
            <p:cNvPr id="19" name="Group 18"/>
            <p:cNvGrpSpPr/>
            <p:nvPr/>
          </p:nvGrpSpPr>
          <p:grpSpPr>
            <a:xfrm>
              <a:off x="6149434" y="8183589"/>
              <a:ext cx="5989132" cy="1268247"/>
              <a:chOff x="6149434" y="8183589"/>
              <a:chExt cx="5989132" cy="1268247"/>
            </a:xfrm>
          </p:grpSpPr>
          <p:sp>
            <p:nvSpPr>
              <p:cNvPr id="21" name="Freeform 12"/>
              <p:cNvSpPr/>
              <p:nvPr/>
            </p:nvSpPr>
            <p:spPr>
              <a:xfrm>
                <a:off x="6149434" y="8183589"/>
                <a:ext cx="5989132" cy="1268247"/>
              </a:xfrm>
              <a:custGeom>
                <a:avLst/>
                <a:gdLst/>
                <a:ahLst/>
                <a:cxnLst/>
                <a:rect l="l" t="t" r="r" b="b"/>
                <a:pathLst>
                  <a:path w="1444951" h="1465096">
                    <a:moveTo>
                      <a:pt x="0" y="0"/>
                    </a:moveTo>
                    <a:lnTo>
                      <a:pt x="1444951" y="0"/>
                    </a:lnTo>
                    <a:lnTo>
                      <a:pt x="1444951" y="1465096"/>
                    </a:lnTo>
                    <a:lnTo>
                      <a:pt x="0" y="1465096"/>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24" name="Rectangle 23"/>
              <p:cNvSpPr/>
              <p:nvPr/>
            </p:nvSpPr>
            <p:spPr>
              <a:xfrm>
                <a:off x="7307602" y="8494546"/>
                <a:ext cx="3672800" cy="646331"/>
              </a:xfrm>
              <a:prstGeom prst="rect">
                <a:avLst/>
              </a:prstGeom>
            </p:spPr>
            <p:txBody>
              <a:bodyPr wrap="none">
                <a:spAutoFit/>
              </a:bodyPr>
              <a:lstStyle/>
              <a:p>
                <a:pPr algn="ct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Lễ hội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khoai lang</a:t>
                </a:r>
                <a:endParaRPr lang="en-US" sz="3600">
                  <a:latin typeface="Arial" panose="020B0604020202020204" pitchFamily="34" charset="0"/>
                  <a:cs typeface="Arial" panose="020B0604020202020204" pitchFamily="34" charset="0"/>
                </a:endParaRPr>
              </a:p>
            </p:txBody>
          </p:sp>
        </p:grpSp>
        <p:pic>
          <p:nvPicPr>
            <p:cNvPr id="25"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5670548" y="8086997"/>
              <a:ext cx="1421571" cy="1461428"/>
            </a:xfrm>
            <a:prstGeom prst="rect">
              <a:avLst/>
            </a:prstGeom>
          </p:spPr>
        </p:pic>
      </p:grpSp>
    </p:spTree>
    <p:extLst>
      <p:ext uri="{BB962C8B-B14F-4D97-AF65-F5344CB8AC3E}">
        <p14:creationId xmlns:p14="http://schemas.microsoft.com/office/powerpoint/2010/main" val="392152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500"/>
                                        <p:tgtEl>
                                          <p:spTgt spid="5122"/>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grpSp>
        <p:nvGrpSpPr>
          <p:cNvPr id="33" name="Group 3"/>
          <p:cNvGrpSpPr/>
          <p:nvPr/>
        </p:nvGrpSpPr>
        <p:grpSpPr>
          <a:xfrm>
            <a:off x="514350" y="461010"/>
            <a:ext cx="17259300" cy="9364980"/>
            <a:chOff x="0" y="0"/>
            <a:chExt cx="5490351" cy="2783840"/>
          </a:xfrm>
        </p:grpSpPr>
        <p:sp>
          <p:nvSpPr>
            <p:cNvPr id="34" name="Freeform 4"/>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38" name="AutoShape 2" descr="vang mãi chân lý ''không có gì quý hơn độc lập, tự do'' - bài 2: hun đúc  khát vọng cống hiế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ounded Rectangle 19"/>
          <p:cNvSpPr/>
          <p:nvPr/>
        </p:nvSpPr>
        <p:spPr>
          <a:xfrm>
            <a:off x="6743700" y="1151266"/>
            <a:ext cx="4800600" cy="1311964"/>
          </a:xfrm>
          <a:prstGeom prst="roundRect">
            <a:avLst/>
          </a:prstGeom>
          <a:solidFill>
            <a:srgbClr val="FACAAC"/>
          </a:solidFill>
          <a:ln w="5715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2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Kết luận</a:t>
            </a:r>
            <a:endParaRPr lang="en-US" sz="5200" b="1">
              <a:latin typeface="Arial" panose="020B0604020202020204" pitchFamily="34" charset="0"/>
              <a:cs typeface="Arial" panose="020B0604020202020204" pitchFamily="34" charset="0"/>
            </a:endParaRPr>
          </a:p>
        </p:txBody>
      </p:sp>
      <p:grpSp>
        <p:nvGrpSpPr>
          <p:cNvPr id="8" name="Group 7"/>
          <p:cNvGrpSpPr/>
          <p:nvPr/>
        </p:nvGrpSpPr>
        <p:grpSpPr>
          <a:xfrm>
            <a:off x="1143000" y="2776038"/>
            <a:ext cx="6898108" cy="6673950"/>
            <a:chOff x="1438005" y="2776038"/>
            <a:chExt cx="6898108" cy="6673950"/>
          </a:xfrm>
        </p:grpSpPr>
        <p:sp>
          <p:nvSpPr>
            <p:cNvPr id="21" name="Freeform 2"/>
            <p:cNvSpPr/>
            <p:nvPr/>
          </p:nvSpPr>
          <p:spPr>
            <a:xfrm>
              <a:off x="1438005" y="2776038"/>
              <a:ext cx="3505200" cy="4734924"/>
            </a:xfrm>
            <a:custGeom>
              <a:avLst/>
              <a:gdLst/>
              <a:ahLst/>
              <a:cxnLst/>
              <a:rect l="l" t="t" r="r" b="b"/>
              <a:pathLst>
                <a:path w="4400809" h="5819252">
                  <a:moveTo>
                    <a:pt x="0" y="0"/>
                  </a:moveTo>
                  <a:lnTo>
                    <a:pt x="4400809" y="0"/>
                  </a:lnTo>
                  <a:lnTo>
                    <a:pt x="4400809" y="5819252"/>
                  </a:lnTo>
                  <a:lnTo>
                    <a:pt x="0" y="58192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4" name="Freeform 9"/>
            <p:cNvSpPr/>
            <p:nvPr/>
          </p:nvSpPr>
          <p:spPr>
            <a:xfrm flipH="1">
              <a:off x="5087908" y="4717898"/>
              <a:ext cx="3248205" cy="4732090"/>
            </a:xfrm>
            <a:custGeom>
              <a:avLst/>
              <a:gdLst/>
              <a:ahLst/>
              <a:cxnLst/>
              <a:rect l="l" t="t" r="r" b="b"/>
              <a:pathLst>
                <a:path w="2597468" h="4114800">
                  <a:moveTo>
                    <a:pt x="0" y="0"/>
                  </a:moveTo>
                  <a:lnTo>
                    <a:pt x="2597468" y="0"/>
                  </a:lnTo>
                  <a:lnTo>
                    <a:pt x="2597468" y="4114800"/>
                  </a:lnTo>
                  <a:lnTo>
                    <a:pt x="0" y="4114800"/>
                  </a:lnTo>
                  <a:lnTo>
                    <a:pt x="0" y="0"/>
                  </a:lnTo>
                  <a:close/>
                </a:path>
              </a:pathLst>
            </a:custGeom>
            <a:blipFill>
              <a:blip r:embed="rId4">
                <a:extLst>
                  <a:ext uri="{96DAC541-7B7A-43D3-8B79-37D633B846F1}">
                    <asvg:svgBlip xmlns="" xmlns:asvg="http://schemas.microsoft.com/office/drawing/2016/SVG/main" r:embed="rId17"/>
                  </a:ext>
                </a:extLst>
              </a:blip>
              <a:stretch>
                <a:fillRect/>
              </a:stretch>
            </a:blipFill>
          </p:spPr>
        </p:sp>
      </p:grpSp>
      <p:sp>
        <p:nvSpPr>
          <p:cNvPr id="7" name="Rectangle 6"/>
          <p:cNvSpPr/>
          <p:nvPr/>
        </p:nvSpPr>
        <p:spPr>
          <a:xfrm>
            <a:off x="8754479" y="3605453"/>
            <a:ext cx="8305800" cy="507831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Mỗi dân tộc đều có những nét riêng về tính cách, truyền thống, phong tục tập quán, ngôn ngữ</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Những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phong tục tập quán đó là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vốn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quý của nhân loại cần được tôn trọng, kế thừa và phát huy.</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6072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sp>
        <p:nvSpPr>
          <p:cNvPr id="38" name="AutoShape 2" descr="vang mãi chân lý ''không có gì quý hơn độc lập, tự do'' - bài 2: hun đúc  khát vọng cống hiế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622042211"/>
              </p:ext>
            </p:extLst>
          </p:nvPr>
        </p:nvGraphicFramePr>
        <p:xfrm>
          <a:off x="0" y="-1"/>
          <a:ext cx="18288004" cy="10287002"/>
        </p:xfrm>
        <a:graphic>
          <a:graphicData uri="http://schemas.openxmlformats.org/drawingml/2006/table">
            <a:tbl>
              <a:tblPr bandRow="1">
                <a:tableStyleId>{5C22544A-7EE6-4342-B048-85BDC9FD1C3A}</a:tableStyleId>
              </a:tblPr>
              <a:tblGrid>
                <a:gridCol w="2819400">
                  <a:extLst>
                    <a:ext uri="{9D8B030D-6E8A-4147-A177-3AD203B41FA5}">
                      <a16:colId xmlns:a16="http://schemas.microsoft.com/office/drawing/2014/main" val="543540813"/>
                    </a:ext>
                  </a:extLst>
                </a:gridCol>
                <a:gridCol w="5334001">
                  <a:extLst>
                    <a:ext uri="{9D8B030D-6E8A-4147-A177-3AD203B41FA5}">
                      <a16:colId xmlns:a16="http://schemas.microsoft.com/office/drawing/2014/main" val="1922986561"/>
                    </a:ext>
                  </a:extLst>
                </a:gridCol>
                <a:gridCol w="5029200">
                  <a:extLst>
                    <a:ext uri="{9D8B030D-6E8A-4147-A177-3AD203B41FA5}">
                      <a16:colId xmlns:a16="http://schemas.microsoft.com/office/drawing/2014/main" val="1303136097"/>
                    </a:ext>
                  </a:extLst>
                </a:gridCol>
                <a:gridCol w="5105403">
                  <a:extLst>
                    <a:ext uri="{9D8B030D-6E8A-4147-A177-3AD203B41FA5}">
                      <a16:colId xmlns:a16="http://schemas.microsoft.com/office/drawing/2014/main" val="3509359150"/>
                    </a:ext>
                  </a:extLst>
                </a:gridCol>
              </a:tblGrid>
              <a:tr h="881330">
                <a:tc>
                  <a:txBody>
                    <a:bodyPr/>
                    <a:lstStyle/>
                    <a:p>
                      <a:pPr>
                        <a:lnSpc>
                          <a:spcPct val="150000"/>
                        </a:lnSpc>
                        <a:spcBef>
                          <a:spcPts val="100"/>
                        </a:spcBef>
                        <a:spcAft>
                          <a:spcPts val="100"/>
                        </a:spcAft>
                        <a:tabLst>
                          <a:tab pos="608965" algn="ctr"/>
                        </a:tabLst>
                      </a:pP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Nhật Bản</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Nga</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Ni-giê-ri-a</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156366935"/>
                  </a:ext>
                </a:extLst>
              </a:tr>
              <a:tr h="1911600">
                <a:tc>
                  <a:txBody>
                    <a:bodyPr/>
                    <a:lstStyle/>
                    <a:p>
                      <a:pPr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Ẩm thực</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2033144"/>
                  </a:ext>
                </a:extLst>
              </a:tr>
              <a:tr h="2966391">
                <a:tc>
                  <a:txBody>
                    <a:bodyPr/>
                    <a:lstStyle/>
                    <a:p>
                      <a:pPr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Trang phục</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6319518"/>
                  </a:ext>
                </a:extLst>
              </a:tr>
              <a:tr h="1163764">
                <a:tc>
                  <a:txBody>
                    <a:bodyPr/>
                    <a:lstStyle/>
                    <a:p>
                      <a:pPr algn="ctr">
                        <a:lnSpc>
                          <a:spcPct val="100000"/>
                        </a:lnSpc>
                        <a:spcBef>
                          <a:spcPts val="100"/>
                        </a:spcBef>
                        <a:spcAft>
                          <a:spcPts val="100"/>
                        </a:spcAft>
                      </a:pPr>
                      <a:r>
                        <a:rPr lang="en-US" sz="3200" b="1">
                          <a:effectLst/>
                          <a:latin typeface="Arial" panose="020B0604020202020204" pitchFamily="34" charset="0"/>
                          <a:cs typeface="Arial" panose="020B0604020202020204" pitchFamily="34" charset="0"/>
                        </a:rPr>
                        <a:t>Lễ </a:t>
                      </a:r>
                      <a:r>
                        <a:rPr lang="en-US" sz="3200" b="1" smtClean="0">
                          <a:effectLst/>
                          <a:latin typeface="Arial" panose="020B0604020202020204" pitchFamily="34" charset="0"/>
                          <a:cs typeface="Arial" panose="020B0604020202020204" pitchFamily="34" charset="0"/>
                        </a:rPr>
                        <a:t>hội</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8015580"/>
                  </a:ext>
                </a:extLst>
              </a:tr>
              <a:tr h="853261">
                <a:tc>
                  <a:txBody>
                    <a:bodyPr/>
                    <a:lstStyle/>
                    <a:p>
                      <a:pPr algn="ctr">
                        <a:lnSpc>
                          <a:spcPct val="100000"/>
                        </a:lnSpc>
                        <a:spcBef>
                          <a:spcPts val="100"/>
                        </a:spcBef>
                        <a:spcAft>
                          <a:spcPts val="100"/>
                        </a:spcAft>
                      </a:pPr>
                      <a:r>
                        <a:rPr lang="en-US" sz="3200" b="1" smtClean="0">
                          <a:effectLst/>
                          <a:latin typeface="Arial" panose="020B0604020202020204" pitchFamily="34" charset="0"/>
                          <a:cs typeface="Arial" panose="020B0604020202020204" pitchFamily="34" charset="0"/>
                        </a:rPr>
                        <a:t>Màu</a:t>
                      </a:r>
                      <a:r>
                        <a:rPr lang="en-US" sz="3200" b="1" baseline="0" smtClean="0">
                          <a:effectLst/>
                          <a:latin typeface="Arial" panose="020B0604020202020204" pitchFamily="34" charset="0"/>
                          <a:cs typeface="Arial" panose="020B0604020202020204" pitchFamily="34" charset="0"/>
                        </a:rPr>
                        <a:t> </a:t>
                      </a:r>
                      <a:r>
                        <a:rPr lang="en-US" sz="3200" b="1" smtClean="0">
                          <a:effectLst/>
                          <a:latin typeface="Arial" panose="020B0604020202020204" pitchFamily="34" charset="0"/>
                          <a:cs typeface="Arial" panose="020B0604020202020204" pitchFamily="34" charset="0"/>
                        </a:rPr>
                        <a:t>da</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4661038"/>
                  </a:ext>
                </a:extLst>
              </a:tr>
              <a:tr h="2510656">
                <a:tc>
                  <a:txBody>
                    <a:bodyPr/>
                    <a:lstStyle/>
                    <a:p>
                      <a:pPr algn="ctr">
                        <a:lnSpc>
                          <a:spcPct val="150000"/>
                        </a:lnSpc>
                        <a:spcBef>
                          <a:spcPts val="100"/>
                        </a:spcBef>
                        <a:spcAft>
                          <a:spcPts val="100"/>
                        </a:spcAft>
                      </a:pPr>
                      <a:r>
                        <a:rPr lang="en-US" sz="3200" b="1" smtClean="0">
                          <a:effectLst/>
                          <a:latin typeface="Arial" panose="020B0604020202020204" pitchFamily="34" charset="0"/>
                          <a:cs typeface="Arial" panose="020B0604020202020204" pitchFamily="34" charset="0"/>
                        </a:rPr>
                        <a:t>Tính</a:t>
                      </a:r>
                      <a:r>
                        <a:rPr lang="en-US" sz="3200" b="1" baseline="0" smtClean="0">
                          <a:effectLst/>
                          <a:latin typeface="Arial" panose="020B0604020202020204" pitchFamily="34" charset="0"/>
                          <a:cs typeface="Arial" panose="020B0604020202020204" pitchFamily="34" charset="0"/>
                        </a:rPr>
                        <a:t> </a:t>
                      </a:r>
                      <a:r>
                        <a:rPr lang="en-US" sz="3200" b="1" smtClean="0">
                          <a:effectLst/>
                          <a:latin typeface="Arial" panose="020B0604020202020204" pitchFamily="34" charset="0"/>
                          <a:cs typeface="Arial" panose="020B0604020202020204" pitchFamily="34" charset="0"/>
                        </a:rPr>
                        <a:t>cách </a:t>
                      </a:r>
                      <a:r>
                        <a:rPr lang="en-US" sz="3200" b="1">
                          <a:effectLst/>
                          <a:latin typeface="Arial" panose="020B0604020202020204" pitchFamily="34" charset="0"/>
                          <a:cs typeface="Arial" panose="020B0604020202020204" pitchFamily="34" charset="0"/>
                        </a:rPr>
                        <a:t>con người</a:t>
                      </a:r>
                      <a:endParaRPr lang="en-US" sz="3200" b="1">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38729" marR="387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9717715"/>
                  </a:ext>
                </a:extLst>
              </a:tr>
            </a:tbl>
          </a:graphicData>
        </a:graphic>
      </p:graphicFrame>
      <p:sp>
        <p:nvSpPr>
          <p:cNvPr id="5" name="Rectangle 4"/>
          <p:cNvSpPr/>
          <p:nvPr/>
        </p:nvSpPr>
        <p:spPr>
          <a:xfrm>
            <a:off x="2895600" y="1059240"/>
            <a:ext cx="5148255" cy="1569660"/>
          </a:xfrm>
          <a:prstGeom prst="rect">
            <a:avLst/>
          </a:prstGeom>
        </p:spPr>
        <p:txBody>
          <a:bodyPr wrap="square">
            <a:spAutoFit/>
          </a:bodyPr>
          <a:lstStyle/>
          <a:p>
            <a:pPr algn="just">
              <a:lnSpc>
                <a:spcPct val="150000"/>
              </a:lnSpc>
              <a:spcBef>
                <a:spcPts val="100"/>
              </a:spcBef>
              <a:spcAft>
                <a:spcPts val="100"/>
              </a:spcAft>
            </a:pPr>
            <a:r>
              <a:rPr lang="en-US" sz="3200" smtClean="0">
                <a:latin typeface="Arial" panose="020B0604020202020204" pitchFamily="34" charset="0"/>
                <a:cs typeface="Arial" panose="020B0604020202020204" pitchFamily="34" charset="0"/>
              </a:rPr>
              <a:t>Su-si, cơm </a:t>
            </a:r>
            <a:r>
              <a:rPr lang="en-US" sz="3200">
                <a:latin typeface="Arial" panose="020B0604020202020204" pitchFamily="34" charset="0"/>
                <a:cs typeface="Arial" panose="020B0604020202020204" pitchFamily="34" charset="0"/>
              </a:rPr>
              <a:t>trộn giấm dùng chung với hải </a:t>
            </a:r>
            <a:r>
              <a:rPr lang="en-US" sz="3200" smtClean="0">
                <a:latin typeface="Arial" panose="020B0604020202020204" pitchFamily="34" charset="0"/>
                <a:cs typeface="Arial" panose="020B0604020202020204" pitchFamily="34" charset="0"/>
              </a:rPr>
              <a:t>sản, </a:t>
            </a:r>
            <a:r>
              <a:rPr lang="en-US" sz="3200">
                <a:latin typeface="Arial" panose="020B0604020202020204" pitchFamily="34" charset="0"/>
                <a:cs typeface="Arial" panose="020B0604020202020204" pitchFamily="34" charset="0"/>
              </a:rPr>
              <a:t>rau </a:t>
            </a:r>
            <a:r>
              <a:rPr lang="en-US" sz="3200" smtClean="0">
                <a:latin typeface="Arial" panose="020B0604020202020204" pitchFamily="34" charset="0"/>
                <a:cs typeface="Arial" panose="020B0604020202020204" pitchFamily="34" charset="0"/>
              </a:rPr>
              <a:t>củ</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8153400" y="1513582"/>
            <a:ext cx="5012529" cy="584775"/>
          </a:xfrm>
          <a:prstGeom prst="rect">
            <a:avLst/>
          </a:prstGeom>
        </p:spPr>
        <p:txBody>
          <a:bodyPr wrap="square">
            <a:spAutoFit/>
          </a:bodyPr>
          <a:lstStyle/>
          <a:p>
            <a:pPr algn="ctr">
              <a:spcBef>
                <a:spcPts val="100"/>
              </a:spcBef>
              <a:spcAft>
                <a:spcPts val="100"/>
              </a:spcAft>
            </a:pPr>
            <a:r>
              <a:rPr lang="en-US" sz="3200" smtClean="0">
                <a:latin typeface="Arial" panose="020B0604020202020204" pitchFamily="34" charset="0"/>
                <a:cs typeface="Arial" panose="020B0604020202020204" pitchFamily="34" charset="0"/>
              </a:rPr>
              <a:t>Cháo ka-sa, bánh mì đen</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3279040" y="1021139"/>
            <a:ext cx="4857753" cy="1569660"/>
          </a:xfrm>
          <a:prstGeom prst="rect">
            <a:avLst/>
          </a:prstGeom>
        </p:spPr>
        <p:txBody>
          <a:bodyPr wrap="square">
            <a:spAutoFit/>
          </a:bodyPr>
          <a:lstStyle/>
          <a:p>
            <a:pPr algn="just">
              <a:lnSpc>
                <a:spcPct val="150000"/>
              </a:lnSpc>
              <a:spcBef>
                <a:spcPts val="100"/>
              </a:spcBef>
              <a:spcAft>
                <a:spcPts val="100"/>
              </a:spcAft>
            </a:pPr>
            <a:r>
              <a:rPr lang="en-US" sz="3200" smtClean="0">
                <a:latin typeface="Arial" panose="020B0604020202020204" pitchFamily="34" charset="0"/>
                <a:cs typeface="Arial" panose="020B0604020202020204" pitchFamily="34" charset="0"/>
              </a:rPr>
              <a:t>Cơm giô-lốp </a:t>
            </a:r>
            <a:r>
              <a:rPr lang="en-US" sz="3200">
                <a:latin typeface="Arial" panose="020B0604020202020204" pitchFamily="34" charset="0"/>
                <a:cs typeface="Arial" panose="020B0604020202020204" pitchFamily="34" charset="0"/>
              </a:rPr>
              <a:t>nấu từ gạo, cà chua, hành và </a:t>
            </a:r>
            <a:r>
              <a:rPr lang="en-US" sz="3200" smtClean="0">
                <a:latin typeface="Arial" panose="020B0604020202020204" pitchFamily="34" charset="0"/>
                <a:cs typeface="Arial" panose="020B0604020202020204" pitchFamily="34" charset="0"/>
              </a:rPr>
              <a:t>ớt</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895600" y="3151644"/>
            <a:ext cx="5148255" cy="2308324"/>
          </a:xfrm>
          <a:prstGeom prst="rect">
            <a:avLst/>
          </a:prstGeom>
        </p:spPr>
        <p:txBody>
          <a:bodyPr wrap="square">
            <a:spAutoFit/>
          </a:bodyPr>
          <a:lstStyle/>
          <a:p>
            <a:pPr algn="just">
              <a:lnSpc>
                <a:spcPct val="150000"/>
              </a:lnSpc>
              <a:spcBef>
                <a:spcPts val="100"/>
              </a:spcBef>
              <a:spcAft>
                <a:spcPts val="100"/>
              </a:spcAft>
            </a:pPr>
            <a:r>
              <a:rPr lang="en-US" sz="3200" smtClean="0">
                <a:latin typeface="Arial" panose="020B0604020202020204" pitchFamily="34" charset="0"/>
                <a:cs typeface="Arial" panose="020B0604020202020204" pitchFamily="34" charset="0"/>
              </a:rPr>
              <a:t>Ki-mô-nô: được </a:t>
            </a:r>
            <a:r>
              <a:rPr lang="en-US" sz="3200">
                <a:latin typeface="Arial" panose="020B0604020202020204" pitchFamily="34" charset="0"/>
                <a:cs typeface="Arial" panose="020B0604020202020204" pitchFamily="34" charset="0"/>
              </a:rPr>
              <a:t>mặc trong các dịp lễ hội và những ngày đặc biệt.</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8190304" y="3520976"/>
            <a:ext cx="4938720" cy="1569660"/>
          </a:xfrm>
          <a:prstGeom prst="rect">
            <a:avLst/>
          </a:prstGeom>
        </p:spPr>
        <p:txBody>
          <a:bodyPr wrap="square">
            <a:spAutoFit/>
          </a:bodyPr>
          <a:lstStyle/>
          <a:p>
            <a:pPr algn="just">
              <a:lnSpc>
                <a:spcPct val="150000"/>
              </a:lnSpc>
              <a:spcBef>
                <a:spcPts val="100"/>
              </a:spcBef>
              <a:spcAft>
                <a:spcPts val="100"/>
              </a:spcAft>
            </a:pPr>
            <a:r>
              <a:rPr lang="en-US" sz="3200">
                <a:latin typeface="Arial" panose="020B0604020202020204" pitchFamily="34" charset="0"/>
                <a:cs typeface="Arial" panose="020B0604020202020204" pitchFamily="34" charset="0"/>
              </a:rPr>
              <a:t>Đ</a:t>
            </a:r>
            <a:r>
              <a:rPr lang="en-US" sz="3200" smtClean="0">
                <a:latin typeface="Arial" panose="020B0604020202020204" pitchFamily="34" charset="0"/>
                <a:cs typeface="Arial" panose="020B0604020202020204" pitchFamily="34" charset="0"/>
              </a:rPr>
              <a:t>a dạng, đều </a:t>
            </a:r>
            <a:r>
              <a:rPr lang="en-US" sz="3200">
                <a:latin typeface="Arial" panose="020B0604020202020204" pitchFamily="34" charset="0"/>
                <a:cs typeface="Arial" panose="020B0604020202020204" pitchFamily="34" charset="0"/>
              </a:rPr>
              <a:t>có </a:t>
            </a:r>
            <a:r>
              <a:rPr lang="en-US" sz="3200" smtClean="0">
                <a:latin typeface="Arial" panose="020B0604020202020204" pitchFamily="34" charset="0"/>
                <a:cs typeface="Arial" panose="020B0604020202020204" pitchFamily="34" charset="0"/>
              </a:rPr>
              <a:t>màu </a:t>
            </a:r>
            <a:r>
              <a:rPr lang="en-US" sz="3200">
                <a:latin typeface="Arial" panose="020B0604020202020204" pitchFamily="34" charset="0"/>
                <a:cs typeface="Arial" panose="020B0604020202020204" pitchFamily="34" charset="0"/>
              </a:rPr>
              <a:t>sắc rực rỡ, lộng lẫy.</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3223658" y="2782312"/>
            <a:ext cx="5064342" cy="3046988"/>
          </a:xfrm>
          <a:prstGeom prst="rect">
            <a:avLst/>
          </a:prstGeom>
        </p:spPr>
        <p:txBody>
          <a:bodyPr wrap="square">
            <a:spAutoFit/>
          </a:bodyPr>
          <a:lstStyle/>
          <a:p>
            <a:pPr algn="just">
              <a:lnSpc>
                <a:spcPct val="150000"/>
              </a:lnSpc>
              <a:spcBef>
                <a:spcPts val="100"/>
              </a:spcBef>
              <a:spcAft>
                <a:spcPts val="100"/>
              </a:spcAft>
            </a:pPr>
            <a:r>
              <a:rPr lang="en-US" sz="3200">
                <a:latin typeface="Arial" panose="020B0604020202020204" pitchFamily="34" charset="0"/>
                <a:cs typeface="Arial" panose="020B0604020202020204" pitchFamily="34" charset="0"/>
              </a:rPr>
              <a:t>Nhiều trang phục truyền thống với </a:t>
            </a:r>
            <a:r>
              <a:rPr lang="en-US" sz="3200" smtClean="0">
                <a:latin typeface="Arial" panose="020B0604020202020204" pitchFamily="34" charset="0"/>
                <a:cs typeface="Arial" panose="020B0604020202020204" pitchFamily="34" charset="0"/>
              </a:rPr>
              <a:t>màu </a:t>
            </a:r>
            <a:r>
              <a:rPr lang="en-US" sz="3200">
                <a:latin typeface="Arial" panose="020B0604020202020204" pitchFamily="34" charset="0"/>
                <a:cs typeface="Arial" panose="020B0604020202020204" pitchFamily="34" charset="0"/>
              </a:rPr>
              <a:t>sắc sặc sỡ, mặc kèm nhiều phụ </a:t>
            </a:r>
            <a:r>
              <a:rPr lang="en-US" sz="3200" smtClean="0">
                <a:latin typeface="Arial" panose="020B0604020202020204" pitchFamily="34" charset="0"/>
                <a:cs typeface="Arial" panose="020B0604020202020204" pitchFamily="34" charset="0"/>
              </a:rPr>
              <a:t>kiện, </a:t>
            </a:r>
            <a:r>
              <a:rPr lang="en-US" sz="3200">
                <a:latin typeface="Arial" panose="020B0604020202020204" pitchFamily="34" charset="0"/>
                <a:cs typeface="Arial" panose="020B0604020202020204" pitchFamily="34" charset="0"/>
              </a:rPr>
              <a:t>trang sức.</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7603" y="6057901"/>
            <a:ext cx="3804247" cy="584775"/>
          </a:xfrm>
          <a:prstGeom prst="rect">
            <a:avLst/>
          </a:prstGeom>
        </p:spPr>
        <p:txBody>
          <a:bodyPr wrap="none">
            <a:spAutoFit/>
          </a:bodyPr>
          <a:lstStyle/>
          <a:p>
            <a:pPr algn="ctr">
              <a:spcBef>
                <a:spcPts val="100"/>
              </a:spcBef>
              <a:spcAft>
                <a:spcPts val="100"/>
              </a:spcAft>
            </a:pPr>
            <a:r>
              <a:rPr lang="en-US" sz="3200">
                <a:latin typeface="Arial" panose="020B0604020202020204" pitchFamily="34" charset="0"/>
                <a:cs typeface="Arial" panose="020B0604020202020204" pitchFamily="34" charset="0"/>
              </a:rPr>
              <a:t>Lễ hội hoa anh </a:t>
            </a:r>
            <a:r>
              <a:rPr lang="en-US" sz="3200" smtClean="0">
                <a:latin typeface="Arial" panose="020B0604020202020204" pitchFamily="34" charset="0"/>
                <a:cs typeface="Arial" panose="020B0604020202020204" pitchFamily="34" charset="0"/>
              </a:rPr>
              <a:t>đào</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25" name="Rectangle 24"/>
          <p:cNvSpPr/>
          <p:nvPr/>
        </p:nvSpPr>
        <p:spPr>
          <a:xfrm>
            <a:off x="8654953" y="6057901"/>
            <a:ext cx="4009432" cy="584775"/>
          </a:xfrm>
          <a:prstGeom prst="rect">
            <a:avLst/>
          </a:prstGeom>
        </p:spPr>
        <p:txBody>
          <a:bodyPr wrap="none">
            <a:spAutoFit/>
          </a:bodyPr>
          <a:lstStyle/>
          <a:p>
            <a:pPr algn="ctr">
              <a:spcBef>
                <a:spcPts val="100"/>
              </a:spcBef>
              <a:spcAft>
                <a:spcPts val="100"/>
              </a:spcAft>
            </a:pPr>
            <a:r>
              <a:rPr lang="en-US" sz="3200">
                <a:latin typeface="Arial" panose="020B0604020202020204" pitchFamily="34" charset="0"/>
                <a:cs typeface="Arial" panose="020B0604020202020204" pitchFamily="34" charset="0"/>
              </a:rPr>
              <a:t>Lễ hội </a:t>
            </a:r>
            <a:r>
              <a:rPr lang="en-US" sz="3200" smtClean="0">
                <a:latin typeface="Arial" panose="020B0604020202020204" pitchFamily="34" charset="0"/>
                <a:cs typeface="Arial" panose="020B0604020202020204" pitchFamily="34" charset="0"/>
              </a:rPr>
              <a:t>tiễn mùa đông</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27" name="Rectangle 26"/>
          <p:cNvSpPr/>
          <p:nvPr/>
        </p:nvSpPr>
        <p:spPr>
          <a:xfrm>
            <a:off x="14067084" y="6057900"/>
            <a:ext cx="3281668" cy="584775"/>
          </a:xfrm>
          <a:prstGeom prst="rect">
            <a:avLst/>
          </a:prstGeom>
        </p:spPr>
        <p:txBody>
          <a:bodyPr wrap="none">
            <a:spAutoFit/>
          </a:bodyPr>
          <a:lstStyle/>
          <a:p>
            <a:pPr algn="ctr">
              <a:spcBef>
                <a:spcPts val="100"/>
              </a:spcBef>
              <a:spcAft>
                <a:spcPts val="100"/>
              </a:spcAft>
            </a:pPr>
            <a:r>
              <a:rPr lang="en-US" sz="3200">
                <a:latin typeface="Arial" panose="020B0604020202020204" pitchFamily="34" charset="0"/>
                <a:cs typeface="Arial" panose="020B0604020202020204" pitchFamily="34" charset="0"/>
              </a:rPr>
              <a:t>Lễ hội </a:t>
            </a:r>
            <a:r>
              <a:rPr lang="en-US" sz="3200" smtClean="0">
                <a:latin typeface="Arial" panose="020B0604020202020204" pitchFamily="34" charset="0"/>
                <a:cs typeface="Arial" panose="020B0604020202020204" pitchFamily="34" charset="0"/>
              </a:rPr>
              <a:t>khoai lang</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28" name="Rectangle 27"/>
          <p:cNvSpPr/>
          <p:nvPr/>
        </p:nvSpPr>
        <p:spPr>
          <a:xfrm>
            <a:off x="4614364" y="7048501"/>
            <a:ext cx="1710725" cy="584775"/>
          </a:xfrm>
          <a:prstGeom prst="rect">
            <a:avLst/>
          </a:prstGeom>
        </p:spPr>
        <p:txBody>
          <a:bodyPr wrap="none">
            <a:spAutoFit/>
          </a:bodyPr>
          <a:lstStyle/>
          <a:p>
            <a:pPr algn="ctr">
              <a:spcBef>
                <a:spcPts val="100"/>
              </a:spcBef>
              <a:spcAft>
                <a:spcPts val="100"/>
              </a:spcAft>
            </a:pPr>
            <a:r>
              <a:rPr lang="en-US" sz="3200" smtClean="0">
                <a:latin typeface="Arial" panose="020B0604020202020204" pitchFamily="34" charset="0"/>
                <a:cs typeface="Arial" panose="020B0604020202020204" pitchFamily="34" charset="0"/>
              </a:rPr>
              <a:t>Da vàng</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29" name="Rectangle 28"/>
          <p:cNvSpPr/>
          <p:nvPr/>
        </p:nvSpPr>
        <p:spPr>
          <a:xfrm>
            <a:off x="9781866" y="7048501"/>
            <a:ext cx="1755609" cy="584775"/>
          </a:xfrm>
          <a:prstGeom prst="rect">
            <a:avLst/>
          </a:prstGeom>
        </p:spPr>
        <p:txBody>
          <a:bodyPr wrap="none">
            <a:spAutoFit/>
          </a:bodyPr>
          <a:lstStyle/>
          <a:p>
            <a:pPr algn="ctr">
              <a:spcBef>
                <a:spcPts val="100"/>
              </a:spcBef>
              <a:spcAft>
                <a:spcPts val="100"/>
              </a:spcAft>
            </a:pPr>
            <a:r>
              <a:rPr lang="en-US" sz="3200" smtClean="0">
                <a:latin typeface="Arial" panose="020B0604020202020204" pitchFamily="34" charset="0"/>
                <a:cs typeface="Arial" panose="020B0604020202020204" pitchFamily="34" charset="0"/>
              </a:rPr>
              <a:t>Da trắng</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30" name="Rectangle 29"/>
          <p:cNvSpPr/>
          <p:nvPr/>
        </p:nvSpPr>
        <p:spPr>
          <a:xfrm>
            <a:off x="14397304" y="7048500"/>
            <a:ext cx="2621230" cy="584775"/>
          </a:xfrm>
          <a:prstGeom prst="rect">
            <a:avLst/>
          </a:prstGeom>
        </p:spPr>
        <p:txBody>
          <a:bodyPr wrap="none">
            <a:spAutoFit/>
          </a:bodyPr>
          <a:lstStyle/>
          <a:p>
            <a:pPr algn="ctr">
              <a:spcBef>
                <a:spcPts val="100"/>
              </a:spcBef>
              <a:spcAft>
                <a:spcPts val="100"/>
              </a:spcAft>
            </a:pPr>
            <a:r>
              <a:rPr lang="en-US" sz="3200" smtClean="0">
                <a:latin typeface="Arial" panose="020B0604020202020204" pitchFamily="34" charset="0"/>
                <a:cs typeface="Arial" panose="020B0604020202020204" pitchFamily="34" charset="0"/>
              </a:rPr>
              <a:t>Đa số da đen</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2903373" y="7864376"/>
            <a:ext cx="5126194" cy="2308324"/>
          </a:xfrm>
          <a:prstGeom prst="rect">
            <a:avLst/>
          </a:prstGeom>
        </p:spPr>
        <p:txBody>
          <a:bodyPr wrap="square">
            <a:spAutoFit/>
          </a:bodyPr>
          <a:lstStyle/>
          <a:p>
            <a:pPr algn="just">
              <a:lnSpc>
                <a:spcPct val="150000"/>
              </a:lnSpc>
              <a:spcBef>
                <a:spcPts val="100"/>
              </a:spcBef>
              <a:spcAft>
                <a:spcPts val="100"/>
              </a:spcAft>
            </a:pPr>
            <a:r>
              <a:rPr lang="en-US" sz="3200">
                <a:latin typeface="Arial" panose="020B0604020202020204" pitchFamily="34" charset="0"/>
                <a:cs typeface="Arial" panose="020B0604020202020204" pitchFamily="34" charset="0"/>
              </a:rPr>
              <a:t>Nổi tiếng với tính kỉ luật, chăm chỉ lao động, trung thành và thượng </a:t>
            </a:r>
            <a:r>
              <a:rPr lang="en-US" sz="3200" smtClean="0">
                <a:latin typeface="Arial" panose="020B0604020202020204" pitchFamily="34" charset="0"/>
                <a:cs typeface="Arial" panose="020B0604020202020204" pitchFamily="34" charset="0"/>
              </a:rPr>
              <a:t>võ</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8259364" y="8233708"/>
            <a:ext cx="4800600" cy="1569660"/>
          </a:xfrm>
          <a:prstGeom prst="rect">
            <a:avLst/>
          </a:prstGeom>
        </p:spPr>
        <p:txBody>
          <a:bodyPr wrap="square">
            <a:spAutoFit/>
          </a:bodyPr>
          <a:lstStyle/>
          <a:p>
            <a:pPr algn="just">
              <a:lnSpc>
                <a:spcPct val="150000"/>
              </a:lnSpc>
              <a:spcBef>
                <a:spcPts val="100"/>
              </a:spcBef>
              <a:spcAft>
                <a:spcPts val="100"/>
              </a:spcAft>
            </a:pPr>
            <a:r>
              <a:rPr lang="en-US" sz="3200">
                <a:latin typeface="Arial" panose="020B0604020202020204" pitchFamily="34" charset="0"/>
                <a:cs typeface="Arial" panose="020B0604020202020204" pitchFamily="34" charset="0"/>
              </a:rPr>
              <a:t>Vui tính, hài hước, thân thiện và hiếu khách</a:t>
            </a:r>
            <a:endParaRPr lang="en-US" sz="3200">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13332313" y="7869713"/>
            <a:ext cx="4847032" cy="2308324"/>
          </a:xfrm>
          <a:prstGeom prst="rect">
            <a:avLst/>
          </a:prstGeom>
        </p:spPr>
        <p:txBody>
          <a:bodyPr wrap="square">
            <a:spAutoFit/>
          </a:bodyPr>
          <a:lstStyle/>
          <a:p>
            <a:pPr algn="just">
              <a:lnSpc>
                <a:spcPct val="150000"/>
              </a:lnSpc>
              <a:spcBef>
                <a:spcPts val="100"/>
              </a:spcBef>
              <a:spcAft>
                <a:spcPts val="100"/>
              </a:spcAft>
            </a:pPr>
            <a:r>
              <a:rPr lang="en-US" sz="3200">
                <a:latin typeface="Arial" panose="020B0604020202020204" pitchFamily="34" charset="0"/>
                <a:cs typeface="Arial" panose="020B0604020202020204" pitchFamily="34" charset="0"/>
              </a:rPr>
              <a:t>Có tính cạnh </a:t>
            </a:r>
            <a:r>
              <a:rPr lang="en-US" sz="3200" smtClean="0">
                <a:latin typeface="Arial" panose="020B0604020202020204" pitchFamily="34" charset="0"/>
                <a:cs typeface="Arial" panose="020B0604020202020204" pitchFamily="34" charset="0"/>
              </a:rPr>
              <a:t>tranh, </a:t>
            </a:r>
            <a:r>
              <a:rPr lang="en-US" sz="3200">
                <a:latin typeface="Arial" panose="020B0604020202020204" pitchFamily="34" charset="0"/>
                <a:cs typeface="Arial" panose="020B0604020202020204" pitchFamily="34" charset="0"/>
              </a:rPr>
              <a:t>ý chí vươn lên</a:t>
            </a:r>
            <a:r>
              <a:rPr lang="en-US" sz="3200" smtClean="0">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mạnh mẽ, kì vọng lớn </a:t>
            </a:r>
            <a:r>
              <a:rPr lang="en-US" sz="3200" smtClean="0">
                <a:latin typeface="Arial" panose="020B0604020202020204" pitchFamily="34" charset="0"/>
                <a:cs typeface="Arial" panose="020B0604020202020204" pitchFamily="34" charset="0"/>
              </a:rPr>
              <a:t>lao</a:t>
            </a:r>
            <a:endParaRPr lang="en-US" sz="32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079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9" grpId="0"/>
      <p:bldP spid="10" grpId="0"/>
      <p:bldP spid="11" grpId="0"/>
      <p:bldP spid="12" grpId="0"/>
      <p:bldP spid="13" grpId="0"/>
      <p:bldP spid="25" grpId="0"/>
      <p:bldP spid="27" grpId="0"/>
      <p:bldP spid="28" grpId="0"/>
      <p:bldP spid="29" grpId="0"/>
      <p:bldP spid="30"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grpSp>
        <p:nvGrpSpPr>
          <p:cNvPr id="33" name="Group 3"/>
          <p:cNvGrpSpPr/>
          <p:nvPr/>
        </p:nvGrpSpPr>
        <p:grpSpPr>
          <a:xfrm>
            <a:off x="514350" y="461010"/>
            <a:ext cx="17259300" cy="9364980"/>
            <a:chOff x="0" y="0"/>
            <a:chExt cx="5490351" cy="2783840"/>
          </a:xfrm>
        </p:grpSpPr>
        <p:sp>
          <p:nvSpPr>
            <p:cNvPr id="34" name="Freeform 4"/>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38" name="AutoShape 2" descr="vang mãi chân lý ''không có gì quý hơn độc lập, tự do'' - bài 2: hun đúc  khát vọng cống hiế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3"/>
          <p:cNvSpPr/>
          <p:nvPr/>
        </p:nvSpPr>
        <p:spPr>
          <a:xfrm>
            <a:off x="1686637" y="2857501"/>
            <a:ext cx="4561763" cy="7086600"/>
          </a:xfrm>
          <a:custGeom>
            <a:avLst/>
            <a:gdLst/>
            <a:ahLst/>
            <a:cxnLst/>
            <a:rect l="l" t="t" r="r" b="b"/>
            <a:pathLst>
              <a:path w="5205395" h="8651625">
                <a:moveTo>
                  <a:pt x="5205395" y="0"/>
                </a:moveTo>
                <a:lnTo>
                  <a:pt x="0" y="0"/>
                </a:lnTo>
                <a:lnTo>
                  <a:pt x="0" y="8651625"/>
                </a:lnTo>
                <a:lnTo>
                  <a:pt x="5205395" y="8651625"/>
                </a:lnTo>
                <a:lnTo>
                  <a:pt x="5205395" y="0"/>
                </a:lnTo>
                <a:close/>
              </a:path>
            </a:pathLst>
          </a:custGeom>
          <a:blipFill>
            <a:blip r:embed="rId2">
              <a:extLst>
                <a:ext uri="{96DAC541-7B7A-43D3-8B79-37D633B846F1}">
                  <asvg:svgBlip xmlns="" xmlns:asvg="http://schemas.microsoft.com/office/drawing/2016/SVG/main" r:embed="rId25"/>
                </a:ext>
              </a:extLst>
            </a:blip>
            <a:stretch>
              <a:fillRect/>
            </a:stretch>
          </a:blipFill>
        </p:spPr>
      </p:sp>
      <p:grpSp>
        <p:nvGrpSpPr>
          <p:cNvPr id="5" name="Group 4"/>
          <p:cNvGrpSpPr/>
          <p:nvPr/>
        </p:nvGrpSpPr>
        <p:grpSpPr>
          <a:xfrm>
            <a:off x="6171769" y="1409700"/>
            <a:ext cx="9982631" cy="5819850"/>
            <a:chOff x="1705908" y="1037582"/>
            <a:chExt cx="10257596" cy="5819850"/>
          </a:xfrm>
        </p:grpSpPr>
        <p:pic>
          <p:nvPicPr>
            <p:cNvPr id="19"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05908" y="1037582"/>
              <a:ext cx="10257596" cy="5819850"/>
            </a:xfrm>
            <a:prstGeom prst="rect">
              <a:avLst/>
            </a:prstGeom>
          </p:spPr>
        </p:pic>
        <p:sp>
          <p:nvSpPr>
            <p:cNvPr id="2" name="Rectangle 1"/>
            <p:cNvSpPr/>
            <p:nvPr/>
          </p:nvSpPr>
          <p:spPr>
            <a:xfrm>
              <a:off x="2567639" y="2332982"/>
              <a:ext cx="8612877" cy="2585323"/>
            </a:xfrm>
            <a:prstGeom prst="rect">
              <a:avLst/>
            </a:prstGeom>
          </p:spPr>
          <p:txBody>
            <a:bodyPr wrap="square">
              <a:spAutoFit/>
            </a:bodyPr>
            <a:lstStyle/>
            <a:p>
              <a:pPr algn="just">
                <a:lnSpc>
                  <a:spcPct val="150000"/>
                </a:lnSpc>
                <a:spcBef>
                  <a:spcPts val="100"/>
                </a:spcBef>
                <a:spcAft>
                  <a:spcPts val="100"/>
                </a:spcAft>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Hãy nêu thêm một số biểu hiện của sự đa dạng dân tộc và các nền văn hóa khác trên thế giới mà em biết?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17356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8" name="Freeform 8"/>
          <p:cNvSpPr/>
          <p:nvPr/>
        </p:nvSpPr>
        <p:spPr>
          <a:xfrm>
            <a:off x="781050" y="1866900"/>
            <a:ext cx="16725900" cy="7848600"/>
          </a:xfrm>
          <a:custGeom>
            <a:avLst/>
            <a:gdLst/>
            <a:ahLst/>
            <a:cxnLst/>
            <a:rect l="l" t="t" r="r" b="b"/>
            <a:pathLst>
              <a:path w="4373600" h="4434575">
                <a:moveTo>
                  <a:pt x="0" y="0"/>
                </a:moveTo>
                <a:lnTo>
                  <a:pt x="4373600" y="0"/>
                </a:lnTo>
                <a:lnTo>
                  <a:pt x="4373600" y="4434575"/>
                </a:lnTo>
                <a:lnTo>
                  <a:pt x="0" y="4434575"/>
                </a:lnTo>
                <a:lnTo>
                  <a:pt x="0" y="0"/>
                </a:lnTo>
                <a:close/>
              </a:path>
            </a:pathLst>
          </a:custGeom>
          <a:blipFill>
            <a:blip r:embed="rId2">
              <a:extLst>
                <a:ext uri="{96DAC541-7B7A-43D3-8B79-37D633B846F1}">
                  <asvg:svgBlip xmlns:asvg="http://schemas.microsoft.com/office/drawing/2016/SVG/main" xmlns="" r:embed="rId9"/>
                </a:ext>
              </a:extLst>
            </a:blip>
            <a:stretch>
              <a:fillRect/>
            </a:stretch>
          </a:blipFill>
        </p:spPr>
      </p:sp>
      <p:sp>
        <p:nvSpPr>
          <p:cNvPr id="14" name="Google Shape;48;p2">
            <a:extLst>
              <a:ext uri="{FF2B5EF4-FFF2-40B4-BE49-F238E27FC236}">
                <a16:creationId xmlns:a16="http://schemas.microsoft.com/office/drawing/2014/main" id="{FFD9D2AF-AB57-F756-66BE-0F92B2377EE6}"/>
              </a:ext>
            </a:extLst>
          </p:cNvPr>
          <p:cNvSpPr/>
          <p:nvPr/>
        </p:nvSpPr>
        <p:spPr>
          <a:xfrm>
            <a:off x="6670625" y="719733"/>
            <a:ext cx="4343400" cy="1299567"/>
          </a:xfrm>
          <a:prstGeom prst="wedgeRoundRectCallout">
            <a:avLst>
              <a:gd name="adj1" fmla="val -20525"/>
              <a:gd name="adj2" fmla="val 82322"/>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72000" tIns="36000" rIns="72000" bIns="72000" anchor="ctr" anchorCtr="0">
            <a:noAutofit/>
          </a:bodyPr>
          <a:lstStyle/>
          <a:p>
            <a:pPr algn="ctr">
              <a:buClr>
                <a:schemeClr val="tx2">
                  <a:lumMod val="50000"/>
                </a:schemeClr>
              </a:buClr>
            </a:pPr>
            <a:r>
              <a:rPr lang="en-US" sz="4000" smtClean="0">
                <a:solidFill>
                  <a:schemeClr val="bg1"/>
                </a:solidFill>
                <a:latin typeface="Arial" panose="020B0604020202020204" pitchFamily="34" charset="0"/>
                <a:cs typeface="Arial" panose="020B0604020202020204" pitchFamily="34" charset="0"/>
              </a:rPr>
              <a:t>Tây Ban Nha</a:t>
            </a:r>
            <a:endParaRPr lang="en-VN" sz="4000" b="1" dirty="0">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1676400" y="2964061"/>
            <a:ext cx="6880465" cy="6522839"/>
            <a:chOff x="1676400" y="2889587"/>
            <a:chExt cx="6880465" cy="6522839"/>
          </a:xfrm>
        </p:grpSpPr>
        <p:pic>
          <p:nvPicPr>
            <p:cNvPr id="7172" name="Picture 4" descr="Thói quen ở Tây Ban Nh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76400" y="2889587"/>
              <a:ext cx="6880465" cy="45829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179237" y="7658100"/>
              <a:ext cx="5874790" cy="1754326"/>
            </a:xfrm>
            <a:prstGeom prst="rect">
              <a:avLst/>
            </a:prstGeom>
          </p:spPr>
          <p:txBody>
            <a:bodyPr wrap="square">
              <a:spAutoFit/>
            </a:bodyPr>
            <a:lstStyle/>
            <a:p>
              <a:pPr algn="ctr">
                <a:lnSpc>
                  <a:spcPct val="150000"/>
                </a:lnSpc>
              </a:pPr>
              <a:r>
                <a:rPr lang="en-US" sz="3600" i="1">
                  <a:solidFill>
                    <a:srgbClr val="000000"/>
                  </a:solidFill>
                  <a:latin typeface="Arial" panose="020B0604020202020204" pitchFamily="34" charset="0"/>
                  <a:ea typeface="Times New Roman" panose="02020603050405020304" pitchFamily="18" charset="0"/>
                  <a:cs typeface="Arial" panose="020B0604020202020204" pitchFamily="34" charset="0"/>
                </a:rPr>
                <a:t>Chào nhau bằng cách hôn hai lần lên má</a:t>
              </a:r>
              <a:endParaRPr lang="en-US" sz="3600" i="1">
                <a:latin typeface="Arial" panose="020B0604020202020204" pitchFamily="34" charset="0"/>
                <a:cs typeface="Arial" panose="020B0604020202020204" pitchFamily="34" charset="0"/>
              </a:endParaRPr>
            </a:p>
          </p:txBody>
        </p:sp>
      </p:grpSp>
      <p:grpSp>
        <p:nvGrpSpPr>
          <p:cNvPr id="6" name="Group 5"/>
          <p:cNvGrpSpPr/>
          <p:nvPr/>
        </p:nvGrpSpPr>
        <p:grpSpPr>
          <a:xfrm>
            <a:off x="9452215" y="2964061"/>
            <a:ext cx="6868142" cy="6026413"/>
            <a:chOff x="9452215" y="2889587"/>
            <a:chExt cx="6868142" cy="6026413"/>
          </a:xfrm>
        </p:grpSpPr>
        <p:pic>
          <p:nvPicPr>
            <p:cNvPr id="7174" name="Picture 6" descr="Khám phá nguồn gốc đấu bò tót Tây Ban Nha (Phần 1) | OTOFUN New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52215" y="2889587"/>
              <a:ext cx="6868142" cy="45829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9948891" y="8269669"/>
              <a:ext cx="5874790" cy="646331"/>
            </a:xfrm>
            <a:prstGeom prst="rect">
              <a:avLst/>
            </a:prstGeom>
          </p:spPr>
          <p:txBody>
            <a:bodyPr wrap="square">
              <a:spAutoFit/>
            </a:bodyPr>
            <a:lstStyle/>
            <a:p>
              <a:pPr algn="ctr"/>
              <a:r>
                <a:rPr lang="en-US" sz="3600" i="1" smtClean="0">
                  <a:solidFill>
                    <a:srgbClr val="000000"/>
                  </a:solidFill>
                  <a:latin typeface="Arial" panose="020B0604020202020204" pitchFamily="34" charset="0"/>
                  <a:ea typeface="Times New Roman" panose="02020603050405020304" pitchFamily="18" charset="0"/>
                  <a:cs typeface="Arial" panose="020B0604020202020204" pitchFamily="34" charset="0"/>
                </a:rPr>
                <a:t>Lễ hội đấu bò tót</a:t>
              </a:r>
              <a:endParaRPr lang="en-US" sz="3600" i="1">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8" name="Freeform 8"/>
          <p:cNvSpPr/>
          <p:nvPr/>
        </p:nvSpPr>
        <p:spPr>
          <a:xfrm>
            <a:off x="781050" y="1866900"/>
            <a:ext cx="16725900" cy="7848600"/>
          </a:xfrm>
          <a:custGeom>
            <a:avLst/>
            <a:gdLst/>
            <a:ahLst/>
            <a:cxnLst/>
            <a:rect l="l" t="t" r="r" b="b"/>
            <a:pathLst>
              <a:path w="4373600" h="4434575">
                <a:moveTo>
                  <a:pt x="0" y="0"/>
                </a:moveTo>
                <a:lnTo>
                  <a:pt x="4373600" y="0"/>
                </a:lnTo>
                <a:lnTo>
                  <a:pt x="4373600" y="4434575"/>
                </a:lnTo>
                <a:lnTo>
                  <a:pt x="0" y="4434575"/>
                </a:lnTo>
                <a:lnTo>
                  <a:pt x="0" y="0"/>
                </a:lnTo>
                <a:close/>
              </a:path>
            </a:pathLst>
          </a:custGeom>
          <a:blipFill>
            <a:blip r:embed="rId2">
              <a:extLst>
                <a:ext uri="{96DAC541-7B7A-43D3-8B79-37D633B846F1}">
                  <asvg:svgBlip xmlns:asvg="http://schemas.microsoft.com/office/drawing/2016/SVG/main" xmlns="" r:embed="rId9"/>
                </a:ext>
              </a:extLst>
            </a:blip>
            <a:stretch>
              <a:fillRect/>
            </a:stretch>
          </a:blipFill>
        </p:spPr>
      </p:sp>
      <p:sp>
        <p:nvSpPr>
          <p:cNvPr id="14" name="Google Shape;48;p2">
            <a:extLst>
              <a:ext uri="{FF2B5EF4-FFF2-40B4-BE49-F238E27FC236}">
                <a16:creationId xmlns:a16="http://schemas.microsoft.com/office/drawing/2014/main" id="{FFD9D2AF-AB57-F756-66BE-0F92B2377EE6}"/>
              </a:ext>
            </a:extLst>
          </p:cNvPr>
          <p:cNvSpPr/>
          <p:nvPr/>
        </p:nvSpPr>
        <p:spPr>
          <a:xfrm>
            <a:off x="6670625" y="719733"/>
            <a:ext cx="4343400" cy="1299567"/>
          </a:xfrm>
          <a:prstGeom prst="wedgeRoundRectCallout">
            <a:avLst>
              <a:gd name="adj1" fmla="val -20525"/>
              <a:gd name="adj2" fmla="val 82322"/>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72000" tIns="36000" rIns="72000" bIns="72000" anchor="ctr" anchorCtr="0">
            <a:noAutofit/>
          </a:bodyPr>
          <a:lstStyle/>
          <a:p>
            <a:pPr algn="ctr">
              <a:buClr>
                <a:schemeClr val="tx2">
                  <a:lumMod val="50000"/>
                </a:schemeClr>
              </a:buClr>
            </a:pPr>
            <a:r>
              <a:rPr lang="en-US" sz="4000" smtClean="0">
                <a:solidFill>
                  <a:schemeClr val="bg1"/>
                </a:solidFill>
                <a:latin typeface="Arial" panose="020B0604020202020204" pitchFamily="34" charset="0"/>
                <a:cs typeface="Arial" panose="020B0604020202020204" pitchFamily="34" charset="0"/>
              </a:rPr>
              <a:t>Anh</a:t>
            </a:r>
            <a:endParaRPr lang="en-VN" sz="4000" b="1" dirty="0">
              <a:solidFill>
                <a:schemeClr val="bg1"/>
              </a:solidFill>
              <a:latin typeface="Arial" panose="020B0604020202020204" pitchFamily="34" charset="0"/>
              <a:cs typeface="Arial" panose="020B0604020202020204" pitchFamily="34" charset="0"/>
            </a:endParaRPr>
          </a:p>
        </p:txBody>
      </p:sp>
      <p:grpSp>
        <p:nvGrpSpPr>
          <p:cNvPr id="10" name="Group 9"/>
          <p:cNvGrpSpPr/>
          <p:nvPr/>
        </p:nvGrpSpPr>
        <p:grpSpPr>
          <a:xfrm>
            <a:off x="9601200" y="3455635"/>
            <a:ext cx="7013542" cy="5511676"/>
            <a:chOff x="9666303" y="3455635"/>
            <a:chExt cx="7013542" cy="5511676"/>
          </a:xfrm>
        </p:grpSpPr>
        <p:sp>
          <p:nvSpPr>
            <p:cNvPr id="20" name="Rectangle 19"/>
            <p:cNvSpPr/>
            <p:nvPr/>
          </p:nvSpPr>
          <p:spPr>
            <a:xfrm>
              <a:off x="10235679" y="8320980"/>
              <a:ext cx="5874790" cy="646331"/>
            </a:xfrm>
            <a:prstGeom prst="rect">
              <a:avLst/>
            </a:prstGeom>
          </p:spPr>
          <p:txBody>
            <a:bodyPr wrap="square">
              <a:spAutoFit/>
            </a:bodyPr>
            <a:lstStyle/>
            <a:p>
              <a:pPr algn="ctr"/>
              <a:r>
                <a:rPr lang="en-US" sz="3600" i="1" smtClean="0">
                  <a:solidFill>
                    <a:srgbClr val="000000"/>
                  </a:solidFill>
                  <a:latin typeface="Arial" panose="020B0604020202020204" pitchFamily="34" charset="0"/>
                  <a:ea typeface="Times New Roman" panose="02020603050405020304" pitchFamily="18" charset="0"/>
                  <a:cs typeface="Arial" panose="020B0604020202020204" pitchFamily="34" charset="0"/>
                </a:rPr>
                <a:t>Văn hoá làm việc đúng giờ</a:t>
              </a:r>
              <a:endParaRPr lang="en-US" sz="3600" i="1">
                <a:latin typeface="Arial" panose="020B0604020202020204" pitchFamily="34" charset="0"/>
                <a:cs typeface="Arial" panose="020B0604020202020204" pitchFamily="34" charset="0"/>
              </a:endParaRPr>
            </a:p>
          </p:txBody>
        </p:sp>
        <p:pic>
          <p:nvPicPr>
            <p:cNvPr id="8194" name="Picture 2" descr="https://o.remove.bg/downloads/dd3d9457-999a-492c-9666-134ad61f13b4/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66303" y="3455635"/>
              <a:ext cx="7013542" cy="46711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447801" y="3215209"/>
            <a:ext cx="7543799" cy="5752102"/>
            <a:chOff x="1593071" y="3215209"/>
            <a:chExt cx="7543799" cy="5752102"/>
          </a:xfrm>
        </p:grpSpPr>
        <p:sp>
          <p:nvSpPr>
            <p:cNvPr id="4" name="Rectangle 3"/>
            <p:cNvSpPr/>
            <p:nvPr/>
          </p:nvSpPr>
          <p:spPr>
            <a:xfrm>
              <a:off x="1593071" y="8320980"/>
              <a:ext cx="7543799" cy="646331"/>
            </a:xfrm>
            <a:prstGeom prst="rect">
              <a:avLst/>
            </a:prstGeom>
          </p:spPr>
          <p:txBody>
            <a:bodyPr wrap="square">
              <a:spAutoFit/>
            </a:bodyPr>
            <a:lstStyle/>
            <a:p>
              <a:pPr algn="ctr"/>
              <a:r>
                <a:rPr lang="en-US" sz="3600" i="1" smtClean="0">
                  <a:solidFill>
                    <a:srgbClr val="000000"/>
                  </a:solidFill>
                  <a:latin typeface="Arial" panose="020B0604020202020204" pitchFamily="34" charset="0"/>
                  <a:ea typeface="Times New Roman" panose="02020603050405020304" pitchFamily="18" charset="0"/>
                  <a:cs typeface="Arial" panose="020B0604020202020204" pitchFamily="34" charset="0"/>
                </a:rPr>
                <a:t>Văn hoá xếp hàng ở nơi công cộng</a:t>
              </a:r>
              <a:endParaRPr lang="en-US" sz="3600" i="1">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9270" y="3215209"/>
              <a:ext cx="7391400" cy="458292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94135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down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5DE2D3-4BC8-4CAD-90AD-FE4642E5F077}"/>
              </a:ext>
            </a:extLst>
          </p:cNvPr>
          <p:cNvSpPr txBox="1"/>
          <p:nvPr/>
        </p:nvSpPr>
        <p:spPr>
          <a:xfrm>
            <a:off x="1066800" y="3467100"/>
            <a:ext cx="8879772" cy="5170646"/>
          </a:xfrm>
          <a:prstGeom prst="rect">
            <a:avLst/>
          </a:prstGeom>
          <a:noFill/>
        </p:spPr>
        <p:txBody>
          <a:bodyPr wrap="square">
            <a:spAutoFit/>
          </a:bodyPr>
          <a:lstStyle/>
          <a:p>
            <a:pPr lvl="0" algn="ctr">
              <a:lnSpc>
                <a:spcPct val="150000"/>
              </a:lnSpc>
            </a:pPr>
            <a:r>
              <a:rPr lang="en-US" sz="5500" b="1" smtClean="0">
                <a:latin typeface="Arial" panose="020B0604020202020204" pitchFamily="34" charset="0"/>
                <a:ea typeface="Arial" panose="020B0604020202020204" pitchFamily="34" charset="0"/>
                <a:cs typeface="Arial" panose="020B0604020202020204" pitchFamily="34" charset="0"/>
              </a:rPr>
              <a:t>Ý nghĩa của việc tôn trọng sự đa dạng của các dân tộc và các nền văn hoá trên thế giới</a:t>
            </a:r>
            <a:endParaRPr lang="vi-VN" sz="5500" b="1" dirty="0">
              <a:ea typeface="Arial" panose="020B0604020202020204" pitchFamily="34" charset="0"/>
              <a:cs typeface="Arial" panose="020B0604020202020204" pitchFamily="34" charset="0"/>
            </a:endParaRPr>
          </a:p>
        </p:txBody>
      </p:sp>
      <p:grpSp>
        <p:nvGrpSpPr>
          <p:cNvPr id="23" name="Group 2"/>
          <p:cNvGrpSpPr/>
          <p:nvPr/>
        </p:nvGrpSpPr>
        <p:grpSpPr>
          <a:xfrm>
            <a:off x="595722" y="435402"/>
            <a:ext cx="17096555" cy="9422315"/>
            <a:chOff x="0" y="0"/>
            <a:chExt cx="6295575" cy="3469640"/>
          </a:xfrm>
          <a:solidFill>
            <a:srgbClr val="804E1C"/>
          </a:solidFill>
        </p:grpSpPr>
        <p:sp>
          <p:nvSpPr>
            <p:cNvPr id="24"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grpSp>
        <p:nvGrpSpPr>
          <p:cNvPr id="9" name="Google Shape;1939;p37"/>
          <p:cNvGrpSpPr/>
          <p:nvPr/>
        </p:nvGrpSpPr>
        <p:grpSpPr>
          <a:xfrm>
            <a:off x="3717220" y="1523225"/>
            <a:ext cx="3578931" cy="1589133"/>
            <a:chOff x="2615750" y="3504375"/>
            <a:chExt cx="4334750" cy="661150"/>
          </a:xfrm>
        </p:grpSpPr>
        <p:grpSp>
          <p:nvGrpSpPr>
            <p:cNvPr id="10" name="Google Shape;1940;p37"/>
            <p:cNvGrpSpPr/>
            <p:nvPr/>
          </p:nvGrpSpPr>
          <p:grpSpPr>
            <a:xfrm>
              <a:off x="2615750" y="3504375"/>
              <a:ext cx="4334750" cy="609475"/>
              <a:chOff x="2615750" y="3504375"/>
              <a:chExt cx="4334750" cy="609475"/>
            </a:xfrm>
          </p:grpSpPr>
          <p:sp>
            <p:nvSpPr>
              <p:cNvPr id="15" name="Google Shape;1941;p37"/>
              <p:cNvSpPr/>
              <p:nvPr/>
            </p:nvSpPr>
            <p:spPr>
              <a:xfrm>
                <a:off x="2641600" y="3578850"/>
                <a:ext cx="4269357" cy="510675"/>
              </a:xfrm>
              <a:custGeom>
                <a:avLst/>
                <a:gdLst/>
                <a:ahLst/>
                <a:cxnLst/>
                <a:rect l="l" t="t" r="r" b="b"/>
                <a:pathLst>
                  <a:path w="100155" h="20427" extrusionOk="0">
                    <a:moveTo>
                      <a:pt x="0" y="1"/>
                    </a:moveTo>
                    <a:lnTo>
                      <a:pt x="0" y="20427"/>
                    </a:lnTo>
                    <a:lnTo>
                      <a:pt x="100154" y="20427"/>
                    </a:lnTo>
                    <a:lnTo>
                      <a:pt x="10015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6" name="Google Shape;1942;p37"/>
              <p:cNvSpPr/>
              <p:nvPr/>
            </p:nvSpPr>
            <p:spPr>
              <a:xfrm>
                <a:off x="2642350" y="3596325"/>
                <a:ext cx="4256337" cy="474975"/>
              </a:xfrm>
              <a:custGeom>
                <a:avLst/>
                <a:gdLst/>
                <a:ahLst/>
                <a:cxnLst/>
                <a:rect l="l" t="t" r="r" b="b"/>
                <a:pathLst>
                  <a:path w="100155" h="18999" extrusionOk="0">
                    <a:moveTo>
                      <a:pt x="1" y="1"/>
                    </a:moveTo>
                    <a:lnTo>
                      <a:pt x="1" y="18998"/>
                    </a:lnTo>
                    <a:lnTo>
                      <a:pt x="100155" y="18998"/>
                    </a:lnTo>
                    <a:lnTo>
                      <a:pt x="100155" y="1"/>
                    </a:lnTo>
                    <a:close/>
                  </a:path>
                </a:pathLst>
              </a:custGeom>
              <a:solidFill>
                <a:srgbClr val="C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b="1" smtClean="0">
                    <a:solidFill>
                      <a:srgbClr val="FFFFFF"/>
                    </a:solidFill>
                    <a:latin typeface="Arial" panose="020B0604020202020204" pitchFamily="34" charset="0"/>
                    <a:cs typeface="Arial" panose="020B0604020202020204" pitchFamily="34" charset="0"/>
                  </a:rPr>
                  <a:t>Phần 2</a:t>
                </a:r>
                <a:endParaRPr sz="5500" b="1" dirty="0">
                  <a:solidFill>
                    <a:srgbClr val="FFFFFF"/>
                  </a:solidFill>
                  <a:latin typeface="Arial" panose="020B0604020202020204" pitchFamily="34" charset="0"/>
                  <a:cs typeface="Arial" panose="020B0604020202020204" pitchFamily="34" charset="0"/>
                </a:endParaRPr>
              </a:p>
            </p:txBody>
          </p:sp>
          <p:sp>
            <p:nvSpPr>
              <p:cNvPr id="17" name="Google Shape;1943;p37"/>
              <p:cNvSpPr/>
              <p:nvPr/>
            </p:nvSpPr>
            <p:spPr>
              <a:xfrm>
                <a:off x="6898800" y="3553775"/>
                <a:ext cx="51700" cy="560075"/>
              </a:xfrm>
              <a:custGeom>
                <a:avLst/>
                <a:gdLst/>
                <a:ahLst/>
                <a:cxnLst/>
                <a:rect l="l" t="t" r="r" b="b"/>
                <a:pathLst>
                  <a:path w="2068" h="22403" extrusionOk="0">
                    <a:moveTo>
                      <a:pt x="1" y="1"/>
                    </a:moveTo>
                    <a:lnTo>
                      <a:pt x="1" y="22402"/>
                    </a:lnTo>
                    <a:lnTo>
                      <a:pt x="2067" y="22402"/>
                    </a:lnTo>
                    <a:lnTo>
                      <a:pt x="2067" y="1"/>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8" name="Google Shape;1944;p37"/>
              <p:cNvSpPr/>
              <p:nvPr/>
            </p:nvSpPr>
            <p:spPr>
              <a:xfrm>
                <a:off x="6898800" y="3504375"/>
                <a:ext cx="50950" cy="24350"/>
              </a:xfrm>
              <a:custGeom>
                <a:avLst/>
                <a:gdLst/>
                <a:ahLst/>
                <a:cxnLst/>
                <a:rect l="l" t="t" r="r" b="b"/>
                <a:pathLst>
                  <a:path w="2038" h="974" extrusionOk="0">
                    <a:moveTo>
                      <a:pt x="517" y="1"/>
                    </a:moveTo>
                    <a:cubicBezTo>
                      <a:pt x="244" y="1"/>
                      <a:pt x="1" y="214"/>
                      <a:pt x="1" y="487"/>
                    </a:cubicBezTo>
                    <a:cubicBezTo>
                      <a:pt x="1" y="761"/>
                      <a:pt x="244" y="974"/>
                      <a:pt x="517" y="974"/>
                    </a:cubicBezTo>
                    <a:lnTo>
                      <a:pt x="1520" y="974"/>
                    </a:lnTo>
                    <a:cubicBezTo>
                      <a:pt x="1794" y="974"/>
                      <a:pt x="2037" y="761"/>
                      <a:pt x="2037" y="487"/>
                    </a:cubicBezTo>
                    <a:cubicBezTo>
                      <a:pt x="2037" y="214"/>
                      <a:pt x="1794" y="1"/>
                      <a:pt x="1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9" name="Google Shape;1945;p37"/>
              <p:cNvSpPr/>
              <p:nvPr/>
            </p:nvSpPr>
            <p:spPr>
              <a:xfrm>
                <a:off x="6910950" y="3528700"/>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0" name="Google Shape;1946;p37"/>
              <p:cNvSpPr/>
              <p:nvPr/>
            </p:nvSpPr>
            <p:spPr>
              <a:xfrm>
                <a:off x="2615750" y="3553775"/>
                <a:ext cx="51700" cy="560075"/>
              </a:xfrm>
              <a:custGeom>
                <a:avLst/>
                <a:gdLst/>
                <a:ahLst/>
                <a:cxnLst/>
                <a:rect l="l" t="t" r="r" b="b"/>
                <a:pathLst>
                  <a:path w="2068" h="22403" extrusionOk="0">
                    <a:moveTo>
                      <a:pt x="1" y="1"/>
                    </a:moveTo>
                    <a:lnTo>
                      <a:pt x="1" y="22402"/>
                    </a:lnTo>
                    <a:lnTo>
                      <a:pt x="2068" y="22402"/>
                    </a:lnTo>
                    <a:lnTo>
                      <a:pt x="2068" y="1"/>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2" name="Google Shape;1947;p37"/>
              <p:cNvSpPr/>
              <p:nvPr/>
            </p:nvSpPr>
            <p:spPr>
              <a:xfrm>
                <a:off x="2617275" y="3504375"/>
                <a:ext cx="50175" cy="24350"/>
              </a:xfrm>
              <a:custGeom>
                <a:avLst/>
                <a:gdLst/>
                <a:ahLst/>
                <a:cxnLst/>
                <a:rect l="l" t="t" r="r" b="b"/>
                <a:pathLst>
                  <a:path w="2007" h="974" extrusionOk="0">
                    <a:moveTo>
                      <a:pt x="487" y="1"/>
                    </a:moveTo>
                    <a:cubicBezTo>
                      <a:pt x="213" y="1"/>
                      <a:pt x="1" y="214"/>
                      <a:pt x="1" y="487"/>
                    </a:cubicBezTo>
                    <a:cubicBezTo>
                      <a:pt x="1" y="761"/>
                      <a:pt x="213" y="974"/>
                      <a:pt x="487" y="974"/>
                    </a:cubicBezTo>
                    <a:lnTo>
                      <a:pt x="1520" y="974"/>
                    </a:lnTo>
                    <a:cubicBezTo>
                      <a:pt x="1764" y="974"/>
                      <a:pt x="2007" y="761"/>
                      <a:pt x="2007" y="487"/>
                    </a:cubicBezTo>
                    <a:cubicBezTo>
                      <a:pt x="2007" y="214"/>
                      <a:pt x="1764" y="1"/>
                      <a:pt x="1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5" name="Google Shape;1948;p37"/>
              <p:cNvSpPr/>
              <p:nvPr/>
            </p:nvSpPr>
            <p:spPr>
              <a:xfrm>
                <a:off x="2629425" y="3528700"/>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7" name="Google Shape;1949;p37"/>
              <p:cNvSpPr/>
              <p:nvPr/>
            </p:nvSpPr>
            <p:spPr>
              <a:xfrm>
                <a:off x="3248750" y="3957275"/>
                <a:ext cx="25" cy="25"/>
              </a:xfrm>
              <a:custGeom>
                <a:avLst/>
                <a:gdLst/>
                <a:ahLst/>
                <a:cxnLst/>
                <a:rect l="l" t="t" r="r" b="b"/>
                <a:pathLst>
                  <a:path w="1" h="1" extrusionOk="0">
                    <a:moveTo>
                      <a:pt x="0" y="1"/>
                    </a:moveTo>
                    <a:close/>
                  </a:path>
                </a:pathLst>
              </a:custGeom>
              <a:solidFill>
                <a:srgbClr val="9F01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grpSp>
        <p:sp>
          <p:nvSpPr>
            <p:cNvPr id="11" name="Google Shape;1950;p37"/>
            <p:cNvSpPr/>
            <p:nvPr/>
          </p:nvSpPr>
          <p:spPr>
            <a:xfrm>
              <a:off x="6910950" y="4114575"/>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2" name="Google Shape;1951;p37"/>
            <p:cNvSpPr/>
            <p:nvPr/>
          </p:nvSpPr>
          <p:spPr>
            <a:xfrm>
              <a:off x="6898800" y="4140425"/>
              <a:ext cx="50950" cy="25100"/>
            </a:xfrm>
            <a:custGeom>
              <a:avLst/>
              <a:gdLst/>
              <a:ahLst/>
              <a:cxnLst/>
              <a:rect l="l" t="t" r="r" b="b"/>
              <a:pathLst>
                <a:path w="2038" h="1004" extrusionOk="0">
                  <a:moveTo>
                    <a:pt x="517" y="0"/>
                  </a:moveTo>
                  <a:cubicBezTo>
                    <a:pt x="244" y="0"/>
                    <a:pt x="1" y="243"/>
                    <a:pt x="1" y="517"/>
                  </a:cubicBezTo>
                  <a:cubicBezTo>
                    <a:pt x="1" y="760"/>
                    <a:pt x="244" y="1003"/>
                    <a:pt x="517" y="1003"/>
                  </a:cubicBezTo>
                  <a:lnTo>
                    <a:pt x="1520" y="1003"/>
                  </a:lnTo>
                  <a:cubicBezTo>
                    <a:pt x="1794" y="1003"/>
                    <a:pt x="2037" y="760"/>
                    <a:pt x="2037" y="517"/>
                  </a:cubicBezTo>
                  <a:cubicBezTo>
                    <a:pt x="2037" y="243"/>
                    <a:pt x="1794" y="0"/>
                    <a:pt x="1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3" name="Google Shape;1952;p37"/>
            <p:cNvSpPr/>
            <p:nvPr/>
          </p:nvSpPr>
          <p:spPr>
            <a:xfrm>
              <a:off x="2629425" y="4114575"/>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4" name="Google Shape;1953;p37"/>
            <p:cNvSpPr/>
            <p:nvPr/>
          </p:nvSpPr>
          <p:spPr>
            <a:xfrm>
              <a:off x="2617275" y="4140425"/>
              <a:ext cx="50175" cy="25100"/>
            </a:xfrm>
            <a:custGeom>
              <a:avLst/>
              <a:gdLst/>
              <a:ahLst/>
              <a:cxnLst/>
              <a:rect l="l" t="t" r="r" b="b"/>
              <a:pathLst>
                <a:path w="2007" h="1004" extrusionOk="0">
                  <a:moveTo>
                    <a:pt x="487" y="0"/>
                  </a:moveTo>
                  <a:cubicBezTo>
                    <a:pt x="213" y="0"/>
                    <a:pt x="1" y="243"/>
                    <a:pt x="1" y="517"/>
                  </a:cubicBezTo>
                  <a:cubicBezTo>
                    <a:pt x="1" y="760"/>
                    <a:pt x="213" y="1003"/>
                    <a:pt x="487" y="1003"/>
                  </a:cubicBezTo>
                  <a:lnTo>
                    <a:pt x="1520" y="1003"/>
                  </a:lnTo>
                  <a:cubicBezTo>
                    <a:pt x="1764" y="1003"/>
                    <a:pt x="2007" y="760"/>
                    <a:pt x="2007" y="517"/>
                  </a:cubicBezTo>
                  <a:cubicBezTo>
                    <a:pt x="2007" y="243"/>
                    <a:pt x="1764" y="0"/>
                    <a:pt x="1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grpSp>
      <p:sp>
        <p:nvSpPr>
          <p:cNvPr id="26" name="Freeform 4"/>
          <p:cNvSpPr/>
          <p:nvPr/>
        </p:nvSpPr>
        <p:spPr>
          <a:xfrm>
            <a:off x="10044523" y="2095500"/>
            <a:ext cx="7176677" cy="6400800"/>
          </a:xfrm>
          <a:custGeom>
            <a:avLst/>
            <a:gdLst/>
            <a:ahLst/>
            <a:cxnLst/>
            <a:rect l="l" t="t" r="r" b="b"/>
            <a:pathLst>
              <a:path w="6505141" h="5716392">
                <a:moveTo>
                  <a:pt x="0" y="0"/>
                </a:moveTo>
                <a:lnTo>
                  <a:pt x="6505140" y="0"/>
                </a:lnTo>
                <a:lnTo>
                  <a:pt x="6505140" y="5716392"/>
                </a:lnTo>
                <a:lnTo>
                  <a:pt x="0" y="5716392"/>
                </a:lnTo>
                <a:lnTo>
                  <a:pt x="0" y="0"/>
                </a:lnTo>
                <a:close/>
              </a:path>
            </a:pathLst>
          </a:custGeom>
          <a:blipFill>
            <a:blip r:embed="rId2"/>
            <a:stretch>
              <a:fillRect/>
            </a:stretch>
          </a:blipFill>
        </p:spPr>
      </p:sp>
    </p:spTree>
    <p:extLst>
      <p:ext uri="{BB962C8B-B14F-4D97-AF65-F5344CB8AC3E}">
        <p14:creationId xmlns:p14="http://schemas.microsoft.com/office/powerpoint/2010/main" val="3001467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sp>
        <p:nvSpPr>
          <p:cNvPr id="5" name="Freeform 5"/>
          <p:cNvSpPr/>
          <p:nvPr/>
        </p:nvSpPr>
        <p:spPr>
          <a:xfrm rot="-2465561" flipV="1">
            <a:off x="15847678" y="-1449303"/>
            <a:ext cx="2805148" cy="3556448"/>
          </a:xfrm>
          <a:custGeom>
            <a:avLst/>
            <a:gdLst/>
            <a:ahLst/>
            <a:cxnLst/>
            <a:rect l="l" t="t" r="r" b="b"/>
            <a:pathLst>
              <a:path w="2805148" h="3556448">
                <a:moveTo>
                  <a:pt x="0" y="3556448"/>
                </a:moveTo>
                <a:lnTo>
                  <a:pt x="2805148" y="3556448"/>
                </a:lnTo>
                <a:lnTo>
                  <a:pt x="2805148" y="0"/>
                </a:lnTo>
                <a:lnTo>
                  <a:pt x="0" y="0"/>
                </a:lnTo>
                <a:lnTo>
                  <a:pt x="0" y="3556448"/>
                </a:lnTo>
                <a:close/>
              </a:path>
            </a:pathLst>
          </a:custGeom>
          <a:blipFill>
            <a:blip r:embed="rId2">
              <a:extLst>
                <a:ext uri="{96DAC541-7B7A-43D3-8B79-37D633B846F1}">
                  <asvg:svgBlip xmlns:asvg="http://schemas.microsoft.com/office/drawing/2016/SVG/main" xmlns="" r:embed="rId9"/>
                </a:ext>
              </a:extLst>
            </a:blip>
            <a:stretch>
              <a:fillRect/>
            </a:stretch>
          </a:blipFill>
        </p:spPr>
      </p:sp>
      <p:grpSp>
        <p:nvGrpSpPr>
          <p:cNvPr id="31" name="Google Shape;9974;p60"/>
          <p:cNvGrpSpPr/>
          <p:nvPr/>
        </p:nvGrpSpPr>
        <p:grpSpPr>
          <a:xfrm>
            <a:off x="457200" y="2171700"/>
            <a:ext cx="10591800" cy="6981077"/>
            <a:chOff x="1003232" y="1344811"/>
            <a:chExt cx="7137542" cy="3549567"/>
          </a:xfrm>
        </p:grpSpPr>
        <p:grpSp>
          <p:nvGrpSpPr>
            <p:cNvPr id="32" name="Google Shape;9975;p60"/>
            <p:cNvGrpSpPr/>
            <p:nvPr/>
          </p:nvGrpSpPr>
          <p:grpSpPr>
            <a:xfrm>
              <a:off x="1003232" y="1472057"/>
              <a:ext cx="7038958" cy="3422321"/>
              <a:chOff x="719998" y="1516275"/>
              <a:chExt cx="6794361" cy="3303398"/>
            </a:xfrm>
          </p:grpSpPr>
          <p:sp>
            <p:nvSpPr>
              <p:cNvPr id="36"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9978;p60"/>
            <p:cNvGrpSpPr/>
            <p:nvPr/>
          </p:nvGrpSpPr>
          <p:grpSpPr>
            <a:xfrm>
              <a:off x="1136550" y="1344811"/>
              <a:ext cx="7004224" cy="3422313"/>
              <a:chOff x="819248" y="1421033"/>
              <a:chExt cx="6760834" cy="3303390"/>
            </a:xfrm>
          </p:grpSpPr>
          <p:sp>
            <p:nvSpPr>
              <p:cNvPr id="34"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 name="Rectangle 37"/>
          <p:cNvSpPr/>
          <p:nvPr/>
        </p:nvSpPr>
        <p:spPr>
          <a:xfrm>
            <a:off x="1090148" y="2739390"/>
            <a:ext cx="9488515" cy="5909310"/>
          </a:xfrm>
          <a:prstGeom prst="rect">
            <a:avLst/>
          </a:prstGeom>
        </p:spPr>
        <p:txBody>
          <a:bodyPr wrap="square">
            <a:spAutoFit/>
          </a:bodyPr>
          <a:lstStyle/>
          <a:p>
            <a:pPr algn="just">
              <a:lnSpc>
                <a:spcPct val="150000"/>
              </a:lnSpc>
            </a:pPr>
            <a:r>
              <a:rPr lang="en-US" sz="3600" b="1" i="1">
                <a:solidFill>
                  <a:srgbClr val="FF0000"/>
                </a:solidFill>
                <a:latin typeface="Arial" panose="020B0604020202020204" pitchFamily="34" charset="0"/>
                <a:cs typeface="Arial" panose="020B0604020202020204" pitchFamily="34" charset="0"/>
              </a:rPr>
              <a:t>Đọc thông tin 1 (SGK tr.12) và trả lời các câu hỏi</a:t>
            </a:r>
            <a:r>
              <a:rPr lang="en-US" sz="3600" b="1" i="1" smtClean="0">
                <a:solidFill>
                  <a:srgbClr val="FF0000"/>
                </a:solidFill>
                <a:latin typeface="Arial" panose="020B0604020202020204" pitchFamily="34" charset="0"/>
                <a:cs typeface="Arial" panose="020B0604020202020204" pitchFamily="34" charset="0"/>
              </a:rPr>
              <a:t>:</a:t>
            </a:r>
            <a:endParaRPr lang="en-US" sz="360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smtClean="0">
                <a:latin typeface="Arial" panose="020B0604020202020204" pitchFamily="34" charset="0"/>
                <a:cs typeface="Arial" panose="020B0604020202020204" pitchFamily="34" charset="0"/>
              </a:rPr>
              <a:t>Nen-xơn </a:t>
            </a:r>
            <a:r>
              <a:rPr lang="en-US" sz="3600">
                <a:latin typeface="Arial" panose="020B0604020202020204" pitchFamily="34" charset="0"/>
                <a:cs typeface="Arial" panose="020B0604020202020204" pitchFamily="34" charset="0"/>
              </a:rPr>
              <a:t>Man-đê-la đã làm gì để chống lại chế độ phân biệt chủng tộc?</a:t>
            </a:r>
          </a:p>
          <a:p>
            <a:pPr marL="571500" indent="-571500" algn="just">
              <a:lnSpc>
                <a:spcPct val="150000"/>
              </a:lnSpc>
              <a:buFont typeface="Arial" panose="020B0604020202020204" pitchFamily="34" charset="0"/>
              <a:buChar char="•"/>
            </a:pPr>
            <a:r>
              <a:rPr lang="en-US" sz="3600" smtClean="0">
                <a:latin typeface="Arial" panose="020B0604020202020204" pitchFamily="34" charset="0"/>
                <a:cs typeface="Arial" panose="020B0604020202020204" pitchFamily="34" charset="0"/>
              </a:rPr>
              <a:t>Những </a:t>
            </a:r>
            <a:r>
              <a:rPr lang="en-US" sz="3600">
                <a:latin typeface="Arial" panose="020B0604020202020204" pitchFamily="34" charset="0"/>
                <a:cs typeface="Arial" panose="020B0604020202020204" pitchFamily="34" charset="0"/>
              </a:rPr>
              <a:t>việc làm của Nen-xơn Man-đê-la có ý nghĩa như thế nào đối với dân tộc Nam Phi?</a:t>
            </a:r>
          </a:p>
        </p:txBody>
      </p:sp>
      <p:grpSp>
        <p:nvGrpSpPr>
          <p:cNvPr id="39" name="Group 38"/>
          <p:cNvGrpSpPr/>
          <p:nvPr/>
        </p:nvGrpSpPr>
        <p:grpSpPr>
          <a:xfrm>
            <a:off x="11293931" y="4381078"/>
            <a:ext cx="6751188" cy="5791622"/>
            <a:chOff x="11293931" y="3847678"/>
            <a:chExt cx="6751188" cy="5791622"/>
          </a:xfrm>
        </p:grpSpPr>
        <p:pic>
          <p:nvPicPr>
            <p:cNvPr id="40"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293931" y="5048492"/>
              <a:ext cx="6751188" cy="4590808"/>
            </a:xfrm>
            <a:prstGeom prst="rect">
              <a:avLst/>
            </a:prstGeom>
          </p:spPr>
        </p:pic>
        <p:pic>
          <p:nvPicPr>
            <p:cNvPr id="41" name="Picture 11"/>
            <p:cNvPicPr>
              <a:picLocks noChangeAspect="1"/>
            </p:cNvPicPr>
            <p:nvPr/>
          </p:nvPicPr>
          <p:blipFill>
            <a:blip r:embed="rId13"/>
            <a:srcRect/>
            <a:stretch>
              <a:fillRect/>
            </a:stretch>
          </p:blipFill>
          <p:spPr>
            <a:xfrm>
              <a:off x="13417894" y="3847678"/>
              <a:ext cx="2287443" cy="157642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fade">
                                      <p:cBhvr>
                                        <p:cTn id="19" dur="500"/>
                                        <p:tgtEl>
                                          <p:spTgt spid="38">
                                            <p:txEl>
                                              <p:pRg st="0" end="0"/>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3" dur="500"/>
                                        <p:tgtEl>
                                          <p:spTgt spid="38">
                                            <p:txEl>
                                              <p:pRg st="1" end="1"/>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7"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10242" name="Picture 2" descr="The Life of Nelson Mandela: South Africa's H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11971"/>
            <a:ext cx="9220200" cy="53016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325100" y="495300"/>
            <a:ext cx="7162800" cy="5934958"/>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Nen-xơn Man-đê-la đã dành cả cuộc đời đưa đất nước Nam Phi thoát khỏi chế độ phân biệt chủng tộc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A-pác-thai</a:t>
            </a:r>
          </a:p>
          <a:p>
            <a:pPr marL="571500" indent="-571500" algn="just">
              <a:lnSpc>
                <a:spcPct val="150000"/>
              </a:lnSpc>
              <a:spcBef>
                <a:spcPts val="100"/>
              </a:spcBef>
              <a:spcAft>
                <a:spcPts val="100"/>
              </a:spcAft>
              <a:buFont typeface="Symbol" panose="05050102010706020507" pitchFamily="18" charset="2"/>
              <a:buChar char="Þ"/>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Trở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thành nước dân chủ đa chủng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tộc, đấu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tranh cho quyền lợi người da đen ở Nam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Phi,…</a:t>
            </a:r>
          </a:p>
        </p:txBody>
      </p:sp>
      <p:sp>
        <p:nvSpPr>
          <p:cNvPr id="3" name="Rectangle 2"/>
          <p:cNvSpPr/>
          <p:nvPr/>
        </p:nvSpPr>
        <p:spPr>
          <a:xfrm>
            <a:off x="685800" y="6591300"/>
            <a:ext cx="16802100" cy="3441968"/>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Dưới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sự lãnh đạo của ông, Nam Phi đã từng bước phá bỏ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nạn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phân biệt chủng tộc. </a:t>
            </a:r>
            <a:endPar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Bằng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sức mạnh của lòng vị tha và tinh thần hòa giải, ông đã hàn gắn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mâu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thuẫn sắc tộc, mở ra kỉ nguyên mới cho Nam Phi sau nhiều năm xung đột.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622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 calcmode="lin" valueType="num">
                                      <p:cBhvr>
                                        <p:cTn id="9" dur="500" fill="hold"/>
                                        <p:tgtEl>
                                          <p:spTgt spid="10242"/>
                                        </p:tgtEl>
                                        <p:attrNameLst>
                                          <p:attrName>style.rotation</p:attrName>
                                        </p:attrNameLst>
                                      </p:cBhvr>
                                      <p:tavLst>
                                        <p:tav tm="0">
                                          <p:val>
                                            <p:fltVal val="90"/>
                                          </p:val>
                                        </p:tav>
                                        <p:tav tm="100000">
                                          <p:val>
                                            <p:fltVal val="0"/>
                                          </p:val>
                                        </p:tav>
                                      </p:tavLst>
                                    </p:anim>
                                    <p:animEffect transition="in" filter="fade">
                                      <p:cBhvr>
                                        <p:cTn id="10" dur="5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4" dur="500"/>
                                        <p:tgtEl>
                                          <p:spTgt spid="3">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sp>
        <p:nvSpPr>
          <p:cNvPr id="2" name="Freeform 2"/>
          <p:cNvSpPr/>
          <p:nvPr/>
        </p:nvSpPr>
        <p:spPr>
          <a:xfrm>
            <a:off x="11668358" y="7658100"/>
            <a:ext cx="5590942" cy="4747218"/>
          </a:xfrm>
          <a:custGeom>
            <a:avLst/>
            <a:gdLst/>
            <a:ahLst/>
            <a:cxnLst/>
            <a:rect l="l" t="t" r="r" b="b"/>
            <a:pathLst>
              <a:path w="5590942" h="4747218">
                <a:moveTo>
                  <a:pt x="0" y="0"/>
                </a:moveTo>
                <a:lnTo>
                  <a:pt x="5590942" y="0"/>
                </a:lnTo>
                <a:lnTo>
                  <a:pt x="5590942" y="4747218"/>
                </a:lnTo>
                <a:lnTo>
                  <a:pt x="0" y="474721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295400" y="8019413"/>
            <a:ext cx="4024591" cy="4024591"/>
          </a:xfrm>
          <a:custGeom>
            <a:avLst/>
            <a:gdLst/>
            <a:ahLst/>
            <a:cxnLst/>
            <a:rect l="l" t="t" r="r" b="b"/>
            <a:pathLst>
              <a:path w="4024591" h="4024591">
                <a:moveTo>
                  <a:pt x="0" y="0"/>
                </a:moveTo>
                <a:lnTo>
                  <a:pt x="4024591" y="0"/>
                </a:lnTo>
                <a:lnTo>
                  <a:pt x="4024591" y="4024591"/>
                </a:lnTo>
                <a:lnTo>
                  <a:pt x="0" y="4024591"/>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grpSp>
        <p:nvGrpSpPr>
          <p:cNvPr id="23" name="Group 22">
            <a:extLst>
              <a:ext uri="{FF2B5EF4-FFF2-40B4-BE49-F238E27FC236}">
                <a16:creationId xmlns:a16="http://schemas.microsoft.com/office/drawing/2014/main" id="{57166855-D008-4288-356B-A634DF69BF7F}"/>
              </a:ext>
            </a:extLst>
          </p:cNvPr>
          <p:cNvGrpSpPr/>
          <p:nvPr/>
        </p:nvGrpSpPr>
        <p:grpSpPr>
          <a:xfrm>
            <a:off x="7354741" y="906395"/>
            <a:ext cx="3785302" cy="1044953"/>
            <a:chOff x="3348711" y="300256"/>
            <a:chExt cx="2395088" cy="1044953"/>
          </a:xfrm>
        </p:grpSpPr>
        <p:sp>
          <p:nvSpPr>
            <p:cNvPr id="24" name="TextBox 23">
              <a:extLst>
                <a:ext uri="{FF2B5EF4-FFF2-40B4-BE49-F238E27FC236}">
                  <a16:creationId xmlns:a16="http://schemas.microsoft.com/office/drawing/2014/main" id="{4EF187E9-2E66-DBF3-728B-2F9577AC4803}"/>
                </a:ext>
              </a:extLst>
            </p:cNvPr>
            <p:cNvSpPr txBox="1"/>
            <p:nvPr/>
          </p:nvSpPr>
          <p:spPr>
            <a:xfrm>
              <a:off x="3348711" y="300256"/>
              <a:ext cx="2395088" cy="769441"/>
            </a:xfrm>
            <a:prstGeom prst="rect">
              <a:avLst/>
            </a:prstGeom>
          </p:spPr>
          <p:txBody>
            <a:bodyPr wrap="square" lIns="0" tIns="0" rIns="0" bIns="0" rtlCol="0" anchor="t">
              <a:spAutoFit/>
            </a:bodyPr>
            <a:lstStyle/>
            <a:p>
              <a:pPr algn="ctr"/>
              <a:r>
                <a:rPr lang="en-US" sz="5000" b="1" smtClean="0">
                  <a:solidFill>
                    <a:srgbClr val="9F0002"/>
                  </a:solidFill>
                  <a:latin typeface="Arial" panose="020B0604020202020204" pitchFamily="34" charset="0"/>
                  <a:cs typeface="Arial" panose="020B0604020202020204" pitchFamily="34" charset="0"/>
                </a:rPr>
                <a:t>Ở Me-xi-co</a:t>
              </a:r>
              <a:endParaRPr lang="en-US" sz="5000" b="1" dirty="0">
                <a:solidFill>
                  <a:srgbClr val="9F0002"/>
                </a:solidFill>
                <a:latin typeface="Arial" panose="020B0604020202020204" pitchFamily="34" charset="0"/>
                <a:cs typeface="Arial" panose="020B0604020202020204" pitchFamily="34" charset="0"/>
              </a:endParaRPr>
            </a:p>
          </p:txBody>
        </p:sp>
        <p:cxnSp>
          <p:nvCxnSpPr>
            <p:cNvPr id="25" name="Google Shape;558;p28">
              <a:extLst>
                <a:ext uri="{FF2B5EF4-FFF2-40B4-BE49-F238E27FC236}">
                  <a16:creationId xmlns:a16="http://schemas.microsoft.com/office/drawing/2014/main" id="{3FAE4933-6A13-AD52-FDE9-E7EB143A924C}"/>
                </a:ext>
              </a:extLst>
            </p:cNvPr>
            <p:cNvCxnSpPr>
              <a:cxnSpLocks/>
            </p:cNvCxnSpPr>
            <p:nvPr/>
          </p:nvCxnSpPr>
          <p:spPr>
            <a:xfrm>
              <a:off x="3678398" y="1345209"/>
              <a:ext cx="1735714" cy="0"/>
            </a:xfrm>
            <a:prstGeom prst="straightConnector1">
              <a:avLst/>
            </a:prstGeom>
            <a:noFill/>
            <a:ln w="57150" cap="flat" cmpd="sng">
              <a:solidFill>
                <a:srgbClr val="9F0002"/>
              </a:solidFill>
              <a:prstDash val="solid"/>
              <a:round/>
              <a:headEnd type="none" w="med" len="med"/>
              <a:tailEnd type="none" w="med" len="med"/>
            </a:ln>
          </p:spPr>
        </p:cxnSp>
      </p:grpSp>
      <p:sp>
        <p:nvSpPr>
          <p:cNvPr id="26" name="Freeform 3"/>
          <p:cNvSpPr/>
          <p:nvPr/>
        </p:nvSpPr>
        <p:spPr>
          <a:xfrm>
            <a:off x="0" y="-25590"/>
            <a:ext cx="5113926" cy="2185041"/>
          </a:xfrm>
          <a:custGeom>
            <a:avLst/>
            <a:gdLst/>
            <a:ahLst/>
            <a:cxnLst/>
            <a:rect l="l" t="t" r="r" b="b"/>
            <a:pathLst>
              <a:path w="5113926" h="2185041">
                <a:moveTo>
                  <a:pt x="0" y="0"/>
                </a:moveTo>
                <a:lnTo>
                  <a:pt x="5113926" y="0"/>
                </a:lnTo>
                <a:lnTo>
                  <a:pt x="5113926" y="2185041"/>
                </a:lnTo>
                <a:lnTo>
                  <a:pt x="0" y="218504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9" name="Group 8"/>
          <p:cNvGrpSpPr/>
          <p:nvPr/>
        </p:nvGrpSpPr>
        <p:grpSpPr>
          <a:xfrm>
            <a:off x="1257253" y="5981700"/>
            <a:ext cx="6009109" cy="3810000"/>
            <a:chOff x="1505268" y="5820710"/>
            <a:chExt cx="5680160" cy="3674779"/>
          </a:xfrm>
        </p:grpSpPr>
        <p:sp>
          <p:nvSpPr>
            <p:cNvPr id="32" name="Freeform 4"/>
            <p:cNvSpPr/>
            <p:nvPr/>
          </p:nvSpPr>
          <p:spPr>
            <a:xfrm>
              <a:off x="1505268" y="5995599"/>
              <a:ext cx="3067314" cy="3325001"/>
            </a:xfrm>
            <a:custGeom>
              <a:avLst/>
              <a:gdLst/>
              <a:ahLst/>
              <a:cxnLst/>
              <a:rect l="l" t="t" r="r" b="b"/>
              <a:pathLst>
                <a:path w="3067314" h="3325001">
                  <a:moveTo>
                    <a:pt x="0" y="0"/>
                  </a:moveTo>
                  <a:lnTo>
                    <a:pt x="3067313" y="0"/>
                  </a:lnTo>
                  <a:lnTo>
                    <a:pt x="3067313" y="3325001"/>
                  </a:lnTo>
                  <a:lnTo>
                    <a:pt x="0" y="332500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3" name="Freeform 5"/>
            <p:cNvSpPr/>
            <p:nvPr/>
          </p:nvSpPr>
          <p:spPr>
            <a:xfrm>
              <a:off x="4953000" y="5820710"/>
              <a:ext cx="2232428" cy="3674779"/>
            </a:xfrm>
            <a:custGeom>
              <a:avLst/>
              <a:gdLst/>
              <a:ahLst/>
              <a:cxnLst/>
              <a:rect l="l" t="t" r="r" b="b"/>
              <a:pathLst>
                <a:path w="2232428" h="3674779">
                  <a:moveTo>
                    <a:pt x="0" y="0"/>
                  </a:moveTo>
                  <a:lnTo>
                    <a:pt x="2232429" y="0"/>
                  </a:lnTo>
                  <a:lnTo>
                    <a:pt x="2232429" y="3674779"/>
                  </a:lnTo>
                  <a:lnTo>
                    <a:pt x="0" y="3674779"/>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grpSp>
      <p:sp>
        <p:nvSpPr>
          <p:cNvPr id="34" name="Freeform 6"/>
          <p:cNvSpPr/>
          <p:nvPr/>
        </p:nvSpPr>
        <p:spPr>
          <a:xfrm>
            <a:off x="12552787" y="5895528"/>
            <a:ext cx="2674824" cy="3972372"/>
          </a:xfrm>
          <a:custGeom>
            <a:avLst/>
            <a:gdLst/>
            <a:ahLst/>
            <a:cxnLst/>
            <a:rect l="l" t="t" r="r" b="b"/>
            <a:pathLst>
              <a:path w="2232608" h="3434782">
                <a:moveTo>
                  <a:pt x="0" y="0"/>
                </a:moveTo>
                <a:lnTo>
                  <a:pt x="2232608" y="0"/>
                </a:lnTo>
                <a:lnTo>
                  <a:pt x="2232608" y="3434782"/>
                </a:lnTo>
                <a:lnTo>
                  <a:pt x="0" y="3434782"/>
                </a:lnTo>
                <a:lnTo>
                  <a:pt x="0" y="0"/>
                </a:lnTo>
                <a:close/>
              </a:path>
            </a:pathLst>
          </a:custGeom>
          <a:blipFill>
            <a:blip r:embed="rId20">
              <a:extLst>
                <a:ext uri="{96DAC541-7B7A-43D3-8B79-37D633B846F1}">
                  <asvg:svgBlip xmlns="" xmlns:asvg="http://schemas.microsoft.com/office/drawing/2016/SVG/main" r:embed="rId11"/>
                </a:ext>
              </a:extLst>
            </a:blip>
            <a:stretch>
              <a:fillRect/>
            </a:stretch>
          </a:blipFill>
        </p:spPr>
      </p:sp>
      <p:sp>
        <p:nvSpPr>
          <p:cNvPr id="35" name="Rounded Rectangle 34"/>
          <p:cNvSpPr/>
          <p:nvPr/>
        </p:nvSpPr>
        <p:spPr>
          <a:xfrm>
            <a:off x="1083207" y="3086101"/>
            <a:ext cx="6357202" cy="2230803"/>
          </a:xfrm>
          <a:prstGeom prst="roundRect">
            <a:avLst/>
          </a:prstGeom>
          <a:solidFill>
            <a:schemeClr val="bg1"/>
          </a:solidFill>
          <a:ln w="57150">
            <a:solidFill>
              <a:schemeClr val="accent6"/>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Tuyệt đối không được tặng hoa hồng vàng</a:t>
            </a:r>
            <a:endParaRPr lang="en-US" sz="3600">
              <a:latin typeface="Arial" panose="020B0604020202020204" pitchFamily="34" charset="0"/>
              <a:cs typeface="Arial" panose="020B0604020202020204" pitchFamily="34" charset="0"/>
            </a:endParaRPr>
          </a:p>
        </p:txBody>
      </p:sp>
      <p:sp>
        <p:nvSpPr>
          <p:cNvPr id="12" name="Equal 11"/>
          <p:cNvSpPr/>
          <p:nvPr/>
        </p:nvSpPr>
        <p:spPr>
          <a:xfrm>
            <a:off x="7943173" y="3502754"/>
            <a:ext cx="2265661" cy="1397493"/>
          </a:xfrm>
          <a:prstGeom prst="mathEqual">
            <a:avLst/>
          </a:prstGeom>
          <a:solidFill>
            <a:srgbClr val="AF56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ounded Rectangle 35"/>
          <p:cNvSpPr/>
          <p:nvPr/>
        </p:nvSpPr>
        <p:spPr>
          <a:xfrm>
            <a:off x="10711598" y="3086100"/>
            <a:ext cx="6357202" cy="2230803"/>
          </a:xfrm>
          <a:prstGeom prst="roundRect">
            <a:avLst/>
          </a:prstGeom>
          <a:solidFill>
            <a:schemeClr val="bg1"/>
          </a:solidFill>
          <a:ln w="57150">
            <a:solidFill>
              <a:schemeClr val="accent6"/>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M</a:t>
            </a:r>
            <a:r>
              <a:rPr lang="en-US" sz="3600" smtClean="0">
                <a:latin typeface="Arial" panose="020B0604020202020204" pitchFamily="34" charset="0"/>
                <a:cs typeface="Arial" panose="020B0604020202020204" pitchFamily="34" charset="0"/>
              </a:rPr>
              <a:t>àu </a:t>
            </a:r>
            <a:r>
              <a:rPr lang="en-US" sz="3600">
                <a:latin typeface="Arial" panose="020B0604020202020204" pitchFamily="34" charset="0"/>
                <a:cs typeface="Arial" panose="020B0604020202020204" pitchFamily="34" charset="0"/>
              </a:rPr>
              <a:t>vàng ở nước này tượng trưng cho sự chết chóc</a:t>
            </a:r>
          </a:p>
        </p:txBody>
      </p:sp>
    </p:spTree>
    <p:extLst>
      <p:ext uri="{BB962C8B-B14F-4D97-AF65-F5344CB8AC3E}">
        <p14:creationId xmlns:p14="http://schemas.microsoft.com/office/powerpoint/2010/main" val="2474119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2"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9B1F1F-6136-4AD1-8FAA-8BF99A8856B5}"/>
              </a:ext>
            </a:extLst>
          </p:cNvPr>
          <p:cNvSpPr txBox="1"/>
          <p:nvPr/>
        </p:nvSpPr>
        <p:spPr>
          <a:xfrm>
            <a:off x="514350" y="714970"/>
            <a:ext cx="17259300" cy="923330"/>
          </a:xfrm>
          <a:prstGeom prst="rect">
            <a:avLst/>
          </a:prstGeom>
          <a:noFill/>
        </p:spPr>
        <p:txBody>
          <a:bodyPr wrap="square" rtlCol="0">
            <a:spAutoFit/>
          </a:bodyPr>
          <a:lstStyle/>
          <a:p>
            <a:pPr algn="ctr"/>
            <a:r>
              <a:rPr lang="en-US" sz="5200" b="1" smtClean="0">
                <a:solidFill>
                  <a:schemeClr val="accent4">
                    <a:lumMod val="75000"/>
                  </a:schemeClr>
                </a:solidFill>
                <a:latin typeface="Arial" panose="020B0604020202020204" pitchFamily="34" charset="0"/>
                <a:cs typeface="Arial" panose="020B0604020202020204" pitchFamily="34" charset="0"/>
              </a:rPr>
              <a:t>Một số hình ảnh về chế độ A-pác-thai</a:t>
            </a:r>
            <a:endParaRPr lang="en-US" sz="5200" dirty="0">
              <a:solidFill>
                <a:schemeClr val="accent4">
                  <a:lumMod val="75000"/>
                </a:schemeClr>
              </a:solidFill>
              <a:latin typeface="Arial" panose="020B0604020202020204" pitchFamily="34" charset="0"/>
              <a:cs typeface="Arial" panose="020B0604020202020204" pitchFamily="34" charset="0"/>
            </a:endParaRPr>
          </a:p>
        </p:txBody>
      </p:sp>
      <p:pic>
        <p:nvPicPr>
          <p:cNvPr id="11266" name="Picture 2" descr="Sự tàn bạo và man rợ của chế độ Apartheid ở Nam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53018"/>
            <a:ext cx="7086600" cy="47877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68" name="Picture 4" descr="Xây dựng và hòa giải quốc gia: Hành trình của Nam Phi hậu apartheid - Luật  Khoa tạp c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934" y="2247900"/>
            <a:ext cx="7181666" cy="47877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0" name="Picture 6" descr="Cận cảnh cuộc sống dưới chế độ Apartheid ở Nam Phi 1978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686300"/>
            <a:ext cx="7620000" cy="50577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49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checkerboard(across)">
                                      <p:cBhvr>
                                        <p:cTn id="12" dur="500"/>
                                        <p:tgtEl>
                                          <p:spTgt spid="11266"/>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11268"/>
                                        </p:tgtEl>
                                        <p:attrNameLst>
                                          <p:attrName>style.visibility</p:attrName>
                                        </p:attrNameLst>
                                      </p:cBhvr>
                                      <p:to>
                                        <p:strVal val="visible"/>
                                      </p:to>
                                    </p:set>
                                    <p:animEffect transition="in" filter="checkerboard(across)">
                                      <p:cBhvr>
                                        <p:cTn id="16" dur="500"/>
                                        <p:tgtEl>
                                          <p:spTgt spid="11268"/>
                                        </p:tgtEl>
                                      </p:cBhvr>
                                    </p:animEffect>
                                  </p:childTnLst>
                                </p:cTn>
                              </p:par>
                            </p:childTnLst>
                          </p:cTn>
                        </p:par>
                        <p:par>
                          <p:cTn id="17" fill="hold">
                            <p:stCondLst>
                              <p:cond delay="1000"/>
                            </p:stCondLst>
                            <p:childTnLst>
                              <p:par>
                                <p:cTn id="18" presetID="5" presetClass="entr" presetSubtype="10" fill="hold" nodeType="afterEffect">
                                  <p:stCondLst>
                                    <p:cond delay="0"/>
                                  </p:stCondLst>
                                  <p:childTnLst>
                                    <p:set>
                                      <p:cBhvr>
                                        <p:cTn id="19" dur="1" fill="hold">
                                          <p:stCondLst>
                                            <p:cond delay="0"/>
                                          </p:stCondLst>
                                        </p:cTn>
                                        <p:tgtEl>
                                          <p:spTgt spid="11270"/>
                                        </p:tgtEl>
                                        <p:attrNameLst>
                                          <p:attrName>style.visibility</p:attrName>
                                        </p:attrNameLst>
                                      </p:cBhvr>
                                      <p:to>
                                        <p:strVal val="visible"/>
                                      </p:to>
                                    </p:set>
                                    <p:animEffect transition="in" filter="checkerboard(across)">
                                      <p:cBhvr>
                                        <p:cTn id="20"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grpSp>
        <p:nvGrpSpPr>
          <p:cNvPr id="4" name="Group 3"/>
          <p:cNvGrpSpPr/>
          <p:nvPr/>
        </p:nvGrpSpPr>
        <p:grpSpPr>
          <a:xfrm>
            <a:off x="349744" y="2268876"/>
            <a:ext cx="17709656" cy="7760458"/>
            <a:chOff x="349744" y="2268876"/>
            <a:chExt cx="17709656" cy="7760458"/>
          </a:xfrm>
        </p:grpSpPr>
        <p:pic>
          <p:nvPicPr>
            <p:cNvPr id="16"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934200" y="2268876"/>
              <a:ext cx="11125200" cy="6934200"/>
            </a:xfrm>
            <a:prstGeom prst="rect">
              <a:avLst/>
            </a:prstGeom>
          </p:spPr>
        </p:pic>
        <p:sp>
          <p:nvSpPr>
            <p:cNvPr id="18" name="Freeform 2"/>
            <p:cNvSpPr/>
            <p:nvPr/>
          </p:nvSpPr>
          <p:spPr>
            <a:xfrm>
              <a:off x="349744" y="3238500"/>
              <a:ext cx="6736856" cy="6790834"/>
            </a:xfrm>
            <a:custGeom>
              <a:avLst/>
              <a:gdLst/>
              <a:ahLst/>
              <a:cxnLst/>
              <a:rect l="l" t="t" r="r" b="b"/>
              <a:pathLst>
                <a:path w="7571951" h="7543557">
                  <a:moveTo>
                    <a:pt x="0" y="0"/>
                  </a:moveTo>
                  <a:lnTo>
                    <a:pt x="7571952" y="0"/>
                  </a:lnTo>
                  <a:lnTo>
                    <a:pt x="7571952" y="7543557"/>
                  </a:lnTo>
                  <a:lnTo>
                    <a:pt x="0" y="754355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2" name="Rectangle 1"/>
          <p:cNvSpPr/>
          <p:nvPr/>
        </p:nvSpPr>
        <p:spPr>
          <a:xfrm>
            <a:off x="8128732" y="3619500"/>
            <a:ext cx="8736136" cy="4032066"/>
          </a:xfrm>
          <a:prstGeom prst="rect">
            <a:avLst/>
          </a:prstGeom>
        </p:spPr>
        <p:txBody>
          <a:bodyPr wrap="square">
            <a:spAutoFit/>
          </a:bodyPr>
          <a:lstStyle/>
          <a:p>
            <a:pPr algn="just">
              <a:lnSpc>
                <a:spcPct val="150000"/>
              </a:lnSpc>
              <a:spcBef>
                <a:spcPts val="100"/>
              </a:spcBef>
              <a:spcAft>
                <a:spcPts val="100"/>
              </a:spcAft>
            </a:pPr>
            <a:r>
              <a:rPr lang="en-US" sz="3500" b="1" i="1">
                <a:solidFill>
                  <a:srgbClr val="FF0000"/>
                </a:solidFill>
                <a:latin typeface="Arial" panose="020B0604020202020204" pitchFamily="34" charset="0"/>
                <a:cs typeface="Arial" panose="020B0604020202020204" pitchFamily="34" charset="0"/>
              </a:rPr>
              <a:t>Đọc thông tin 2 (SGK tr.12) và </a:t>
            </a:r>
            <a:r>
              <a:rPr lang="en-US" sz="3500" b="1" i="1" smtClean="0">
                <a:solidFill>
                  <a:srgbClr val="FF0000"/>
                </a:solidFill>
                <a:latin typeface="Arial" panose="020B0604020202020204" pitchFamily="34" charset="0"/>
                <a:cs typeface="Arial" panose="020B0604020202020204" pitchFamily="34" charset="0"/>
              </a:rPr>
              <a:t>cho biết: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Qua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đoạn trích trong “Công ước quốc tế về đa dạng văn hóa”, hãy giải thích vì sao phải tôn trọng sự đa dạng văn hóa của các dân tộc?</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19B1F1F-6136-4AD1-8FAA-8BF99A8856B5}"/>
              </a:ext>
            </a:extLst>
          </p:cNvPr>
          <p:cNvSpPr txBox="1"/>
          <p:nvPr/>
        </p:nvSpPr>
        <p:spPr>
          <a:xfrm>
            <a:off x="514350" y="714970"/>
            <a:ext cx="17259300" cy="938719"/>
          </a:xfrm>
          <a:prstGeom prst="rect">
            <a:avLst/>
          </a:prstGeom>
          <a:noFill/>
        </p:spPr>
        <p:txBody>
          <a:bodyPr wrap="square" rtlCol="0">
            <a:spAutoFit/>
          </a:bodyPr>
          <a:lstStyle/>
          <a:p>
            <a:pPr algn="ctr"/>
            <a:r>
              <a:rPr lang="en-US" sz="5500" b="1" smtClean="0">
                <a:solidFill>
                  <a:schemeClr val="accent4">
                    <a:lumMod val="75000"/>
                  </a:schemeClr>
                </a:solidFill>
                <a:latin typeface="Arial" panose="020B0604020202020204" pitchFamily="34" charset="0"/>
                <a:cs typeface="Arial" panose="020B0604020202020204" pitchFamily="34" charset="0"/>
              </a:rPr>
              <a:t>Nhiệm vụ 2</a:t>
            </a:r>
            <a:endParaRPr lang="en-US" sz="5500"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420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sp>
        <p:nvSpPr>
          <p:cNvPr id="11" name="Freeform 202">
            <a:extLst>
              <a:ext uri="{FF2B5EF4-FFF2-40B4-BE49-F238E27FC236}">
                <a16:creationId xmlns:a16="http://schemas.microsoft.com/office/drawing/2014/main" id="{EB7367DA-68C7-8341-29C1-60CDD4E33A75}"/>
              </a:ext>
            </a:extLst>
          </p:cNvPr>
          <p:cNvSpPr>
            <a:spLocks/>
          </p:cNvSpPr>
          <p:nvPr/>
        </p:nvSpPr>
        <p:spPr bwMode="auto">
          <a:xfrm>
            <a:off x="533400" y="1949445"/>
            <a:ext cx="4909920" cy="6674083"/>
          </a:xfrm>
          <a:custGeom>
            <a:avLst/>
            <a:gdLst>
              <a:gd name="T0" fmla="*/ 3807 w 9634"/>
              <a:gd name="T1" fmla="*/ 1 h 7785"/>
              <a:gd name="T2" fmla="*/ 3216 w 9634"/>
              <a:gd name="T3" fmla="*/ 58 h 7785"/>
              <a:gd name="T4" fmla="*/ 2655 w 9634"/>
              <a:gd name="T5" fmla="*/ 191 h 7785"/>
              <a:gd name="T6" fmla="*/ 2129 w 9634"/>
              <a:gd name="T7" fmla="*/ 400 h 7785"/>
              <a:gd name="T8" fmla="*/ 1645 w 9634"/>
              <a:gd name="T9" fmla="*/ 678 h 7785"/>
              <a:gd name="T10" fmla="*/ 1212 w 9634"/>
              <a:gd name="T11" fmla="*/ 1018 h 7785"/>
              <a:gd name="T12" fmla="*/ 833 w 9634"/>
              <a:gd name="T13" fmla="*/ 1416 h 7785"/>
              <a:gd name="T14" fmla="*/ 517 w 9634"/>
              <a:gd name="T15" fmla="*/ 1867 h 7785"/>
              <a:gd name="T16" fmla="*/ 270 w 9634"/>
              <a:gd name="T17" fmla="*/ 2365 h 7785"/>
              <a:gd name="T18" fmla="*/ 99 w 9634"/>
              <a:gd name="T19" fmla="*/ 2903 h 7785"/>
              <a:gd name="T20" fmla="*/ 11 w 9634"/>
              <a:gd name="T21" fmla="*/ 3479 h 7785"/>
              <a:gd name="T22" fmla="*/ 1 w 9634"/>
              <a:gd name="T23" fmla="*/ 3879 h 7785"/>
              <a:gd name="T24" fmla="*/ 58 w 9634"/>
              <a:gd name="T25" fmla="*/ 4466 h 7785"/>
              <a:gd name="T26" fmla="*/ 198 w 9634"/>
              <a:gd name="T27" fmla="*/ 5028 h 7785"/>
              <a:gd name="T28" fmla="*/ 412 w 9634"/>
              <a:gd name="T29" fmla="*/ 5559 h 7785"/>
              <a:gd name="T30" fmla="*/ 696 w 9634"/>
              <a:gd name="T31" fmla="*/ 6051 h 7785"/>
              <a:gd name="T32" fmla="*/ 1043 w 9634"/>
              <a:gd name="T33" fmla="*/ 6496 h 7785"/>
              <a:gd name="T34" fmla="*/ 1447 w 9634"/>
              <a:gd name="T35" fmla="*/ 6888 h 7785"/>
              <a:gd name="T36" fmla="*/ 1902 w 9634"/>
              <a:gd name="T37" fmla="*/ 7217 h 7785"/>
              <a:gd name="T38" fmla="*/ 2401 w 9634"/>
              <a:gd name="T39" fmla="*/ 7480 h 7785"/>
              <a:gd name="T40" fmla="*/ 2939 w 9634"/>
              <a:gd name="T41" fmla="*/ 7665 h 7785"/>
              <a:gd name="T42" fmla="*/ 3509 w 9634"/>
              <a:gd name="T43" fmla="*/ 7768 h 7785"/>
              <a:gd name="T44" fmla="*/ 3724 w 9634"/>
              <a:gd name="T45" fmla="*/ 7782 h 7785"/>
              <a:gd name="T46" fmla="*/ 3253 w 9634"/>
              <a:gd name="T47" fmla="*/ 7721 h 7785"/>
              <a:gd name="T48" fmla="*/ 2807 w 9634"/>
              <a:gd name="T49" fmla="*/ 7588 h 7785"/>
              <a:gd name="T50" fmla="*/ 2391 w 9634"/>
              <a:gd name="T51" fmla="*/ 7392 h 7785"/>
              <a:gd name="T52" fmla="*/ 2010 w 9634"/>
              <a:gd name="T53" fmla="*/ 7137 h 7785"/>
              <a:gd name="T54" fmla="*/ 1669 w 9634"/>
              <a:gd name="T55" fmla="*/ 6832 h 7785"/>
              <a:gd name="T56" fmla="*/ 1372 w 9634"/>
              <a:gd name="T57" fmla="*/ 6481 h 7785"/>
              <a:gd name="T58" fmla="*/ 1124 w 9634"/>
              <a:gd name="T59" fmla="*/ 6090 h 7785"/>
              <a:gd name="T60" fmla="*/ 931 w 9634"/>
              <a:gd name="T61" fmla="*/ 5665 h 7785"/>
              <a:gd name="T62" fmla="*/ 797 w 9634"/>
              <a:gd name="T63" fmla="*/ 5214 h 7785"/>
              <a:gd name="T64" fmla="*/ 728 w 9634"/>
              <a:gd name="T65" fmla="*/ 4742 h 7785"/>
              <a:gd name="T66" fmla="*/ 720 w 9634"/>
              <a:gd name="T67" fmla="*/ 4417 h 7785"/>
              <a:gd name="T68" fmla="*/ 769 w 9634"/>
              <a:gd name="T69" fmla="*/ 3939 h 7785"/>
              <a:gd name="T70" fmla="*/ 887 w 9634"/>
              <a:gd name="T71" fmla="*/ 3491 h 7785"/>
              <a:gd name="T72" fmla="*/ 1068 w 9634"/>
              <a:gd name="T73" fmla="*/ 3075 h 7785"/>
              <a:gd name="T74" fmla="*/ 1308 w 9634"/>
              <a:gd name="T75" fmla="*/ 2697 h 7785"/>
              <a:gd name="T76" fmla="*/ 1600 w 9634"/>
              <a:gd name="T77" fmla="*/ 2361 h 7785"/>
              <a:gd name="T78" fmla="*/ 1940 w 9634"/>
              <a:gd name="T79" fmla="*/ 2071 h 7785"/>
              <a:gd name="T80" fmla="*/ 2321 w 9634"/>
              <a:gd name="T81" fmla="*/ 1830 h 7785"/>
              <a:gd name="T82" fmla="*/ 2739 w 9634"/>
              <a:gd name="T83" fmla="*/ 1644 h 7785"/>
              <a:gd name="T84" fmla="*/ 3188 w 9634"/>
              <a:gd name="T85" fmla="*/ 1516 h 7785"/>
              <a:gd name="T86" fmla="*/ 3662 w 9634"/>
              <a:gd name="T87" fmla="*/ 1449 h 7785"/>
              <a:gd name="T88" fmla="*/ 8174 w 9634"/>
              <a:gd name="T89" fmla="*/ 1441 h 7785"/>
              <a:gd name="T90" fmla="*/ 8538 w 9634"/>
              <a:gd name="T91" fmla="*/ 1396 h 7785"/>
              <a:gd name="T92" fmla="*/ 8930 w 9634"/>
              <a:gd name="T93" fmla="*/ 1233 h 7785"/>
              <a:gd name="T94" fmla="*/ 9254 w 9634"/>
              <a:gd name="T95" fmla="*/ 969 h 7785"/>
              <a:gd name="T96" fmla="*/ 9489 w 9634"/>
              <a:gd name="T97" fmla="*/ 626 h 7785"/>
              <a:gd name="T98" fmla="*/ 9617 w 9634"/>
              <a:gd name="T99" fmla="*/ 221 h 7785"/>
              <a:gd name="T100" fmla="*/ 8174 w 9634"/>
              <a:gd name="T101" fmla="*/ 0 h 7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34" h="7785">
                <a:moveTo>
                  <a:pt x="8174" y="0"/>
                </a:moveTo>
                <a:lnTo>
                  <a:pt x="3908" y="0"/>
                </a:lnTo>
                <a:lnTo>
                  <a:pt x="3807" y="1"/>
                </a:lnTo>
                <a:lnTo>
                  <a:pt x="3607" y="11"/>
                </a:lnTo>
                <a:lnTo>
                  <a:pt x="3410" y="29"/>
                </a:lnTo>
                <a:lnTo>
                  <a:pt x="3216" y="58"/>
                </a:lnTo>
                <a:lnTo>
                  <a:pt x="3025" y="93"/>
                </a:lnTo>
                <a:lnTo>
                  <a:pt x="2838" y="139"/>
                </a:lnTo>
                <a:lnTo>
                  <a:pt x="2655" y="191"/>
                </a:lnTo>
                <a:lnTo>
                  <a:pt x="2474" y="253"/>
                </a:lnTo>
                <a:lnTo>
                  <a:pt x="2299" y="323"/>
                </a:lnTo>
                <a:lnTo>
                  <a:pt x="2129" y="400"/>
                </a:lnTo>
                <a:lnTo>
                  <a:pt x="1962" y="485"/>
                </a:lnTo>
                <a:lnTo>
                  <a:pt x="1802" y="578"/>
                </a:lnTo>
                <a:lnTo>
                  <a:pt x="1645" y="678"/>
                </a:lnTo>
                <a:lnTo>
                  <a:pt x="1495" y="784"/>
                </a:lnTo>
                <a:lnTo>
                  <a:pt x="1350" y="898"/>
                </a:lnTo>
                <a:lnTo>
                  <a:pt x="1212" y="1018"/>
                </a:lnTo>
                <a:lnTo>
                  <a:pt x="1079" y="1144"/>
                </a:lnTo>
                <a:lnTo>
                  <a:pt x="953" y="1277"/>
                </a:lnTo>
                <a:lnTo>
                  <a:pt x="833" y="1416"/>
                </a:lnTo>
                <a:lnTo>
                  <a:pt x="720" y="1561"/>
                </a:lnTo>
                <a:lnTo>
                  <a:pt x="616" y="1711"/>
                </a:lnTo>
                <a:lnTo>
                  <a:pt x="517" y="1867"/>
                </a:lnTo>
                <a:lnTo>
                  <a:pt x="427" y="2028"/>
                </a:lnTo>
                <a:lnTo>
                  <a:pt x="345" y="2193"/>
                </a:lnTo>
                <a:lnTo>
                  <a:pt x="270" y="2365"/>
                </a:lnTo>
                <a:lnTo>
                  <a:pt x="205" y="2540"/>
                </a:lnTo>
                <a:lnTo>
                  <a:pt x="148" y="2720"/>
                </a:lnTo>
                <a:lnTo>
                  <a:pt x="99" y="2903"/>
                </a:lnTo>
                <a:lnTo>
                  <a:pt x="61" y="3091"/>
                </a:lnTo>
                <a:lnTo>
                  <a:pt x="30" y="3284"/>
                </a:lnTo>
                <a:lnTo>
                  <a:pt x="11" y="3479"/>
                </a:lnTo>
                <a:lnTo>
                  <a:pt x="1" y="3678"/>
                </a:lnTo>
                <a:lnTo>
                  <a:pt x="0" y="3779"/>
                </a:lnTo>
                <a:lnTo>
                  <a:pt x="1" y="3879"/>
                </a:lnTo>
                <a:lnTo>
                  <a:pt x="11" y="4078"/>
                </a:lnTo>
                <a:lnTo>
                  <a:pt x="29" y="4273"/>
                </a:lnTo>
                <a:lnTo>
                  <a:pt x="58" y="4466"/>
                </a:lnTo>
                <a:lnTo>
                  <a:pt x="96" y="4656"/>
                </a:lnTo>
                <a:lnTo>
                  <a:pt x="143" y="4844"/>
                </a:lnTo>
                <a:lnTo>
                  <a:pt x="198" y="5028"/>
                </a:lnTo>
                <a:lnTo>
                  <a:pt x="261" y="5209"/>
                </a:lnTo>
                <a:lnTo>
                  <a:pt x="333" y="5387"/>
                </a:lnTo>
                <a:lnTo>
                  <a:pt x="412" y="5559"/>
                </a:lnTo>
                <a:lnTo>
                  <a:pt x="499" y="5728"/>
                </a:lnTo>
                <a:lnTo>
                  <a:pt x="594" y="5892"/>
                </a:lnTo>
                <a:lnTo>
                  <a:pt x="696" y="6051"/>
                </a:lnTo>
                <a:lnTo>
                  <a:pt x="805" y="6205"/>
                </a:lnTo>
                <a:lnTo>
                  <a:pt x="920" y="6353"/>
                </a:lnTo>
                <a:lnTo>
                  <a:pt x="1043" y="6496"/>
                </a:lnTo>
                <a:lnTo>
                  <a:pt x="1172" y="6633"/>
                </a:lnTo>
                <a:lnTo>
                  <a:pt x="1306" y="6764"/>
                </a:lnTo>
                <a:lnTo>
                  <a:pt x="1447" y="6888"/>
                </a:lnTo>
                <a:lnTo>
                  <a:pt x="1593" y="7004"/>
                </a:lnTo>
                <a:lnTo>
                  <a:pt x="1744" y="7115"/>
                </a:lnTo>
                <a:lnTo>
                  <a:pt x="1902" y="7217"/>
                </a:lnTo>
                <a:lnTo>
                  <a:pt x="2063" y="7313"/>
                </a:lnTo>
                <a:lnTo>
                  <a:pt x="2230" y="7400"/>
                </a:lnTo>
                <a:lnTo>
                  <a:pt x="2401" y="7480"/>
                </a:lnTo>
                <a:lnTo>
                  <a:pt x="2576" y="7550"/>
                </a:lnTo>
                <a:lnTo>
                  <a:pt x="2755" y="7613"/>
                </a:lnTo>
                <a:lnTo>
                  <a:pt x="2939" y="7665"/>
                </a:lnTo>
                <a:lnTo>
                  <a:pt x="3126" y="7709"/>
                </a:lnTo>
                <a:lnTo>
                  <a:pt x="3316" y="7743"/>
                </a:lnTo>
                <a:lnTo>
                  <a:pt x="3509" y="7768"/>
                </a:lnTo>
                <a:lnTo>
                  <a:pt x="3705" y="7782"/>
                </a:lnTo>
                <a:lnTo>
                  <a:pt x="3804" y="7785"/>
                </a:lnTo>
                <a:lnTo>
                  <a:pt x="3724" y="7782"/>
                </a:lnTo>
                <a:lnTo>
                  <a:pt x="3564" y="7770"/>
                </a:lnTo>
                <a:lnTo>
                  <a:pt x="3408" y="7749"/>
                </a:lnTo>
                <a:lnTo>
                  <a:pt x="3253" y="7721"/>
                </a:lnTo>
                <a:lnTo>
                  <a:pt x="3102" y="7684"/>
                </a:lnTo>
                <a:lnTo>
                  <a:pt x="2953" y="7640"/>
                </a:lnTo>
                <a:lnTo>
                  <a:pt x="2807" y="7588"/>
                </a:lnTo>
                <a:lnTo>
                  <a:pt x="2666" y="7529"/>
                </a:lnTo>
                <a:lnTo>
                  <a:pt x="2526" y="7463"/>
                </a:lnTo>
                <a:lnTo>
                  <a:pt x="2391" y="7392"/>
                </a:lnTo>
                <a:lnTo>
                  <a:pt x="2261" y="7313"/>
                </a:lnTo>
                <a:lnTo>
                  <a:pt x="2133" y="7228"/>
                </a:lnTo>
                <a:lnTo>
                  <a:pt x="2010" y="7137"/>
                </a:lnTo>
                <a:lnTo>
                  <a:pt x="1891" y="7041"/>
                </a:lnTo>
                <a:lnTo>
                  <a:pt x="1778" y="6939"/>
                </a:lnTo>
                <a:lnTo>
                  <a:pt x="1669" y="6832"/>
                </a:lnTo>
                <a:lnTo>
                  <a:pt x="1564" y="6719"/>
                </a:lnTo>
                <a:lnTo>
                  <a:pt x="1466" y="6602"/>
                </a:lnTo>
                <a:lnTo>
                  <a:pt x="1372" y="6481"/>
                </a:lnTo>
                <a:lnTo>
                  <a:pt x="1283" y="6354"/>
                </a:lnTo>
                <a:lnTo>
                  <a:pt x="1201" y="6224"/>
                </a:lnTo>
                <a:lnTo>
                  <a:pt x="1124" y="6090"/>
                </a:lnTo>
                <a:lnTo>
                  <a:pt x="1053" y="5951"/>
                </a:lnTo>
                <a:lnTo>
                  <a:pt x="989" y="5810"/>
                </a:lnTo>
                <a:lnTo>
                  <a:pt x="931" y="5665"/>
                </a:lnTo>
                <a:lnTo>
                  <a:pt x="880" y="5517"/>
                </a:lnTo>
                <a:lnTo>
                  <a:pt x="835" y="5367"/>
                </a:lnTo>
                <a:lnTo>
                  <a:pt x="797" y="5214"/>
                </a:lnTo>
                <a:lnTo>
                  <a:pt x="767" y="5058"/>
                </a:lnTo>
                <a:lnTo>
                  <a:pt x="744" y="4901"/>
                </a:lnTo>
                <a:lnTo>
                  <a:pt x="728" y="4742"/>
                </a:lnTo>
                <a:lnTo>
                  <a:pt x="720" y="4581"/>
                </a:lnTo>
                <a:lnTo>
                  <a:pt x="719" y="4500"/>
                </a:lnTo>
                <a:lnTo>
                  <a:pt x="720" y="4417"/>
                </a:lnTo>
                <a:lnTo>
                  <a:pt x="729" y="4255"/>
                </a:lnTo>
                <a:lnTo>
                  <a:pt x="745" y="4096"/>
                </a:lnTo>
                <a:lnTo>
                  <a:pt x="769" y="3939"/>
                </a:lnTo>
                <a:lnTo>
                  <a:pt x="801" y="3786"/>
                </a:lnTo>
                <a:lnTo>
                  <a:pt x="840" y="3637"/>
                </a:lnTo>
                <a:lnTo>
                  <a:pt x="887" y="3491"/>
                </a:lnTo>
                <a:lnTo>
                  <a:pt x="941" y="3348"/>
                </a:lnTo>
                <a:lnTo>
                  <a:pt x="1001" y="3210"/>
                </a:lnTo>
                <a:lnTo>
                  <a:pt x="1068" y="3075"/>
                </a:lnTo>
                <a:lnTo>
                  <a:pt x="1142" y="2945"/>
                </a:lnTo>
                <a:lnTo>
                  <a:pt x="1222" y="2819"/>
                </a:lnTo>
                <a:lnTo>
                  <a:pt x="1308" y="2697"/>
                </a:lnTo>
                <a:lnTo>
                  <a:pt x="1400" y="2581"/>
                </a:lnTo>
                <a:lnTo>
                  <a:pt x="1497" y="2468"/>
                </a:lnTo>
                <a:lnTo>
                  <a:pt x="1600" y="2361"/>
                </a:lnTo>
                <a:lnTo>
                  <a:pt x="1709" y="2259"/>
                </a:lnTo>
                <a:lnTo>
                  <a:pt x="1821" y="2163"/>
                </a:lnTo>
                <a:lnTo>
                  <a:pt x="1940" y="2071"/>
                </a:lnTo>
                <a:lnTo>
                  <a:pt x="2062" y="1985"/>
                </a:lnTo>
                <a:lnTo>
                  <a:pt x="2189" y="1904"/>
                </a:lnTo>
                <a:lnTo>
                  <a:pt x="2321" y="1830"/>
                </a:lnTo>
                <a:lnTo>
                  <a:pt x="2456" y="1762"/>
                </a:lnTo>
                <a:lnTo>
                  <a:pt x="2595" y="1699"/>
                </a:lnTo>
                <a:lnTo>
                  <a:pt x="2739" y="1644"/>
                </a:lnTo>
                <a:lnTo>
                  <a:pt x="2886" y="1594"/>
                </a:lnTo>
                <a:lnTo>
                  <a:pt x="3035" y="1551"/>
                </a:lnTo>
                <a:lnTo>
                  <a:pt x="3188" y="1516"/>
                </a:lnTo>
                <a:lnTo>
                  <a:pt x="3344" y="1486"/>
                </a:lnTo>
                <a:lnTo>
                  <a:pt x="3502" y="1464"/>
                </a:lnTo>
                <a:lnTo>
                  <a:pt x="3662" y="1449"/>
                </a:lnTo>
                <a:lnTo>
                  <a:pt x="3826" y="1441"/>
                </a:lnTo>
                <a:lnTo>
                  <a:pt x="3908" y="1441"/>
                </a:lnTo>
                <a:lnTo>
                  <a:pt x="8174" y="1441"/>
                </a:lnTo>
                <a:lnTo>
                  <a:pt x="8248" y="1440"/>
                </a:lnTo>
                <a:lnTo>
                  <a:pt x="8396" y="1425"/>
                </a:lnTo>
                <a:lnTo>
                  <a:pt x="8538" y="1396"/>
                </a:lnTo>
                <a:lnTo>
                  <a:pt x="8675" y="1354"/>
                </a:lnTo>
                <a:lnTo>
                  <a:pt x="8806" y="1300"/>
                </a:lnTo>
                <a:lnTo>
                  <a:pt x="8930" y="1233"/>
                </a:lnTo>
                <a:lnTo>
                  <a:pt x="9047" y="1155"/>
                </a:lnTo>
                <a:lnTo>
                  <a:pt x="9155" y="1067"/>
                </a:lnTo>
                <a:lnTo>
                  <a:pt x="9254" y="969"/>
                </a:lnTo>
                <a:lnTo>
                  <a:pt x="9342" y="863"/>
                </a:lnTo>
                <a:lnTo>
                  <a:pt x="9421" y="748"/>
                </a:lnTo>
                <a:lnTo>
                  <a:pt x="9489" y="626"/>
                </a:lnTo>
                <a:lnTo>
                  <a:pt x="9544" y="496"/>
                </a:lnTo>
                <a:lnTo>
                  <a:pt x="9588" y="361"/>
                </a:lnTo>
                <a:lnTo>
                  <a:pt x="9617" y="221"/>
                </a:lnTo>
                <a:lnTo>
                  <a:pt x="9632" y="75"/>
                </a:lnTo>
                <a:lnTo>
                  <a:pt x="9634" y="0"/>
                </a:lnTo>
                <a:lnTo>
                  <a:pt x="8174" y="0"/>
                </a:lnTo>
                <a:close/>
              </a:path>
            </a:pathLst>
          </a:custGeom>
          <a:solidFill>
            <a:srgbClr val="F15B60"/>
          </a:solidFill>
          <a:ln>
            <a:noFill/>
          </a:ln>
        </p:spPr>
        <p:txBody>
          <a:bodyPr vert="horz" wrap="square" lIns="182880" tIns="0" rIns="548640" bIns="91440" numCol="1" anchor="t" anchorCtr="0" compatLnSpc="1">
            <a:prstTxWarp prst="textNoShape">
              <a:avLst/>
            </a:prstTxWarp>
          </a:bodyPr>
          <a:lstStyle/>
          <a:p>
            <a:pPr algn="r"/>
            <a:endParaRPr lang="en-US" sz="6400" b="1" dirty="0">
              <a:solidFill>
                <a:schemeClr val="bg1"/>
              </a:solidFill>
            </a:endParaRPr>
          </a:p>
        </p:txBody>
      </p:sp>
      <p:sp>
        <p:nvSpPr>
          <p:cNvPr id="12" name="Freeform 203">
            <a:extLst>
              <a:ext uri="{FF2B5EF4-FFF2-40B4-BE49-F238E27FC236}">
                <a16:creationId xmlns:a16="http://schemas.microsoft.com/office/drawing/2014/main" id="{15C1F295-6845-E81A-540C-8559043D8CCF}"/>
              </a:ext>
            </a:extLst>
          </p:cNvPr>
          <p:cNvSpPr>
            <a:spLocks/>
          </p:cNvSpPr>
          <p:nvPr/>
        </p:nvSpPr>
        <p:spPr bwMode="auto">
          <a:xfrm>
            <a:off x="888098" y="4348194"/>
            <a:ext cx="4503316" cy="4376706"/>
          </a:xfrm>
          <a:custGeom>
            <a:avLst/>
            <a:gdLst>
              <a:gd name="T0" fmla="*/ 2985 w 7551"/>
              <a:gd name="T1" fmla="*/ 1 h 6128"/>
              <a:gd name="T2" fmla="*/ 2521 w 7551"/>
              <a:gd name="T3" fmla="*/ 48 h 6128"/>
              <a:gd name="T4" fmla="*/ 2081 w 7551"/>
              <a:gd name="T5" fmla="*/ 161 h 6128"/>
              <a:gd name="T6" fmla="*/ 1669 w 7551"/>
              <a:gd name="T7" fmla="*/ 335 h 6128"/>
              <a:gd name="T8" fmla="*/ 1290 w 7551"/>
              <a:gd name="T9" fmla="*/ 565 h 6128"/>
              <a:gd name="T10" fmla="*/ 950 w 7551"/>
              <a:gd name="T11" fmla="*/ 846 h 6128"/>
              <a:gd name="T12" fmla="*/ 654 w 7551"/>
              <a:gd name="T13" fmla="*/ 1172 h 6128"/>
              <a:gd name="T14" fmla="*/ 405 w 7551"/>
              <a:gd name="T15" fmla="*/ 1539 h 6128"/>
              <a:gd name="T16" fmla="*/ 212 w 7551"/>
              <a:gd name="T17" fmla="*/ 1940 h 6128"/>
              <a:gd name="T18" fmla="*/ 78 w 7551"/>
              <a:gd name="T19" fmla="*/ 2372 h 6128"/>
              <a:gd name="T20" fmla="*/ 9 w 7551"/>
              <a:gd name="T21" fmla="*/ 2828 h 6128"/>
              <a:gd name="T22" fmla="*/ 0 w 7551"/>
              <a:gd name="T23" fmla="*/ 3143 h 6128"/>
              <a:gd name="T24" fmla="*/ 48 w 7551"/>
              <a:gd name="T25" fmla="*/ 3607 h 6128"/>
              <a:gd name="T26" fmla="*/ 161 w 7551"/>
              <a:gd name="T27" fmla="*/ 4046 h 6128"/>
              <a:gd name="T28" fmla="*/ 335 w 7551"/>
              <a:gd name="T29" fmla="*/ 4459 h 6128"/>
              <a:gd name="T30" fmla="*/ 565 w 7551"/>
              <a:gd name="T31" fmla="*/ 4837 h 6128"/>
              <a:gd name="T32" fmla="*/ 846 w 7551"/>
              <a:gd name="T33" fmla="*/ 5177 h 6128"/>
              <a:gd name="T34" fmla="*/ 1172 w 7551"/>
              <a:gd name="T35" fmla="*/ 5474 h 6128"/>
              <a:gd name="T36" fmla="*/ 1538 w 7551"/>
              <a:gd name="T37" fmla="*/ 5721 h 6128"/>
              <a:gd name="T38" fmla="*/ 1940 w 7551"/>
              <a:gd name="T39" fmla="*/ 5915 h 6128"/>
              <a:gd name="T40" fmla="*/ 2371 w 7551"/>
              <a:gd name="T41" fmla="*/ 6049 h 6128"/>
              <a:gd name="T42" fmla="*/ 2828 w 7551"/>
              <a:gd name="T43" fmla="*/ 6119 h 6128"/>
              <a:gd name="T44" fmla="*/ 3003 w 7551"/>
              <a:gd name="T45" fmla="*/ 6126 h 6128"/>
              <a:gd name="T46" fmla="*/ 2650 w 7551"/>
              <a:gd name="T47" fmla="*/ 6091 h 6128"/>
              <a:gd name="T48" fmla="*/ 2314 w 7551"/>
              <a:gd name="T49" fmla="*/ 6004 h 6128"/>
              <a:gd name="T50" fmla="*/ 2000 w 7551"/>
              <a:gd name="T51" fmla="*/ 5872 h 6128"/>
              <a:gd name="T52" fmla="*/ 1710 w 7551"/>
              <a:gd name="T53" fmla="*/ 5697 h 6128"/>
              <a:gd name="T54" fmla="*/ 1451 w 7551"/>
              <a:gd name="T55" fmla="*/ 5482 h 6128"/>
              <a:gd name="T56" fmla="*/ 1224 w 7551"/>
              <a:gd name="T57" fmla="*/ 5233 h 6128"/>
              <a:gd name="T58" fmla="*/ 1036 w 7551"/>
              <a:gd name="T59" fmla="*/ 4953 h 6128"/>
              <a:gd name="T60" fmla="*/ 888 w 7551"/>
              <a:gd name="T61" fmla="*/ 4647 h 6128"/>
              <a:gd name="T62" fmla="*/ 786 w 7551"/>
              <a:gd name="T63" fmla="*/ 4318 h 6128"/>
              <a:gd name="T64" fmla="*/ 733 w 7551"/>
              <a:gd name="T65" fmla="*/ 3970 h 6128"/>
              <a:gd name="T66" fmla="*/ 727 w 7551"/>
              <a:gd name="T67" fmla="*/ 3730 h 6128"/>
              <a:gd name="T68" fmla="*/ 763 w 7551"/>
              <a:gd name="T69" fmla="*/ 3377 h 6128"/>
              <a:gd name="T70" fmla="*/ 849 w 7551"/>
              <a:gd name="T71" fmla="*/ 3041 h 6128"/>
              <a:gd name="T72" fmla="*/ 982 w 7551"/>
              <a:gd name="T73" fmla="*/ 2726 h 6128"/>
              <a:gd name="T74" fmla="*/ 1157 w 7551"/>
              <a:gd name="T75" fmla="*/ 2437 h 6128"/>
              <a:gd name="T76" fmla="*/ 1371 w 7551"/>
              <a:gd name="T77" fmla="*/ 2178 h 6128"/>
              <a:gd name="T78" fmla="*/ 1620 w 7551"/>
              <a:gd name="T79" fmla="*/ 1951 h 6128"/>
              <a:gd name="T80" fmla="*/ 1900 w 7551"/>
              <a:gd name="T81" fmla="*/ 1762 h 6128"/>
              <a:gd name="T82" fmla="*/ 2206 w 7551"/>
              <a:gd name="T83" fmla="*/ 1615 h 6128"/>
              <a:gd name="T84" fmla="*/ 2535 w 7551"/>
              <a:gd name="T85" fmla="*/ 1512 h 6128"/>
              <a:gd name="T86" fmla="*/ 2883 w 7551"/>
              <a:gd name="T87" fmla="*/ 1460 h 6128"/>
              <a:gd name="T88" fmla="*/ 6091 w 7551"/>
              <a:gd name="T89" fmla="*/ 1453 h 6128"/>
              <a:gd name="T90" fmla="*/ 6456 w 7551"/>
              <a:gd name="T91" fmla="*/ 1408 h 6128"/>
              <a:gd name="T92" fmla="*/ 6847 w 7551"/>
              <a:gd name="T93" fmla="*/ 1243 h 6128"/>
              <a:gd name="T94" fmla="*/ 7171 w 7551"/>
              <a:gd name="T95" fmla="*/ 978 h 6128"/>
              <a:gd name="T96" fmla="*/ 7406 w 7551"/>
              <a:gd name="T97" fmla="*/ 631 h 6128"/>
              <a:gd name="T98" fmla="*/ 7534 w 7551"/>
              <a:gd name="T99" fmla="*/ 222 h 6128"/>
              <a:gd name="T100" fmla="*/ 6091 w 7551"/>
              <a:gd name="T101" fmla="*/ 0 h 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51" h="6128">
                <a:moveTo>
                  <a:pt x="6091" y="0"/>
                </a:moveTo>
                <a:lnTo>
                  <a:pt x="3063" y="0"/>
                </a:lnTo>
                <a:lnTo>
                  <a:pt x="2985" y="1"/>
                </a:lnTo>
                <a:lnTo>
                  <a:pt x="2828" y="9"/>
                </a:lnTo>
                <a:lnTo>
                  <a:pt x="2673" y="25"/>
                </a:lnTo>
                <a:lnTo>
                  <a:pt x="2521" y="48"/>
                </a:lnTo>
                <a:lnTo>
                  <a:pt x="2371" y="79"/>
                </a:lnTo>
                <a:lnTo>
                  <a:pt x="2224" y="117"/>
                </a:lnTo>
                <a:lnTo>
                  <a:pt x="2081" y="161"/>
                </a:lnTo>
                <a:lnTo>
                  <a:pt x="1940" y="213"/>
                </a:lnTo>
                <a:lnTo>
                  <a:pt x="1803" y="271"/>
                </a:lnTo>
                <a:lnTo>
                  <a:pt x="1669" y="335"/>
                </a:lnTo>
                <a:lnTo>
                  <a:pt x="1538" y="406"/>
                </a:lnTo>
                <a:lnTo>
                  <a:pt x="1412" y="483"/>
                </a:lnTo>
                <a:lnTo>
                  <a:pt x="1290" y="565"/>
                </a:lnTo>
                <a:lnTo>
                  <a:pt x="1172" y="654"/>
                </a:lnTo>
                <a:lnTo>
                  <a:pt x="1059" y="748"/>
                </a:lnTo>
                <a:lnTo>
                  <a:pt x="950" y="846"/>
                </a:lnTo>
                <a:lnTo>
                  <a:pt x="846" y="951"/>
                </a:lnTo>
                <a:lnTo>
                  <a:pt x="747" y="1059"/>
                </a:lnTo>
                <a:lnTo>
                  <a:pt x="654" y="1172"/>
                </a:lnTo>
                <a:lnTo>
                  <a:pt x="565" y="1291"/>
                </a:lnTo>
                <a:lnTo>
                  <a:pt x="482" y="1413"/>
                </a:lnTo>
                <a:lnTo>
                  <a:pt x="405" y="1539"/>
                </a:lnTo>
                <a:lnTo>
                  <a:pt x="335" y="1669"/>
                </a:lnTo>
                <a:lnTo>
                  <a:pt x="270" y="1803"/>
                </a:lnTo>
                <a:lnTo>
                  <a:pt x="212" y="1940"/>
                </a:lnTo>
                <a:lnTo>
                  <a:pt x="161" y="2082"/>
                </a:lnTo>
                <a:lnTo>
                  <a:pt x="116" y="2225"/>
                </a:lnTo>
                <a:lnTo>
                  <a:pt x="78" y="2372"/>
                </a:lnTo>
                <a:lnTo>
                  <a:pt x="48" y="2521"/>
                </a:lnTo>
                <a:lnTo>
                  <a:pt x="24" y="2673"/>
                </a:lnTo>
                <a:lnTo>
                  <a:pt x="9" y="2828"/>
                </a:lnTo>
                <a:lnTo>
                  <a:pt x="0" y="2985"/>
                </a:lnTo>
                <a:lnTo>
                  <a:pt x="0" y="3063"/>
                </a:lnTo>
                <a:lnTo>
                  <a:pt x="0" y="3143"/>
                </a:lnTo>
                <a:lnTo>
                  <a:pt x="9" y="3300"/>
                </a:lnTo>
                <a:lnTo>
                  <a:pt x="24" y="3454"/>
                </a:lnTo>
                <a:lnTo>
                  <a:pt x="48" y="3607"/>
                </a:lnTo>
                <a:lnTo>
                  <a:pt x="78" y="3756"/>
                </a:lnTo>
                <a:lnTo>
                  <a:pt x="116" y="3903"/>
                </a:lnTo>
                <a:lnTo>
                  <a:pt x="161" y="4046"/>
                </a:lnTo>
                <a:lnTo>
                  <a:pt x="212" y="4188"/>
                </a:lnTo>
                <a:lnTo>
                  <a:pt x="270" y="4325"/>
                </a:lnTo>
                <a:lnTo>
                  <a:pt x="335" y="4459"/>
                </a:lnTo>
                <a:lnTo>
                  <a:pt x="405" y="4588"/>
                </a:lnTo>
                <a:lnTo>
                  <a:pt x="482" y="4715"/>
                </a:lnTo>
                <a:lnTo>
                  <a:pt x="565" y="4837"/>
                </a:lnTo>
                <a:lnTo>
                  <a:pt x="654" y="4956"/>
                </a:lnTo>
                <a:lnTo>
                  <a:pt x="747" y="5069"/>
                </a:lnTo>
                <a:lnTo>
                  <a:pt x="846" y="5177"/>
                </a:lnTo>
                <a:lnTo>
                  <a:pt x="950" y="5282"/>
                </a:lnTo>
                <a:lnTo>
                  <a:pt x="1059" y="5380"/>
                </a:lnTo>
                <a:lnTo>
                  <a:pt x="1172" y="5474"/>
                </a:lnTo>
                <a:lnTo>
                  <a:pt x="1290" y="5563"/>
                </a:lnTo>
                <a:lnTo>
                  <a:pt x="1412" y="5645"/>
                </a:lnTo>
                <a:lnTo>
                  <a:pt x="1538" y="5721"/>
                </a:lnTo>
                <a:lnTo>
                  <a:pt x="1669" y="5793"/>
                </a:lnTo>
                <a:lnTo>
                  <a:pt x="1803" y="5856"/>
                </a:lnTo>
                <a:lnTo>
                  <a:pt x="1940" y="5915"/>
                </a:lnTo>
                <a:lnTo>
                  <a:pt x="2081" y="5967"/>
                </a:lnTo>
                <a:lnTo>
                  <a:pt x="2224" y="6011"/>
                </a:lnTo>
                <a:lnTo>
                  <a:pt x="2371" y="6049"/>
                </a:lnTo>
                <a:lnTo>
                  <a:pt x="2521" y="6080"/>
                </a:lnTo>
                <a:lnTo>
                  <a:pt x="2673" y="6103"/>
                </a:lnTo>
                <a:lnTo>
                  <a:pt x="2828" y="6119"/>
                </a:lnTo>
                <a:lnTo>
                  <a:pt x="2985" y="6126"/>
                </a:lnTo>
                <a:lnTo>
                  <a:pt x="3063" y="6128"/>
                </a:lnTo>
                <a:lnTo>
                  <a:pt x="3003" y="6126"/>
                </a:lnTo>
                <a:lnTo>
                  <a:pt x="2883" y="6121"/>
                </a:lnTo>
                <a:lnTo>
                  <a:pt x="2765" y="6109"/>
                </a:lnTo>
                <a:lnTo>
                  <a:pt x="2650" y="6091"/>
                </a:lnTo>
                <a:lnTo>
                  <a:pt x="2535" y="6067"/>
                </a:lnTo>
                <a:lnTo>
                  <a:pt x="2424" y="6039"/>
                </a:lnTo>
                <a:lnTo>
                  <a:pt x="2314" y="6004"/>
                </a:lnTo>
                <a:lnTo>
                  <a:pt x="2206" y="5965"/>
                </a:lnTo>
                <a:lnTo>
                  <a:pt x="2101" y="5921"/>
                </a:lnTo>
                <a:lnTo>
                  <a:pt x="2000" y="5872"/>
                </a:lnTo>
                <a:lnTo>
                  <a:pt x="1900" y="5818"/>
                </a:lnTo>
                <a:lnTo>
                  <a:pt x="1804" y="5759"/>
                </a:lnTo>
                <a:lnTo>
                  <a:pt x="1710" y="5697"/>
                </a:lnTo>
                <a:lnTo>
                  <a:pt x="1620" y="5629"/>
                </a:lnTo>
                <a:lnTo>
                  <a:pt x="1534" y="5557"/>
                </a:lnTo>
                <a:lnTo>
                  <a:pt x="1451" y="5482"/>
                </a:lnTo>
                <a:lnTo>
                  <a:pt x="1371" y="5403"/>
                </a:lnTo>
                <a:lnTo>
                  <a:pt x="1296" y="5320"/>
                </a:lnTo>
                <a:lnTo>
                  <a:pt x="1224" y="5233"/>
                </a:lnTo>
                <a:lnTo>
                  <a:pt x="1157" y="5144"/>
                </a:lnTo>
                <a:lnTo>
                  <a:pt x="1094" y="5050"/>
                </a:lnTo>
                <a:lnTo>
                  <a:pt x="1036" y="4953"/>
                </a:lnTo>
                <a:lnTo>
                  <a:pt x="982" y="4854"/>
                </a:lnTo>
                <a:lnTo>
                  <a:pt x="932" y="4752"/>
                </a:lnTo>
                <a:lnTo>
                  <a:pt x="888" y="4647"/>
                </a:lnTo>
                <a:lnTo>
                  <a:pt x="849" y="4540"/>
                </a:lnTo>
                <a:lnTo>
                  <a:pt x="815" y="4430"/>
                </a:lnTo>
                <a:lnTo>
                  <a:pt x="786" y="4318"/>
                </a:lnTo>
                <a:lnTo>
                  <a:pt x="763" y="4204"/>
                </a:lnTo>
                <a:lnTo>
                  <a:pt x="745" y="4087"/>
                </a:lnTo>
                <a:lnTo>
                  <a:pt x="733" y="3970"/>
                </a:lnTo>
                <a:lnTo>
                  <a:pt x="727" y="3851"/>
                </a:lnTo>
                <a:lnTo>
                  <a:pt x="726" y="3790"/>
                </a:lnTo>
                <a:lnTo>
                  <a:pt x="727" y="3730"/>
                </a:lnTo>
                <a:lnTo>
                  <a:pt x="733" y="3610"/>
                </a:lnTo>
                <a:lnTo>
                  <a:pt x="745" y="3492"/>
                </a:lnTo>
                <a:lnTo>
                  <a:pt x="763" y="3377"/>
                </a:lnTo>
                <a:lnTo>
                  <a:pt x="786" y="3262"/>
                </a:lnTo>
                <a:lnTo>
                  <a:pt x="815" y="3150"/>
                </a:lnTo>
                <a:lnTo>
                  <a:pt x="849" y="3041"/>
                </a:lnTo>
                <a:lnTo>
                  <a:pt x="888" y="2933"/>
                </a:lnTo>
                <a:lnTo>
                  <a:pt x="932" y="2828"/>
                </a:lnTo>
                <a:lnTo>
                  <a:pt x="982" y="2726"/>
                </a:lnTo>
                <a:lnTo>
                  <a:pt x="1036" y="2627"/>
                </a:lnTo>
                <a:lnTo>
                  <a:pt x="1094" y="2530"/>
                </a:lnTo>
                <a:lnTo>
                  <a:pt x="1157" y="2437"/>
                </a:lnTo>
                <a:lnTo>
                  <a:pt x="1224" y="2347"/>
                </a:lnTo>
                <a:lnTo>
                  <a:pt x="1296" y="2261"/>
                </a:lnTo>
                <a:lnTo>
                  <a:pt x="1371" y="2178"/>
                </a:lnTo>
                <a:lnTo>
                  <a:pt x="1451" y="2098"/>
                </a:lnTo>
                <a:lnTo>
                  <a:pt x="1534" y="2022"/>
                </a:lnTo>
                <a:lnTo>
                  <a:pt x="1620" y="1951"/>
                </a:lnTo>
                <a:lnTo>
                  <a:pt x="1710" y="1884"/>
                </a:lnTo>
                <a:lnTo>
                  <a:pt x="1804" y="1821"/>
                </a:lnTo>
                <a:lnTo>
                  <a:pt x="1900" y="1762"/>
                </a:lnTo>
                <a:lnTo>
                  <a:pt x="2000" y="1708"/>
                </a:lnTo>
                <a:lnTo>
                  <a:pt x="2101" y="1659"/>
                </a:lnTo>
                <a:lnTo>
                  <a:pt x="2206" y="1615"/>
                </a:lnTo>
                <a:lnTo>
                  <a:pt x="2314" y="1575"/>
                </a:lnTo>
                <a:lnTo>
                  <a:pt x="2424" y="1542"/>
                </a:lnTo>
                <a:lnTo>
                  <a:pt x="2535" y="1512"/>
                </a:lnTo>
                <a:lnTo>
                  <a:pt x="2650" y="1490"/>
                </a:lnTo>
                <a:lnTo>
                  <a:pt x="2765" y="1471"/>
                </a:lnTo>
                <a:lnTo>
                  <a:pt x="2883" y="1460"/>
                </a:lnTo>
                <a:lnTo>
                  <a:pt x="3003" y="1453"/>
                </a:lnTo>
                <a:lnTo>
                  <a:pt x="3063" y="1453"/>
                </a:lnTo>
                <a:lnTo>
                  <a:pt x="6091" y="1453"/>
                </a:lnTo>
                <a:lnTo>
                  <a:pt x="6166" y="1452"/>
                </a:lnTo>
                <a:lnTo>
                  <a:pt x="6313" y="1437"/>
                </a:lnTo>
                <a:lnTo>
                  <a:pt x="6456" y="1408"/>
                </a:lnTo>
                <a:lnTo>
                  <a:pt x="6592" y="1366"/>
                </a:lnTo>
                <a:lnTo>
                  <a:pt x="6723" y="1310"/>
                </a:lnTo>
                <a:lnTo>
                  <a:pt x="6847" y="1243"/>
                </a:lnTo>
                <a:lnTo>
                  <a:pt x="6963" y="1165"/>
                </a:lnTo>
                <a:lnTo>
                  <a:pt x="7071" y="1076"/>
                </a:lnTo>
                <a:lnTo>
                  <a:pt x="7171" y="978"/>
                </a:lnTo>
                <a:lnTo>
                  <a:pt x="7259" y="870"/>
                </a:lnTo>
                <a:lnTo>
                  <a:pt x="7338" y="754"/>
                </a:lnTo>
                <a:lnTo>
                  <a:pt x="7406" y="631"/>
                </a:lnTo>
                <a:lnTo>
                  <a:pt x="7461" y="500"/>
                </a:lnTo>
                <a:lnTo>
                  <a:pt x="7505" y="364"/>
                </a:lnTo>
                <a:lnTo>
                  <a:pt x="7534" y="222"/>
                </a:lnTo>
                <a:lnTo>
                  <a:pt x="7550" y="76"/>
                </a:lnTo>
                <a:lnTo>
                  <a:pt x="7551" y="0"/>
                </a:lnTo>
                <a:lnTo>
                  <a:pt x="6091" y="0"/>
                </a:lnTo>
                <a:close/>
              </a:path>
            </a:pathLst>
          </a:custGeom>
          <a:solidFill>
            <a:srgbClr val="CF8E7F"/>
          </a:solidFill>
          <a:ln>
            <a:noFill/>
          </a:ln>
        </p:spPr>
        <p:txBody>
          <a:bodyPr vert="horz" wrap="square" lIns="182880" tIns="0" rIns="548640" bIns="91440" numCol="1" anchor="t" anchorCtr="0" compatLnSpc="1">
            <a:prstTxWarp prst="textNoShape">
              <a:avLst/>
            </a:prstTxWarp>
          </a:bodyPr>
          <a:lstStyle/>
          <a:p>
            <a:pPr algn="r"/>
            <a:endParaRPr lang="en-US" sz="6400" b="1" dirty="0">
              <a:solidFill>
                <a:schemeClr val="bg1"/>
              </a:solidFill>
            </a:endParaRPr>
          </a:p>
        </p:txBody>
      </p:sp>
      <p:sp>
        <p:nvSpPr>
          <p:cNvPr id="13" name="Freeform 204">
            <a:extLst>
              <a:ext uri="{FF2B5EF4-FFF2-40B4-BE49-F238E27FC236}">
                <a16:creationId xmlns:a16="http://schemas.microsoft.com/office/drawing/2014/main" id="{B7D5F675-DE11-DD40-B07A-3E0921B72B4A}"/>
              </a:ext>
            </a:extLst>
          </p:cNvPr>
          <p:cNvSpPr>
            <a:spLocks/>
          </p:cNvSpPr>
          <p:nvPr/>
        </p:nvSpPr>
        <p:spPr bwMode="auto">
          <a:xfrm>
            <a:off x="1359279" y="6667500"/>
            <a:ext cx="3904778" cy="2057400"/>
          </a:xfrm>
          <a:custGeom>
            <a:avLst/>
            <a:gdLst>
              <a:gd name="T0" fmla="*/ 2230 w 5480"/>
              <a:gd name="T1" fmla="*/ 0 h 4457"/>
              <a:gd name="T2" fmla="*/ 2058 w 5480"/>
              <a:gd name="T3" fmla="*/ 6 h 4457"/>
              <a:gd name="T4" fmla="*/ 1835 w 5480"/>
              <a:gd name="T5" fmla="*/ 34 h 4457"/>
              <a:gd name="T6" fmla="*/ 1619 w 5480"/>
              <a:gd name="T7" fmla="*/ 84 h 4457"/>
              <a:gd name="T8" fmla="*/ 1412 w 5480"/>
              <a:gd name="T9" fmla="*/ 154 h 4457"/>
              <a:gd name="T10" fmla="*/ 1214 w 5480"/>
              <a:gd name="T11" fmla="*/ 244 h 4457"/>
              <a:gd name="T12" fmla="*/ 1028 w 5480"/>
              <a:gd name="T13" fmla="*/ 351 h 4457"/>
              <a:gd name="T14" fmla="*/ 854 w 5480"/>
              <a:gd name="T15" fmla="*/ 475 h 4457"/>
              <a:gd name="T16" fmla="*/ 692 w 5480"/>
              <a:gd name="T17" fmla="*/ 616 h 4457"/>
              <a:gd name="T18" fmla="*/ 544 w 5480"/>
              <a:gd name="T19" fmla="*/ 770 h 4457"/>
              <a:gd name="T20" fmla="*/ 412 w 5480"/>
              <a:gd name="T21" fmla="*/ 938 h 4457"/>
              <a:gd name="T22" fmla="*/ 295 w 5480"/>
              <a:gd name="T23" fmla="*/ 1120 h 4457"/>
              <a:gd name="T24" fmla="*/ 197 w 5480"/>
              <a:gd name="T25" fmla="*/ 1312 h 4457"/>
              <a:gd name="T26" fmla="*/ 117 w 5480"/>
              <a:gd name="T27" fmla="*/ 1514 h 4457"/>
              <a:gd name="T28" fmla="*/ 57 w 5480"/>
              <a:gd name="T29" fmla="*/ 1726 h 4457"/>
              <a:gd name="T30" fmla="*/ 18 w 5480"/>
              <a:gd name="T31" fmla="*/ 1945 h 4457"/>
              <a:gd name="T32" fmla="*/ 0 w 5480"/>
              <a:gd name="T33" fmla="*/ 2172 h 4457"/>
              <a:gd name="T34" fmla="*/ 0 w 5480"/>
              <a:gd name="T35" fmla="*/ 2286 h 4457"/>
              <a:gd name="T36" fmla="*/ 17 w 5480"/>
              <a:gd name="T37" fmla="*/ 2508 h 4457"/>
              <a:gd name="T38" fmla="*/ 54 w 5480"/>
              <a:gd name="T39" fmla="*/ 2723 h 4457"/>
              <a:gd name="T40" fmla="*/ 113 w 5480"/>
              <a:gd name="T41" fmla="*/ 2931 h 4457"/>
              <a:gd name="T42" fmla="*/ 189 w 5480"/>
              <a:gd name="T43" fmla="*/ 3130 h 4457"/>
              <a:gd name="T44" fmla="*/ 309 w 5480"/>
              <a:gd name="T45" fmla="*/ 3365 h 4457"/>
              <a:gd name="T46" fmla="*/ 557 w 5480"/>
              <a:gd name="T47" fmla="*/ 3704 h 4457"/>
              <a:gd name="T48" fmla="*/ 861 w 5480"/>
              <a:gd name="T49" fmla="*/ 3991 h 4457"/>
              <a:gd name="T50" fmla="*/ 1217 w 5480"/>
              <a:gd name="T51" fmla="*/ 4216 h 4457"/>
              <a:gd name="T52" fmla="*/ 1460 w 5480"/>
              <a:gd name="T53" fmla="*/ 4322 h 4457"/>
              <a:gd name="T54" fmla="*/ 1665 w 5480"/>
              <a:gd name="T55" fmla="*/ 4387 h 4457"/>
              <a:gd name="T56" fmla="*/ 1878 w 5480"/>
              <a:gd name="T57" fmla="*/ 4431 h 4457"/>
              <a:gd name="T58" fmla="*/ 2097 w 5480"/>
              <a:gd name="T59" fmla="*/ 4455 h 4457"/>
              <a:gd name="T60" fmla="*/ 2078 w 5480"/>
              <a:gd name="T61" fmla="*/ 4453 h 4457"/>
              <a:gd name="T62" fmla="*/ 1793 w 5480"/>
              <a:gd name="T63" fmla="*/ 4396 h 4457"/>
              <a:gd name="T64" fmla="*/ 1531 w 5480"/>
              <a:gd name="T65" fmla="*/ 4289 h 4457"/>
              <a:gd name="T66" fmla="*/ 1297 w 5480"/>
              <a:gd name="T67" fmla="*/ 4135 h 4457"/>
              <a:gd name="T68" fmla="*/ 1095 w 5480"/>
              <a:gd name="T69" fmla="*/ 3942 h 4457"/>
              <a:gd name="T70" fmla="*/ 931 w 5480"/>
              <a:gd name="T71" fmla="*/ 3714 h 4457"/>
              <a:gd name="T72" fmla="*/ 812 w 5480"/>
              <a:gd name="T73" fmla="*/ 3458 h 4457"/>
              <a:gd name="T74" fmla="*/ 742 w 5480"/>
              <a:gd name="T75" fmla="*/ 3178 h 4457"/>
              <a:gd name="T76" fmla="*/ 726 w 5480"/>
              <a:gd name="T77" fmla="*/ 2956 h 4457"/>
              <a:gd name="T78" fmla="*/ 744 w 5480"/>
              <a:gd name="T79" fmla="*/ 2727 h 4457"/>
              <a:gd name="T80" fmla="*/ 817 w 5480"/>
              <a:gd name="T81" fmla="*/ 2439 h 4457"/>
              <a:gd name="T82" fmla="*/ 943 w 5480"/>
              <a:gd name="T83" fmla="*/ 2176 h 4457"/>
              <a:gd name="T84" fmla="*/ 1117 w 5480"/>
              <a:gd name="T85" fmla="*/ 1945 h 4457"/>
              <a:gd name="T86" fmla="*/ 1330 w 5480"/>
              <a:gd name="T87" fmla="*/ 1751 h 4457"/>
              <a:gd name="T88" fmla="*/ 1578 w 5480"/>
              <a:gd name="T89" fmla="*/ 1601 h 4457"/>
              <a:gd name="T90" fmla="*/ 1854 w 5480"/>
              <a:gd name="T91" fmla="*/ 1500 h 4457"/>
              <a:gd name="T92" fmla="*/ 2153 w 5480"/>
              <a:gd name="T93" fmla="*/ 1454 h 4457"/>
              <a:gd name="T94" fmla="*/ 3371 w 5480"/>
              <a:gd name="T95" fmla="*/ 1453 h 4457"/>
              <a:gd name="T96" fmla="*/ 4094 w 5480"/>
              <a:gd name="T97" fmla="*/ 1450 h 4457"/>
              <a:gd name="T98" fmla="*/ 4383 w 5480"/>
              <a:gd name="T99" fmla="*/ 1407 h 4457"/>
              <a:gd name="T100" fmla="*/ 4651 w 5480"/>
              <a:gd name="T101" fmla="*/ 1309 h 4457"/>
              <a:gd name="T102" fmla="*/ 4892 w 5480"/>
              <a:gd name="T103" fmla="*/ 1164 h 4457"/>
              <a:gd name="T104" fmla="*/ 5099 w 5480"/>
              <a:gd name="T105" fmla="*/ 976 h 4457"/>
              <a:gd name="T106" fmla="*/ 5267 w 5480"/>
              <a:gd name="T107" fmla="*/ 754 h 4457"/>
              <a:gd name="T108" fmla="*/ 5390 w 5480"/>
              <a:gd name="T109" fmla="*/ 500 h 4457"/>
              <a:gd name="T110" fmla="*/ 5462 w 5480"/>
              <a:gd name="T111" fmla="*/ 221 h 4457"/>
              <a:gd name="T112" fmla="*/ 5480 w 5480"/>
              <a:gd name="T113" fmla="*/ 0 h 4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80" h="4457">
                <a:moveTo>
                  <a:pt x="4019" y="0"/>
                </a:moveTo>
                <a:lnTo>
                  <a:pt x="2230" y="0"/>
                </a:lnTo>
                <a:lnTo>
                  <a:pt x="2172" y="0"/>
                </a:lnTo>
                <a:lnTo>
                  <a:pt x="2058" y="6"/>
                </a:lnTo>
                <a:lnTo>
                  <a:pt x="1946" y="17"/>
                </a:lnTo>
                <a:lnTo>
                  <a:pt x="1835" y="34"/>
                </a:lnTo>
                <a:lnTo>
                  <a:pt x="1726" y="57"/>
                </a:lnTo>
                <a:lnTo>
                  <a:pt x="1619" y="84"/>
                </a:lnTo>
                <a:lnTo>
                  <a:pt x="1515" y="117"/>
                </a:lnTo>
                <a:lnTo>
                  <a:pt x="1412" y="154"/>
                </a:lnTo>
                <a:lnTo>
                  <a:pt x="1313" y="196"/>
                </a:lnTo>
                <a:lnTo>
                  <a:pt x="1214" y="244"/>
                </a:lnTo>
                <a:lnTo>
                  <a:pt x="1120" y="295"/>
                </a:lnTo>
                <a:lnTo>
                  <a:pt x="1028" y="351"/>
                </a:lnTo>
                <a:lnTo>
                  <a:pt x="939" y="411"/>
                </a:lnTo>
                <a:lnTo>
                  <a:pt x="854" y="475"/>
                </a:lnTo>
                <a:lnTo>
                  <a:pt x="771" y="543"/>
                </a:lnTo>
                <a:lnTo>
                  <a:pt x="692" y="616"/>
                </a:lnTo>
                <a:lnTo>
                  <a:pt x="616" y="691"/>
                </a:lnTo>
                <a:lnTo>
                  <a:pt x="544" y="770"/>
                </a:lnTo>
                <a:lnTo>
                  <a:pt x="476" y="853"/>
                </a:lnTo>
                <a:lnTo>
                  <a:pt x="412" y="938"/>
                </a:lnTo>
                <a:lnTo>
                  <a:pt x="351" y="1028"/>
                </a:lnTo>
                <a:lnTo>
                  <a:pt x="295" y="1120"/>
                </a:lnTo>
                <a:lnTo>
                  <a:pt x="243" y="1214"/>
                </a:lnTo>
                <a:lnTo>
                  <a:pt x="197" y="1312"/>
                </a:lnTo>
                <a:lnTo>
                  <a:pt x="155" y="1412"/>
                </a:lnTo>
                <a:lnTo>
                  <a:pt x="117" y="1514"/>
                </a:lnTo>
                <a:lnTo>
                  <a:pt x="85" y="1619"/>
                </a:lnTo>
                <a:lnTo>
                  <a:pt x="57" y="1726"/>
                </a:lnTo>
                <a:lnTo>
                  <a:pt x="35" y="1835"/>
                </a:lnTo>
                <a:lnTo>
                  <a:pt x="18" y="1945"/>
                </a:lnTo>
                <a:lnTo>
                  <a:pt x="7" y="2058"/>
                </a:lnTo>
                <a:lnTo>
                  <a:pt x="0" y="2172"/>
                </a:lnTo>
                <a:lnTo>
                  <a:pt x="0" y="2230"/>
                </a:lnTo>
                <a:lnTo>
                  <a:pt x="0" y="2286"/>
                </a:lnTo>
                <a:lnTo>
                  <a:pt x="6" y="2398"/>
                </a:lnTo>
                <a:lnTo>
                  <a:pt x="17" y="2508"/>
                </a:lnTo>
                <a:lnTo>
                  <a:pt x="33" y="2617"/>
                </a:lnTo>
                <a:lnTo>
                  <a:pt x="54" y="2723"/>
                </a:lnTo>
                <a:lnTo>
                  <a:pt x="81" y="2827"/>
                </a:lnTo>
                <a:lnTo>
                  <a:pt x="113" y="2931"/>
                </a:lnTo>
                <a:lnTo>
                  <a:pt x="148" y="3032"/>
                </a:lnTo>
                <a:lnTo>
                  <a:pt x="189" y="3130"/>
                </a:lnTo>
                <a:lnTo>
                  <a:pt x="234" y="3226"/>
                </a:lnTo>
                <a:lnTo>
                  <a:pt x="309" y="3365"/>
                </a:lnTo>
                <a:lnTo>
                  <a:pt x="425" y="3540"/>
                </a:lnTo>
                <a:lnTo>
                  <a:pt x="557" y="3704"/>
                </a:lnTo>
                <a:lnTo>
                  <a:pt x="702" y="3855"/>
                </a:lnTo>
                <a:lnTo>
                  <a:pt x="861" y="3991"/>
                </a:lnTo>
                <a:lnTo>
                  <a:pt x="1033" y="4112"/>
                </a:lnTo>
                <a:lnTo>
                  <a:pt x="1217" y="4216"/>
                </a:lnTo>
                <a:lnTo>
                  <a:pt x="1360" y="4283"/>
                </a:lnTo>
                <a:lnTo>
                  <a:pt x="1460" y="4322"/>
                </a:lnTo>
                <a:lnTo>
                  <a:pt x="1561" y="4357"/>
                </a:lnTo>
                <a:lnTo>
                  <a:pt x="1665" y="4387"/>
                </a:lnTo>
                <a:lnTo>
                  <a:pt x="1770" y="4412"/>
                </a:lnTo>
                <a:lnTo>
                  <a:pt x="1878" y="4431"/>
                </a:lnTo>
                <a:lnTo>
                  <a:pt x="1987" y="4446"/>
                </a:lnTo>
                <a:lnTo>
                  <a:pt x="2097" y="4455"/>
                </a:lnTo>
                <a:lnTo>
                  <a:pt x="2153" y="4457"/>
                </a:lnTo>
                <a:lnTo>
                  <a:pt x="2078" y="4453"/>
                </a:lnTo>
                <a:lnTo>
                  <a:pt x="1934" y="4431"/>
                </a:lnTo>
                <a:lnTo>
                  <a:pt x="1793" y="4396"/>
                </a:lnTo>
                <a:lnTo>
                  <a:pt x="1659" y="4348"/>
                </a:lnTo>
                <a:lnTo>
                  <a:pt x="1531" y="4289"/>
                </a:lnTo>
                <a:lnTo>
                  <a:pt x="1410" y="4217"/>
                </a:lnTo>
                <a:lnTo>
                  <a:pt x="1297" y="4135"/>
                </a:lnTo>
                <a:lnTo>
                  <a:pt x="1191" y="4044"/>
                </a:lnTo>
                <a:lnTo>
                  <a:pt x="1095" y="3942"/>
                </a:lnTo>
                <a:lnTo>
                  <a:pt x="1007" y="3832"/>
                </a:lnTo>
                <a:lnTo>
                  <a:pt x="931" y="3714"/>
                </a:lnTo>
                <a:lnTo>
                  <a:pt x="866" y="3590"/>
                </a:lnTo>
                <a:lnTo>
                  <a:pt x="812" y="3458"/>
                </a:lnTo>
                <a:lnTo>
                  <a:pt x="771" y="3321"/>
                </a:lnTo>
                <a:lnTo>
                  <a:pt x="742" y="3178"/>
                </a:lnTo>
                <a:lnTo>
                  <a:pt x="728" y="3032"/>
                </a:lnTo>
                <a:lnTo>
                  <a:pt x="726" y="2956"/>
                </a:lnTo>
                <a:lnTo>
                  <a:pt x="728" y="2878"/>
                </a:lnTo>
                <a:lnTo>
                  <a:pt x="744" y="2727"/>
                </a:lnTo>
                <a:lnTo>
                  <a:pt x="774" y="2580"/>
                </a:lnTo>
                <a:lnTo>
                  <a:pt x="817" y="2439"/>
                </a:lnTo>
                <a:lnTo>
                  <a:pt x="874" y="2304"/>
                </a:lnTo>
                <a:lnTo>
                  <a:pt x="943" y="2176"/>
                </a:lnTo>
                <a:lnTo>
                  <a:pt x="1025" y="2056"/>
                </a:lnTo>
                <a:lnTo>
                  <a:pt x="1117" y="1945"/>
                </a:lnTo>
                <a:lnTo>
                  <a:pt x="1219" y="1842"/>
                </a:lnTo>
                <a:lnTo>
                  <a:pt x="1330" y="1751"/>
                </a:lnTo>
                <a:lnTo>
                  <a:pt x="1450" y="1670"/>
                </a:lnTo>
                <a:lnTo>
                  <a:pt x="1578" y="1601"/>
                </a:lnTo>
                <a:lnTo>
                  <a:pt x="1713" y="1543"/>
                </a:lnTo>
                <a:lnTo>
                  <a:pt x="1854" y="1500"/>
                </a:lnTo>
                <a:lnTo>
                  <a:pt x="2001" y="1470"/>
                </a:lnTo>
                <a:lnTo>
                  <a:pt x="2153" y="1454"/>
                </a:lnTo>
                <a:lnTo>
                  <a:pt x="2230" y="1453"/>
                </a:lnTo>
                <a:lnTo>
                  <a:pt x="3371" y="1453"/>
                </a:lnTo>
                <a:lnTo>
                  <a:pt x="4019" y="1451"/>
                </a:lnTo>
                <a:lnTo>
                  <a:pt x="4094" y="1450"/>
                </a:lnTo>
                <a:lnTo>
                  <a:pt x="4242" y="1436"/>
                </a:lnTo>
                <a:lnTo>
                  <a:pt x="4383" y="1407"/>
                </a:lnTo>
                <a:lnTo>
                  <a:pt x="4520" y="1364"/>
                </a:lnTo>
                <a:lnTo>
                  <a:pt x="4651" y="1309"/>
                </a:lnTo>
                <a:lnTo>
                  <a:pt x="4775" y="1242"/>
                </a:lnTo>
                <a:lnTo>
                  <a:pt x="4892" y="1164"/>
                </a:lnTo>
                <a:lnTo>
                  <a:pt x="5000" y="1076"/>
                </a:lnTo>
                <a:lnTo>
                  <a:pt x="5099" y="976"/>
                </a:lnTo>
                <a:lnTo>
                  <a:pt x="5188" y="869"/>
                </a:lnTo>
                <a:lnTo>
                  <a:pt x="5267" y="754"/>
                </a:lnTo>
                <a:lnTo>
                  <a:pt x="5335" y="630"/>
                </a:lnTo>
                <a:lnTo>
                  <a:pt x="5390" y="500"/>
                </a:lnTo>
                <a:lnTo>
                  <a:pt x="5433" y="363"/>
                </a:lnTo>
                <a:lnTo>
                  <a:pt x="5462" y="221"/>
                </a:lnTo>
                <a:lnTo>
                  <a:pt x="5477" y="74"/>
                </a:lnTo>
                <a:lnTo>
                  <a:pt x="5480" y="0"/>
                </a:lnTo>
                <a:lnTo>
                  <a:pt x="4019" y="0"/>
                </a:lnTo>
                <a:close/>
              </a:path>
            </a:pathLst>
          </a:custGeom>
          <a:solidFill>
            <a:srgbClr val="FF9486"/>
          </a:solidFill>
          <a:ln>
            <a:noFill/>
          </a:ln>
        </p:spPr>
        <p:txBody>
          <a:bodyPr vert="horz" wrap="square" lIns="182880" tIns="0" rIns="548640" bIns="91440" numCol="1" anchor="t" anchorCtr="0" compatLnSpc="1">
            <a:prstTxWarp prst="textNoShape">
              <a:avLst/>
            </a:prstTxWarp>
          </a:bodyPr>
          <a:lstStyle/>
          <a:p>
            <a:pPr algn="r"/>
            <a:endParaRPr lang="en-US" sz="6400" b="1" dirty="0">
              <a:solidFill>
                <a:schemeClr val="bg1"/>
              </a:solidFill>
            </a:endParaRPr>
          </a:p>
        </p:txBody>
      </p:sp>
      <p:sp>
        <p:nvSpPr>
          <p:cNvPr id="14" name="TextBox 13">
            <a:extLst>
              <a:ext uri="{FF2B5EF4-FFF2-40B4-BE49-F238E27FC236}">
                <a16:creationId xmlns:a16="http://schemas.microsoft.com/office/drawing/2014/main" id="{7C91BAB4-111F-B850-C487-4B038AA57005}"/>
              </a:ext>
            </a:extLst>
          </p:cNvPr>
          <p:cNvSpPr txBox="1"/>
          <p:nvPr/>
        </p:nvSpPr>
        <p:spPr>
          <a:xfrm>
            <a:off x="5722911" y="923310"/>
            <a:ext cx="11879289" cy="1948598"/>
          </a:xfrm>
          <a:prstGeom prst="roundRect">
            <a:avLst/>
          </a:prstGeom>
          <a:noFill/>
          <a:ln w="38100">
            <a:solidFill>
              <a:srgbClr val="F15B60"/>
            </a:solidFill>
          </a:ln>
        </p:spPr>
        <p:txBody>
          <a:bodyPr wrap="square" lIns="144000" tIns="0" rIns="144000" bIns="144000">
            <a:spAutoFit/>
          </a:bodyPr>
          <a:lstStyle/>
          <a:p>
            <a:pPr lvl="0" algn="just">
              <a:lnSpc>
                <a:spcPct val="150000"/>
              </a:lnSpc>
              <a:buClr>
                <a:srgbClr val="273135"/>
              </a:buClr>
            </a:pPr>
            <a:r>
              <a:rPr lang="en-US" sz="3500">
                <a:latin typeface="Arial" panose="020B0604020202020204" pitchFamily="34" charset="0"/>
                <a:cs typeface="Arial" panose="020B0604020202020204" pitchFamily="34" charset="0"/>
              </a:rPr>
              <a:t>Mỗi dân tộc có những nét văn hóa đặc sắc riêng, tạo nên sự đa dạng văn hóa của nhân loại. </a:t>
            </a:r>
            <a:endParaRPr lang="vi-VN" sz="35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B3AACEC-5319-E8E8-6590-7DB203DE11B8}"/>
              </a:ext>
            </a:extLst>
          </p:cNvPr>
          <p:cNvSpPr txBox="1"/>
          <p:nvPr/>
        </p:nvSpPr>
        <p:spPr>
          <a:xfrm>
            <a:off x="5720636" y="3390900"/>
            <a:ext cx="11879287" cy="2842460"/>
          </a:xfrm>
          <a:prstGeom prst="roundRect">
            <a:avLst/>
          </a:prstGeom>
          <a:noFill/>
          <a:ln w="38100">
            <a:solidFill>
              <a:srgbClr val="CF8E7F"/>
            </a:solidFill>
          </a:ln>
        </p:spPr>
        <p:txBody>
          <a:bodyPr wrap="square" lIns="144000" tIns="0" rIns="144000" bIns="144000">
            <a:spAutoFit/>
          </a:bodyPr>
          <a:lstStyle/>
          <a:p>
            <a:pPr algn="just">
              <a:lnSpc>
                <a:spcPct val="150000"/>
              </a:lnSpc>
            </a:pPr>
            <a:r>
              <a:rPr lang="en-US" sz="3500">
                <a:latin typeface="Arial" panose="020B0604020202020204" pitchFamily="34" charset="0"/>
                <a:cs typeface="Arial" panose="020B0604020202020204" pitchFamily="34" charset="0"/>
              </a:rPr>
              <a:t>Đa dạng văn hóa là tài sản chung của nhân loại, là nhân tố của sự phát </a:t>
            </a:r>
            <a:r>
              <a:rPr lang="en-US" sz="3500" smtClean="0">
                <a:latin typeface="Arial" panose="020B0604020202020204" pitchFamily="34" charset="0"/>
                <a:cs typeface="Arial" panose="020B0604020202020204" pitchFamily="34" charset="0"/>
              </a:rPr>
              <a:t>triển </a:t>
            </a:r>
            <a:r>
              <a:rPr lang="en-US" sz="3500" smtClean="0">
                <a:latin typeface="Arial" panose="020B0604020202020204" pitchFamily="34" charset="0"/>
                <a:cs typeface="Arial" panose="020B0604020202020204" pitchFamily="34" charset="0"/>
                <a:sym typeface="Symbol" panose="05050102010706020507" pitchFamily="18" charset="2"/>
              </a:rPr>
              <a:t> </a:t>
            </a:r>
            <a:r>
              <a:rPr lang="en-US" sz="3500" smtClean="0">
                <a:latin typeface="Arial" panose="020B0604020202020204" pitchFamily="34" charset="0"/>
                <a:cs typeface="Arial" panose="020B0604020202020204" pitchFamily="34" charset="0"/>
              </a:rPr>
              <a:t>Cần </a:t>
            </a:r>
            <a:r>
              <a:rPr lang="en-US" sz="3500">
                <a:latin typeface="Arial" panose="020B0604020202020204" pitchFamily="34" charset="0"/>
                <a:cs typeface="Arial" panose="020B0604020202020204" pitchFamily="34" charset="0"/>
              </a:rPr>
              <a:t>được công nhận, khẳng định vì quyền lợi của các thế hệ hiện tại và tương lai. </a:t>
            </a:r>
          </a:p>
        </p:txBody>
      </p:sp>
      <p:sp>
        <p:nvSpPr>
          <p:cNvPr id="17" name="TextBox 16">
            <a:extLst>
              <a:ext uri="{FF2B5EF4-FFF2-40B4-BE49-F238E27FC236}">
                <a16:creationId xmlns:a16="http://schemas.microsoft.com/office/drawing/2014/main" id="{383FA869-32D3-9138-4FB6-62E41BF7F1C9}"/>
              </a:ext>
            </a:extLst>
          </p:cNvPr>
          <p:cNvSpPr txBox="1"/>
          <p:nvPr/>
        </p:nvSpPr>
        <p:spPr>
          <a:xfrm>
            <a:off x="5720635" y="6752352"/>
            <a:ext cx="11879287" cy="2842460"/>
          </a:xfrm>
          <a:prstGeom prst="roundRect">
            <a:avLst/>
          </a:prstGeom>
          <a:noFill/>
          <a:ln w="38100">
            <a:solidFill>
              <a:srgbClr val="FF9486"/>
            </a:solidFill>
          </a:ln>
        </p:spPr>
        <p:txBody>
          <a:bodyPr wrap="square" lIns="144000" tIns="0" rIns="144000" bIns="144000">
            <a:spAutoFit/>
          </a:bodyPr>
          <a:lstStyle/>
          <a:p>
            <a:pPr algn="just">
              <a:lnSpc>
                <a:spcPct val="150000"/>
              </a:lnSpc>
            </a:pPr>
            <a:r>
              <a:rPr lang="en-US" sz="3500">
                <a:latin typeface="Arial" panose="020B0604020202020204" pitchFamily="34" charset="0"/>
                <a:cs typeface="Arial" panose="020B0604020202020204" pitchFamily="34" charset="0"/>
              </a:rPr>
              <a:t>Tôn trọng sự đa dạng văn hóa là tôn trọng cơ hội lựa </a:t>
            </a:r>
            <a:r>
              <a:rPr lang="en-US" sz="3500" smtClean="0">
                <a:latin typeface="Arial" panose="020B0604020202020204" pitchFamily="34" charset="0"/>
                <a:cs typeface="Arial" panose="020B0604020202020204" pitchFamily="34" charset="0"/>
              </a:rPr>
              <a:t>chọn, </a:t>
            </a:r>
            <a:r>
              <a:rPr lang="en-US" sz="3500">
                <a:latin typeface="Arial" panose="020B0604020202020204" pitchFamily="34" charset="0"/>
                <a:cs typeface="Arial" panose="020B0604020202020204" pitchFamily="34" charset="0"/>
              </a:rPr>
              <a:t>giúp con người đạt được sự tồn tại mãn nguyện </a:t>
            </a:r>
            <a:r>
              <a:rPr lang="en-US" sz="3500" smtClean="0">
                <a:latin typeface="Arial" panose="020B0604020202020204" pitchFamily="34" charset="0"/>
                <a:cs typeface="Arial" panose="020B0604020202020204" pitchFamily="34" charset="0"/>
              </a:rPr>
              <a:t>về </a:t>
            </a:r>
            <a:r>
              <a:rPr lang="en-US" sz="3500">
                <a:latin typeface="Arial" panose="020B0604020202020204" pitchFamily="34" charset="0"/>
                <a:cs typeface="Arial" panose="020B0604020202020204" pitchFamily="34" charset="0"/>
              </a:rPr>
              <a:t>trí tuệ, tình cảm, đạo đức, tinh thần.</a:t>
            </a:r>
          </a:p>
        </p:txBody>
      </p:sp>
    </p:spTree>
    <p:extLst>
      <p:ext uri="{BB962C8B-B14F-4D97-AF65-F5344CB8AC3E}">
        <p14:creationId xmlns:p14="http://schemas.microsoft.com/office/powerpoint/2010/main" val="2979163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19B1F1F-6136-4AD1-8FAA-8BF99A8856B5}"/>
              </a:ext>
            </a:extLst>
          </p:cNvPr>
          <p:cNvSpPr txBox="1"/>
          <p:nvPr/>
        </p:nvSpPr>
        <p:spPr>
          <a:xfrm>
            <a:off x="514350" y="714970"/>
            <a:ext cx="17259300" cy="938719"/>
          </a:xfrm>
          <a:prstGeom prst="rect">
            <a:avLst/>
          </a:prstGeom>
          <a:noFill/>
        </p:spPr>
        <p:txBody>
          <a:bodyPr wrap="square" rtlCol="0">
            <a:spAutoFit/>
          </a:bodyPr>
          <a:lstStyle/>
          <a:p>
            <a:pPr algn="ctr"/>
            <a:r>
              <a:rPr lang="en-US" sz="5500" b="1" smtClean="0">
                <a:solidFill>
                  <a:schemeClr val="accent4">
                    <a:lumMod val="75000"/>
                  </a:schemeClr>
                </a:solidFill>
                <a:latin typeface="Arial" panose="020B0604020202020204" pitchFamily="34" charset="0"/>
                <a:cs typeface="Arial" panose="020B0604020202020204" pitchFamily="34" charset="0"/>
              </a:rPr>
              <a:t>Nhiệm vụ 3</a:t>
            </a:r>
            <a:endParaRPr lang="en-US" sz="5500" dirty="0">
              <a:solidFill>
                <a:schemeClr val="accent4">
                  <a:lumMod val="7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685800" y="4275472"/>
            <a:ext cx="6722653" cy="6015509"/>
            <a:chOff x="5782673" y="4275472"/>
            <a:chExt cx="6722653" cy="6015509"/>
          </a:xfrm>
        </p:grpSpPr>
        <p:pic>
          <p:nvPicPr>
            <p:cNvPr id="9" name="Picture 5"/>
            <p:cNvPicPr>
              <a:picLocks noChangeAspect="1"/>
            </p:cNvPicPr>
            <p:nvPr/>
          </p:nvPicPr>
          <p:blipFill>
            <a:blip r:embed="rId2"/>
            <a:srcRect/>
            <a:stretch>
              <a:fillRect/>
            </a:stretch>
          </p:blipFill>
          <p:spPr>
            <a:xfrm>
              <a:off x="5782673" y="5985681"/>
              <a:ext cx="6722653" cy="4305300"/>
            </a:xfrm>
            <a:prstGeom prst="rect">
              <a:avLst/>
            </a:prstGeom>
          </p:spPr>
        </p:pic>
        <p:grpSp>
          <p:nvGrpSpPr>
            <p:cNvPr id="10" name="Group 9">
              <a:extLst>
                <a:ext uri="{FF2B5EF4-FFF2-40B4-BE49-F238E27FC236}">
                  <a16:creationId xmlns:a16="http://schemas.microsoft.com/office/drawing/2014/main" id="{3AD5F04E-7282-C023-F097-0FF96D7356D0}"/>
                </a:ext>
              </a:extLst>
            </p:cNvPr>
            <p:cNvGrpSpPr/>
            <p:nvPr/>
          </p:nvGrpSpPr>
          <p:grpSpPr>
            <a:xfrm>
              <a:off x="6375048" y="4275472"/>
              <a:ext cx="5537902" cy="1020428"/>
              <a:chOff x="3121378" y="190535"/>
              <a:chExt cx="2768951" cy="510214"/>
            </a:xfrm>
          </p:grpSpPr>
          <p:sp>
            <p:nvSpPr>
              <p:cNvPr id="11" name="TextBox 10">
                <a:extLst>
                  <a:ext uri="{FF2B5EF4-FFF2-40B4-BE49-F238E27FC236}">
                    <a16:creationId xmlns:a16="http://schemas.microsoft.com/office/drawing/2014/main" id="{98145AD4-0D74-1EF8-35FC-7C6EEC974A07}"/>
                  </a:ext>
                </a:extLst>
              </p:cNvPr>
              <p:cNvSpPr txBox="1"/>
              <p:nvPr/>
            </p:nvSpPr>
            <p:spPr>
              <a:xfrm>
                <a:off x="3121378" y="190535"/>
                <a:ext cx="2768951" cy="346249"/>
              </a:xfrm>
              <a:prstGeom prst="rect">
                <a:avLst/>
              </a:prstGeom>
            </p:spPr>
            <p:txBody>
              <a:bodyPr wrap="square" lIns="0" tIns="0" rIns="0" bIns="0" rtlCol="0" anchor="t">
                <a:spAutoFit/>
              </a:bodyPr>
              <a:lstStyle/>
              <a:p>
                <a:pPr algn="ctr"/>
                <a:r>
                  <a:rPr lang="en-US" sz="4500" b="1" smtClean="0">
                    <a:solidFill>
                      <a:srgbClr val="9F0002"/>
                    </a:solidFill>
                    <a:latin typeface="Arial" panose="020B0604020202020204" pitchFamily="34" charset="0"/>
                    <a:cs typeface="Arial" panose="020B0604020202020204" pitchFamily="34" charset="0"/>
                  </a:rPr>
                  <a:t>Thảo luận cặp đôi</a:t>
                </a:r>
                <a:endParaRPr lang="en-US" sz="4500" b="1" dirty="0">
                  <a:solidFill>
                    <a:srgbClr val="9F0002"/>
                  </a:solidFill>
                  <a:latin typeface="Arial" panose="020B0604020202020204" pitchFamily="34" charset="0"/>
                  <a:cs typeface="Arial" panose="020B0604020202020204" pitchFamily="34" charset="0"/>
                </a:endParaRPr>
              </a:p>
            </p:txBody>
          </p:sp>
          <p:cxnSp>
            <p:nvCxnSpPr>
              <p:cNvPr id="12" name="Google Shape;558;p28">
                <a:extLst>
                  <a:ext uri="{FF2B5EF4-FFF2-40B4-BE49-F238E27FC236}">
                    <a16:creationId xmlns:a16="http://schemas.microsoft.com/office/drawing/2014/main" id="{3A13DC2F-BEB9-A673-DFAD-663C07D71A43}"/>
                  </a:ext>
                </a:extLst>
              </p:cNvPr>
              <p:cNvCxnSpPr>
                <a:cxnSpLocks/>
              </p:cNvCxnSpPr>
              <p:nvPr/>
            </p:nvCxnSpPr>
            <p:spPr>
              <a:xfrm>
                <a:off x="4046112" y="700749"/>
                <a:ext cx="919484" cy="0"/>
              </a:xfrm>
              <a:prstGeom prst="straightConnector1">
                <a:avLst/>
              </a:prstGeom>
              <a:noFill/>
              <a:ln w="38100" cap="flat" cmpd="sng">
                <a:solidFill>
                  <a:srgbClr val="9F0002"/>
                </a:solidFill>
                <a:prstDash val="solid"/>
                <a:round/>
                <a:headEnd type="none" w="med" len="med"/>
                <a:tailEnd type="none" w="med" len="med"/>
              </a:ln>
            </p:spPr>
          </p:cxnSp>
        </p:grpSp>
      </p:grpSp>
      <p:grpSp>
        <p:nvGrpSpPr>
          <p:cNvPr id="7" name="Group 6"/>
          <p:cNvGrpSpPr/>
          <p:nvPr/>
        </p:nvGrpSpPr>
        <p:grpSpPr>
          <a:xfrm>
            <a:off x="7467600" y="2247900"/>
            <a:ext cx="9965147" cy="4772846"/>
            <a:chOff x="7408453" y="2150104"/>
            <a:chExt cx="9965147" cy="4772846"/>
          </a:xfrm>
        </p:grpSpPr>
        <p:sp>
          <p:nvSpPr>
            <p:cNvPr id="14" name="Rectangle 13"/>
            <p:cNvSpPr/>
            <p:nvPr/>
          </p:nvSpPr>
          <p:spPr>
            <a:xfrm>
              <a:off x="7408453" y="2885773"/>
              <a:ext cx="9965147" cy="4037177"/>
            </a:xfrm>
            <a:prstGeom prst="rect">
              <a:avLst/>
            </a:prstGeom>
            <a:solidFill>
              <a:srgbClr val="AF56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bg1"/>
                </a:solidFill>
                <a:latin typeface="Arial" panose="020B0604020202020204" pitchFamily="34" charset="0"/>
                <a:cs typeface="Arial" panose="020B0604020202020204" pitchFamily="34" charset="0"/>
              </a:endParaRPr>
            </a:p>
          </p:txBody>
        </p:sp>
        <p:pic>
          <p:nvPicPr>
            <p:cNvPr id="19"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10221">
              <a:off x="12010026" y="2150104"/>
              <a:ext cx="762000" cy="1338977"/>
            </a:xfrm>
            <a:prstGeom prst="rect">
              <a:avLst/>
            </a:prstGeom>
            <a:effectLst>
              <a:outerShdw blurRad="50800" dist="38100" dir="2700000" algn="tl" rotWithShape="0">
                <a:prstClr val="black">
                  <a:alpha val="40000"/>
                </a:prstClr>
              </a:outerShdw>
            </a:effectLst>
          </p:spPr>
        </p:pic>
      </p:grpSp>
      <p:sp>
        <p:nvSpPr>
          <p:cNvPr id="6" name="Rectangle 5"/>
          <p:cNvSpPr/>
          <p:nvPr/>
        </p:nvSpPr>
        <p:spPr>
          <a:xfrm>
            <a:off x="7639049" y="3773104"/>
            <a:ext cx="9622247" cy="2585323"/>
          </a:xfrm>
          <a:prstGeom prst="rect">
            <a:avLst/>
          </a:prstGeom>
        </p:spPr>
        <p:txBody>
          <a:bodyPr wrap="square">
            <a:spAutoFit/>
          </a:bodyPr>
          <a:lstStyle/>
          <a:p>
            <a:pPr algn="just">
              <a:lnSpc>
                <a:spcPct val="150000"/>
              </a:lnSpc>
            </a:pPr>
            <a:r>
              <a:rPr lang="en-US" sz="3600">
                <a:solidFill>
                  <a:schemeClr val="bg1"/>
                </a:solidFill>
                <a:latin typeface="Arial" panose="020B0604020202020204" pitchFamily="34" charset="0"/>
                <a:cs typeface="Arial" panose="020B0604020202020204" pitchFamily="34" charset="0"/>
              </a:rPr>
              <a:t>Em hiểu ý nghĩa của việc tôn trọng sự đa dạng của các dân tộc và các nền văn hóa trên thế giới như thế nào qua các thông tin trên?</a:t>
            </a:r>
          </a:p>
        </p:txBody>
      </p:sp>
    </p:spTree>
    <p:extLst>
      <p:ext uri="{BB962C8B-B14F-4D97-AF65-F5344CB8AC3E}">
        <p14:creationId xmlns:p14="http://schemas.microsoft.com/office/powerpoint/2010/main" val="530527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sp>
        <p:nvSpPr>
          <p:cNvPr id="9" name="Rounded Rectangle 8"/>
          <p:cNvSpPr/>
          <p:nvPr/>
        </p:nvSpPr>
        <p:spPr>
          <a:xfrm>
            <a:off x="6743700" y="723900"/>
            <a:ext cx="4800600" cy="1311964"/>
          </a:xfrm>
          <a:prstGeom prst="roundRect">
            <a:avLst/>
          </a:prstGeom>
          <a:solidFill>
            <a:srgbClr val="FFE6BF"/>
          </a:solidFill>
          <a:ln w="5715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2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Kết luận</a:t>
            </a:r>
            <a:endParaRPr lang="en-US" sz="52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8C47A75-393C-8BB2-DFD4-67070A3E602C}"/>
              </a:ext>
            </a:extLst>
          </p:cNvPr>
          <p:cNvSpPr txBox="1"/>
          <p:nvPr/>
        </p:nvSpPr>
        <p:spPr>
          <a:xfrm>
            <a:off x="3220161" y="2476500"/>
            <a:ext cx="11847678" cy="1704744"/>
          </a:xfrm>
          <a:prstGeom prst="rect">
            <a:avLst/>
          </a:prstGeom>
          <a:noFill/>
          <a:ln w="19050">
            <a:noFill/>
          </a:ln>
        </p:spPr>
        <p:txBody>
          <a:bodyPr wrap="square" lIns="144000" tIns="0" rIns="144000" bIns="144000" anchor="ctr">
            <a:spAutoFit/>
          </a:bodyPr>
          <a:lstStyle/>
          <a:p>
            <a:pPr algn="ctr">
              <a:lnSpc>
                <a:spcPct val="150000"/>
              </a:lnSpc>
            </a:pPr>
            <a:r>
              <a:rPr lang="en-US" sz="3600" b="1" i="1">
                <a:solidFill>
                  <a:srgbClr val="FF0000"/>
                </a:solidFill>
                <a:latin typeface="Arial" panose="020B0604020202020204" pitchFamily="34" charset="0"/>
                <a:cs typeface="Arial" panose="020B0604020202020204" pitchFamily="34" charset="0"/>
              </a:rPr>
              <a:t>Ý nghĩa của việc tôn trọng sự đa dạng của các dân tộc và các nền văn hóa trên thế giới</a:t>
            </a:r>
            <a:endParaRPr lang="vi-VN" sz="3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Google Shape;48;p2">
            <a:extLst>
              <a:ext uri="{FF2B5EF4-FFF2-40B4-BE49-F238E27FC236}">
                <a16:creationId xmlns:a16="http://schemas.microsoft.com/office/drawing/2014/main" id="{952D6FC7-1749-C816-ED37-17446C85AE2D}"/>
              </a:ext>
            </a:extLst>
          </p:cNvPr>
          <p:cNvSpPr/>
          <p:nvPr/>
        </p:nvSpPr>
        <p:spPr>
          <a:xfrm>
            <a:off x="645866" y="5295900"/>
            <a:ext cx="5403754" cy="4451244"/>
          </a:xfrm>
          <a:prstGeom prst="roundRect">
            <a:avLst>
              <a:gd name="adj" fmla="val 11614"/>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buClr>
                <a:schemeClr val="tx2">
                  <a:lumMod val="50000"/>
                </a:schemeClr>
              </a:buClr>
            </a:pPr>
            <a:r>
              <a:rPr lang="en-US" sz="3600">
                <a:latin typeface="Arial" panose="020B0604020202020204" pitchFamily="34" charset="0"/>
                <a:cs typeface="Arial" panose="020B0604020202020204" pitchFamily="34" charset="0"/>
              </a:rPr>
              <a:t>Tạo cơ hội để chúng ta có thêm hiểu biết, tiếp thu </a:t>
            </a:r>
            <a:r>
              <a:rPr lang="en-US" sz="3600" smtClean="0">
                <a:latin typeface="Arial" panose="020B0604020202020204" pitchFamily="34" charset="0"/>
                <a:cs typeface="Arial" panose="020B0604020202020204" pitchFamily="34" charset="0"/>
              </a:rPr>
              <a:t>tinh </a:t>
            </a:r>
            <a:r>
              <a:rPr lang="en-US" sz="3600">
                <a:latin typeface="Arial" panose="020B0604020202020204" pitchFamily="34" charset="0"/>
                <a:cs typeface="Arial" panose="020B0604020202020204" pitchFamily="34" charset="0"/>
              </a:rPr>
              <a:t>hoa văn hóa của các dân tộc khác.</a:t>
            </a:r>
            <a:endParaRPr lang="en-VN" sz="3600" dirty="0">
              <a:solidFill>
                <a:srgbClr val="273135"/>
              </a:solidFill>
              <a:latin typeface="Arial" panose="020B0604020202020204" pitchFamily="34" charset="0"/>
              <a:cs typeface="Arial" panose="020B0604020202020204" pitchFamily="34" charset="0"/>
            </a:endParaRPr>
          </a:p>
        </p:txBody>
      </p:sp>
      <p:sp>
        <p:nvSpPr>
          <p:cNvPr id="14" name="Google Shape;48;p2">
            <a:extLst>
              <a:ext uri="{FF2B5EF4-FFF2-40B4-BE49-F238E27FC236}">
                <a16:creationId xmlns:a16="http://schemas.microsoft.com/office/drawing/2014/main" id="{FB490251-9E0B-E98F-0390-AA016EA83D6D}"/>
              </a:ext>
            </a:extLst>
          </p:cNvPr>
          <p:cNvSpPr/>
          <p:nvPr/>
        </p:nvSpPr>
        <p:spPr>
          <a:xfrm>
            <a:off x="6645227" y="5295900"/>
            <a:ext cx="4263532" cy="4451244"/>
          </a:xfrm>
          <a:prstGeom prst="roundRect">
            <a:avLst>
              <a:gd name="adj" fmla="val 8484"/>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buClr>
                <a:schemeClr val="tx2">
                  <a:lumMod val="50000"/>
                </a:schemeClr>
              </a:buClr>
            </a:pPr>
            <a:r>
              <a:rPr lang="en-US" sz="3600">
                <a:latin typeface="Arial" panose="020B0604020202020204" pitchFamily="34" charset="0"/>
                <a:cs typeface="Arial" panose="020B0604020202020204" pitchFamily="34" charset="0"/>
              </a:rPr>
              <a:t>Làm phong phú thêm những giá trị của dân tộc mình.</a:t>
            </a:r>
            <a:endParaRPr lang="en-VN" sz="3600" dirty="0">
              <a:solidFill>
                <a:srgbClr val="273135"/>
              </a:solidFill>
              <a:latin typeface="Arial" panose="020B0604020202020204" pitchFamily="34" charset="0"/>
              <a:cs typeface="Arial" panose="020B0604020202020204" pitchFamily="34" charset="0"/>
            </a:endParaRPr>
          </a:p>
        </p:txBody>
      </p:sp>
      <p:sp>
        <p:nvSpPr>
          <p:cNvPr id="15" name="Google Shape;48;p2">
            <a:extLst>
              <a:ext uri="{FF2B5EF4-FFF2-40B4-BE49-F238E27FC236}">
                <a16:creationId xmlns:a16="http://schemas.microsoft.com/office/drawing/2014/main" id="{CF4AA404-2DAD-26B8-5037-EF6A1783A520}"/>
              </a:ext>
            </a:extLst>
          </p:cNvPr>
          <p:cNvSpPr/>
          <p:nvPr/>
        </p:nvSpPr>
        <p:spPr>
          <a:xfrm>
            <a:off x="11504366" y="5295900"/>
            <a:ext cx="6021634" cy="4451244"/>
          </a:xfrm>
          <a:prstGeom prst="roundRect">
            <a:avLst>
              <a:gd name="adj" fmla="val 6688"/>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buClr>
                <a:schemeClr val="tx2">
                  <a:lumMod val="50000"/>
                </a:schemeClr>
              </a:buClr>
            </a:pPr>
            <a:r>
              <a:rPr lang="en-US" sz="3600">
                <a:latin typeface="Arial" panose="020B0604020202020204" pitchFamily="34" charset="0"/>
                <a:cs typeface="Arial" panose="020B0604020202020204" pitchFamily="34" charset="0"/>
              </a:rPr>
              <a:t>Củng cố niềm tin, sự đồng cảm, hòa hợp và tăng cường hữu nghị, hòa bình, hợp tác giữa các quốc gia trên thế giới.</a:t>
            </a:r>
            <a:endParaRPr lang="en-VN" sz="3600" dirty="0">
              <a:solidFill>
                <a:srgbClr val="273135"/>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8275051E-5C93-0A68-D80E-49AE12DCED72}"/>
              </a:ext>
            </a:extLst>
          </p:cNvPr>
          <p:cNvCxnSpPr>
            <a:cxnSpLocks/>
            <a:stCxn id="12" idx="2"/>
            <a:endCxn id="13" idx="0"/>
          </p:cNvCxnSpPr>
          <p:nvPr/>
        </p:nvCxnSpPr>
        <p:spPr>
          <a:xfrm flipH="1">
            <a:off x="3347743" y="4181244"/>
            <a:ext cx="5796257" cy="1114656"/>
          </a:xfrm>
          <a:prstGeom prst="line">
            <a:avLst/>
          </a:prstGeom>
          <a:ln w="28575">
            <a:solidFill>
              <a:srgbClr val="273135"/>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E5FC3BF-DE47-6F38-D9A1-D0E21E18E995}"/>
              </a:ext>
            </a:extLst>
          </p:cNvPr>
          <p:cNvCxnSpPr>
            <a:cxnSpLocks/>
            <a:stCxn id="12" idx="2"/>
            <a:endCxn id="14" idx="0"/>
          </p:cNvCxnSpPr>
          <p:nvPr/>
        </p:nvCxnSpPr>
        <p:spPr>
          <a:xfrm flipH="1">
            <a:off x="8776993" y="4181244"/>
            <a:ext cx="367007" cy="1114656"/>
          </a:xfrm>
          <a:prstGeom prst="line">
            <a:avLst/>
          </a:prstGeom>
          <a:ln w="28575">
            <a:solidFill>
              <a:srgbClr val="273135"/>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3FB810-A57A-B9AB-3624-F336C5E2C34A}"/>
              </a:ext>
            </a:extLst>
          </p:cNvPr>
          <p:cNvCxnSpPr>
            <a:stCxn id="12" idx="2"/>
            <a:endCxn id="15" idx="0"/>
          </p:cNvCxnSpPr>
          <p:nvPr/>
        </p:nvCxnSpPr>
        <p:spPr>
          <a:xfrm>
            <a:off x="9144000" y="4181244"/>
            <a:ext cx="5371183" cy="1114656"/>
          </a:xfrm>
          <a:prstGeom prst="line">
            <a:avLst/>
          </a:prstGeom>
          <a:ln w="28575">
            <a:solidFill>
              <a:srgbClr val="273135"/>
            </a:solidFill>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54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par>
                          <p:cTn id="18" fill="hold">
                            <p:stCondLst>
                              <p:cond delay="500"/>
                            </p:stCondLst>
                            <p:childTnLst>
                              <p:par>
                                <p:cTn id="19" presetID="20" presetClass="entr" presetSubtype="0" fill="hold" grpId="0" nodeType="afterEffect">
                                  <p:stCondLst>
                                    <p:cond delay="0"/>
                                  </p:stCondLst>
                                  <p:childTnLst>
                                    <p:set>
                                      <p:cBhvr>
                                        <p:cTn id="20" dur="1" fill="hold">
                                          <p:stCondLst>
                                            <p:cond delay="0"/>
                                          </p:stCondLst>
                                        </p:cTn>
                                        <p:tgtEl>
                                          <p:spTgt spid="13">
                                            <p:bg/>
                                          </p:spTgt>
                                        </p:tgtEl>
                                        <p:attrNameLst>
                                          <p:attrName>style.visibility</p:attrName>
                                        </p:attrNameLst>
                                      </p:cBhvr>
                                      <p:to>
                                        <p:strVal val="visible"/>
                                      </p:to>
                                    </p:set>
                                    <p:animEffect transition="in" filter="wedge">
                                      <p:cBhvr>
                                        <p:cTn id="21" dur="500"/>
                                        <p:tgtEl>
                                          <p:spTgt spid="13">
                                            <p:bg/>
                                          </p:spTgt>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dissolve">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par>
                          <p:cTn id="31" fill="hold">
                            <p:stCondLst>
                              <p:cond delay="500"/>
                            </p:stCondLst>
                            <p:childTnLst>
                              <p:par>
                                <p:cTn id="32" presetID="20" presetClass="entr" presetSubtype="0" fill="hold" grpId="0" nodeType="after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wedge">
                                      <p:cBhvr>
                                        <p:cTn id="34" dur="500"/>
                                        <p:tgtEl>
                                          <p:spTgt spid="14">
                                            <p:bg/>
                                          </p:spTgt>
                                        </p:tgtEl>
                                      </p:cBhvr>
                                    </p:animEffec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dissolve">
                                      <p:cBhvr>
                                        <p:cTn id="38" dur="5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childTnLst>
                          </p:cTn>
                        </p:par>
                        <p:par>
                          <p:cTn id="44" fill="hold">
                            <p:stCondLst>
                              <p:cond delay="500"/>
                            </p:stCondLst>
                            <p:childTnLst>
                              <p:par>
                                <p:cTn id="45" presetID="20" presetClass="entr" presetSubtype="0" fill="hold" grpId="0" nodeType="afterEffect">
                                  <p:stCondLst>
                                    <p:cond delay="0"/>
                                  </p:stCondLst>
                                  <p:childTnLst>
                                    <p:set>
                                      <p:cBhvr>
                                        <p:cTn id="46" dur="1" fill="hold">
                                          <p:stCondLst>
                                            <p:cond delay="0"/>
                                          </p:stCondLst>
                                        </p:cTn>
                                        <p:tgtEl>
                                          <p:spTgt spid="15">
                                            <p:bg/>
                                          </p:spTgt>
                                        </p:tgtEl>
                                        <p:attrNameLst>
                                          <p:attrName>style.visibility</p:attrName>
                                        </p:attrNameLst>
                                      </p:cBhvr>
                                      <p:to>
                                        <p:strVal val="visible"/>
                                      </p:to>
                                    </p:set>
                                    <p:animEffect transition="in" filter="wedge">
                                      <p:cBhvr>
                                        <p:cTn id="47" dur="500"/>
                                        <p:tgtEl>
                                          <p:spTgt spid="15">
                                            <p:bg/>
                                          </p:spTgt>
                                        </p:tgtEl>
                                      </p:cBhvr>
                                    </p:animEffect>
                                  </p:childTnLst>
                                </p:cTn>
                              </p:par>
                            </p:childTnLst>
                          </p:cTn>
                        </p:par>
                        <p:par>
                          <p:cTn id="48" fill="hold">
                            <p:stCondLst>
                              <p:cond delay="1000"/>
                            </p:stCondLst>
                            <p:childTnLst>
                              <p:par>
                                <p:cTn id="49" presetID="9" presetClass="entr" presetSubtype="0" fill="hold" grpId="0" nodeType="after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dissolve">
                                      <p:cBhvr>
                                        <p:cTn id="5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uiExpand="1" build="p" animBg="1"/>
      <p:bldP spid="14" grpId="0" uiExpand="1" build="p" animBg="1"/>
      <p:bldP spid="15"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sp>
        <p:nvSpPr>
          <p:cNvPr id="2" name="Rectangle 1"/>
          <p:cNvSpPr/>
          <p:nvPr/>
        </p:nvSpPr>
        <p:spPr>
          <a:xfrm>
            <a:off x="1066800" y="647700"/>
            <a:ext cx="16154400" cy="1708160"/>
          </a:xfrm>
          <a:prstGeom prst="rect">
            <a:avLst/>
          </a:prstGeom>
        </p:spPr>
        <p:txBody>
          <a:bodyPr wrap="square">
            <a:spAutoFit/>
          </a:bodyPr>
          <a:lstStyle/>
          <a:p>
            <a:pPr algn="ctr">
              <a:lnSpc>
                <a:spcPct val="150000"/>
              </a:lnSpc>
            </a:pPr>
            <a:r>
              <a:rPr lang="en-US" sz="3500" b="1" i="1" smtClean="0">
                <a:solidFill>
                  <a:srgbClr val="FF0000"/>
                </a:solidFill>
                <a:latin typeface="Arial" panose="020B0604020202020204" pitchFamily="34" charset="0"/>
                <a:ea typeface="Times New Roman" panose="02020603050405020304" pitchFamily="18" charset="0"/>
                <a:cs typeface="Arial" panose="020B0604020202020204" pitchFamily="34" charset="0"/>
              </a:rPr>
              <a:t>Mở rộng kiến thức: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Hãy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nêu thêm ví dụ về một hoạt động tôn trọng sự đa dạng của các dân tộc, các nền văn hóa trên thế giới và ý nghĩa của hoạt động đó?</a:t>
            </a:r>
            <a:endParaRPr lang="en-US" sz="3500">
              <a:latin typeface="Arial" panose="020B0604020202020204" pitchFamily="34" charset="0"/>
              <a:cs typeface="Arial" panose="020B0604020202020204" pitchFamily="34" charset="0"/>
            </a:endParaRPr>
          </a:p>
        </p:txBody>
      </p:sp>
      <p:grpSp>
        <p:nvGrpSpPr>
          <p:cNvPr id="8" name="Group 7"/>
          <p:cNvGrpSpPr/>
          <p:nvPr/>
        </p:nvGrpSpPr>
        <p:grpSpPr>
          <a:xfrm>
            <a:off x="762000" y="3009900"/>
            <a:ext cx="7129818" cy="6755676"/>
            <a:chOff x="1033818" y="3009900"/>
            <a:chExt cx="7129818" cy="6755676"/>
          </a:xfrm>
        </p:grpSpPr>
        <p:pic>
          <p:nvPicPr>
            <p:cNvPr id="13316" name="Picture 4" descr="Giao lưu văn hóa Việt – Nh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818" y="3009900"/>
              <a:ext cx="7129818" cy="44204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Google Shape;48;p2">
              <a:extLst>
                <a:ext uri="{FF2B5EF4-FFF2-40B4-BE49-F238E27FC236}">
                  <a16:creationId xmlns:a16="http://schemas.microsoft.com/office/drawing/2014/main" id="{952D6FC7-1749-C816-ED37-17446C85AE2D}"/>
                </a:ext>
              </a:extLst>
            </p:cNvPr>
            <p:cNvSpPr/>
            <p:nvPr/>
          </p:nvSpPr>
          <p:spPr>
            <a:xfrm>
              <a:off x="1033818" y="7936776"/>
              <a:ext cx="7129817" cy="1828800"/>
            </a:xfrm>
            <a:prstGeom prst="roundRect">
              <a:avLst>
                <a:gd name="adj" fmla="val 11614"/>
              </a:avLst>
            </a:prstGeom>
            <a:solidFill>
              <a:schemeClr val="bg1"/>
            </a:solidFill>
            <a:ln w="28575" cap="flat" cmpd="sng">
              <a:solidFill>
                <a:srgbClr val="AF5632"/>
              </a:solidFill>
              <a:prstDash val="lgDashDot"/>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500" smtClean="0">
                  <a:latin typeface="Arial" panose="020B0604020202020204" pitchFamily="34" charset="0"/>
                  <a:cs typeface="Arial" panose="020B0604020202020204" pitchFamily="34" charset="0"/>
                </a:rPr>
                <a:t>Tổ chức ngày hội giao lưu </a:t>
              </a:r>
            </a:p>
            <a:p>
              <a:pPr algn="ctr">
                <a:lnSpc>
                  <a:spcPct val="150000"/>
                </a:lnSpc>
                <a:buClr>
                  <a:schemeClr val="tx2">
                    <a:lumMod val="50000"/>
                  </a:schemeClr>
                </a:buClr>
              </a:pPr>
              <a:r>
                <a:rPr lang="en-US" sz="3500" smtClean="0">
                  <a:latin typeface="Arial" panose="020B0604020202020204" pitchFamily="34" charset="0"/>
                  <a:cs typeface="Arial" panose="020B0604020202020204" pitchFamily="34" charset="0"/>
                </a:rPr>
                <a:t>văn hoá Việt – Nhật</a:t>
              </a:r>
              <a:endParaRPr lang="en-VN" sz="3500" dirty="0">
                <a:solidFill>
                  <a:srgbClr val="273135"/>
                </a:solidFill>
                <a:latin typeface="Arial" panose="020B0604020202020204" pitchFamily="34" charset="0"/>
                <a:cs typeface="Arial" panose="020B0604020202020204" pitchFamily="34" charset="0"/>
              </a:endParaRPr>
            </a:p>
          </p:txBody>
        </p:sp>
      </p:grpSp>
      <p:sp>
        <p:nvSpPr>
          <p:cNvPr id="25" name="Google Shape;48;p2">
            <a:extLst>
              <a:ext uri="{FF2B5EF4-FFF2-40B4-BE49-F238E27FC236}">
                <a16:creationId xmlns:a16="http://schemas.microsoft.com/office/drawing/2014/main" id="{FFD9D2AF-AB57-F756-66BE-0F92B2377EE6}"/>
              </a:ext>
            </a:extLst>
          </p:cNvPr>
          <p:cNvSpPr/>
          <p:nvPr/>
        </p:nvSpPr>
        <p:spPr>
          <a:xfrm>
            <a:off x="9448800" y="2933700"/>
            <a:ext cx="8077200" cy="3483183"/>
          </a:xfrm>
          <a:prstGeom prst="wedgeRoundRectCallout">
            <a:avLst>
              <a:gd name="adj1" fmla="val -62234"/>
              <a:gd name="adj2" fmla="val 24539"/>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72000" tIns="36000" rIns="72000" bIns="72000" anchor="ctr" anchorCtr="0">
            <a:noAutofit/>
          </a:bodyPr>
          <a:lstStyle/>
          <a:p>
            <a:pPr lvl="0" algn="just">
              <a:lnSpc>
                <a:spcPct val="150000"/>
              </a:lnSpc>
            </a:pPr>
            <a:r>
              <a:rPr lang="en-US" sz="3400">
                <a:solidFill>
                  <a:schemeClr val="bg1"/>
                </a:solidFill>
                <a:latin typeface="Arial" panose="020B0604020202020204" pitchFamily="34" charset="0"/>
                <a:cs typeface="Arial" panose="020B0604020202020204" pitchFamily="34" charset="0"/>
              </a:rPr>
              <a:t>Tạo cơ hội để </a:t>
            </a:r>
            <a:r>
              <a:rPr lang="en-US" sz="3400" smtClean="0">
                <a:solidFill>
                  <a:schemeClr val="bg1"/>
                </a:solidFill>
                <a:latin typeface="Arial" panose="020B0604020202020204" pitchFamily="34" charset="0"/>
                <a:cs typeface="Arial" panose="020B0604020202020204" pitchFamily="34" charset="0"/>
              </a:rPr>
              <a:t>người </a:t>
            </a:r>
            <a:r>
              <a:rPr lang="en-US" sz="3400">
                <a:solidFill>
                  <a:schemeClr val="bg1"/>
                </a:solidFill>
                <a:latin typeface="Arial" panose="020B0604020202020204" pitchFamily="34" charset="0"/>
                <a:cs typeface="Arial" panose="020B0604020202020204" pitchFamily="34" charset="0"/>
              </a:rPr>
              <a:t>Việt Nam và </a:t>
            </a:r>
            <a:r>
              <a:rPr lang="en-US" sz="3400" smtClean="0">
                <a:solidFill>
                  <a:schemeClr val="bg1"/>
                </a:solidFill>
                <a:latin typeface="Arial" panose="020B0604020202020204" pitchFamily="34" charset="0"/>
                <a:cs typeface="Arial" panose="020B0604020202020204" pitchFamily="34" charset="0"/>
              </a:rPr>
              <a:t>du </a:t>
            </a:r>
            <a:r>
              <a:rPr lang="en-US" sz="3400">
                <a:solidFill>
                  <a:schemeClr val="bg1"/>
                </a:solidFill>
                <a:latin typeface="Arial" panose="020B0604020202020204" pitchFamily="34" charset="0"/>
                <a:cs typeface="Arial" panose="020B0604020202020204" pitchFamily="34" charset="0"/>
              </a:rPr>
              <a:t>khách quốc tế có </a:t>
            </a:r>
            <a:r>
              <a:rPr lang="en-US" sz="3400" smtClean="0">
                <a:solidFill>
                  <a:schemeClr val="bg1"/>
                </a:solidFill>
                <a:latin typeface="Arial" panose="020B0604020202020204" pitchFamily="34" charset="0"/>
                <a:cs typeface="Arial" panose="020B0604020202020204" pitchFamily="34" charset="0"/>
              </a:rPr>
              <a:t>cơ hội tìm hiểu </a:t>
            </a:r>
            <a:r>
              <a:rPr lang="en-US" sz="3400">
                <a:solidFill>
                  <a:schemeClr val="bg1"/>
                </a:solidFill>
                <a:latin typeface="Arial" panose="020B0604020202020204" pitchFamily="34" charset="0"/>
                <a:cs typeface="Arial" panose="020B0604020202020204" pitchFamily="34" charset="0"/>
              </a:rPr>
              <a:t>về đất nước, văn hóa, con người và ngôn ngữ Nhật Bản.</a:t>
            </a:r>
          </a:p>
        </p:txBody>
      </p:sp>
      <p:sp>
        <p:nvSpPr>
          <p:cNvPr id="27" name="Google Shape;48;p2">
            <a:extLst>
              <a:ext uri="{FF2B5EF4-FFF2-40B4-BE49-F238E27FC236}">
                <a16:creationId xmlns:a16="http://schemas.microsoft.com/office/drawing/2014/main" id="{FFD9D2AF-AB57-F756-66BE-0F92B2377EE6}"/>
              </a:ext>
            </a:extLst>
          </p:cNvPr>
          <p:cNvSpPr/>
          <p:nvPr/>
        </p:nvSpPr>
        <p:spPr>
          <a:xfrm>
            <a:off x="9448800" y="6972300"/>
            <a:ext cx="8077200" cy="2667000"/>
          </a:xfrm>
          <a:prstGeom prst="wedgeRoundRectCallout">
            <a:avLst>
              <a:gd name="adj1" fmla="val -62234"/>
              <a:gd name="adj2" fmla="val 24539"/>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72000" tIns="36000" rIns="72000" bIns="72000" anchor="ctr" anchorCtr="0">
            <a:noAutofit/>
          </a:bodyPr>
          <a:lstStyle/>
          <a:p>
            <a:pPr lvl="0" algn="just">
              <a:lnSpc>
                <a:spcPct val="150000"/>
              </a:lnSpc>
            </a:pPr>
            <a:r>
              <a:rPr lang="en-US" sz="3400">
                <a:solidFill>
                  <a:schemeClr val="bg1"/>
                </a:solidFill>
                <a:latin typeface="Arial" panose="020B0604020202020204" pitchFamily="34" charset="0"/>
                <a:cs typeface="Arial" panose="020B0604020202020204" pitchFamily="34" charset="0"/>
              </a:rPr>
              <a:t>Thúc đẩy mối quan hệ hợp tác, hữu nghị, cùng phát triển giữa Việt Nam và Nhật Bản.</a:t>
            </a:r>
          </a:p>
        </p:txBody>
      </p:sp>
    </p:spTree>
    <p:extLst>
      <p:ext uri="{BB962C8B-B14F-4D97-AF65-F5344CB8AC3E}">
        <p14:creationId xmlns:p14="http://schemas.microsoft.com/office/powerpoint/2010/main" val="3455594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5DE2D3-4BC8-4CAD-90AD-FE4642E5F077}"/>
              </a:ext>
            </a:extLst>
          </p:cNvPr>
          <p:cNvSpPr txBox="1"/>
          <p:nvPr/>
        </p:nvSpPr>
        <p:spPr>
          <a:xfrm>
            <a:off x="6400800" y="5281032"/>
            <a:ext cx="10632372" cy="3901068"/>
          </a:xfrm>
          <a:prstGeom prst="rect">
            <a:avLst/>
          </a:prstGeom>
          <a:noFill/>
        </p:spPr>
        <p:txBody>
          <a:bodyPr wrap="square">
            <a:spAutoFit/>
          </a:bodyPr>
          <a:lstStyle/>
          <a:p>
            <a:pPr lvl="0" algn="ctr">
              <a:lnSpc>
                <a:spcPct val="150000"/>
              </a:lnSpc>
            </a:pPr>
            <a:r>
              <a:rPr lang="en-US" sz="5500" b="1" smtClean="0">
                <a:latin typeface="Arial" panose="020B0604020202020204" pitchFamily="34" charset="0"/>
                <a:ea typeface="Arial" panose="020B0604020202020204" pitchFamily="34" charset="0"/>
                <a:cs typeface="Arial" panose="020B0604020202020204" pitchFamily="34" charset="0"/>
              </a:rPr>
              <a:t>Thực hiện việc tôn trọng sự đa dạng của các dân tộc và các nền văn hoá trên thế giới</a:t>
            </a:r>
            <a:endParaRPr lang="vi-VN" sz="5500" b="1" dirty="0">
              <a:ea typeface="Arial" panose="020B0604020202020204" pitchFamily="34" charset="0"/>
              <a:cs typeface="Arial" panose="020B0604020202020204" pitchFamily="34" charset="0"/>
            </a:endParaRPr>
          </a:p>
        </p:txBody>
      </p:sp>
      <p:grpSp>
        <p:nvGrpSpPr>
          <p:cNvPr id="23" name="Group 2"/>
          <p:cNvGrpSpPr/>
          <p:nvPr/>
        </p:nvGrpSpPr>
        <p:grpSpPr>
          <a:xfrm>
            <a:off x="595722" y="435402"/>
            <a:ext cx="17096555" cy="9422315"/>
            <a:chOff x="0" y="0"/>
            <a:chExt cx="6295575" cy="3469640"/>
          </a:xfrm>
          <a:solidFill>
            <a:srgbClr val="804E1C"/>
          </a:solidFill>
        </p:grpSpPr>
        <p:sp>
          <p:nvSpPr>
            <p:cNvPr id="24"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sp>
        <p:nvSpPr>
          <p:cNvPr id="4" name="Freeform 4"/>
          <p:cNvSpPr/>
          <p:nvPr/>
        </p:nvSpPr>
        <p:spPr>
          <a:xfrm>
            <a:off x="228600" y="8433262"/>
            <a:ext cx="3472974" cy="1897112"/>
          </a:xfrm>
          <a:custGeom>
            <a:avLst/>
            <a:gdLst/>
            <a:ahLst/>
            <a:cxnLst/>
            <a:rect l="l" t="t" r="r" b="b"/>
            <a:pathLst>
              <a:path w="3472974" h="1897112">
                <a:moveTo>
                  <a:pt x="0" y="0"/>
                </a:moveTo>
                <a:lnTo>
                  <a:pt x="3472975" y="0"/>
                </a:lnTo>
                <a:lnTo>
                  <a:pt x="3472975" y="1897112"/>
                </a:lnTo>
                <a:lnTo>
                  <a:pt x="0" y="1897112"/>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grpSp>
        <p:nvGrpSpPr>
          <p:cNvPr id="9" name="Google Shape;1939;p37"/>
          <p:cNvGrpSpPr/>
          <p:nvPr/>
        </p:nvGrpSpPr>
        <p:grpSpPr>
          <a:xfrm>
            <a:off x="9927520" y="3234699"/>
            <a:ext cx="3578931" cy="1589133"/>
            <a:chOff x="2615750" y="3504375"/>
            <a:chExt cx="4334750" cy="661150"/>
          </a:xfrm>
        </p:grpSpPr>
        <p:grpSp>
          <p:nvGrpSpPr>
            <p:cNvPr id="10" name="Google Shape;1940;p37"/>
            <p:cNvGrpSpPr/>
            <p:nvPr/>
          </p:nvGrpSpPr>
          <p:grpSpPr>
            <a:xfrm>
              <a:off x="2615750" y="3504375"/>
              <a:ext cx="4334750" cy="609475"/>
              <a:chOff x="2615750" y="3504375"/>
              <a:chExt cx="4334750" cy="609475"/>
            </a:xfrm>
          </p:grpSpPr>
          <p:sp>
            <p:nvSpPr>
              <p:cNvPr id="15" name="Google Shape;1941;p37"/>
              <p:cNvSpPr/>
              <p:nvPr/>
            </p:nvSpPr>
            <p:spPr>
              <a:xfrm>
                <a:off x="2641600" y="3578850"/>
                <a:ext cx="4269357" cy="510675"/>
              </a:xfrm>
              <a:custGeom>
                <a:avLst/>
                <a:gdLst/>
                <a:ahLst/>
                <a:cxnLst/>
                <a:rect l="l" t="t" r="r" b="b"/>
                <a:pathLst>
                  <a:path w="100155" h="20427" extrusionOk="0">
                    <a:moveTo>
                      <a:pt x="0" y="1"/>
                    </a:moveTo>
                    <a:lnTo>
                      <a:pt x="0" y="20427"/>
                    </a:lnTo>
                    <a:lnTo>
                      <a:pt x="100154" y="20427"/>
                    </a:lnTo>
                    <a:lnTo>
                      <a:pt x="10015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6" name="Google Shape;1942;p37"/>
              <p:cNvSpPr/>
              <p:nvPr/>
            </p:nvSpPr>
            <p:spPr>
              <a:xfrm>
                <a:off x="2642350" y="3596325"/>
                <a:ext cx="4256337" cy="474975"/>
              </a:xfrm>
              <a:custGeom>
                <a:avLst/>
                <a:gdLst/>
                <a:ahLst/>
                <a:cxnLst/>
                <a:rect l="l" t="t" r="r" b="b"/>
                <a:pathLst>
                  <a:path w="100155" h="18999" extrusionOk="0">
                    <a:moveTo>
                      <a:pt x="1" y="1"/>
                    </a:moveTo>
                    <a:lnTo>
                      <a:pt x="1" y="18998"/>
                    </a:lnTo>
                    <a:lnTo>
                      <a:pt x="100155" y="18998"/>
                    </a:lnTo>
                    <a:lnTo>
                      <a:pt x="100155" y="1"/>
                    </a:lnTo>
                    <a:close/>
                  </a:path>
                </a:pathLst>
              </a:custGeom>
              <a:solidFill>
                <a:srgbClr val="C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b="1" smtClean="0">
                    <a:solidFill>
                      <a:srgbClr val="FFFFFF"/>
                    </a:solidFill>
                    <a:latin typeface="Arial" panose="020B0604020202020204" pitchFamily="34" charset="0"/>
                    <a:cs typeface="Arial" panose="020B0604020202020204" pitchFamily="34" charset="0"/>
                  </a:rPr>
                  <a:t>Phần 3</a:t>
                </a:r>
                <a:endParaRPr sz="5500" b="1" dirty="0">
                  <a:solidFill>
                    <a:srgbClr val="FFFFFF"/>
                  </a:solidFill>
                  <a:latin typeface="Arial" panose="020B0604020202020204" pitchFamily="34" charset="0"/>
                  <a:cs typeface="Arial" panose="020B0604020202020204" pitchFamily="34" charset="0"/>
                </a:endParaRPr>
              </a:p>
            </p:txBody>
          </p:sp>
          <p:sp>
            <p:nvSpPr>
              <p:cNvPr id="17" name="Google Shape;1943;p37"/>
              <p:cNvSpPr/>
              <p:nvPr/>
            </p:nvSpPr>
            <p:spPr>
              <a:xfrm>
                <a:off x="6898800" y="3553775"/>
                <a:ext cx="51700" cy="560075"/>
              </a:xfrm>
              <a:custGeom>
                <a:avLst/>
                <a:gdLst/>
                <a:ahLst/>
                <a:cxnLst/>
                <a:rect l="l" t="t" r="r" b="b"/>
                <a:pathLst>
                  <a:path w="2068" h="22403" extrusionOk="0">
                    <a:moveTo>
                      <a:pt x="1" y="1"/>
                    </a:moveTo>
                    <a:lnTo>
                      <a:pt x="1" y="22402"/>
                    </a:lnTo>
                    <a:lnTo>
                      <a:pt x="2067" y="22402"/>
                    </a:lnTo>
                    <a:lnTo>
                      <a:pt x="2067" y="1"/>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8" name="Google Shape;1944;p37"/>
              <p:cNvSpPr/>
              <p:nvPr/>
            </p:nvSpPr>
            <p:spPr>
              <a:xfrm>
                <a:off x="6898800" y="3504375"/>
                <a:ext cx="50950" cy="24350"/>
              </a:xfrm>
              <a:custGeom>
                <a:avLst/>
                <a:gdLst/>
                <a:ahLst/>
                <a:cxnLst/>
                <a:rect l="l" t="t" r="r" b="b"/>
                <a:pathLst>
                  <a:path w="2038" h="974" extrusionOk="0">
                    <a:moveTo>
                      <a:pt x="517" y="1"/>
                    </a:moveTo>
                    <a:cubicBezTo>
                      <a:pt x="244" y="1"/>
                      <a:pt x="1" y="214"/>
                      <a:pt x="1" y="487"/>
                    </a:cubicBezTo>
                    <a:cubicBezTo>
                      <a:pt x="1" y="761"/>
                      <a:pt x="244" y="974"/>
                      <a:pt x="517" y="974"/>
                    </a:cubicBezTo>
                    <a:lnTo>
                      <a:pt x="1520" y="974"/>
                    </a:lnTo>
                    <a:cubicBezTo>
                      <a:pt x="1794" y="974"/>
                      <a:pt x="2037" y="761"/>
                      <a:pt x="2037" y="487"/>
                    </a:cubicBezTo>
                    <a:cubicBezTo>
                      <a:pt x="2037" y="214"/>
                      <a:pt x="1794" y="1"/>
                      <a:pt x="1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9" name="Google Shape;1945;p37"/>
              <p:cNvSpPr/>
              <p:nvPr/>
            </p:nvSpPr>
            <p:spPr>
              <a:xfrm>
                <a:off x="6910950" y="3528700"/>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0" name="Google Shape;1946;p37"/>
              <p:cNvSpPr/>
              <p:nvPr/>
            </p:nvSpPr>
            <p:spPr>
              <a:xfrm>
                <a:off x="2615750" y="3553775"/>
                <a:ext cx="51700" cy="560075"/>
              </a:xfrm>
              <a:custGeom>
                <a:avLst/>
                <a:gdLst/>
                <a:ahLst/>
                <a:cxnLst/>
                <a:rect l="l" t="t" r="r" b="b"/>
                <a:pathLst>
                  <a:path w="2068" h="22403" extrusionOk="0">
                    <a:moveTo>
                      <a:pt x="1" y="1"/>
                    </a:moveTo>
                    <a:lnTo>
                      <a:pt x="1" y="22402"/>
                    </a:lnTo>
                    <a:lnTo>
                      <a:pt x="2068" y="22402"/>
                    </a:lnTo>
                    <a:lnTo>
                      <a:pt x="2068" y="1"/>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2" name="Google Shape;1947;p37"/>
              <p:cNvSpPr/>
              <p:nvPr/>
            </p:nvSpPr>
            <p:spPr>
              <a:xfrm>
                <a:off x="2617275" y="3504375"/>
                <a:ext cx="50175" cy="24350"/>
              </a:xfrm>
              <a:custGeom>
                <a:avLst/>
                <a:gdLst/>
                <a:ahLst/>
                <a:cxnLst/>
                <a:rect l="l" t="t" r="r" b="b"/>
                <a:pathLst>
                  <a:path w="2007" h="974" extrusionOk="0">
                    <a:moveTo>
                      <a:pt x="487" y="1"/>
                    </a:moveTo>
                    <a:cubicBezTo>
                      <a:pt x="213" y="1"/>
                      <a:pt x="1" y="214"/>
                      <a:pt x="1" y="487"/>
                    </a:cubicBezTo>
                    <a:cubicBezTo>
                      <a:pt x="1" y="761"/>
                      <a:pt x="213" y="974"/>
                      <a:pt x="487" y="974"/>
                    </a:cubicBezTo>
                    <a:lnTo>
                      <a:pt x="1520" y="974"/>
                    </a:lnTo>
                    <a:cubicBezTo>
                      <a:pt x="1764" y="974"/>
                      <a:pt x="2007" y="761"/>
                      <a:pt x="2007" y="487"/>
                    </a:cubicBezTo>
                    <a:cubicBezTo>
                      <a:pt x="2007" y="214"/>
                      <a:pt x="1764" y="1"/>
                      <a:pt x="1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5" name="Google Shape;1948;p37"/>
              <p:cNvSpPr/>
              <p:nvPr/>
            </p:nvSpPr>
            <p:spPr>
              <a:xfrm>
                <a:off x="2629425" y="3528700"/>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7" name="Google Shape;1949;p37"/>
              <p:cNvSpPr/>
              <p:nvPr/>
            </p:nvSpPr>
            <p:spPr>
              <a:xfrm>
                <a:off x="3248750" y="3957275"/>
                <a:ext cx="25" cy="25"/>
              </a:xfrm>
              <a:custGeom>
                <a:avLst/>
                <a:gdLst/>
                <a:ahLst/>
                <a:cxnLst/>
                <a:rect l="l" t="t" r="r" b="b"/>
                <a:pathLst>
                  <a:path w="1" h="1" extrusionOk="0">
                    <a:moveTo>
                      <a:pt x="0" y="1"/>
                    </a:moveTo>
                    <a:close/>
                  </a:path>
                </a:pathLst>
              </a:custGeom>
              <a:solidFill>
                <a:srgbClr val="9F01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grpSp>
        <p:sp>
          <p:nvSpPr>
            <p:cNvPr id="11" name="Google Shape;1950;p37"/>
            <p:cNvSpPr/>
            <p:nvPr/>
          </p:nvSpPr>
          <p:spPr>
            <a:xfrm>
              <a:off x="6910950" y="4114575"/>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2" name="Google Shape;1951;p37"/>
            <p:cNvSpPr/>
            <p:nvPr/>
          </p:nvSpPr>
          <p:spPr>
            <a:xfrm>
              <a:off x="6898800" y="4140425"/>
              <a:ext cx="50950" cy="25100"/>
            </a:xfrm>
            <a:custGeom>
              <a:avLst/>
              <a:gdLst/>
              <a:ahLst/>
              <a:cxnLst/>
              <a:rect l="l" t="t" r="r" b="b"/>
              <a:pathLst>
                <a:path w="2038" h="1004" extrusionOk="0">
                  <a:moveTo>
                    <a:pt x="517" y="0"/>
                  </a:moveTo>
                  <a:cubicBezTo>
                    <a:pt x="244" y="0"/>
                    <a:pt x="1" y="243"/>
                    <a:pt x="1" y="517"/>
                  </a:cubicBezTo>
                  <a:cubicBezTo>
                    <a:pt x="1" y="760"/>
                    <a:pt x="244" y="1003"/>
                    <a:pt x="517" y="1003"/>
                  </a:cubicBezTo>
                  <a:lnTo>
                    <a:pt x="1520" y="1003"/>
                  </a:lnTo>
                  <a:cubicBezTo>
                    <a:pt x="1794" y="1003"/>
                    <a:pt x="2037" y="760"/>
                    <a:pt x="2037" y="517"/>
                  </a:cubicBezTo>
                  <a:cubicBezTo>
                    <a:pt x="2037" y="243"/>
                    <a:pt x="1794" y="0"/>
                    <a:pt x="1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3" name="Google Shape;1952;p37"/>
            <p:cNvSpPr/>
            <p:nvPr/>
          </p:nvSpPr>
          <p:spPr>
            <a:xfrm>
              <a:off x="2629425" y="4114575"/>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4" name="Google Shape;1953;p37"/>
            <p:cNvSpPr/>
            <p:nvPr/>
          </p:nvSpPr>
          <p:spPr>
            <a:xfrm>
              <a:off x="2617275" y="4140425"/>
              <a:ext cx="50175" cy="25100"/>
            </a:xfrm>
            <a:custGeom>
              <a:avLst/>
              <a:gdLst/>
              <a:ahLst/>
              <a:cxnLst/>
              <a:rect l="l" t="t" r="r" b="b"/>
              <a:pathLst>
                <a:path w="2007" h="1004" extrusionOk="0">
                  <a:moveTo>
                    <a:pt x="487" y="0"/>
                  </a:moveTo>
                  <a:cubicBezTo>
                    <a:pt x="213" y="0"/>
                    <a:pt x="1" y="243"/>
                    <a:pt x="1" y="517"/>
                  </a:cubicBezTo>
                  <a:cubicBezTo>
                    <a:pt x="1" y="760"/>
                    <a:pt x="213" y="1003"/>
                    <a:pt x="487" y="1003"/>
                  </a:cubicBezTo>
                  <a:lnTo>
                    <a:pt x="1520" y="1003"/>
                  </a:lnTo>
                  <a:cubicBezTo>
                    <a:pt x="1764" y="1003"/>
                    <a:pt x="2007" y="760"/>
                    <a:pt x="2007" y="517"/>
                  </a:cubicBezTo>
                  <a:cubicBezTo>
                    <a:pt x="2007" y="243"/>
                    <a:pt x="1764" y="0"/>
                    <a:pt x="1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grpSp>
      <p:sp>
        <p:nvSpPr>
          <p:cNvPr id="26" name="Freeform 2"/>
          <p:cNvSpPr/>
          <p:nvPr/>
        </p:nvSpPr>
        <p:spPr>
          <a:xfrm>
            <a:off x="1229366" y="2106044"/>
            <a:ext cx="5171434" cy="5212869"/>
          </a:xfrm>
          <a:custGeom>
            <a:avLst/>
            <a:gdLst/>
            <a:ahLst/>
            <a:cxnLst/>
            <a:rect l="l" t="t" r="r" b="b"/>
            <a:pathLst>
              <a:path w="7571951" h="7543557">
                <a:moveTo>
                  <a:pt x="0" y="0"/>
                </a:moveTo>
                <a:lnTo>
                  <a:pt x="7571952" y="0"/>
                </a:lnTo>
                <a:lnTo>
                  <a:pt x="7571952" y="7543557"/>
                </a:lnTo>
                <a:lnTo>
                  <a:pt x="0" y="7543557"/>
                </a:lnTo>
                <a:lnTo>
                  <a:pt x="0" y="0"/>
                </a:lnTo>
                <a:close/>
              </a:path>
            </a:pathLst>
          </a:custGeom>
          <a:blipFill>
            <a:blip r:embed="rId8">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2048282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CAAC"/>
        </a:solidFill>
        <a:effectLst/>
      </p:bgPr>
    </p:bg>
    <p:spTree>
      <p:nvGrpSpPr>
        <p:cNvPr id="1" name=""/>
        <p:cNvGrpSpPr/>
        <p:nvPr/>
      </p:nvGrpSpPr>
      <p:grpSpPr>
        <a:xfrm>
          <a:off x="0" y="0"/>
          <a:ext cx="0" cy="0"/>
          <a:chOff x="0" y="0"/>
          <a:chExt cx="0" cy="0"/>
        </a:xfrm>
      </p:grpSpPr>
      <p:grpSp>
        <p:nvGrpSpPr>
          <p:cNvPr id="10" name="Group 2"/>
          <p:cNvGrpSpPr/>
          <p:nvPr/>
        </p:nvGrpSpPr>
        <p:grpSpPr>
          <a:xfrm>
            <a:off x="538837" y="474381"/>
            <a:ext cx="17210326" cy="9338237"/>
            <a:chOff x="0" y="0"/>
            <a:chExt cx="5821765" cy="3158860"/>
          </a:xfrm>
          <a:solidFill>
            <a:schemeClr val="bg1"/>
          </a:solidFill>
        </p:grpSpPr>
        <p:sp>
          <p:nvSpPr>
            <p:cNvPr id="11"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4" name="Group 3"/>
          <p:cNvGrpSpPr/>
          <p:nvPr/>
        </p:nvGrpSpPr>
        <p:grpSpPr>
          <a:xfrm>
            <a:off x="5638798" y="876300"/>
            <a:ext cx="7010400" cy="1264558"/>
            <a:chOff x="5638798" y="983342"/>
            <a:chExt cx="7010400" cy="1264558"/>
          </a:xfrm>
        </p:grpSpPr>
        <p:sp>
          <p:nvSpPr>
            <p:cNvPr id="12" name="TextBox 11">
              <a:extLst>
                <a:ext uri="{FF2B5EF4-FFF2-40B4-BE49-F238E27FC236}">
                  <a16:creationId xmlns:a16="http://schemas.microsoft.com/office/drawing/2014/main" id="{98145AD4-0D74-1EF8-35FC-7C6EEC974A07}"/>
                </a:ext>
              </a:extLst>
            </p:cNvPr>
            <p:cNvSpPr txBox="1"/>
            <p:nvPr/>
          </p:nvSpPr>
          <p:spPr>
            <a:xfrm>
              <a:off x="5638798" y="983342"/>
              <a:ext cx="7010400" cy="846386"/>
            </a:xfrm>
            <a:prstGeom prst="rect">
              <a:avLst/>
            </a:prstGeom>
          </p:spPr>
          <p:txBody>
            <a:bodyPr wrap="square" lIns="0" tIns="0" rIns="0" bIns="0" rtlCol="0" anchor="t">
              <a:spAutoFit/>
            </a:bodyPr>
            <a:lstStyle/>
            <a:p>
              <a:pPr algn="ctr"/>
              <a:r>
                <a:rPr lang="en-US" sz="5500" b="1" smtClean="0">
                  <a:solidFill>
                    <a:srgbClr val="9F0002"/>
                  </a:solidFill>
                  <a:latin typeface="Arial" panose="020B0604020202020204" pitchFamily="34" charset="0"/>
                  <a:cs typeface="Arial" panose="020B0604020202020204" pitchFamily="34" charset="0"/>
                </a:rPr>
                <a:t>HOẠT ĐỘNG NHÓM</a:t>
              </a:r>
              <a:endParaRPr lang="en-US" sz="5500" b="1" dirty="0">
                <a:solidFill>
                  <a:srgbClr val="9F0002"/>
                </a:solidFill>
                <a:latin typeface="Arial" panose="020B0604020202020204" pitchFamily="34" charset="0"/>
                <a:cs typeface="Arial" panose="020B0604020202020204" pitchFamily="34" charset="0"/>
              </a:endParaRPr>
            </a:p>
          </p:txBody>
        </p:sp>
        <p:cxnSp>
          <p:nvCxnSpPr>
            <p:cNvPr id="13" name="Google Shape;558;p28">
              <a:extLst>
                <a:ext uri="{FF2B5EF4-FFF2-40B4-BE49-F238E27FC236}">
                  <a16:creationId xmlns:a16="http://schemas.microsoft.com/office/drawing/2014/main" id="{3A13DC2F-BEB9-A673-DFAD-663C07D71A43}"/>
                </a:ext>
              </a:extLst>
            </p:cNvPr>
            <p:cNvCxnSpPr>
              <a:cxnSpLocks/>
            </p:cNvCxnSpPr>
            <p:nvPr/>
          </p:nvCxnSpPr>
          <p:spPr>
            <a:xfrm>
              <a:off x="6944531" y="2247900"/>
              <a:ext cx="4398934" cy="0"/>
            </a:xfrm>
            <a:prstGeom prst="straightConnector1">
              <a:avLst/>
            </a:prstGeom>
            <a:noFill/>
            <a:ln w="38100" cap="flat" cmpd="sng">
              <a:solidFill>
                <a:srgbClr val="9F0002"/>
              </a:solidFill>
              <a:prstDash val="solid"/>
              <a:round/>
              <a:headEnd type="oval" w="med" len="med"/>
              <a:tailEnd type="oval" w="med" len="med"/>
            </a:ln>
          </p:spPr>
        </p:cxnSp>
      </p:grpSp>
      <p:grpSp>
        <p:nvGrpSpPr>
          <p:cNvPr id="16" name="Group 15"/>
          <p:cNvGrpSpPr/>
          <p:nvPr/>
        </p:nvGrpSpPr>
        <p:grpSpPr>
          <a:xfrm>
            <a:off x="767440" y="2247900"/>
            <a:ext cx="8376558" cy="4514283"/>
            <a:chOff x="9642657" y="1872555"/>
            <a:chExt cx="8376558" cy="4514283"/>
          </a:xfrm>
        </p:grpSpPr>
        <p:grpSp>
          <p:nvGrpSpPr>
            <p:cNvPr id="17" name="Group 2"/>
            <p:cNvGrpSpPr/>
            <p:nvPr/>
          </p:nvGrpSpPr>
          <p:grpSpPr>
            <a:xfrm>
              <a:off x="9642657" y="2543042"/>
              <a:ext cx="8376558" cy="3843796"/>
              <a:chOff x="0" y="-9525"/>
              <a:chExt cx="4351062" cy="2877228"/>
            </a:xfrm>
            <a:effectLst>
              <a:outerShdw blurRad="50800" dist="38100" dir="2700000" algn="tl" rotWithShape="0">
                <a:prstClr val="black">
                  <a:alpha val="40000"/>
                </a:prstClr>
              </a:outerShdw>
            </a:effectLst>
          </p:grpSpPr>
          <p:sp>
            <p:nvSpPr>
              <p:cNvPr id="20" name="Freeform 3"/>
              <p:cNvSpPr/>
              <p:nvPr/>
            </p:nvSpPr>
            <p:spPr>
              <a:xfrm>
                <a:off x="0" y="0"/>
                <a:ext cx="4351062" cy="2867703"/>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4">
                  <a:lumMod val="20000"/>
                  <a:lumOff val="80000"/>
                </a:schemeClr>
              </a:solidFill>
              <a:ln>
                <a:noFill/>
              </a:ln>
            </p:spPr>
          </p:sp>
          <p:sp>
            <p:nvSpPr>
              <p:cNvPr id="21"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sz="3500"/>
              </a:p>
            </p:txBody>
          </p:sp>
        </p:grpSp>
        <p:sp>
          <p:nvSpPr>
            <p:cNvPr id="18" name="TextBox 17">
              <a:extLst>
                <a:ext uri="{FF2B5EF4-FFF2-40B4-BE49-F238E27FC236}">
                  <a16:creationId xmlns:a16="http://schemas.microsoft.com/office/drawing/2014/main" id="{997DC516-ED6E-49D9-702D-658F0B32E7A9}"/>
                </a:ext>
              </a:extLst>
            </p:cNvPr>
            <p:cNvSpPr txBox="1"/>
            <p:nvPr/>
          </p:nvSpPr>
          <p:spPr>
            <a:xfrm>
              <a:off x="9848511" y="3357392"/>
              <a:ext cx="7964845" cy="2516073"/>
            </a:xfrm>
            <a:prstGeom prst="rect">
              <a:avLst/>
            </a:prstGeom>
            <a:noFill/>
          </p:spPr>
          <p:txBody>
            <a:bodyPr wrap="square">
              <a:spAutoFit/>
            </a:bodyPr>
            <a:lstStyle/>
            <a:p>
              <a:pPr algn="just">
                <a:lnSpc>
                  <a:spcPct val="150000"/>
                </a:lnSpc>
              </a:pPr>
              <a:r>
                <a:rPr lang="en-US" sz="3500" b="1">
                  <a:latin typeface="Arial" panose="020B0604020202020204" pitchFamily="34" charset="0"/>
                  <a:cs typeface="Arial" panose="020B0604020202020204" pitchFamily="34" charset="0"/>
                </a:rPr>
                <a:t>Nhóm 1, </a:t>
              </a:r>
              <a:r>
                <a:rPr lang="en-US" sz="3500" b="1" smtClean="0">
                  <a:latin typeface="Arial" panose="020B0604020202020204" pitchFamily="34" charset="0"/>
                  <a:cs typeface="Arial" panose="020B0604020202020204" pitchFamily="34" charset="0"/>
                </a:rPr>
                <a:t>2. </a:t>
              </a:r>
              <a:r>
                <a:rPr lang="en-US" sz="3500">
                  <a:latin typeface="Arial" panose="020B0604020202020204" pitchFamily="34" charset="0"/>
                  <a:cs typeface="Arial" panose="020B0604020202020204" pitchFamily="34" charset="0"/>
                </a:rPr>
                <a:t>Đọc thông tin </a:t>
              </a:r>
              <a:r>
                <a:rPr lang="en-US" sz="3500" smtClean="0">
                  <a:latin typeface="Arial" panose="020B0604020202020204" pitchFamily="34" charset="0"/>
                  <a:cs typeface="Arial" panose="020B0604020202020204" pitchFamily="34" charset="0"/>
                </a:rPr>
                <a:t>1: </a:t>
              </a:r>
              <a:r>
                <a:rPr lang="en-US" sz="3500">
                  <a:latin typeface="Arial" panose="020B0604020202020204" pitchFamily="34" charset="0"/>
                  <a:cs typeface="Arial" panose="020B0604020202020204" pitchFamily="34" charset="0"/>
                </a:rPr>
                <a:t>Nêu ý nghĩa của Công ước quốc tế về xóa bỏ mọi hình thức phân biệt chủng tộc? </a:t>
              </a:r>
            </a:p>
          </p:txBody>
        </p:sp>
        <p:pic>
          <p:nvPicPr>
            <p:cNvPr id="19" name="Picture 31"/>
            <p:cNvPicPr>
              <a:picLocks noChangeAspect="1"/>
            </p:cNvPicPr>
            <p:nvPr/>
          </p:nvPicPr>
          <p:blipFill>
            <a:blip r:embed="rId2"/>
            <a:srcRect/>
            <a:stretch>
              <a:fillRect/>
            </a:stretch>
          </p:blipFill>
          <p:spPr>
            <a:xfrm>
              <a:off x="13402055" y="1872555"/>
              <a:ext cx="857759" cy="1187895"/>
            </a:xfrm>
            <a:prstGeom prst="rect">
              <a:avLst/>
            </a:prstGeom>
          </p:spPr>
        </p:pic>
      </p:grpSp>
      <p:grpSp>
        <p:nvGrpSpPr>
          <p:cNvPr id="22" name="Group 21"/>
          <p:cNvGrpSpPr/>
          <p:nvPr/>
        </p:nvGrpSpPr>
        <p:grpSpPr>
          <a:xfrm>
            <a:off x="9448800" y="2247900"/>
            <a:ext cx="8013945" cy="4514285"/>
            <a:chOff x="9642657" y="1881902"/>
            <a:chExt cx="8013945" cy="4514285"/>
          </a:xfrm>
        </p:grpSpPr>
        <p:grpSp>
          <p:nvGrpSpPr>
            <p:cNvPr id="24" name="Group 2"/>
            <p:cNvGrpSpPr/>
            <p:nvPr/>
          </p:nvGrpSpPr>
          <p:grpSpPr>
            <a:xfrm>
              <a:off x="9642657" y="2543042"/>
              <a:ext cx="8013945" cy="3853145"/>
              <a:chOff x="0" y="-9525"/>
              <a:chExt cx="4162708" cy="2884226"/>
            </a:xfrm>
            <a:effectLst>
              <a:outerShdw blurRad="50800" dist="38100" dir="2700000" algn="tl" rotWithShape="0">
                <a:prstClr val="black">
                  <a:alpha val="40000"/>
                </a:prstClr>
              </a:outerShdw>
            </a:effectLst>
          </p:grpSpPr>
          <p:sp>
            <p:nvSpPr>
              <p:cNvPr id="30" name="Freeform 3"/>
              <p:cNvSpPr/>
              <p:nvPr/>
            </p:nvSpPr>
            <p:spPr>
              <a:xfrm>
                <a:off x="0" y="0"/>
                <a:ext cx="4162708" cy="2874701"/>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4">
                  <a:lumMod val="20000"/>
                  <a:lumOff val="80000"/>
                </a:schemeClr>
              </a:solidFill>
              <a:ln>
                <a:noFill/>
              </a:ln>
            </p:spPr>
          </p:sp>
          <p:sp>
            <p:nvSpPr>
              <p:cNvPr id="31"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sz="3500"/>
              </a:p>
            </p:txBody>
          </p:sp>
        </p:grpSp>
        <p:sp>
          <p:nvSpPr>
            <p:cNvPr id="26" name="TextBox 25">
              <a:extLst>
                <a:ext uri="{FF2B5EF4-FFF2-40B4-BE49-F238E27FC236}">
                  <a16:creationId xmlns:a16="http://schemas.microsoft.com/office/drawing/2014/main" id="{997DC516-ED6E-49D9-702D-658F0B32E7A9}"/>
                </a:ext>
              </a:extLst>
            </p:cNvPr>
            <p:cNvSpPr txBox="1"/>
            <p:nvPr/>
          </p:nvSpPr>
          <p:spPr>
            <a:xfrm>
              <a:off x="9736934" y="2973940"/>
              <a:ext cx="7825390" cy="3313664"/>
            </a:xfrm>
            <a:prstGeom prst="rect">
              <a:avLst/>
            </a:prstGeom>
            <a:noFill/>
          </p:spPr>
          <p:txBody>
            <a:bodyPr wrap="square">
              <a:spAutoFit/>
            </a:bodyPr>
            <a:lstStyle/>
            <a:p>
              <a:pPr algn="just">
                <a:lnSpc>
                  <a:spcPct val="150000"/>
                </a:lnSpc>
              </a:pPr>
              <a:r>
                <a:rPr lang="en-US" sz="3500" b="1">
                  <a:latin typeface="Arial" panose="020B0604020202020204" pitchFamily="34" charset="0"/>
                  <a:cs typeface="Arial" panose="020B0604020202020204" pitchFamily="34" charset="0"/>
                </a:rPr>
                <a:t>Nhóm </a:t>
              </a:r>
              <a:r>
                <a:rPr lang="en-US" sz="3500" b="1" smtClean="0">
                  <a:latin typeface="Arial" panose="020B0604020202020204" pitchFamily="34" charset="0"/>
                  <a:cs typeface="Arial" panose="020B0604020202020204" pitchFamily="34" charset="0"/>
                </a:rPr>
                <a:t>3, 4. </a:t>
              </a:r>
              <a:r>
                <a:rPr lang="en-US" sz="3500">
                  <a:latin typeface="Arial" panose="020B0604020202020204" pitchFamily="34" charset="0"/>
                  <a:cs typeface="Arial" panose="020B0604020202020204" pitchFamily="34" charset="0"/>
                </a:rPr>
                <a:t>Đọc thông tin </a:t>
              </a:r>
              <a:r>
                <a:rPr lang="en-US" sz="3500" smtClean="0">
                  <a:latin typeface="Arial" panose="020B0604020202020204" pitchFamily="34" charset="0"/>
                  <a:cs typeface="Arial" panose="020B0604020202020204" pitchFamily="34" charset="0"/>
                </a:rPr>
                <a:t>2: </a:t>
              </a:r>
              <a:r>
                <a:rPr lang="en-US" sz="3500">
                  <a:latin typeface="Arial" panose="020B0604020202020204" pitchFamily="34" charset="0"/>
                  <a:cs typeface="Arial" panose="020B0604020202020204" pitchFamily="34" charset="0"/>
                </a:rPr>
                <a:t>Bạn Hà và các bạn trong </a:t>
              </a:r>
              <a:r>
                <a:rPr lang="en-US" sz="3500" smtClean="0">
                  <a:latin typeface="Arial" panose="020B0604020202020204" pitchFamily="34" charset="0"/>
                  <a:cs typeface="Arial" panose="020B0604020202020204" pitchFamily="34" charset="0"/>
                </a:rPr>
                <a:t>TH2 </a:t>
              </a:r>
              <a:r>
                <a:rPr lang="en-US" sz="3500">
                  <a:latin typeface="Arial" panose="020B0604020202020204" pitchFamily="34" charset="0"/>
                  <a:cs typeface="Arial" panose="020B0604020202020204" pitchFamily="34" charset="0"/>
                </a:rPr>
                <a:t>đã làm gì để thể hiện thái độ tôn trọng sự đa dạng dân tộc và văn hóa?</a:t>
              </a:r>
            </a:p>
          </p:txBody>
        </p:sp>
        <p:pic>
          <p:nvPicPr>
            <p:cNvPr id="29" name="Picture 31"/>
            <p:cNvPicPr>
              <a:picLocks noChangeAspect="1"/>
            </p:cNvPicPr>
            <p:nvPr/>
          </p:nvPicPr>
          <p:blipFill>
            <a:blip r:embed="rId2"/>
            <a:srcRect/>
            <a:stretch>
              <a:fillRect/>
            </a:stretch>
          </p:blipFill>
          <p:spPr>
            <a:xfrm>
              <a:off x="13220749" y="1881902"/>
              <a:ext cx="857759" cy="1187895"/>
            </a:xfrm>
            <a:prstGeom prst="rect">
              <a:avLst/>
            </a:prstGeom>
          </p:spPr>
        </p:pic>
      </p:grpSp>
      <p:grpSp>
        <p:nvGrpSpPr>
          <p:cNvPr id="32" name="Group 31"/>
          <p:cNvGrpSpPr/>
          <p:nvPr/>
        </p:nvGrpSpPr>
        <p:grpSpPr>
          <a:xfrm>
            <a:off x="2544421" y="5829300"/>
            <a:ext cx="12619377" cy="3604946"/>
            <a:chOff x="8377078" y="2543042"/>
            <a:chExt cx="12619377" cy="3604946"/>
          </a:xfrm>
        </p:grpSpPr>
        <p:grpSp>
          <p:nvGrpSpPr>
            <p:cNvPr id="33" name="Group 2"/>
            <p:cNvGrpSpPr/>
            <p:nvPr/>
          </p:nvGrpSpPr>
          <p:grpSpPr>
            <a:xfrm>
              <a:off x="8956854" y="2543042"/>
              <a:ext cx="12039601" cy="3604946"/>
              <a:chOff x="-356229" y="-9525"/>
              <a:chExt cx="6253768" cy="2698439"/>
            </a:xfrm>
            <a:effectLst>
              <a:outerShdw blurRad="50800" dist="38100" dir="2700000" algn="tl" rotWithShape="0">
                <a:prstClr val="black">
                  <a:alpha val="40000"/>
                </a:prstClr>
              </a:outerShdw>
            </a:effectLst>
          </p:grpSpPr>
          <p:sp>
            <p:nvSpPr>
              <p:cNvPr id="36" name="Freeform 3"/>
              <p:cNvSpPr/>
              <p:nvPr/>
            </p:nvSpPr>
            <p:spPr>
              <a:xfrm>
                <a:off x="-356229" y="957365"/>
                <a:ext cx="6253768" cy="1731549"/>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4">
                  <a:lumMod val="20000"/>
                  <a:lumOff val="80000"/>
                </a:schemeClr>
              </a:solidFill>
              <a:ln>
                <a:noFill/>
              </a:ln>
            </p:spPr>
          </p:sp>
          <p:sp>
            <p:nvSpPr>
              <p:cNvPr id="37" name="TextBox 4"/>
              <p:cNvSpPr txBox="1"/>
              <p:nvPr/>
            </p:nvSpPr>
            <p:spPr>
              <a:xfrm>
                <a:off x="0" y="-9525"/>
                <a:ext cx="812800" cy="822325"/>
              </a:xfrm>
              <a:prstGeom prst="rect">
                <a:avLst/>
              </a:prstGeom>
            </p:spPr>
            <p:txBody>
              <a:bodyPr lIns="50800" tIns="50800" rIns="50800" bIns="50800" rtlCol="0" anchor="ctr"/>
              <a:lstStyle/>
              <a:p>
                <a:pPr algn="just">
                  <a:lnSpc>
                    <a:spcPct val="150000"/>
                  </a:lnSpc>
                </a:pPr>
                <a:endParaRPr sz="3500"/>
              </a:p>
            </p:txBody>
          </p:sp>
        </p:grpSp>
        <p:sp>
          <p:nvSpPr>
            <p:cNvPr id="34" name="TextBox 33">
              <a:extLst>
                <a:ext uri="{FF2B5EF4-FFF2-40B4-BE49-F238E27FC236}">
                  <a16:creationId xmlns:a16="http://schemas.microsoft.com/office/drawing/2014/main" id="{997DC516-ED6E-49D9-702D-658F0B32E7A9}"/>
                </a:ext>
              </a:extLst>
            </p:cNvPr>
            <p:cNvSpPr txBox="1"/>
            <p:nvPr/>
          </p:nvSpPr>
          <p:spPr>
            <a:xfrm>
              <a:off x="9370022" y="4137287"/>
              <a:ext cx="11213264" cy="1708160"/>
            </a:xfrm>
            <a:prstGeom prst="rect">
              <a:avLst/>
            </a:prstGeom>
            <a:noFill/>
          </p:spPr>
          <p:txBody>
            <a:bodyPr wrap="square">
              <a:spAutoFit/>
            </a:bodyPr>
            <a:lstStyle/>
            <a:p>
              <a:pPr algn="just">
                <a:lnSpc>
                  <a:spcPct val="150000"/>
                </a:lnSpc>
              </a:pPr>
              <a:r>
                <a:rPr lang="en-US" sz="3500" b="1">
                  <a:latin typeface="Arial" panose="020B0604020202020204" pitchFamily="34" charset="0"/>
                  <a:cs typeface="Arial" panose="020B0604020202020204" pitchFamily="34" charset="0"/>
                </a:rPr>
                <a:t>Nhóm </a:t>
              </a:r>
              <a:r>
                <a:rPr lang="en-US" sz="3500" b="1" smtClean="0">
                  <a:latin typeface="Arial" panose="020B0604020202020204" pitchFamily="34" charset="0"/>
                  <a:cs typeface="Arial" panose="020B0604020202020204" pitchFamily="34" charset="0"/>
                </a:rPr>
                <a:t>5, 6. </a:t>
              </a:r>
              <a:r>
                <a:rPr lang="en-US" sz="3500">
                  <a:latin typeface="Arial" panose="020B0604020202020204" pitchFamily="34" charset="0"/>
                  <a:cs typeface="Arial" panose="020B0604020202020204" pitchFamily="34" charset="0"/>
                </a:rPr>
                <a:t>Hãy kể tên một số việc làm thể hiện thái độ tôn trọng sự đa dạng của các dân tộc, các nền văn hóa.</a:t>
              </a:r>
            </a:p>
          </p:txBody>
        </p:sp>
        <p:pic>
          <p:nvPicPr>
            <p:cNvPr id="35" name="Picture 31"/>
            <p:cNvPicPr>
              <a:picLocks noChangeAspect="1"/>
            </p:cNvPicPr>
            <p:nvPr/>
          </p:nvPicPr>
          <p:blipFill>
            <a:blip r:embed="rId2"/>
            <a:srcRect/>
            <a:stretch>
              <a:fillRect/>
            </a:stretch>
          </p:blipFill>
          <p:spPr>
            <a:xfrm rot="20729019">
              <a:off x="8377078" y="3661546"/>
              <a:ext cx="857759" cy="1187895"/>
            </a:xfrm>
            <a:prstGeom prst="rect">
              <a:avLst/>
            </a:prstGeom>
          </p:spPr>
        </p:pic>
      </p:grpSp>
    </p:spTree>
    <p:extLst>
      <p:ext uri="{BB962C8B-B14F-4D97-AF65-F5344CB8AC3E}">
        <p14:creationId xmlns:p14="http://schemas.microsoft.com/office/powerpoint/2010/main" val="404570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CAAC"/>
        </a:solidFill>
        <a:effectLst/>
      </p:bgPr>
    </p:bg>
    <p:spTree>
      <p:nvGrpSpPr>
        <p:cNvPr id="1" name=""/>
        <p:cNvGrpSpPr/>
        <p:nvPr/>
      </p:nvGrpSpPr>
      <p:grpSpPr>
        <a:xfrm>
          <a:off x="0" y="0"/>
          <a:ext cx="0" cy="0"/>
          <a:chOff x="0" y="0"/>
          <a:chExt cx="0" cy="0"/>
        </a:xfrm>
      </p:grpSpPr>
      <p:grpSp>
        <p:nvGrpSpPr>
          <p:cNvPr id="10" name="Group 2"/>
          <p:cNvGrpSpPr/>
          <p:nvPr/>
        </p:nvGrpSpPr>
        <p:grpSpPr>
          <a:xfrm>
            <a:off x="538837" y="474381"/>
            <a:ext cx="17210326" cy="9338237"/>
            <a:chOff x="0" y="0"/>
            <a:chExt cx="5821765" cy="3158860"/>
          </a:xfrm>
          <a:solidFill>
            <a:schemeClr val="bg1"/>
          </a:solidFill>
        </p:grpSpPr>
        <p:sp>
          <p:nvSpPr>
            <p:cNvPr id="11"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5" name="Arrow: Pentagon 5">
            <a:extLst>
              <a:ext uri="{FF2B5EF4-FFF2-40B4-BE49-F238E27FC236}">
                <a16:creationId xmlns:a16="http://schemas.microsoft.com/office/drawing/2014/main" id="{3D494C12-6552-D1DF-7D39-5DC43CF9A306}"/>
              </a:ext>
            </a:extLst>
          </p:cNvPr>
          <p:cNvSpPr/>
          <p:nvPr/>
        </p:nvSpPr>
        <p:spPr>
          <a:xfrm>
            <a:off x="0" y="952500"/>
            <a:ext cx="5260075" cy="11430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anose="020B0604020202020204" pitchFamily="34" charset="0"/>
                <a:cs typeface="Arial" panose="020B0604020202020204" pitchFamily="34" charset="0"/>
              </a:rPr>
              <a:t>Thông tin 1</a:t>
            </a:r>
            <a:endParaRPr lang="en-US" sz="4400" b="1" dirty="0">
              <a:latin typeface="Arial" panose="020B0604020202020204" pitchFamily="34" charset="0"/>
              <a:cs typeface="Arial" panose="020B0604020202020204" pitchFamily="34" charset="0"/>
            </a:endParaRPr>
          </a:p>
        </p:txBody>
      </p:sp>
      <p:pic>
        <p:nvPicPr>
          <p:cNvPr id="18434" name="Picture 2" descr="Vấn nạn phân biệt chủng tộc tại M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8" y="3260313"/>
            <a:ext cx="8077200" cy="53874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466488" y="3830400"/>
            <a:ext cx="7960181" cy="4247317"/>
          </a:xfrm>
          <a:prstGeom prst="rect">
            <a:avLst/>
          </a:prstGeom>
        </p:spPr>
        <p:txBody>
          <a:bodyPr wrap="square">
            <a:spAutoFit/>
          </a:bodyPr>
          <a:lstStyle/>
          <a:p>
            <a:pPr algn="just">
              <a:lnSpc>
                <a:spcPct val="150000"/>
              </a:lnSpc>
              <a:spcBef>
                <a:spcPts val="100"/>
              </a:spcBef>
              <a:spcAft>
                <a:spcPts val="100"/>
              </a:spcAft>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Công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ước quốc tế về xóa bỏ mọi hình thức phân biệt chủng tộc góp phần xóa bỏ phân biệt đối xử về chủng tộc và thúc đẩy sự hiểu biết giữa các chủng tộc.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21101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circle(in)">
                                      <p:cBhvr>
                                        <p:cTn id="12" dur="500"/>
                                        <p:tgtEl>
                                          <p:spTgt spid="18434"/>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CAAC"/>
        </a:solidFill>
        <a:effectLst/>
      </p:bgPr>
    </p:bg>
    <p:spTree>
      <p:nvGrpSpPr>
        <p:cNvPr id="1" name=""/>
        <p:cNvGrpSpPr/>
        <p:nvPr/>
      </p:nvGrpSpPr>
      <p:grpSpPr>
        <a:xfrm>
          <a:off x="0" y="0"/>
          <a:ext cx="0" cy="0"/>
          <a:chOff x="0" y="0"/>
          <a:chExt cx="0" cy="0"/>
        </a:xfrm>
      </p:grpSpPr>
      <p:grpSp>
        <p:nvGrpSpPr>
          <p:cNvPr id="10" name="Group 2"/>
          <p:cNvGrpSpPr/>
          <p:nvPr/>
        </p:nvGrpSpPr>
        <p:grpSpPr>
          <a:xfrm>
            <a:off x="538837" y="474381"/>
            <a:ext cx="17210323" cy="9338237"/>
            <a:chOff x="0" y="0"/>
            <a:chExt cx="5821764" cy="3158860"/>
          </a:xfrm>
          <a:solidFill>
            <a:schemeClr val="bg1"/>
          </a:solidFill>
        </p:grpSpPr>
        <p:sp>
          <p:nvSpPr>
            <p:cNvPr id="11"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5" name="Arrow: Pentagon 5">
            <a:extLst>
              <a:ext uri="{FF2B5EF4-FFF2-40B4-BE49-F238E27FC236}">
                <a16:creationId xmlns:a16="http://schemas.microsoft.com/office/drawing/2014/main" id="{3D494C12-6552-D1DF-7D39-5DC43CF9A306}"/>
              </a:ext>
            </a:extLst>
          </p:cNvPr>
          <p:cNvSpPr/>
          <p:nvPr/>
        </p:nvSpPr>
        <p:spPr>
          <a:xfrm>
            <a:off x="0" y="952500"/>
            <a:ext cx="5260075" cy="11430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anose="020B0604020202020204" pitchFamily="34" charset="0"/>
                <a:cs typeface="Arial" panose="020B0604020202020204" pitchFamily="34" charset="0"/>
              </a:rPr>
              <a:t>Thông tin 2</a:t>
            </a:r>
            <a:endParaRPr lang="en-US" sz="4400" b="1" dirty="0">
              <a:latin typeface="Arial" panose="020B0604020202020204" pitchFamily="34" charset="0"/>
              <a:cs typeface="Arial" panose="020B0604020202020204" pitchFamily="34" charset="0"/>
            </a:endParaRPr>
          </a:p>
        </p:txBody>
      </p:sp>
      <p:sp>
        <p:nvSpPr>
          <p:cNvPr id="3" name="Rectangle 2"/>
          <p:cNvSpPr/>
          <p:nvPr/>
        </p:nvSpPr>
        <p:spPr>
          <a:xfrm>
            <a:off x="2819398" y="2366945"/>
            <a:ext cx="12649200" cy="1754326"/>
          </a:xfrm>
          <a:prstGeom prst="rect">
            <a:avLst/>
          </a:prstGeom>
        </p:spPr>
        <p:txBody>
          <a:bodyPr wrap="square">
            <a:spAutoFit/>
          </a:bodyP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Để thể hiện thái độ tôn trọng sự đa dạng dân tộc và các nền văn hóa trên thế giới, Hà và các bạn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đã:</a:t>
            </a:r>
            <a:endParaRPr lang="en-US" sz="3600">
              <a:latin typeface="Arial" panose="020B0604020202020204" pitchFamily="34" charset="0"/>
              <a:cs typeface="Arial" panose="020B0604020202020204" pitchFamily="34" charset="0"/>
            </a:endParaRPr>
          </a:p>
        </p:txBody>
      </p:sp>
      <p:sp>
        <p:nvSpPr>
          <p:cNvPr id="4" name="Rounded Rectangle 3"/>
          <p:cNvSpPr/>
          <p:nvPr/>
        </p:nvSpPr>
        <p:spPr>
          <a:xfrm>
            <a:off x="1143000" y="4457700"/>
            <a:ext cx="4038600" cy="228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Học ngoại ngữ</a:t>
            </a:r>
            <a:endParaRPr lang="en-US" sz="35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5731330" y="4457700"/>
            <a:ext cx="5486400" cy="228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Giao </a:t>
            </a:r>
            <a:r>
              <a:rPr lang="en-US" sz="3500">
                <a:solidFill>
                  <a:schemeClr val="tx1"/>
                </a:solidFill>
                <a:latin typeface="Arial" panose="020B0604020202020204" pitchFamily="34" charset="0"/>
                <a:cs typeface="Arial" panose="020B0604020202020204" pitchFamily="34" charset="0"/>
              </a:rPr>
              <a:t>tiếp với những người bạn thuộc các dân tộc khác nhau</a:t>
            </a:r>
          </a:p>
        </p:txBody>
      </p:sp>
      <p:sp>
        <p:nvSpPr>
          <p:cNvPr id="15" name="Rounded Rectangle 14"/>
          <p:cNvSpPr/>
          <p:nvPr/>
        </p:nvSpPr>
        <p:spPr>
          <a:xfrm>
            <a:off x="11767461" y="4457700"/>
            <a:ext cx="5486400" cy="228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T</a:t>
            </a:r>
            <a:r>
              <a:rPr lang="en-US" sz="3500" smtClean="0">
                <a:solidFill>
                  <a:schemeClr val="tx1"/>
                </a:solidFill>
                <a:latin typeface="Arial" panose="020B0604020202020204" pitchFamily="34" charset="0"/>
                <a:cs typeface="Arial" panose="020B0604020202020204" pitchFamily="34" charset="0"/>
              </a:rPr>
              <a:t>ìm </a:t>
            </a:r>
            <a:r>
              <a:rPr lang="en-US" sz="3500">
                <a:solidFill>
                  <a:schemeClr val="tx1"/>
                </a:solidFill>
                <a:latin typeface="Arial" panose="020B0604020202020204" pitchFamily="34" charset="0"/>
                <a:cs typeface="Arial" panose="020B0604020202020204" pitchFamily="34" charset="0"/>
              </a:rPr>
              <a:t>hiểu phong tục tập quán của </a:t>
            </a:r>
            <a:r>
              <a:rPr lang="en-US" sz="3500" smtClean="0">
                <a:solidFill>
                  <a:schemeClr val="tx1"/>
                </a:solidFill>
                <a:latin typeface="Arial" panose="020B0604020202020204" pitchFamily="34" charset="0"/>
                <a:cs typeface="Arial" panose="020B0604020202020204" pitchFamily="34" charset="0"/>
              </a:rPr>
              <a:t>nước </a:t>
            </a:r>
            <a:r>
              <a:rPr lang="en-US" sz="3500">
                <a:solidFill>
                  <a:schemeClr val="tx1"/>
                </a:solidFill>
                <a:latin typeface="Arial" panose="020B0604020202020204" pitchFamily="34" charset="0"/>
                <a:cs typeface="Arial" panose="020B0604020202020204" pitchFamily="34" charset="0"/>
              </a:rPr>
              <a:t>ngoài </a:t>
            </a:r>
          </a:p>
        </p:txBody>
      </p:sp>
      <p:sp>
        <p:nvSpPr>
          <p:cNvPr id="16" name="Rounded Rectangle 15"/>
          <p:cNvSpPr/>
          <p:nvPr/>
        </p:nvSpPr>
        <p:spPr>
          <a:xfrm>
            <a:off x="2630037" y="7135159"/>
            <a:ext cx="5867400" cy="228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Giới </a:t>
            </a:r>
            <a:r>
              <a:rPr lang="en-US" sz="3500">
                <a:solidFill>
                  <a:schemeClr val="tx1"/>
                </a:solidFill>
                <a:latin typeface="Arial" panose="020B0604020202020204" pitchFamily="34" charset="0"/>
                <a:cs typeface="Arial" panose="020B0604020202020204" pitchFamily="34" charset="0"/>
              </a:rPr>
              <a:t>thiệu phong tục tập quán, nét văn hóa đặc sắc của dân tộc mình</a:t>
            </a:r>
          </a:p>
        </p:txBody>
      </p:sp>
      <p:sp>
        <p:nvSpPr>
          <p:cNvPr id="17" name="Rounded Rectangle 16"/>
          <p:cNvSpPr/>
          <p:nvPr/>
        </p:nvSpPr>
        <p:spPr>
          <a:xfrm>
            <a:off x="9216935" y="7135159"/>
            <a:ext cx="5867400" cy="228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Hòa </a:t>
            </a:r>
            <a:r>
              <a:rPr lang="en-US" sz="3500">
                <a:solidFill>
                  <a:schemeClr val="tx1"/>
                </a:solidFill>
                <a:latin typeface="Arial" panose="020B0604020202020204" pitchFamily="34" charset="0"/>
                <a:cs typeface="Arial" panose="020B0604020202020204" pitchFamily="34" charset="0"/>
              </a:rPr>
              <a:t>đồng, cởi mở và tôn trọng lẫn nhau, không kì thị về màu da, văn hóa,...</a:t>
            </a:r>
          </a:p>
        </p:txBody>
      </p:sp>
    </p:spTree>
    <p:extLst>
      <p:ext uri="{BB962C8B-B14F-4D97-AF65-F5344CB8AC3E}">
        <p14:creationId xmlns:p14="http://schemas.microsoft.com/office/powerpoint/2010/main" val="643195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par>
                          <p:cTn id="28" fill="hold">
                            <p:stCondLst>
                              <p:cond delay="1500"/>
                            </p:stCondLst>
                            <p:childTnLst>
                              <p:par>
                                <p:cTn id="29" presetID="16" presetClass="entr" presetSubtype="2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4"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sp>
        <p:nvSpPr>
          <p:cNvPr id="2" name="Freeform 2"/>
          <p:cNvSpPr/>
          <p:nvPr/>
        </p:nvSpPr>
        <p:spPr>
          <a:xfrm>
            <a:off x="11668358" y="7658100"/>
            <a:ext cx="5590942" cy="4747218"/>
          </a:xfrm>
          <a:custGeom>
            <a:avLst/>
            <a:gdLst/>
            <a:ahLst/>
            <a:cxnLst/>
            <a:rect l="l" t="t" r="r" b="b"/>
            <a:pathLst>
              <a:path w="5590942" h="4747218">
                <a:moveTo>
                  <a:pt x="0" y="0"/>
                </a:moveTo>
                <a:lnTo>
                  <a:pt x="5590942" y="0"/>
                </a:lnTo>
                <a:lnTo>
                  <a:pt x="5590942" y="4747218"/>
                </a:lnTo>
                <a:lnTo>
                  <a:pt x="0" y="474721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295400" y="8019413"/>
            <a:ext cx="4024591" cy="4024591"/>
          </a:xfrm>
          <a:custGeom>
            <a:avLst/>
            <a:gdLst/>
            <a:ahLst/>
            <a:cxnLst/>
            <a:rect l="l" t="t" r="r" b="b"/>
            <a:pathLst>
              <a:path w="4024591" h="4024591">
                <a:moveTo>
                  <a:pt x="0" y="0"/>
                </a:moveTo>
                <a:lnTo>
                  <a:pt x="4024591" y="0"/>
                </a:lnTo>
                <a:lnTo>
                  <a:pt x="4024591" y="4024591"/>
                </a:lnTo>
                <a:lnTo>
                  <a:pt x="0" y="4024591"/>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grpSp>
        <p:nvGrpSpPr>
          <p:cNvPr id="23" name="Group 22">
            <a:extLst>
              <a:ext uri="{FF2B5EF4-FFF2-40B4-BE49-F238E27FC236}">
                <a16:creationId xmlns:a16="http://schemas.microsoft.com/office/drawing/2014/main" id="{57166855-D008-4288-356B-A634DF69BF7F}"/>
              </a:ext>
            </a:extLst>
          </p:cNvPr>
          <p:cNvGrpSpPr/>
          <p:nvPr/>
        </p:nvGrpSpPr>
        <p:grpSpPr>
          <a:xfrm>
            <a:off x="4084903" y="906395"/>
            <a:ext cx="9982200" cy="1112905"/>
            <a:chOff x="3348711" y="300256"/>
            <a:chExt cx="2395088" cy="1112905"/>
          </a:xfrm>
        </p:grpSpPr>
        <p:sp>
          <p:nvSpPr>
            <p:cNvPr id="24" name="TextBox 23">
              <a:extLst>
                <a:ext uri="{FF2B5EF4-FFF2-40B4-BE49-F238E27FC236}">
                  <a16:creationId xmlns:a16="http://schemas.microsoft.com/office/drawing/2014/main" id="{4EF187E9-2E66-DBF3-728B-2F9577AC4803}"/>
                </a:ext>
              </a:extLst>
            </p:cNvPr>
            <p:cNvSpPr txBox="1"/>
            <p:nvPr/>
          </p:nvSpPr>
          <p:spPr>
            <a:xfrm>
              <a:off x="3348711" y="300256"/>
              <a:ext cx="2395088" cy="769441"/>
            </a:xfrm>
            <a:prstGeom prst="rect">
              <a:avLst/>
            </a:prstGeom>
          </p:spPr>
          <p:txBody>
            <a:bodyPr wrap="square" lIns="0" tIns="0" rIns="0" bIns="0" rtlCol="0" anchor="t">
              <a:spAutoFit/>
            </a:bodyPr>
            <a:lstStyle/>
            <a:p>
              <a:pPr algn="ctr"/>
              <a:r>
                <a:rPr lang="en-US" sz="5000" b="1" smtClean="0">
                  <a:solidFill>
                    <a:srgbClr val="9F0002"/>
                  </a:solidFill>
                  <a:latin typeface="Arial" panose="020B0604020202020204" pitchFamily="34" charset="0"/>
                  <a:cs typeface="Arial" panose="020B0604020202020204" pitchFamily="34" charset="0"/>
                </a:rPr>
                <a:t>Ở một số quốc gia Trung Đông</a:t>
              </a:r>
              <a:endParaRPr lang="en-US" sz="5000" b="1" dirty="0">
                <a:solidFill>
                  <a:srgbClr val="9F0002"/>
                </a:solidFill>
                <a:latin typeface="Arial" panose="020B0604020202020204" pitchFamily="34" charset="0"/>
                <a:cs typeface="Arial" panose="020B0604020202020204" pitchFamily="34" charset="0"/>
              </a:endParaRPr>
            </a:p>
          </p:txBody>
        </p:sp>
        <p:cxnSp>
          <p:nvCxnSpPr>
            <p:cNvPr id="25" name="Google Shape;558;p28">
              <a:extLst>
                <a:ext uri="{FF2B5EF4-FFF2-40B4-BE49-F238E27FC236}">
                  <a16:creationId xmlns:a16="http://schemas.microsoft.com/office/drawing/2014/main" id="{3FAE4933-6A13-AD52-FDE9-E7EB143A924C}"/>
                </a:ext>
              </a:extLst>
            </p:cNvPr>
            <p:cNvCxnSpPr>
              <a:cxnSpLocks/>
            </p:cNvCxnSpPr>
            <p:nvPr/>
          </p:nvCxnSpPr>
          <p:spPr>
            <a:xfrm>
              <a:off x="3678398" y="1413161"/>
              <a:ext cx="1735714" cy="0"/>
            </a:xfrm>
            <a:prstGeom prst="straightConnector1">
              <a:avLst/>
            </a:prstGeom>
            <a:noFill/>
            <a:ln w="57150" cap="flat" cmpd="sng">
              <a:solidFill>
                <a:srgbClr val="9F0002"/>
              </a:solidFill>
              <a:prstDash val="solid"/>
              <a:round/>
              <a:headEnd type="none" w="med" len="med"/>
              <a:tailEnd type="none" w="med" len="med"/>
            </a:ln>
          </p:spPr>
        </p:cxnSp>
      </p:grpSp>
      <p:grpSp>
        <p:nvGrpSpPr>
          <p:cNvPr id="8" name="Group 7"/>
          <p:cNvGrpSpPr/>
          <p:nvPr/>
        </p:nvGrpSpPr>
        <p:grpSpPr>
          <a:xfrm>
            <a:off x="9448800" y="2156814"/>
            <a:ext cx="8458200" cy="7707038"/>
            <a:chOff x="8915401" y="2156814"/>
            <a:chExt cx="8458200" cy="7707038"/>
          </a:xfrm>
        </p:grpSpPr>
        <p:pic>
          <p:nvPicPr>
            <p:cNvPr id="1026" name="Picture 2" descr="https://o.remove.bg/downloads/6956cd26-65ed-4ca7-ac7d-dd79dd7d9396/image-removebg-preview.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87001" y="2156814"/>
              <a:ext cx="5715000" cy="51707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915401" y="7278529"/>
              <a:ext cx="8458200" cy="2585323"/>
            </a:xfrm>
            <a:prstGeom prst="rect">
              <a:avLst/>
            </a:prstGeom>
          </p:spPr>
          <p:txBody>
            <a:bodyPr wrap="square">
              <a:spAutoFit/>
            </a:bodyP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Vì tay trái được sử dụng để tự vệ sinh cá nhân nên tuyệt đối không được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dùng trên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bàn ăn hoặc để chào hỏi bạn bè</a:t>
              </a:r>
              <a:endParaRPr lang="en-US" sz="3600">
                <a:latin typeface="Arial" panose="020B0604020202020204" pitchFamily="34" charset="0"/>
                <a:cs typeface="Arial" panose="020B0604020202020204" pitchFamily="34" charset="0"/>
              </a:endParaRPr>
            </a:p>
          </p:txBody>
        </p:sp>
      </p:grpSp>
      <p:grpSp>
        <p:nvGrpSpPr>
          <p:cNvPr id="10" name="Group 9"/>
          <p:cNvGrpSpPr/>
          <p:nvPr/>
        </p:nvGrpSpPr>
        <p:grpSpPr>
          <a:xfrm>
            <a:off x="457200" y="2818835"/>
            <a:ext cx="6477000" cy="7049065"/>
            <a:chOff x="685800" y="2818835"/>
            <a:chExt cx="6477000" cy="7049065"/>
          </a:xfrm>
        </p:grpSpPr>
        <p:grpSp>
          <p:nvGrpSpPr>
            <p:cNvPr id="6" name="Group 5"/>
            <p:cNvGrpSpPr/>
            <p:nvPr/>
          </p:nvGrpSpPr>
          <p:grpSpPr>
            <a:xfrm>
              <a:off x="685800" y="2818835"/>
              <a:ext cx="6477000" cy="7049065"/>
              <a:chOff x="1170616" y="2818835"/>
              <a:chExt cx="6477000" cy="7049065"/>
            </a:xfrm>
          </p:grpSpPr>
          <p:sp>
            <p:nvSpPr>
              <p:cNvPr id="21" name="Freeform 8"/>
              <p:cNvSpPr/>
              <p:nvPr/>
            </p:nvSpPr>
            <p:spPr>
              <a:xfrm>
                <a:off x="2514600" y="2818835"/>
                <a:ext cx="3789032" cy="4038600"/>
              </a:xfrm>
              <a:custGeom>
                <a:avLst/>
                <a:gdLst/>
                <a:ahLst/>
                <a:cxnLst/>
                <a:rect l="l" t="t" r="r" b="b"/>
                <a:pathLst>
                  <a:path w="3241134" h="3358689">
                    <a:moveTo>
                      <a:pt x="0" y="0"/>
                    </a:moveTo>
                    <a:lnTo>
                      <a:pt x="3241134" y="0"/>
                    </a:lnTo>
                    <a:lnTo>
                      <a:pt x="3241134" y="3358688"/>
                    </a:lnTo>
                    <a:lnTo>
                      <a:pt x="0" y="335868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5" name="Rectangle 4"/>
              <p:cNvSpPr/>
              <p:nvPr/>
            </p:nvSpPr>
            <p:spPr>
              <a:xfrm>
                <a:off x="1170616" y="7282577"/>
                <a:ext cx="6477000" cy="2585323"/>
              </a:xfrm>
              <a:prstGeom prst="rect">
                <a:avLst/>
              </a:prstGeom>
            </p:spPr>
            <p:txBody>
              <a:bodyPr wrap="square">
                <a:spAutoFit/>
              </a:bodyP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iệc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chào ai đó hay ăn bằng tay trái có thể bị coi là thô lỗ và mất vệ sinh</a:t>
                </a:r>
                <a:endParaRPr lang="en-US" sz="3600">
                  <a:latin typeface="Arial" panose="020B0604020202020204" pitchFamily="34" charset="0"/>
                  <a:cs typeface="Arial" panose="020B0604020202020204" pitchFamily="34" charset="0"/>
                </a:endParaRPr>
              </a:p>
            </p:txBody>
          </p:sp>
        </p:grpSp>
        <p:pic>
          <p:nvPicPr>
            <p:cNvPr id="28"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21165779">
              <a:off x="4977750" y="4381177"/>
              <a:ext cx="847550" cy="721987"/>
            </a:xfrm>
            <a:prstGeom prst="rect">
              <a:avLst/>
            </a:prstGeom>
          </p:spPr>
        </p:pic>
      </p:grpSp>
      <p:pic>
        <p:nvPicPr>
          <p:cNvPr id="17" name="Picture 7">
            <a:extLst>
              <a:ext uri="{FF2B5EF4-FFF2-40B4-BE49-F238E27FC236}">
                <a16:creationId xmlns:a16="http://schemas.microsoft.com/office/drawing/2014/main" id="{DD7DB2BB-7DCD-2FA5-0AF0-E8E8DB16628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49"/>
              </a:ext>
            </a:extLst>
          </a:blip>
          <a:srcRect/>
          <a:stretch>
            <a:fillRect/>
          </a:stretch>
        </p:blipFill>
        <p:spPr>
          <a:xfrm>
            <a:off x="7142109" y="4457654"/>
            <a:ext cx="2805113" cy="1392037"/>
          </a:xfrm>
          <a:prstGeom prst="rect">
            <a:avLst/>
          </a:prstGeom>
        </p:spPr>
      </p:pic>
    </p:spTree>
    <p:extLst>
      <p:ext uri="{BB962C8B-B14F-4D97-AF65-F5344CB8AC3E}">
        <p14:creationId xmlns:p14="http://schemas.microsoft.com/office/powerpoint/2010/main" val="2109085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5"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CAAC"/>
        </a:solidFill>
        <a:effectLst/>
      </p:bgPr>
    </p:bg>
    <p:spTree>
      <p:nvGrpSpPr>
        <p:cNvPr id="1" name=""/>
        <p:cNvGrpSpPr/>
        <p:nvPr/>
      </p:nvGrpSpPr>
      <p:grpSpPr>
        <a:xfrm>
          <a:off x="0" y="0"/>
          <a:ext cx="0" cy="0"/>
          <a:chOff x="0" y="0"/>
          <a:chExt cx="0" cy="0"/>
        </a:xfrm>
      </p:grpSpPr>
      <p:grpSp>
        <p:nvGrpSpPr>
          <p:cNvPr id="10" name="Group 2"/>
          <p:cNvGrpSpPr/>
          <p:nvPr/>
        </p:nvGrpSpPr>
        <p:grpSpPr>
          <a:xfrm>
            <a:off x="538837" y="474381"/>
            <a:ext cx="17210323" cy="9338237"/>
            <a:chOff x="0" y="0"/>
            <a:chExt cx="5821764" cy="3158860"/>
          </a:xfrm>
          <a:solidFill>
            <a:schemeClr val="bg1"/>
          </a:solidFill>
        </p:grpSpPr>
        <p:sp>
          <p:nvSpPr>
            <p:cNvPr id="11"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5" name="Arrow: Pentagon 5">
            <a:extLst>
              <a:ext uri="{FF2B5EF4-FFF2-40B4-BE49-F238E27FC236}">
                <a16:creationId xmlns:a16="http://schemas.microsoft.com/office/drawing/2014/main" id="{3D494C12-6552-D1DF-7D39-5DC43CF9A306}"/>
              </a:ext>
            </a:extLst>
          </p:cNvPr>
          <p:cNvSpPr/>
          <p:nvPr/>
        </p:nvSpPr>
        <p:spPr>
          <a:xfrm>
            <a:off x="0" y="952500"/>
            <a:ext cx="5260075" cy="11430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anose="020B0604020202020204" pitchFamily="34" charset="0"/>
                <a:cs typeface="Arial" panose="020B0604020202020204" pitchFamily="34" charset="0"/>
              </a:rPr>
              <a:t>Thông tin 3</a:t>
            </a:r>
            <a:endParaRPr lang="en-US" sz="4400" b="1" dirty="0">
              <a:latin typeface="Arial" panose="020B0604020202020204" pitchFamily="34" charset="0"/>
              <a:cs typeface="Arial" panose="020B0604020202020204" pitchFamily="34" charset="0"/>
            </a:endParaRPr>
          </a:p>
        </p:txBody>
      </p:sp>
      <p:sp>
        <p:nvSpPr>
          <p:cNvPr id="5" name="Rectangle 4"/>
          <p:cNvSpPr/>
          <p:nvPr/>
        </p:nvSpPr>
        <p:spPr>
          <a:xfrm>
            <a:off x="1217565" y="2366945"/>
            <a:ext cx="15852865" cy="1754326"/>
          </a:xfrm>
          <a:prstGeom prst="rect">
            <a:avLst/>
          </a:prstGeom>
        </p:spPr>
        <p:txBody>
          <a:bodyPr wrap="square">
            <a:spAutoFit/>
          </a:bodyPr>
          <a:lstStyle/>
          <a:p>
            <a:pPr algn="just">
              <a:lnSpc>
                <a:spcPct val="150000"/>
              </a:lnSpc>
              <a:spcBef>
                <a:spcPts val="100"/>
              </a:spcBef>
              <a:spcAft>
                <a:spcPts val="100"/>
              </a:spcAft>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Một số việc cần làm để thể hiện thái độ tôn trọng sự đa dạng của các dân tộc và các nền văn hóa trên thế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giới: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8"/>
          <p:cNvPicPr>
            <a:picLocks noChangeAspect="1"/>
          </p:cNvPicPr>
          <p:nvPr/>
        </p:nvPicPr>
        <p:blipFill>
          <a:blip r:embed="rId2"/>
          <a:srcRect/>
          <a:stretch>
            <a:fillRect/>
          </a:stretch>
        </p:blipFill>
        <p:spPr>
          <a:xfrm>
            <a:off x="1217565" y="4829790"/>
            <a:ext cx="3370768" cy="5277133"/>
          </a:xfrm>
          <a:prstGeom prst="rect">
            <a:avLst/>
          </a:prstGeom>
        </p:spPr>
      </p:pic>
      <p:sp>
        <p:nvSpPr>
          <p:cNvPr id="6" name="Rectangle 5"/>
          <p:cNvSpPr/>
          <p:nvPr/>
        </p:nvSpPr>
        <p:spPr>
          <a:xfrm>
            <a:off x="4802230" y="4392716"/>
            <a:ext cx="12268200" cy="5078313"/>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Tôn trọng tính cách, truyền thống, phong tục tập quán,... của các dân tộc.</a:t>
            </a:r>
            <a:endParaRPr lang="en-US" sz="3600">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Luôn tích cực tìm hiểu và tiếp thu những giá trị tốt đẹp của các dân tộc.</a:t>
            </a:r>
            <a:endParaRPr lang="en-US" sz="3600">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Thể hiện lòng tự hào chính đáng về dân tộc mình.</a:t>
            </a:r>
            <a:endParaRPr lang="en-US" sz="3600">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Phê phán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hành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vi kì thị, phân biệt chủng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tộc,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văn hóa.</a:t>
            </a:r>
            <a:endParaRPr lang="en-US" sz="3600">
              <a:effectLst/>
              <a:latin typeface="Arial" panose="020B0604020202020204" pitchFamily="34" charset="0"/>
              <a:ea typeface="Noto Sans Symbols"/>
              <a:cs typeface="Arial" panose="020B0604020202020204" pitchFamily="34" charset="0"/>
            </a:endParaRPr>
          </a:p>
        </p:txBody>
      </p:sp>
    </p:spTree>
    <p:extLst>
      <p:ext uri="{BB962C8B-B14F-4D97-AF65-F5344CB8AC3E}">
        <p14:creationId xmlns:p14="http://schemas.microsoft.com/office/powerpoint/2010/main" val="1356620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500"/>
                                        <p:tgtEl>
                                          <p:spTgt spid="6">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sp>
        <p:nvSpPr>
          <p:cNvPr id="4" name="Freeform 4"/>
          <p:cNvSpPr/>
          <p:nvPr/>
        </p:nvSpPr>
        <p:spPr>
          <a:xfrm rot="-135847">
            <a:off x="3271512" y="817573"/>
            <a:ext cx="11895444" cy="12061287"/>
          </a:xfrm>
          <a:custGeom>
            <a:avLst/>
            <a:gdLst/>
            <a:ahLst/>
            <a:cxnLst/>
            <a:rect l="l" t="t" r="r" b="b"/>
            <a:pathLst>
              <a:path w="11895444" h="12061287">
                <a:moveTo>
                  <a:pt x="0" y="0"/>
                </a:moveTo>
                <a:lnTo>
                  <a:pt x="11895445" y="0"/>
                </a:lnTo>
                <a:lnTo>
                  <a:pt x="11895445" y="12061287"/>
                </a:lnTo>
                <a:lnTo>
                  <a:pt x="0" y="1206128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grpSp>
        <p:nvGrpSpPr>
          <p:cNvPr id="9" name="Group 8"/>
          <p:cNvGrpSpPr/>
          <p:nvPr/>
        </p:nvGrpSpPr>
        <p:grpSpPr>
          <a:xfrm>
            <a:off x="4453069" y="2155140"/>
            <a:ext cx="9000864" cy="2640743"/>
            <a:chOff x="4453069" y="2155140"/>
            <a:chExt cx="9000864" cy="2640743"/>
          </a:xfrm>
        </p:grpSpPr>
        <p:sp>
          <p:nvSpPr>
            <p:cNvPr id="8" name="Freeform 8"/>
            <p:cNvSpPr/>
            <p:nvPr/>
          </p:nvSpPr>
          <p:spPr>
            <a:xfrm rot="-5491279">
              <a:off x="7633129" y="-1024920"/>
              <a:ext cx="2640743" cy="9000864"/>
            </a:xfrm>
            <a:custGeom>
              <a:avLst/>
              <a:gdLst/>
              <a:ahLst/>
              <a:cxnLst/>
              <a:rect l="l" t="t" r="r" b="b"/>
              <a:pathLst>
                <a:path w="1721614" h="4284560">
                  <a:moveTo>
                    <a:pt x="0" y="0"/>
                  </a:moveTo>
                  <a:lnTo>
                    <a:pt x="1721615" y="0"/>
                  </a:lnTo>
                  <a:lnTo>
                    <a:pt x="1721615" y="4284560"/>
                  </a:lnTo>
                  <a:lnTo>
                    <a:pt x="0" y="4284560"/>
                  </a:lnTo>
                  <a:lnTo>
                    <a:pt x="0" y="0"/>
                  </a:lnTo>
                  <a:close/>
                </a:path>
              </a:pathLst>
            </a:custGeom>
            <a:blipFill>
              <a:blip r:embed="rId8">
                <a:extLst>
                  <a:ext uri="{96DAC541-7B7A-43D3-8B79-37D633B846F1}">
                    <asvg:svgBlip xmlns:asvg="http://schemas.microsoft.com/office/drawing/2016/SVG/main" xmlns="" r:embed="rId15"/>
                  </a:ext>
                </a:extLst>
              </a:blip>
              <a:stretch>
                <a:fillRect/>
              </a:stretch>
            </a:blipFill>
          </p:spPr>
        </p:sp>
        <p:sp>
          <p:nvSpPr>
            <p:cNvPr id="11" name="TextBox 10">
              <a:extLst>
                <a:ext uri="{FF2B5EF4-FFF2-40B4-BE49-F238E27FC236}">
                  <a16:creationId xmlns:a16="http://schemas.microsoft.com/office/drawing/2014/main" id="{E19B1F1F-6136-4AD1-8FAA-8BF99A8856B5}"/>
                </a:ext>
              </a:extLst>
            </p:cNvPr>
            <p:cNvSpPr txBox="1"/>
            <p:nvPr/>
          </p:nvSpPr>
          <p:spPr>
            <a:xfrm>
              <a:off x="5489769" y="2936903"/>
              <a:ext cx="6927461" cy="1092607"/>
            </a:xfrm>
            <a:prstGeom prst="rect">
              <a:avLst/>
            </a:prstGeom>
            <a:noFill/>
          </p:spPr>
          <p:txBody>
            <a:bodyPr wrap="square" rtlCol="0">
              <a:spAutoFit/>
            </a:bodyPr>
            <a:lstStyle/>
            <a:p>
              <a:pPr algn="ctr"/>
              <a:r>
                <a:rPr lang="en-US" sz="6500" b="1" dirty="0">
                  <a:solidFill>
                    <a:srgbClr val="AF5632"/>
                  </a:solidFill>
                  <a:latin typeface="Arial" panose="020B0604020202020204" pitchFamily="34" charset="0"/>
                  <a:cs typeface="Arial" panose="020B0604020202020204" pitchFamily="34" charset="0"/>
                </a:rPr>
                <a:t>LUYỆN TẬP</a:t>
              </a:r>
              <a:endParaRPr lang="en-US" sz="6500" dirty="0">
                <a:solidFill>
                  <a:srgbClr val="AF5632"/>
                </a:solidFill>
                <a:latin typeface="Arial" panose="020B0604020202020204" pitchFamily="34" charset="0"/>
                <a:cs typeface="Arial" panose="020B0604020202020204" pitchFamily="34" charset="0"/>
              </a:endParaRPr>
            </a:p>
          </p:txBody>
        </p:sp>
      </p:grpSp>
      <p:sp>
        <p:nvSpPr>
          <p:cNvPr id="12" name="Rectangle 11"/>
          <p:cNvSpPr/>
          <p:nvPr/>
        </p:nvSpPr>
        <p:spPr>
          <a:xfrm>
            <a:off x="4294691" y="5529977"/>
            <a:ext cx="9849086" cy="2585323"/>
          </a:xfrm>
          <a:prstGeom prst="rect">
            <a:avLst/>
          </a:prstGeom>
        </p:spPr>
        <p:txBody>
          <a:bodyPr wrap="square">
            <a:spAutoFit/>
          </a:bodyPr>
          <a:lstStyle/>
          <a:p>
            <a:pPr algn="ctr">
              <a:lnSpc>
                <a:spcPct val="150000"/>
              </a:lnSpc>
              <a:spcBef>
                <a:spcPts val="100"/>
              </a:spcBef>
              <a:spcAft>
                <a:spcPts val="100"/>
              </a:spcAft>
            </a:pPr>
            <a:r>
              <a:rPr lang="en-US" sz="5400" b="1">
                <a:latin typeface="Arial" panose="020B0604020202020204" pitchFamily="34" charset="0"/>
                <a:ea typeface="Times New Roman" panose="02020603050405020304" pitchFamily="18" charset="0"/>
                <a:cs typeface="Arial" panose="020B0604020202020204" pitchFamily="34" charset="0"/>
              </a:rPr>
              <a:t>Hoạt động 1: Trả lời câu hỏi trắc nghiệm</a:t>
            </a:r>
            <a:endParaRPr lang="en-US" sz="54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573C2BCE-03D7-5A63-B7C8-0ACC3E564B05}"/>
              </a:ext>
            </a:extLst>
          </p:cNvPr>
          <p:cNvSpPr txBox="1"/>
          <p:nvPr/>
        </p:nvSpPr>
        <p:spPr>
          <a:xfrm>
            <a:off x="1629909" y="745510"/>
            <a:ext cx="15028178" cy="2492990"/>
          </a:xfrm>
          <a:prstGeom prst="rect">
            <a:avLst/>
          </a:prstGeom>
        </p:spPr>
        <p:txBody>
          <a:bodyPr wrap="square" lIns="0" tIns="0" rIns="0" bIns="0" rtlCol="0" anchor="t">
            <a:spAutoFit/>
          </a:bodyPr>
          <a:lstStyle/>
          <a:p>
            <a:pPr lvl="0" algn="ctr">
              <a:lnSpc>
                <a:spcPct val="150000"/>
              </a:lnSpc>
            </a:pPr>
            <a:r>
              <a:rPr lang="en-US" sz="3600" b="1" err="1">
                <a:latin typeface="Arial" panose="020B0604020202020204" pitchFamily="34" charset="0"/>
                <a:cs typeface="Arial" panose="020B0604020202020204" pitchFamily="34" charset="0"/>
              </a:rPr>
              <a:t>Câu</a:t>
            </a:r>
            <a:r>
              <a:rPr lang="en-US" sz="3600" b="1">
                <a:latin typeface="Arial" panose="020B0604020202020204" pitchFamily="34" charset="0"/>
                <a:cs typeface="Arial" panose="020B0604020202020204" pitchFamily="34" charset="0"/>
              </a:rPr>
              <a:t> 1. </a:t>
            </a:r>
            <a:r>
              <a:rPr lang="en-US" sz="3600">
                <a:latin typeface="Arial" panose="020B0604020202020204" pitchFamily="34" charset="0"/>
                <a:cs typeface="Arial" panose="020B0604020202020204" pitchFamily="34" charset="0"/>
              </a:rPr>
              <a:t>Điền từ còn thiếu vào chỗ trống, </a:t>
            </a:r>
            <a:r>
              <a:rPr lang="en-US" sz="3600" i="1">
                <a:latin typeface="Arial" panose="020B0604020202020204" pitchFamily="34" charset="0"/>
                <a:cs typeface="Arial" panose="020B0604020202020204" pitchFamily="34" charset="0"/>
              </a:rPr>
              <a:t>“Mỗi dân tộc đều có những nét riêng về……, truyền thống, ………, tập quán, ngôn ngữ. Đó là những …….. của nhân loại cần được tôn trọng và kế thừa”</a:t>
            </a:r>
            <a:r>
              <a:rPr lang="en-US" sz="360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
        <p:nvSpPr>
          <p:cNvPr id="46" name="Plaque 45">
            <a:extLst>
              <a:ext uri="{FF2B5EF4-FFF2-40B4-BE49-F238E27FC236}">
                <a16:creationId xmlns:a16="http://schemas.microsoft.com/office/drawing/2014/main" id="{EA5EDB69-5FC1-0227-D579-0B68147B0112}"/>
              </a:ext>
            </a:extLst>
          </p:cNvPr>
          <p:cNvSpPr/>
          <p:nvPr/>
        </p:nvSpPr>
        <p:spPr>
          <a:xfrm>
            <a:off x="1371600" y="3695700"/>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smtClean="0">
                <a:solidFill>
                  <a:schemeClr val="tx1"/>
                </a:solidFill>
                <a:latin typeface="Arial" panose="020B0604020202020204" pitchFamily="34" charset="0"/>
                <a:cs typeface="Arial" panose="020B0604020202020204" pitchFamily="34" charset="0"/>
              </a:rPr>
              <a:t>A. </a:t>
            </a:r>
            <a:r>
              <a:rPr lang="en-US" sz="3600">
                <a:solidFill>
                  <a:schemeClr val="tx1"/>
                </a:solidFill>
                <a:latin typeface="Arial" panose="020B0604020202020204" pitchFamily="34" charset="0"/>
                <a:cs typeface="Arial" panose="020B0604020202020204" pitchFamily="34" charset="0"/>
              </a:rPr>
              <a:t>Tình cảm/ giọng nói/ tài sản</a:t>
            </a:r>
          </a:p>
        </p:txBody>
      </p:sp>
      <p:sp>
        <p:nvSpPr>
          <p:cNvPr id="47" name="Plaque 46">
            <a:extLst>
              <a:ext uri="{FF2B5EF4-FFF2-40B4-BE49-F238E27FC236}">
                <a16:creationId xmlns:a16="http://schemas.microsoft.com/office/drawing/2014/main" id="{002BAA3F-E185-54EC-5029-D760862380AE}"/>
              </a:ext>
            </a:extLst>
          </p:cNvPr>
          <p:cNvSpPr/>
          <p:nvPr/>
        </p:nvSpPr>
        <p:spPr>
          <a:xfrm>
            <a:off x="1371600" y="69044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chemeClr val="tx1"/>
                </a:solidFill>
                <a:latin typeface="Arial" panose="020B0604020202020204" pitchFamily="34" charset="0"/>
                <a:cs typeface="Arial" panose="020B0604020202020204" pitchFamily="34" charset="0"/>
              </a:rPr>
              <a:t>C. Tính cách/ phong tục/ </a:t>
            </a:r>
            <a:endParaRPr lang="en-US" sz="3600" smtClean="0">
              <a:solidFill>
                <a:schemeClr val="tx1"/>
              </a:solidFill>
              <a:latin typeface="Arial" panose="020B0604020202020204" pitchFamily="34" charset="0"/>
              <a:cs typeface="Arial" panose="020B0604020202020204" pitchFamily="34" charset="0"/>
            </a:endParaRPr>
          </a:p>
          <a:p>
            <a:pPr lvl="0" algn="ctr">
              <a:lnSpc>
                <a:spcPct val="150000"/>
              </a:lnSpc>
            </a:pPr>
            <a:r>
              <a:rPr lang="en-US" sz="3600" smtClean="0">
                <a:solidFill>
                  <a:schemeClr val="tx1"/>
                </a:solidFill>
                <a:latin typeface="Arial" panose="020B0604020202020204" pitchFamily="34" charset="0"/>
                <a:cs typeface="Arial" panose="020B0604020202020204" pitchFamily="34" charset="0"/>
              </a:rPr>
              <a:t>vốn </a:t>
            </a:r>
            <a:r>
              <a:rPr lang="en-US" sz="3600">
                <a:solidFill>
                  <a:schemeClr val="tx1"/>
                </a:solidFill>
                <a:latin typeface="Arial" panose="020B0604020202020204" pitchFamily="34" charset="0"/>
                <a:cs typeface="Arial" panose="020B0604020202020204" pitchFamily="34" charset="0"/>
              </a:rPr>
              <a:t>quý</a:t>
            </a:r>
          </a:p>
        </p:txBody>
      </p:sp>
      <p:sp>
        <p:nvSpPr>
          <p:cNvPr id="48" name="Plaque 47">
            <a:extLst>
              <a:ext uri="{FF2B5EF4-FFF2-40B4-BE49-F238E27FC236}">
                <a16:creationId xmlns:a16="http://schemas.microsoft.com/office/drawing/2014/main" id="{D616D4CC-126B-936C-3FBF-08CF8CA2AABB}"/>
              </a:ext>
            </a:extLst>
          </p:cNvPr>
          <p:cNvSpPr/>
          <p:nvPr/>
        </p:nvSpPr>
        <p:spPr>
          <a:xfrm>
            <a:off x="9677400" y="3695700"/>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chemeClr val="tx1"/>
                </a:solidFill>
                <a:latin typeface="Arial" panose="020B0604020202020204" pitchFamily="34" charset="0"/>
                <a:cs typeface="Arial" panose="020B0604020202020204" pitchFamily="34" charset="0"/>
              </a:rPr>
              <a:t>B. Tính cách/ tập quán/ tài sản</a:t>
            </a:r>
          </a:p>
        </p:txBody>
      </p:sp>
      <p:sp>
        <p:nvSpPr>
          <p:cNvPr id="49" name="Plaque 48">
            <a:extLst>
              <a:ext uri="{FF2B5EF4-FFF2-40B4-BE49-F238E27FC236}">
                <a16:creationId xmlns:a16="http://schemas.microsoft.com/office/drawing/2014/main" id="{A1D6137F-74BA-A20E-0662-FB78F22223FE}"/>
              </a:ext>
            </a:extLst>
          </p:cNvPr>
          <p:cNvSpPr/>
          <p:nvPr/>
        </p:nvSpPr>
        <p:spPr>
          <a:xfrm>
            <a:off x="9677400" y="69044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chemeClr val="tx1"/>
                </a:solidFill>
                <a:latin typeface="Arial" panose="020B0604020202020204" pitchFamily="34" charset="0"/>
                <a:cs typeface="Arial" panose="020B0604020202020204" pitchFamily="34" charset="0"/>
              </a:rPr>
              <a:t>D. Tình cảm/ tập quán/ </a:t>
            </a:r>
            <a:endParaRPr lang="en-US" sz="3600" smtClean="0">
              <a:solidFill>
                <a:schemeClr val="tx1"/>
              </a:solidFill>
              <a:latin typeface="Arial" panose="020B0604020202020204" pitchFamily="34" charset="0"/>
              <a:cs typeface="Arial" panose="020B0604020202020204" pitchFamily="34" charset="0"/>
            </a:endParaRPr>
          </a:p>
          <a:p>
            <a:pPr lvl="0" algn="ctr">
              <a:lnSpc>
                <a:spcPct val="150000"/>
              </a:lnSpc>
            </a:pPr>
            <a:r>
              <a:rPr lang="en-US" sz="3600" smtClean="0">
                <a:solidFill>
                  <a:schemeClr val="tx1"/>
                </a:solidFill>
                <a:latin typeface="Arial" panose="020B0604020202020204" pitchFamily="34" charset="0"/>
                <a:cs typeface="Arial" panose="020B0604020202020204" pitchFamily="34" charset="0"/>
              </a:rPr>
              <a:t>vốn </a:t>
            </a:r>
            <a:r>
              <a:rPr lang="en-US" sz="3600">
                <a:solidFill>
                  <a:schemeClr val="tx1"/>
                </a:solidFill>
                <a:latin typeface="Arial" panose="020B0604020202020204" pitchFamily="34" charset="0"/>
                <a:cs typeface="Arial" panose="020B0604020202020204" pitchFamily="34" charset="0"/>
              </a:rPr>
              <a:t>quý</a:t>
            </a:r>
          </a:p>
        </p:txBody>
      </p:sp>
      <p:sp>
        <p:nvSpPr>
          <p:cNvPr id="50" name="Plaque 49">
            <a:extLst>
              <a:ext uri="{FF2B5EF4-FFF2-40B4-BE49-F238E27FC236}">
                <a16:creationId xmlns:a16="http://schemas.microsoft.com/office/drawing/2014/main" id="{4F3DA57B-A302-392E-7B36-AC7B6532BD2C}"/>
              </a:ext>
            </a:extLst>
          </p:cNvPr>
          <p:cNvSpPr/>
          <p:nvPr/>
        </p:nvSpPr>
        <p:spPr>
          <a:xfrm>
            <a:off x="1371600" y="6887772"/>
            <a:ext cx="7162800" cy="2734872"/>
          </a:xfrm>
          <a:prstGeom prst="plaqu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chemeClr val="bg1"/>
                </a:solidFill>
                <a:latin typeface="Arial" panose="020B0604020202020204" pitchFamily="34" charset="0"/>
                <a:cs typeface="Arial" panose="020B0604020202020204" pitchFamily="34" charset="0"/>
              </a:rPr>
              <a:t>C. </a:t>
            </a:r>
            <a:r>
              <a:rPr lang="en-US" sz="3600" smtClean="0">
                <a:solidFill>
                  <a:schemeClr val="bg1"/>
                </a:solidFill>
                <a:latin typeface="Arial" panose="020B0604020202020204" pitchFamily="34" charset="0"/>
                <a:cs typeface="Arial" panose="020B0604020202020204" pitchFamily="34" charset="0"/>
              </a:rPr>
              <a:t>Tính </a:t>
            </a:r>
            <a:r>
              <a:rPr lang="en-US" sz="3600">
                <a:solidFill>
                  <a:schemeClr val="bg1"/>
                </a:solidFill>
                <a:latin typeface="Arial" panose="020B0604020202020204" pitchFamily="34" charset="0"/>
                <a:cs typeface="Arial" panose="020B0604020202020204" pitchFamily="34" charset="0"/>
              </a:rPr>
              <a:t>cách/ phong tục/ </a:t>
            </a:r>
          </a:p>
          <a:p>
            <a:pPr lvl="0" algn="ctr">
              <a:lnSpc>
                <a:spcPct val="150000"/>
              </a:lnSpc>
            </a:pPr>
            <a:r>
              <a:rPr lang="en-US" sz="3600">
                <a:solidFill>
                  <a:schemeClr val="bg1"/>
                </a:solidFill>
                <a:latin typeface="Arial" panose="020B0604020202020204" pitchFamily="34" charset="0"/>
                <a:cs typeface="Arial" panose="020B0604020202020204" pitchFamily="34" charset="0"/>
              </a:rPr>
              <a:t>vốn quý</a:t>
            </a:r>
          </a:p>
        </p:txBody>
      </p:sp>
    </p:spTree>
    <p:extLst>
      <p:ext uri="{BB962C8B-B14F-4D97-AF65-F5344CB8AC3E}">
        <p14:creationId xmlns:p14="http://schemas.microsoft.com/office/powerpoint/2010/main" val="1715059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500"/>
                                        <p:tgtEl>
                                          <p:spTgt spid="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circle(in)">
                                      <p:cBhvr>
                                        <p:cTn id="15" dur="500"/>
                                        <p:tgtEl>
                                          <p:spTgt spid="4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circle(in)">
                                      <p:cBhvr>
                                        <p:cTn id="18" dur="500"/>
                                        <p:tgtEl>
                                          <p:spTgt spid="4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in)">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573C2BCE-03D7-5A63-B7C8-0ACC3E564B05}"/>
              </a:ext>
            </a:extLst>
          </p:cNvPr>
          <p:cNvSpPr txBox="1"/>
          <p:nvPr/>
        </p:nvSpPr>
        <p:spPr>
          <a:xfrm>
            <a:off x="1629909" y="1062359"/>
            <a:ext cx="15028178" cy="728341"/>
          </a:xfrm>
          <a:prstGeom prst="rect">
            <a:avLst/>
          </a:prstGeom>
        </p:spPr>
        <p:txBody>
          <a:bodyPr wrap="square" lIns="0" tIns="0" rIns="0" bIns="0" rtlCol="0" anchor="t">
            <a:spAutoFit/>
          </a:bodyPr>
          <a:lstStyle/>
          <a:p>
            <a:pPr lvl="0" algn="ctr">
              <a:lnSpc>
                <a:spcPct val="150000"/>
              </a:lnSpc>
            </a:pPr>
            <a:r>
              <a:rPr lang="en-US" sz="3600" b="1" smtClean="0">
                <a:latin typeface="Arial" panose="020B0604020202020204" pitchFamily="34" charset="0"/>
                <a:cs typeface="Arial" panose="020B0604020202020204" pitchFamily="34" charset="0"/>
              </a:rPr>
              <a:t>Câu 2. </a:t>
            </a:r>
            <a:r>
              <a:rPr lang="en-US" sz="3600" smtClean="0">
                <a:latin typeface="Arial" panose="020B0604020202020204" pitchFamily="34" charset="0"/>
                <a:cs typeface="Arial" panose="020B0604020202020204" pitchFamily="34" charset="0"/>
              </a:rPr>
              <a:t>Trang phục truyền thống của phụ nữ Ấn Độ là gì?</a:t>
            </a:r>
            <a:endParaRPr lang="en-US" sz="3600" b="1" dirty="0">
              <a:latin typeface="Arial" panose="020B0604020202020204" pitchFamily="34" charset="0"/>
              <a:cs typeface="Arial" panose="020B0604020202020204" pitchFamily="34" charset="0"/>
            </a:endParaRPr>
          </a:p>
        </p:txBody>
      </p:sp>
      <p:sp>
        <p:nvSpPr>
          <p:cNvPr id="46" name="Plaque 45">
            <a:extLst>
              <a:ext uri="{FF2B5EF4-FFF2-40B4-BE49-F238E27FC236}">
                <a16:creationId xmlns:a16="http://schemas.microsoft.com/office/drawing/2014/main" id="{EA5EDB69-5FC1-0227-D579-0B68147B0112}"/>
              </a:ext>
            </a:extLst>
          </p:cNvPr>
          <p:cNvSpPr/>
          <p:nvPr/>
        </p:nvSpPr>
        <p:spPr>
          <a:xfrm>
            <a:off x="1371600" y="3009900"/>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smtClean="0">
                <a:solidFill>
                  <a:schemeClr val="tx1"/>
                </a:solidFill>
                <a:latin typeface="Arial" panose="020B0604020202020204" pitchFamily="34" charset="0"/>
                <a:cs typeface="Arial" panose="020B0604020202020204" pitchFamily="34" charset="0"/>
              </a:rPr>
              <a:t>A. Ki – mô – nô</a:t>
            </a:r>
            <a:endParaRPr lang="en-US" sz="3600">
              <a:solidFill>
                <a:schemeClr val="tx1"/>
              </a:solidFill>
              <a:latin typeface="Arial" panose="020B0604020202020204" pitchFamily="34" charset="0"/>
              <a:cs typeface="Arial" panose="020B0604020202020204" pitchFamily="34" charset="0"/>
            </a:endParaRPr>
          </a:p>
        </p:txBody>
      </p:sp>
      <p:sp>
        <p:nvSpPr>
          <p:cNvPr id="47" name="Plaque 46">
            <a:extLst>
              <a:ext uri="{FF2B5EF4-FFF2-40B4-BE49-F238E27FC236}">
                <a16:creationId xmlns:a16="http://schemas.microsoft.com/office/drawing/2014/main" id="{002BAA3F-E185-54EC-5029-D760862380AE}"/>
              </a:ext>
            </a:extLst>
          </p:cNvPr>
          <p:cNvSpPr/>
          <p:nvPr/>
        </p:nvSpPr>
        <p:spPr>
          <a:xfrm>
            <a:off x="1371600" y="6667500"/>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chemeClr val="tx1"/>
                </a:solidFill>
                <a:latin typeface="Arial" panose="020B0604020202020204" pitchFamily="34" charset="0"/>
                <a:cs typeface="Arial" panose="020B0604020202020204" pitchFamily="34" charset="0"/>
              </a:rPr>
              <a:t>C. </a:t>
            </a:r>
            <a:r>
              <a:rPr lang="en-US" sz="3600" smtClean="0">
                <a:solidFill>
                  <a:schemeClr val="tx1"/>
                </a:solidFill>
                <a:latin typeface="Arial" panose="020B0604020202020204" pitchFamily="34" charset="0"/>
                <a:cs typeface="Arial" panose="020B0604020202020204" pitchFamily="34" charset="0"/>
              </a:rPr>
              <a:t>Sari</a:t>
            </a:r>
            <a:endParaRPr lang="en-US" sz="3600">
              <a:solidFill>
                <a:schemeClr val="tx1"/>
              </a:solidFill>
              <a:latin typeface="Arial" panose="020B0604020202020204" pitchFamily="34" charset="0"/>
              <a:cs typeface="Arial" panose="020B0604020202020204" pitchFamily="34" charset="0"/>
            </a:endParaRPr>
          </a:p>
        </p:txBody>
      </p:sp>
      <p:sp>
        <p:nvSpPr>
          <p:cNvPr id="48" name="Plaque 47">
            <a:extLst>
              <a:ext uri="{FF2B5EF4-FFF2-40B4-BE49-F238E27FC236}">
                <a16:creationId xmlns:a16="http://schemas.microsoft.com/office/drawing/2014/main" id="{D616D4CC-126B-936C-3FBF-08CF8CA2AABB}"/>
              </a:ext>
            </a:extLst>
          </p:cNvPr>
          <p:cNvSpPr/>
          <p:nvPr/>
        </p:nvSpPr>
        <p:spPr>
          <a:xfrm>
            <a:off x="9677400" y="3009900"/>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chemeClr val="tx1"/>
                </a:solidFill>
                <a:latin typeface="Arial" panose="020B0604020202020204" pitchFamily="34" charset="0"/>
                <a:cs typeface="Arial" panose="020B0604020202020204" pitchFamily="34" charset="0"/>
              </a:rPr>
              <a:t>B. </a:t>
            </a:r>
            <a:r>
              <a:rPr lang="en-US" sz="3600" smtClean="0">
                <a:solidFill>
                  <a:schemeClr val="tx1"/>
                </a:solidFill>
                <a:latin typeface="Arial" panose="020B0604020202020204" pitchFamily="34" charset="0"/>
                <a:cs typeface="Arial" panose="020B0604020202020204" pitchFamily="34" charset="0"/>
              </a:rPr>
              <a:t>Áo dài</a:t>
            </a:r>
            <a:endParaRPr lang="en-US" sz="3600">
              <a:solidFill>
                <a:schemeClr val="tx1"/>
              </a:solidFill>
              <a:latin typeface="Arial" panose="020B0604020202020204" pitchFamily="34" charset="0"/>
              <a:cs typeface="Arial" panose="020B0604020202020204" pitchFamily="34" charset="0"/>
            </a:endParaRPr>
          </a:p>
        </p:txBody>
      </p:sp>
      <p:sp>
        <p:nvSpPr>
          <p:cNvPr id="49" name="Plaque 48">
            <a:extLst>
              <a:ext uri="{FF2B5EF4-FFF2-40B4-BE49-F238E27FC236}">
                <a16:creationId xmlns:a16="http://schemas.microsoft.com/office/drawing/2014/main" id="{A1D6137F-74BA-A20E-0662-FB78F22223FE}"/>
              </a:ext>
            </a:extLst>
          </p:cNvPr>
          <p:cNvSpPr/>
          <p:nvPr/>
        </p:nvSpPr>
        <p:spPr>
          <a:xfrm>
            <a:off x="9677400" y="6667500"/>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chemeClr val="tx1"/>
                </a:solidFill>
                <a:latin typeface="Arial" panose="020B0604020202020204" pitchFamily="34" charset="0"/>
                <a:cs typeface="Arial" panose="020B0604020202020204" pitchFamily="34" charset="0"/>
              </a:rPr>
              <a:t>D. </a:t>
            </a:r>
            <a:r>
              <a:rPr lang="en-US" sz="3600" smtClean="0">
                <a:solidFill>
                  <a:schemeClr val="tx1"/>
                </a:solidFill>
                <a:latin typeface="Arial" panose="020B0604020202020204" pitchFamily="34" charset="0"/>
                <a:cs typeface="Arial" panose="020B0604020202020204" pitchFamily="34" charset="0"/>
              </a:rPr>
              <a:t>Sườn xám</a:t>
            </a:r>
            <a:endParaRPr lang="en-US" sz="3600">
              <a:solidFill>
                <a:schemeClr val="tx1"/>
              </a:solidFill>
              <a:latin typeface="Arial" panose="020B0604020202020204" pitchFamily="34" charset="0"/>
              <a:cs typeface="Arial" panose="020B0604020202020204" pitchFamily="34" charset="0"/>
            </a:endParaRPr>
          </a:p>
        </p:txBody>
      </p:sp>
      <p:sp>
        <p:nvSpPr>
          <p:cNvPr id="50" name="Plaque 49">
            <a:extLst>
              <a:ext uri="{FF2B5EF4-FFF2-40B4-BE49-F238E27FC236}">
                <a16:creationId xmlns:a16="http://schemas.microsoft.com/office/drawing/2014/main" id="{4F3DA57B-A302-392E-7B36-AC7B6532BD2C}"/>
              </a:ext>
            </a:extLst>
          </p:cNvPr>
          <p:cNvSpPr/>
          <p:nvPr/>
        </p:nvSpPr>
        <p:spPr>
          <a:xfrm>
            <a:off x="1371600" y="6667500"/>
            <a:ext cx="7162800" cy="2734872"/>
          </a:xfrm>
          <a:prstGeom prst="plaqu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chemeClr val="bg1"/>
                </a:solidFill>
                <a:latin typeface="Arial" panose="020B0604020202020204" pitchFamily="34" charset="0"/>
                <a:cs typeface="Arial" panose="020B0604020202020204" pitchFamily="34" charset="0"/>
              </a:rPr>
              <a:t>C. </a:t>
            </a:r>
            <a:r>
              <a:rPr lang="en-US" sz="3600" smtClean="0">
                <a:solidFill>
                  <a:schemeClr val="bg1"/>
                </a:solidFill>
                <a:latin typeface="Arial" panose="020B0604020202020204" pitchFamily="34" charset="0"/>
                <a:cs typeface="Arial" panose="020B0604020202020204" pitchFamily="34" charset="0"/>
              </a:rPr>
              <a:t>Sari</a:t>
            </a:r>
            <a:endParaRPr lang="en-US" sz="3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355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500"/>
                                        <p:tgtEl>
                                          <p:spTgt spid="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circle(in)">
                                      <p:cBhvr>
                                        <p:cTn id="15" dur="500"/>
                                        <p:tgtEl>
                                          <p:spTgt spid="4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circle(in)">
                                      <p:cBhvr>
                                        <p:cTn id="18" dur="500"/>
                                        <p:tgtEl>
                                          <p:spTgt spid="4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in)">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573C2BCE-03D7-5A63-B7C8-0ACC3E564B05}"/>
              </a:ext>
            </a:extLst>
          </p:cNvPr>
          <p:cNvSpPr txBox="1"/>
          <p:nvPr/>
        </p:nvSpPr>
        <p:spPr>
          <a:xfrm>
            <a:off x="1629909" y="321969"/>
            <a:ext cx="15028178" cy="3221331"/>
          </a:xfrm>
          <a:prstGeom prst="rect">
            <a:avLst/>
          </a:prstGeom>
        </p:spPr>
        <p:txBody>
          <a:bodyPr wrap="square" lIns="0" tIns="0" rIns="0" bIns="0" rtlCol="0" anchor="t">
            <a:spAutoFit/>
          </a:bodyPr>
          <a:lstStyle/>
          <a:p>
            <a:pPr algn="ctr">
              <a:lnSpc>
                <a:spcPct val="150000"/>
              </a:lnSpc>
            </a:pPr>
            <a:r>
              <a:rPr lang="en-US" sz="3500" b="1" err="1">
                <a:latin typeface="Arial" panose="020B0604020202020204" pitchFamily="34" charset="0"/>
                <a:cs typeface="Arial" panose="020B0604020202020204" pitchFamily="34" charset="0"/>
              </a:rPr>
              <a:t>Câu</a:t>
            </a:r>
            <a:r>
              <a:rPr lang="en-US" sz="3500" b="1">
                <a:latin typeface="Arial" panose="020B0604020202020204" pitchFamily="34" charset="0"/>
                <a:cs typeface="Arial" panose="020B0604020202020204" pitchFamily="34" charset="0"/>
              </a:rPr>
              <a:t> </a:t>
            </a:r>
            <a:r>
              <a:rPr lang="en-US" sz="3500" b="1" smtClean="0">
                <a:latin typeface="Arial" panose="020B0604020202020204" pitchFamily="34" charset="0"/>
                <a:cs typeface="Arial" panose="020B0604020202020204" pitchFamily="34" charset="0"/>
              </a:rPr>
              <a:t>3. </a:t>
            </a:r>
            <a:r>
              <a:rPr lang="en-US" sz="3500">
                <a:latin typeface="Arial" panose="020B0604020202020204" pitchFamily="34" charset="0"/>
                <a:cs typeface="Arial" panose="020B0604020202020204" pitchFamily="34" charset="0"/>
              </a:rPr>
              <a:t>Em là du học sinh nước ngoài, tại nơi em học tập và tạm trú, </a:t>
            </a:r>
            <a:endParaRPr lang="en-US" sz="3500" smtClean="0">
              <a:latin typeface="Arial" panose="020B0604020202020204" pitchFamily="34" charset="0"/>
              <a:cs typeface="Arial" panose="020B0604020202020204" pitchFamily="34" charset="0"/>
            </a:endParaRPr>
          </a:p>
          <a:p>
            <a:pPr algn="ctr">
              <a:lnSpc>
                <a:spcPct val="150000"/>
              </a:lnSpc>
            </a:pPr>
            <a:r>
              <a:rPr lang="en-US" sz="3500" smtClean="0">
                <a:latin typeface="Arial" panose="020B0604020202020204" pitchFamily="34" charset="0"/>
                <a:cs typeface="Arial" panose="020B0604020202020204" pitchFamily="34" charset="0"/>
              </a:rPr>
              <a:t>các </a:t>
            </a:r>
            <a:r>
              <a:rPr lang="en-US" sz="3500">
                <a:latin typeface="Arial" panose="020B0604020202020204" pitchFamily="34" charset="0"/>
                <a:cs typeface="Arial" panose="020B0604020202020204" pitchFamily="34" charset="0"/>
              </a:rPr>
              <a:t>bạn học của em có cái nhìn sai lệch về nền văn hóa của quê hương bản quán của mình. Em sẽ làm như thế nào để các bạn có thể hiểu hơn </a:t>
            </a:r>
            <a:endParaRPr lang="en-US" sz="3500" smtClean="0">
              <a:latin typeface="Arial" panose="020B0604020202020204" pitchFamily="34" charset="0"/>
              <a:cs typeface="Arial" panose="020B0604020202020204" pitchFamily="34" charset="0"/>
            </a:endParaRPr>
          </a:p>
          <a:p>
            <a:pPr algn="ctr">
              <a:lnSpc>
                <a:spcPct val="150000"/>
              </a:lnSpc>
            </a:pPr>
            <a:r>
              <a:rPr lang="en-US" sz="3500" smtClean="0">
                <a:latin typeface="Arial" panose="020B0604020202020204" pitchFamily="34" charset="0"/>
                <a:cs typeface="Arial" panose="020B0604020202020204" pitchFamily="34" charset="0"/>
              </a:rPr>
              <a:t>về </a:t>
            </a:r>
            <a:r>
              <a:rPr lang="en-US" sz="3500">
                <a:latin typeface="Arial" panose="020B0604020202020204" pitchFamily="34" charset="0"/>
                <a:cs typeface="Arial" panose="020B0604020202020204" pitchFamily="34" charset="0"/>
              </a:rPr>
              <a:t>nền văn hóa dân tộc?</a:t>
            </a:r>
          </a:p>
        </p:txBody>
      </p:sp>
      <p:sp>
        <p:nvSpPr>
          <p:cNvPr id="46" name="Plaque 45">
            <a:extLst>
              <a:ext uri="{FF2B5EF4-FFF2-40B4-BE49-F238E27FC236}">
                <a16:creationId xmlns:a16="http://schemas.microsoft.com/office/drawing/2014/main" id="{EA5EDB69-5FC1-0227-D579-0B68147B0112}"/>
              </a:ext>
            </a:extLst>
          </p:cNvPr>
          <p:cNvSpPr/>
          <p:nvPr/>
        </p:nvSpPr>
        <p:spPr>
          <a:xfrm>
            <a:off x="990600" y="3694278"/>
            <a:ext cx="7924800" cy="282082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500" smtClean="0">
                <a:solidFill>
                  <a:schemeClr val="tx1"/>
                </a:solidFill>
                <a:latin typeface="Arial" panose="020B0604020202020204" pitchFamily="34" charset="0"/>
                <a:cs typeface="Arial" panose="020B0604020202020204" pitchFamily="34" charset="0"/>
              </a:rPr>
              <a:t>A. </a:t>
            </a:r>
            <a:r>
              <a:rPr lang="en-US" sz="3500">
                <a:solidFill>
                  <a:schemeClr val="tx1"/>
                </a:solidFill>
                <a:latin typeface="Arial" panose="020B0604020202020204" pitchFamily="34" charset="0"/>
                <a:cs typeface="Arial" panose="020B0604020202020204" pitchFamily="34" charset="0"/>
              </a:rPr>
              <a:t>Mặc kệ những lời rèm pha</a:t>
            </a:r>
          </a:p>
        </p:txBody>
      </p:sp>
      <p:sp>
        <p:nvSpPr>
          <p:cNvPr id="47" name="Plaque 46">
            <a:extLst>
              <a:ext uri="{FF2B5EF4-FFF2-40B4-BE49-F238E27FC236}">
                <a16:creationId xmlns:a16="http://schemas.microsoft.com/office/drawing/2014/main" id="{002BAA3F-E185-54EC-5029-D760862380AE}"/>
              </a:ext>
            </a:extLst>
          </p:cNvPr>
          <p:cNvSpPr/>
          <p:nvPr/>
        </p:nvSpPr>
        <p:spPr>
          <a:xfrm>
            <a:off x="990600" y="6819900"/>
            <a:ext cx="7924800" cy="3124200"/>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3500">
                <a:solidFill>
                  <a:schemeClr val="tx1"/>
                </a:solidFill>
                <a:latin typeface="Arial" panose="020B0604020202020204" pitchFamily="34" charset="0"/>
                <a:cs typeface="Arial" panose="020B0604020202020204" pitchFamily="34" charset="0"/>
              </a:rPr>
              <a:t>C. Đính chính với các bạn những thông tin sai lệch, giới thiệu thêm với các bạn về những đặc trưng văn hóa của quê hương mình</a:t>
            </a:r>
          </a:p>
        </p:txBody>
      </p:sp>
      <p:sp>
        <p:nvSpPr>
          <p:cNvPr id="48" name="Plaque 47">
            <a:extLst>
              <a:ext uri="{FF2B5EF4-FFF2-40B4-BE49-F238E27FC236}">
                <a16:creationId xmlns:a16="http://schemas.microsoft.com/office/drawing/2014/main" id="{D616D4CC-126B-936C-3FBF-08CF8CA2AABB}"/>
              </a:ext>
            </a:extLst>
          </p:cNvPr>
          <p:cNvSpPr/>
          <p:nvPr/>
        </p:nvSpPr>
        <p:spPr>
          <a:xfrm>
            <a:off x="9296400" y="3694278"/>
            <a:ext cx="7924800" cy="282082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500">
                <a:solidFill>
                  <a:schemeClr val="tx1"/>
                </a:solidFill>
                <a:latin typeface="Arial" panose="020B0604020202020204" pitchFamily="34" charset="0"/>
                <a:cs typeface="Arial" panose="020B0604020202020204" pitchFamily="34" charset="0"/>
              </a:rPr>
              <a:t>B. Tìm cơ hội để nói với các bạn về những điều sai lệnh đó</a:t>
            </a:r>
          </a:p>
        </p:txBody>
      </p:sp>
      <p:sp>
        <p:nvSpPr>
          <p:cNvPr id="49" name="Plaque 48">
            <a:extLst>
              <a:ext uri="{FF2B5EF4-FFF2-40B4-BE49-F238E27FC236}">
                <a16:creationId xmlns:a16="http://schemas.microsoft.com/office/drawing/2014/main" id="{A1D6137F-74BA-A20E-0662-FB78F22223FE}"/>
              </a:ext>
            </a:extLst>
          </p:cNvPr>
          <p:cNvSpPr/>
          <p:nvPr/>
        </p:nvSpPr>
        <p:spPr>
          <a:xfrm>
            <a:off x="9296400" y="6819900"/>
            <a:ext cx="7924800" cy="3124200"/>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500">
                <a:solidFill>
                  <a:schemeClr val="tx1"/>
                </a:solidFill>
                <a:latin typeface="Arial" panose="020B0604020202020204" pitchFamily="34" charset="0"/>
                <a:cs typeface="Arial" panose="020B0604020202020204" pitchFamily="34" charset="0"/>
              </a:rPr>
              <a:t>D. Tất cả các đáp án trên đều đúng</a:t>
            </a:r>
          </a:p>
        </p:txBody>
      </p:sp>
      <p:sp>
        <p:nvSpPr>
          <p:cNvPr id="50" name="Plaque 49">
            <a:extLst>
              <a:ext uri="{FF2B5EF4-FFF2-40B4-BE49-F238E27FC236}">
                <a16:creationId xmlns:a16="http://schemas.microsoft.com/office/drawing/2014/main" id="{4F3DA57B-A302-392E-7B36-AC7B6532BD2C}"/>
              </a:ext>
            </a:extLst>
          </p:cNvPr>
          <p:cNvSpPr/>
          <p:nvPr/>
        </p:nvSpPr>
        <p:spPr>
          <a:xfrm>
            <a:off x="990600" y="6819900"/>
            <a:ext cx="7924800" cy="3124200"/>
          </a:xfrm>
          <a:prstGeom prst="plaqu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3500">
                <a:solidFill>
                  <a:schemeClr val="bg1"/>
                </a:solidFill>
                <a:latin typeface="Arial" panose="020B0604020202020204" pitchFamily="34" charset="0"/>
                <a:cs typeface="Arial" panose="020B0604020202020204" pitchFamily="34" charset="0"/>
              </a:rPr>
              <a:t>C. </a:t>
            </a:r>
            <a:r>
              <a:rPr lang="en-US" sz="3500" smtClean="0">
                <a:solidFill>
                  <a:schemeClr val="bg1"/>
                </a:solidFill>
                <a:latin typeface="Arial" panose="020B0604020202020204" pitchFamily="34" charset="0"/>
                <a:cs typeface="Arial" panose="020B0604020202020204" pitchFamily="34" charset="0"/>
              </a:rPr>
              <a:t>Đính </a:t>
            </a:r>
            <a:r>
              <a:rPr lang="en-US" sz="3500">
                <a:solidFill>
                  <a:schemeClr val="bg1"/>
                </a:solidFill>
                <a:latin typeface="Arial" panose="020B0604020202020204" pitchFamily="34" charset="0"/>
                <a:cs typeface="Arial" panose="020B0604020202020204" pitchFamily="34" charset="0"/>
              </a:rPr>
              <a:t>chính với các bạn những thông tin sai lệch, giới thiệu thêm với các bạn về những đặc trưng văn hóa của quê hương mình</a:t>
            </a:r>
          </a:p>
        </p:txBody>
      </p:sp>
    </p:spTree>
    <p:extLst>
      <p:ext uri="{BB962C8B-B14F-4D97-AF65-F5344CB8AC3E}">
        <p14:creationId xmlns:p14="http://schemas.microsoft.com/office/powerpoint/2010/main" val="1603113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500"/>
                                        <p:tgtEl>
                                          <p:spTgt spid="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circle(in)">
                                      <p:cBhvr>
                                        <p:cTn id="15" dur="500"/>
                                        <p:tgtEl>
                                          <p:spTgt spid="4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circle(in)">
                                      <p:cBhvr>
                                        <p:cTn id="18" dur="500"/>
                                        <p:tgtEl>
                                          <p:spTgt spid="4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in)">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573C2BCE-03D7-5A63-B7C8-0ACC3E564B05}"/>
              </a:ext>
            </a:extLst>
          </p:cNvPr>
          <p:cNvSpPr txBox="1"/>
          <p:nvPr/>
        </p:nvSpPr>
        <p:spPr>
          <a:xfrm>
            <a:off x="1629909" y="1011032"/>
            <a:ext cx="15028178" cy="1661993"/>
          </a:xfrm>
          <a:prstGeom prst="rect">
            <a:avLst/>
          </a:prstGeom>
        </p:spPr>
        <p:txBody>
          <a:bodyPr wrap="square" lIns="0" tIns="0" rIns="0" bIns="0" rtlCol="0" anchor="ctr">
            <a:spAutoFit/>
          </a:bodyPr>
          <a:lstStyle/>
          <a:p>
            <a:pPr algn="ctr">
              <a:lnSpc>
                <a:spcPct val="150000"/>
              </a:lnSpc>
            </a:pPr>
            <a:r>
              <a:rPr lang="en-US" sz="3600" b="1" smtClean="0">
                <a:latin typeface="Arial" panose="020B0604020202020204" pitchFamily="34" charset="0"/>
                <a:cs typeface="Arial" panose="020B0604020202020204" pitchFamily="34" charset="0"/>
              </a:rPr>
              <a:t>Câu 4. </a:t>
            </a:r>
            <a:r>
              <a:rPr lang="en-US" sz="3600">
                <a:latin typeface="Arial" panose="020B0604020202020204" pitchFamily="34" charset="0"/>
                <a:cs typeface="Arial" panose="020B0604020202020204" pitchFamily="34" charset="0"/>
              </a:rPr>
              <a:t>Hành động nào sau đây thể hiện sự </a:t>
            </a:r>
            <a:r>
              <a:rPr lang="en-US" sz="3600" b="1">
                <a:latin typeface="Arial" panose="020B0604020202020204" pitchFamily="34" charset="0"/>
                <a:cs typeface="Arial" panose="020B0604020202020204" pitchFamily="34" charset="0"/>
              </a:rPr>
              <a:t>không</a:t>
            </a:r>
            <a:r>
              <a:rPr lang="en-US" sz="3600">
                <a:latin typeface="Arial" panose="020B0604020202020204" pitchFamily="34" charset="0"/>
                <a:cs typeface="Arial" panose="020B0604020202020204" pitchFamily="34" charset="0"/>
              </a:rPr>
              <a:t> tôn trọng sự </a:t>
            </a:r>
            <a:endParaRPr lang="en-US" sz="3600" smtClean="0">
              <a:latin typeface="Arial" panose="020B0604020202020204" pitchFamily="34" charset="0"/>
              <a:cs typeface="Arial" panose="020B0604020202020204" pitchFamily="34" charset="0"/>
            </a:endParaRPr>
          </a:p>
          <a:p>
            <a:pPr algn="ctr">
              <a:lnSpc>
                <a:spcPct val="150000"/>
              </a:lnSpc>
            </a:pPr>
            <a:r>
              <a:rPr lang="en-US" sz="3600" smtClean="0">
                <a:latin typeface="Arial" panose="020B0604020202020204" pitchFamily="34" charset="0"/>
                <a:cs typeface="Arial" panose="020B0604020202020204" pitchFamily="34" charset="0"/>
              </a:rPr>
              <a:t>đa </a:t>
            </a:r>
            <a:r>
              <a:rPr lang="en-US" sz="3600">
                <a:latin typeface="Arial" panose="020B0604020202020204" pitchFamily="34" charset="0"/>
                <a:cs typeface="Arial" panose="020B0604020202020204" pitchFamily="34" charset="0"/>
              </a:rPr>
              <a:t>dạng của các quốc gia?</a:t>
            </a:r>
          </a:p>
        </p:txBody>
      </p:sp>
      <p:sp>
        <p:nvSpPr>
          <p:cNvPr id="46" name="Plaque 45">
            <a:extLst>
              <a:ext uri="{FF2B5EF4-FFF2-40B4-BE49-F238E27FC236}">
                <a16:creationId xmlns:a16="http://schemas.microsoft.com/office/drawing/2014/main" id="{EA5EDB69-5FC1-0227-D579-0B68147B0112}"/>
              </a:ext>
            </a:extLst>
          </p:cNvPr>
          <p:cNvSpPr/>
          <p:nvPr/>
        </p:nvSpPr>
        <p:spPr>
          <a:xfrm>
            <a:off x="1371600" y="33230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smtClean="0">
                <a:solidFill>
                  <a:schemeClr val="tx1"/>
                </a:solidFill>
                <a:latin typeface="Arial" panose="020B0604020202020204" pitchFamily="34" charset="0"/>
                <a:cs typeface="Arial" panose="020B0604020202020204" pitchFamily="34" charset="0"/>
              </a:rPr>
              <a:t>A. Tìm </a:t>
            </a:r>
            <a:r>
              <a:rPr lang="en-US" sz="3600">
                <a:solidFill>
                  <a:schemeClr val="tx1"/>
                </a:solidFill>
                <a:latin typeface="Arial" panose="020B0604020202020204" pitchFamily="34" charset="0"/>
                <a:cs typeface="Arial" panose="020B0604020202020204" pitchFamily="34" charset="0"/>
              </a:rPr>
              <a:t>hiểu học hỏi tiếng </a:t>
            </a:r>
            <a:endParaRPr lang="en-US" sz="3600" smtClean="0">
              <a:solidFill>
                <a:schemeClr val="tx1"/>
              </a:solidFill>
              <a:latin typeface="Arial" panose="020B0604020202020204" pitchFamily="34" charset="0"/>
              <a:cs typeface="Arial" panose="020B0604020202020204" pitchFamily="34" charset="0"/>
            </a:endParaRPr>
          </a:p>
          <a:p>
            <a:pPr lvl="0" algn="ctr">
              <a:lnSpc>
                <a:spcPct val="150000"/>
              </a:lnSpc>
            </a:pPr>
            <a:r>
              <a:rPr lang="en-US" sz="3600" smtClean="0">
                <a:solidFill>
                  <a:schemeClr val="tx1"/>
                </a:solidFill>
                <a:latin typeface="Arial" panose="020B0604020202020204" pitchFamily="34" charset="0"/>
                <a:cs typeface="Arial" panose="020B0604020202020204" pitchFamily="34" charset="0"/>
              </a:rPr>
              <a:t>nước </a:t>
            </a:r>
            <a:r>
              <a:rPr lang="en-US" sz="3600">
                <a:solidFill>
                  <a:schemeClr val="tx1"/>
                </a:solidFill>
                <a:latin typeface="Arial" panose="020B0604020202020204" pitchFamily="34" charset="0"/>
                <a:cs typeface="Arial" panose="020B0604020202020204" pitchFamily="34" charset="0"/>
              </a:rPr>
              <a:t>ngoài</a:t>
            </a:r>
          </a:p>
        </p:txBody>
      </p:sp>
      <p:sp>
        <p:nvSpPr>
          <p:cNvPr id="47" name="Plaque 46">
            <a:extLst>
              <a:ext uri="{FF2B5EF4-FFF2-40B4-BE49-F238E27FC236}">
                <a16:creationId xmlns:a16="http://schemas.microsoft.com/office/drawing/2014/main" id="{002BAA3F-E185-54EC-5029-D760862380AE}"/>
              </a:ext>
            </a:extLst>
          </p:cNvPr>
          <p:cNvSpPr/>
          <p:nvPr/>
        </p:nvSpPr>
        <p:spPr>
          <a:xfrm>
            <a:off x="1371600" y="67520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chemeClr val="tx1"/>
                </a:solidFill>
                <a:latin typeface="Arial" panose="020B0604020202020204" pitchFamily="34" charset="0"/>
                <a:cs typeface="Arial" panose="020B0604020202020204" pitchFamily="34" charset="0"/>
              </a:rPr>
              <a:t>C. Không đến tham quan ở các nước có nền kinh tế chậm phát triển</a:t>
            </a:r>
          </a:p>
        </p:txBody>
      </p:sp>
      <p:sp>
        <p:nvSpPr>
          <p:cNvPr id="48" name="Plaque 47">
            <a:extLst>
              <a:ext uri="{FF2B5EF4-FFF2-40B4-BE49-F238E27FC236}">
                <a16:creationId xmlns:a16="http://schemas.microsoft.com/office/drawing/2014/main" id="{D616D4CC-126B-936C-3FBF-08CF8CA2AABB}"/>
              </a:ext>
            </a:extLst>
          </p:cNvPr>
          <p:cNvSpPr/>
          <p:nvPr/>
        </p:nvSpPr>
        <p:spPr>
          <a:xfrm>
            <a:off x="9677400" y="33230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chemeClr val="tx1"/>
                </a:solidFill>
                <a:latin typeface="Arial" panose="020B0604020202020204" pitchFamily="34" charset="0"/>
                <a:cs typeface="Arial" panose="020B0604020202020204" pitchFamily="34" charset="0"/>
              </a:rPr>
              <a:t>B. Ăn các món ăn truyền thống của các dân tộc</a:t>
            </a:r>
          </a:p>
        </p:txBody>
      </p:sp>
      <p:sp>
        <p:nvSpPr>
          <p:cNvPr id="49" name="Plaque 48">
            <a:extLst>
              <a:ext uri="{FF2B5EF4-FFF2-40B4-BE49-F238E27FC236}">
                <a16:creationId xmlns:a16="http://schemas.microsoft.com/office/drawing/2014/main" id="{A1D6137F-74BA-A20E-0662-FB78F22223FE}"/>
              </a:ext>
            </a:extLst>
          </p:cNvPr>
          <p:cNvSpPr/>
          <p:nvPr/>
        </p:nvSpPr>
        <p:spPr>
          <a:xfrm>
            <a:off x="9677400" y="67520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chemeClr val="tx1"/>
                </a:solidFill>
                <a:latin typeface="Arial" panose="020B0604020202020204" pitchFamily="34" charset="0"/>
                <a:cs typeface="Arial" panose="020B0604020202020204" pitchFamily="34" charset="0"/>
              </a:rPr>
              <a:t>D. Tìm hiểu về quốc hoa của các nước</a:t>
            </a:r>
          </a:p>
        </p:txBody>
      </p:sp>
      <p:sp>
        <p:nvSpPr>
          <p:cNvPr id="50" name="Plaque 49">
            <a:extLst>
              <a:ext uri="{FF2B5EF4-FFF2-40B4-BE49-F238E27FC236}">
                <a16:creationId xmlns:a16="http://schemas.microsoft.com/office/drawing/2014/main" id="{4F3DA57B-A302-392E-7B36-AC7B6532BD2C}"/>
              </a:ext>
            </a:extLst>
          </p:cNvPr>
          <p:cNvSpPr/>
          <p:nvPr/>
        </p:nvSpPr>
        <p:spPr>
          <a:xfrm>
            <a:off x="1371600" y="6752028"/>
            <a:ext cx="7162800" cy="2734872"/>
          </a:xfrm>
          <a:prstGeom prst="plaqu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chemeClr val="bg1"/>
                </a:solidFill>
                <a:latin typeface="Arial" panose="020B0604020202020204" pitchFamily="34" charset="0"/>
                <a:cs typeface="Arial" panose="020B0604020202020204" pitchFamily="34" charset="0"/>
              </a:rPr>
              <a:t>C. Không đến tham quan ở các nước có nền kinh tế chậm phát triển</a:t>
            </a:r>
          </a:p>
        </p:txBody>
      </p:sp>
    </p:spTree>
    <p:extLst>
      <p:ext uri="{BB962C8B-B14F-4D97-AF65-F5344CB8AC3E}">
        <p14:creationId xmlns:p14="http://schemas.microsoft.com/office/powerpoint/2010/main" val="394506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500"/>
                                        <p:tgtEl>
                                          <p:spTgt spid="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circle(in)">
                                      <p:cBhvr>
                                        <p:cTn id="15" dur="500"/>
                                        <p:tgtEl>
                                          <p:spTgt spid="4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circle(in)">
                                      <p:cBhvr>
                                        <p:cTn id="18" dur="500"/>
                                        <p:tgtEl>
                                          <p:spTgt spid="4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in)">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573C2BCE-03D7-5A63-B7C8-0ACC3E564B05}"/>
              </a:ext>
            </a:extLst>
          </p:cNvPr>
          <p:cNvSpPr txBox="1"/>
          <p:nvPr/>
        </p:nvSpPr>
        <p:spPr>
          <a:xfrm>
            <a:off x="1629909" y="1062360"/>
            <a:ext cx="15028178" cy="1559338"/>
          </a:xfrm>
          <a:prstGeom prst="rect">
            <a:avLst/>
          </a:prstGeom>
        </p:spPr>
        <p:txBody>
          <a:bodyPr wrap="square" lIns="0" tIns="0" rIns="0" bIns="0" rtlCol="0" anchor="ctr">
            <a:spAutoFit/>
          </a:bodyPr>
          <a:lstStyle/>
          <a:p>
            <a:pPr algn="ctr">
              <a:lnSpc>
                <a:spcPct val="150000"/>
              </a:lnSpc>
            </a:pPr>
            <a:r>
              <a:rPr lang="en-US" sz="3600" b="1" smtClean="0">
                <a:latin typeface="Arial" panose="020B0604020202020204" pitchFamily="34" charset="0"/>
                <a:cs typeface="Arial" panose="020B0604020202020204" pitchFamily="34" charset="0"/>
              </a:rPr>
              <a:t>Câu 5. </a:t>
            </a:r>
            <a:r>
              <a:rPr lang="en-US" sz="3600" smtClean="0">
                <a:latin typeface="Arial" panose="020B0604020202020204" pitchFamily="34" charset="0"/>
                <a:cs typeface="Arial" panose="020B0604020202020204" pitchFamily="34" charset="0"/>
              </a:rPr>
              <a:t>Điều nào </a:t>
            </a:r>
            <a:r>
              <a:rPr lang="en-US" sz="3600">
                <a:latin typeface="Arial" panose="020B0604020202020204" pitchFamily="34" charset="0"/>
                <a:cs typeface="Arial" panose="020B0604020202020204" pitchFamily="34" charset="0"/>
              </a:rPr>
              <a:t>sau đây thể hiện sự tôn trọng về văn hóa </a:t>
            </a:r>
            <a:endParaRPr lang="en-US" sz="3600" smtClean="0">
              <a:latin typeface="Arial" panose="020B0604020202020204" pitchFamily="34" charset="0"/>
              <a:cs typeface="Arial" panose="020B0604020202020204" pitchFamily="34" charset="0"/>
            </a:endParaRPr>
          </a:p>
          <a:p>
            <a:pPr algn="ctr">
              <a:lnSpc>
                <a:spcPct val="150000"/>
              </a:lnSpc>
            </a:pPr>
            <a:r>
              <a:rPr lang="en-US" sz="3600" smtClean="0">
                <a:latin typeface="Arial" panose="020B0604020202020204" pitchFamily="34" charset="0"/>
                <a:cs typeface="Arial" panose="020B0604020202020204" pitchFamily="34" charset="0"/>
              </a:rPr>
              <a:t>của </a:t>
            </a:r>
            <a:r>
              <a:rPr lang="en-US" sz="3600">
                <a:latin typeface="Arial" panose="020B0604020202020204" pitchFamily="34" charset="0"/>
                <a:cs typeface="Arial" panose="020B0604020202020204" pitchFamily="34" charset="0"/>
              </a:rPr>
              <a:t>các quốc gia</a:t>
            </a:r>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46" name="Plaque 45">
            <a:extLst>
              <a:ext uri="{FF2B5EF4-FFF2-40B4-BE49-F238E27FC236}">
                <a16:creationId xmlns:a16="http://schemas.microsoft.com/office/drawing/2014/main" id="{EA5EDB69-5FC1-0227-D579-0B68147B0112}"/>
              </a:ext>
            </a:extLst>
          </p:cNvPr>
          <p:cNvSpPr/>
          <p:nvPr/>
        </p:nvSpPr>
        <p:spPr>
          <a:xfrm>
            <a:off x="1371600" y="33230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A. </a:t>
            </a:r>
            <a:r>
              <a:rPr lang="en-US" sz="3200">
                <a:solidFill>
                  <a:schemeClr val="tx1"/>
                </a:solidFill>
                <a:latin typeface="Arial" panose="020B0604020202020204" pitchFamily="34" charset="0"/>
                <a:cs typeface="Arial" panose="020B0604020202020204" pitchFamily="34" charset="0"/>
              </a:rPr>
              <a:t>Tìm hiểu về nét đặc trưng văn hóa của từng dân </a:t>
            </a:r>
            <a:r>
              <a:rPr lang="en-US" sz="3200" smtClean="0">
                <a:solidFill>
                  <a:schemeClr val="tx1"/>
                </a:solidFill>
                <a:latin typeface="Arial" panose="020B0604020202020204" pitchFamily="34" charset="0"/>
                <a:cs typeface="Arial" panose="020B0604020202020204" pitchFamily="34" charset="0"/>
              </a:rPr>
              <a:t>tộc</a:t>
            </a:r>
            <a:r>
              <a:rPr lang="en-US" sz="3500" smtClean="0">
                <a:solidFill>
                  <a:schemeClr val="tx1"/>
                </a:solidFill>
                <a:latin typeface="Arial" panose="020B0604020202020204" pitchFamily="34" charset="0"/>
                <a:cs typeface="Arial" panose="020B0604020202020204" pitchFamily="34" charset="0"/>
              </a:rPr>
              <a:t> </a:t>
            </a:r>
            <a:endParaRPr lang="en-US" sz="3500">
              <a:solidFill>
                <a:schemeClr val="tx1"/>
              </a:solidFill>
              <a:latin typeface="Arial" panose="020B0604020202020204" pitchFamily="34" charset="0"/>
              <a:cs typeface="Arial" panose="020B0604020202020204" pitchFamily="34" charset="0"/>
            </a:endParaRPr>
          </a:p>
        </p:txBody>
      </p:sp>
      <p:sp>
        <p:nvSpPr>
          <p:cNvPr id="47" name="Plaque 46">
            <a:extLst>
              <a:ext uri="{FF2B5EF4-FFF2-40B4-BE49-F238E27FC236}">
                <a16:creationId xmlns:a16="http://schemas.microsoft.com/office/drawing/2014/main" id="{002BAA3F-E185-54EC-5029-D760862380AE}"/>
              </a:ext>
            </a:extLst>
          </p:cNvPr>
          <p:cNvSpPr/>
          <p:nvPr/>
        </p:nvSpPr>
        <p:spPr>
          <a:xfrm>
            <a:off x="1371600" y="67520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500">
                <a:solidFill>
                  <a:schemeClr val="tx1"/>
                </a:solidFill>
                <a:latin typeface="Arial" panose="020B0604020202020204" pitchFamily="34" charset="0"/>
                <a:cs typeface="Arial" panose="020B0604020202020204" pitchFamily="34" charset="0"/>
              </a:rPr>
              <a:t>C. Tỏ thái độ không thích cách ăn mặc của một số quốc gia trên thế giới</a:t>
            </a:r>
          </a:p>
        </p:txBody>
      </p:sp>
      <p:sp>
        <p:nvSpPr>
          <p:cNvPr id="48" name="Plaque 47">
            <a:extLst>
              <a:ext uri="{FF2B5EF4-FFF2-40B4-BE49-F238E27FC236}">
                <a16:creationId xmlns:a16="http://schemas.microsoft.com/office/drawing/2014/main" id="{D616D4CC-126B-936C-3FBF-08CF8CA2AABB}"/>
              </a:ext>
            </a:extLst>
          </p:cNvPr>
          <p:cNvSpPr/>
          <p:nvPr/>
        </p:nvSpPr>
        <p:spPr>
          <a:xfrm>
            <a:off x="9677400" y="33230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500">
                <a:solidFill>
                  <a:schemeClr val="tx1"/>
                </a:solidFill>
                <a:latin typeface="Arial" panose="020B0604020202020204" pitchFamily="34" charset="0"/>
                <a:cs typeface="Arial" panose="020B0604020202020204" pitchFamily="34" charset="0"/>
              </a:rPr>
              <a:t>B. Không tích cực tham gia vào các hội thảo chia sẻ về kiến thức văn hóa của nhà trường</a:t>
            </a:r>
          </a:p>
        </p:txBody>
      </p:sp>
      <p:sp>
        <p:nvSpPr>
          <p:cNvPr id="49" name="Plaque 48">
            <a:extLst>
              <a:ext uri="{FF2B5EF4-FFF2-40B4-BE49-F238E27FC236}">
                <a16:creationId xmlns:a16="http://schemas.microsoft.com/office/drawing/2014/main" id="{A1D6137F-74BA-A20E-0662-FB78F22223FE}"/>
              </a:ext>
            </a:extLst>
          </p:cNvPr>
          <p:cNvSpPr/>
          <p:nvPr/>
        </p:nvSpPr>
        <p:spPr>
          <a:xfrm>
            <a:off x="9677400" y="6752028"/>
            <a:ext cx="7162800" cy="2734872"/>
          </a:xfrm>
          <a:prstGeom prst="plaqu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500">
                <a:solidFill>
                  <a:schemeClr val="tx1"/>
                </a:solidFill>
                <a:latin typeface="Arial" panose="020B0604020202020204" pitchFamily="34" charset="0"/>
                <a:cs typeface="Arial" panose="020B0604020202020204" pitchFamily="34" charset="0"/>
              </a:rPr>
              <a:t>D. Chê bai một số món ăn nước ngoài</a:t>
            </a:r>
          </a:p>
        </p:txBody>
      </p:sp>
      <p:sp>
        <p:nvSpPr>
          <p:cNvPr id="50" name="Plaque 49">
            <a:extLst>
              <a:ext uri="{FF2B5EF4-FFF2-40B4-BE49-F238E27FC236}">
                <a16:creationId xmlns:a16="http://schemas.microsoft.com/office/drawing/2014/main" id="{4F3DA57B-A302-392E-7B36-AC7B6532BD2C}"/>
              </a:ext>
            </a:extLst>
          </p:cNvPr>
          <p:cNvSpPr/>
          <p:nvPr/>
        </p:nvSpPr>
        <p:spPr>
          <a:xfrm>
            <a:off x="1371600" y="3315826"/>
            <a:ext cx="7162800" cy="2734872"/>
          </a:xfrm>
          <a:prstGeom prst="plaqu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chemeClr val="bg1"/>
                </a:solidFill>
                <a:latin typeface="Arial" panose="020B0604020202020204" pitchFamily="34" charset="0"/>
                <a:cs typeface="Arial" panose="020B0604020202020204" pitchFamily="34" charset="0"/>
              </a:rPr>
              <a:t>A</a:t>
            </a:r>
            <a:r>
              <a:rPr lang="en-US" sz="3600" smtClean="0">
                <a:solidFill>
                  <a:schemeClr val="bg1"/>
                </a:solidFill>
                <a:latin typeface="Arial" panose="020B0604020202020204" pitchFamily="34" charset="0"/>
                <a:cs typeface="Arial" panose="020B0604020202020204" pitchFamily="34" charset="0"/>
              </a:rPr>
              <a:t>. </a:t>
            </a:r>
            <a:r>
              <a:rPr lang="en-US" sz="3600">
                <a:solidFill>
                  <a:schemeClr val="bg1"/>
                </a:solidFill>
                <a:latin typeface="Arial" panose="020B0604020202020204" pitchFamily="34" charset="0"/>
                <a:cs typeface="Arial" panose="020B0604020202020204" pitchFamily="34" charset="0"/>
              </a:rPr>
              <a:t>Tìm hiểu về nét đặc trưng văn hóa của từng dân tộc</a:t>
            </a:r>
          </a:p>
        </p:txBody>
      </p:sp>
    </p:spTree>
    <p:extLst>
      <p:ext uri="{BB962C8B-B14F-4D97-AF65-F5344CB8AC3E}">
        <p14:creationId xmlns:p14="http://schemas.microsoft.com/office/powerpoint/2010/main" val="3680020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500"/>
                                        <p:tgtEl>
                                          <p:spTgt spid="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circle(in)">
                                      <p:cBhvr>
                                        <p:cTn id="15" dur="500"/>
                                        <p:tgtEl>
                                          <p:spTgt spid="4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circle(in)">
                                      <p:cBhvr>
                                        <p:cTn id="18" dur="500"/>
                                        <p:tgtEl>
                                          <p:spTgt spid="4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in)">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sp>
        <p:nvSpPr>
          <p:cNvPr id="4" name="Freeform 4"/>
          <p:cNvSpPr/>
          <p:nvPr/>
        </p:nvSpPr>
        <p:spPr>
          <a:xfrm rot="-135847">
            <a:off x="3271512" y="817573"/>
            <a:ext cx="11895444" cy="12061287"/>
          </a:xfrm>
          <a:custGeom>
            <a:avLst/>
            <a:gdLst/>
            <a:ahLst/>
            <a:cxnLst/>
            <a:rect l="l" t="t" r="r" b="b"/>
            <a:pathLst>
              <a:path w="11895444" h="12061287">
                <a:moveTo>
                  <a:pt x="0" y="0"/>
                </a:moveTo>
                <a:lnTo>
                  <a:pt x="11895445" y="0"/>
                </a:lnTo>
                <a:lnTo>
                  <a:pt x="11895445" y="12061287"/>
                </a:lnTo>
                <a:lnTo>
                  <a:pt x="0" y="1206128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8" name="Freeform 8"/>
          <p:cNvSpPr/>
          <p:nvPr/>
        </p:nvSpPr>
        <p:spPr>
          <a:xfrm rot="-5491279">
            <a:off x="7633129" y="-1024920"/>
            <a:ext cx="2640743" cy="9000864"/>
          </a:xfrm>
          <a:custGeom>
            <a:avLst/>
            <a:gdLst/>
            <a:ahLst/>
            <a:cxnLst/>
            <a:rect l="l" t="t" r="r" b="b"/>
            <a:pathLst>
              <a:path w="1721614" h="4284560">
                <a:moveTo>
                  <a:pt x="0" y="0"/>
                </a:moveTo>
                <a:lnTo>
                  <a:pt x="1721615" y="0"/>
                </a:lnTo>
                <a:lnTo>
                  <a:pt x="1721615" y="4284560"/>
                </a:lnTo>
                <a:lnTo>
                  <a:pt x="0" y="4284560"/>
                </a:lnTo>
                <a:lnTo>
                  <a:pt x="0" y="0"/>
                </a:lnTo>
                <a:close/>
              </a:path>
            </a:pathLst>
          </a:custGeom>
          <a:blipFill>
            <a:blip r:embed="rId8">
              <a:extLst>
                <a:ext uri="{96DAC541-7B7A-43D3-8B79-37D633B846F1}">
                  <asvg:svgBlip xmlns:asvg="http://schemas.microsoft.com/office/drawing/2016/SVG/main" xmlns="" r:embed="rId15"/>
                </a:ext>
              </a:extLst>
            </a:blip>
            <a:stretch>
              <a:fillRect/>
            </a:stretch>
          </a:blipFill>
        </p:spPr>
      </p:sp>
      <p:sp>
        <p:nvSpPr>
          <p:cNvPr id="11" name="TextBox 10">
            <a:extLst>
              <a:ext uri="{FF2B5EF4-FFF2-40B4-BE49-F238E27FC236}">
                <a16:creationId xmlns:a16="http://schemas.microsoft.com/office/drawing/2014/main" id="{E19B1F1F-6136-4AD1-8FAA-8BF99A8856B5}"/>
              </a:ext>
            </a:extLst>
          </p:cNvPr>
          <p:cNvSpPr txBox="1"/>
          <p:nvPr/>
        </p:nvSpPr>
        <p:spPr>
          <a:xfrm>
            <a:off x="5489769" y="2936903"/>
            <a:ext cx="6927461" cy="1092607"/>
          </a:xfrm>
          <a:prstGeom prst="rect">
            <a:avLst/>
          </a:prstGeom>
          <a:noFill/>
        </p:spPr>
        <p:txBody>
          <a:bodyPr wrap="square" rtlCol="0">
            <a:spAutoFit/>
          </a:bodyPr>
          <a:lstStyle/>
          <a:p>
            <a:pPr algn="ctr"/>
            <a:r>
              <a:rPr lang="en-US" sz="6500" b="1" dirty="0">
                <a:solidFill>
                  <a:srgbClr val="AF5632"/>
                </a:solidFill>
                <a:latin typeface="Arial" panose="020B0604020202020204" pitchFamily="34" charset="0"/>
                <a:cs typeface="Arial" panose="020B0604020202020204" pitchFamily="34" charset="0"/>
              </a:rPr>
              <a:t>LUYỆN TẬP</a:t>
            </a:r>
            <a:endParaRPr lang="en-US" sz="6500" dirty="0">
              <a:solidFill>
                <a:srgbClr val="AF5632"/>
              </a:solidFill>
              <a:latin typeface="Arial" panose="020B0604020202020204" pitchFamily="34" charset="0"/>
              <a:cs typeface="Arial" panose="020B0604020202020204" pitchFamily="34" charset="0"/>
            </a:endParaRPr>
          </a:p>
        </p:txBody>
      </p:sp>
      <p:sp>
        <p:nvSpPr>
          <p:cNvPr id="12" name="Rectangle 11"/>
          <p:cNvSpPr/>
          <p:nvPr/>
        </p:nvSpPr>
        <p:spPr>
          <a:xfrm>
            <a:off x="4297679" y="5529977"/>
            <a:ext cx="9846097" cy="2585323"/>
          </a:xfrm>
          <a:prstGeom prst="rect">
            <a:avLst/>
          </a:prstGeom>
        </p:spPr>
        <p:txBody>
          <a:bodyPr wrap="square">
            <a:spAutoFit/>
          </a:bodyPr>
          <a:lstStyle/>
          <a:p>
            <a:pPr algn="ctr">
              <a:lnSpc>
                <a:spcPct val="150000"/>
              </a:lnSpc>
              <a:spcBef>
                <a:spcPts val="100"/>
              </a:spcBef>
              <a:spcAft>
                <a:spcPts val="100"/>
              </a:spcAft>
            </a:pPr>
            <a:r>
              <a:rPr lang="en-US" sz="5400" b="1">
                <a:latin typeface="Arial" panose="020B0604020202020204" pitchFamily="34" charset="0"/>
                <a:ea typeface="Times New Roman" panose="02020603050405020304" pitchFamily="18" charset="0"/>
                <a:cs typeface="Arial" panose="020B0604020202020204" pitchFamily="34" charset="0"/>
              </a:rPr>
              <a:t>Hoạt động </a:t>
            </a:r>
            <a:r>
              <a:rPr lang="en-US" sz="5400" b="1" smtClean="0">
                <a:latin typeface="Arial" panose="020B0604020202020204" pitchFamily="34" charset="0"/>
                <a:ea typeface="Times New Roman" panose="02020603050405020304" pitchFamily="18" charset="0"/>
                <a:cs typeface="Arial" panose="020B0604020202020204" pitchFamily="34" charset="0"/>
              </a:rPr>
              <a:t>2: </a:t>
            </a:r>
            <a:r>
              <a:rPr lang="en-US" sz="5400" b="1">
                <a:latin typeface="Arial" panose="020B0604020202020204" pitchFamily="34" charset="0"/>
                <a:ea typeface="Times New Roman" panose="02020603050405020304" pitchFamily="18" charset="0"/>
                <a:cs typeface="Arial" panose="020B0604020202020204" pitchFamily="34" charset="0"/>
              </a:rPr>
              <a:t>Trả lời câu hỏi </a:t>
            </a:r>
            <a:r>
              <a:rPr lang="en-US" sz="5400" b="1" smtClean="0">
                <a:latin typeface="Arial" panose="020B0604020202020204" pitchFamily="34" charset="0"/>
                <a:ea typeface="Times New Roman" panose="02020603050405020304" pitchFamily="18" charset="0"/>
                <a:cs typeface="Arial" panose="020B0604020202020204" pitchFamily="34" charset="0"/>
              </a:rPr>
              <a:t>phần Luyện tập</a:t>
            </a:r>
            <a:endParaRPr lang="en-US" sz="5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6548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vụ 1 – bài tập 1</a:t>
            </a:r>
          </a:p>
        </p:txBody>
      </p:sp>
      <p:sp>
        <p:nvSpPr>
          <p:cNvPr id="6" name="TextBox 5">
            <a:extLst>
              <a:ext uri="{FF2B5EF4-FFF2-40B4-BE49-F238E27FC236}">
                <a16:creationId xmlns:a16="http://schemas.microsoft.com/office/drawing/2014/main" id="{F35465D8-5896-D478-FAF1-14F25F34EE9C}"/>
              </a:ext>
            </a:extLst>
          </p:cNvPr>
          <p:cNvSpPr txBox="1"/>
          <p:nvPr/>
        </p:nvSpPr>
        <p:spPr>
          <a:xfrm>
            <a:off x="1150881" y="2389625"/>
            <a:ext cx="15986237" cy="873747"/>
          </a:xfrm>
          <a:prstGeom prst="rect">
            <a:avLst/>
          </a:prstGeom>
          <a:noFill/>
          <a:ln w="19050">
            <a:noFill/>
          </a:ln>
        </p:spPr>
        <p:txBody>
          <a:bodyPr wrap="square" lIns="144000" tIns="0" rIns="144000" bIns="144000" anchor="ctr">
            <a:spAutoFit/>
          </a:bodyPr>
          <a:lstStyle/>
          <a:p>
            <a:pPr algn="ctr">
              <a:lnSpc>
                <a:spcPct val="150000"/>
              </a:lnSpc>
            </a:pPr>
            <a:r>
              <a:rPr lang="en-US" sz="3600" b="1" err="1">
                <a:solidFill>
                  <a:schemeClr val="tx2"/>
                </a:solidFill>
                <a:latin typeface="Arial" panose="020B0604020202020204" pitchFamily="34" charset="0"/>
                <a:cs typeface="Arial" panose="020B0604020202020204" pitchFamily="34" charset="0"/>
              </a:rPr>
              <a:t>Em</a:t>
            </a:r>
            <a:r>
              <a:rPr lang="en-US" sz="3600" b="1">
                <a:solidFill>
                  <a:schemeClr val="tx2"/>
                </a:solidFill>
                <a:latin typeface="Arial" panose="020B0604020202020204" pitchFamily="34" charset="0"/>
                <a:cs typeface="Arial" panose="020B0604020202020204" pitchFamily="34" charset="0"/>
              </a:rPr>
              <a:t> </a:t>
            </a:r>
            <a:r>
              <a:rPr lang="en-US" sz="3600" b="1" smtClean="0">
                <a:solidFill>
                  <a:schemeClr val="tx2"/>
                </a:solidFill>
                <a:latin typeface="Arial" panose="020B0604020202020204" pitchFamily="34" charset="0"/>
                <a:cs typeface="Arial" panose="020B0604020202020204" pitchFamily="34" charset="0"/>
              </a:rPr>
              <a:t>đồng tình hay không đồng tình với ý kiến nào dưới </a:t>
            </a:r>
            <a:r>
              <a:rPr lang="en-US" sz="3600" b="1" dirty="0" err="1">
                <a:solidFill>
                  <a:schemeClr val="tx2"/>
                </a:solidFill>
                <a:latin typeface="Arial" panose="020B0604020202020204" pitchFamily="34" charset="0"/>
                <a:cs typeface="Arial" panose="020B0604020202020204" pitchFamily="34" charset="0"/>
              </a:rPr>
              <a:t>đây</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Vì</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sao</a:t>
            </a:r>
            <a:r>
              <a:rPr lang="en-US" sz="3600" b="1" dirty="0">
                <a:solidFill>
                  <a:schemeClr val="tx2"/>
                </a:solidFill>
                <a:latin typeface="Arial" panose="020B0604020202020204" pitchFamily="34" charset="0"/>
                <a:cs typeface="Arial" panose="020B0604020202020204" pitchFamily="34" charset="0"/>
              </a:rPr>
              <a:t>?</a:t>
            </a:r>
            <a:endParaRPr lang="en-VN" sz="3600" b="1" dirty="0">
              <a:solidFill>
                <a:schemeClr val="tx2"/>
              </a:solidFill>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1594814035"/>
              </p:ext>
            </p:extLst>
          </p:nvPr>
        </p:nvGraphicFramePr>
        <p:xfrm>
          <a:off x="760547" y="3731364"/>
          <a:ext cx="16756118" cy="6000569"/>
        </p:xfrm>
        <a:graphic>
          <a:graphicData uri="http://schemas.openxmlformats.org/drawingml/2006/table">
            <a:tbl>
              <a:tblPr firstRow="1" bandRow="1"/>
              <a:tblGrid>
                <a:gridCol w="4419599">
                  <a:extLst>
                    <a:ext uri="{9D8B030D-6E8A-4147-A177-3AD203B41FA5}">
                      <a16:colId xmlns:a16="http://schemas.microsoft.com/office/drawing/2014/main" val="2064203491"/>
                    </a:ext>
                  </a:extLst>
                </a:gridCol>
                <a:gridCol w="2514600">
                  <a:extLst>
                    <a:ext uri="{9D8B030D-6E8A-4147-A177-3AD203B41FA5}">
                      <a16:colId xmlns:a16="http://schemas.microsoft.com/office/drawing/2014/main" val="3569864924"/>
                    </a:ext>
                  </a:extLst>
                </a:gridCol>
                <a:gridCol w="2569071">
                  <a:extLst>
                    <a:ext uri="{9D8B030D-6E8A-4147-A177-3AD203B41FA5}">
                      <a16:colId xmlns:a16="http://schemas.microsoft.com/office/drawing/2014/main" val="2727004089"/>
                    </a:ext>
                  </a:extLst>
                </a:gridCol>
                <a:gridCol w="7252848">
                  <a:extLst>
                    <a:ext uri="{9D8B030D-6E8A-4147-A177-3AD203B41FA5}">
                      <a16:colId xmlns:a16="http://schemas.microsoft.com/office/drawing/2014/main" val="3215342670"/>
                    </a:ext>
                  </a:extLst>
                </a:gridCol>
              </a:tblGrid>
              <a:tr h="1488336">
                <a:tc>
                  <a:txBody>
                    <a:bodyPr/>
                    <a:lstStyle/>
                    <a:p>
                      <a:pPr algn="ctr">
                        <a:lnSpc>
                          <a:spcPct val="150000"/>
                        </a:lnSpc>
                      </a:pPr>
                      <a:r>
                        <a:rPr lang="en-VN" sz="3600" b="1">
                          <a:solidFill>
                            <a:srgbClr val="273135"/>
                          </a:solidFill>
                          <a:latin typeface="Arial" panose="020B0604020202020204" pitchFamily="34" charset="0"/>
                          <a:cs typeface="Arial" panose="020B0604020202020204" pitchFamily="34" charset="0"/>
                        </a:rPr>
                        <a:t>Quan </a:t>
                      </a:r>
                      <a:r>
                        <a:rPr lang="en-VN" sz="3600" b="1" smtClean="0">
                          <a:solidFill>
                            <a:srgbClr val="273135"/>
                          </a:solidFill>
                          <a:latin typeface="Arial" panose="020B0604020202020204" pitchFamily="34" charset="0"/>
                          <a:cs typeface="Arial" panose="020B0604020202020204" pitchFamily="34" charset="0"/>
                        </a:rPr>
                        <a:t>điểm</a:t>
                      </a:r>
                      <a:endParaRPr lang="en-US" sz="36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600" b="1" smtClean="0">
                          <a:solidFill>
                            <a:srgbClr val="273135"/>
                          </a:solidFill>
                          <a:latin typeface="Arial" panose="020B0604020202020204" pitchFamily="34" charset="0"/>
                          <a:cs typeface="Arial" panose="020B0604020202020204" pitchFamily="34" charset="0"/>
                        </a:rPr>
                        <a:t>Đồng</a:t>
                      </a:r>
                      <a:r>
                        <a:rPr lang="en-US" sz="3600" b="1" baseline="0" smtClean="0">
                          <a:solidFill>
                            <a:srgbClr val="273135"/>
                          </a:solidFill>
                          <a:latin typeface="Arial" panose="020B0604020202020204" pitchFamily="34" charset="0"/>
                          <a:cs typeface="Arial" panose="020B0604020202020204" pitchFamily="34" charset="0"/>
                        </a:rPr>
                        <a:t> tình</a:t>
                      </a:r>
                      <a:endParaRPr lang="en-VN" sz="36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600" b="1" smtClean="0">
                          <a:solidFill>
                            <a:srgbClr val="273135"/>
                          </a:solidFill>
                          <a:latin typeface="Arial" panose="020B0604020202020204" pitchFamily="34" charset="0"/>
                          <a:cs typeface="Arial" panose="020B0604020202020204" pitchFamily="34" charset="0"/>
                        </a:rPr>
                        <a:t>Không</a:t>
                      </a:r>
                      <a:r>
                        <a:rPr lang="en-US" sz="3600" b="1" baseline="0" smtClean="0">
                          <a:solidFill>
                            <a:srgbClr val="273135"/>
                          </a:solidFill>
                          <a:latin typeface="Arial" panose="020B0604020202020204" pitchFamily="34" charset="0"/>
                          <a:cs typeface="Arial" panose="020B0604020202020204" pitchFamily="34" charset="0"/>
                        </a:rPr>
                        <a:t> đồng tình</a:t>
                      </a:r>
                      <a:endParaRPr lang="en-VN" sz="36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6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4210649">
                <a:tc>
                  <a:txBody>
                    <a:bodyPr/>
                    <a:lstStyle/>
                    <a:p>
                      <a:pPr>
                        <a:lnSpc>
                          <a:spcPct val="150000"/>
                        </a:lnSpc>
                      </a:pPr>
                      <a:endParaRPr lang="en-VN" sz="36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6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6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6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8" name="TextBox 7">
            <a:extLst>
              <a:ext uri="{FF2B5EF4-FFF2-40B4-BE49-F238E27FC236}">
                <a16:creationId xmlns:a16="http://schemas.microsoft.com/office/drawing/2014/main" id="{29924107-2DF1-8BBE-7A30-F027E36C6BC3}"/>
              </a:ext>
            </a:extLst>
          </p:cNvPr>
          <p:cNvSpPr txBox="1"/>
          <p:nvPr/>
        </p:nvSpPr>
        <p:spPr>
          <a:xfrm>
            <a:off x="914400" y="5753100"/>
            <a:ext cx="4191000" cy="3416320"/>
          </a:xfrm>
          <a:prstGeom prst="rect">
            <a:avLst/>
          </a:prstGeom>
          <a:noFill/>
        </p:spPr>
        <p:txBody>
          <a:bodyPr wrap="square">
            <a:spAutoFit/>
          </a:bodyPr>
          <a:lstStyle/>
          <a:p>
            <a:pPr lvl="0" algn="just">
              <a:lnSpc>
                <a:spcPct val="150000"/>
              </a:lnSpc>
              <a:buClr>
                <a:srgbClr val="273135"/>
              </a:buClr>
            </a:pPr>
            <a:r>
              <a:rPr lang="vi-VN" sz="3600" dirty="0">
                <a:solidFill>
                  <a:srgbClr val="273135"/>
                </a:solidFill>
                <a:latin typeface="Arial" panose="020B0604020202020204" pitchFamily="34" charset="0"/>
                <a:ea typeface="Arial" panose="020B0604020202020204" pitchFamily="34" charset="0"/>
                <a:cs typeface="Arial" panose="020B0604020202020204" pitchFamily="34" charset="0"/>
              </a:rPr>
              <a:t>a</a:t>
            </a:r>
            <a:r>
              <a:rPr lang="vi-VN" sz="3600">
                <a:solidFill>
                  <a:srgbClr val="273135"/>
                </a:solidFill>
                <a:latin typeface="Arial" panose="020B0604020202020204" pitchFamily="34" charset="0"/>
                <a:ea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rPr>
              <a:t>Bạn T cho rằng, chỉ nên tôn trọng, học hỏi những dân tộc giàu có</a:t>
            </a:r>
            <a:r>
              <a:rPr lang="en-US" sz="3600" smtClean="0">
                <a:latin typeface="Arial" panose="020B0604020202020204" pitchFamily="34" charset="0"/>
                <a:cs typeface="Arial" panose="020B0604020202020204" pitchFamily="34" charset="0"/>
              </a:rPr>
              <a:t>.</a:t>
            </a:r>
            <a:endParaRPr lang="vi-VN" sz="36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4AD5577-499E-3E1F-D477-D6C44900E24C}"/>
              </a:ext>
            </a:extLst>
          </p:cNvPr>
          <p:cNvSpPr txBox="1"/>
          <p:nvPr/>
        </p:nvSpPr>
        <p:spPr>
          <a:xfrm>
            <a:off x="8689197" y="7134641"/>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C7C1DC7-6F2A-910F-0D76-FE110CD2981D}"/>
              </a:ext>
            </a:extLst>
          </p:cNvPr>
          <p:cNvSpPr txBox="1"/>
          <p:nvPr/>
        </p:nvSpPr>
        <p:spPr>
          <a:xfrm>
            <a:off x="10439400" y="5372100"/>
            <a:ext cx="6926318" cy="424731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Có những dân tộc không giàu có về vật chất nhưng vẫn có nhiều giá trị văn hóa, phong tục tập quán tốt đẹp, đặc sắc, đáng để tôn trọng, học hỏi.</a:t>
            </a:r>
            <a:endParaRPr lang="vi-VN" sz="36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595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vụ 1 – bài tập 1</a:t>
            </a:r>
          </a:p>
        </p:txBody>
      </p:sp>
      <p:sp>
        <p:nvSpPr>
          <p:cNvPr id="6" name="TextBox 5">
            <a:extLst>
              <a:ext uri="{FF2B5EF4-FFF2-40B4-BE49-F238E27FC236}">
                <a16:creationId xmlns:a16="http://schemas.microsoft.com/office/drawing/2014/main" id="{F35465D8-5896-D478-FAF1-14F25F34EE9C}"/>
              </a:ext>
            </a:extLst>
          </p:cNvPr>
          <p:cNvSpPr txBox="1"/>
          <p:nvPr/>
        </p:nvSpPr>
        <p:spPr>
          <a:xfrm>
            <a:off x="1150881" y="2389625"/>
            <a:ext cx="15986237" cy="873747"/>
          </a:xfrm>
          <a:prstGeom prst="rect">
            <a:avLst/>
          </a:prstGeom>
          <a:noFill/>
          <a:ln w="19050">
            <a:noFill/>
          </a:ln>
        </p:spPr>
        <p:txBody>
          <a:bodyPr wrap="square" lIns="144000" tIns="0" rIns="144000" bIns="144000" anchor="ctr">
            <a:spAutoFit/>
          </a:bodyPr>
          <a:lstStyle/>
          <a:p>
            <a:pPr algn="ctr">
              <a:lnSpc>
                <a:spcPct val="150000"/>
              </a:lnSpc>
            </a:pPr>
            <a:r>
              <a:rPr lang="en-US" sz="3600" b="1" err="1">
                <a:solidFill>
                  <a:schemeClr val="tx2"/>
                </a:solidFill>
                <a:latin typeface="Arial" panose="020B0604020202020204" pitchFamily="34" charset="0"/>
                <a:cs typeface="Arial" panose="020B0604020202020204" pitchFamily="34" charset="0"/>
              </a:rPr>
              <a:t>Em</a:t>
            </a:r>
            <a:r>
              <a:rPr lang="en-US" sz="3600" b="1">
                <a:solidFill>
                  <a:schemeClr val="tx2"/>
                </a:solidFill>
                <a:latin typeface="Arial" panose="020B0604020202020204" pitchFamily="34" charset="0"/>
                <a:cs typeface="Arial" panose="020B0604020202020204" pitchFamily="34" charset="0"/>
              </a:rPr>
              <a:t> </a:t>
            </a:r>
            <a:r>
              <a:rPr lang="en-US" sz="3600" b="1" smtClean="0">
                <a:solidFill>
                  <a:schemeClr val="tx2"/>
                </a:solidFill>
                <a:latin typeface="Arial" panose="020B0604020202020204" pitchFamily="34" charset="0"/>
                <a:cs typeface="Arial" panose="020B0604020202020204" pitchFamily="34" charset="0"/>
              </a:rPr>
              <a:t>đồng tình hay không đồng tình với ý kiến nào dưới </a:t>
            </a:r>
            <a:r>
              <a:rPr lang="en-US" sz="3600" b="1" dirty="0" err="1">
                <a:solidFill>
                  <a:schemeClr val="tx2"/>
                </a:solidFill>
                <a:latin typeface="Arial" panose="020B0604020202020204" pitchFamily="34" charset="0"/>
                <a:cs typeface="Arial" panose="020B0604020202020204" pitchFamily="34" charset="0"/>
              </a:rPr>
              <a:t>đây</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Vì</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sao</a:t>
            </a:r>
            <a:r>
              <a:rPr lang="en-US" sz="3600" b="1" dirty="0">
                <a:solidFill>
                  <a:schemeClr val="tx2"/>
                </a:solidFill>
                <a:latin typeface="Arial" panose="020B0604020202020204" pitchFamily="34" charset="0"/>
                <a:cs typeface="Arial" panose="020B0604020202020204" pitchFamily="34" charset="0"/>
              </a:rPr>
              <a:t>?</a:t>
            </a:r>
            <a:endParaRPr lang="en-VN" sz="3600" b="1" dirty="0">
              <a:solidFill>
                <a:schemeClr val="tx2"/>
              </a:solidFill>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4277484055"/>
              </p:ext>
            </p:extLst>
          </p:nvPr>
        </p:nvGraphicFramePr>
        <p:xfrm>
          <a:off x="760547" y="3731364"/>
          <a:ext cx="16756118" cy="6000569"/>
        </p:xfrm>
        <a:graphic>
          <a:graphicData uri="http://schemas.openxmlformats.org/drawingml/2006/table">
            <a:tbl>
              <a:tblPr firstRow="1" bandRow="1"/>
              <a:tblGrid>
                <a:gridCol w="4419599">
                  <a:extLst>
                    <a:ext uri="{9D8B030D-6E8A-4147-A177-3AD203B41FA5}">
                      <a16:colId xmlns:a16="http://schemas.microsoft.com/office/drawing/2014/main" val="2064203491"/>
                    </a:ext>
                  </a:extLst>
                </a:gridCol>
                <a:gridCol w="2514600">
                  <a:extLst>
                    <a:ext uri="{9D8B030D-6E8A-4147-A177-3AD203B41FA5}">
                      <a16:colId xmlns:a16="http://schemas.microsoft.com/office/drawing/2014/main" val="3569864924"/>
                    </a:ext>
                  </a:extLst>
                </a:gridCol>
                <a:gridCol w="2569071">
                  <a:extLst>
                    <a:ext uri="{9D8B030D-6E8A-4147-A177-3AD203B41FA5}">
                      <a16:colId xmlns:a16="http://schemas.microsoft.com/office/drawing/2014/main" val="2727004089"/>
                    </a:ext>
                  </a:extLst>
                </a:gridCol>
                <a:gridCol w="7252848">
                  <a:extLst>
                    <a:ext uri="{9D8B030D-6E8A-4147-A177-3AD203B41FA5}">
                      <a16:colId xmlns:a16="http://schemas.microsoft.com/office/drawing/2014/main" val="3215342670"/>
                    </a:ext>
                  </a:extLst>
                </a:gridCol>
              </a:tblGrid>
              <a:tr h="1640736">
                <a:tc>
                  <a:txBody>
                    <a:bodyPr/>
                    <a:lstStyle/>
                    <a:p>
                      <a:pPr algn="ctr">
                        <a:lnSpc>
                          <a:spcPct val="150000"/>
                        </a:lnSpc>
                      </a:pPr>
                      <a:r>
                        <a:rPr lang="en-VN" sz="3600" b="1">
                          <a:solidFill>
                            <a:srgbClr val="273135"/>
                          </a:solidFill>
                          <a:latin typeface="Arial" panose="020B0604020202020204" pitchFamily="34" charset="0"/>
                          <a:cs typeface="Arial" panose="020B0604020202020204" pitchFamily="34" charset="0"/>
                        </a:rPr>
                        <a:t>Quan </a:t>
                      </a:r>
                      <a:r>
                        <a:rPr lang="en-VN" sz="3600" b="1" smtClean="0">
                          <a:solidFill>
                            <a:srgbClr val="273135"/>
                          </a:solidFill>
                          <a:latin typeface="Arial" panose="020B0604020202020204" pitchFamily="34" charset="0"/>
                          <a:cs typeface="Arial" panose="020B0604020202020204" pitchFamily="34" charset="0"/>
                        </a:rPr>
                        <a:t>điểm</a:t>
                      </a:r>
                      <a:endParaRPr lang="en-US" sz="36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600" b="1" smtClean="0">
                          <a:solidFill>
                            <a:srgbClr val="273135"/>
                          </a:solidFill>
                          <a:latin typeface="Arial" panose="020B0604020202020204" pitchFamily="34" charset="0"/>
                          <a:cs typeface="Arial" panose="020B0604020202020204" pitchFamily="34" charset="0"/>
                        </a:rPr>
                        <a:t>Đồng</a:t>
                      </a:r>
                      <a:r>
                        <a:rPr lang="en-US" sz="3600" b="1" baseline="0" smtClean="0">
                          <a:solidFill>
                            <a:srgbClr val="273135"/>
                          </a:solidFill>
                          <a:latin typeface="Arial" panose="020B0604020202020204" pitchFamily="34" charset="0"/>
                          <a:cs typeface="Arial" panose="020B0604020202020204" pitchFamily="34" charset="0"/>
                        </a:rPr>
                        <a:t> tình</a:t>
                      </a:r>
                      <a:endParaRPr lang="en-VN" sz="36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600" b="1" smtClean="0">
                          <a:solidFill>
                            <a:srgbClr val="273135"/>
                          </a:solidFill>
                          <a:latin typeface="Arial" panose="020B0604020202020204" pitchFamily="34" charset="0"/>
                          <a:cs typeface="Arial" panose="020B0604020202020204" pitchFamily="34" charset="0"/>
                        </a:rPr>
                        <a:t>Không</a:t>
                      </a:r>
                      <a:r>
                        <a:rPr lang="en-US" sz="3600" b="1" baseline="0" smtClean="0">
                          <a:solidFill>
                            <a:srgbClr val="273135"/>
                          </a:solidFill>
                          <a:latin typeface="Arial" panose="020B0604020202020204" pitchFamily="34" charset="0"/>
                          <a:cs typeface="Arial" panose="020B0604020202020204" pitchFamily="34" charset="0"/>
                        </a:rPr>
                        <a:t> đồng tình</a:t>
                      </a:r>
                      <a:endParaRPr lang="en-VN" sz="36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6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4210649">
                <a:tc>
                  <a:txBody>
                    <a:bodyPr/>
                    <a:lstStyle/>
                    <a:p>
                      <a:pPr>
                        <a:lnSpc>
                          <a:spcPct val="150000"/>
                        </a:lnSpc>
                      </a:pPr>
                      <a:endParaRPr lang="en-VN" sz="36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6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6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6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8" name="TextBox 7">
            <a:extLst>
              <a:ext uri="{FF2B5EF4-FFF2-40B4-BE49-F238E27FC236}">
                <a16:creationId xmlns:a16="http://schemas.microsoft.com/office/drawing/2014/main" id="{29924107-2DF1-8BBE-7A30-F027E36C6BC3}"/>
              </a:ext>
            </a:extLst>
          </p:cNvPr>
          <p:cNvSpPr txBox="1"/>
          <p:nvPr/>
        </p:nvSpPr>
        <p:spPr>
          <a:xfrm>
            <a:off x="914400" y="5753100"/>
            <a:ext cx="4191000" cy="3416320"/>
          </a:xfrm>
          <a:prstGeom prst="rect">
            <a:avLst/>
          </a:prstGeom>
          <a:noFill/>
        </p:spPr>
        <p:txBody>
          <a:bodyPr wrap="square">
            <a:spAutoFit/>
          </a:bodyPr>
          <a:lstStyle/>
          <a:p>
            <a:pPr lvl="0" algn="just">
              <a:lnSpc>
                <a:spcPct val="150000"/>
              </a:lnSpc>
              <a:buClr>
                <a:srgbClr val="273135"/>
              </a:buClr>
            </a:pPr>
            <a:r>
              <a:rPr lang="en-US" sz="3600">
                <a:solidFill>
                  <a:srgbClr val="273135"/>
                </a:solidFill>
                <a:latin typeface="Arial" panose="020B0604020202020204" pitchFamily="34" charset="0"/>
                <a:ea typeface="Arial" panose="020B0604020202020204" pitchFamily="34" charset="0"/>
                <a:cs typeface="Arial" panose="020B0604020202020204" pitchFamily="34" charset="0"/>
              </a:rPr>
              <a:t>b</a:t>
            </a:r>
            <a:r>
              <a:rPr lang="vi-VN" sz="3600" smtClean="0">
                <a:solidFill>
                  <a:srgbClr val="273135"/>
                </a:solidFill>
                <a:latin typeface="Arial" panose="020B0604020202020204" pitchFamily="34" charset="0"/>
                <a:ea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rPr>
              <a:t>Chị Q cho rằng, mọi dân tộc đều có cái hay, cái đẹp để học hỏi.</a:t>
            </a:r>
            <a:endParaRPr lang="vi-VN" sz="36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4AD5577-499E-3E1F-D477-D6C44900E24C}"/>
              </a:ext>
            </a:extLst>
          </p:cNvPr>
          <p:cNvSpPr txBox="1"/>
          <p:nvPr/>
        </p:nvSpPr>
        <p:spPr>
          <a:xfrm>
            <a:off x="6035382" y="6819900"/>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C7C1DC7-6F2A-910F-0D76-FE110CD2981D}"/>
              </a:ext>
            </a:extLst>
          </p:cNvPr>
          <p:cNvSpPr txBox="1"/>
          <p:nvPr/>
        </p:nvSpPr>
        <p:spPr>
          <a:xfrm>
            <a:off x="10439400" y="5372100"/>
            <a:ext cx="6926318" cy="424731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Mọi dân tộc đều có cái hay, cái đẹp riêng, tạo nên nét văn hóa đặc sắc của dân tộc đó. Chúng ta cần tìm hiểu để học hỏi, tiếp thu những nét hay, nét đẹp đó.</a:t>
            </a:r>
            <a:endParaRPr lang="vi-VN" sz="36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969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12" name="TextBox 7">
            <a:extLst>
              <a:ext uri="{FF2B5EF4-FFF2-40B4-BE49-F238E27FC236}">
                <a16:creationId xmlns:a16="http://schemas.microsoft.com/office/drawing/2014/main" id="{F382605D-8CD3-44BE-AC1B-6FF362FEC183}"/>
              </a:ext>
            </a:extLst>
          </p:cNvPr>
          <p:cNvSpPr txBox="1"/>
          <p:nvPr/>
        </p:nvSpPr>
        <p:spPr>
          <a:xfrm>
            <a:off x="2791321" y="2781300"/>
            <a:ext cx="12705353" cy="3231654"/>
          </a:xfrm>
          <a:prstGeom prst="rect">
            <a:avLst/>
          </a:prstGeom>
        </p:spPr>
        <p:txBody>
          <a:bodyPr wrap="square" lIns="0" tIns="0" rIns="0" bIns="0" rtlCol="0" anchor="ctr">
            <a:spAutoFit/>
          </a:bodyPr>
          <a:lstStyle/>
          <a:p>
            <a:pPr algn="ctr">
              <a:lnSpc>
                <a:spcPct val="150000"/>
              </a:lnSpc>
            </a:pPr>
            <a:r>
              <a:rPr lang="en-US" sz="7000" b="1" dirty="0" smtClean="0">
                <a:latin typeface="Arial" panose="020B0604020202020204" pitchFamily="34" charset="0"/>
                <a:cs typeface="Arial" panose="020B0604020202020204" pitchFamily="34" charset="0"/>
              </a:rPr>
              <a:t>TÔN TRỌNG SỰ ĐA DẠNG CỦA CÁC DÂN TỘC</a:t>
            </a:r>
            <a:endParaRPr lang="en-US" sz="7000" b="1" dirty="0">
              <a:latin typeface="Arial" panose="020B0604020202020204" pitchFamily="34" charset="0"/>
              <a:cs typeface="Arial" panose="020B0604020202020204" pitchFamily="34" charset="0"/>
            </a:endParaRPr>
          </a:p>
        </p:txBody>
      </p:sp>
      <p:grpSp>
        <p:nvGrpSpPr>
          <p:cNvPr id="14" name="Group 13"/>
          <p:cNvGrpSpPr/>
          <p:nvPr/>
        </p:nvGrpSpPr>
        <p:grpSpPr>
          <a:xfrm>
            <a:off x="6425197" y="792840"/>
            <a:ext cx="5448584" cy="1756176"/>
            <a:chOff x="6473318" y="2904028"/>
            <a:chExt cx="5448584" cy="1756176"/>
          </a:xfrm>
        </p:grpSpPr>
        <p:sp>
          <p:nvSpPr>
            <p:cNvPr id="8" name="Freeform 8"/>
            <p:cNvSpPr/>
            <p:nvPr/>
          </p:nvSpPr>
          <p:spPr>
            <a:xfrm rot="100047">
              <a:off x="6473318" y="2904028"/>
              <a:ext cx="5448584" cy="1756176"/>
            </a:xfrm>
            <a:custGeom>
              <a:avLst/>
              <a:gdLst/>
              <a:ahLst/>
              <a:cxnLst/>
              <a:rect l="l" t="t" r="r" b="b"/>
              <a:pathLst>
                <a:path w="10788371" h="2117218">
                  <a:moveTo>
                    <a:pt x="0" y="0"/>
                  </a:moveTo>
                  <a:lnTo>
                    <a:pt x="10788370" y="0"/>
                  </a:lnTo>
                  <a:lnTo>
                    <a:pt x="10788370" y="2117217"/>
                  </a:lnTo>
                  <a:lnTo>
                    <a:pt x="0" y="2117217"/>
                  </a:lnTo>
                  <a:lnTo>
                    <a:pt x="0" y="0"/>
                  </a:lnTo>
                  <a:close/>
                </a:path>
              </a:pathLst>
            </a:custGeom>
            <a:blipFill>
              <a:blip r:embed="rId2">
                <a:extLst>
                  <a:ext uri="{96DAC541-7B7A-43D3-8B79-37D633B846F1}">
                    <asvg:svgBlip xmlns:asvg="http://schemas.microsoft.com/office/drawing/2016/SVG/main" xmlns="" r:embed="rId15"/>
                  </a:ext>
                </a:extLst>
              </a:blip>
              <a:stretch>
                <a:fillRect/>
              </a:stretch>
            </a:blipFill>
          </p:spPr>
        </p:sp>
        <p:sp>
          <p:nvSpPr>
            <p:cNvPr id="13" name="Rectangle 12"/>
            <p:cNvSpPr/>
            <p:nvPr/>
          </p:nvSpPr>
          <p:spPr>
            <a:xfrm>
              <a:off x="7826012" y="3197341"/>
              <a:ext cx="2978700" cy="1169551"/>
            </a:xfrm>
            <a:prstGeom prst="rect">
              <a:avLst/>
            </a:prstGeom>
          </p:spPr>
          <p:txBody>
            <a:bodyPr wrap="none">
              <a:spAutoFit/>
            </a:bodyPr>
            <a:lstStyle/>
            <a:p>
              <a:pPr algn="ctr"/>
              <a:r>
                <a:rPr lang="en-US" sz="7000" b="1" dirty="0">
                  <a:latin typeface="Arial" panose="020B0604020202020204" pitchFamily="34" charset="0"/>
                  <a:cs typeface="Arial" panose="020B0604020202020204" pitchFamily="34" charset="0"/>
                </a:rPr>
                <a:t>BÀI </a:t>
              </a:r>
              <a:r>
                <a:rPr lang="en-US" sz="7000" b="1" dirty="0" smtClean="0">
                  <a:latin typeface="Arial" panose="020B0604020202020204" pitchFamily="34" charset="0"/>
                  <a:cs typeface="Arial" panose="020B0604020202020204" pitchFamily="34" charset="0"/>
                </a:rPr>
                <a:t>2. </a:t>
              </a:r>
              <a:endParaRPr lang="en-US" sz="7000" b="1" dirty="0">
                <a:latin typeface="Arial" panose="020B0604020202020204" pitchFamily="34" charset="0"/>
                <a:cs typeface="Arial" panose="020B0604020202020204" pitchFamily="34" charset="0"/>
              </a:endParaRPr>
            </a:p>
          </p:txBody>
        </p:sp>
      </p:grpSp>
      <p:grpSp>
        <p:nvGrpSpPr>
          <p:cNvPr id="6" name="Group 2"/>
          <p:cNvGrpSpPr/>
          <p:nvPr/>
        </p:nvGrpSpPr>
        <p:grpSpPr>
          <a:xfrm>
            <a:off x="595722" y="435402"/>
            <a:ext cx="17096555" cy="9422315"/>
            <a:chOff x="0" y="0"/>
            <a:chExt cx="6295575" cy="3469640"/>
          </a:xfrm>
          <a:solidFill>
            <a:srgbClr val="804E1C"/>
          </a:solidFill>
        </p:grpSpPr>
        <p:sp>
          <p:nvSpPr>
            <p:cNvPr id="7"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pic>
        <p:nvPicPr>
          <p:cNvPr id="9"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5879164" y="5859571"/>
            <a:ext cx="6529669" cy="44075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vụ 1 – bài tập 1</a:t>
            </a:r>
          </a:p>
        </p:txBody>
      </p:sp>
      <p:sp>
        <p:nvSpPr>
          <p:cNvPr id="6" name="TextBox 5">
            <a:extLst>
              <a:ext uri="{FF2B5EF4-FFF2-40B4-BE49-F238E27FC236}">
                <a16:creationId xmlns:a16="http://schemas.microsoft.com/office/drawing/2014/main" id="{F35465D8-5896-D478-FAF1-14F25F34EE9C}"/>
              </a:ext>
            </a:extLst>
          </p:cNvPr>
          <p:cNvSpPr txBox="1"/>
          <p:nvPr/>
        </p:nvSpPr>
        <p:spPr>
          <a:xfrm>
            <a:off x="1150881" y="2389625"/>
            <a:ext cx="15986237" cy="873747"/>
          </a:xfrm>
          <a:prstGeom prst="rect">
            <a:avLst/>
          </a:prstGeom>
          <a:noFill/>
          <a:ln w="19050">
            <a:noFill/>
          </a:ln>
        </p:spPr>
        <p:txBody>
          <a:bodyPr wrap="square" lIns="144000" tIns="0" rIns="144000" bIns="144000" anchor="ctr">
            <a:spAutoFit/>
          </a:bodyPr>
          <a:lstStyle/>
          <a:p>
            <a:pPr algn="ctr">
              <a:lnSpc>
                <a:spcPct val="150000"/>
              </a:lnSpc>
            </a:pPr>
            <a:r>
              <a:rPr lang="en-US" sz="3600" b="1" err="1">
                <a:solidFill>
                  <a:schemeClr val="tx2"/>
                </a:solidFill>
                <a:latin typeface="Arial" panose="020B0604020202020204" pitchFamily="34" charset="0"/>
                <a:cs typeface="Arial" panose="020B0604020202020204" pitchFamily="34" charset="0"/>
              </a:rPr>
              <a:t>Em</a:t>
            </a:r>
            <a:r>
              <a:rPr lang="en-US" sz="3600" b="1">
                <a:solidFill>
                  <a:schemeClr val="tx2"/>
                </a:solidFill>
                <a:latin typeface="Arial" panose="020B0604020202020204" pitchFamily="34" charset="0"/>
                <a:cs typeface="Arial" panose="020B0604020202020204" pitchFamily="34" charset="0"/>
              </a:rPr>
              <a:t> </a:t>
            </a:r>
            <a:r>
              <a:rPr lang="en-US" sz="3600" b="1" smtClean="0">
                <a:solidFill>
                  <a:schemeClr val="tx2"/>
                </a:solidFill>
                <a:latin typeface="Arial" panose="020B0604020202020204" pitchFamily="34" charset="0"/>
                <a:cs typeface="Arial" panose="020B0604020202020204" pitchFamily="34" charset="0"/>
              </a:rPr>
              <a:t>đồng tình hay không đồng tình với ý kiến nào dưới </a:t>
            </a:r>
            <a:r>
              <a:rPr lang="en-US" sz="3600" b="1" dirty="0" err="1">
                <a:solidFill>
                  <a:schemeClr val="tx2"/>
                </a:solidFill>
                <a:latin typeface="Arial" panose="020B0604020202020204" pitchFamily="34" charset="0"/>
                <a:cs typeface="Arial" panose="020B0604020202020204" pitchFamily="34" charset="0"/>
              </a:rPr>
              <a:t>đây</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Vì</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sao</a:t>
            </a:r>
            <a:r>
              <a:rPr lang="en-US" sz="3600" b="1" dirty="0">
                <a:solidFill>
                  <a:schemeClr val="tx2"/>
                </a:solidFill>
                <a:latin typeface="Arial" panose="020B0604020202020204" pitchFamily="34" charset="0"/>
                <a:cs typeface="Arial" panose="020B0604020202020204" pitchFamily="34" charset="0"/>
              </a:rPr>
              <a:t>?</a:t>
            </a:r>
            <a:endParaRPr lang="en-VN" sz="3600" b="1" dirty="0">
              <a:solidFill>
                <a:schemeClr val="tx2"/>
              </a:solidFill>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1309613179"/>
              </p:ext>
            </p:extLst>
          </p:nvPr>
        </p:nvGraphicFramePr>
        <p:xfrm>
          <a:off x="381000" y="3731364"/>
          <a:ext cx="17526001" cy="5954849"/>
        </p:xfrm>
        <a:graphic>
          <a:graphicData uri="http://schemas.openxmlformats.org/drawingml/2006/table">
            <a:tbl>
              <a:tblPr firstRow="1" bandRow="1"/>
              <a:tblGrid>
                <a:gridCol w="5257800">
                  <a:extLst>
                    <a:ext uri="{9D8B030D-6E8A-4147-A177-3AD203B41FA5}">
                      <a16:colId xmlns:a16="http://schemas.microsoft.com/office/drawing/2014/main" val="2064203491"/>
                    </a:ext>
                  </a:extLst>
                </a:gridCol>
                <a:gridCol w="2438400">
                  <a:extLst>
                    <a:ext uri="{9D8B030D-6E8A-4147-A177-3AD203B41FA5}">
                      <a16:colId xmlns:a16="http://schemas.microsoft.com/office/drawing/2014/main" val="3569864924"/>
                    </a:ext>
                  </a:extLst>
                </a:gridCol>
                <a:gridCol w="2514600">
                  <a:extLst>
                    <a:ext uri="{9D8B030D-6E8A-4147-A177-3AD203B41FA5}">
                      <a16:colId xmlns:a16="http://schemas.microsoft.com/office/drawing/2014/main" val="2727004089"/>
                    </a:ext>
                  </a:extLst>
                </a:gridCol>
                <a:gridCol w="7315201">
                  <a:extLst>
                    <a:ext uri="{9D8B030D-6E8A-4147-A177-3AD203B41FA5}">
                      <a16:colId xmlns:a16="http://schemas.microsoft.com/office/drawing/2014/main" val="3215342670"/>
                    </a:ext>
                  </a:extLst>
                </a:gridCol>
              </a:tblGrid>
              <a:tr h="1564536">
                <a:tc>
                  <a:txBody>
                    <a:bodyPr/>
                    <a:lstStyle/>
                    <a:p>
                      <a:pPr algn="ctr">
                        <a:lnSpc>
                          <a:spcPct val="150000"/>
                        </a:lnSpc>
                      </a:pPr>
                      <a:r>
                        <a:rPr lang="en-VN" sz="3500" b="1">
                          <a:solidFill>
                            <a:srgbClr val="273135"/>
                          </a:solidFill>
                          <a:latin typeface="Arial" panose="020B0604020202020204" pitchFamily="34" charset="0"/>
                          <a:cs typeface="Arial" panose="020B0604020202020204" pitchFamily="34" charset="0"/>
                        </a:rPr>
                        <a:t>Quan </a:t>
                      </a:r>
                      <a:r>
                        <a:rPr lang="en-VN" sz="3500" b="1" smtClean="0">
                          <a:solidFill>
                            <a:srgbClr val="273135"/>
                          </a:solidFill>
                          <a:latin typeface="Arial" panose="020B0604020202020204" pitchFamily="34" charset="0"/>
                          <a:cs typeface="Arial" panose="020B0604020202020204" pitchFamily="34" charset="0"/>
                        </a:rPr>
                        <a:t>điểm</a:t>
                      </a:r>
                      <a:endParaRPr lang="en-US" sz="35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500" b="1" smtClean="0">
                          <a:solidFill>
                            <a:srgbClr val="273135"/>
                          </a:solidFill>
                          <a:latin typeface="Arial" panose="020B0604020202020204" pitchFamily="34" charset="0"/>
                          <a:cs typeface="Arial" panose="020B0604020202020204" pitchFamily="34" charset="0"/>
                        </a:rPr>
                        <a:t>Đồng</a:t>
                      </a:r>
                      <a:r>
                        <a:rPr lang="en-US" sz="3500" b="1" baseline="0" smtClean="0">
                          <a:solidFill>
                            <a:srgbClr val="273135"/>
                          </a:solidFill>
                          <a:latin typeface="Arial" panose="020B0604020202020204" pitchFamily="34" charset="0"/>
                          <a:cs typeface="Arial" panose="020B0604020202020204" pitchFamily="34" charset="0"/>
                        </a:rPr>
                        <a:t> tình</a:t>
                      </a:r>
                      <a:endParaRPr lang="en-VN" sz="35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500" b="1" smtClean="0">
                          <a:solidFill>
                            <a:srgbClr val="273135"/>
                          </a:solidFill>
                          <a:latin typeface="Arial" panose="020B0604020202020204" pitchFamily="34" charset="0"/>
                          <a:cs typeface="Arial" panose="020B0604020202020204" pitchFamily="34" charset="0"/>
                        </a:rPr>
                        <a:t>Không</a:t>
                      </a:r>
                      <a:r>
                        <a:rPr lang="en-US" sz="3500" b="1" baseline="0" smtClean="0">
                          <a:solidFill>
                            <a:srgbClr val="273135"/>
                          </a:solidFill>
                          <a:latin typeface="Arial" panose="020B0604020202020204" pitchFamily="34" charset="0"/>
                          <a:cs typeface="Arial" panose="020B0604020202020204" pitchFamily="34" charset="0"/>
                        </a:rPr>
                        <a:t> đồng tình</a:t>
                      </a:r>
                      <a:endParaRPr lang="en-VN" sz="35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5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4210649">
                <a:tc>
                  <a:txBody>
                    <a:bodyPr/>
                    <a:lstStyle/>
                    <a:p>
                      <a:pPr>
                        <a:lnSpc>
                          <a:spcPct val="150000"/>
                        </a:lnSpc>
                      </a:pPr>
                      <a:endParaRPr lang="en-VN" sz="35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8" name="TextBox 7">
            <a:extLst>
              <a:ext uri="{FF2B5EF4-FFF2-40B4-BE49-F238E27FC236}">
                <a16:creationId xmlns:a16="http://schemas.microsoft.com/office/drawing/2014/main" id="{29924107-2DF1-8BBE-7A30-F027E36C6BC3}"/>
              </a:ext>
            </a:extLst>
          </p:cNvPr>
          <p:cNvSpPr txBox="1"/>
          <p:nvPr/>
        </p:nvSpPr>
        <p:spPr>
          <a:xfrm>
            <a:off x="457200" y="5484189"/>
            <a:ext cx="5181600" cy="4131900"/>
          </a:xfrm>
          <a:prstGeom prst="rect">
            <a:avLst/>
          </a:prstGeom>
          <a:noFill/>
        </p:spPr>
        <p:txBody>
          <a:bodyPr wrap="square">
            <a:spAutoFit/>
          </a:bodyPr>
          <a:lstStyle/>
          <a:p>
            <a:pPr lvl="0" algn="just">
              <a:lnSpc>
                <a:spcPct val="150000"/>
              </a:lnSpc>
              <a:buClr>
                <a:srgbClr val="273135"/>
              </a:buClr>
            </a:pPr>
            <a:r>
              <a:rPr lang="en-US" sz="3500" smtClean="0">
                <a:solidFill>
                  <a:srgbClr val="273135"/>
                </a:solidFill>
                <a:latin typeface="Arial" panose="020B0604020202020204" pitchFamily="34" charset="0"/>
                <a:ea typeface="Arial" panose="020B0604020202020204" pitchFamily="34" charset="0"/>
                <a:cs typeface="Arial" panose="020B0604020202020204" pitchFamily="34" charset="0"/>
              </a:rPr>
              <a:t>c</a:t>
            </a:r>
            <a:r>
              <a:rPr lang="vi-VN" sz="3500" smtClean="0">
                <a:solidFill>
                  <a:srgbClr val="273135"/>
                </a:solidFill>
                <a:latin typeface="Arial" panose="020B0604020202020204" pitchFamily="34" charset="0"/>
                <a:ea typeface="Arial" panose="020B0604020202020204" pitchFamily="34" charset="0"/>
                <a:cs typeface="Arial" panose="020B0604020202020204" pitchFamily="34" charset="0"/>
              </a:rPr>
              <a:t>. </a:t>
            </a:r>
            <a:r>
              <a:rPr lang="en-US" sz="3500">
                <a:latin typeface="Arial" panose="020B0604020202020204" pitchFamily="34" charset="0"/>
                <a:cs typeface="Arial" panose="020B0604020202020204" pitchFamily="34" charset="0"/>
              </a:rPr>
              <a:t>Anh K cho rằng, mọi sản phẩm của các dân tộc, các nền văn hóa đều tốt, đều đáng được tiếp thu và học tập.</a:t>
            </a:r>
            <a:endParaRPr lang="vi-VN" sz="35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4AD5577-499E-3E1F-D477-D6C44900E24C}"/>
              </a:ext>
            </a:extLst>
          </p:cNvPr>
          <p:cNvSpPr txBox="1"/>
          <p:nvPr/>
        </p:nvSpPr>
        <p:spPr>
          <a:xfrm>
            <a:off x="8991600" y="6988053"/>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C7C1DC7-6F2A-910F-0D76-FE110CD2981D}"/>
              </a:ext>
            </a:extLst>
          </p:cNvPr>
          <p:cNvSpPr txBox="1"/>
          <p:nvPr/>
        </p:nvSpPr>
        <p:spPr>
          <a:xfrm>
            <a:off x="10668000" y="5484189"/>
            <a:ext cx="7239000" cy="4131900"/>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Có sản phẩm phù hợp với dân tộc này nhưng không phù hợp với dân tộc khác. Bởi vậy, chúng ta cần tiếp thu có chọn lọc những sản phẩm của các dân tộc, các nền văn hóa.</a:t>
            </a:r>
            <a:endParaRPr lang="vi-VN" sz="35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573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vụ 1 – bài tập 1</a:t>
            </a:r>
          </a:p>
        </p:txBody>
      </p:sp>
      <p:sp>
        <p:nvSpPr>
          <p:cNvPr id="6" name="TextBox 5">
            <a:extLst>
              <a:ext uri="{FF2B5EF4-FFF2-40B4-BE49-F238E27FC236}">
                <a16:creationId xmlns:a16="http://schemas.microsoft.com/office/drawing/2014/main" id="{F35465D8-5896-D478-FAF1-14F25F34EE9C}"/>
              </a:ext>
            </a:extLst>
          </p:cNvPr>
          <p:cNvSpPr txBox="1"/>
          <p:nvPr/>
        </p:nvSpPr>
        <p:spPr>
          <a:xfrm>
            <a:off x="1150881" y="2389625"/>
            <a:ext cx="15986237" cy="873747"/>
          </a:xfrm>
          <a:prstGeom prst="rect">
            <a:avLst/>
          </a:prstGeom>
          <a:noFill/>
          <a:ln w="19050">
            <a:noFill/>
          </a:ln>
        </p:spPr>
        <p:txBody>
          <a:bodyPr wrap="square" lIns="144000" tIns="0" rIns="144000" bIns="144000" anchor="ctr">
            <a:spAutoFit/>
          </a:bodyPr>
          <a:lstStyle/>
          <a:p>
            <a:pPr algn="ctr">
              <a:lnSpc>
                <a:spcPct val="150000"/>
              </a:lnSpc>
            </a:pPr>
            <a:r>
              <a:rPr lang="en-US" sz="3600" b="1" err="1">
                <a:solidFill>
                  <a:schemeClr val="tx2"/>
                </a:solidFill>
                <a:latin typeface="Arial" panose="020B0604020202020204" pitchFamily="34" charset="0"/>
                <a:cs typeface="Arial" panose="020B0604020202020204" pitchFamily="34" charset="0"/>
              </a:rPr>
              <a:t>Em</a:t>
            </a:r>
            <a:r>
              <a:rPr lang="en-US" sz="3600" b="1">
                <a:solidFill>
                  <a:schemeClr val="tx2"/>
                </a:solidFill>
                <a:latin typeface="Arial" panose="020B0604020202020204" pitchFamily="34" charset="0"/>
                <a:cs typeface="Arial" panose="020B0604020202020204" pitchFamily="34" charset="0"/>
              </a:rPr>
              <a:t> </a:t>
            </a:r>
            <a:r>
              <a:rPr lang="en-US" sz="3600" b="1" smtClean="0">
                <a:solidFill>
                  <a:schemeClr val="tx2"/>
                </a:solidFill>
                <a:latin typeface="Arial" panose="020B0604020202020204" pitchFamily="34" charset="0"/>
                <a:cs typeface="Arial" panose="020B0604020202020204" pitchFamily="34" charset="0"/>
              </a:rPr>
              <a:t>đồng tình hay không đồng tình với ý kiến nào dưới </a:t>
            </a:r>
            <a:r>
              <a:rPr lang="en-US" sz="3600" b="1" dirty="0" err="1">
                <a:solidFill>
                  <a:schemeClr val="tx2"/>
                </a:solidFill>
                <a:latin typeface="Arial" panose="020B0604020202020204" pitchFamily="34" charset="0"/>
                <a:cs typeface="Arial" panose="020B0604020202020204" pitchFamily="34" charset="0"/>
              </a:rPr>
              <a:t>đây</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Vì</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sao</a:t>
            </a:r>
            <a:r>
              <a:rPr lang="en-US" sz="3600" b="1" dirty="0">
                <a:solidFill>
                  <a:schemeClr val="tx2"/>
                </a:solidFill>
                <a:latin typeface="Arial" panose="020B0604020202020204" pitchFamily="34" charset="0"/>
                <a:cs typeface="Arial" panose="020B0604020202020204" pitchFamily="34" charset="0"/>
              </a:rPr>
              <a:t>?</a:t>
            </a:r>
            <a:endParaRPr lang="en-VN" sz="3600" b="1" dirty="0">
              <a:solidFill>
                <a:schemeClr val="tx2"/>
              </a:solidFill>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3843564486"/>
              </p:ext>
            </p:extLst>
          </p:nvPr>
        </p:nvGraphicFramePr>
        <p:xfrm>
          <a:off x="381000" y="3578964"/>
          <a:ext cx="17526001" cy="6396385"/>
        </p:xfrm>
        <a:graphic>
          <a:graphicData uri="http://schemas.openxmlformats.org/drawingml/2006/table">
            <a:tbl>
              <a:tblPr firstRow="1" bandRow="1"/>
              <a:tblGrid>
                <a:gridCol w="5257800">
                  <a:extLst>
                    <a:ext uri="{9D8B030D-6E8A-4147-A177-3AD203B41FA5}">
                      <a16:colId xmlns:a16="http://schemas.microsoft.com/office/drawing/2014/main" val="2064203491"/>
                    </a:ext>
                  </a:extLst>
                </a:gridCol>
                <a:gridCol w="2438400">
                  <a:extLst>
                    <a:ext uri="{9D8B030D-6E8A-4147-A177-3AD203B41FA5}">
                      <a16:colId xmlns:a16="http://schemas.microsoft.com/office/drawing/2014/main" val="3569864924"/>
                    </a:ext>
                  </a:extLst>
                </a:gridCol>
                <a:gridCol w="2514600">
                  <a:extLst>
                    <a:ext uri="{9D8B030D-6E8A-4147-A177-3AD203B41FA5}">
                      <a16:colId xmlns:a16="http://schemas.microsoft.com/office/drawing/2014/main" val="2727004089"/>
                    </a:ext>
                  </a:extLst>
                </a:gridCol>
                <a:gridCol w="7315201">
                  <a:extLst>
                    <a:ext uri="{9D8B030D-6E8A-4147-A177-3AD203B41FA5}">
                      <a16:colId xmlns:a16="http://schemas.microsoft.com/office/drawing/2014/main" val="3215342670"/>
                    </a:ext>
                  </a:extLst>
                </a:gridCol>
              </a:tblGrid>
              <a:tr h="1488336">
                <a:tc>
                  <a:txBody>
                    <a:bodyPr/>
                    <a:lstStyle/>
                    <a:p>
                      <a:pPr algn="ctr">
                        <a:lnSpc>
                          <a:spcPct val="150000"/>
                        </a:lnSpc>
                      </a:pPr>
                      <a:r>
                        <a:rPr lang="en-VN" sz="3500" b="1">
                          <a:solidFill>
                            <a:srgbClr val="273135"/>
                          </a:solidFill>
                          <a:latin typeface="Arial" panose="020B0604020202020204" pitchFamily="34" charset="0"/>
                          <a:cs typeface="Arial" panose="020B0604020202020204" pitchFamily="34" charset="0"/>
                        </a:rPr>
                        <a:t>Quan </a:t>
                      </a:r>
                      <a:r>
                        <a:rPr lang="en-VN" sz="3500" b="1" smtClean="0">
                          <a:solidFill>
                            <a:srgbClr val="273135"/>
                          </a:solidFill>
                          <a:latin typeface="Arial" panose="020B0604020202020204" pitchFamily="34" charset="0"/>
                          <a:cs typeface="Arial" panose="020B0604020202020204" pitchFamily="34" charset="0"/>
                        </a:rPr>
                        <a:t>điểm</a:t>
                      </a:r>
                      <a:endParaRPr lang="en-US" sz="35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500" b="1" smtClean="0">
                          <a:solidFill>
                            <a:srgbClr val="273135"/>
                          </a:solidFill>
                          <a:latin typeface="Arial" panose="020B0604020202020204" pitchFamily="34" charset="0"/>
                          <a:cs typeface="Arial" panose="020B0604020202020204" pitchFamily="34" charset="0"/>
                        </a:rPr>
                        <a:t>Đồng</a:t>
                      </a:r>
                      <a:r>
                        <a:rPr lang="en-US" sz="3500" b="1" baseline="0" smtClean="0">
                          <a:solidFill>
                            <a:srgbClr val="273135"/>
                          </a:solidFill>
                          <a:latin typeface="Arial" panose="020B0604020202020204" pitchFamily="34" charset="0"/>
                          <a:cs typeface="Arial" panose="020B0604020202020204" pitchFamily="34" charset="0"/>
                        </a:rPr>
                        <a:t> tình</a:t>
                      </a:r>
                      <a:endParaRPr lang="en-VN" sz="35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500" b="1" smtClean="0">
                          <a:solidFill>
                            <a:srgbClr val="273135"/>
                          </a:solidFill>
                          <a:latin typeface="Arial" panose="020B0604020202020204" pitchFamily="34" charset="0"/>
                          <a:cs typeface="Arial" panose="020B0604020202020204" pitchFamily="34" charset="0"/>
                        </a:rPr>
                        <a:t>Không</a:t>
                      </a:r>
                      <a:r>
                        <a:rPr lang="en-US" sz="3500" b="1" baseline="0" smtClean="0">
                          <a:solidFill>
                            <a:srgbClr val="273135"/>
                          </a:solidFill>
                          <a:latin typeface="Arial" panose="020B0604020202020204" pitchFamily="34" charset="0"/>
                          <a:cs typeface="Arial" panose="020B0604020202020204" pitchFamily="34" charset="0"/>
                        </a:rPr>
                        <a:t> đồng tình</a:t>
                      </a:r>
                      <a:endParaRPr lang="en-VN" sz="35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5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4652185">
                <a:tc>
                  <a:txBody>
                    <a:bodyPr/>
                    <a:lstStyle/>
                    <a:p>
                      <a:pPr>
                        <a:lnSpc>
                          <a:spcPct val="150000"/>
                        </a:lnSpc>
                      </a:pPr>
                      <a:endParaRPr lang="en-VN" sz="35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8" name="TextBox 7">
            <a:extLst>
              <a:ext uri="{FF2B5EF4-FFF2-40B4-BE49-F238E27FC236}">
                <a16:creationId xmlns:a16="http://schemas.microsoft.com/office/drawing/2014/main" id="{29924107-2DF1-8BBE-7A30-F027E36C6BC3}"/>
              </a:ext>
            </a:extLst>
          </p:cNvPr>
          <p:cNvSpPr txBox="1"/>
          <p:nvPr/>
        </p:nvSpPr>
        <p:spPr>
          <a:xfrm>
            <a:off x="457200" y="5156686"/>
            <a:ext cx="5181600" cy="4939814"/>
          </a:xfrm>
          <a:prstGeom prst="rect">
            <a:avLst/>
          </a:prstGeom>
          <a:noFill/>
        </p:spPr>
        <p:txBody>
          <a:bodyPr wrap="square">
            <a:spAutoFit/>
          </a:bodyPr>
          <a:lstStyle/>
          <a:p>
            <a:pPr lvl="0" algn="just">
              <a:lnSpc>
                <a:spcPct val="150000"/>
              </a:lnSpc>
              <a:buClr>
                <a:srgbClr val="273135"/>
              </a:buClr>
            </a:pPr>
            <a:r>
              <a:rPr lang="en-US" sz="3500" smtClean="0">
                <a:solidFill>
                  <a:srgbClr val="273135"/>
                </a:solidFill>
                <a:latin typeface="Arial" panose="020B0604020202020204" pitchFamily="34" charset="0"/>
                <a:ea typeface="Arial" panose="020B0604020202020204" pitchFamily="34" charset="0"/>
                <a:cs typeface="Arial" panose="020B0604020202020204" pitchFamily="34" charset="0"/>
              </a:rPr>
              <a:t>d</a:t>
            </a:r>
            <a:r>
              <a:rPr lang="vi-VN" sz="3500" smtClean="0">
                <a:solidFill>
                  <a:srgbClr val="273135"/>
                </a:solidFill>
                <a:latin typeface="Arial" panose="020B0604020202020204" pitchFamily="34" charset="0"/>
                <a:ea typeface="Arial" panose="020B0604020202020204" pitchFamily="34" charset="0"/>
                <a:cs typeface="Arial" panose="020B0604020202020204" pitchFamily="34" charset="0"/>
              </a:rPr>
              <a:t>. </a:t>
            </a:r>
            <a:r>
              <a:rPr lang="en-US" sz="3500">
                <a:latin typeface="Arial" panose="020B0604020202020204" pitchFamily="34" charset="0"/>
                <a:cs typeface="Arial" panose="020B0604020202020204" pitchFamily="34" charset="0"/>
              </a:rPr>
              <a:t>Theo bạn B, cần tiếp thu có chọn lọc những sản phẩm nào phù hợp với điều kiện, hoàn cảnh dân tộc, văn hóa của đất nước mình.</a:t>
            </a:r>
            <a:endParaRPr lang="vi-VN" sz="35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4AD5577-499E-3E1F-D477-D6C44900E24C}"/>
              </a:ext>
            </a:extLst>
          </p:cNvPr>
          <p:cNvSpPr txBox="1"/>
          <p:nvPr/>
        </p:nvSpPr>
        <p:spPr>
          <a:xfrm>
            <a:off x="6477000" y="6864690"/>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C7C1DC7-6F2A-910F-0D76-FE110CD2981D}"/>
              </a:ext>
            </a:extLst>
          </p:cNvPr>
          <p:cNvSpPr txBox="1"/>
          <p:nvPr/>
        </p:nvSpPr>
        <p:spPr>
          <a:xfrm>
            <a:off x="10668000" y="5448300"/>
            <a:ext cx="7239000" cy="4131900"/>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Có sản phẩm phù hợp với dân tộc này nhưng không phù hợp với dân tộc khác. Bởi vậy, chúng ta cần tiếp thu có chọn lọc những sản phẩm của các dân tộc, các nền văn hóa.</a:t>
            </a:r>
            <a:endParaRPr lang="vi-VN" sz="35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760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vụ 1 – bài tập 1</a:t>
            </a:r>
          </a:p>
        </p:txBody>
      </p:sp>
      <p:graphicFrame>
        <p:nvGraphicFramePr>
          <p:cNvPr id="7"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117204945"/>
              </p:ext>
            </p:extLst>
          </p:nvPr>
        </p:nvGraphicFramePr>
        <p:xfrm>
          <a:off x="381000" y="2628900"/>
          <a:ext cx="17526001" cy="7281537"/>
        </p:xfrm>
        <a:graphic>
          <a:graphicData uri="http://schemas.openxmlformats.org/drawingml/2006/table">
            <a:tbl>
              <a:tblPr firstRow="1" bandRow="1"/>
              <a:tblGrid>
                <a:gridCol w="6858000">
                  <a:extLst>
                    <a:ext uri="{9D8B030D-6E8A-4147-A177-3AD203B41FA5}">
                      <a16:colId xmlns:a16="http://schemas.microsoft.com/office/drawing/2014/main" val="2064203491"/>
                    </a:ext>
                  </a:extLst>
                </a:gridCol>
                <a:gridCol w="2438400">
                  <a:extLst>
                    <a:ext uri="{9D8B030D-6E8A-4147-A177-3AD203B41FA5}">
                      <a16:colId xmlns:a16="http://schemas.microsoft.com/office/drawing/2014/main" val="3569864924"/>
                    </a:ext>
                  </a:extLst>
                </a:gridCol>
                <a:gridCol w="2438400">
                  <a:extLst>
                    <a:ext uri="{9D8B030D-6E8A-4147-A177-3AD203B41FA5}">
                      <a16:colId xmlns:a16="http://schemas.microsoft.com/office/drawing/2014/main" val="2727004089"/>
                    </a:ext>
                  </a:extLst>
                </a:gridCol>
                <a:gridCol w="5791201">
                  <a:extLst>
                    <a:ext uri="{9D8B030D-6E8A-4147-A177-3AD203B41FA5}">
                      <a16:colId xmlns:a16="http://schemas.microsoft.com/office/drawing/2014/main" val="3215342670"/>
                    </a:ext>
                  </a:extLst>
                </a:gridCol>
              </a:tblGrid>
              <a:tr h="1701663">
                <a:tc>
                  <a:txBody>
                    <a:bodyPr/>
                    <a:lstStyle/>
                    <a:p>
                      <a:pPr algn="ctr">
                        <a:lnSpc>
                          <a:spcPct val="150000"/>
                        </a:lnSpc>
                      </a:pPr>
                      <a:r>
                        <a:rPr lang="en-VN" sz="3500" b="1">
                          <a:solidFill>
                            <a:srgbClr val="273135"/>
                          </a:solidFill>
                          <a:latin typeface="Arial" panose="020B0604020202020204" pitchFamily="34" charset="0"/>
                          <a:cs typeface="Arial" panose="020B0604020202020204" pitchFamily="34" charset="0"/>
                        </a:rPr>
                        <a:t>Quan </a:t>
                      </a:r>
                      <a:r>
                        <a:rPr lang="en-VN" sz="3500" b="1" smtClean="0">
                          <a:solidFill>
                            <a:srgbClr val="273135"/>
                          </a:solidFill>
                          <a:latin typeface="Arial" panose="020B0604020202020204" pitchFamily="34" charset="0"/>
                          <a:cs typeface="Arial" panose="020B0604020202020204" pitchFamily="34" charset="0"/>
                        </a:rPr>
                        <a:t>điểm</a:t>
                      </a:r>
                      <a:endParaRPr lang="en-US" sz="35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500" b="1" smtClean="0">
                          <a:solidFill>
                            <a:srgbClr val="273135"/>
                          </a:solidFill>
                          <a:latin typeface="Arial" panose="020B0604020202020204" pitchFamily="34" charset="0"/>
                          <a:cs typeface="Arial" panose="020B0604020202020204" pitchFamily="34" charset="0"/>
                        </a:rPr>
                        <a:t>Đồng</a:t>
                      </a:r>
                      <a:r>
                        <a:rPr lang="en-US" sz="3500" b="1" baseline="0" smtClean="0">
                          <a:solidFill>
                            <a:srgbClr val="273135"/>
                          </a:solidFill>
                          <a:latin typeface="Arial" panose="020B0604020202020204" pitchFamily="34" charset="0"/>
                          <a:cs typeface="Arial" panose="020B0604020202020204" pitchFamily="34" charset="0"/>
                        </a:rPr>
                        <a:t> tình</a:t>
                      </a:r>
                      <a:endParaRPr lang="en-VN" sz="35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500" b="1" smtClean="0">
                          <a:solidFill>
                            <a:srgbClr val="273135"/>
                          </a:solidFill>
                          <a:latin typeface="Arial" panose="020B0604020202020204" pitchFamily="34" charset="0"/>
                          <a:cs typeface="Arial" panose="020B0604020202020204" pitchFamily="34" charset="0"/>
                        </a:rPr>
                        <a:t>Không</a:t>
                      </a:r>
                      <a:r>
                        <a:rPr lang="en-US" sz="3500" b="1" baseline="0" smtClean="0">
                          <a:solidFill>
                            <a:srgbClr val="273135"/>
                          </a:solidFill>
                          <a:latin typeface="Arial" panose="020B0604020202020204" pitchFamily="34" charset="0"/>
                          <a:cs typeface="Arial" panose="020B0604020202020204" pitchFamily="34" charset="0"/>
                        </a:rPr>
                        <a:t> đồng tình</a:t>
                      </a:r>
                      <a:endParaRPr lang="en-VN" sz="35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5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5537337">
                <a:tc>
                  <a:txBody>
                    <a:bodyPr/>
                    <a:lstStyle/>
                    <a:p>
                      <a:pPr>
                        <a:lnSpc>
                          <a:spcPct val="150000"/>
                        </a:lnSpc>
                      </a:pPr>
                      <a:endParaRPr lang="en-VN" sz="35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8" name="TextBox 7">
            <a:extLst>
              <a:ext uri="{FF2B5EF4-FFF2-40B4-BE49-F238E27FC236}">
                <a16:creationId xmlns:a16="http://schemas.microsoft.com/office/drawing/2014/main" id="{29924107-2DF1-8BBE-7A30-F027E36C6BC3}"/>
              </a:ext>
            </a:extLst>
          </p:cNvPr>
          <p:cNvSpPr txBox="1"/>
          <p:nvPr/>
        </p:nvSpPr>
        <p:spPr>
          <a:xfrm>
            <a:off x="457200" y="4272573"/>
            <a:ext cx="6705600" cy="5747727"/>
          </a:xfrm>
          <a:prstGeom prst="rect">
            <a:avLst/>
          </a:prstGeom>
          <a:noFill/>
        </p:spPr>
        <p:txBody>
          <a:bodyPr wrap="square">
            <a:spAutoFit/>
          </a:bodyPr>
          <a:lstStyle/>
          <a:p>
            <a:pPr lvl="0" algn="just">
              <a:lnSpc>
                <a:spcPct val="150000"/>
              </a:lnSpc>
              <a:buClr>
                <a:srgbClr val="273135"/>
              </a:buClr>
            </a:pPr>
            <a:r>
              <a:rPr lang="en-US" sz="3500" smtClean="0">
                <a:solidFill>
                  <a:srgbClr val="273135"/>
                </a:solidFill>
                <a:latin typeface="Arial" panose="020B0604020202020204" pitchFamily="34" charset="0"/>
                <a:ea typeface="Arial" panose="020B0604020202020204" pitchFamily="34" charset="0"/>
                <a:cs typeface="Arial" panose="020B0604020202020204" pitchFamily="34" charset="0"/>
              </a:rPr>
              <a:t>e</a:t>
            </a:r>
            <a:r>
              <a:rPr lang="vi-VN" sz="3500" smtClean="0">
                <a:solidFill>
                  <a:srgbClr val="273135"/>
                </a:solidFill>
                <a:latin typeface="Arial" panose="020B0604020202020204" pitchFamily="34" charset="0"/>
                <a:ea typeface="Arial" panose="020B0604020202020204" pitchFamily="34" charset="0"/>
                <a:cs typeface="Arial" panose="020B0604020202020204" pitchFamily="34" charset="0"/>
              </a:rPr>
              <a:t>. </a:t>
            </a:r>
            <a:r>
              <a:rPr lang="en-US" sz="3500">
                <a:latin typeface="Arial" panose="020B0604020202020204" pitchFamily="34" charset="0"/>
                <a:cs typeface="Arial" panose="020B0604020202020204" pitchFamily="34" charset="0"/>
              </a:rPr>
              <a:t>Với niềm đam mê du lịch, chụp ảnh và tìm hiểu văn hóa các dân tộc, chị N (người Pháp) đã cùng một người bạn dành gần 3 năm đi xuyên Việt, xây dựng bộ ảnh đặc trưng của 54 dân tộc Việt Nam.</a:t>
            </a:r>
            <a:endParaRPr lang="vi-VN" sz="35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4AD5577-499E-3E1F-D477-D6C44900E24C}"/>
              </a:ext>
            </a:extLst>
          </p:cNvPr>
          <p:cNvSpPr txBox="1"/>
          <p:nvPr/>
        </p:nvSpPr>
        <p:spPr>
          <a:xfrm>
            <a:off x="8077200" y="6315439"/>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C7C1DC7-6F2A-910F-0D76-FE110CD2981D}"/>
              </a:ext>
            </a:extLst>
          </p:cNvPr>
          <p:cNvSpPr txBox="1"/>
          <p:nvPr/>
        </p:nvSpPr>
        <p:spPr>
          <a:xfrm>
            <a:off x="12192000" y="4699486"/>
            <a:ext cx="5715000" cy="4939814"/>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Đây là một việc làm tốt đẹp, đáng được trân trọng vì giúp mỗi người hiểu hơn về sự phong phú, đa dạng của các cộng đồng dân tộc Việt Nam.</a:t>
            </a:r>
            <a:endParaRPr lang="vi-VN" sz="35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3407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vụ 1 – bài tập 1</a:t>
            </a:r>
          </a:p>
        </p:txBody>
      </p:sp>
      <p:graphicFrame>
        <p:nvGraphicFramePr>
          <p:cNvPr id="7" name="Table 7">
            <a:extLst>
              <a:ext uri="{FF2B5EF4-FFF2-40B4-BE49-F238E27FC236}">
                <a16:creationId xmlns:a16="http://schemas.microsoft.com/office/drawing/2014/main" id="{A76E0C0B-4908-2BF6-7582-12B8314B58C7}"/>
              </a:ext>
            </a:extLst>
          </p:cNvPr>
          <p:cNvGraphicFramePr>
            <a:graphicFrameLocks noGrp="1"/>
          </p:cNvGraphicFramePr>
          <p:nvPr>
            <p:extLst>
              <p:ext uri="{D42A27DB-BD31-4B8C-83A1-F6EECF244321}">
                <p14:modId xmlns:p14="http://schemas.microsoft.com/office/powerpoint/2010/main" val="2525429248"/>
              </p:ext>
            </p:extLst>
          </p:nvPr>
        </p:nvGraphicFramePr>
        <p:xfrm>
          <a:off x="381000" y="2628900"/>
          <a:ext cx="17526001" cy="7281537"/>
        </p:xfrm>
        <a:graphic>
          <a:graphicData uri="http://schemas.openxmlformats.org/drawingml/2006/table">
            <a:tbl>
              <a:tblPr firstRow="1" bandRow="1"/>
              <a:tblGrid>
                <a:gridCol w="6553200">
                  <a:extLst>
                    <a:ext uri="{9D8B030D-6E8A-4147-A177-3AD203B41FA5}">
                      <a16:colId xmlns:a16="http://schemas.microsoft.com/office/drawing/2014/main" val="2064203491"/>
                    </a:ext>
                  </a:extLst>
                </a:gridCol>
                <a:gridCol w="2362200">
                  <a:extLst>
                    <a:ext uri="{9D8B030D-6E8A-4147-A177-3AD203B41FA5}">
                      <a16:colId xmlns:a16="http://schemas.microsoft.com/office/drawing/2014/main" val="3569864924"/>
                    </a:ext>
                  </a:extLst>
                </a:gridCol>
                <a:gridCol w="2514600">
                  <a:extLst>
                    <a:ext uri="{9D8B030D-6E8A-4147-A177-3AD203B41FA5}">
                      <a16:colId xmlns:a16="http://schemas.microsoft.com/office/drawing/2014/main" val="2727004089"/>
                    </a:ext>
                  </a:extLst>
                </a:gridCol>
                <a:gridCol w="6096001">
                  <a:extLst>
                    <a:ext uri="{9D8B030D-6E8A-4147-A177-3AD203B41FA5}">
                      <a16:colId xmlns:a16="http://schemas.microsoft.com/office/drawing/2014/main" val="3215342670"/>
                    </a:ext>
                  </a:extLst>
                </a:gridCol>
              </a:tblGrid>
              <a:tr h="1701663">
                <a:tc>
                  <a:txBody>
                    <a:bodyPr/>
                    <a:lstStyle/>
                    <a:p>
                      <a:pPr algn="ctr">
                        <a:lnSpc>
                          <a:spcPct val="150000"/>
                        </a:lnSpc>
                      </a:pPr>
                      <a:r>
                        <a:rPr lang="en-VN" sz="3500" b="1">
                          <a:solidFill>
                            <a:srgbClr val="273135"/>
                          </a:solidFill>
                          <a:latin typeface="Arial" panose="020B0604020202020204" pitchFamily="34" charset="0"/>
                          <a:cs typeface="Arial" panose="020B0604020202020204" pitchFamily="34" charset="0"/>
                        </a:rPr>
                        <a:t>Quan </a:t>
                      </a:r>
                      <a:r>
                        <a:rPr lang="en-VN" sz="3500" b="1" smtClean="0">
                          <a:solidFill>
                            <a:srgbClr val="273135"/>
                          </a:solidFill>
                          <a:latin typeface="Arial" panose="020B0604020202020204" pitchFamily="34" charset="0"/>
                          <a:cs typeface="Arial" panose="020B0604020202020204" pitchFamily="34" charset="0"/>
                        </a:rPr>
                        <a:t>điểm</a:t>
                      </a:r>
                      <a:endParaRPr lang="en-US" sz="3500" b="1" smtClean="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500" b="1" smtClean="0">
                          <a:solidFill>
                            <a:srgbClr val="273135"/>
                          </a:solidFill>
                          <a:latin typeface="Arial" panose="020B0604020202020204" pitchFamily="34" charset="0"/>
                          <a:cs typeface="Arial" panose="020B0604020202020204" pitchFamily="34" charset="0"/>
                        </a:rPr>
                        <a:t>Đồng</a:t>
                      </a:r>
                      <a:r>
                        <a:rPr lang="en-US" sz="3500" b="1" baseline="0" smtClean="0">
                          <a:solidFill>
                            <a:srgbClr val="273135"/>
                          </a:solidFill>
                          <a:latin typeface="Arial" panose="020B0604020202020204" pitchFamily="34" charset="0"/>
                          <a:cs typeface="Arial" panose="020B0604020202020204" pitchFamily="34" charset="0"/>
                        </a:rPr>
                        <a:t> tình</a:t>
                      </a:r>
                      <a:endParaRPr lang="en-VN" sz="35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US" sz="3500" b="1" smtClean="0">
                          <a:solidFill>
                            <a:srgbClr val="273135"/>
                          </a:solidFill>
                          <a:latin typeface="Arial" panose="020B0604020202020204" pitchFamily="34" charset="0"/>
                          <a:cs typeface="Arial" panose="020B0604020202020204" pitchFamily="34" charset="0"/>
                        </a:rPr>
                        <a:t>Không</a:t>
                      </a:r>
                      <a:r>
                        <a:rPr lang="en-US" sz="3500" b="1" baseline="0" smtClean="0">
                          <a:solidFill>
                            <a:srgbClr val="273135"/>
                          </a:solidFill>
                          <a:latin typeface="Arial" panose="020B0604020202020204" pitchFamily="34" charset="0"/>
                          <a:cs typeface="Arial" panose="020B0604020202020204" pitchFamily="34" charset="0"/>
                        </a:rPr>
                        <a:t> đồng tình</a:t>
                      </a:r>
                      <a:endParaRPr lang="en-VN" sz="3500" b="1" dirty="0">
                        <a:solidFill>
                          <a:srgbClr val="273135"/>
                        </a:solidFill>
                        <a:latin typeface="Arial" panose="020B0604020202020204" pitchFamily="34" charset="0"/>
                        <a:cs typeface="Arial" panose="020B0604020202020204" pitchFamily="34" charset="0"/>
                      </a:endParaRP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gn="ctr">
                        <a:lnSpc>
                          <a:spcPct val="150000"/>
                        </a:lnSpc>
                      </a:pPr>
                      <a:r>
                        <a:rPr lang="en-VN" sz="3500" b="1" dirty="0">
                          <a:solidFill>
                            <a:srgbClr val="273135"/>
                          </a:solidFill>
                          <a:latin typeface="Arial" panose="020B0604020202020204" pitchFamily="34" charset="0"/>
                          <a:cs typeface="Arial" panose="020B0604020202020204" pitchFamily="34" charset="0"/>
                        </a:rPr>
                        <a:t>Giải thích</a:t>
                      </a:r>
                    </a:p>
                  </a:txBody>
                  <a:tcPr marL="144000" marR="144000" marT="0" marB="14400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664345551"/>
                  </a:ext>
                </a:extLst>
              </a:tr>
              <a:tr h="5537337">
                <a:tc>
                  <a:txBody>
                    <a:bodyPr/>
                    <a:lstStyle/>
                    <a:p>
                      <a:pPr>
                        <a:lnSpc>
                          <a:spcPct val="150000"/>
                        </a:lnSpc>
                      </a:pPr>
                      <a:endParaRPr lang="en-VN" sz="3500">
                        <a:solidFill>
                          <a:srgbClr val="273135"/>
                        </a:solidFill>
                        <a:latin typeface="Arial" panose="020B0604020202020204" pitchFamily="34" charset="0"/>
                        <a:cs typeface="Arial" panose="020B0604020202020204" pitchFamily="34" charset="0"/>
                      </a:endParaRPr>
                    </a:p>
                  </a:txBody>
                  <a:tcPr marL="18288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tc>
                  <a:txBody>
                    <a:bodyPr/>
                    <a:lstStyle/>
                    <a:p>
                      <a:pPr>
                        <a:lnSpc>
                          <a:spcPct val="150000"/>
                        </a:lnSpc>
                      </a:pPr>
                      <a:endParaRPr lang="en-VN" sz="3500" dirty="0">
                        <a:solidFill>
                          <a:srgbClr val="273135"/>
                        </a:solidFill>
                        <a:latin typeface="Arial" panose="020B0604020202020204" pitchFamily="34" charset="0"/>
                        <a:cs typeface="Arial" panose="020B0604020202020204" pitchFamily="34" charset="0"/>
                      </a:endParaRPr>
                    </a:p>
                  </a:txBody>
                  <a:tcPr marL="144000" marR="182880" marT="91440" marB="91440" anchor="ctr">
                    <a:lnL w="19050" cap="flat" cmpd="sng" algn="ctr">
                      <a:solidFill>
                        <a:srgbClr val="273135"/>
                      </a:solidFill>
                      <a:prstDash val="solid"/>
                      <a:round/>
                      <a:headEnd type="none" w="med" len="med"/>
                      <a:tailEnd type="none" w="med" len="med"/>
                    </a:lnL>
                    <a:lnR w="19050" cap="flat" cmpd="sng" algn="ctr">
                      <a:solidFill>
                        <a:srgbClr val="273135"/>
                      </a:solidFill>
                      <a:prstDash val="solid"/>
                      <a:round/>
                      <a:headEnd type="none" w="med" len="med"/>
                      <a:tailEnd type="none" w="med" len="med"/>
                    </a:lnR>
                    <a:lnT w="19050" cap="flat" cmpd="sng" algn="ctr">
                      <a:solidFill>
                        <a:srgbClr val="273135"/>
                      </a:solidFill>
                      <a:prstDash val="solid"/>
                      <a:round/>
                      <a:headEnd type="none" w="med" len="med"/>
                      <a:tailEnd type="none" w="med" len="med"/>
                    </a:lnT>
                    <a:lnB w="19050" cap="flat" cmpd="sng" algn="ctr">
                      <a:solidFill>
                        <a:srgbClr val="273135"/>
                      </a:solidFill>
                      <a:prstDash val="solid"/>
                      <a:round/>
                      <a:headEnd type="none" w="med" len="med"/>
                      <a:tailEnd type="none" w="med" len="med"/>
                    </a:lnB>
                    <a:solidFill>
                      <a:schemeClr val="bg1"/>
                    </a:solidFill>
                  </a:tcPr>
                </a:tc>
                <a:extLst>
                  <a:ext uri="{0D108BD9-81ED-4DB2-BD59-A6C34878D82A}">
                    <a16:rowId xmlns:a16="http://schemas.microsoft.com/office/drawing/2014/main" val="138356077"/>
                  </a:ext>
                </a:extLst>
              </a:tr>
            </a:tbl>
          </a:graphicData>
        </a:graphic>
      </p:graphicFrame>
      <p:sp>
        <p:nvSpPr>
          <p:cNvPr id="8" name="TextBox 7">
            <a:extLst>
              <a:ext uri="{FF2B5EF4-FFF2-40B4-BE49-F238E27FC236}">
                <a16:creationId xmlns:a16="http://schemas.microsoft.com/office/drawing/2014/main" id="{29924107-2DF1-8BBE-7A30-F027E36C6BC3}"/>
              </a:ext>
            </a:extLst>
          </p:cNvPr>
          <p:cNvSpPr txBox="1"/>
          <p:nvPr/>
        </p:nvSpPr>
        <p:spPr>
          <a:xfrm>
            <a:off x="457200" y="4676626"/>
            <a:ext cx="6400800" cy="4939814"/>
          </a:xfrm>
          <a:prstGeom prst="rect">
            <a:avLst/>
          </a:prstGeom>
          <a:noFill/>
        </p:spPr>
        <p:txBody>
          <a:bodyPr wrap="square">
            <a:spAutoFit/>
          </a:bodyPr>
          <a:lstStyle/>
          <a:p>
            <a:pPr lvl="0" algn="just">
              <a:lnSpc>
                <a:spcPct val="150000"/>
              </a:lnSpc>
              <a:buClr>
                <a:srgbClr val="273135"/>
              </a:buClr>
            </a:pPr>
            <a:r>
              <a:rPr lang="en-US" sz="3500" smtClean="0">
                <a:solidFill>
                  <a:srgbClr val="273135"/>
                </a:solidFill>
                <a:latin typeface="Arial" panose="020B0604020202020204" pitchFamily="34" charset="0"/>
                <a:ea typeface="Arial" panose="020B0604020202020204" pitchFamily="34" charset="0"/>
                <a:cs typeface="Arial" panose="020B0604020202020204" pitchFamily="34" charset="0"/>
              </a:rPr>
              <a:t>f</a:t>
            </a:r>
            <a:r>
              <a:rPr lang="vi-VN" sz="3500" smtClean="0">
                <a:solidFill>
                  <a:srgbClr val="273135"/>
                </a:solidFill>
                <a:latin typeface="Arial" panose="020B0604020202020204" pitchFamily="34" charset="0"/>
                <a:ea typeface="Arial" panose="020B0604020202020204" pitchFamily="34" charset="0"/>
                <a:cs typeface="Arial" panose="020B0604020202020204" pitchFamily="34" charset="0"/>
              </a:rPr>
              <a:t>. </a:t>
            </a:r>
            <a:r>
              <a:rPr lang="en-US" sz="3500">
                <a:latin typeface="Arial" panose="020B0604020202020204" pitchFamily="34" charset="0"/>
                <a:cs typeface="Arial" panose="020B0604020202020204" pitchFamily="34" charset="0"/>
              </a:rPr>
              <a:t>Bố mẹ bạn H không xem các chương trình nghệ thuật nước ngoài mà chỉ xem chương trình nghệ thuật Việt Nam vì cho rằng như vậy mới là giữ gìn bản sắc văn hóa dân tộc.</a:t>
            </a:r>
            <a:endParaRPr lang="vi-VN" sz="3500"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4AD5577-499E-3E1F-D477-D6C44900E24C}"/>
              </a:ext>
            </a:extLst>
          </p:cNvPr>
          <p:cNvSpPr txBox="1"/>
          <p:nvPr/>
        </p:nvSpPr>
        <p:spPr>
          <a:xfrm>
            <a:off x="10210800" y="6199496"/>
            <a:ext cx="898818" cy="830997"/>
          </a:xfrm>
          <a:prstGeom prst="rect">
            <a:avLst/>
          </a:prstGeom>
          <a:noFill/>
        </p:spPr>
        <p:txBody>
          <a:bodyPr wrap="square" anchor="ctr">
            <a:spAutoFit/>
          </a:bodyPr>
          <a:lstStyle/>
          <a:p>
            <a:pPr lvl="0" algn="ctr">
              <a:buClr>
                <a:srgbClr val="273135"/>
              </a:buClr>
            </a:pPr>
            <a:r>
              <a:rPr lang="en-US" sz="4800">
                <a:solidFill>
                  <a:srgbClr val="273135"/>
                </a:solidFill>
                <a:latin typeface="Arial" panose="020B0604020202020204" pitchFamily="34" charset="0"/>
                <a:ea typeface="Arial" panose="020B0604020202020204" pitchFamily="34" charset="0"/>
                <a:cs typeface="Arial" panose="020B0604020202020204" pitchFamily="34" charset="0"/>
              </a:rPr>
              <a:t>X</a:t>
            </a:r>
            <a:endParaRPr lang="vi-VN" sz="48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C7C1DC7-6F2A-910F-0D76-FE110CD2981D}"/>
              </a:ext>
            </a:extLst>
          </p:cNvPr>
          <p:cNvSpPr txBox="1"/>
          <p:nvPr/>
        </p:nvSpPr>
        <p:spPr>
          <a:xfrm>
            <a:off x="11887200" y="4676626"/>
            <a:ext cx="5943600" cy="4939814"/>
          </a:xfrm>
          <a:prstGeom prst="rect">
            <a:avLst/>
          </a:prstGeom>
          <a:noFill/>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Các chương trình nghệ thuật nước ngoài cũng có những cái hay, cái đặc sắc riêng. Chúng ta cần tìm hiểu, học hỏi để xây dựng nền văn hóa Việt Nam tiên tiến</a:t>
            </a:r>
            <a:endParaRPr lang="vi-VN" sz="3500" i="1" dirty="0">
              <a:solidFill>
                <a:srgbClr val="273135"/>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03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a:t>
            </a:r>
            <a:r>
              <a:rPr lang="en-VN" sz="4400" b="1">
                <a:solidFill>
                  <a:srgbClr val="F2DBB8"/>
                </a:solidFill>
                <a:latin typeface="Arial" panose="020B0604020202020204" pitchFamily="34" charset="0"/>
                <a:cs typeface="Arial" panose="020B0604020202020204" pitchFamily="34" charset="0"/>
              </a:rPr>
              <a:t>vụ </a:t>
            </a:r>
            <a:r>
              <a:rPr lang="en-US" sz="4400" b="1" smtClean="0">
                <a:solidFill>
                  <a:srgbClr val="F2DBB8"/>
                </a:solidFill>
                <a:latin typeface="Arial" panose="020B0604020202020204" pitchFamily="34" charset="0"/>
                <a:cs typeface="Arial" panose="020B0604020202020204" pitchFamily="34" charset="0"/>
              </a:rPr>
              <a:t>2</a:t>
            </a:r>
            <a:r>
              <a:rPr lang="en-VN" sz="4400" b="1" smtClean="0">
                <a:solidFill>
                  <a:srgbClr val="F2DBB8"/>
                </a:solidFill>
                <a:latin typeface="Arial" panose="020B0604020202020204" pitchFamily="34" charset="0"/>
                <a:cs typeface="Arial" panose="020B0604020202020204" pitchFamily="34" charset="0"/>
              </a:rPr>
              <a:t> </a:t>
            </a:r>
            <a:r>
              <a:rPr lang="en-VN" sz="4400" b="1" dirty="0">
                <a:solidFill>
                  <a:srgbClr val="F2DBB8"/>
                </a:solidFill>
                <a:latin typeface="Arial" panose="020B0604020202020204" pitchFamily="34" charset="0"/>
                <a:cs typeface="Arial" panose="020B0604020202020204" pitchFamily="34" charset="0"/>
              </a:rPr>
              <a:t>– bài </a:t>
            </a:r>
            <a:r>
              <a:rPr lang="en-VN" sz="4400" b="1">
                <a:solidFill>
                  <a:srgbClr val="F2DBB8"/>
                </a:solidFill>
                <a:latin typeface="Arial" panose="020B0604020202020204" pitchFamily="34" charset="0"/>
                <a:cs typeface="Arial" panose="020B0604020202020204" pitchFamily="34" charset="0"/>
              </a:rPr>
              <a:t>tập </a:t>
            </a:r>
            <a:r>
              <a:rPr lang="en-US" sz="4400" b="1" smtClean="0">
                <a:solidFill>
                  <a:srgbClr val="F2DBB8"/>
                </a:solidFill>
                <a:latin typeface="Arial" panose="020B0604020202020204" pitchFamily="34" charset="0"/>
                <a:cs typeface="Arial" panose="020B0604020202020204" pitchFamily="34" charset="0"/>
              </a:rPr>
              <a:t>2</a:t>
            </a:r>
            <a:endParaRPr lang="en-VN" sz="4400" b="1" dirty="0">
              <a:solidFill>
                <a:srgbClr val="F2DBB8"/>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3"/>
          <a:srcRect/>
          <a:stretch>
            <a:fillRect/>
          </a:stretch>
        </p:blipFill>
        <p:spPr>
          <a:xfrm>
            <a:off x="599020" y="3601961"/>
            <a:ext cx="5968112" cy="5334000"/>
          </a:xfrm>
          <a:prstGeom prst="rect">
            <a:avLst/>
          </a:prstGeom>
        </p:spPr>
      </p:pic>
      <p:sp>
        <p:nvSpPr>
          <p:cNvPr id="2" name="Rectangle 1"/>
          <p:cNvSpPr/>
          <p:nvPr/>
        </p:nvSpPr>
        <p:spPr>
          <a:xfrm>
            <a:off x="7162800" y="2561536"/>
            <a:ext cx="10515600" cy="7414850"/>
          </a:xfrm>
          <a:prstGeom prst="rect">
            <a:avLst/>
          </a:prstGeom>
        </p:spPr>
        <p:txBody>
          <a:bodyPr wrap="square">
            <a:spAutoFit/>
          </a:bodyPr>
          <a:lstStyle/>
          <a:p>
            <a:pPr algn="just">
              <a:lnSpc>
                <a:spcPct val="150000"/>
              </a:lnSpc>
              <a:spcBef>
                <a:spcPts val="100"/>
              </a:spcBef>
              <a:spcAft>
                <a:spcPts val="100"/>
              </a:spcAft>
            </a:pPr>
            <a:r>
              <a:rPr lang="en-US" sz="3500" b="1">
                <a:solidFill>
                  <a:schemeClr val="tx2"/>
                </a:solidFill>
                <a:latin typeface="Arial" panose="020B0604020202020204" pitchFamily="34" charset="0"/>
                <a:ea typeface="Times New Roman" panose="02020603050405020304" pitchFamily="18" charset="0"/>
                <a:cs typeface="Arial" panose="020B0604020202020204" pitchFamily="34" charset="0"/>
              </a:rPr>
              <a:t>Em sẽ xử lí như thế nào nếu là nhân vật trong các tình huống sau?</a:t>
            </a:r>
            <a:endParaRPr lang="en-US" sz="3500" b="1">
              <a:solidFill>
                <a:schemeClr val="tx2"/>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b="1">
                <a:latin typeface="Arial" panose="020B0604020202020204" pitchFamily="34" charset="0"/>
                <a:ea typeface="Times New Roman" panose="02020603050405020304" pitchFamily="18" charset="0"/>
                <a:cs typeface="Arial" panose="020B0604020202020204" pitchFamily="34" charset="0"/>
              </a:rPr>
              <a:t>Nhóm 1, </a:t>
            </a:r>
            <a:r>
              <a:rPr lang="en-US" sz="3500" b="1" smtClean="0">
                <a:latin typeface="Arial" panose="020B0604020202020204" pitchFamily="34" charset="0"/>
                <a:ea typeface="Times New Roman" panose="02020603050405020304" pitchFamily="18" charset="0"/>
                <a:cs typeface="Arial" panose="020B0604020202020204" pitchFamily="34" charset="0"/>
              </a:rPr>
              <a:t>2.</a:t>
            </a:r>
            <a:r>
              <a:rPr lang="en-US" sz="3500" smtClean="0">
                <a:latin typeface="Arial" panose="020B0604020202020204" pitchFamily="34" charset="0"/>
                <a:ea typeface="Times New Roman" panose="02020603050405020304" pitchFamily="18" charset="0"/>
                <a:cs typeface="Arial" panose="020B0604020202020204" pitchFamily="34" charset="0"/>
              </a:rPr>
              <a:t> </a:t>
            </a:r>
            <a:r>
              <a:rPr lang="en-US" sz="3500" i="1">
                <a:latin typeface="Arial" panose="020B0604020202020204" pitchFamily="34" charset="0"/>
                <a:ea typeface="Times New Roman" panose="02020603050405020304" pitchFamily="18" charset="0"/>
                <a:cs typeface="Arial" panose="020B0604020202020204" pitchFamily="34" charset="0"/>
              </a:rPr>
              <a:t>Trường hợp a: Anh S mang trong mình dòng máu Việt nam và Mỹ gốc Phi nên bị một số bạn trong lớp trêu chọc về màu da.</a:t>
            </a:r>
            <a:endParaRPr lang="en-US" sz="3500" i="1">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b="1">
                <a:latin typeface="Arial" panose="020B0604020202020204" pitchFamily="34" charset="0"/>
                <a:ea typeface="Times New Roman" panose="02020603050405020304" pitchFamily="18" charset="0"/>
                <a:cs typeface="Arial" panose="020B0604020202020204" pitchFamily="34" charset="0"/>
              </a:rPr>
              <a:t>Nhóm 3, </a:t>
            </a:r>
            <a:r>
              <a:rPr lang="en-US" sz="3500" b="1" smtClean="0">
                <a:latin typeface="Arial" panose="020B0604020202020204" pitchFamily="34" charset="0"/>
                <a:ea typeface="Times New Roman" panose="02020603050405020304" pitchFamily="18" charset="0"/>
                <a:cs typeface="Arial" panose="020B0604020202020204" pitchFamily="34" charset="0"/>
              </a:rPr>
              <a:t>4.</a:t>
            </a:r>
            <a:r>
              <a:rPr lang="en-US" sz="3500" smtClean="0">
                <a:latin typeface="Arial" panose="020B0604020202020204" pitchFamily="34" charset="0"/>
                <a:ea typeface="Times New Roman" panose="02020603050405020304" pitchFamily="18" charset="0"/>
                <a:cs typeface="Arial" panose="020B0604020202020204" pitchFamily="34" charset="0"/>
              </a:rPr>
              <a:t> </a:t>
            </a:r>
            <a:r>
              <a:rPr lang="en-US" sz="3500" i="1">
                <a:latin typeface="Arial" panose="020B0604020202020204" pitchFamily="34" charset="0"/>
                <a:ea typeface="Times New Roman" panose="02020603050405020304" pitchFamily="18" charset="0"/>
                <a:cs typeface="Arial" panose="020B0604020202020204" pitchFamily="34" charset="0"/>
              </a:rPr>
              <a:t>Trường hợp b: Bạn M rất thích đọc sách về các dân tộc, các nền văn hóa trên thế giới nhưng bố mẹ lại yêu cầu phải dành thời gian học các môn học chính khóa trong nhà trường.</a:t>
            </a:r>
            <a:endParaRPr lang="en-US" sz="3500" i="1">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2661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anim calcmode="lin" valueType="num">
                                      <p:cBhvr>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a:t>
            </a:r>
            <a:r>
              <a:rPr lang="en-VN" sz="4400" b="1">
                <a:solidFill>
                  <a:srgbClr val="F2DBB8"/>
                </a:solidFill>
                <a:latin typeface="Arial" panose="020B0604020202020204" pitchFamily="34" charset="0"/>
                <a:cs typeface="Arial" panose="020B0604020202020204" pitchFamily="34" charset="0"/>
              </a:rPr>
              <a:t>vụ </a:t>
            </a:r>
            <a:r>
              <a:rPr lang="en-US" sz="4400" b="1" smtClean="0">
                <a:solidFill>
                  <a:srgbClr val="F2DBB8"/>
                </a:solidFill>
                <a:latin typeface="Arial" panose="020B0604020202020204" pitchFamily="34" charset="0"/>
                <a:cs typeface="Arial" panose="020B0604020202020204" pitchFamily="34" charset="0"/>
              </a:rPr>
              <a:t>2</a:t>
            </a:r>
            <a:r>
              <a:rPr lang="en-VN" sz="4400" b="1" smtClean="0">
                <a:solidFill>
                  <a:srgbClr val="F2DBB8"/>
                </a:solidFill>
                <a:latin typeface="Arial" panose="020B0604020202020204" pitchFamily="34" charset="0"/>
                <a:cs typeface="Arial" panose="020B0604020202020204" pitchFamily="34" charset="0"/>
              </a:rPr>
              <a:t> </a:t>
            </a:r>
            <a:r>
              <a:rPr lang="en-VN" sz="4400" b="1" dirty="0">
                <a:solidFill>
                  <a:srgbClr val="F2DBB8"/>
                </a:solidFill>
                <a:latin typeface="Arial" panose="020B0604020202020204" pitchFamily="34" charset="0"/>
                <a:cs typeface="Arial" panose="020B0604020202020204" pitchFamily="34" charset="0"/>
              </a:rPr>
              <a:t>– bài </a:t>
            </a:r>
            <a:r>
              <a:rPr lang="en-VN" sz="4400" b="1">
                <a:solidFill>
                  <a:srgbClr val="F2DBB8"/>
                </a:solidFill>
                <a:latin typeface="Arial" panose="020B0604020202020204" pitchFamily="34" charset="0"/>
                <a:cs typeface="Arial" panose="020B0604020202020204" pitchFamily="34" charset="0"/>
              </a:rPr>
              <a:t>tập </a:t>
            </a:r>
            <a:r>
              <a:rPr lang="en-US" sz="4400" b="1" smtClean="0">
                <a:solidFill>
                  <a:srgbClr val="F2DBB8"/>
                </a:solidFill>
                <a:latin typeface="Arial" panose="020B0604020202020204" pitchFamily="34" charset="0"/>
                <a:cs typeface="Arial" panose="020B0604020202020204" pitchFamily="34" charset="0"/>
              </a:rPr>
              <a:t>2</a:t>
            </a:r>
            <a:endParaRPr lang="en-VN" sz="4400" b="1" dirty="0">
              <a:solidFill>
                <a:srgbClr val="F2DBB8"/>
              </a:solidFill>
              <a:latin typeface="Arial" panose="020B0604020202020204" pitchFamily="34" charset="0"/>
              <a:cs typeface="Arial" panose="020B0604020202020204" pitchFamily="34" charset="0"/>
            </a:endParaRPr>
          </a:p>
        </p:txBody>
      </p:sp>
      <p:sp>
        <p:nvSpPr>
          <p:cNvPr id="8" name="Rounded Rectangle 7"/>
          <p:cNvSpPr/>
          <p:nvPr/>
        </p:nvSpPr>
        <p:spPr>
          <a:xfrm>
            <a:off x="1066800" y="2435254"/>
            <a:ext cx="4191000" cy="1311964"/>
          </a:xfrm>
          <a:prstGeom prst="roundRect">
            <a:avLst/>
          </a:prstGeom>
          <a:solidFill>
            <a:srgbClr val="FFE6BF"/>
          </a:solidFill>
          <a:ln w="3810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solidFill>
                  <a:srgbClr val="000000"/>
                </a:solidFill>
                <a:latin typeface="Arial" panose="020B0604020202020204" pitchFamily="34" charset="0"/>
                <a:cs typeface="Arial" panose="020B0604020202020204" pitchFamily="34" charset="0"/>
              </a:rPr>
              <a:t>Trường hợp a</a:t>
            </a:r>
            <a:endParaRPr lang="en-US" sz="3600" b="1">
              <a:latin typeface="Arial" panose="020B0604020202020204" pitchFamily="34" charset="0"/>
              <a:cs typeface="Arial" panose="020B0604020202020204" pitchFamily="34" charset="0"/>
            </a:endParaRPr>
          </a:p>
        </p:txBody>
      </p:sp>
      <p:pic>
        <p:nvPicPr>
          <p:cNvPr id="20482" name="Picture 2" descr="https://o.remove.bg/downloads/08f35915-a9de-4624-9d2f-b95d95ecec43/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076700"/>
            <a:ext cx="3686642" cy="6425292"/>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48;p2">
            <a:extLst>
              <a:ext uri="{FF2B5EF4-FFF2-40B4-BE49-F238E27FC236}">
                <a16:creationId xmlns:a16="http://schemas.microsoft.com/office/drawing/2014/main" id="{FFD9D2AF-AB57-F756-66BE-0F92B2377EE6}"/>
              </a:ext>
            </a:extLst>
          </p:cNvPr>
          <p:cNvSpPr/>
          <p:nvPr/>
        </p:nvSpPr>
        <p:spPr>
          <a:xfrm>
            <a:off x="7378598" y="2705100"/>
            <a:ext cx="9690201" cy="3262627"/>
          </a:xfrm>
          <a:prstGeom prst="wedgeRoundRectCallout">
            <a:avLst>
              <a:gd name="adj1" fmla="val -62234"/>
              <a:gd name="adj2" fmla="val 24539"/>
              <a:gd name="adj3" fmla="val 16667"/>
            </a:avLst>
          </a:prstGeom>
          <a:solidFill>
            <a:schemeClr val="bg1"/>
          </a:solidFill>
          <a:ln w="38100" cap="flat" cmpd="sng">
            <a:solidFill>
              <a:srgbClr val="AF5632"/>
            </a:solidFill>
            <a:prstDash val="dash"/>
            <a:round/>
            <a:headEnd type="none" w="sm" len="sm"/>
            <a:tailEnd type="none" w="sm" len="sm"/>
          </a:ln>
          <a:effectLst/>
        </p:spPr>
        <p:txBody>
          <a:bodyPr spcFirstLastPara="1" wrap="square" lIns="72000" tIns="36000" rIns="72000" bIns="72000" anchor="ctr" anchorCtr="0">
            <a:noAutofit/>
          </a:bodyPr>
          <a:lstStyle/>
          <a:p>
            <a:pPr lvl="0" algn="just">
              <a:lnSpc>
                <a:spcPct val="130000"/>
              </a:lnSpc>
            </a:pPr>
            <a:r>
              <a:rPr lang="en-US" sz="3600">
                <a:latin typeface="Arial" panose="020B0604020202020204" pitchFamily="34" charset="0"/>
                <a:cs typeface="Arial" panose="020B0604020202020204" pitchFamily="34" charset="0"/>
              </a:rPr>
              <a:t>Anh S nên nói với các bạn rằng, không ai có thể lựa chọn màu da cho bản </a:t>
            </a:r>
            <a:r>
              <a:rPr lang="en-US" sz="3600" smtClean="0">
                <a:latin typeface="Arial" panose="020B0604020202020204" pitchFamily="34" charset="0"/>
                <a:cs typeface="Arial" panose="020B0604020202020204" pitchFamily="34" charset="0"/>
              </a:rPr>
              <a:t>thân, mỗi </a:t>
            </a:r>
            <a:r>
              <a:rPr lang="en-US" sz="3600">
                <a:latin typeface="Arial" panose="020B0604020202020204" pitchFamily="34" charset="0"/>
                <a:cs typeface="Arial" panose="020B0604020202020204" pitchFamily="34" charset="0"/>
              </a:rPr>
              <a:t>màu da có một vẻ đẹp </a:t>
            </a:r>
            <a:r>
              <a:rPr lang="en-US" sz="3600" smtClean="0">
                <a:latin typeface="Arial" panose="020B0604020202020204" pitchFamily="34" charset="0"/>
                <a:cs typeface="Arial" panose="020B0604020202020204" pitchFamily="34" charset="0"/>
              </a:rPr>
              <a:t>riêng và </a:t>
            </a:r>
            <a:r>
              <a:rPr lang="en-US" sz="3600">
                <a:latin typeface="Arial" panose="020B0604020202020204" pitchFamily="34" charset="0"/>
                <a:cs typeface="Arial" panose="020B0604020202020204" pitchFamily="34" charset="0"/>
              </a:rPr>
              <a:t>việc làm của các bạn là không nên. </a:t>
            </a:r>
          </a:p>
        </p:txBody>
      </p:sp>
      <p:sp>
        <p:nvSpPr>
          <p:cNvPr id="13" name="Google Shape;48;p2">
            <a:extLst>
              <a:ext uri="{FF2B5EF4-FFF2-40B4-BE49-F238E27FC236}">
                <a16:creationId xmlns:a16="http://schemas.microsoft.com/office/drawing/2014/main" id="{FFD9D2AF-AB57-F756-66BE-0F92B2377EE6}"/>
              </a:ext>
            </a:extLst>
          </p:cNvPr>
          <p:cNvSpPr/>
          <p:nvPr/>
        </p:nvSpPr>
        <p:spPr>
          <a:xfrm>
            <a:off x="7378598" y="6515100"/>
            <a:ext cx="9690201" cy="3262627"/>
          </a:xfrm>
          <a:prstGeom prst="wedgeRoundRectCallout">
            <a:avLst>
              <a:gd name="adj1" fmla="val -62554"/>
              <a:gd name="adj2" fmla="val 8657"/>
              <a:gd name="adj3" fmla="val 16667"/>
            </a:avLst>
          </a:prstGeom>
          <a:solidFill>
            <a:schemeClr val="bg1"/>
          </a:solidFill>
          <a:ln w="38100" cap="flat" cmpd="sng">
            <a:solidFill>
              <a:srgbClr val="AF5632"/>
            </a:solidFill>
            <a:prstDash val="dash"/>
            <a:round/>
            <a:headEnd type="none" w="sm" len="sm"/>
            <a:tailEnd type="none" w="sm" len="sm"/>
          </a:ln>
          <a:effectLst/>
        </p:spPr>
        <p:txBody>
          <a:bodyPr spcFirstLastPara="1" wrap="square" lIns="72000" tIns="36000" rIns="72000" bIns="72000" anchor="ctr" anchorCtr="0">
            <a:noAutofit/>
          </a:bodyPr>
          <a:lstStyle/>
          <a:p>
            <a:pPr lvl="0" algn="just">
              <a:lnSpc>
                <a:spcPct val="130000"/>
              </a:lnSpc>
            </a:pPr>
            <a:r>
              <a:rPr lang="en-US" sz="3600">
                <a:latin typeface="Arial" panose="020B0604020202020204" pitchFamily="34" charset="0"/>
                <a:cs typeface="Arial" panose="020B0604020202020204" pitchFamily="34" charset="0"/>
              </a:rPr>
              <a:t>Nếu các bạn vẫn tiếp tục trêu chọc, hãy chia sẻ điều này với những bạn bè tin cậy để các bạn lên tiếng bảo vệ mình hoặc nhờ thầy cô giáo can thiệp.</a:t>
            </a:r>
          </a:p>
        </p:txBody>
      </p:sp>
    </p:spTree>
    <p:extLst>
      <p:ext uri="{BB962C8B-B14F-4D97-AF65-F5344CB8AC3E}">
        <p14:creationId xmlns:p14="http://schemas.microsoft.com/office/powerpoint/2010/main" val="3001340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500"/>
                                        <p:tgtEl>
                                          <p:spTgt spid="2048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a:t>
            </a:r>
            <a:r>
              <a:rPr lang="en-VN" sz="4400" b="1">
                <a:solidFill>
                  <a:srgbClr val="F2DBB8"/>
                </a:solidFill>
                <a:latin typeface="Arial" panose="020B0604020202020204" pitchFamily="34" charset="0"/>
                <a:cs typeface="Arial" panose="020B0604020202020204" pitchFamily="34" charset="0"/>
              </a:rPr>
              <a:t>vụ </a:t>
            </a:r>
            <a:r>
              <a:rPr lang="en-US" sz="4400" b="1" smtClean="0">
                <a:solidFill>
                  <a:srgbClr val="F2DBB8"/>
                </a:solidFill>
                <a:latin typeface="Arial" panose="020B0604020202020204" pitchFamily="34" charset="0"/>
                <a:cs typeface="Arial" panose="020B0604020202020204" pitchFamily="34" charset="0"/>
              </a:rPr>
              <a:t>2</a:t>
            </a:r>
            <a:r>
              <a:rPr lang="en-VN" sz="4400" b="1" smtClean="0">
                <a:solidFill>
                  <a:srgbClr val="F2DBB8"/>
                </a:solidFill>
                <a:latin typeface="Arial" panose="020B0604020202020204" pitchFamily="34" charset="0"/>
                <a:cs typeface="Arial" panose="020B0604020202020204" pitchFamily="34" charset="0"/>
              </a:rPr>
              <a:t> </a:t>
            </a:r>
            <a:r>
              <a:rPr lang="en-VN" sz="4400" b="1" dirty="0">
                <a:solidFill>
                  <a:srgbClr val="F2DBB8"/>
                </a:solidFill>
                <a:latin typeface="Arial" panose="020B0604020202020204" pitchFamily="34" charset="0"/>
                <a:cs typeface="Arial" panose="020B0604020202020204" pitchFamily="34" charset="0"/>
              </a:rPr>
              <a:t>– bài </a:t>
            </a:r>
            <a:r>
              <a:rPr lang="en-VN" sz="4400" b="1">
                <a:solidFill>
                  <a:srgbClr val="F2DBB8"/>
                </a:solidFill>
                <a:latin typeface="Arial" panose="020B0604020202020204" pitchFamily="34" charset="0"/>
                <a:cs typeface="Arial" panose="020B0604020202020204" pitchFamily="34" charset="0"/>
              </a:rPr>
              <a:t>tập </a:t>
            </a:r>
            <a:r>
              <a:rPr lang="en-US" sz="4400" b="1" smtClean="0">
                <a:solidFill>
                  <a:srgbClr val="F2DBB8"/>
                </a:solidFill>
                <a:latin typeface="Arial" panose="020B0604020202020204" pitchFamily="34" charset="0"/>
                <a:cs typeface="Arial" panose="020B0604020202020204" pitchFamily="34" charset="0"/>
              </a:rPr>
              <a:t>2</a:t>
            </a:r>
            <a:endParaRPr lang="en-VN" sz="4400" b="1" dirty="0">
              <a:solidFill>
                <a:srgbClr val="F2DBB8"/>
              </a:solidFill>
              <a:latin typeface="Arial" panose="020B0604020202020204" pitchFamily="34" charset="0"/>
              <a:cs typeface="Arial" panose="020B0604020202020204" pitchFamily="34" charset="0"/>
            </a:endParaRPr>
          </a:p>
        </p:txBody>
      </p:sp>
      <p:sp>
        <p:nvSpPr>
          <p:cNvPr id="8" name="Rounded Rectangle 7"/>
          <p:cNvSpPr/>
          <p:nvPr/>
        </p:nvSpPr>
        <p:spPr>
          <a:xfrm>
            <a:off x="1066800" y="2435254"/>
            <a:ext cx="4191000" cy="1311964"/>
          </a:xfrm>
          <a:prstGeom prst="roundRect">
            <a:avLst/>
          </a:prstGeom>
          <a:solidFill>
            <a:srgbClr val="FFE6BF"/>
          </a:solidFill>
          <a:ln w="3810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solidFill>
                  <a:srgbClr val="000000"/>
                </a:solidFill>
                <a:latin typeface="Arial" panose="020B0604020202020204" pitchFamily="34" charset="0"/>
                <a:cs typeface="Arial" panose="020B0604020202020204" pitchFamily="34" charset="0"/>
              </a:rPr>
              <a:t>Trường hợp b</a:t>
            </a:r>
            <a:endParaRPr lang="en-US" sz="3600" b="1">
              <a:latin typeface="Arial" panose="020B0604020202020204" pitchFamily="34" charset="0"/>
              <a:cs typeface="Arial" panose="020B0604020202020204" pitchFamily="34" charset="0"/>
            </a:endParaRPr>
          </a:p>
        </p:txBody>
      </p:sp>
      <p:pic>
        <p:nvPicPr>
          <p:cNvPr id="35842" name="Picture 2" descr="https://o.remove.bg/downloads/bad09052-67b3-40cc-9133-3f5f07bcb232/image-removebg-preview.png"/>
          <p:cNvPicPr>
            <a:picLocks noChangeAspect="1" noChangeArrowheads="1"/>
          </p:cNvPicPr>
          <p:nvPr/>
        </p:nvPicPr>
        <p:blipFill rotWithShape="1">
          <a:blip r:embed="rId3">
            <a:extLst>
              <a:ext uri="{28A0092B-C50C-407E-A947-70E740481C1C}">
                <a14:useLocalDpi xmlns:a14="http://schemas.microsoft.com/office/drawing/2010/main" val="0"/>
              </a:ext>
            </a:extLst>
          </a:blip>
          <a:srcRect b="5177"/>
          <a:stretch/>
        </p:blipFill>
        <p:spPr bwMode="auto">
          <a:xfrm>
            <a:off x="10972800" y="4152900"/>
            <a:ext cx="7413215"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4152900"/>
            <a:ext cx="10287000" cy="5747727"/>
          </a:xfrm>
          <a:prstGeom prst="rect">
            <a:avLst/>
          </a:prstGeom>
        </p:spPr>
        <p:txBody>
          <a:bodyPr wrap="square">
            <a:spAutoFit/>
          </a:bodyPr>
          <a:lstStyle/>
          <a:p>
            <a:pPr algn="just">
              <a:lnSpc>
                <a:spcPct val="150000"/>
              </a:lnSpc>
            </a:pPr>
            <a:r>
              <a:rPr lang="en-US" sz="3500">
                <a:latin typeface="Arial" panose="020B0604020202020204" pitchFamily="34" charset="0"/>
                <a:ea typeface="Times New Roman" panose="02020603050405020304" pitchFamily="18" charset="0"/>
                <a:cs typeface="Arial" panose="020B0604020202020204" pitchFamily="34" charset="0"/>
              </a:rPr>
              <a:t>Bạn M nên thuyết phục bố mẹ </a:t>
            </a:r>
            <a:r>
              <a:rPr lang="en-US" sz="3500" smtClean="0">
                <a:latin typeface="Arial" panose="020B0604020202020204" pitchFamily="34" charset="0"/>
                <a:ea typeface="Times New Roman" panose="02020603050405020304" pitchFamily="18" charset="0"/>
                <a:cs typeface="Arial" panose="020B0604020202020204" pitchFamily="34" charset="0"/>
              </a:rPr>
              <a:t>rằng: Việc </a:t>
            </a:r>
            <a:r>
              <a:rPr lang="en-US" sz="3500">
                <a:latin typeface="Arial" panose="020B0604020202020204" pitchFamily="34" charset="0"/>
                <a:ea typeface="Times New Roman" panose="02020603050405020304" pitchFamily="18" charset="0"/>
                <a:cs typeface="Arial" panose="020B0604020202020204" pitchFamily="34" charset="0"/>
              </a:rPr>
              <a:t>đọc sách về các dân tộc, các nền văn hóa trên thế giới cũng là một cách học </a:t>
            </a:r>
            <a:r>
              <a:rPr lang="en-US" sz="3500" smtClean="0">
                <a:latin typeface="Arial" panose="020B0604020202020204" pitchFamily="34" charset="0"/>
                <a:ea typeface="Times New Roman" panose="02020603050405020304" pitchFamily="18" charset="0"/>
                <a:cs typeface="Arial" panose="020B0604020202020204" pitchFamily="34" charset="0"/>
              </a:rPr>
              <a:t>tập.</a:t>
            </a:r>
          </a:p>
          <a:p>
            <a:pPr marL="457200" indent="-457200" algn="just">
              <a:lnSpc>
                <a:spcPct val="150000"/>
              </a:lnSpc>
              <a:buFont typeface="Symbol" panose="05050102010706020507" pitchFamily="18" charset="2"/>
              <a:buChar char="Þ"/>
            </a:pPr>
            <a:r>
              <a:rPr lang="en-US" sz="3500" smtClean="0">
                <a:latin typeface="Arial" panose="020B0604020202020204" pitchFamily="34" charset="0"/>
                <a:ea typeface="Times New Roman" panose="02020603050405020304" pitchFamily="18" charset="0"/>
                <a:cs typeface="Arial" panose="020B0604020202020204" pitchFamily="34" charset="0"/>
              </a:rPr>
              <a:t>Giúp </a:t>
            </a:r>
            <a:r>
              <a:rPr lang="en-US" sz="3500">
                <a:latin typeface="Arial" panose="020B0604020202020204" pitchFamily="34" charset="0"/>
                <a:ea typeface="Times New Roman" panose="02020603050405020304" pitchFamily="18" charset="0"/>
                <a:cs typeface="Arial" panose="020B0604020202020204" pitchFamily="34" charset="0"/>
              </a:rPr>
              <a:t>mỗi người có thêm vốn sống, vốn hiểu biết về các dân tộc, các nền văn hóa trên thế </a:t>
            </a:r>
            <a:r>
              <a:rPr lang="en-US" sz="3500" smtClean="0">
                <a:latin typeface="Arial" panose="020B0604020202020204" pitchFamily="34" charset="0"/>
                <a:ea typeface="Times New Roman" panose="02020603050405020304" pitchFamily="18" charset="0"/>
                <a:cs typeface="Arial" panose="020B0604020202020204" pitchFamily="34" charset="0"/>
              </a:rPr>
              <a:t>giới.</a:t>
            </a:r>
          </a:p>
          <a:p>
            <a:pPr marL="457200" indent="-457200" algn="just">
              <a:lnSpc>
                <a:spcPct val="150000"/>
              </a:lnSpc>
              <a:buFont typeface="Symbol" panose="05050102010706020507" pitchFamily="18" charset="2"/>
              <a:buChar char="Þ"/>
            </a:pPr>
            <a:r>
              <a:rPr lang="en-US" sz="3500">
                <a:latin typeface="Arial" panose="020B0604020202020204" pitchFamily="34" charset="0"/>
                <a:ea typeface="Times New Roman" panose="02020603050405020304" pitchFamily="18" charset="0"/>
                <a:cs typeface="Arial" panose="020B0604020202020204" pitchFamily="34" charset="0"/>
              </a:rPr>
              <a:t>G</a:t>
            </a:r>
            <a:r>
              <a:rPr lang="en-US" sz="3500" smtClean="0">
                <a:latin typeface="Arial" panose="020B0604020202020204" pitchFamily="34" charset="0"/>
                <a:ea typeface="Times New Roman" panose="02020603050405020304" pitchFamily="18" charset="0"/>
                <a:cs typeface="Arial" panose="020B0604020202020204" pitchFamily="34" charset="0"/>
              </a:rPr>
              <a:t>óp </a:t>
            </a:r>
            <a:r>
              <a:rPr lang="en-US" sz="3500">
                <a:latin typeface="Arial" panose="020B0604020202020204" pitchFamily="34" charset="0"/>
                <a:ea typeface="Times New Roman" panose="02020603050405020304" pitchFamily="18" charset="0"/>
                <a:cs typeface="Arial" panose="020B0604020202020204" pitchFamily="34" charset="0"/>
              </a:rPr>
              <a:t>phần bổ trợ cho các môn </a:t>
            </a:r>
            <a:r>
              <a:rPr lang="en-US" sz="3500" smtClean="0">
                <a:latin typeface="Arial" panose="020B0604020202020204" pitchFamily="34" charset="0"/>
                <a:ea typeface="Times New Roman" panose="02020603050405020304" pitchFamily="18" charset="0"/>
                <a:cs typeface="Arial" panose="020B0604020202020204" pitchFamily="34" charset="0"/>
              </a:rPr>
              <a:t>học: Ngữ </a:t>
            </a:r>
            <a:r>
              <a:rPr lang="en-US" sz="3500">
                <a:latin typeface="Arial" panose="020B0604020202020204" pitchFamily="34" charset="0"/>
                <a:ea typeface="Times New Roman" panose="02020603050405020304" pitchFamily="18" charset="0"/>
                <a:cs typeface="Arial" panose="020B0604020202020204" pitchFamily="34" charset="0"/>
              </a:rPr>
              <a:t>văn, GDCD, Lịch </a:t>
            </a:r>
            <a:r>
              <a:rPr lang="en-US" sz="3500" smtClean="0">
                <a:latin typeface="Arial" panose="020B0604020202020204" pitchFamily="34" charset="0"/>
                <a:ea typeface="Times New Roman" panose="02020603050405020304" pitchFamily="18" charset="0"/>
                <a:cs typeface="Arial" panose="020B0604020202020204" pitchFamily="34" charset="0"/>
              </a:rPr>
              <a:t>sử, </a:t>
            </a:r>
            <a:r>
              <a:rPr lang="en-US" sz="3500">
                <a:latin typeface="Arial" panose="020B0604020202020204" pitchFamily="34" charset="0"/>
                <a:ea typeface="Times New Roman" panose="02020603050405020304" pitchFamily="18" charset="0"/>
                <a:cs typeface="Arial" panose="020B0604020202020204" pitchFamily="34" charset="0"/>
              </a:rPr>
              <a:t>Địa lí</a:t>
            </a:r>
            <a:r>
              <a:rPr lang="en-US" sz="3500" smtClean="0">
                <a:latin typeface="Arial" panose="020B0604020202020204" pitchFamily="34" charset="0"/>
                <a:ea typeface="Times New Roman" panose="02020603050405020304" pitchFamily="18" charset="0"/>
                <a:cs typeface="Arial" panose="020B0604020202020204" pitchFamily="34" charset="0"/>
              </a:rPr>
              <a:t>,...</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690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7" presetClass="entr" presetSubtype="10" fill="hold" nodeType="withEffect">
                                  <p:stCondLst>
                                    <p:cond delay="0"/>
                                  </p:stCondLst>
                                  <p:childTnLst>
                                    <p:set>
                                      <p:cBhvr>
                                        <p:cTn id="14" dur="1" fill="hold">
                                          <p:stCondLst>
                                            <p:cond delay="0"/>
                                          </p:stCondLst>
                                        </p:cTn>
                                        <p:tgtEl>
                                          <p:spTgt spid="35842"/>
                                        </p:tgtEl>
                                        <p:attrNameLst>
                                          <p:attrName>style.visibility</p:attrName>
                                        </p:attrNameLst>
                                      </p:cBhvr>
                                      <p:to>
                                        <p:strVal val="visible"/>
                                      </p:to>
                                    </p:set>
                                    <p:anim calcmode="lin" valueType="num">
                                      <p:cBhvr>
                                        <p:cTn id="15" dur="500" fill="hold"/>
                                        <p:tgtEl>
                                          <p:spTgt spid="35842"/>
                                        </p:tgtEl>
                                        <p:attrNameLst>
                                          <p:attrName>ppt_w</p:attrName>
                                        </p:attrNameLst>
                                      </p:cBhvr>
                                      <p:tavLst>
                                        <p:tav tm="0">
                                          <p:val>
                                            <p:fltVal val="0"/>
                                          </p:val>
                                        </p:tav>
                                        <p:tav tm="100000">
                                          <p:val>
                                            <p:strVal val="#ppt_w"/>
                                          </p:val>
                                        </p:tav>
                                      </p:tavLst>
                                    </p:anim>
                                    <p:anim calcmode="lin" valueType="num">
                                      <p:cBhvr>
                                        <p:cTn id="16" dur="500" fill="hold"/>
                                        <p:tgtEl>
                                          <p:spTgt spid="3584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left)">
                                      <p:cBhvr>
                                        <p:cTn id="21" dur="500"/>
                                        <p:tgtEl>
                                          <p:spTgt spid="2">
                                            <p:txEl>
                                              <p:pRg st="1" end="1"/>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a:t>
            </a:r>
            <a:r>
              <a:rPr lang="en-VN" sz="4400" b="1">
                <a:solidFill>
                  <a:srgbClr val="F2DBB8"/>
                </a:solidFill>
                <a:latin typeface="Arial" panose="020B0604020202020204" pitchFamily="34" charset="0"/>
                <a:cs typeface="Arial" panose="020B0604020202020204" pitchFamily="34" charset="0"/>
              </a:rPr>
              <a:t>vụ </a:t>
            </a:r>
            <a:r>
              <a:rPr lang="en-US" sz="4400" b="1" smtClean="0">
                <a:solidFill>
                  <a:srgbClr val="F2DBB8"/>
                </a:solidFill>
                <a:latin typeface="Arial" panose="020B0604020202020204" pitchFamily="34" charset="0"/>
                <a:cs typeface="Arial" panose="020B0604020202020204" pitchFamily="34" charset="0"/>
              </a:rPr>
              <a:t>3</a:t>
            </a:r>
            <a:r>
              <a:rPr lang="en-VN" sz="4400" b="1" smtClean="0">
                <a:solidFill>
                  <a:srgbClr val="F2DBB8"/>
                </a:solidFill>
                <a:latin typeface="Arial" panose="020B0604020202020204" pitchFamily="34" charset="0"/>
                <a:cs typeface="Arial" panose="020B0604020202020204" pitchFamily="34" charset="0"/>
              </a:rPr>
              <a:t> </a:t>
            </a:r>
            <a:r>
              <a:rPr lang="en-VN" sz="4400" b="1" dirty="0">
                <a:solidFill>
                  <a:srgbClr val="F2DBB8"/>
                </a:solidFill>
                <a:latin typeface="Arial" panose="020B0604020202020204" pitchFamily="34" charset="0"/>
                <a:cs typeface="Arial" panose="020B0604020202020204" pitchFamily="34" charset="0"/>
              </a:rPr>
              <a:t>– bài </a:t>
            </a:r>
            <a:r>
              <a:rPr lang="en-VN" sz="4400" b="1">
                <a:solidFill>
                  <a:srgbClr val="F2DBB8"/>
                </a:solidFill>
                <a:latin typeface="Arial" panose="020B0604020202020204" pitchFamily="34" charset="0"/>
                <a:cs typeface="Arial" panose="020B0604020202020204" pitchFamily="34" charset="0"/>
              </a:rPr>
              <a:t>tập </a:t>
            </a:r>
            <a:r>
              <a:rPr lang="en-US" sz="4400" b="1" smtClean="0">
                <a:solidFill>
                  <a:srgbClr val="F2DBB8"/>
                </a:solidFill>
                <a:latin typeface="Arial" panose="020B0604020202020204" pitchFamily="34" charset="0"/>
                <a:cs typeface="Arial" panose="020B0604020202020204" pitchFamily="34" charset="0"/>
              </a:rPr>
              <a:t>3</a:t>
            </a:r>
            <a:endParaRPr lang="en-VN" sz="4400" b="1" dirty="0">
              <a:solidFill>
                <a:srgbClr val="F2DBB8"/>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35465D8-5896-D478-FAF1-14F25F34EE9C}"/>
              </a:ext>
            </a:extLst>
          </p:cNvPr>
          <p:cNvSpPr txBox="1"/>
          <p:nvPr/>
        </p:nvSpPr>
        <p:spPr>
          <a:xfrm>
            <a:off x="1150881" y="2371956"/>
            <a:ext cx="15986237" cy="1704744"/>
          </a:xfrm>
          <a:prstGeom prst="rect">
            <a:avLst/>
          </a:prstGeom>
          <a:noFill/>
          <a:ln w="19050">
            <a:noFill/>
          </a:ln>
        </p:spPr>
        <p:txBody>
          <a:bodyPr wrap="square" lIns="144000" tIns="0" rIns="144000" bIns="144000" anchor="ctr">
            <a:spAutoFit/>
          </a:bodyPr>
          <a:lstStyle/>
          <a:p>
            <a:pPr algn="ctr">
              <a:lnSpc>
                <a:spcPct val="150000"/>
              </a:lnSpc>
            </a:pPr>
            <a:r>
              <a:rPr lang="en-US" sz="3600" b="1">
                <a:solidFill>
                  <a:schemeClr val="tx2"/>
                </a:solidFill>
                <a:latin typeface="Arial" panose="020B0604020202020204" pitchFamily="34" charset="0"/>
                <a:cs typeface="Arial" panose="020B0604020202020204" pitchFamily="34" charset="0"/>
              </a:rPr>
              <a:t>Xây dựng một tiểu phẩm về chủ đề phê phán những hành vi kì thị, </a:t>
            </a:r>
            <a:endParaRPr lang="en-US" sz="3600" b="1" smtClean="0">
              <a:solidFill>
                <a:schemeClr val="tx2"/>
              </a:solidFill>
              <a:latin typeface="Arial" panose="020B0604020202020204" pitchFamily="34" charset="0"/>
              <a:cs typeface="Arial" panose="020B0604020202020204" pitchFamily="34" charset="0"/>
            </a:endParaRPr>
          </a:p>
          <a:p>
            <a:pPr algn="ctr">
              <a:lnSpc>
                <a:spcPct val="150000"/>
              </a:lnSpc>
            </a:pPr>
            <a:r>
              <a:rPr lang="en-US" sz="3600" b="1" smtClean="0">
                <a:solidFill>
                  <a:schemeClr val="tx2"/>
                </a:solidFill>
                <a:latin typeface="Arial" panose="020B0604020202020204" pitchFamily="34" charset="0"/>
                <a:cs typeface="Arial" panose="020B0604020202020204" pitchFamily="34" charset="0"/>
              </a:rPr>
              <a:t>phân </a:t>
            </a:r>
            <a:r>
              <a:rPr lang="en-US" sz="3600" b="1">
                <a:solidFill>
                  <a:schemeClr val="tx2"/>
                </a:solidFill>
                <a:latin typeface="Arial" panose="020B0604020202020204" pitchFamily="34" charset="0"/>
                <a:cs typeface="Arial" panose="020B0604020202020204" pitchFamily="34" charset="0"/>
              </a:rPr>
              <a:t>biệt chủng tộc và văn hóa</a:t>
            </a:r>
            <a:endParaRPr lang="en-VN" sz="3600" b="1" dirty="0">
              <a:solidFill>
                <a:schemeClr val="tx2"/>
              </a:solidFill>
              <a:latin typeface="Arial" panose="020B0604020202020204" pitchFamily="34" charset="0"/>
              <a:cs typeface="Arial" panose="020B0604020202020204" pitchFamily="34" charset="0"/>
            </a:endParaRPr>
          </a:p>
        </p:txBody>
      </p:sp>
      <p:sp>
        <p:nvSpPr>
          <p:cNvPr id="11" name="Google Shape;48;p2">
            <a:extLst>
              <a:ext uri="{FF2B5EF4-FFF2-40B4-BE49-F238E27FC236}">
                <a16:creationId xmlns:a16="http://schemas.microsoft.com/office/drawing/2014/main" id="{9DBD9659-E745-8D27-3620-40FE0A24A15C}"/>
              </a:ext>
            </a:extLst>
          </p:cNvPr>
          <p:cNvSpPr/>
          <p:nvPr/>
        </p:nvSpPr>
        <p:spPr>
          <a:xfrm>
            <a:off x="2514600" y="5079170"/>
            <a:ext cx="3071940" cy="1048712"/>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000" dirty="0">
                <a:solidFill>
                  <a:srgbClr val="273135"/>
                </a:solidFill>
                <a:latin typeface="Arial" panose="020B0604020202020204" pitchFamily="34" charset="0"/>
                <a:cs typeface="Arial" panose="020B0604020202020204" pitchFamily="34" charset="0"/>
              </a:rPr>
              <a:t>Nhóm 1, 2</a:t>
            </a:r>
          </a:p>
        </p:txBody>
      </p:sp>
      <p:sp>
        <p:nvSpPr>
          <p:cNvPr id="12" name="Google Shape;48;p2">
            <a:extLst>
              <a:ext uri="{FF2B5EF4-FFF2-40B4-BE49-F238E27FC236}">
                <a16:creationId xmlns:a16="http://schemas.microsoft.com/office/drawing/2014/main" id="{1A5B4658-9685-11E0-D765-7F3D666947DE}"/>
              </a:ext>
            </a:extLst>
          </p:cNvPr>
          <p:cNvSpPr/>
          <p:nvPr/>
        </p:nvSpPr>
        <p:spPr>
          <a:xfrm>
            <a:off x="2514600" y="8121518"/>
            <a:ext cx="3071940" cy="1048712"/>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000" dirty="0">
                <a:solidFill>
                  <a:srgbClr val="273135"/>
                </a:solidFill>
                <a:latin typeface="Arial" panose="020B0604020202020204" pitchFamily="34" charset="0"/>
                <a:cs typeface="Arial" panose="020B0604020202020204" pitchFamily="34" charset="0"/>
              </a:rPr>
              <a:t>Nhóm 3, 4</a:t>
            </a:r>
          </a:p>
        </p:txBody>
      </p:sp>
      <p:sp>
        <p:nvSpPr>
          <p:cNvPr id="13" name="Google Shape;48;p2">
            <a:extLst>
              <a:ext uri="{FF2B5EF4-FFF2-40B4-BE49-F238E27FC236}">
                <a16:creationId xmlns:a16="http://schemas.microsoft.com/office/drawing/2014/main" id="{5F46D10E-1F2F-3E75-0007-A6DA6E7A6318}"/>
              </a:ext>
            </a:extLst>
          </p:cNvPr>
          <p:cNvSpPr/>
          <p:nvPr/>
        </p:nvSpPr>
        <p:spPr>
          <a:xfrm>
            <a:off x="8839200" y="4305300"/>
            <a:ext cx="7696200" cy="2596452"/>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buClr>
                <a:schemeClr val="tx2">
                  <a:lumMod val="50000"/>
                </a:schemeClr>
              </a:buClr>
            </a:pPr>
            <a:r>
              <a:rPr lang="en-US" sz="3600">
                <a:latin typeface="Arial" panose="020B0604020202020204" pitchFamily="34" charset="0"/>
                <a:cs typeface="Arial" panose="020B0604020202020204" pitchFamily="34" charset="0"/>
              </a:rPr>
              <a:t>Xây dựng tiểu phẩm và sắm vai về nội dung: Phê phán những hành vi kì thị, phân biệt chủng tộc.</a:t>
            </a:r>
            <a:endParaRPr lang="en-VN" sz="3600" dirty="0">
              <a:solidFill>
                <a:srgbClr val="273135"/>
              </a:solidFill>
              <a:latin typeface="Arial" panose="020B0604020202020204" pitchFamily="34" charset="0"/>
              <a:cs typeface="Arial" panose="020B0604020202020204" pitchFamily="34" charset="0"/>
            </a:endParaRPr>
          </a:p>
        </p:txBody>
      </p:sp>
      <p:sp>
        <p:nvSpPr>
          <p:cNvPr id="14" name="Google Shape;48;p2">
            <a:extLst>
              <a:ext uri="{FF2B5EF4-FFF2-40B4-BE49-F238E27FC236}">
                <a16:creationId xmlns:a16="http://schemas.microsoft.com/office/drawing/2014/main" id="{51B748D2-1121-7358-8262-5672D30E0958}"/>
              </a:ext>
            </a:extLst>
          </p:cNvPr>
          <p:cNvSpPr/>
          <p:nvPr/>
        </p:nvSpPr>
        <p:spPr>
          <a:xfrm>
            <a:off x="8839205" y="7347648"/>
            <a:ext cx="7696195" cy="2596452"/>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pPr>
            <a:r>
              <a:rPr lang="en-US" sz="3600">
                <a:latin typeface="Arial" panose="020B0604020202020204" pitchFamily="34" charset="0"/>
                <a:cs typeface="Arial" panose="020B0604020202020204" pitchFamily="34" charset="0"/>
              </a:rPr>
              <a:t>Xây dựng tiểu phẩm và sắm vai về nội dung: Phê phán những hành vi kì thị văn hóa.</a:t>
            </a:r>
          </a:p>
        </p:txBody>
      </p:sp>
      <p:cxnSp>
        <p:nvCxnSpPr>
          <p:cNvPr id="15" name="Straight Arrow Connector 14">
            <a:extLst>
              <a:ext uri="{FF2B5EF4-FFF2-40B4-BE49-F238E27FC236}">
                <a16:creationId xmlns:a16="http://schemas.microsoft.com/office/drawing/2014/main" id="{1F0273E0-7A82-4A05-213A-9E9D1C983AA0}"/>
              </a:ext>
            </a:extLst>
          </p:cNvPr>
          <p:cNvCxnSpPr>
            <a:cxnSpLocks/>
            <a:stCxn id="11" idx="3"/>
            <a:endCxn id="13" idx="1"/>
          </p:cNvCxnSpPr>
          <p:nvPr/>
        </p:nvCxnSpPr>
        <p:spPr>
          <a:xfrm>
            <a:off x="5586540" y="5603526"/>
            <a:ext cx="3252660" cy="0"/>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92D8BCD-C6BB-83E5-28F2-CD4BEC20E356}"/>
              </a:ext>
            </a:extLst>
          </p:cNvPr>
          <p:cNvCxnSpPr>
            <a:cxnSpLocks/>
            <a:stCxn id="12" idx="3"/>
            <a:endCxn id="14" idx="1"/>
          </p:cNvCxnSpPr>
          <p:nvPr/>
        </p:nvCxnSpPr>
        <p:spPr>
          <a:xfrm>
            <a:off x="5586540" y="8645874"/>
            <a:ext cx="3252665" cy="0"/>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15">
            <a:extLst>
              <a:ext uri="{FF2B5EF4-FFF2-40B4-BE49-F238E27FC236}">
                <a16:creationId xmlns:a16="http://schemas.microsoft.com/office/drawing/2014/main" id="{623CA4D8-8255-C031-795B-0D82D45A4D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3325499" y="6443134"/>
            <a:ext cx="1450141" cy="1363132"/>
          </a:xfrm>
          <a:prstGeom prst="rect">
            <a:avLst/>
          </a:prstGeom>
        </p:spPr>
      </p:pic>
    </p:spTree>
    <p:extLst>
      <p:ext uri="{BB962C8B-B14F-4D97-AF65-F5344CB8AC3E}">
        <p14:creationId xmlns:p14="http://schemas.microsoft.com/office/powerpoint/2010/main" val="677809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wedge">
                                      <p:cBhvr>
                                        <p:cTn id="17" dur="500"/>
                                        <p:tgtEl>
                                          <p:spTgt spid="11">
                                            <p:bg/>
                                          </p:spTgt>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dissolve">
                                      <p:cBhvr>
                                        <p:cTn id="21" dur="500"/>
                                        <p:tgtEl>
                                          <p:spTgt spid="11">
                                            <p:txEl>
                                              <p:pRg st="0" end="0"/>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1500"/>
                            </p:stCondLst>
                            <p:childTnLst>
                              <p:par>
                                <p:cTn id="27" presetID="9"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par>
                          <p:cTn id="35" fill="hold">
                            <p:stCondLst>
                              <p:cond delay="500"/>
                            </p:stCondLst>
                            <p:childTnLst>
                              <p:par>
                                <p:cTn id="36" presetID="20" presetClass="entr" presetSubtype="0" fill="hold" grpId="0" nodeType="afterEffect">
                                  <p:stCondLst>
                                    <p:cond delay="0"/>
                                  </p:stCondLst>
                                  <p:childTnLst>
                                    <p:set>
                                      <p:cBhvr>
                                        <p:cTn id="37" dur="1" fill="hold">
                                          <p:stCondLst>
                                            <p:cond delay="0"/>
                                          </p:stCondLst>
                                        </p:cTn>
                                        <p:tgtEl>
                                          <p:spTgt spid="12">
                                            <p:bg/>
                                          </p:spTgt>
                                        </p:tgtEl>
                                        <p:attrNameLst>
                                          <p:attrName>style.visibility</p:attrName>
                                        </p:attrNameLst>
                                      </p:cBhvr>
                                      <p:to>
                                        <p:strVal val="visible"/>
                                      </p:to>
                                    </p:set>
                                    <p:animEffect transition="in" filter="wedge">
                                      <p:cBhvr>
                                        <p:cTn id="38" dur="500"/>
                                        <p:tgtEl>
                                          <p:spTgt spid="12">
                                            <p:bg/>
                                          </p:spTgt>
                                        </p:tgtEl>
                                      </p:cBhvr>
                                    </p:animEffect>
                                  </p:childTnLst>
                                </p:cTn>
                              </p:par>
                            </p:childTnLst>
                          </p:cTn>
                        </p:par>
                        <p:par>
                          <p:cTn id="39" fill="hold">
                            <p:stCondLst>
                              <p:cond delay="1000"/>
                            </p:stCondLst>
                            <p:childTnLst>
                              <p:par>
                                <p:cTn id="40" presetID="9" presetClass="entr" presetSubtype="0" fill="hold" grpId="0" nodeType="after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dissolve">
                                      <p:cBhvr>
                                        <p:cTn id="42" dur="500"/>
                                        <p:tgtEl>
                                          <p:spTgt spid="12">
                                            <p:txEl>
                                              <p:pRg st="0" end="0"/>
                                            </p:txEl>
                                          </p:spTgt>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par>
                          <p:cTn id="47" fill="hold">
                            <p:stCondLst>
                              <p:cond delay="2000"/>
                            </p:stCondLst>
                            <p:childTnLst>
                              <p:par>
                                <p:cTn id="48" presetID="9"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1" grpId="0" uiExpand="1" build="p" animBg="1"/>
      <p:bldP spid="12" grpId="0" uiExpand="1" build="p"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a:t>
            </a:r>
            <a:r>
              <a:rPr lang="en-VN" sz="4400" b="1">
                <a:solidFill>
                  <a:srgbClr val="F2DBB8"/>
                </a:solidFill>
                <a:latin typeface="Arial" panose="020B0604020202020204" pitchFamily="34" charset="0"/>
                <a:cs typeface="Arial" panose="020B0604020202020204" pitchFamily="34" charset="0"/>
              </a:rPr>
              <a:t>vụ </a:t>
            </a:r>
            <a:r>
              <a:rPr lang="en-US" sz="4400" b="1" smtClean="0">
                <a:solidFill>
                  <a:srgbClr val="F2DBB8"/>
                </a:solidFill>
                <a:latin typeface="Arial" panose="020B0604020202020204" pitchFamily="34" charset="0"/>
                <a:cs typeface="Arial" panose="020B0604020202020204" pitchFamily="34" charset="0"/>
              </a:rPr>
              <a:t>3</a:t>
            </a:r>
            <a:r>
              <a:rPr lang="en-VN" sz="4400" b="1" smtClean="0">
                <a:solidFill>
                  <a:srgbClr val="F2DBB8"/>
                </a:solidFill>
                <a:latin typeface="Arial" panose="020B0604020202020204" pitchFamily="34" charset="0"/>
                <a:cs typeface="Arial" panose="020B0604020202020204" pitchFamily="34" charset="0"/>
              </a:rPr>
              <a:t> </a:t>
            </a:r>
            <a:r>
              <a:rPr lang="en-VN" sz="4400" b="1" dirty="0">
                <a:solidFill>
                  <a:srgbClr val="F2DBB8"/>
                </a:solidFill>
                <a:latin typeface="Arial" panose="020B0604020202020204" pitchFamily="34" charset="0"/>
                <a:cs typeface="Arial" panose="020B0604020202020204" pitchFamily="34" charset="0"/>
              </a:rPr>
              <a:t>– bài </a:t>
            </a:r>
            <a:r>
              <a:rPr lang="en-VN" sz="4400" b="1">
                <a:solidFill>
                  <a:srgbClr val="F2DBB8"/>
                </a:solidFill>
                <a:latin typeface="Arial" panose="020B0604020202020204" pitchFamily="34" charset="0"/>
                <a:cs typeface="Arial" panose="020B0604020202020204" pitchFamily="34" charset="0"/>
              </a:rPr>
              <a:t>tập </a:t>
            </a:r>
            <a:r>
              <a:rPr lang="en-US" sz="4400" b="1" smtClean="0">
                <a:solidFill>
                  <a:srgbClr val="F2DBB8"/>
                </a:solidFill>
                <a:latin typeface="Arial" panose="020B0604020202020204" pitchFamily="34" charset="0"/>
                <a:cs typeface="Arial" panose="020B0604020202020204" pitchFamily="34" charset="0"/>
              </a:rPr>
              <a:t>3</a:t>
            </a:r>
            <a:endParaRPr lang="en-VN" sz="4400" b="1" dirty="0">
              <a:solidFill>
                <a:srgbClr val="F2DBB8"/>
              </a:solidFill>
              <a:latin typeface="Arial" panose="020B0604020202020204" pitchFamily="34" charset="0"/>
              <a:cs typeface="Arial" panose="020B0604020202020204" pitchFamily="34" charset="0"/>
            </a:endParaRPr>
          </a:p>
        </p:txBody>
      </p:sp>
      <p:grpSp>
        <p:nvGrpSpPr>
          <p:cNvPr id="2" name="Group 1"/>
          <p:cNvGrpSpPr/>
          <p:nvPr/>
        </p:nvGrpSpPr>
        <p:grpSpPr>
          <a:xfrm>
            <a:off x="228600" y="2282854"/>
            <a:ext cx="12091468" cy="7585046"/>
            <a:chOff x="228600" y="2263245"/>
            <a:chExt cx="12091468" cy="7585046"/>
          </a:xfrm>
        </p:grpSpPr>
        <p:pic>
          <p:nvPicPr>
            <p:cNvPr id="1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8600" y="2263245"/>
              <a:ext cx="12091468" cy="7585046"/>
            </a:xfrm>
            <a:prstGeom prst="rect">
              <a:avLst/>
            </a:prstGeom>
          </p:spPr>
        </p:pic>
        <p:sp>
          <p:nvSpPr>
            <p:cNvPr id="19" name="Rectangle 18"/>
            <p:cNvSpPr/>
            <p:nvPr/>
          </p:nvSpPr>
          <p:spPr>
            <a:xfrm>
              <a:off x="1677090" y="3585861"/>
              <a:ext cx="9194488" cy="4939814"/>
            </a:xfrm>
            <a:prstGeom prst="rect">
              <a:avLst/>
            </a:prstGeom>
          </p:spPr>
          <p:txBody>
            <a:bodyPr wrap="square">
              <a:spAutoFit/>
            </a:bodyPr>
            <a:lstStyle/>
            <a:p>
              <a:pPr algn="just">
                <a:lnSpc>
                  <a:spcPct val="150000"/>
                </a:lnSpc>
              </a:pPr>
              <a:r>
                <a:rPr lang="en-US" sz="3500" smtClean="0">
                  <a:solidFill>
                    <a:srgbClr val="FF0000"/>
                  </a:solidFill>
                  <a:latin typeface="Arial" panose="020B0604020202020204" pitchFamily="34" charset="0"/>
                  <a:cs typeface="Arial" panose="020B0604020202020204" pitchFamily="34" charset="0"/>
                </a:rPr>
                <a:t>Chủ </a:t>
              </a:r>
              <a:r>
                <a:rPr lang="en-US" sz="3500">
                  <a:solidFill>
                    <a:srgbClr val="FF0000"/>
                  </a:solidFill>
                  <a:latin typeface="Arial" panose="020B0604020202020204" pitchFamily="34" charset="0"/>
                  <a:cs typeface="Arial" panose="020B0604020202020204" pitchFamily="34" charset="0"/>
                </a:rPr>
                <a:t>đề phê phán những hành vi kì thị, phân biệt chủng tộc: </a:t>
              </a:r>
              <a:r>
                <a:rPr lang="en-US" sz="3500">
                  <a:latin typeface="Arial" panose="020B0604020202020204" pitchFamily="34" charset="0"/>
                  <a:cs typeface="Arial" panose="020B0604020202020204" pitchFamily="34" charset="0"/>
                </a:rPr>
                <a:t>Xây </a:t>
              </a:r>
              <a:r>
                <a:rPr lang="en-US" sz="3500" smtClean="0">
                  <a:latin typeface="Arial" panose="020B0604020202020204" pitchFamily="34" charset="0"/>
                  <a:cs typeface="Arial" panose="020B0604020202020204" pitchFamily="34" charset="0"/>
                </a:rPr>
                <a:t>dựng kịch </a:t>
              </a:r>
              <a:r>
                <a:rPr lang="en-US" sz="3500">
                  <a:latin typeface="Arial" panose="020B0604020202020204" pitchFamily="34" charset="0"/>
                  <a:cs typeface="Arial" panose="020B0604020202020204" pitchFamily="34" charset="0"/>
                </a:rPr>
                <a:t>bản có bối cảnh sinh hoạt tập thể của thiếu nhi quốc tế, một vài bạn chê màu da, tóc,... của bạn đến từ châu Phi. Một bạn đưa ra lời khuyên cho các bạn đó và đến kết bạn với bạn châu Phi.</a:t>
              </a:r>
            </a:p>
          </p:txBody>
        </p:sp>
      </p:grpSp>
      <p:pic>
        <p:nvPicPr>
          <p:cNvPr id="36866" name="Picture 2" descr="https://o.remove.bg/downloads/7a93ae57-7f07-413d-8b1e-e146c9dccc6c/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64351" y="5372100"/>
            <a:ext cx="8076049"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023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wheel(1)">
                                      <p:cBhvr>
                                        <p:cTn id="7" dur="500"/>
                                        <p:tgtEl>
                                          <p:spTgt spid="3686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5"/>
        <p:cNvGrpSpPr/>
        <p:nvPr/>
      </p:nvGrpSpPr>
      <p:grpSpPr>
        <a:xfrm>
          <a:off x="0" y="0"/>
          <a:ext cx="0" cy="0"/>
          <a:chOff x="0" y="0"/>
          <a:chExt cx="0" cy="0"/>
        </a:xfrm>
      </p:grpSpPr>
      <p:sp>
        <p:nvSpPr>
          <p:cNvPr id="5" name="Google Shape;48;p2">
            <a:extLst>
              <a:ext uri="{FF2B5EF4-FFF2-40B4-BE49-F238E27FC236}">
                <a16:creationId xmlns:a16="http://schemas.microsoft.com/office/drawing/2014/main" id="{201A469E-AF75-4DAA-E67A-B97E7CDA3210}"/>
              </a:ext>
            </a:extLst>
          </p:cNvPr>
          <p:cNvSpPr/>
          <p:nvPr/>
        </p:nvSpPr>
        <p:spPr>
          <a:xfrm>
            <a:off x="5914558" y="613140"/>
            <a:ext cx="6448096" cy="1093740"/>
          </a:xfrm>
          <a:prstGeom prst="wedgeRoundRectCallout">
            <a:avLst>
              <a:gd name="adj1" fmla="val -20328"/>
              <a:gd name="adj2" fmla="val 85751"/>
              <a:gd name="adj3" fmla="val 16667"/>
            </a:avLst>
          </a:prstGeom>
          <a:solidFill>
            <a:srgbClr val="9F0002"/>
          </a:solidFill>
          <a:ln w="19050" cap="flat" cmpd="sng">
            <a:solidFill>
              <a:srgbClr val="9F0002"/>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4400" b="1" dirty="0">
                <a:solidFill>
                  <a:srgbClr val="F2DBB8"/>
                </a:solidFill>
                <a:latin typeface="Arial" panose="020B0604020202020204" pitchFamily="34" charset="0"/>
                <a:cs typeface="Arial" panose="020B0604020202020204" pitchFamily="34" charset="0"/>
              </a:rPr>
              <a:t>Nhiệm </a:t>
            </a:r>
            <a:r>
              <a:rPr lang="en-VN" sz="4400" b="1">
                <a:solidFill>
                  <a:srgbClr val="F2DBB8"/>
                </a:solidFill>
                <a:latin typeface="Arial" panose="020B0604020202020204" pitchFamily="34" charset="0"/>
                <a:cs typeface="Arial" panose="020B0604020202020204" pitchFamily="34" charset="0"/>
              </a:rPr>
              <a:t>vụ </a:t>
            </a:r>
            <a:r>
              <a:rPr lang="en-US" sz="4400" b="1" smtClean="0">
                <a:solidFill>
                  <a:srgbClr val="F2DBB8"/>
                </a:solidFill>
                <a:latin typeface="Arial" panose="020B0604020202020204" pitchFamily="34" charset="0"/>
                <a:cs typeface="Arial" panose="020B0604020202020204" pitchFamily="34" charset="0"/>
              </a:rPr>
              <a:t>3</a:t>
            </a:r>
            <a:r>
              <a:rPr lang="en-VN" sz="4400" b="1" smtClean="0">
                <a:solidFill>
                  <a:srgbClr val="F2DBB8"/>
                </a:solidFill>
                <a:latin typeface="Arial" panose="020B0604020202020204" pitchFamily="34" charset="0"/>
                <a:cs typeface="Arial" panose="020B0604020202020204" pitchFamily="34" charset="0"/>
              </a:rPr>
              <a:t> </a:t>
            </a:r>
            <a:r>
              <a:rPr lang="en-VN" sz="4400" b="1" dirty="0">
                <a:solidFill>
                  <a:srgbClr val="F2DBB8"/>
                </a:solidFill>
                <a:latin typeface="Arial" panose="020B0604020202020204" pitchFamily="34" charset="0"/>
                <a:cs typeface="Arial" panose="020B0604020202020204" pitchFamily="34" charset="0"/>
              </a:rPr>
              <a:t>– bài </a:t>
            </a:r>
            <a:r>
              <a:rPr lang="en-VN" sz="4400" b="1">
                <a:solidFill>
                  <a:srgbClr val="F2DBB8"/>
                </a:solidFill>
                <a:latin typeface="Arial" panose="020B0604020202020204" pitchFamily="34" charset="0"/>
                <a:cs typeface="Arial" panose="020B0604020202020204" pitchFamily="34" charset="0"/>
              </a:rPr>
              <a:t>tập </a:t>
            </a:r>
            <a:r>
              <a:rPr lang="en-US" sz="4400" b="1" smtClean="0">
                <a:solidFill>
                  <a:srgbClr val="F2DBB8"/>
                </a:solidFill>
                <a:latin typeface="Arial" panose="020B0604020202020204" pitchFamily="34" charset="0"/>
                <a:cs typeface="Arial" panose="020B0604020202020204" pitchFamily="34" charset="0"/>
              </a:rPr>
              <a:t>3</a:t>
            </a:r>
            <a:endParaRPr lang="en-VN" sz="4400" b="1" dirty="0">
              <a:solidFill>
                <a:srgbClr val="F2DBB8"/>
              </a:solidFill>
              <a:latin typeface="Arial" panose="020B0604020202020204" pitchFamily="34" charset="0"/>
              <a:cs typeface="Arial" panose="020B0604020202020204" pitchFamily="34" charset="0"/>
            </a:endParaRPr>
          </a:p>
        </p:txBody>
      </p:sp>
      <p:grpSp>
        <p:nvGrpSpPr>
          <p:cNvPr id="2" name="Group 1"/>
          <p:cNvGrpSpPr/>
          <p:nvPr/>
        </p:nvGrpSpPr>
        <p:grpSpPr>
          <a:xfrm>
            <a:off x="5586932" y="2400300"/>
            <a:ext cx="12091468" cy="7585046"/>
            <a:chOff x="228600" y="2263245"/>
            <a:chExt cx="12091468" cy="7585046"/>
          </a:xfrm>
        </p:grpSpPr>
        <p:pic>
          <p:nvPicPr>
            <p:cNvPr id="1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8600" y="2263245"/>
              <a:ext cx="12091468" cy="7585046"/>
            </a:xfrm>
            <a:prstGeom prst="rect">
              <a:avLst/>
            </a:prstGeom>
          </p:spPr>
        </p:pic>
        <p:sp>
          <p:nvSpPr>
            <p:cNvPr id="19" name="Rectangle 18"/>
            <p:cNvSpPr/>
            <p:nvPr/>
          </p:nvSpPr>
          <p:spPr>
            <a:xfrm>
              <a:off x="1340245" y="3932109"/>
              <a:ext cx="9868177" cy="4247317"/>
            </a:xfrm>
            <a:prstGeom prst="rect">
              <a:avLst/>
            </a:prstGeom>
          </p:spPr>
          <p:txBody>
            <a:bodyPr wrap="square">
              <a:spAutoFit/>
            </a:bodyPr>
            <a:lstStyle/>
            <a:p>
              <a:pPr algn="just">
                <a:lnSpc>
                  <a:spcPct val="150000"/>
                </a:lnSpc>
              </a:pPr>
              <a:r>
                <a:rPr lang="en-US" sz="3600">
                  <a:solidFill>
                    <a:srgbClr val="FF0000"/>
                  </a:solidFill>
                  <a:latin typeface="Arial" panose="020B0604020202020204" pitchFamily="34" charset="0"/>
                  <a:cs typeface="Arial" panose="020B0604020202020204" pitchFamily="34" charset="0"/>
                </a:rPr>
                <a:t>Chủ đề phê phán những hành vi kì thị văn hóa: </a:t>
              </a:r>
              <a:r>
                <a:rPr lang="en-US" sz="3600">
                  <a:latin typeface="Arial" panose="020B0604020202020204" pitchFamily="34" charset="0"/>
                  <a:cs typeface="Arial" panose="020B0604020202020204" pitchFamily="34" charset="0"/>
                </a:rPr>
                <a:t>Xây dựng kịch bản về tình huống: một số bạn chê món ăn, trang phục,... của </a:t>
              </a:r>
              <a:r>
                <a:rPr lang="en-US" sz="3600" smtClean="0">
                  <a:latin typeface="Arial" panose="020B0604020202020204" pitchFamily="34" charset="0"/>
                  <a:cs typeface="Arial" panose="020B0604020202020204" pitchFamily="34" charset="0"/>
                </a:rPr>
                <a:t>dân </a:t>
              </a:r>
              <a:r>
                <a:rPr lang="en-US" sz="3600">
                  <a:latin typeface="Arial" panose="020B0604020202020204" pitchFamily="34" charset="0"/>
                  <a:cs typeface="Arial" panose="020B0604020202020204" pitchFamily="34" charset="0"/>
                </a:rPr>
                <a:t>tộc khác, một số bạn đưa ra lời khuyên cho các bạn đó rằng không nên làm như thế.</a:t>
              </a:r>
            </a:p>
          </p:txBody>
        </p:sp>
      </p:grpSp>
      <p:sp>
        <p:nvSpPr>
          <p:cNvPr id="3" name="AutoShape 2" descr="https://o.remove.bg/downloads/4ee53e8d-a6ca-4921-b9a0-fcce4c5773a8/image-removebg-preview.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8916" name="Picture 4" descr="https://o.remove.bg/downloads/4ee53e8d-a6ca-4921-b9a0-fcce4c5773a8/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89168" y="3696156"/>
            <a:ext cx="5442788" cy="6296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485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randombar(horizontal)">
                                      <p:cBhvr>
                                        <p:cTn id="7" dur="500"/>
                                        <p:tgtEl>
                                          <p:spTgt spid="3891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sp>
        <p:nvSpPr>
          <p:cNvPr id="23" name="TextBox 29"/>
          <p:cNvSpPr txBox="1"/>
          <p:nvPr/>
        </p:nvSpPr>
        <p:spPr>
          <a:xfrm>
            <a:off x="0" y="914346"/>
            <a:ext cx="18288000" cy="954107"/>
          </a:xfrm>
          <a:prstGeom prst="rect">
            <a:avLst/>
          </a:prstGeom>
        </p:spPr>
        <p:txBody>
          <a:bodyPr wrap="square" lIns="0" tIns="0" rIns="0" bIns="0" rtlCol="0" anchor="t">
            <a:spAutoFit/>
          </a:bodyPr>
          <a:lstStyle/>
          <a:p>
            <a:pPr marL="0" lvl="0" indent="0" algn="ctr">
              <a:spcBef>
                <a:spcPct val="0"/>
              </a:spcBef>
            </a:pPr>
            <a:r>
              <a:rPr lang="en-US" sz="6200" b="1"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200" b="1" dirty="0">
              <a:solidFill>
                <a:schemeClr val="accent2">
                  <a:lumMod val="75000"/>
                </a:schemeClr>
              </a:solidFill>
              <a:latin typeface="Arial" panose="020B0604020202020204" pitchFamily="34" charset="0"/>
              <a:cs typeface="Arial" panose="020B0604020202020204" pitchFamily="34" charset="0"/>
            </a:endParaRPr>
          </a:p>
        </p:txBody>
      </p:sp>
      <p:grpSp>
        <p:nvGrpSpPr>
          <p:cNvPr id="19" name="Group 18"/>
          <p:cNvGrpSpPr/>
          <p:nvPr/>
        </p:nvGrpSpPr>
        <p:grpSpPr>
          <a:xfrm>
            <a:off x="533400" y="3009900"/>
            <a:ext cx="8305800" cy="3250979"/>
            <a:chOff x="762000" y="3144963"/>
            <a:chExt cx="8305800" cy="3250979"/>
          </a:xfrm>
        </p:grpSpPr>
        <p:grpSp>
          <p:nvGrpSpPr>
            <p:cNvPr id="21" name="Group 20"/>
            <p:cNvGrpSpPr/>
            <p:nvPr/>
          </p:nvGrpSpPr>
          <p:grpSpPr>
            <a:xfrm>
              <a:off x="762000" y="3144963"/>
              <a:ext cx="8305800" cy="3250979"/>
              <a:chOff x="762000" y="3144963"/>
              <a:chExt cx="8305800" cy="3250979"/>
            </a:xfrm>
          </p:grpSpPr>
          <p:sp>
            <p:nvSpPr>
              <p:cNvPr id="29" name="Rounded Rectangle 28"/>
              <p:cNvSpPr/>
              <p:nvPr/>
            </p:nvSpPr>
            <p:spPr>
              <a:xfrm>
                <a:off x="916605" y="3334319"/>
                <a:ext cx="8151195" cy="2872268"/>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3500" b="1" dirty="0">
                  <a:solidFill>
                    <a:schemeClr val="tx1"/>
                  </a:solidFill>
                  <a:latin typeface="Arial" panose="020B0604020202020204" pitchFamily="34" charset="0"/>
                  <a:cs typeface="Arial" panose="020B0604020202020204" pitchFamily="34" charset="0"/>
                </a:endParaRPr>
              </a:p>
            </p:txBody>
          </p:sp>
          <p:pic>
            <p:nvPicPr>
              <p:cNvPr id="30" name="Picture 7"/>
              <p:cNvPicPr>
                <a:picLocks noChangeAspect="1"/>
              </p:cNvPicPr>
              <p:nvPr/>
            </p:nvPicPr>
            <p:blipFill>
              <a:blip r:embed="rId2"/>
              <a:srcRect/>
              <a:stretch>
                <a:fillRect/>
              </a:stretch>
            </p:blipFill>
            <p:spPr>
              <a:xfrm>
                <a:off x="762000" y="3144963"/>
                <a:ext cx="1240790" cy="3250979"/>
              </a:xfrm>
              <a:prstGeom prst="rect">
                <a:avLst/>
              </a:prstGeom>
            </p:spPr>
          </p:pic>
        </p:grpSp>
        <p:sp>
          <p:nvSpPr>
            <p:cNvPr id="28" name="Rectangle 27"/>
            <p:cNvSpPr/>
            <p:nvPr/>
          </p:nvSpPr>
          <p:spPr>
            <a:xfrm>
              <a:off x="2282694" y="3512415"/>
              <a:ext cx="6248400" cy="2516073"/>
            </a:xfrm>
            <a:prstGeom prst="rect">
              <a:avLst/>
            </a:prstGeom>
          </p:spPr>
          <p:txBody>
            <a:bodyPr wrap="square">
              <a:spAutoFit/>
            </a:bodyPr>
            <a:lstStyle/>
            <a:p>
              <a:pPr algn="just">
                <a:lnSpc>
                  <a:spcPct val="150000"/>
                </a:lnSpc>
              </a:pPr>
              <a:r>
                <a:rPr lang="en-US" sz="3500" b="1" smtClean="0">
                  <a:solidFill>
                    <a:srgbClr val="000000"/>
                  </a:solidFill>
                  <a:latin typeface="Arial" panose="020B0604020202020204" pitchFamily="34" charset="0"/>
                  <a:cs typeface="Arial" panose="020B0604020202020204" pitchFamily="34" charset="0"/>
                </a:rPr>
                <a:t>1. Sự đa dạng của các dân tộc và các nền văn hoá trên thế giới</a:t>
              </a:r>
              <a:endParaRPr lang="en-US" sz="3500" b="1">
                <a:latin typeface="Arial" panose="020B0604020202020204" pitchFamily="34" charset="0"/>
                <a:cs typeface="Arial" panose="020B0604020202020204" pitchFamily="34" charset="0"/>
              </a:endParaRPr>
            </a:p>
          </p:txBody>
        </p:sp>
      </p:grpSp>
      <p:grpSp>
        <p:nvGrpSpPr>
          <p:cNvPr id="31" name="Group 30"/>
          <p:cNvGrpSpPr/>
          <p:nvPr/>
        </p:nvGrpSpPr>
        <p:grpSpPr>
          <a:xfrm>
            <a:off x="9168897" y="3009900"/>
            <a:ext cx="8585703" cy="3250979"/>
            <a:chOff x="9064834" y="3144963"/>
            <a:chExt cx="8585703" cy="3250979"/>
          </a:xfrm>
        </p:grpSpPr>
        <p:grpSp>
          <p:nvGrpSpPr>
            <p:cNvPr id="32" name="Group 31"/>
            <p:cNvGrpSpPr/>
            <p:nvPr/>
          </p:nvGrpSpPr>
          <p:grpSpPr>
            <a:xfrm>
              <a:off x="9344738" y="3334319"/>
              <a:ext cx="8305799" cy="2872268"/>
              <a:chOff x="916605" y="3334319"/>
              <a:chExt cx="8305799" cy="2872268"/>
            </a:xfrm>
          </p:grpSpPr>
          <p:sp>
            <p:nvSpPr>
              <p:cNvPr id="34" name="Rounded Rectangle 33"/>
              <p:cNvSpPr/>
              <p:nvPr/>
            </p:nvSpPr>
            <p:spPr>
              <a:xfrm>
                <a:off x="916605" y="3334319"/>
                <a:ext cx="8305799" cy="2872268"/>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3500" b="1" dirty="0">
                  <a:solidFill>
                    <a:schemeClr val="tx1"/>
                  </a:solidFill>
                  <a:latin typeface="Arial" panose="020B0604020202020204" pitchFamily="34" charset="0"/>
                  <a:cs typeface="Arial" panose="020B0604020202020204" pitchFamily="34" charset="0"/>
                </a:endParaRPr>
              </a:p>
            </p:txBody>
          </p:sp>
          <p:sp>
            <p:nvSpPr>
              <p:cNvPr id="35" name="Rectangle 34"/>
              <p:cNvSpPr/>
              <p:nvPr/>
            </p:nvSpPr>
            <p:spPr>
              <a:xfrm>
                <a:off x="2336377" y="3512414"/>
                <a:ext cx="6677737" cy="2416239"/>
              </a:xfrm>
              <a:prstGeom prst="rect">
                <a:avLst/>
              </a:prstGeom>
            </p:spPr>
            <p:txBody>
              <a:bodyPr wrap="square">
                <a:spAutoFit/>
              </a:bodyPr>
              <a:lstStyle/>
              <a:p>
                <a:pPr algn="just">
                  <a:lnSpc>
                    <a:spcPct val="150000"/>
                  </a:lnSpc>
                </a:pPr>
                <a:r>
                  <a:rPr lang="en-US" sz="3500" b="1" smtClean="0">
                    <a:latin typeface="Arial" panose="020B0604020202020204" pitchFamily="34" charset="0"/>
                    <a:cs typeface="Arial" panose="020B0604020202020204" pitchFamily="34" charset="0"/>
                  </a:rPr>
                  <a:t>2. Ý nghĩa của việc tôn trọng sự đa dạng của các dân tộc và các nền văn hoá trên thế giới</a:t>
                </a:r>
                <a:endParaRPr lang="en-US" sz="3500" b="1">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9064834" y="3144963"/>
              <a:ext cx="1491387" cy="3250979"/>
            </a:xfrm>
            <a:prstGeom prst="rect">
              <a:avLst/>
            </a:prstGeom>
          </p:spPr>
        </p:pic>
      </p:grpSp>
      <p:grpSp>
        <p:nvGrpSpPr>
          <p:cNvPr id="36" name="Group 35"/>
          <p:cNvGrpSpPr/>
          <p:nvPr/>
        </p:nvGrpSpPr>
        <p:grpSpPr>
          <a:xfrm>
            <a:off x="4810167" y="6679457"/>
            <a:ext cx="8667664" cy="3250979"/>
            <a:chOff x="4972136" y="6323266"/>
            <a:chExt cx="8667664" cy="3250979"/>
          </a:xfrm>
        </p:grpSpPr>
        <p:grpSp>
          <p:nvGrpSpPr>
            <p:cNvPr id="37" name="Group 36"/>
            <p:cNvGrpSpPr/>
            <p:nvPr/>
          </p:nvGrpSpPr>
          <p:grpSpPr>
            <a:xfrm>
              <a:off x="5145705" y="6512623"/>
              <a:ext cx="8494095" cy="2872268"/>
              <a:chOff x="916605" y="3334319"/>
              <a:chExt cx="8494095" cy="2872268"/>
            </a:xfrm>
          </p:grpSpPr>
          <p:sp>
            <p:nvSpPr>
              <p:cNvPr id="39" name="Rounded Rectangle 38"/>
              <p:cNvSpPr/>
              <p:nvPr/>
            </p:nvSpPr>
            <p:spPr>
              <a:xfrm>
                <a:off x="916605" y="3334319"/>
                <a:ext cx="8494095" cy="2872268"/>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3500" b="1" dirty="0">
                  <a:solidFill>
                    <a:schemeClr val="tx1"/>
                  </a:solidFill>
                  <a:latin typeface="Arial" panose="020B0604020202020204" pitchFamily="34" charset="0"/>
                  <a:cs typeface="Arial" panose="020B0604020202020204" pitchFamily="34" charset="0"/>
                </a:endParaRPr>
              </a:p>
            </p:txBody>
          </p:sp>
          <p:sp>
            <p:nvSpPr>
              <p:cNvPr id="40" name="Rectangle 39"/>
              <p:cNvSpPr/>
              <p:nvPr/>
            </p:nvSpPr>
            <p:spPr>
              <a:xfrm>
                <a:off x="2349243" y="3512414"/>
                <a:ext cx="6674016" cy="2516073"/>
              </a:xfrm>
              <a:prstGeom prst="rect">
                <a:avLst/>
              </a:prstGeom>
            </p:spPr>
            <p:txBody>
              <a:bodyPr wrap="square">
                <a:spAutoFit/>
              </a:bodyPr>
              <a:lstStyle/>
              <a:p>
                <a:pPr algn="just">
                  <a:lnSpc>
                    <a:spcPct val="150000"/>
                  </a:lnSpc>
                </a:pPr>
                <a:r>
                  <a:rPr lang="en-US" sz="3500" b="1" smtClean="0">
                    <a:latin typeface="Arial" panose="020B0604020202020204" pitchFamily="34" charset="0"/>
                    <a:cs typeface="Arial" panose="020B0604020202020204" pitchFamily="34" charset="0"/>
                  </a:rPr>
                  <a:t>3. Thực </a:t>
                </a:r>
                <a:r>
                  <a:rPr lang="en-US" sz="3500" b="1">
                    <a:latin typeface="Arial" panose="020B0604020202020204" pitchFamily="34" charset="0"/>
                    <a:cs typeface="Arial" panose="020B0604020202020204" pitchFamily="34" charset="0"/>
                  </a:rPr>
                  <a:t>hiện việc tôn trọng sự đa dạng của các dân tộc và các nền văn hoá trên thế </a:t>
                </a:r>
                <a:r>
                  <a:rPr lang="en-US" sz="3500" b="1" smtClean="0">
                    <a:latin typeface="Arial" panose="020B0604020202020204" pitchFamily="34" charset="0"/>
                    <a:cs typeface="Arial" panose="020B0604020202020204" pitchFamily="34" charset="0"/>
                  </a:rPr>
                  <a:t>giới</a:t>
                </a:r>
                <a:endParaRPr lang="en-US" sz="3500" b="1">
                  <a:latin typeface="Arial" panose="020B0604020202020204" pitchFamily="34" charset="0"/>
                  <a:cs typeface="Arial" panose="020B0604020202020204" pitchFamily="34" charset="0"/>
                </a:endParaRPr>
              </a:p>
            </p:txBody>
          </p:sp>
        </p:grpSp>
        <p:pic>
          <p:nvPicPr>
            <p:cNvPr id="38" name="Picture 19"/>
            <p:cNvPicPr>
              <a:picLocks noChangeAspect="1"/>
            </p:cNvPicPr>
            <p:nvPr/>
          </p:nvPicPr>
          <p:blipFill>
            <a:blip r:embed="rId4"/>
            <a:srcRect/>
            <a:stretch>
              <a:fillRect/>
            </a:stretch>
          </p:blipFill>
          <p:spPr>
            <a:xfrm>
              <a:off x="4972136" y="6323266"/>
              <a:ext cx="1278718" cy="325097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750"/>
                                        <p:tgtEl>
                                          <p:spTgt spid="19"/>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750"/>
                                        <p:tgtEl>
                                          <p:spTgt spid="31"/>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sp>
        <p:nvSpPr>
          <p:cNvPr id="4" name="Freeform 4"/>
          <p:cNvSpPr/>
          <p:nvPr/>
        </p:nvSpPr>
        <p:spPr>
          <a:xfrm rot="-135847">
            <a:off x="3271512" y="817573"/>
            <a:ext cx="11895444" cy="12061287"/>
          </a:xfrm>
          <a:custGeom>
            <a:avLst/>
            <a:gdLst/>
            <a:ahLst/>
            <a:cxnLst/>
            <a:rect l="l" t="t" r="r" b="b"/>
            <a:pathLst>
              <a:path w="11895444" h="12061287">
                <a:moveTo>
                  <a:pt x="0" y="0"/>
                </a:moveTo>
                <a:lnTo>
                  <a:pt x="11895445" y="0"/>
                </a:lnTo>
                <a:lnTo>
                  <a:pt x="11895445" y="12061287"/>
                </a:lnTo>
                <a:lnTo>
                  <a:pt x="0" y="1206128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grpSp>
        <p:nvGrpSpPr>
          <p:cNvPr id="9" name="Group 8"/>
          <p:cNvGrpSpPr/>
          <p:nvPr/>
        </p:nvGrpSpPr>
        <p:grpSpPr>
          <a:xfrm>
            <a:off x="4453069" y="2002740"/>
            <a:ext cx="9000864" cy="2640743"/>
            <a:chOff x="4453069" y="2002740"/>
            <a:chExt cx="9000864" cy="2640743"/>
          </a:xfrm>
        </p:grpSpPr>
        <p:sp>
          <p:nvSpPr>
            <p:cNvPr id="8" name="Freeform 8"/>
            <p:cNvSpPr/>
            <p:nvPr/>
          </p:nvSpPr>
          <p:spPr>
            <a:xfrm rot="-5491279">
              <a:off x="7633129" y="-1177320"/>
              <a:ext cx="2640743" cy="9000864"/>
            </a:xfrm>
            <a:custGeom>
              <a:avLst/>
              <a:gdLst/>
              <a:ahLst/>
              <a:cxnLst/>
              <a:rect l="l" t="t" r="r" b="b"/>
              <a:pathLst>
                <a:path w="1721614" h="4284560">
                  <a:moveTo>
                    <a:pt x="0" y="0"/>
                  </a:moveTo>
                  <a:lnTo>
                    <a:pt x="1721615" y="0"/>
                  </a:lnTo>
                  <a:lnTo>
                    <a:pt x="1721615" y="4284560"/>
                  </a:lnTo>
                  <a:lnTo>
                    <a:pt x="0" y="4284560"/>
                  </a:lnTo>
                  <a:lnTo>
                    <a:pt x="0" y="0"/>
                  </a:lnTo>
                  <a:close/>
                </a:path>
              </a:pathLst>
            </a:custGeom>
            <a:blipFill>
              <a:blip r:embed="rId8">
                <a:extLst>
                  <a:ext uri="{96DAC541-7B7A-43D3-8B79-37D633B846F1}">
                    <asvg:svgBlip xmlns:asvg="http://schemas.microsoft.com/office/drawing/2016/SVG/main" xmlns="" r:embed="rId15"/>
                  </a:ext>
                </a:extLst>
              </a:blip>
              <a:stretch>
                <a:fillRect/>
              </a:stretch>
            </a:blipFill>
          </p:spPr>
        </p:sp>
        <p:sp>
          <p:nvSpPr>
            <p:cNvPr id="11" name="TextBox 10">
              <a:extLst>
                <a:ext uri="{FF2B5EF4-FFF2-40B4-BE49-F238E27FC236}">
                  <a16:creationId xmlns:a16="http://schemas.microsoft.com/office/drawing/2014/main" id="{E19B1F1F-6136-4AD1-8FAA-8BF99A8856B5}"/>
                </a:ext>
              </a:extLst>
            </p:cNvPr>
            <p:cNvSpPr txBox="1"/>
            <p:nvPr/>
          </p:nvSpPr>
          <p:spPr>
            <a:xfrm>
              <a:off x="5489769" y="2784503"/>
              <a:ext cx="6927461" cy="1092607"/>
            </a:xfrm>
            <a:prstGeom prst="rect">
              <a:avLst/>
            </a:prstGeom>
            <a:noFill/>
          </p:spPr>
          <p:txBody>
            <a:bodyPr wrap="square" rtlCol="0">
              <a:spAutoFit/>
            </a:bodyPr>
            <a:lstStyle/>
            <a:p>
              <a:pPr algn="ctr"/>
              <a:r>
                <a:rPr lang="en-US" sz="6500" b="1" smtClean="0">
                  <a:solidFill>
                    <a:srgbClr val="AF5632"/>
                  </a:solidFill>
                  <a:latin typeface="Arial" panose="020B0604020202020204" pitchFamily="34" charset="0"/>
                  <a:cs typeface="Arial" panose="020B0604020202020204" pitchFamily="34" charset="0"/>
                </a:rPr>
                <a:t>VẬN DỤNG</a:t>
              </a:r>
              <a:endParaRPr lang="en-US" sz="6500" dirty="0">
                <a:solidFill>
                  <a:srgbClr val="AF5632"/>
                </a:solidFill>
                <a:latin typeface="Arial" panose="020B0604020202020204" pitchFamily="34" charset="0"/>
                <a:cs typeface="Arial" panose="020B0604020202020204" pitchFamily="34" charset="0"/>
              </a:endParaRPr>
            </a:p>
          </p:txBody>
        </p:sp>
      </p:grpSp>
      <p:sp>
        <p:nvSpPr>
          <p:cNvPr id="12" name="Rectangle 11"/>
          <p:cNvSpPr/>
          <p:nvPr/>
        </p:nvSpPr>
        <p:spPr>
          <a:xfrm>
            <a:off x="4129074" y="5308580"/>
            <a:ext cx="10180321" cy="3416320"/>
          </a:xfrm>
          <a:prstGeom prst="rect">
            <a:avLst/>
          </a:prstGeom>
        </p:spPr>
        <p:txBody>
          <a:bodyPr wrap="square">
            <a:spAutoFit/>
          </a:bodyPr>
          <a:lstStyle/>
          <a:p>
            <a:pPr algn="just">
              <a:lnSpc>
                <a:spcPct val="150000"/>
              </a:lnSpc>
            </a:pPr>
            <a:r>
              <a:rPr lang="en-US" sz="3600" b="1">
                <a:latin typeface="Arial" panose="020B0604020202020204" pitchFamily="34" charset="0"/>
                <a:cs typeface="Arial" panose="020B0604020202020204" pitchFamily="34" charset="0"/>
              </a:rPr>
              <a:t>Nhiệm vụ 1: Viết bài giới thiệu về thành công của một người Việt Nam đã làm rạng danh truyền thống dân tộc. Bài học kinh nghiệm cho bản thân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6758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34" name="Rectangle 33"/>
          <p:cNvSpPr/>
          <p:nvPr/>
        </p:nvSpPr>
        <p:spPr>
          <a:xfrm>
            <a:off x="2590800" y="723900"/>
            <a:ext cx="12954000" cy="1754326"/>
          </a:xfrm>
          <a:prstGeom prst="rect">
            <a:avLst/>
          </a:prstGeom>
        </p:spPr>
        <p:txBody>
          <a:bodyPr wrap="square">
            <a:spAutoFit/>
          </a:bodyPr>
          <a:lstStyle/>
          <a:p>
            <a:pPr algn="ctr">
              <a:lnSpc>
                <a:spcPct val="150000"/>
              </a:lnSpc>
            </a:pPr>
            <a:r>
              <a:rPr lang="en-US" sz="3600" b="1">
                <a:solidFill>
                  <a:schemeClr val="tx2"/>
                </a:solidFill>
                <a:latin typeface="Arial" panose="020B0604020202020204" pitchFamily="34" charset="0"/>
                <a:ea typeface="Times New Roman" panose="02020603050405020304" pitchFamily="18" charset="0"/>
                <a:cs typeface="Arial" panose="020B0604020202020204" pitchFamily="34" charset="0"/>
              </a:rPr>
              <a:t>Viết một đoạn văn (khoảng 200 từ) giới thiệu về một nét văn hóa đặc sắc của một dân tộc trên thế giới?</a:t>
            </a:r>
            <a:endParaRPr lang="en-US" sz="3600" b="1">
              <a:solidFill>
                <a:schemeClr val="tx2"/>
              </a:solidFill>
              <a:latin typeface="Arial" panose="020B0604020202020204" pitchFamily="34" charset="0"/>
              <a:cs typeface="Arial" panose="020B0604020202020204" pitchFamily="34" charset="0"/>
            </a:endParaRPr>
          </a:p>
        </p:txBody>
      </p:sp>
      <p:pic>
        <p:nvPicPr>
          <p:cNvPr id="39938" name="Picture 2" descr="https://o.remove.bg/downloads/716377d2-7427-43e5-bcfa-140963ce9b7c/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834438"/>
            <a:ext cx="6934200" cy="7056660"/>
          </a:xfrm>
          <a:prstGeom prst="rect">
            <a:avLst/>
          </a:prstGeom>
          <a:noFill/>
          <a:extLst>
            <a:ext uri="{909E8E84-426E-40DD-AFC4-6F175D3DCCD1}">
              <a14:hiddenFill xmlns:a14="http://schemas.microsoft.com/office/drawing/2010/main">
                <a:solidFill>
                  <a:srgbClr val="FFFFFF"/>
                </a:solidFill>
              </a14:hiddenFill>
            </a:ext>
          </a:extLst>
        </p:spPr>
      </p:pic>
      <p:sp>
        <p:nvSpPr>
          <p:cNvPr id="37" name="Google Shape;48;p2">
            <a:extLst>
              <a:ext uri="{FF2B5EF4-FFF2-40B4-BE49-F238E27FC236}">
                <a16:creationId xmlns:a16="http://schemas.microsoft.com/office/drawing/2014/main" id="{9DBD9659-E745-8D27-3620-40FE0A24A15C}"/>
              </a:ext>
            </a:extLst>
          </p:cNvPr>
          <p:cNvSpPr/>
          <p:nvPr/>
        </p:nvSpPr>
        <p:spPr>
          <a:xfrm>
            <a:off x="8092173" y="2834438"/>
            <a:ext cx="8328379" cy="1808005"/>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500">
                <a:latin typeface="Arial" panose="020B0604020202020204" pitchFamily="34" charset="0"/>
                <a:cs typeface="Arial" panose="020B0604020202020204" pitchFamily="34" charset="0"/>
              </a:rPr>
              <a:t>Tên của nét văn hóa đặc sắc đó? Đó là văn hóa của nước nào?</a:t>
            </a:r>
            <a:endParaRPr lang="en-VN" sz="3500" dirty="0">
              <a:solidFill>
                <a:srgbClr val="273135"/>
              </a:solidFill>
              <a:latin typeface="Arial" panose="020B0604020202020204" pitchFamily="34" charset="0"/>
              <a:cs typeface="Arial" panose="020B0604020202020204" pitchFamily="34" charset="0"/>
            </a:endParaRPr>
          </a:p>
        </p:txBody>
      </p:sp>
      <p:sp>
        <p:nvSpPr>
          <p:cNvPr id="38" name="Google Shape;48;p2">
            <a:extLst>
              <a:ext uri="{FF2B5EF4-FFF2-40B4-BE49-F238E27FC236}">
                <a16:creationId xmlns:a16="http://schemas.microsoft.com/office/drawing/2014/main" id="{5F46D10E-1F2F-3E75-0007-A6DA6E7A6318}"/>
              </a:ext>
            </a:extLst>
          </p:cNvPr>
          <p:cNvSpPr/>
          <p:nvPr/>
        </p:nvSpPr>
        <p:spPr>
          <a:xfrm>
            <a:off x="8092172" y="5088095"/>
            <a:ext cx="8328380" cy="1808005"/>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buClr>
                <a:schemeClr val="tx2">
                  <a:lumMod val="50000"/>
                </a:schemeClr>
              </a:buClr>
            </a:pPr>
            <a:r>
              <a:rPr lang="en-US" sz="3500">
                <a:latin typeface="Arial" panose="020B0604020202020204" pitchFamily="34" charset="0"/>
                <a:cs typeface="Arial" panose="020B0604020202020204" pitchFamily="34" charset="0"/>
              </a:rPr>
              <a:t>Những biểu hiện, nội dung, đặc trưng của nét văn hóa đó?</a:t>
            </a:r>
            <a:endParaRPr lang="en-VN" sz="3500" dirty="0">
              <a:solidFill>
                <a:srgbClr val="273135"/>
              </a:solidFill>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1F0273E0-7A82-4A05-213A-9E9D1C983AA0}"/>
              </a:ext>
            </a:extLst>
          </p:cNvPr>
          <p:cNvCxnSpPr>
            <a:cxnSpLocks/>
            <a:stCxn id="37" idx="2"/>
            <a:endCxn id="38" idx="0"/>
          </p:cNvCxnSpPr>
          <p:nvPr/>
        </p:nvCxnSpPr>
        <p:spPr>
          <a:xfrm flipH="1">
            <a:off x="12256362" y="4642443"/>
            <a:ext cx="1" cy="445652"/>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sp>
        <p:nvSpPr>
          <p:cNvPr id="55" name="Google Shape;48;p2">
            <a:extLst>
              <a:ext uri="{FF2B5EF4-FFF2-40B4-BE49-F238E27FC236}">
                <a16:creationId xmlns:a16="http://schemas.microsoft.com/office/drawing/2014/main" id="{5F46D10E-1F2F-3E75-0007-A6DA6E7A6318}"/>
              </a:ext>
            </a:extLst>
          </p:cNvPr>
          <p:cNvSpPr/>
          <p:nvPr/>
        </p:nvSpPr>
        <p:spPr>
          <a:xfrm>
            <a:off x="8092172" y="7341752"/>
            <a:ext cx="8328380" cy="2602929"/>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pPr>
            <a:r>
              <a:rPr lang="en-US" sz="3500">
                <a:latin typeface="Arial" panose="020B0604020202020204" pitchFamily="34" charset="0"/>
                <a:cs typeface="Arial" panose="020B0604020202020204" pitchFamily="34" charset="0"/>
              </a:rPr>
              <a:t>Ý nghĩa </a:t>
            </a:r>
            <a:r>
              <a:rPr lang="en-US" sz="3500" smtClean="0">
                <a:latin typeface="Arial" panose="020B0604020202020204" pitchFamily="34" charset="0"/>
                <a:cs typeface="Arial" panose="020B0604020202020204" pitchFamily="34" charset="0"/>
              </a:rPr>
              <a:t>và sức </a:t>
            </a:r>
            <a:r>
              <a:rPr lang="en-US" sz="3500">
                <a:latin typeface="Arial" panose="020B0604020202020204" pitchFamily="34" charset="0"/>
                <a:cs typeface="Arial" panose="020B0604020202020204" pitchFamily="34" charset="0"/>
              </a:rPr>
              <a:t>ảnh hưởng của nét văn hóa đó với dân tộc, quốc gia khác trên thế giới (nếu có)?</a:t>
            </a:r>
          </a:p>
        </p:txBody>
      </p:sp>
      <p:cxnSp>
        <p:nvCxnSpPr>
          <p:cNvPr id="56" name="Straight Arrow Connector 55">
            <a:extLst>
              <a:ext uri="{FF2B5EF4-FFF2-40B4-BE49-F238E27FC236}">
                <a16:creationId xmlns:a16="http://schemas.microsoft.com/office/drawing/2014/main" id="{1F0273E0-7A82-4A05-213A-9E9D1C983AA0}"/>
              </a:ext>
            </a:extLst>
          </p:cNvPr>
          <p:cNvCxnSpPr>
            <a:cxnSpLocks/>
            <a:stCxn id="38" idx="2"/>
            <a:endCxn id="55" idx="0"/>
          </p:cNvCxnSpPr>
          <p:nvPr/>
        </p:nvCxnSpPr>
        <p:spPr>
          <a:xfrm>
            <a:off x="12256362" y="6896100"/>
            <a:ext cx="0" cy="445652"/>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65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938"/>
                                        </p:tgtEl>
                                        <p:attrNameLst>
                                          <p:attrName>style.visibility</p:attrName>
                                        </p:attrNameLst>
                                      </p:cBhvr>
                                      <p:to>
                                        <p:strVal val="visible"/>
                                      </p:to>
                                    </p:set>
                                    <p:anim calcmode="lin" valueType="num">
                                      <p:cBhvr>
                                        <p:cTn id="14" dur="500" fill="hold"/>
                                        <p:tgtEl>
                                          <p:spTgt spid="39938"/>
                                        </p:tgtEl>
                                        <p:attrNameLst>
                                          <p:attrName>ppt_w</p:attrName>
                                        </p:attrNameLst>
                                      </p:cBhvr>
                                      <p:tavLst>
                                        <p:tav tm="0">
                                          <p:val>
                                            <p:fltVal val="0"/>
                                          </p:val>
                                        </p:tav>
                                        <p:tav tm="100000">
                                          <p:val>
                                            <p:strVal val="#ppt_w"/>
                                          </p:val>
                                        </p:tav>
                                      </p:tavLst>
                                    </p:anim>
                                    <p:anim calcmode="lin" valueType="num">
                                      <p:cBhvr>
                                        <p:cTn id="15" dur="500" fill="hold"/>
                                        <p:tgtEl>
                                          <p:spTgt spid="39938"/>
                                        </p:tgtEl>
                                        <p:attrNameLst>
                                          <p:attrName>ppt_h</p:attrName>
                                        </p:attrNameLst>
                                      </p:cBhvr>
                                      <p:tavLst>
                                        <p:tav tm="0">
                                          <p:val>
                                            <p:fltVal val="0"/>
                                          </p:val>
                                        </p:tav>
                                        <p:tav tm="100000">
                                          <p:val>
                                            <p:strVal val="#ppt_h"/>
                                          </p:val>
                                        </p:tav>
                                      </p:tavLst>
                                    </p:anim>
                                    <p:animEffect transition="in" filter="fade">
                                      <p:cBhvr>
                                        <p:cTn id="16" dur="500"/>
                                        <p:tgtEl>
                                          <p:spTgt spid="3993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up)">
                                      <p:cBhvr>
                                        <p:cTn id="25" dur="500"/>
                                        <p:tgtEl>
                                          <p:spTgt spid="39"/>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up)">
                                      <p:cBhvr>
                                        <p:cTn id="33" dur="500"/>
                                        <p:tgtEl>
                                          <p:spTgt spid="56"/>
                                        </p:tgtEl>
                                      </p:cBhvr>
                                    </p:animEffect>
                                  </p:childTnLst>
                                </p:cTn>
                              </p:par>
                            </p:childTnLst>
                          </p:cTn>
                        </p:par>
                        <p:par>
                          <p:cTn id="34" fill="hold">
                            <p:stCondLst>
                              <p:cond delay="2000"/>
                            </p:stCondLst>
                            <p:childTnLst>
                              <p:par>
                                <p:cTn id="35" presetID="16" presetClass="entr" presetSubtype="21"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animBg="1"/>
      <p:bldP spid="38" grpId="0" animBg="1"/>
      <p:bldP spid="5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sp>
        <p:nvSpPr>
          <p:cNvPr id="4" name="Freeform 4"/>
          <p:cNvSpPr/>
          <p:nvPr/>
        </p:nvSpPr>
        <p:spPr>
          <a:xfrm rot="-135847">
            <a:off x="3271512" y="817573"/>
            <a:ext cx="11895444" cy="12061287"/>
          </a:xfrm>
          <a:custGeom>
            <a:avLst/>
            <a:gdLst/>
            <a:ahLst/>
            <a:cxnLst/>
            <a:rect l="l" t="t" r="r" b="b"/>
            <a:pathLst>
              <a:path w="11895444" h="12061287">
                <a:moveTo>
                  <a:pt x="0" y="0"/>
                </a:moveTo>
                <a:lnTo>
                  <a:pt x="11895445" y="0"/>
                </a:lnTo>
                <a:lnTo>
                  <a:pt x="11895445" y="12061287"/>
                </a:lnTo>
                <a:lnTo>
                  <a:pt x="0" y="1206128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8" name="Freeform 8"/>
          <p:cNvSpPr/>
          <p:nvPr/>
        </p:nvSpPr>
        <p:spPr>
          <a:xfrm rot="-5491279">
            <a:off x="7633129" y="-1177320"/>
            <a:ext cx="2640743" cy="9000864"/>
          </a:xfrm>
          <a:custGeom>
            <a:avLst/>
            <a:gdLst/>
            <a:ahLst/>
            <a:cxnLst/>
            <a:rect l="l" t="t" r="r" b="b"/>
            <a:pathLst>
              <a:path w="1721614" h="4284560">
                <a:moveTo>
                  <a:pt x="0" y="0"/>
                </a:moveTo>
                <a:lnTo>
                  <a:pt x="1721615" y="0"/>
                </a:lnTo>
                <a:lnTo>
                  <a:pt x="1721615" y="4284560"/>
                </a:lnTo>
                <a:lnTo>
                  <a:pt x="0" y="4284560"/>
                </a:lnTo>
                <a:lnTo>
                  <a:pt x="0" y="0"/>
                </a:lnTo>
                <a:close/>
              </a:path>
            </a:pathLst>
          </a:custGeom>
          <a:blipFill>
            <a:blip r:embed="rId8">
              <a:extLst>
                <a:ext uri="{96DAC541-7B7A-43D3-8B79-37D633B846F1}">
                  <asvg:svgBlip xmlns:asvg="http://schemas.microsoft.com/office/drawing/2016/SVG/main" xmlns="" r:embed="rId15"/>
                </a:ext>
              </a:extLst>
            </a:blip>
            <a:stretch>
              <a:fillRect/>
            </a:stretch>
          </a:blipFill>
        </p:spPr>
      </p:sp>
      <p:sp>
        <p:nvSpPr>
          <p:cNvPr id="11" name="TextBox 10">
            <a:extLst>
              <a:ext uri="{FF2B5EF4-FFF2-40B4-BE49-F238E27FC236}">
                <a16:creationId xmlns:a16="http://schemas.microsoft.com/office/drawing/2014/main" id="{E19B1F1F-6136-4AD1-8FAA-8BF99A8856B5}"/>
              </a:ext>
            </a:extLst>
          </p:cNvPr>
          <p:cNvSpPr txBox="1"/>
          <p:nvPr/>
        </p:nvSpPr>
        <p:spPr>
          <a:xfrm>
            <a:off x="5489769" y="2784503"/>
            <a:ext cx="6927461" cy="1092607"/>
          </a:xfrm>
          <a:prstGeom prst="rect">
            <a:avLst/>
          </a:prstGeom>
          <a:noFill/>
        </p:spPr>
        <p:txBody>
          <a:bodyPr wrap="square" rtlCol="0">
            <a:spAutoFit/>
          </a:bodyPr>
          <a:lstStyle/>
          <a:p>
            <a:pPr algn="ctr"/>
            <a:r>
              <a:rPr lang="en-US" sz="6500" b="1" smtClean="0">
                <a:solidFill>
                  <a:srgbClr val="AF5632"/>
                </a:solidFill>
                <a:latin typeface="Arial" panose="020B0604020202020204" pitchFamily="34" charset="0"/>
                <a:cs typeface="Arial" panose="020B0604020202020204" pitchFamily="34" charset="0"/>
              </a:rPr>
              <a:t>VẬN DỤNG</a:t>
            </a:r>
            <a:endParaRPr lang="en-US" sz="6500" dirty="0">
              <a:solidFill>
                <a:srgbClr val="AF5632"/>
              </a:solidFill>
              <a:latin typeface="Arial" panose="020B0604020202020204" pitchFamily="34" charset="0"/>
              <a:cs typeface="Arial" panose="020B0604020202020204" pitchFamily="34" charset="0"/>
            </a:endParaRPr>
          </a:p>
        </p:txBody>
      </p:sp>
      <p:sp>
        <p:nvSpPr>
          <p:cNvPr id="12" name="Rectangle 11"/>
          <p:cNvSpPr/>
          <p:nvPr/>
        </p:nvSpPr>
        <p:spPr>
          <a:xfrm>
            <a:off x="4129074" y="5600700"/>
            <a:ext cx="10180321" cy="2482667"/>
          </a:xfrm>
          <a:prstGeom prst="rect">
            <a:avLst/>
          </a:prstGeom>
        </p:spPr>
        <p:txBody>
          <a:bodyPr wrap="square">
            <a:spAutoFit/>
          </a:bodyPr>
          <a:lstStyle/>
          <a:p>
            <a:pPr algn="just">
              <a:lnSpc>
                <a:spcPct val="150000"/>
              </a:lnSpc>
            </a:pPr>
            <a:r>
              <a:rPr lang="en-US" sz="3600" b="1">
                <a:latin typeface="Arial" panose="020B0604020202020204" pitchFamily="34" charset="0"/>
                <a:cs typeface="Arial" panose="020B0604020202020204" pitchFamily="34" charset="0"/>
              </a:rPr>
              <a:t>Nhiệm vụ </a:t>
            </a:r>
            <a:r>
              <a:rPr lang="en-US" sz="3600" b="1" smtClean="0">
                <a:latin typeface="Arial" panose="020B0604020202020204" pitchFamily="34" charset="0"/>
                <a:cs typeface="Arial" panose="020B0604020202020204" pitchFamily="34" charset="0"/>
              </a:rPr>
              <a:t>2: </a:t>
            </a:r>
            <a:r>
              <a:rPr lang="en-US" sz="3600" b="1">
                <a:latin typeface="Arial" panose="020B0604020202020204" pitchFamily="34" charset="0"/>
                <a:cs typeface="Arial" panose="020B0604020202020204" pitchFamily="34" charset="0"/>
              </a:rPr>
              <a:t>Thiết kế hoặc sưu tầm hình ảnh thể hiện sự đa dạng của các dân tộc và các nền văn hóa trên thế giới</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4832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19B1F1F-6136-4AD1-8FAA-8BF99A8856B5}"/>
              </a:ext>
            </a:extLst>
          </p:cNvPr>
          <p:cNvSpPr txBox="1"/>
          <p:nvPr/>
        </p:nvSpPr>
        <p:spPr>
          <a:xfrm>
            <a:off x="514350" y="714970"/>
            <a:ext cx="17259300" cy="938719"/>
          </a:xfrm>
          <a:prstGeom prst="rect">
            <a:avLst/>
          </a:prstGeom>
          <a:noFill/>
        </p:spPr>
        <p:txBody>
          <a:bodyPr wrap="square" rtlCol="0">
            <a:spAutoFit/>
          </a:bodyPr>
          <a:lstStyle/>
          <a:p>
            <a:pPr algn="ctr"/>
            <a:r>
              <a:rPr lang="en-US" sz="5500" b="1" smtClean="0">
                <a:solidFill>
                  <a:schemeClr val="accent4">
                    <a:lumMod val="75000"/>
                  </a:schemeClr>
                </a:solidFill>
                <a:latin typeface="Arial" panose="020B0604020202020204" pitchFamily="34" charset="0"/>
                <a:cs typeface="Arial" panose="020B0604020202020204" pitchFamily="34" charset="0"/>
              </a:rPr>
              <a:t>Hình ảnh về ẩm thực</a:t>
            </a:r>
            <a:endParaRPr lang="en-US" sz="5500" dirty="0">
              <a:solidFill>
                <a:schemeClr val="accent4">
                  <a:lumMod val="75000"/>
                </a:schemeClr>
              </a:solidFill>
              <a:latin typeface="Arial" panose="020B0604020202020204" pitchFamily="34" charset="0"/>
              <a:cs typeface="Arial" panose="020B0604020202020204" pitchFamily="34" charset="0"/>
            </a:endParaRPr>
          </a:p>
        </p:txBody>
      </p:sp>
      <p:pic>
        <p:nvPicPr>
          <p:cNvPr id="40962" name="Picture 2" descr="Học Cách Làm Sushi Hoa Văn Hấp Dẫ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43100"/>
            <a:ext cx="6019800" cy="37698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4" name="Picture 4" descr="Làm Pizza chuẩn Ý, nhất định phải có loại bột này! - Charles Wemb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1" y="1943100"/>
            <a:ext cx="6096000" cy="37698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6" name="Picture 6" descr="Gan ngỗng và ẩm thực tinh hoa đến từ nước Pháp"/>
          <p:cNvPicPr>
            <a:picLocks noChangeAspect="1" noChangeArrowheads="1"/>
          </p:cNvPicPr>
          <p:nvPr/>
        </p:nvPicPr>
        <p:blipFill rotWithShape="1">
          <a:blip r:embed="rId4">
            <a:extLst>
              <a:ext uri="{28A0092B-C50C-407E-A947-70E740481C1C}">
                <a14:useLocalDpi xmlns:a14="http://schemas.microsoft.com/office/drawing/2010/main" val="0"/>
              </a:ext>
            </a:extLst>
          </a:blip>
          <a:srcRect t="2827" b="4346"/>
          <a:stretch/>
        </p:blipFill>
        <p:spPr bwMode="auto">
          <a:xfrm>
            <a:off x="2819400" y="5905500"/>
            <a:ext cx="6019801" cy="40516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8" name="Picture 8" descr="Kimbap (Korean Seaweed Rice Rolls) Recip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138"/>
          <a:stretch/>
        </p:blipFill>
        <p:spPr bwMode="auto">
          <a:xfrm>
            <a:off x="9372601" y="5905500"/>
            <a:ext cx="6096000" cy="40516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Google Shape;48;p2">
            <a:extLst>
              <a:ext uri="{FF2B5EF4-FFF2-40B4-BE49-F238E27FC236}">
                <a16:creationId xmlns:a16="http://schemas.microsoft.com/office/drawing/2014/main" id="{9DBD9659-E745-8D27-3620-40FE0A24A15C}"/>
              </a:ext>
            </a:extLst>
          </p:cNvPr>
          <p:cNvSpPr/>
          <p:nvPr/>
        </p:nvSpPr>
        <p:spPr>
          <a:xfrm>
            <a:off x="381000" y="1943100"/>
            <a:ext cx="2057400" cy="3769885"/>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500" smtClean="0">
                <a:latin typeface="Arial" panose="020B0604020202020204" pitchFamily="34" charset="0"/>
                <a:cs typeface="Arial" panose="020B0604020202020204" pitchFamily="34" charset="0"/>
              </a:rPr>
              <a:t>Sushi</a:t>
            </a:r>
          </a:p>
          <a:p>
            <a:pPr algn="ctr">
              <a:lnSpc>
                <a:spcPct val="150000"/>
              </a:lnSpc>
              <a:buClr>
                <a:schemeClr val="tx2">
                  <a:lumMod val="50000"/>
                </a:schemeClr>
              </a:buClr>
            </a:pPr>
            <a:r>
              <a:rPr lang="en-US" sz="3500" smtClean="0">
                <a:solidFill>
                  <a:srgbClr val="273135"/>
                </a:solidFill>
                <a:latin typeface="Arial" panose="020B0604020202020204" pitchFamily="34" charset="0"/>
                <a:cs typeface="Arial" panose="020B0604020202020204" pitchFamily="34" charset="0"/>
              </a:rPr>
              <a:t>(Nhật Bản)</a:t>
            </a:r>
            <a:endParaRPr lang="en-VN" sz="3500" dirty="0">
              <a:solidFill>
                <a:srgbClr val="273135"/>
              </a:solidFill>
              <a:latin typeface="Arial" panose="020B0604020202020204" pitchFamily="34" charset="0"/>
              <a:cs typeface="Arial" panose="020B0604020202020204" pitchFamily="34" charset="0"/>
            </a:endParaRPr>
          </a:p>
        </p:txBody>
      </p:sp>
      <p:sp>
        <p:nvSpPr>
          <p:cNvPr id="18" name="Google Shape;48;p2">
            <a:extLst>
              <a:ext uri="{FF2B5EF4-FFF2-40B4-BE49-F238E27FC236}">
                <a16:creationId xmlns:a16="http://schemas.microsoft.com/office/drawing/2014/main" id="{9DBD9659-E745-8D27-3620-40FE0A24A15C}"/>
              </a:ext>
            </a:extLst>
          </p:cNvPr>
          <p:cNvSpPr/>
          <p:nvPr/>
        </p:nvSpPr>
        <p:spPr>
          <a:xfrm>
            <a:off x="15868650" y="1943100"/>
            <a:ext cx="2057400" cy="3769885"/>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500" smtClean="0">
                <a:latin typeface="Arial" panose="020B0604020202020204" pitchFamily="34" charset="0"/>
                <a:cs typeface="Arial" panose="020B0604020202020204" pitchFamily="34" charset="0"/>
              </a:rPr>
              <a:t>Pizza</a:t>
            </a:r>
          </a:p>
          <a:p>
            <a:pPr algn="ctr">
              <a:lnSpc>
                <a:spcPct val="150000"/>
              </a:lnSpc>
              <a:buClr>
                <a:schemeClr val="tx2">
                  <a:lumMod val="50000"/>
                </a:schemeClr>
              </a:buClr>
            </a:pPr>
            <a:r>
              <a:rPr lang="en-US" sz="3500" smtClean="0">
                <a:solidFill>
                  <a:srgbClr val="273135"/>
                </a:solidFill>
                <a:latin typeface="Arial" panose="020B0604020202020204" pitchFamily="34" charset="0"/>
                <a:cs typeface="Arial" panose="020B0604020202020204" pitchFamily="34" charset="0"/>
              </a:rPr>
              <a:t>(Ý)</a:t>
            </a:r>
            <a:endParaRPr lang="en-VN" sz="3500" dirty="0">
              <a:solidFill>
                <a:srgbClr val="273135"/>
              </a:solidFill>
              <a:latin typeface="Arial" panose="020B0604020202020204" pitchFamily="34" charset="0"/>
              <a:cs typeface="Arial" panose="020B0604020202020204" pitchFamily="34" charset="0"/>
            </a:endParaRPr>
          </a:p>
        </p:txBody>
      </p:sp>
      <p:sp>
        <p:nvSpPr>
          <p:cNvPr id="19" name="Google Shape;48;p2">
            <a:extLst>
              <a:ext uri="{FF2B5EF4-FFF2-40B4-BE49-F238E27FC236}">
                <a16:creationId xmlns:a16="http://schemas.microsoft.com/office/drawing/2014/main" id="{9DBD9659-E745-8D27-3620-40FE0A24A15C}"/>
              </a:ext>
            </a:extLst>
          </p:cNvPr>
          <p:cNvSpPr/>
          <p:nvPr/>
        </p:nvSpPr>
        <p:spPr>
          <a:xfrm>
            <a:off x="438150" y="6046391"/>
            <a:ext cx="1981200" cy="3769885"/>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500" smtClean="0">
                <a:latin typeface="Arial" panose="020B0604020202020204" pitchFamily="34" charset="0"/>
                <a:cs typeface="Arial" panose="020B0604020202020204" pitchFamily="34" charset="0"/>
              </a:rPr>
              <a:t>Gan ngỗng</a:t>
            </a:r>
          </a:p>
          <a:p>
            <a:pPr algn="ctr">
              <a:lnSpc>
                <a:spcPct val="150000"/>
              </a:lnSpc>
              <a:buClr>
                <a:schemeClr val="tx2">
                  <a:lumMod val="50000"/>
                </a:schemeClr>
              </a:buClr>
            </a:pPr>
            <a:r>
              <a:rPr lang="en-US" sz="3500" smtClean="0">
                <a:solidFill>
                  <a:srgbClr val="273135"/>
                </a:solidFill>
                <a:latin typeface="Arial" panose="020B0604020202020204" pitchFamily="34" charset="0"/>
                <a:cs typeface="Arial" panose="020B0604020202020204" pitchFamily="34" charset="0"/>
              </a:rPr>
              <a:t>(Pháp)</a:t>
            </a:r>
            <a:endParaRPr lang="en-VN" sz="3500" dirty="0">
              <a:solidFill>
                <a:srgbClr val="273135"/>
              </a:solidFill>
              <a:latin typeface="Arial" panose="020B0604020202020204" pitchFamily="34" charset="0"/>
              <a:cs typeface="Arial" panose="020B0604020202020204" pitchFamily="34" charset="0"/>
            </a:endParaRPr>
          </a:p>
        </p:txBody>
      </p:sp>
      <p:sp>
        <p:nvSpPr>
          <p:cNvPr id="20" name="Google Shape;48;p2">
            <a:extLst>
              <a:ext uri="{FF2B5EF4-FFF2-40B4-BE49-F238E27FC236}">
                <a16:creationId xmlns:a16="http://schemas.microsoft.com/office/drawing/2014/main" id="{9DBD9659-E745-8D27-3620-40FE0A24A15C}"/>
              </a:ext>
            </a:extLst>
          </p:cNvPr>
          <p:cNvSpPr/>
          <p:nvPr/>
        </p:nvSpPr>
        <p:spPr>
          <a:xfrm>
            <a:off x="15868650" y="6046390"/>
            <a:ext cx="2057400" cy="3769885"/>
          </a:xfrm>
          <a:prstGeom prst="roundRect">
            <a:avLst/>
          </a:prstGeom>
          <a:no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500" smtClean="0">
                <a:latin typeface="Arial" panose="020B0604020202020204" pitchFamily="34" charset="0"/>
                <a:cs typeface="Arial" panose="020B0604020202020204" pitchFamily="34" charset="0"/>
              </a:rPr>
              <a:t>Gimbap</a:t>
            </a:r>
          </a:p>
          <a:p>
            <a:pPr algn="ctr">
              <a:lnSpc>
                <a:spcPct val="150000"/>
              </a:lnSpc>
              <a:buClr>
                <a:schemeClr val="tx2">
                  <a:lumMod val="50000"/>
                </a:schemeClr>
              </a:buClr>
            </a:pPr>
            <a:r>
              <a:rPr lang="en-US" sz="3500" smtClean="0">
                <a:solidFill>
                  <a:srgbClr val="273135"/>
                </a:solidFill>
                <a:latin typeface="Arial" panose="020B0604020202020204" pitchFamily="34" charset="0"/>
                <a:cs typeface="Arial" panose="020B0604020202020204" pitchFamily="34" charset="0"/>
              </a:rPr>
              <a:t>(Hàn Quốc)</a:t>
            </a:r>
            <a:endParaRPr lang="en-VN" sz="3500" dirty="0">
              <a:solidFill>
                <a:srgbClr val="2731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147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0962"/>
                                        </p:tgtEl>
                                        <p:attrNameLst>
                                          <p:attrName>style.visibility</p:attrName>
                                        </p:attrNameLst>
                                      </p:cBhvr>
                                      <p:to>
                                        <p:strVal val="visible"/>
                                      </p:to>
                                    </p:set>
                                    <p:anim calcmode="lin" valueType="num">
                                      <p:cBhvr additive="base">
                                        <p:cTn id="12" dur="500"/>
                                        <p:tgtEl>
                                          <p:spTgt spid="40962"/>
                                        </p:tgtEl>
                                        <p:attrNameLst>
                                          <p:attrName>ppt_y</p:attrName>
                                        </p:attrNameLst>
                                      </p:cBhvr>
                                      <p:tavLst>
                                        <p:tav tm="0">
                                          <p:val>
                                            <p:strVal val="#ppt_y+#ppt_h*1.125000"/>
                                          </p:val>
                                        </p:tav>
                                        <p:tav tm="100000">
                                          <p:val>
                                            <p:strVal val="#ppt_y"/>
                                          </p:val>
                                        </p:tav>
                                      </p:tavLst>
                                    </p:anim>
                                    <p:animEffect transition="in" filter="wipe(up)">
                                      <p:cBhvr>
                                        <p:cTn id="13" dur="500"/>
                                        <p:tgtEl>
                                          <p:spTgt spid="40962"/>
                                        </p:tgtEl>
                                      </p:cBhvr>
                                    </p:animEffect>
                                  </p:childTnLst>
                                </p:cTn>
                              </p:par>
                              <p:par>
                                <p:cTn id="14" presetID="12" presetClass="entr" presetSubtype="4" fill="hold" nodeType="withEffect">
                                  <p:stCondLst>
                                    <p:cond delay="0"/>
                                  </p:stCondLst>
                                  <p:childTnLst>
                                    <p:set>
                                      <p:cBhvr>
                                        <p:cTn id="15" dur="1" fill="hold">
                                          <p:stCondLst>
                                            <p:cond delay="0"/>
                                          </p:stCondLst>
                                        </p:cTn>
                                        <p:tgtEl>
                                          <p:spTgt spid="40964"/>
                                        </p:tgtEl>
                                        <p:attrNameLst>
                                          <p:attrName>style.visibility</p:attrName>
                                        </p:attrNameLst>
                                      </p:cBhvr>
                                      <p:to>
                                        <p:strVal val="visible"/>
                                      </p:to>
                                    </p:set>
                                    <p:anim calcmode="lin" valueType="num">
                                      <p:cBhvr additive="base">
                                        <p:cTn id="16" dur="500"/>
                                        <p:tgtEl>
                                          <p:spTgt spid="40964"/>
                                        </p:tgtEl>
                                        <p:attrNameLst>
                                          <p:attrName>ppt_y</p:attrName>
                                        </p:attrNameLst>
                                      </p:cBhvr>
                                      <p:tavLst>
                                        <p:tav tm="0">
                                          <p:val>
                                            <p:strVal val="#ppt_y+#ppt_h*1.125000"/>
                                          </p:val>
                                        </p:tav>
                                        <p:tav tm="100000">
                                          <p:val>
                                            <p:strVal val="#ppt_y"/>
                                          </p:val>
                                        </p:tav>
                                      </p:tavLst>
                                    </p:anim>
                                    <p:animEffect transition="in" filter="wipe(up)">
                                      <p:cBhvr>
                                        <p:cTn id="17" dur="500"/>
                                        <p:tgtEl>
                                          <p:spTgt spid="40964"/>
                                        </p:tgtEl>
                                      </p:cBhvr>
                                    </p:animEffect>
                                  </p:childTnLst>
                                </p:cTn>
                              </p:par>
                              <p:par>
                                <p:cTn id="18" presetID="12" presetClass="entr" presetSubtype="4" fill="hold" nodeType="withEffect">
                                  <p:stCondLst>
                                    <p:cond delay="0"/>
                                  </p:stCondLst>
                                  <p:childTnLst>
                                    <p:set>
                                      <p:cBhvr>
                                        <p:cTn id="19" dur="1" fill="hold">
                                          <p:stCondLst>
                                            <p:cond delay="0"/>
                                          </p:stCondLst>
                                        </p:cTn>
                                        <p:tgtEl>
                                          <p:spTgt spid="40966"/>
                                        </p:tgtEl>
                                        <p:attrNameLst>
                                          <p:attrName>style.visibility</p:attrName>
                                        </p:attrNameLst>
                                      </p:cBhvr>
                                      <p:to>
                                        <p:strVal val="visible"/>
                                      </p:to>
                                    </p:set>
                                    <p:anim calcmode="lin" valueType="num">
                                      <p:cBhvr additive="base">
                                        <p:cTn id="20" dur="500"/>
                                        <p:tgtEl>
                                          <p:spTgt spid="40966"/>
                                        </p:tgtEl>
                                        <p:attrNameLst>
                                          <p:attrName>ppt_y</p:attrName>
                                        </p:attrNameLst>
                                      </p:cBhvr>
                                      <p:tavLst>
                                        <p:tav tm="0">
                                          <p:val>
                                            <p:strVal val="#ppt_y+#ppt_h*1.125000"/>
                                          </p:val>
                                        </p:tav>
                                        <p:tav tm="100000">
                                          <p:val>
                                            <p:strVal val="#ppt_y"/>
                                          </p:val>
                                        </p:tav>
                                      </p:tavLst>
                                    </p:anim>
                                    <p:animEffect transition="in" filter="wipe(up)">
                                      <p:cBhvr>
                                        <p:cTn id="21" dur="500"/>
                                        <p:tgtEl>
                                          <p:spTgt spid="40966"/>
                                        </p:tgtEl>
                                      </p:cBhvr>
                                    </p:animEffect>
                                  </p:childTnLst>
                                </p:cTn>
                              </p:par>
                              <p:par>
                                <p:cTn id="22" presetID="12" presetClass="entr" presetSubtype="4" fill="hold" nodeType="withEffect">
                                  <p:stCondLst>
                                    <p:cond delay="0"/>
                                  </p:stCondLst>
                                  <p:childTnLst>
                                    <p:set>
                                      <p:cBhvr>
                                        <p:cTn id="23" dur="1" fill="hold">
                                          <p:stCondLst>
                                            <p:cond delay="0"/>
                                          </p:stCondLst>
                                        </p:cTn>
                                        <p:tgtEl>
                                          <p:spTgt spid="40968"/>
                                        </p:tgtEl>
                                        <p:attrNameLst>
                                          <p:attrName>style.visibility</p:attrName>
                                        </p:attrNameLst>
                                      </p:cBhvr>
                                      <p:to>
                                        <p:strVal val="visible"/>
                                      </p:to>
                                    </p:set>
                                    <p:anim calcmode="lin" valueType="num">
                                      <p:cBhvr additive="base">
                                        <p:cTn id="24" dur="500"/>
                                        <p:tgtEl>
                                          <p:spTgt spid="40968"/>
                                        </p:tgtEl>
                                        <p:attrNameLst>
                                          <p:attrName>ppt_y</p:attrName>
                                        </p:attrNameLst>
                                      </p:cBhvr>
                                      <p:tavLst>
                                        <p:tav tm="0">
                                          <p:val>
                                            <p:strVal val="#ppt_y+#ppt_h*1.125000"/>
                                          </p:val>
                                        </p:tav>
                                        <p:tav tm="100000">
                                          <p:val>
                                            <p:strVal val="#ppt_y"/>
                                          </p:val>
                                        </p:tav>
                                      </p:tavLst>
                                    </p:anim>
                                    <p:animEffect transition="in" filter="wipe(up)">
                                      <p:cBhvr>
                                        <p:cTn id="25" dur="500"/>
                                        <p:tgtEl>
                                          <p:spTgt spid="40968"/>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bg/>
                                          </p:spTgt>
                                        </p:tgtEl>
                                        <p:attrNameLst>
                                          <p:attrName>style.visibility</p:attrName>
                                        </p:attrNameLst>
                                      </p:cBhvr>
                                      <p:to>
                                        <p:strVal val="visible"/>
                                      </p:to>
                                    </p:set>
                                    <p:animEffect transition="in" filter="wedge">
                                      <p:cBhvr>
                                        <p:cTn id="30" dur="500"/>
                                        <p:tgtEl>
                                          <p:spTgt spid="17">
                                            <p:bg/>
                                          </p:spTgt>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dissolve">
                                      <p:cBhvr>
                                        <p:cTn id="34" dur="500"/>
                                        <p:tgtEl>
                                          <p:spTgt spid="17">
                                            <p:txEl>
                                              <p:pRg st="0" end="0"/>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Effect transition="in" filter="dissolve">
                                      <p:cBhvr>
                                        <p:cTn id="37" dur="500"/>
                                        <p:tgtEl>
                                          <p:spTgt spid="1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18">
                                            <p:bg/>
                                          </p:spTgt>
                                        </p:tgtEl>
                                        <p:attrNameLst>
                                          <p:attrName>style.visibility</p:attrName>
                                        </p:attrNameLst>
                                      </p:cBhvr>
                                      <p:to>
                                        <p:strVal val="visible"/>
                                      </p:to>
                                    </p:set>
                                    <p:animEffect transition="in" filter="wedge">
                                      <p:cBhvr>
                                        <p:cTn id="42" dur="500"/>
                                        <p:tgtEl>
                                          <p:spTgt spid="18">
                                            <p:bg/>
                                          </p:spTgt>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dissolve">
                                      <p:cBhvr>
                                        <p:cTn id="46" dur="500"/>
                                        <p:tgtEl>
                                          <p:spTgt spid="18">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8">
                                            <p:txEl>
                                              <p:pRg st="1" end="1"/>
                                            </p:txEl>
                                          </p:spTgt>
                                        </p:tgtEl>
                                        <p:attrNameLst>
                                          <p:attrName>style.visibility</p:attrName>
                                        </p:attrNameLst>
                                      </p:cBhvr>
                                      <p:to>
                                        <p:strVal val="visible"/>
                                      </p:to>
                                    </p:set>
                                    <p:animEffect transition="in" filter="dissolve">
                                      <p:cBhvr>
                                        <p:cTn id="49" dur="500"/>
                                        <p:tgtEl>
                                          <p:spTgt spid="1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0" presetClass="entr" presetSubtype="0" fill="hold" grpId="0" nodeType="clickEffect">
                                  <p:stCondLst>
                                    <p:cond delay="0"/>
                                  </p:stCondLst>
                                  <p:childTnLst>
                                    <p:set>
                                      <p:cBhvr>
                                        <p:cTn id="53" dur="1" fill="hold">
                                          <p:stCondLst>
                                            <p:cond delay="0"/>
                                          </p:stCondLst>
                                        </p:cTn>
                                        <p:tgtEl>
                                          <p:spTgt spid="19">
                                            <p:bg/>
                                          </p:spTgt>
                                        </p:tgtEl>
                                        <p:attrNameLst>
                                          <p:attrName>style.visibility</p:attrName>
                                        </p:attrNameLst>
                                      </p:cBhvr>
                                      <p:to>
                                        <p:strVal val="visible"/>
                                      </p:to>
                                    </p:set>
                                    <p:animEffect transition="in" filter="wedge">
                                      <p:cBhvr>
                                        <p:cTn id="54" dur="500"/>
                                        <p:tgtEl>
                                          <p:spTgt spid="19">
                                            <p:bg/>
                                          </p:spTgt>
                                        </p:tgtEl>
                                      </p:cBhvr>
                                    </p:animEffect>
                                  </p:childTnLst>
                                </p:cTn>
                              </p:par>
                            </p:childTnLst>
                          </p:cTn>
                        </p:par>
                        <p:par>
                          <p:cTn id="55" fill="hold">
                            <p:stCondLst>
                              <p:cond delay="500"/>
                            </p:stCondLst>
                            <p:childTnLst>
                              <p:par>
                                <p:cTn id="56" presetID="9" presetClass="entr" presetSubtype="0" fill="hold" grpId="0" nodeType="afterEffect">
                                  <p:stCondLst>
                                    <p:cond delay="0"/>
                                  </p:stCondLst>
                                  <p:childTnLst>
                                    <p:set>
                                      <p:cBhvr>
                                        <p:cTn id="57" dur="1" fill="hold">
                                          <p:stCondLst>
                                            <p:cond delay="0"/>
                                          </p:stCondLst>
                                        </p:cTn>
                                        <p:tgtEl>
                                          <p:spTgt spid="19">
                                            <p:txEl>
                                              <p:pRg st="0" end="0"/>
                                            </p:txEl>
                                          </p:spTgt>
                                        </p:tgtEl>
                                        <p:attrNameLst>
                                          <p:attrName>style.visibility</p:attrName>
                                        </p:attrNameLst>
                                      </p:cBhvr>
                                      <p:to>
                                        <p:strVal val="visible"/>
                                      </p:to>
                                    </p:set>
                                    <p:animEffect transition="in" filter="dissolve">
                                      <p:cBhvr>
                                        <p:cTn id="58" dur="500"/>
                                        <p:tgtEl>
                                          <p:spTgt spid="19">
                                            <p:txEl>
                                              <p:pRg st="0" end="0"/>
                                            </p:txEl>
                                          </p:spTgt>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9">
                                            <p:txEl>
                                              <p:pRg st="1" end="1"/>
                                            </p:txEl>
                                          </p:spTgt>
                                        </p:tgtEl>
                                        <p:attrNameLst>
                                          <p:attrName>style.visibility</p:attrName>
                                        </p:attrNameLst>
                                      </p:cBhvr>
                                      <p:to>
                                        <p:strVal val="visible"/>
                                      </p:to>
                                    </p:set>
                                    <p:animEffect transition="in" filter="dissolve">
                                      <p:cBhvr>
                                        <p:cTn id="61" dur="500"/>
                                        <p:tgtEl>
                                          <p:spTgt spid="19">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20">
                                            <p:bg/>
                                          </p:spTgt>
                                        </p:tgtEl>
                                        <p:attrNameLst>
                                          <p:attrName>style.visibility</p:attrName>
                                        </p:attrNameLst>
                                      </p:cBhvr>
                                      <p:to>
                                        <p:strVal val="visible"/>
                                      </p:to>
                                    </p:set>
                                    <p:animEffect transition="in" filter="wedge">
                                      <p:cBhvr>
                                        <p:cTn id="66" dur="500"/>
                                        <p:tgtEl>
                                          <p:spTgt spid="20">
                                            <p:bg/>
                                          </p:spTgt>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0">
                                            <p:txEl>
                                              <p:pRg st="0" end="0"/>
                                            </p:txEl>
                                          </p:spTgt>
                                        </p:tgtEl>
                                        <p:attrNameLst>
                                          <p:attrName>style.visibility</p:attrName>
                                        </p:attrNameLst>
                                      </p:cBhvr>
                                      <p:to>
                                        <p:strVal val="visible"/>
                                      </p:to>
                                    </p:set>
                                    <p:animEffect transition="in" filter="dissolve">
                                      <p:cBhvr>
                                        <p:cTn id="70" dur="500"/>
                                        <p:tgtEl>
                                          <p:spTgt spid="20">
                                            <p:txEl>
                                              <p:pRg st="0" end="0"/>
                                            </p:txEl>
                                          </p:spTgt>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0">
                                            <p:txEl>
                                              <p:pRg st="1" end="1"/>
                                            </p:txEl>
                                          </p:spTgt>
                                        </p:tgtEl>
                                        <p:attrNameLst>
                                          <p:attrName>style.visibility</p:attrName>
                                        </p:attrNameLst>
                                      </p:cBhvr>
                                      <p:to>
                                        <p:strVal val="visible"/>
                                      </p:to>
                                    </p:set>
                                    <p:animEffect transition="in" filter="dissolve">
                                      <p:cBhvr>
                                        <p:cTn id="7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uiExpand="1" build="p" animBg="1"/>
      <p:bldP spid="18" grpId="0" uiExpand="1" build="p" animBg="1"/>
      <p:bldP spid="19" grpId="0" uiExpand="1" build="p" animBg="1"/>
      <p:bldP spid="20" grpId="0" uiExpand="1"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19B1F1F-6136-4AD1-8FAA-8BF99A8856B5}"/>
              </a:ext>
            </a:extLst>
          </p:cNvPr>
          <p:cNvSpPr txBox="1"/>
          <p:nvPr/>
        </p:nvSpPr>
        <p:spPr>
          <a:xfrm>
            <a:off x="514350" y="714970"/>
            <a:ext cx="17259300" cy="938719"/>
          </a:xfrm>
          <a:prstGeom prst="rect">
            <a:avLst/>
          </a:prstGeom>
          <a:noFill/>
        </p:spPr>
        <p:txBody>
          <a:bodyPr wrap="square" rtlCol="0">
            <a:spAutoFit/>
          </a:bodyPr>
          <a:lstStyle/>
          <a:p>
            <a:pPr algn="ctr"/>
            <a:r>
              <a:rPr lang="en-US" sz="5500" b="1" smtClean="0">
                <a:solidFill>
                  <a:schemeClr val="accent4">
                    <a:lumMod val="75000"/>
                  </a:schemeClr>
                </a:solidFill>
                <a:latin typeface="Arial" panose="020B0604020202020204" pitchFamily="34" charset="0"/>
                <a:cs typeface="Arial" panose="020B0604020202020204" pitchFamily="34" charset="0"/>
              </a:rPr>
              <a:t>Hình ảnh về trang phục</a:t>
            </a:r>
            <a:endParaRPr lang="en-US" sz="5500" dirty="0">
              <a:solidFill>
                <a:schemeClr val="accent4">
                  <a:lumMod val="75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1524000" y="2400301"/>
            <a:ext cx="8660521" cy="7213715"/>
            <a:chOff x="1667497" y="2462316"/>
            <a:chExt cx="8660521" cy="7213715"/>
          </a:xfrm>
        </p:grpSpPr>
        <p:pic>
          <p:nvPicPr>
            <p:cNvPr id="41986" name="Picture 2" descr="Những sự thật thú vị ẩn sau bộ Quốc phục Hàn Quốc Hanbok: Khi màu sắc trang  phục để phân tầng giai cấp"/>
            <p:cNvPicPr>
              <a:picLocks noChangeAspect="1" noChangeArrowheads="1"/>
            </p:cNvPicPr>
            <p:nvPr/>
          </p:nvPicPr>
          <p:blipFill rotWithShape="1">
            <a:blip r:embed="rId2">
              <a:extLst>
                <a:ext uri="{28A0092B-C50C-407E-A947-70E740481C1C}">
                  <a14:useLocalDpi xmlns:a14="http://schemas.microsoft.com/office/drawing/2010/main" val="0"/>
                </a:ext>
              </a:extLst>
            </a:blip>
            <a:srcRect l="10086" r="1466"/>
            <a:stretch/>
          </p:blipFill>
          <p:spPr bwMode="auto">
            <a:xfrm>
              <a:off x="1667497" y="2462316"/>
              <a:ext cx="8660521" cy="61034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3521257" y="9029700"/>
              <a:ext cx="4953000" cy="646331"/>
            </a:xfrm>
            <a:prstGeom prst="rect">
              <a:avLst/>
            </a:prstGeom>
          </p:spPr>
          <p:txBody>
            <a:bodyPr wrap="square">
              <a:spAutoFit/>
            </a:bodyPr>
            <a:lstStyle/>
            <a:p>
              <a:pPr algn="ct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Hanbok (Hàn Quốc)</a:t>
              </a:r>
              <a:endParaRPr lang="en-US" sz="3600">
                <a:latin typeface="Arial" panose="020B0604020202020204" pitchFamily="34" charset="0"/>
                <a:cs typeface="Arial" panose="020B0604020202020204" pitchFamily="34" charset="0"/>
              </a:endParaRPr>
            </a:p>
          </p:txBody>
        </p:sp>
      </p:grpSp>
      <p:grpSp>
        <p:nvGrpSpPr>
          <p:cNvPr id="3" name="Group 2"/>
          <p:cNvGrpSpPr/>
          <p:nvPr/>
        </p:nvGrpSpPr>
        <p:grpSpPr>
          <a:xfrm>
            <a:off x="11506200" y="2400300"/>
            <a:ext cx="4953000" cy="7213715"/>
            <a:chOff x="11506200" y="2462315"/>
            <a:chExt cx="4953000" cy="7213715"/>
          </a:xfrm>
        </p:grpSpPr>
        <p:pic>
          <p:nvPicPr>
            <p:cNvPr id="41988" name="Picture 4" descr="Saree Đồ Ấn Cam 2 - Trang Phục Ấn Độ Cam 2 Giá Tốt - BBCospla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0" y="2462315"/>
              <a:ext cx="4343400" cy="61034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11506200" y="9029699"/>
              <a:ext cx="4953000" cy="646331"/>
            </a:xfrm>
            <a:prstGeom prst="rect">
              <a:avLst/>
            </a:prstGeom>
          </p:spPr>
          <p:txBody>
            <a:bodyPr wrap="square">
              <a:spAutoFit/>
            </a:bodyPr>
            <a:lstStyle/>
            <a:p>
              <a:pPr algn="ct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Saree (Ấn Độ)</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23400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19B1F1F-6136-4AD1-8FAA-8BF99A8856B5}"/>
              </a:ext>
            </a:extLst>
          </p:cNvPr>
          <p:cNvSpPr txBox="1"/>
          <p:nvPr/>
        </p:nvSpPr>
        <p:spPr>
          <a:xfrm>
            <a:off x="514350" y="714970"/>
            <a:ext cx="17259300" cy="938719"/>
          </a:xfrm>
          <a:prstGeom prst="rect">
            <a:avLst/>
          </a:prstGeom>
          <a:noFill/>
        </p:spPr>
        <p:txBody>
          <a:bodyPr wrap="square" rtlCol="0">
            <a:spAutoFit/>
          </a:bodyPr>
          <a:lstStyle/>
          <a:p>
            <a:pPr algn="ctr"/>
            <a:r>
              <a:rPr lang="en-US" sz="5500" b="1" smtClean="0">
                <a:solidFill>
                  <a:schemeClr val="accent4">
                    <a:lumMod val="75000"/>
                  </a:schemeClr>
                </a:solidFill>
                <a:latin typeface="Arial" panose="020B0604020202020204" pitchFamily="34" charset="0"/>
                <a:cs typeface="Arial" panose="020B0604020202020204" pitchFamily="34" charset="0"/>
              </a:rPr>
              <a:t>Hình ảnh về lễ hội</a:t>
            </a:r>
            <a:endParaRPr lang="en-US" sz="5500" dirty="0">
              <a:solidFill>
                <a:schemeClr val="accent4">
                  <a:lumMod val="75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381000" y="1983975"/>
            <a:ext cx="8170049" cy="6619911"/>
            <a:chOff x="1050151" y="2476501"/>
            <a:chExt cx="8170049" cy="6619911"/>
          </a:xfrm>
        </p:grpSpPr>
        <p:pic>
          <p:nvPicPr>
            <p:cNvPr id="43010" name="Picture 2" descr="15 lễ hội Ấn Độ đặc sắc nhất bạn nên tham dự một lần | Vietjet 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151" y="2476501"/>
              <a:ext cx="8170049" cy="54739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1985355" y="8450081"/>
              <a:ext cx="6299640" cy="646331"/>
            </a:xfrm>
            <a:prstGeom prst="rect">
              <a:avLst/>
            </a:prstGeom>
          </p:spPr>
          <p:txBody>
            <a:bodyPr wrap="square">
              <a:spAutoFit/>
            </a:bodyPr>
            <a:lstStyle/>
            <a:p>
              <a:pPr algn="ct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Lễ hội thần Ganesha (Ấn Độ)</a:t>
              </a:r>
              <a:endParaRPr lang="en-US" sz="3600">
                <a:latin typeface="Arial" panose="020B0604020202020204" pitchFamily="34" charset="0"/>
                <a:cs typeface="Arial" panose="020B0604020202020204" pitchFamily="34" charset="0"/>
              </a:endParaRPr>
            </a:p>
          </p:txBody>
        </p:sp>
      </p:grpSp>
      <p:grpSp>
        <p:nvGrpSpPr>
          <p:cNvPr id="7" name="Group 6"/>
          <p:cNvGrpSpPr/>
          <p:nvPr/>
        </p:nvGrpSpPr>
        <p:grpSpPr>
          <a:xfrm>
            <a:off x="8857674" y="3543300"/>
            <a:ext cx="9066672" cy="6247375"/>
            <a:chOff x="8857674" y="3543300"/>
            <a:chExt cx="9066672" cy="6247375"/>
          </a:xfrm>
        </p:grpSpPr>
        <p:pic>
          <p:nvPicPr>
            <p:cNvPr id="43012" name="Picture 4" descr="Mới nhất] Lễ hội té nước Songkran Thái Lan 2023 - BestPrice - BestPr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7674" y="4707925"/>
              <a:ext cx="9066672" cy="5082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10241190" y="3543300"/>
              <a:ext cx="6299640" cy="646331"/>
            </a:xfrm>
            <a:prstGeom prst="rect">
              <a:avLst/>
            </a:prstGeom>
          </p:spPr>
          <p:txBody>
            <a:bodyPr wrap="square">
              <a:spAutoFit/>
            </a:bodyPr>
            <a:lstStyle/>
            <a:p>
              <a:pPr algn="ct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Lễ hội té nước (Thái Lan)</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03125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par>
                          <p:cTn id="16" fill="hold">
                            <p:stCondLst>
                              <p:cond delay="500"/>
                            </p:stCondLst>
                            <p:childTnLst>
                              <p:par>
                                <p:cTn id="17" presetID="3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7166855-D008-4288-356B-A634DF69BF7F}"/>
              </a:ext>
            </a:extLst>
          </p:cNvPr>
          <p:cNvGrpSpPr/>
          <p:nvPr/>
        </p:nvGrpSpPr>
        <p:grpSpPr>
          <a:xfrm>
            <a:off x="4084903" y="906395"/>
            <a:ext cx="9982200" cy="1265305"/>
            <a:chOff x="3348711" y="300256"/>
            <a:chExt cx="2395088" cy="1265305"/>
          </a:xfrm>
        </p:grpSpPr>
        <p:sp>
          <p:nvSpPr>
            <p:cNvPr id="24" name="TextBox 23">
              <a:extLst>
                <a:ext uri="{FF2B5EF4-FFF2-40B4-BE49-F238E27FC236}">
                  <a16:creationId xmlns:a16="http://schemas.microsoft.com/office/drawing/2014/main" id="{4EF187E9-2E66-DBF3-728B-2F9577AC4803}"/>
                </a:ext>
              </a:extLst>
            </p:cNvPr>
            <p:cNvSpPr txBox="1"/>
            <p:nvPr/>
          </p:nvSpPr>
          <p:spPr>
            <a:xfrm>
              <a:off x="3348711" y="300256"/>
              <a:ext cx="2395088" cy="954107"/>
            </a:xfrm>
            <a:prstGeom prst="rect">
              <a:avLst/>
            </a:prstGeom>
          </p:spPr>
          <p:txBody>
            <a:bodyPr wrap="square" lIns="0" tIns="0" rIns="0" bIns="0" rtlCol="0" anchor="t">
              <a:spAutoFit/>
            </a:bodyPr>
            <a:lstStyle/>
            <a:p>
              <a:pPr algn="ctr"/>
              <a:r>
                <a:rPr lang="en-US" sz="6200" b="1" smtClean="0">
                  <a:solidFill>
                    <a:srgbClr val="9F0002"/>
                  </a:solidFill>
                  <a:latin typeface="Arial" panose="020B0604020202020204" pitchFamily="34" charset="0"/>
                  <a:cs typeface="Arial" panose="020B0604020202020204" pitchFamily="34" charset="0"/>
                </a:rPr>
                <a:t>HƯỚNG DẪN VỀ NHÀ</a:t>
              </a:r>
              <a:endParaRPr lang="en-US" sz="6200" b="1" dirty="0">
                <a:solidFill>
                  <a:srgbClr val="9F0002"/>
                </a:solidFill>
                <a:latin typeface="Arial" panose="020B0604020202020204" pitchFamily="34" charset="0"/>
                <a:cs typeface="Arial" panose="020B0604020202020204" pitchFamily="34" charset="0"/>
              </a:endParaRPr>
            </a:p>
          </p:txBody>
        </p:sp>
        <p:cxnSp>
          <p:nvCxnSpPr>
            <p:cNvPr id="25" name="Google Shape;558;p28">
              <a:extLst>
                <a:ext uri="{FF2B5EF4-FFF2-40B4-BE49-F238E27FC236}">
                  <a16:creationId xmlns:a16="http://schemas.microsoft.com/office/drawing/2014/main" id="{3FAE4933-6A13-AD52-FDE9-E7EB143A924C}"/>
                </a:ext>
              </a:extLst>
            </p:cNvPr>
            <p:cNvCxnSpPr>
              <a:cxnSpLocks/>
            </p:cNvCxnSpPr>
            <p:nvPr/>
          </p:nvCxnSpPr>
          <p:spPr>
            <a:xfrm>
              <a:off x="3678398" y="1565561"/>
              <a:ext cx="1735714" cy="0"/>
            </a:xfrm>
            <a:prstGeom prst="straightConnector1">
              <a:avLst/>
            </a:prstGeom>
            <a:noFill/>
            <a:ln w="57150" cap="flat" cmpd="sng">
              <a:solidFill>
                <a:srgbClr val="9F0002"/>
              </a:solidFill>
              <a:prstDash val="solid"/>
              <a:round/>
              <a:headEnd type="none" w="med" len="med"/>
              <a:tailEnd type="none" w="med" len="med"/>
            </a:ln>
          </p:spPr>
        </p:cxnSp>
      </p:grpSp>
      <p:grpSp>
        <p:nvGrpSpPr>
          <p:cNvPr id="13" name="Group 12"/>
          <p:cNvGrpSpPr/>
          <p:nvPr/>
        </p:nvGrpSpPr>
        <p:grpSpPr>
          <a:xfrm>
            <a:off x="2514600" y="2583675"/>
            <a:ext cx="6730061" cy="1600200"/>
            <a:chOff x="2286000" y="2614225"/>
            <a:chExt cx="6730061" cy="1600200"/>
          </a:xfrm>
        </p:grpSpPr>
        <p:pic>
          <p:nvPicPr>
            <p:cNvPr id="44034" name="Picture 2" descr="https://o.remove.bg/downloads/6ac21482-645e-4987-b68f-f7493e904673/image-removebg-pre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614225"/>
              <a:ext cx="1566369" cy="1600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84903" y="3091159"/>
              <a:ext cx="4931158" cy="646331"/>
            </a:xfrm>
            <a:prstGeom prst="rect">
              <a:avLst/>
            </a:prstGeom>
          </p:spPr>
          <p:txBody>
            <a:bodyPr wrap="none">
              <a:spAutoFit/>
            </a:bodyPr>
            <a:lstStyle/>
            <a:p>
              <a:r>
                <a:rPr lang="en-US" sz="3600">
                  <a:latin typeface="Arial" panose="020B0604020202020204" pitchFamily="34" charset="0"/>
                  <a:ea typeface="Times New Roman" panose="02020603050405020304" pitchFamily="18" charset="0"/>
                  <a:cs typeface="Arial" panose="020B0604020202020204" pitchFamily="34" charset="0"/>
                </a:rPr>
                <a:t>Ôn lại kiến thức đã học</a:t>
              </a:r>
              <a:endParaRPr lang="en-US" sz="3600"/>
            </a:p>
          </p:txBody>
        </p:sp>
      </p:grpSp>
      <p:grpSp>
        <p:nvGrpSpPr>
          <p:cNvPr id="22" name="Group 21"/>
          <p:cNvGrpSpPr/>
          <p:nvPr/>
        </p:nvGrpSpPr>
        <p:grpSpPr>
          <a:xfrm>
            <a:off x="2514599" y="4350950"/>
            <a:ext cx="13411200" cy="1754326"/>
            <a:chOff x="2286000" y="2537162"/>
            <a:chExt cx="13411200" cy="1754326"/>
          </a:xfrm>
        </p:grpSpPr>
        <p:pic>
          <p:nvPicPr>
            <p:cNvPr id="26" name="Picture 2" descr="https://o.remove.bg/downloads/6ac21482-645e-4987-b68f-f7493e904673/image-removebg-pre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614225"/>
              <a:ext cx="1566369" cy="16002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4084903" y="2537162"/>
              <a:ext cx="11612297" cy="1754326"/>
            </a:xfrm>
            <a:prstGeom prst="rect">
              <a:avLst/>
            </a:prstGeom>
          </p:spPr>
          <p:txBody>
            <a:bodyPr wrap="square">
              <a:spAutoFit/>
            </a:bodyPr>
            <a:lstStyle/>
            <a:p>
              <a:pPr algn="just">
                <a:lnSpc>
                  <a:spcPct val="150000"/>
                </a:lnSpc>
                <a:spcBef>
                  <a:spcPts val="100"/>
                </a:spcBef>
                <a:spcAft>
                  <a:spcPts val="100"/>
                </a:spcAft>
              </a:pPr>
              <a:r>
                <a:rPr lang="en-US" sz="3600">
                  <a:latin typeface="Arial" panose="020B0604020202020204" pitchFamily="34" charset="0"/>
                  <a:ea typeface="Times New Roman" panose="02020603050405020304" pitchFamily="18" charset="0"/>
                  <a:cs typeface="Arial" panose="020B0604020202020204" pitchFamily="34" charset="0"/>
                </a:rPr>
                <a:t>Trả lời câu hỏi bài tập 4 (phần Luyện tập) và hoàn thành nhiệm vụ phần Vận dụng.</a:t>
              </a:r>
              <a:endParaRPr lang="en-US" sz="3600">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p:cNvGrpSpPr/>
          <p:nvPr/>
        </p:nvGrpSpPr>
        <p:grpSpPr>
          <a:xfrm>
            <a:off x="2514599" y="6267547"/>
            <a:ext cx="13411199" cy="1600200"/>
            <a:chOff x="2286000" y="2614225"/>
            <a:chExt cx="13411199" cy="1600200"/>
          </a:xfrm>
        </p:grpSpPr>
        <p:pic>
          <p:nvPicPr>
            <p:cNvPr id="30" name="Picture 2" descr="https://o.remove.bg/downloads/6ac21482-645e-4987-b68f-f7493e904673/image-removebg-pre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614225"/>
              <a:ext cx="1566369" cy="16002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084902" y="3091159"/>
              <a:ext cx="11612297" cy="646331"/>
            </a:xfrm>
            <a:prstGeom prst="rect">
              <a:avLst/>
            </a:prstGeom>
          </p:spPr>
          <p:txBody>
            <a:bodyPr wrap="square">
              <a:spAutoFit/>
            </a:bodyPr>
            <a:lstStyle/>
            <a:p>
              <a:pPr algn="just">
                <a:spcBef>
                  <a:spcPts val="100"/>
                </a:spcBef>
                <a:spcAft>
                  <a:spcPts val="100"/>
                </a:spcAft>
              </a:pPr>
              <a:r>
                <a:rPr lang="en-US" sz="3600">
                  <a:latin typeface="Arial" panose="020B0604020202020204" pitchFamily="34" charset="0"/>
                  <a:ea typeface="Times New Roman" panose="02020603050405020304" pitchFamily="18" charset="0"/>
                  <a:cs typeface="Arial" panose="020B0604020202020204" pitchFamily="34" charset="0"/>
                </a:rPr>
                <a:t>Làm Bài 2 – Sách bài tập Giáo dục công dân 8</a:t>
              </a:r>
              <a:r>
                <a:rPr lang="en-US" sz="3600" smtClean="0">
                  <a:latin typeface="Arial" panose="020B0604020202020204" pitchFamily="34" charset="0"/>
                  <a:ea typeface="Times New Roman" panose="02020603050405020304" pitchFamily="18"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grpSp>
      <p:grpSp>
        <p:nvGrpSpPr>
          <p:cNvPr id="32" name="Group 31"/>
          <p:cNvGrpSpPr/>
          <p:nvPr/>
        </p:nvGrpSpPr>
        <p:grpSpPr>
          <a:xfrm>
            <a:off x="2514598" y="8027830"/>
            <a:ext cx="13411200" cy="1677263"/>
            <a:chOff x="2286000" y="2537162"/>
            <a:chExt cx="13411200" cy="1677263"/>
          </a:xfrm>
        </p:grpSpPr>
        <p:pic>
          <p:nvPicPr>
            <p:cNvPr id="33" name="Picture 2" descr="https://o.remove.bg/downloads/6ac21482-645e-4987-b68f-f7493e904673/image-removebg-pre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614225"/>
              <a:ext cx="1566369" cy="160020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4084903" y="2537162"/>
              <a:ext cx="11612297" cy="1651671"/>
            </a:xfrm>
            <a:prstGeom prst="rect">
              <a:avLst/>
            </a:prstGeom>
          </p:spPr>
          <p:txBody>
            <a:bodyPr wrap="square">
              <a:spAutoFit/>
            </a:bodyPr>
            <a:lstStyle/>
            <a:p>
              <a:pPr algn="just">
                <a:lnSpc>
                  <a:spcPct val="150000"/>
                </a:lnSpc>
                <a:spcBef>
                  <a:spcPts val="100"/>
                </a:spcBef>
                <a:spcAft>
                  <a:spcPts val="100"/>
                </a:spcAft>
              </a:pPr>
              <a:r>
                <a:rPr lang="en-US" sz="3600" dirty="0" err="1">
                  <a:latin typeface="Arial" panose="020B0604020202020204" pitchFamily="34" charset="0"/>
                  <a:ea typeface="Times New Roman" panose="02020603050405020304" pitchFamily="18" charset="0"/>
                  <a:cs typeface="Arial" panose="020B0604020202020204" pitchFamily="34" charset="0"/>
                </a:rPr>
                <a:t>Đọc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và</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tìm</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hiểu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trước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nội</a:t>
              </a:r>
              <a:r>
                <a:rPr lang="en-US" sz="3600" dirty="0">
                  <a:latin typeface="Arial" panose="020B0604020202020204" pitchFamily="34" charset="0"/>
                  <a:ea typeface="Times New Roman" panose="02020603050405020304" pitchFamily="18" charset="0"/>
                  <a:cs typeface="Arial" panose="020B0604020202020204" pitchFamily="34" charset="0"/>
                </a:rPr>
                <a:t> dung </a:t>
              </a:r>
              <a:r>
                <a:rPr lang="en-US" sz="3600" i="1" dirty="0" err="1">
                  <a:latin typeface="Arial" panose="020B0604020202020204" pitchFamily="34" charset="0"/>
                  <a:ea typeface="Times New Roman" panose="02020603050405020304" pitchFamily="18" charset="0"/>
                  <a:cs typeface="Arial" panose="020B0604020202020204" pitchFamily="34" charset="0"/>
                </a:rPr>
                <a:t>Bài</a:t>
              </a:r>
              <a:r>
                <a:rPr lang="en-US" sz="3600" i="1" dirty="0">
                  <a:latin typeface="Arial" panose="020B0604020202020204" pitchFamily="34" charset="0"/>
                  <a:ea typeface="Times New Roman" panose="02020603050405020304" pitchFamily="18" charset="0"/>
                  <a:cs typeface="Arial" panose="020B0604020202020204" pitchFamily="34" charset="0"/>
                </a:rPr>
                <a:t> 3 – Lao </a:t>
              </a:r>
              <a:r>
                <a:rPr lang="en-US" sz="3600" i="1" dirty="0" err="1">
                  <a:latin typeface="Arial" panose="020B0604020202020204" pitchFamily="34" charset="0"/>
                  <a:ea typeface="Times New Roman" panose="02020603050405020304" pitchFamily="18" charset="0"/>
                  <a:cs typeface="Arial" panose="020B0604020202020204" pitchFamily="34" charset="0"/>
                </a:rPr>
                <a:t>động</a:t>
              </a:r>
              <a:r>
                <a:rPr lang="en-US" sz="3600" i="1" dirty="0">
                  <a:latin typeface="Arial" panose="020B0604020202020204" pitchFamily="34" charset="0"/>
                  <a:ea typeface="Times New Roman" panose="02020603050405020304" pitchFamily="18" charset="0"/>
                  <a:cs typeface="Arial" panose="020B0604020202020204" pitchFamily="34" charset="0"/>
                </a:rPr>
                <a:t> </a:t>
              </a:r>
              <a:r>
                <a:rPr lang="en-US" sz="3600" i="1" dirty="0" err="1">
                  <a:latin typeface="Arial" panose="020B0604020202020204" pitchFamily="34" charset="0"/>
                  <a:ea typeface="Times New Roman" panose="02020603050405020304" pitchFamily="18" charset="0"/>
                  <a:cs typeface="Arial" panose="020B0604020202020204" pitchFamily="34" charset="0"/>
                </a:rPr>
                <a:t>cần</a:t>
              </a:r>
              <a:r>
                <a:rPr lang="en-US" sz="3600" i="1" dirty="0">
                  <a:latin typeface="Arial" panose="020B0604020202020204" pitchFamily="34" charset="0"/>
                  <a:ea typeface="Times New Roman" panose="02020603050405020304" pitchFamily="18" charset="0"/>
                  <a:cs typeface="Arial" panose="020B0604020202020204" pitchFamily="34" charset="0"/>
                </a:rPr>
                <a:t> </a:t>
              </a:r>
              <a:r>
                <a:rPr lang="en-US" sz="3600" i="1" dirty="0" err="1">
                  <a:latin typeface="Arial" panose="020B0604020202020204" pitchFamily="34" charset="0"/>
                  <a:ea typeface="Times New Roman" panose="02020603050405020304" pitchFamily="18" charset="0"/>
                  <a:cs typeface="Arial" panose="020B0604020202020204" pitchFamily="34" charset="0"/>
                </a:rPr>
                <a:t>cù</a:t>
              </a:r>
              <a:r>
                <a:rPr lang="en-US" sz="3600" i="1" dirty="0">
                  <a:latin typeface="Arial" panose="020B0604020202020204" pitchFamily="34" charset="0"/>
                  <a:ea typeface="Times New Roman" panose="02020603050405020304" pitchFamily="18" charset="0"/>
                  <a:cs typeface="Arial" panose="020B0604020202020204" pitchFamily="34" charset="0"/>
                </a:rPr>
                <a:t>, </a:t>
              </a:r>
              <a:r>
                <a:rPr lang="en-US" sz="3600" i="1" dirty="0" err="1">
                  <a:latin typeface="Arial" panose="020B0604020202020204" pitchFamily="34" charset="0"/>
                  <a:ea typeface="Times New Roman" panose="02020603050405020304" pitchFamily="18" charset="0"/>
                  <a:cs typeface="Arial" panose="020B0604020202020204" pitchFamily="34" charset="0"/>
                </a:rPr>
                <a:t>sáng</a:t>
              </a:r>
              <a:r>
                <a:rPr lang="en-US" sz="3600" i="1" dirty="0">
                  <a:latin typeface="Arial" panose="020B0604020202020204" pitchFamily="34" charset="0"/>
                  <a:ea typeface="Times New Roman" panose="02020603050405020304" pitchFamily="18" charset="0"/>
                  <a:cs typeface="Arial" panose="020B0604020202020204" pitchFamily="34" charset="0"/>
                </a:rPr>
                <a:t> </a:t>
              </a:r>
              <a:r>
                <a:rPr lang="en-US" sz="3600" i="1" dirty="0" err="1">
                  <a:latin typeface="Arial" panose="020B0604020202020204" pitchFamily="34" charset="0"/>
                  <a:ea typeface="Times New Roman" panose="02020603050405020304" pitchFamily="18" charset="0"/>
                  <a:cs typeface="Arial" panose="020B0604020202020204" pitchFamily="34" charset="0"/>
                </a:rPr>
                <a:t>tạo</a:t>
              </a:r>
              <a:r>
                <a:rPr lang="en-US" sz="3600" i="1" dirty="0">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512250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anim calcmode="lin" valueType="num">
                                      <p:cBhvr>
                                        <p:cTn id="25" dur="500" fill="hold"/>
                                        <p:tgtEl>
                                          <p:spTgt spid="29"/>
                                        </p:tgtEl>
                                        <p:attrNameLst>
                                          <p:attrName>ppt_x</p:attrName>
                                        </p:attrNameLst>
                                      </p:cBhvr>
                                      <p:tavLst>
                                        <p:tav tm="0">
                                          <p:val>
                                            <p:strVal val="#ppt_x"/>
                                          </p:val>
                                        </p:tav>
                                        <p:tav tm="100000">
                                          <p:val>
                                            <p:strVal val="#ppt_x"/>
                                          </p:val>
                                        </p:tav>
                                      </p:tavLst>
                                    </p:anim>
                                    <p:anim calcmode="lin" valueType="num">
                                      <p:cBhvr>
                                        <p:cTn id="26" dur="500" fill="hold"/>
                                        <p:tgtEl>
                                          <p:spTgt spid="2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anim calcmode="lin" valueType="num">
                                      <p:cBhvr>
                                        <p:cTn id="31" dur="500" fill="hold"/>
                                        <p:tgtEl>
                                          <p:spTgt spid="32"/>
                                        </p:tgtEl>
                                        <p:attrNameLst>
                                          <p:attrName>ppt_x</p:attrName>
                                        </p:attrNameLst>
                                      </p:cBhvr>
                                      <p:tavLst>
                                        <p:tav tm="0">
                                          <p:val>
                                            <p:strVal val="#ppt_x"/>
                                          </p:val>
                                        </p:tav>
                                        <p:tav tm="100000">
                                          <p:val>
                                            <p:strVal val="#ppt_x"/>
                                          </p:val>
                                        </p:tav>
                                      </p:tavLst>
                                    </p:anim>
                                    <p:anim calcmode="lin" valueType="num">
                                      <p:cBhvr>
                                        <p:cTn id="3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5DE2D3-4BC8-4CAD-90AD-FE4642E5F077}"/>
              </a:ext>
            </a:extLst>
          </p:cNvPr>
          <p:cNvSpPr txBox="1"/>
          <p:nvPr/>
        </p:nvSpPr>
        <p:spPr>
          <a:xfrm>
            <a:off x="1948511" y="2874608"/>
            <a:ext cx="14370156" cy="2691250"/>
          </a:xfrm>
          <a:prstGeom prst="rect">
            <a:avLst/>
          </a:prstGeom>
          <a:noFill/>
        </p:spPr>
        <p:txBody>
          <a:bodyPr wrap="square">
            <a:spAutoFit/>
          </a:bodyPr>
          <a:lstStyle/>
          <a:p>
            <a:pPr lvl="0" algn="ctr">
              <a:lnSpc>
                <a:spcPct val="150000"/>
              </a:lnSpc>
            </a:pPr>
            <a:r>
              <a:rPr lang="en-US" sz="6000" b="1" smtClean="0">
                <a:latin typeface="Arial" panose="020B0604020202020204" pitchFamily="34" charset="0"/>
                <a:ea typeface="Arial" panose="020B0604020202020204" pitchFamily="34" charset="0"/>
                <a:cs typeface="Arial" panose="020B0604020202020204" pitchFamily="34" charset="0"/>
              </a:rPr>
              <a:t>Sự đa dạng của các dân tộc và các nền văn hoá trên thế giới</a:t>
            </a:r>
            <a:endParaRPr lang="vi-VN" sz="6000" b="1" dirty="0">
              <a:ea typeface="Arial" panose="020B0604020202020204" pitchFamily="34" charset="0"/>
              <a:cs typeface="Arial" panose="020B0604020202020204" pitchFamily="34" charset="0"/>
            </a:endParaRPr>
          </a:p>
        </p:txBody>
      </p:sp>
      <p:grpSp>
        <p:nvGrpSpPr>
          <p:cNvPr id="23" name="Group 2"/>
          <p:cNvGrpSpPr/>
          <p:nvPr/>
        </p:nvGrpSpPr>
        <p:grpSpPr>
          <a:xfrm>
            <a:off x="595722" y="435402"/>
            <a:ext cx="17096555" cy="9422315"/>
            <a:chOff x="0" y="0"/>
            <a:chExt cx="6295575" cy="3469640"/>
          </a:xfrm>
          <a:solidFill>
            <a:srgbClr val="804E1C"/>
          </a:solidFill>
        </p:grpSpPr>
        <p:sp>
          <p:nvSpPr>
            <p:cNvPr id="24"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sp>
        <p:nvSpPr>
          <p:cNvPr id="2" name="Freeform 2"/>
          <p:cNvSpPr/>
          <p:nvPr/>
        </p:nvSpPr>
        <p:spPr>
          <a:xfrm>
            <a:off x="16041226" y="-979173"/>
            <a:ext cx="3205162" cy="2140781"/>
          </a:xfrm>
          <a:custGeom>
            <a:avLst/>
            <a:gdLst/>
            <a:ahLst/>
            <a:cxnLst/>
            <a:rect l="l" t="t" r="r" b="b"/>
            <a:pathLst>
              <a:path w="3205162" h="2140781">
                <a:moveTo>
                  <a:pt x="0" y="0"/>
                </a:moveTo>
                <a:lnTo>
                  <a:pt x="3205162" y="0"/>
                </a:lnTo>
                <a:lnTo>
                  <a:pt x="3205162" y="2140781"/>
                </a:lnTo>
                <a:lnTo>
                  <a:pt x="0" y="21407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8600" y="8433262"/>
            <a:ext cx="3472974" cy="1897112"/>
          </a:xfrm>
          <a:custGeom>
            <a:avLst/>
            <a:gdLst/>
            <a:ahLst/>
            <a:cxnLst/>
            <a:rect l="l" t="t" r="r" b="b"/>
            <a:pathLst>
              <a:path w="3472974" h="1897112">
                <a:moveTo>
                  <a:pt x="0" y="0"/>
                </a:moveTo>
                <a:lnTo>
                  <a:pt x="3472975" y="0"/>
                </a:lnTo>
                <a:lnTo>
                  <a:pt x="3472975" y="1897112"/>
                </a:lnTo>
                <a:lnTo>
                  <a:pt x="0" y="1897112"/>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8"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5879164" y="5859571"/>
            <a:ext cx="6529669" cy="4407526"/>
          </a:xfrm>
          <a:prstGeom prst="rect">
            <a:avLst/>
          </a:prstGeom>
        </p:spPr>
      </p:pic>
      <p:grpSp>
        <p:nvGrpSpPr>
          <p:cNvPr id="9" name="Google Shape;1939;p37"/>
          <p:cNvGrpSpPr/>
          <p:nvPr/>
        </p:nvGrpSpPr>
        <p:grpSpPr>
          <a:xfrm>
            <a:off x="7354532" y="1115967"/>
            <a:ext cx="3578931" cy="1589133"/>
            <a:chOff x="2615750" y="3504375"/>
            <a:chExt cx="4334750" cy="661150"/>
          </a:xfrm>
        </p:grpSpPr>
        <p:grpSp>
          <p:nvGrpSpPr>
            <p:cNvPr id="10" name="Google Shape;1940;p37"/>
            <p:cNvGrpSpPr/>
            <p:nvPr/>
          </p:nvGrpSpPr>
          <p:grpSpPr>
            <a:xfrm>
              <a:off x="2615750" y="3504375"/>
              <a:ext cx="4334750" cy="609475"/>
              <a:chOff x="2615750" y="3504375"/>
              <a:chExt cx="4334750" cy="609475"/>
            </a:xfrm>
          </p:grpSpPr>
          <p:sp>
            <p:nvSpPr>
              <p:cNvPr id="15" name="Google Shape;1941;p37"/>
              <p:cNvSpPr/>
              <p:nvPr/>
            </p:nvSpPr>
            <p:spPr>
              <a:xfrm>
                <a:off x="2641600" y="3578850"/>
                <a:ext cx="4269357" cy="510675"/>
              </a:xfrm>
              <a:custGeom>
                <a:avLst/>
                <a:gdLst/>
                <a:ahLst/>
                <a:cxnLst/>
                <a:rect l="l" t="t" r="r" b="b"/>
                <a:pathLst>
                  <a:path w="100155" h="20427" extrusionOk="0">
                    <a:moveTo>
                      <a:pt x="0" y="1"/>
                    </a:moveTo>
                    <a:lnTo>
                      <a:pt x="0" y="20427"/>
                    </a:lnTo>
                    <a:lnTo>
                      <a:pt x="100154" y="20427"/>
                    </a:lnTo>
                    <a:lnTo>
                      <a:pt x="10015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6" name="Google Shape;1942;p37"/>
              <p:cNvSpPr/>
              <p:nvPr/>
            </p:nvSpPr>
            <p:spPr>
              <a:xfrm>
                <a:off x="2642350" y="3596325"/>
                <a:ext cx="4256337" cy="474975"/>
              </a:xfrm>
              <a:custGeom>
                <a:avLst/>
                <a:gdLst/>
                <a:ahLst/>
                <a:cxnLst/>
                <a:rect l="l" t="t" r="r" b="b"/>
                <a:pathLst>
                  <a:path w="100155" h="18999" extrusionOk="0">
                    <a:moveTo>
                      <a:pt x="1" y="1"/>
                    </a:moveTo>
                    <a:lnTo>
                      <a:pt x="1" y="18998"/>
                    </a:lnTo>
                    <a:lnTo>
                      <a:pt x="100155" y="18998"/>
                    </a:lnTo>
                    <a:lnTo>
                      <a:pt x="100155" y="1"/>
                    </a:lnTo>
                    <a:close/>
                  </a:path>
                </a:pathLst>
              </a:custGeom>
              <a:solidFill>
                <a:srgbClr val="C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500" b="1" smtClean="0">
                    <a:solidFill>
                      <a:srgbClr val="FFFFFF"/>
                    </a:solidFill>
                    <a:latin typeface="Arial" panose="020B0604020202020204" pitchFamily="34" charset="0"/>
                    <a:cs typeface="Arial" panose="020B0604020202020204" pitchFamily="34" charset="0"/>
                  </a:rPr>
                  <a:t>Phần 1</a:t>
                </a:r>
                <a:endParaRPr sz="5500" b="1" dirty="0">
                  <a:solidFill>
                    <a:srgbClr val="FFFFFF"/>
                  </a:solidFill>
                  <a:latin typeface="Arial" panose="020B0604020202020204" pitchFamily="34" charset="0"/>
                  <a:cs typeface="Arial" panose="020B0604020202020204" pitchFamily="34" charset="0"/>
                </a:endParaRPr>
              </a:p>
            </p:txBody>
          </p:sp>
          <p:sp>
            <p:nvSpPr>
              <p:cNvPr id="17" name="Google Shape;1943;p37"/>
              <p:cNvSpPr/>
              <p:nvPr/>
            </p:nvSpPr>
            <p:spPr>
              <a:xfrm>
                <a:off x="6898800" y="3553775"/>
                <a:ext cx="51700" cy="560075"/>
              </a:xfrm>
              <a:custGeom>
                <a:avLst/>
                <a:gdLst/>
                <a:ahLst/>
                <a:cxnLst/>
                <a:rect l="l" t="t" r="r" b="b"/>
                <a:pathLst>
                  <a:path w="2068" h="22403" extrusionOk="0">
                    <a:moveTo>
                      <a:pt x="1" y="1"/>
                    </a:moveTo>
                    <a:lnTo>
                      <a:pt x="1" y="22402"/>
                    </a:lnTo>
                    <a:lnTo>
                      <a:pt x="2067" y="22402"/>
                    </a:lnTo>
                    <a:lnTo>
                      <a:pt x="2067" y="1"/>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8" name="Google Shape;1944;p37"/>
              <p:cNvSpPr/>
              <p:nvPr/>
            </p:nvSpPr>
            <p:spPr>
              <a:xfrm>
                <a:off x="6898800" y="3504375"/>
                <a:ext cx="50950" cy="24350"/>
              </a:xfrm>
              <a:custGeom>
                <a:avLst/>
                <a:gdLst/>
                <a:ahLst/>
                <a:cxnLst/>
                <a:rect l="l" t="t" r="r" b="b"/>
                <a:pathLst>
                  <a:path w="2038" h="974" extrusionOk="0">
                    <a:moveTo>
                      <a:pt x="517" y="1"/>
                    </a:moveTo>
                    <a:cubicBezTo>
                      <a:pt x="244" y="1"/>
                      <a:pt x="1" y="214"/>
                      <a:pt x="1" y="487"/>
                    </a:cubicBezTo>
                    <a:cubicBezTo>
                      <a:pt x="1" y="761"/>
                      <a:pt x="244" y="974"/>
                      <a:pt x="517" y="974"/>
                    </a:cubicBezTo>
                    <a:lnTo>
                      <a:pt x="1520" y="974"/>
                    </a:lnTo>
                    <a:cubicBezTo>
                      <a:pt x="1794" y="974"/>
                      <a:pt x="2037" y="761"/>
                      <a:pt x="2037" y="487"/>
                    </a:cubicBezTo>
                    <a:cubicBezTo>
                      <a:pt x="2037" y="214"/>
                      <a:pt x="1794" y="1"/>
                      <a:pt x="1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9" name="Google Shape;1945;p37"/>
              <p:cNvSpPr/>
              <p:nvPr/>
            </p:nvSpPr>
            <p:spPr>
              <a:xfrm>
                <a:off x="6910950" y="3528700"/>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0" name="Google Shape;1946;p37"/>
              <p:cNvSpPr/>
              <p:nvPr/>
            </p:nvSpPr>
            <p:spPr>
              <a:xfrm>
                <a:off x="2615750" y="3553775"/>
                <a:ext cx="51700" cy="560075"/>
              </a:xfrm>
              <a:custGeom>
                <a:avLst/>
                <a:gdLst/>
                <a:ahLst/>
                <a:cxnLst/>
                <a:rect l="l" t="t" r="r" b="b"/>
                <a:pathLst>
                  <a:path w="2068" h="22403" extrusionOk="0">
                    <a:moveTo>
                      <a:pt x="1" y="1"/>
                    </a:moveTo>
                    <a:lnTo>
                      <a:pt x="1" y="22402"/>
                    </a:lnTo>
                    <a:lnTo>
                      <a:pt x="2068" y="22402"/>
                    </a:lnTo>
                    <a:lnTo>
                      <a:pt x="2068" y="1"/>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2" name="Google Shape;1947;p37"/>
              <p:cNvSpPr/>
              <p:nvPr/>
            </p:nvSpPr>
            <p:spPr>
              <a:xfrm>
                <a:off x="2617275" y="3504375"/>
                <a:ext cx="50175" cy="24350"/>
              </a:xfrm>
              <a:custGeom>
                <a:avLst/>
                <a:gdLst/>
                <a:ahLst/>
                <a:cxnLst/>
                <a:rect l="l" t="t" r="r" b="b"/>
                <a:pathLst>
                  <a:path w="2007" h="974" extrusionOk="0">
                    <a:moveTo>
                      <a:pt x="487" y="1"/>
                    </a:moveTo>
                    <a:cubicBezTo>
                      <a:pt x="213" y="1"/>
                      <a:pt x="1" y="214"/>
                      <a:pt x="1" y="487"/>
                    </a:cubicBezTo>
                    <a:cubicBezTo>
                      <a:pt x="1" y="761"/>
                      <a:pt x="213" y="974"/>
                      <a:pt x="487" y="974"/>
                    </a:cubicBezTo>
                    <a:lnTo>
                      <a:pt x="1520" y="974"/>
                    </a:lnTo>
                    <a:cubicBezTo>
                      <a:pt x="1764" y="974"/>
                      <a:pt x="2007" y="761"/>
                      <a:pt x="2007" y="487"/>
                    </a:cubicBezTo>
                    <a:cubicBezTo>
                      <a:pt x="2007" y="214"/>
                      <a:pt x="1764" y="1"/>
                      <a:pt x="1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5" name="Google Shape;1948;p37"/>
              <p:cNvSpPr/>
              <p:nvPr/>
            </p:nvSpPr>
            <p:spPr>
              <a:xfrm>
                <a:off x="2629425" y="3528700"/>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27" name="Google Shape;1949;p37"/>
              <p:cNvSpPr/>
              <p:nvPr/>
            </p:nvSpPr>
            <p:spPr>
              <a:xfrm>
                <a:off x="3248750" y="3957275"/>
                <a:ext cx="25" cy="25"/>
              </a:xfrm>
              <a:custGeom>
                <a:avLst/>
                <a:gdLst/>
                <a:ahLst/>
                <a:cxnLst/>
                <a:rect l="l" t="t" r="r" b="b"/>
                <a:pathLst>
                  <a:path w="1" h="1" extrusionOk="0">
                    <a:moveTo>
                      <a:pt x="0" y="1"/>
                    </a:moveTo>
                    <a:close/>
                  </a:path>
                </a:pathLst>
              </a:custGeom>
              <a:solidFill>
                <a:srgbClr val="9F010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grpSp>
        <p:sp>
          <p:nvSpPr>
            <p:cNvPr id="11" name="Google Shape;1950;p37"/>
            <p:cNvSpPr/>
            <p:nvPr/>
          </p:nvSpPr>
          <p:spPr>
            <a:xfrm>
              <a:off x="6910950" y="4114575"/>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2" name="Google Shape;1951;p37"/>
            <p:cNvSpPr/>
            <p:nvPr/>
          </p:nvSpPr>
          <p:spPr>
            <a:xfrm>
              <a:off x="6898800" y="4140425"/>
              <a:ext cx="50950" cy="25100"/>
            </a:xfrm>
            <a:custGeom>
              <a:avLst/>
              <a:gdLst/>
              <a:ahLst/>
              <a:cxnLst/>
              <a:rect l="l" t="t" r="r" b="b"/>
              <a:pathLst>
                <a:path w="2038" h="1004" extrusionOk="0">
                  <a:moveTo>
                    <a:pt x="517" y="0"/>
                  </a:moveTo>
                  <a:cubicBezTo>
                    <a:pt x="244" y="0"/>
                    <a:pt x="1" y="243"/>
                    <a:pt x="1" y="517"/>
                  </a:cubicBezTo>
                  <a:cubicBezTo>
                    <a:pt x="1" y="760"/>
                    <a:pt x="244" y="1003"/>
                    <a:pt x="517" y="1003"/>
                  </a:cubicBezTo>
                  <a:lnTo>
                    <a:pt x="1520" y="1003"/>
                  </a:lnTo>
                  <a:cubicBezTo>
                    <a:pt x="1794" y="1003"/>
                    <a:pt x="2037" y="760"/>
                    <a:pt x="2037" y="517"/>
                  </a:cubicBezTo>
                  <a:cubicBezTo>
                    <a:pt x="2037" y="243"/>
                    <a:pt x="1794" y="0"/>
                    <a:pt x="1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3" name="Google Shape;1952;p37"/>
            <p:cNvSpPr/>
            <p:nvPr/>
          </p:nvSpPr>
          <p:spPr>
            <a:xfrm>
              <a:off x="2629425" y="4114575"/>
              <a:ext cx="25875" cy="25875"/>
            </a:xfrm>
            <a:custGeom>
              <a:avLst/>
              <a:gdLst/>
              <a:ahLst/>
              <a:cxnLst/>
              <a:rect l="l" t="t" r="r" b="b"/>
              <a:pathLst>
                <a:path w="1035" h="1035" extrusionOk="0">
                  <a:moveTo>
                    <a:pt x="1" y="1"/>
                  </a:moveTo>
                  <a:lnTo>
                    <a:pt x="1" y="1034"/>
                  </a:lnTo>
                  <a:lnTo>
                    <a:pt x="1034" y="1034"/>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sp>
          <p:nvSpPr>
            <p:cNvPr id="14" name="Google Shape;1953;p37"/>
            <p:cNvSpPr/>
            <p:nvPr/>
          </p:nvSpPr>
          <p:spPr>
            <a:xfrm>
              <a:off x="2617275" y="4140425"/>
              <a:ext cx="50175" cy="25100"/>
            </a:xfrm>
            <a:custGeom>
              <a:avLst/>
              <a:gdLst/>
              <a:ahLst/>
              <a:cxnLst/>
              <a:rect l="l" t="t" r="r" b="b"/>
              <a:pathLst>
                <a:path w="2007" h="1004" extrusionOk="0">
                  <a:moveTo>
                    <a:pt x="487" y="0"/>
                  </a:moveTo>
                  <a:cubicBezTo>
                    <a:pt x="213" y="0"/>
                    <a:pt x="1" y="243"/>
                    <a:pt x="1" y="517"/>
                  </a:cubicBezTo>
                  <a:cubicBezTo>
                    <a:pt x="1" y="760"/>
                    <a:pt x="213" y="1003"/>
                    <a:pt x="487" y="1003"/>
                  </a:cubicBezTo>
                  <a:lnTo>
                    <a:pt x="1520" y="1003"/>
                  </a:lnTo>
                  <a:cubicBezTo>
                    <a:pt x="1764" y="1003"/>
                    <a:pt x="2007" y="760"/>
                    <a:pt x="2007" y="517"/>
                  </a:cubicBezTo>
                  <a:cubicBezTo>
                    <a:pt x="2007" y="243"/>
                    <a:pt x="1764" y="0"/>
                    <a:pt x="1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500">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36" name="TextBox 11">
            <a:extLst>
              <a:ext uri="{FF2B5EF4-FFF2-40B4-BE49-F238E27FC236}">
                <a16:creationId xmlns:a16="http://schemas.microsoft.com/office/drawing/2014/main" id="{B7593787-C92D-29B0-4B7C-4DC27855D366}"/>
              </a:ext>
            </a:extLst>
          </p:cNvPr>
          <p:cNvSpPr txBox="1"/>
          <p:nvPr/>
        </p:nvSpPr>
        <p:spPr>
          <a:xfrm>
            <a:off x="5562600" y="794832"/>
            <a:ext cx="7757629" cy="830997"/>
          </a:xfrm>
          <a:prstGeom prst="rect">
            <a:avLst/>
          </a:prstGeom>
        </p:spPr>
        <p:txBody>
          <a:bodyPr wrap="square" lIns="0" tIns="0" rIns="0" bIns="0" rtlCol="0" anchor="t">
            <a:spAutoFit/>
          </a:bodyPr>
          <a:lstStyle/>
          <a:p>
            <a:pPr algn="ctr">
              <a:spcBef>
                <a:spcPct val="0"/>
              </a:spcBef>
            </a:pPr>
            <a:r>
              <a:rPr lang="en-US" sz="5400" b="1">
                <a:solidFill>
                  <a:srgbClr val="473D2D"/>
                </a:solidFill>
                <a:latin typeface="Arial" panose="020B0604020202020204" pitchFamily="34" charset="0"/>
                <a:cs typeface="Arial" panose="020B0604020202020204" pitchFamily="34" charset="0"/>
              </a:rPr>
              <a:t>HOẠT ĐỘNG NHÓM</a:t>
            </a:r>
            <a:endParaRPr lang="en-US" sz="5400" b="1" dirty="0">
              <a:solidFill>
                <a:srgbClr val="473D2D"/>
              </a:solidFill>
              <a:latin typeface="Arial" panose="020B0604020202020204" pitchFamily="34" charset="0"/>
              <a:cs typeface="Arial" panose="020B0604020202020204" pitchFamily="34" charset="0"/>
            </a:endParaRPr>
          </a:p>
        </p:txBody>
      </p:sp>
      <p:sp>
        <p:nvSpPr>
          <p:cNvPr id="30" name="Rectangle 29"/>
          <p:cNvSpPr/>
          <p:nvPr/>
        </p:nvSpPr>
        <p:spPr>
          <a:xfrm>
            <a:off x="2426094" y="2095500"/>
            <a:ext cx="14030640" cy="1754326"/>
          </a:xfrm>
          <a:prstGeom prst="rect">
            <a:avLst/>
          </a:prstGeom>
        </p:spPr>
        <p:txBody>
          <a:bodyPr wrap="square">
            <a:spAutoFit/>
          </a:bodyPr>
          <a:lstStyle/>
          <a:p>
            <a:pPr algn="ctr">
              <a:lnSpc>
                <a:spcPct val="150000"/>
              </a:lnSpc>
              <a:spcBef>
                <a:spcPts val="100"/>
              </a:spcBef>
              <a:spcAft>
                <a:spcPts val="100"/>
              </a:spcAft>
            </a:pPr>
            <a:r>
              <a:rPr lang="en-US" sz="3600" smtClean="0">
                <a:latin typeface="Arial" panose="020B0604020202020204" pitchFamily="34" charset="0"/>
                <a:cs typeface="Arial" panose="020B0604020202020204" pitchFamily="34" charset="0"/>
              </a:rPr>
              <a:t>Đọc thông tin các mục 1, 2, 3 (SGK tr.10) và nêu </a:t>
            </a:r>
            <a:r>
              <a:rPr lang="en-US" sz="3600">
                <a:latin typeface="Arial" panose="020B0604020202020204" pitchFamily="34" charset="0"/>
                <a:cs typeface="Arial" panose="020B0604020202020204" pitchFamily="34" charset="0"/>
              </a:rPr>
              <a:t>những biểu hiện của sự đa dạng dân tộc và các nền văn hóa ở</a:t>
            </a:r>
            <a:r>
              <a:rPr lang="en-US" sz="3600" smtClean="0">
                <a:latin typeface="Arial" panose="020B0604020202020204" pitchFamily="34" charset="0"/>
                <a:cs typeface="Arial" panose="020B0604020202020204" pitchFamily="34" charset="0"/>
              </a:rPr>
              <a:t>:</a:t>
            </a:r>
            <a:endParaRPr lang="en-US" sz="36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0" name="Group 9"/>
          <p:cNvGrpSpPr/>
          <p:nvPr/>
        </p:nvGrpSpPr>
        <p:grpSpPr>
          <a:xfrm>
            <a:off x="914400" y="4482540"/>
            <a:ext cx="4800600" cy="5173324"/>
            <a:chOff x="1066800" y="4482540"/>
            <a:chExt cx="4800600" cy="5173324"/>
          </a:xfrm>
        </p:grpSpPr>
        <p:sp>
          <p:nvSpPr>
            <p:cNvPr id="62" name="Freeform 3"/>
            <p:cNvSpPr/>
            <p:nvPr/>
          </p:nvSpPr>
          <p:spPr>
            <a:xfrm>
              <a:off x="1066800" y="4482540"/>
              <a:ext cx="4800600" cy="3301584"/>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63" name="Rounded Rectangle 62"/>
            <p:cNvSpPr/>
            <p:nvPr/>
          </p:nvSpPr>
          <p:spPr>
            <a:xfrm>
              <a:off x="1066800" y="8343900"/>
              <a:ext cx="4800600" cy="1311964"/>
            </a:xfrm>
            <a:prstGeom prst="roundRect">
              <a:avLst/>
            </a:prstGeom>
            <a:solidFill>
              <a:srgbClr val="FACAAC"/>
            </a:solidFill>
            <a:ln w="5715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Nhóm 1, 2: Nhật Bản</a:t>
              </a:r>
              <a:endParaRPr lang="en-US" sz="3600">
                <a:latin typeface="Arial" panose="020B0604020202020204" pitchFamily="34" charset="0"/>
                <a:cs typeface="Arial" panose="020B0604020202020204" pitchFamily="34" charset="0"/>
              </a:endParaRPr>
            </a:p>
          </p:txBody>
        </p:sp>
      </p:grpSp>
      <p:grpSp>
        <p:nvGrpSpPr>
          <p:cNvPr id="12" name="Group 11"/>
          <p:cNvGrpSpPr/>
          <p:nvPr/>
        </p:nvGrpSpPr>
        <p:grpSpPr>
          <a:xfrm>
            <a:off x="6673637" y="5088860"/>
            <a:ext cx="4940726" cy="4567004"/>
            <a:chOff x="6858000" y="5088860"/>
            <a:chExt cx="4940726" cy="4567004"/>
          </a:xfrm>
        </p:grpSpPr>
        <p:grpSp>
          <p:nvGrpSpPr>
            <p:cNvPr id="8" name="Group 7"/>
            <p:cNvGrpSpPr/>
            <p:nvPr/>
          </p:nvGrpSpPr>
          <p:grpSpPr>
            <a:xfrm>
              <a:off x="6858000" y="5088860"/>
              <a:ext cx="4940726" cy="2569240"/>
              <a:chOff x="5429509" y="5305049"/>
              <a:chExt cx="4940726" cy="2569240"/>
            </a:xfrm>
          </p:grpSpPr>
          <p:sp>
            <p:nvSpPr>
              <p:cNvPr id="64" name="Freeform 5"/>
              <p:cNvSpPr/>
              <p:nvPr/>
            </p:nvSpPr>
            <p:spPr>
              <a:xfrm>
                <a:off x="5429509" y="5305049"/>
                <a:ext cx="1567236" cy="2569240"/>
              </a:xfrm>
              <a:custGeom>
                <a:avLst/>
                <a:gdLst/>
                <a:ahLst/>
                <a:cxnLst/>
                <a:rect l="l" t="t" r="r" b="b"/>
                <a:pathLst>
                  <a:path w="1567236" h="2569240">
                    <a:moveTo>
                      <a:pt x="0" y="0"/>
                    </a:moveTo>
                    <a:lnTo>
                      <a:pt x="1567237" y="0"/>
                    </a:lnTo>
                    <a:lnTo>
                      <a:pt x="1567237" y="2569240"/>
                    </a:lnTo>
                    <a:lnTo>
                      <a:pt x="0" y="2569240"/>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65" name="Freeform 6"/>
              <p:cNvSpPr/>
              <p:nvPr/>
            </p:nvSpPr>
            <p:spPr>
              <a:xfrm>
                <a:off x="7116254" y="5305049"/>
                <a:ext cx="1567236" cy="2569240"/>
              </a:xfrm>
              <a:custGeom>
                <a:avLst/>
                <a:gdLst/>
                <a:ahLst/>
                <a:cxnLst/>
                <a:rect l="l" t="t" r="r" b="b"/>
                <a:pathLst>
                  <a:path w="1567236" h="2569240">
                    <a:moveTo>
                      <a:pt x="0" y="0"/>
                    </a:moveTo>
                    <a:lnTo>
                      <a:pt x="1567236" y="0"/>
                    </a:lnTo>
                    <a:lnTo>
                      <a:pt x="1567236" y="2569240"/>
                    </a:lnTo>
                    <a:lnTo>
                      <a:pt x="0" y="256924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6" name="Freeform 7"/>
              <p:cNvSpPr/>
              <p:nvPr/>
            </p:nvSpPr>
            <p:spPr>
              <a:xfrm>
                <a:off x="8802999" y="5305049"/>
                <a:ext cx="1567236" cy="2569240"/>
              </a:xfrm>
              <a:custGeom>
                <a:avLst/>
                <a:gdLst/>
                <a:ahLst/>
                <a:cxnLst/>
                <a:rect l="l" t="t" r="r" b="b"/>
                <a:pathLst>
                  <a:path w="1567236" h="2569240">
                    <a:moveTo>
                      <a:pt x="0" y="0"/>
                    </a:moveTo>
                    <a:lnTo>
                      <a:pt x="1567236" y="0"/>
                    </a:lnTo>
                    <a:lnTo>
                      <a:pt x="1567236" y="2569240"/>
                    </a:lnTo>
                    <a:lnTo>
                      <a:pt x="0" y="256924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sp>
          <p:nvSpPr>
            <p:cNvPr id="67" name="Rounded Rectangle 66"/>
            <p:cNvSpPr/>
            <p:nvPr/>
          </p:nvSpPr>
          <p:spPr>
            <a:xfrm>
              <a:off x="6928063" y="8343900"/>
              <a:ext cx="4800600" cy="1311964"/>
            </a:xfrm>
            <a:prstGeom prst="roundRect">
              <a:avLst/>
            </a:prstGeom>
            <a:solidFill>
              <a:srgbClr val="FACAAC"/>
            </a:solidFill>
            <a:ln w="5715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Nhóm 3, 4: Nga</a:t>
              </a:r>
              <a:endParaRPr lang="en-US" sz="3600">
                <a:latin typeface="Arial" panose="020B0604020202020204" pitchFamily="34" charset="0"/>
                <a:cs typeface="Arial" panose="020B0604020202020204" pitchFamily="34" charset="0"/>
              </a:endParaRPr>
            </a:p>
          </p:txBody>
        </p:sp>
      </p:grpSp>
      <p:grpSp>
        <p:nvGrpSpPr>
          <p:cNvPr id="19" name="Group 18"/>
          <p:cNvGrpSpPr/>
          <p:nvPr/>
        </p:nvGrpSpPr>
        <p:grpSpPr>
          <a:xfrm>
            <a:off x="12573000" y="4000500"/>
            <a:ext cx="4800600" cy="5655364"/>
            <a:chOff x="12800367" y="4000500"/>
            <a:chExt cx="4800600" cy="5655364"/>
          </a:xfrm>
        </p:grpSpPr>
        <p:sp>
          <p:nvSpPr>
            <p:cNvPr id="68" name="Freeform 4"/>
            <p:cNvSpPr/>
            <p:nvPr/>
          </p:nvSpPr>
          <p:spPr>
            <a:xfrm>
              <a:off x="13487400" y="4000500"/>
              <a:ext cx="3426534" cy="4088424"/>
            </a:xfrm>
            <a:custGeom>
              <a:avLst/>
              <a:gdLst/>
              <a:ahLst/>
              <a:cxnLst/>
              <a:rect l="l" t="t" r="r" b="b"/>
              <a:pathLst>
                <a:path w="4849032" h="5815931">
                  <a:moveTo>
                    <a:pt x="0" y="0"/>
                  </a:moveTo>
                  <a:lnTo>
                    <a:pt x="4849032" y="0"/>
                  </a:lnTo>
                  <a:lnTo>
                    <a:pt x="4849032" y="5815931"/>
                  </a:lnTo>
                  <a:lnTo>
                    <a:pt x="0" y="5815931"/>
                  </a:lnTo>
                  <a:lnTo>
                    <a:pt x="0" y="0"/>
                  </a:lnTo>
                  <a:close/>
                </a:path>
              </a:pathLst>
            </a:custGeom>
            <a:blipFill>
              <a:blip r:embed="rId14">
                <a:extLst>
                  <a:ext uri="{96DAC541-7B7A-43D3-8B79-37D633B846F1}">
                    <asvg:svgBlip xmlns="" xmlns:asvg="http://schemas.microsoft.com/office/drawing/2016/SVG/main" r:embed="rId33"/>
                  </a:ext>
                </a:extLst>
              </a:blip>
              <a:stretch>
                <a:fillRect/>
              </a:stretch>
            </a:blipFill>
          </p:spPr>
        </p:sp>
        <p:sp>
          <p:nvSpPr>
            <p:cNvPr id="69" name="Rounded Rectangle 68"/>
            <p:cNvSpPr/>
            <p:nvPr/>
          </p:nvSpPr>
          <p:spPr>
            <a:xfrm>
              <a:off x="12800367" y="8343900"/>
              <a:ext cx="4800600" cy="1311964"/>
            </a:xfrm>
            <a:prstGeom prst="roundRect">
              <a:avLst/>
            </a:prstGeom>
            <a:solidFill>
              <a:srgbClr val="FACAAC"/>
            </a:solidFill>
            <a:ln w="57150">
              <a:solidFill>
                <a:srgbClr val="AF5632"/>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Nhóm 5, 6: Ni-giê-ri-a</a:t>
              </a:r>
              <a:endParaRPr lang="en-US" sz="36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grpSp>
        <p:nvGrpSpPr>
          <p:cNvPr id="33" name="Group 3"/>
          <p:cNvGrpSpPr/>
          <p:nvPr/>
        </p:nvGrpSpPr>
        <p:grpSpPr>
          <a:xfrm>
            <a:off x="514350" y="461010"/>
            <a:ext cx="17259300" cy="9364980"/>
            <a:chOff x="0" y="0"/>
            <a:chExt cx="5490351" cy="2783840"/>
          </a:xfrm>
        </p:grpSpPr>
        <p:sp>
          <p:nvSpPr>
            <p:cNvPr id="34" name="Freeform 4"/>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36" name="Rectangle 35"/>
          <p:cNvSpPr/>
          <p:nvPr/>
        </p:nvSpPr>
        <p:spPr>
          <a:xfrm>
            <a:off x="0" y="905780"/>
            <a:ext cx="6248400" cy="118972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200" b="1" smtClean="0">
                <a:solidFill>
                  <a:schemeClr val="bg1"/>
                </a:solidFill>
                <a:latin typeface="Arial" panose="020B0604020202020204" pitchFamily="34" charset="0"/>
                <a:cs typeface="Arial" panose="020B0604020202020204" pitchFamily="34" charset="0"/>
              </a:rPr>
              <a:t>Nhật Bản</a:t>
            </a:r>
            <a:endParaRPr lang="en-US" sz="4200" b="1" dirty="0">
              <a:solidFill>
                <a:schemeClr val="bg1"/>
              </a:solidFill>
              <a:latin typeface="Arial" panose="020B0604020202020204" pitchFamily="34" charset="0"/>
              <a:cs typeface="Arial" panose="020B0604020202020204" pitchFamily="34" charset="0"/>
            </a:endParaRPr>
          </a:p>
        </p:txBody>
      </p:sp>
      <p:sp>
        <p:nvSpPr>
          <p:cNvPr id="38" name="AutoShape 2" descr="vang mãi chân lý ''không có gì quý hơn độc lập, tự do'' - bài 2: hun đúc  khát vọng cống hiế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Kimono nghĩa là gì? Ý nghĩa của trang phục Kimono"/>
          <p:cNvPicPr>
            <a:picLocks noChangeAspect="1" noChangeArrowheads="1"/>
          </p:cNvPicPr>
          <p:nvPr/>
        </p:nvPicPr>
        <p:blipFill rotWithShape="1">
          <a:blip r:embed="rId2">
            <a:extLst>
              <a:ext uri="{28A0092B-C50C-407E-A947-70E740481C1C}">
                <a14:useLocalDpi xmlns:a14="http://schemas.microsoft.com/office/drawing/2010/main" val="0"/>
              </a:ext>
            </a:extLst>
          </a:blip>
          <a:srcRect l="9276"/>
          <a:stretch/>
        </p:blipFill>
        <p:spPr bwMode="auto">
          <a:xfrm>
            <a:off x="7639537" y="2400300"/>
            <a:ext cx="4929892" cy="6629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143000" y="3911733"/>
            <a:ext cx="5989132" cy="3779493"/>
            <a:chOff x="1097468" y="4412007"/>
            <a:chExt cx="5989132" cy="3779493"/>
          </a:xfrm>
        </p:grpSpPr>
        <p:grpSp>
          <p:nvGrpSpPr>
            <p:cNvPr id="2" name="Group 1"/>
            <p:cNvGrpSpPr/>
            <p:nvPr/>
          </p:nvGrpSpPr>
          <p:grpSpPr>
            <a:xfrm>
              <a:off x="1097468" y="4412007"/>
              <a:ext cx="5989132" cy="3779493"/>
              <a:chOff x="3933921" y="4943649"/>
              <a:chExt cx="5989132" cy="3779493"/>
            </a:xfrm>
          </p:grpSpPr>
          <p:sp>
            <p:nvSpPr>
              <p:cNvPr id="17" name="Freeform 12"/>
              <p:cNvSpPr/>
              <p:nvPr/>
            </p:nvSpPr>
            <p:spPr>
              <a:xfrm>
                <a:off x="3933921" y="5132166"/>
                <a:ext cx="5989132" cy="3590976"/>
              </a:xfrm>
              <a:custGeom>
                <a:avLst/>
                <a:gdLst/>
                <a:ahLst/>
                <a:cxnLst/>
                <a:rect l="l" t="t" r="r" b="b"/>
                <a:pathLst>
                  <a:path w="1444951" h="1465096">
                    <a:moveTo>
                      <a:pt x="0" y="0"/>
                    </a:moveTo>
                    <a:lnTo>
                      <a:pt x="1444951" y="0"/>
                    </a:lnTo>
                    <a:lnTo>
                      <a:pt x="1444951" y="1465096"/>
                    </a:lnTo>
                    <a:lnTo>
                      <a:pt x="0" y="1465096"/>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sp>
            <p:nvSpPr>
              <p:cNvPr id="18" name="Freeform 16"/>
              <p:cNvSpPr/>
              <p:nvPr/>
            </p:nvSpPr>
            <p:spPr>
              <a:xfrm rot="16390403">
                <a:off x="6670860" y="4191491"/>
                <a:ext cx="515251" cy="2019567"/>
              </a:xfrm>
              <a:custGeom>
                <a:avLst/>
                <a:gdLst/>
                <a:ahLst/>
                <a:cxnLst/>
                <a:rect l="l" t="t" r="r" b="b"/>
                <a:pathLst>
                  <a:path w="230365" h="653096">
                    <a:moveTo>
                      <a:pt x="0" y="0"/>
                    </a:moveTo>
                    <a:lnTo>
                      <a:pt x="230365" y="0"/>
                    </a:lnTo>
                    <a:lnTo>
                      <a:pt x="230365" y="653096"/>
                    </a:lnTo>
                    <a:lnTo>
                      <a:pt x="0" y="653096"/>
                    </a:lnTo>
                    <a:lnTo>
                      <a:pt x="0" y="0"/>
                    </a:lnTo>
                    <a:close/>
                  </a:path>
                </a:pathLst>
              </a:custGeom>
              <a:blipFill>
                <a:blip r:embed="rId10">
                  <a:extLst>
                    <a:ext uri="{96DAC541-7B7A-43D3-8B79-37D633B846F1}">
                      <asvg:svgBlip xmlns:asvg="http://schemas.microsoft.com/office/drawing/2016/SVG/main" xmlns="" r:embed="rId15"/>
                    </a:ext>
                  </a:extLst>
                </a:blip>
                <a:stretch>
                  <a:fillRect/>
                </a:stretch>
              </a:blipFill>
            </p:spPr>
          </p:sp>
        </p:grpSp>
        <p:sp>
          <p:nvSpPr>
            <p:cNvPr id="5" name="Rectangle 4"/>
            <p:cNvSpPr/>
            <p:nvPr/>
          </p:nvSpPr>
          <p:spPr>
            <a:xfrm>
              <a:off x="1391369" y="5489439"/>
              <a:ext cx="5531932" cy="1651671"/>
            </a:xfrm>
            <a:prstGeom prst="rect">
              <a:avLst/>
            </a:prstGeom>
          </p:spPr>
          <p:txBody>
            <a:bodyPr wrap="square">
              <a:spAutoFit/>
            </a:bodyPr>
            <a:lstStyle/>
            <a:p>
              <a:pPr algn="ctr">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Trang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phục truyền thống: </a:t>
              </a:r>
              <a:r>
                <a:rPr lang="en-US" sz="3600" i="1">
                  <a:solidFill>
                    <a:srgbClr val="000000"/>
                  </a:solidFill>
                  <a:latin typeface="Arial" panose="020B0604020202020204" pitchFamily="34" charset="0"/>
                  <a:ea typeface="Times New Roman" panose="02020603050405020304" pitchFamily="18" charset="0"/>
                  <a:cs typeface="Arial" panose="020B0604020202020204" pitchFamily="34" charset="0"/>
                </a:rPr>
                <a:t>Ki-mô-nô</a:t>
              </a:r>
              <a:endParaRPr lang="en-US" sz="3600" i="1">
                <a:latin typeface="Arial" panose="020B0604020202020204" pitchFamily="34" charset="0"/>
                <a:cs typeface="Arial" panose="020B0604020202020204" pitchFamily="34" charset="0"/>
              </a:endParaRPr>
            </a:p>
          </p:txBody>
        </p:sp>
      </p:grpSp>
      <p:pic>
        <p:nvPicPr>
          <p:cNvPr id="2052" name="Picture 4" descr="Kimono truyền thống hoa đỏ - Hoài Giang shop"/>
          <p:cNvPicPr>
            <a:picLocks noChangeAspect="1" noChangeArrowheads="1"/>
          </p:cNvPicPr>
          <p:nvPr/>
        </p:nvPicPr>
        <p:blipFill rotWithShape="1">
          <a:blip r:embed="rId16">
            <a:extLst>
              <a:ext uri="{28A0092B-C50C-407E-A947-70E740481C1C}">
                <a14:useLocalDpi xmlns:a14="http://schemas.microsoft.com/office/drawing/2010/main" val="0"/>
              </a:ext>
            </a:extLst>
          </a:blip>
          <a:srcRect l="12408" r="4807"/>
          <a:stretch/>
        </p:blipFill>
        <p:spPr bwMode="auto">
          <a:xfrm>
            <a:off x="13083779" y="2400300"/>
            <a:ext cx="4114801" cy="6629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Freeform 11"/>
          <p:cNvSpPr/>
          <p:nvPr/>
        </p:nvSpPr>
        <p:spPr>
          <a:xfrm>
            <a:off x="477956" y="6558174"/>
            <a:ext cx="2567862" cy="3614526"/>
          </a:xfrm>
          <a:custGeom>
            <a:avLst/>
            <a:gdLst/>
            <a:ahLst/>
            <a:cxnLst/>
            <a:rect l="l" t="t" r="r" b="b"/>
            <a:pathLst>
              <a:path w="2798064" h="4114800">
                <a:moveTo>
                  <a:pt x="0" y="0"/>
                </a:moveTo>
                <a:lnTo>
                  <a:pt x="2798064" y="0"/>
                </a:lnTo>
                <a:lnTo>
                  <a:pt x="2798064" y="4114800"/>
                </a:lnTo>
                <a:lnTo>
                  <a:pt x="0" y="4114800"/>
                </a:lnTo>
                <a:lnTo>
                  <a:pt x="0" y="0"/>
                </a:lnTo>
                <a:close/>
              </a:path>
            </a:pathLst>
          </a:custGeom>
          <a:blipFill>
            <a:blip r:embed="rId17">
              <a:extLst>
                <a:ext uri="{96DAC541-7B7A-43D3-8B79-37D633B846F1}">
                  <asvg:svgBlip xmlns="" xmlns:asvg="http://schemas.microsoft.com/office/drawing/2016/SVG/main" r:embed="rId27"/>
                </a:ext>
              </a:extLst>
            </a:blip>
            <a:stretch>
              <a:fillRect/>
            </a:stretch>
          </a:blipFill>
        </p:spPr>
      </p:sp>
      <p:pic>
        <p:nvPicPr>
          <p:cNvPr id="25" name="Picture 6" descr="https://o.remove.bg/downloads/b9452d18-09ba-410b-921b-9fe874753fe0/image-removebg-preview.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163800" y="-142875"/>
            <a:ext cx="3428999"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889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checkerboard(across)">
                                      <p:cBhvr>
                                        <p:cTn id="24" dur="500"/>
                                        <p:tgtEl>
                                          <p:spTgt spid="2050"/>
                                        </p:tgtEl>
                                      </p:cBhvr>
                                    </p:animEffect>
                                  </p:childTnLst>
                                </p:cTn>
                              </p:par>
                            </p:childTnLst>
                          </p:cTn>
                        </p:par>
                        <p:par>
                          <p:cTn id="25" fill="hold">
                            <p:stCondLst>
                              <p:cond delay="500"/>
                            </p:stCondLst>
                            <p:childTnLst>
                              <p:par>
                                <p:cTn id="26" presetID="18" presetClass="entr" presetSubtype="12" fill="hold" nodeType="after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strips(downLeft)">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grpSp>
        <p:nvGrpSpPr>
          <p:cNvPr id="33" name="Group 3"/>
          <p:cNvGrpSpPr/>
          <p:nvPr/>
        </p:nvGrpSpPr>
        <p:grpSpPr>
          <a:xfrm>
            <a:off x="514350" y="461010"/>
            <a:ext cx="17259300" cy="9364980"/>
            <a:chOff x="0" y="0"/>
            <a:chExt cx="5490351" cy="2783840"/>
          </a:xfrm>
        </p:grpSpPr>
        <p:sp>
          <p:nvSpPr>
            <p:cNvPr id="34" name="Freeform 4"/>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36" name="Rectangle 35"/>
          <p:cNvSpPr/>
          <p:nvPr/>
        </p:nvSpPr>
        <p:spPr>
          <a:xfrm>
            <a:off x="0" y="905780"/>
            <a:ext cx="6248400" cy="118972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4200" b="1" smtClean="0">
                <a:solidFill>
                  <a:schemeClr val="bg1"/>
                </a:solidFill>
                <a:latin typeface="Arial" panose="020B0604020202020204" pitchFamily="34" charset="0"/>
                <a:cs typeface="Arial" panose="020B0604020202020204" pitchFamily="34" charset="0"/>
              </a:rPr>
              <a:t>Nhật Bản</a:t>
            </a:r>
            <a:endParaRPr lang="en-US" sz="4200" b="1" dirty="0">
              <a:solidFill>
                <a:schemeClr val="bg1"/>
              </a:solidFill>
              <a:latin typeface="Arial" panose="020B0604020202020204" pitchFamily="34" charset="0"/>
              <a:cs typeface="Arial" panose="020B0604020202020204" pitchFamily="34" charset="0"/>
            </a:endParaRPr>
          </a:p>
        </p:txBody>
      </p:sp>
      <p:sp>
        <p:nvSpPr>
          <p:cNvPr id="38" name="AutoShape 2" descr="vang mãi chân lý ''không có gì quý hơn độc lập, tự do'' - bài 2: hun đúc  khát vọng cống hiế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Lễ hội hoa anh đào Nhật Bản: Thời điểm, thông tin và lưu ý | Vietjet 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705100"/>
            <a:ext cx="7620000" cy="5076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Lễ hội hoa anh đào Hanami (Nhật Bản) có gì thú vị? - BestPrice - BestPr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2922" y="2705100"/>
            <a:ext cx="7483103" cy="5076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705604" y="8183589"/>
            <a:ext cx="6432962" cy="1268247"/>
            <a:chOff x="5705604" y="8183589"/>
            <a:chExt cx="6432962" cy="1268247"/>
          </a:xfrm>
        </p:grpSpPr>
        <p:grpSp>
          <p:nvGrpSpPr>
            <p:cNvPr id="8" name="Group 7"/>
            <p:cNvGrpSpPr/>
            <p:nvPr/>
          </p:nvGrpSpPr>
          <p:grpSpPr>
            <a:xfrm>
              <a:off x="6149434" y="8183589"/>
              <a:ext cx="5989132" cy="1268247"/>
              <a:chOff x="6149434" y="8183589"/>
              <a:chExt cx="5989132" cy="1268247"/>
            </a:xfrm>
          </p:grpSpPr>
          <p:sp>
            <p:nvSpPr>
              <p:cNvPr id="21" name="Freeform 12"/>
              <p:cNvSpPr/>
              <p:nvPr/>
            </p:nvSpPr>
            <p:spPr>
              <a:xfrm>
                <a:off x="6149434" y="8183589"/>
                <a:ext cx="5989132" cy="1268247"/>
              </a:xfrm>
              <a:custGeom>
                <a:avLst/>
                <a:gdLst/>
                <a:ahLst/>
                <a:cxnLst/>
                <a:rect l="l" t="t" r="r" b="b"/>
                <a:pathLst>
                  <a:path w="1444951" h="1465096">
                    <a:moveTo>
                      <a:pt x="0" y="0"/>
                    </a:moveTo>
                    <a:lnTo>
                      <a:pt x="1444951" y="0"/>
                    </a:lnTo>
                    <a:lnTo>
                      <a:pt x="1444951" y="1465096"/>
                    </a:lnTo>
                    <a:lnTo>
                      <a:pt x="0" y="1465096"/>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7" name="Rectangle 6"/>
              <p:cNvSpPr/>
              <p:nvPr/>
            </p:nvSpPr>
            <p:spPr>
              <a:xfrm>
                <a:off x="7076767" y="8494546"/>
                <a:ext cx="4134465" cy="646331"/>
              </a:xfrm>
              <a:prstGeom prst="rect">
                <a:avLst/>
              </a:prstGeom>
            </p:spPr>
            <p:txBody>
              <a:bodyPr wrap="none">
                <a:spAutoFit/>
              </a:bodyPr>
              <a:lstStyle/>
              <a:p>
                <a:pPr algn="ct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Lễ hội hoa anh đào</a:t>
                </a:r>
                <a:endParaRPr lang="en-US" sz="3600">
                  <a:latin typeface="Arial" panose="020B0604020202020204" pitchFamily="34" charset="0"/>
                  <a:cs typeface="Arial" panose="020B0604020202020204" pitchFamily="34" charset="0"/>
                </a:endParaRPr>
              </a:p>
            </p:txBody>
          </p:sp>
        </p:grpSp>
        <p:pic>
          <p:nvPicPr>
            <p:cNvPr id="25" name="Picture 3"/>
            <p:cNvPicPr>
              <a:picLocks noChangeAspect="1"/>
            </p:cNvPicPr>
            <p:nvPr/>
          </p:nvPicPr>
          <p:blipFill>
            <a:blip r:embed="rId10"/>
            <a:srcRect/>
            <a:stretch>
              <a:fillRect/>
            </a:stretch>
          </p:blipFill>
          <p:spPr>
            <a:xfrm>
              <a:off x="5705604" y="8217041"/>
              <a:ext cx="1216570" cy="1192745"/>
            </a:xfrm>
            <a:prstGeom prst="rect">
              <a:avLst/>
            </a:prstGeom>
          </p:spPr>
        </p:pic>
      </p:grpSp>
      <p:pic>
        <p:nvPicPr>
          <p:cNvPr id="26" name="Picture 6" descr="https://o.remove.bg/downloads/b9452d18-09ba-410b-921b-9fe874753fe0/image-removebg-previe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63800" y="-142875"/>
            <a:ext cx="3428999"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5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500"/>
                                        <p:tgtEl>
                                          <p:spTgt spid="3074"/>
                                        </p:tgtEl>
                                      </p:cBhvr>
                                    </p:animEffect>
                                  </p:childTnLst>
                                </p:cTn>
                              </p:par>
                              <p:par>
                                <p:cTn id="8" presetID="2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edge">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2629</TotalTime>
  <Words>3327</Words>
  <Application>Microsoft Office PowerPoint</Application>
  <PresentationFormat>Custom</PresentationFormat>
  <Paragraphs>260</Paragraphs>
  <Slides>56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Symbol</vt:lpstr>
      <vt:lpstr>Calibri</vt:lpstr>
      <vt:lpstr>Noto Sans Symbols</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Minh Nhung</cp:lastModifiedBy>
  <cp:revision>120</cp:revision>
  <dcterms:created xsi:type="dcterms:W3CDTF">2006-08-16T00:00:00Z</dcterms:created>
  <dcterms:modified xsi:type="dcterms:W3CDTF">2025-10-10T13:11:38Z</dcterms:modified>
  <dc:identifier>DAFbXp4ivnI</dc:identifier>
</cp:coreProperties>
</file>