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sldIdLst>
    <p:sldId id="271" r:id="rId3"/>
    <p:sldId id="273" r:id="rId4"/>
    <p:sldId id="293" r:id="rId5"/>
    <p:sldId id="296" r:id="rId6"/>
    <p:sldId id="295" r:id="rId7"/>
    <p:sldId id="256" r:id="rId8"/>
    <p:sldId id="305" r:id="rId9"/>
    <p:sldId id="306" r:id="rId10"/>
    <p:sldId id="257" r:id="rId11"/>
    <p:sldId id="303" r:id="rId12"/>
    <p:sldId id="304" r:id="rId13"/>
    <p:sldId id="297" r:id="rId14"/>
    <p:sldId id="275" r:id="rId15"/>
    <p:sldId id="298" r:id="rId16"/>
    <p:sldId id="276" r:id="rId17"/>
    <p:sldId id="277" r:id="rId18"/>
    <p:sldId id="278" r:id="rId19"/>
    <p:sldId id="301" r:id="rId20"/>
    <p:sldId id="307" r:id="rId21"/>
    <p:sldId id="308" r:id="rId22"/>
    <p:sldId id="309" r:id="rId23"/>
    <p:sldId id="310" r:id="rId24"/>
    <p:sldId id="312" r:id="rId25"/>
    <p:sldId id="311" r:id="rId26"/>
    <p:sldId id="330" r:id="rId27"/>
    <p:sldId id="323" r:id="rId28"/>
    <p:sldId id="324" r:id="rId29"/>
    <p:sldId id="325" r:id="rId30"/>
    <p:sldId id="326" r:id="rId31"/>
    <p:sldId id="327" r:id="rId32"/>
    <p:sldId id="328" r:id="rId33"/>
    <p:sldId id="329" r:id="rId34"/>
    <p:sldId id="258" r:id="rId35"/>
    <p:sldId id="264" r:id="rId36"/>
    <p:sldId id="284" r:id="rId37"/>
    <p:sldId id="279" r:id="rId38"/>
    <p:sldId id="280" r:id="rId39"/>
    <p:sldId id="314" r:id="rId40"/>
    <p:sldId id="294" r:id="rId41"/>
    <p:sldId id="281" r:id="rId42"/>
    <p:sldId id="282" r:id="rId43"/>
    <p:sldId id="283" r:id="rId44"/>
    <p:sldId id="285" r:id="rId45"/>
    <p:sldId id="288" r:id="rId46"/>
    <p:sldId id="299" r:id="rId47"/>
    <p:sldId id="302" r:id="rId48"/>
    <p:sldId id="262" r:id="rId49"/>
    <p:sldId id="291" r:id="rId50"/>
    <p:sldId id="266" r:id="rId51"/>
    <p:sldId id="267" r:id="rId52"/>
    <p:sldId id="315" r:id="rId53"/>
    <p:sldId id="317" r:id="rId54"/>
    <p:sldId id="318" r:id="rId55"/>
    <p:sldId id="263" r:id="rId56"/>
    <p:sldId id="268" r:id="rId57"/>
    <p:sldId id="313" r:id="rId58"/>
    <p:sldId id="27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85" d="100"/>
          <a:sy n="85"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1338B-7580-4671-9047-4145D5B459BE}"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8CE46-A84E-4835-836A-6C435CED3E2B}" type="slidenum">
              <a:rPr lang="en-US" smtClean="0"/>
              <a:t>‹#›</a:t>
            </a:fld>
            <a:endParaRPr lang="en-US"/>
          </a:p>
        </p:txBody>
      </p:sp>
    </p:spTree>
    <p:extLst>
      <p:ext uri="{BB962C8B-B14F-4D97-AF65-F5344CB8AC3E}">
        <p14:creationId xmlns:p14="http://schemas.microsoft.com/office/powerpoint/2010/main" val="267524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45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386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FFBF-5BA3-478F-821D-2EF8EC3FD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A4438-94EB-4CBE-823C-64979D7D5C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446770-A515-4AA6-ABCF-53EB0FC2DF0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5" name="Footer Placeholder 4">
            <a:extLst>
              <a:ext uri="{FF2B5EF4-FFF2-40B4-BE49-F238E27FC236}">
                <a16:creationId xmlns:a16="http://schemas.microsoft.com/office/drawing/2014/main" id="{12769D9C-D60D-41EE-B0AC-09D30EB33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760B5-41E4-46DF-83C9-CFF5E04B583F}"/>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7827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A347-6CC4-43EC-AFFF-E850D98D79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06679-AB5B-41A4-AB9C-A66BBCD2D0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D543D-92E2-4ECE-8B66-EEA5D1099AB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5" name="Footer Placeholder 4">
            <a:extLst>
              <a:ext uri="{FF2B5EF4-FFF2-40B4-BE49-F238E27FC236}">
                <a16:creationId xmlns:a16="http://schemas.microsoft.com/office/drawing/2014/main" id="{B65F7E0F-7926-4ACE-A1A9-C68E8CA855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BBE851-DB40-4B97-9244-44E6B6BEB50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76943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C2F09-C0E6-44AF-9F56-F11D23250F0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09737E-2DBC-41FF-B1BC-DBE9F8C834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153D-BD06-4E23-BEED-70D308022918}"/>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5" name="Footer Placeholder 4">
            <a:extLst>
              <a:ext uri="{FF2B5EF4-FFF2-40B4-BE49-F238E27FC236}">
                <a16:creationId xmlns:a16="http://schemas.microsoft.com/office/drawing/2014/main" id="{2A6B4CBD-FDC2-44F9-8B2F-FEB40D02A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D97E94-30BA-4C95-8115-CAA14C0530C7}"/>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693869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0491070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21691118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66051028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53098090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704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19158785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63062820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6464434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E916-2044-48EF-A501-E57121306E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A77C56-7A34-4AA2-901B-E860B217F4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5BD4C-F4BB-4B93-AEC0-B311A36D6E6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5" name="Footer Placeholder 4">
            <a:extLst>
              <a:ext uri="{FF2B5EF4-FFF2-40B4-BE49-F238E27FC236}">
                <a16:creationId xmlns:a16="http://schemas.microsoft.com/office/drawing/2014/main" id="{A1986566-2B4A-4D6B-80C3-611D3EE6E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3794C-F1B2-48F3-8FDB-43E5E904F54C}"/>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31650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27416563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2798074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2025/7/31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215389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C66E-BE31-48D3-9D5C-CFCE29D92C5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38B546-B2C1-4FE9-B105-02F018D8C6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3D5E0E-9F5B-47F6-9D32-4999994D62E5}"/>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5" name="Footer Placeholder 4">
            <a:extLst>
              <a:ext uri="{FF2B5EF4-FFF2-40B4-BE49-F238E27FC236}">
                <a16:creationId xmlns:a16="http://schemas.microsoft.com/office/drawing/2014/main" id="{80087147-53C7-4ACB-92F8-1780EAFD4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5A61C-2D10-4C34-A1DE-29B527FEF84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6839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F530-0F17-4013-A624-C59C0D7F1F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C4B16D-D504-47C3-939F-EF5A5A6B3A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36613A-93B5-4C51-BAF5-31DB50188FE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26FA70-8416-4107-893B-978B5A75186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6" name="Footer Placeholder 5">
            <a:extLst>
              <a:ext uri="{FF2B5EF4-FFF2-40B4-BE49-F238E27FC236}">
                <a16:creationId xmlns:a16="http://schemas.microsoft.com/office/drawing/2014/main" id="{69764086-A04B-40C7-A026-2F6F42C6B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30D5DB-7AB0-425C-82C3-E084958E64AE}"/>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5607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0C68-FB4B-4ABA-9469-72FC6AD2A7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6F74C-3867-453A-8283-5E1FCA57BB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3BB74C-43E8-4A95-97BA-0E90949FEE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57BCDA-0221-464E-9E92-70E833D442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BB2875-1263-4342-957C-827735C5DE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B8C586-ECAC-4E6E-86A1-AE27BF6673D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8" name="Footer Placeholder 7">
            <a:extLst>
              <a:ext uri="{FF2B5EF4-FFF2-40B4-BE49-F238E27FC236}">
                <a16:creationId xmlns:a16="http://schemas.microsoft.com/office/drawing/2014/main" id="{8DCD2B31-6189-4099-8802-F5C97B1AF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70AF07-9890-477E-8426-EC55CB57A6C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68190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1B28-0BDE-4C6A-B69C-2C58A99F2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AE5788-C4E4-4EE2-A3F2-1F964302DAC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4" name="Footer Placeholder 3">
            <a:extLst>
              <a:ext uri="{FF2B5EF4-FFF2-40B4-BE49-F238E27FC236}">
                <a16:creationId xmlns:a16="http://schemas.microsoft.com/office/drawing/2014/main" id="{22D54DB1-0324-4A0A-9D28-47CC84DB18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63F7180-A4A5-4749-9D30-2F1048148B7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41103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52478-5EC2-495F-8C67-49E12C48429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3" name="Footer Placeholder 2">
            <a:extLst>
              <a:ext uri="{FF2B5EF4-FFF2-40B4-BE49-F238E27FC236}">
                <a16:creationId xmlns:a16="http://schemas.microsoft.com/office/drawing/2014/main" id="{59A10A3D-318C-4C8C-A8BD-56802C2BD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58A254-45EE-4306-A133-40733FBFA68D}"/>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28573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7AF9-EC09-4057-8CF1-F6625A6DF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6B5BD5-9817-4244-B63A-31C49D0126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35640-609F-471E-A447-913E9B6BFF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2AB35-1C62-41B6-B64B-514A90DC6F72}"/>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6" name="Footer Placeholder 5">
            <a:extLst>
              <a:ext uri="{FF2B5EF4-FFF2-40B4-BE49-F238E27FC236}">
                <a16:creationId xmlns:a16="http://schemas.microsoft.com/office/drawing/2014/main" id="{9A23EBC0-14BC-4A4C-8536-42AED3BE1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EAAD30-F3D5-4243-9667-C49C5901C67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05920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A127-F1FD-4E23-86F9-47CD8B8B34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4F937-3C6A-4C53-8470-82AF2599DC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AFCDD-2CAF-4E6A-8FE2-FE496A3491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5D8E7-7412-4E09-AB62-9DEB22E7E23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7/31/2025</a:t>
            </a:fld>
            <a:endParaRPr lang="en-US"/>
          </a:p>
        </p:txBody>
      </p:sp>
      <p:sp>
        <p:nvSpPr>
          <p:cNvPr id="6" name="Footer Placeholder 5">
            <a:extLst>
              <a:ext uri="{FF2B5EF4-FFF2-40B4-BE49-F238E27FC236}">
                <a16:creationId xmlns:a16="http://schemas.microsoft.com/office/drawing/2014/main" id="{A29206E0-F022-45E2-81BA-BAC26FB56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220FD4-B268-4A10-B59B-54CD07E37245}"/>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14871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2801480A-DB11-4A4A-A88A-20B5627D10B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35398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2025/7/31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088043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31.gif"/></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1496183" y="3436449"/>
            <a:ext cx="9199634" cy="1550361"/>
          </a:xfrm>
          <a:prstGeom prst="rect">
            <a:avLst/>
          </a:prstGeom>
          <a:noFill/>
        </p:spPr>
        <p:txBody>
          <a:bodyPr wrap="none" lIns="0" tIns="0" rIns="0" bIns="0" rtlCol="0">
            <a:spAutoFit/>
          </a:bodyPr>
          <a:lstStyle/>
          <a:p>
            <a:pPr algn="ctr">
              <a:lnSpc>
                <a:spcPct val="120000"/>
              </a:lnSpc>
            </a:pPr>
            <a:r>
              <a:rPr lang="vi-VN" sz="4400" b="1" spc="-50" dirty="0">
                <a:solidFill>
                  <a:srgbClr val="002060"/>
                </a:solidFill>
              </a:rPr>
              <a:t>TRAO ĐỔI CHẤT VÀ CHUYỂN HÓA</a:t>
            </a:r>
          </a:p>
          <a:p>
            <a:pPr algn="ctr">
              <a:lnSpc>
                <a:spcPct val="120000"/>
              </a:lnSpc>
            </a:pPr>
            <a:r>
              <a:rPr lang="vi-VN" sz="4400" b="1" spc="-50" dirty="0">
                <a:solidFill>
                  <a:srgbClr val="002060"/>
                </a:solidFill>
              </a:rPr>
              <a:t>NĂNG LƯỢNG Ở SINH VẬT</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064328" y="1943491"/>
            <a:ext cx="6063344" cy="1207381"/>
            <a:chOff x="7946323" y="1943491"/>
            <a:chExt cx="6063344"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6063344"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8244074" y="1993825"/>
              <a:ext cx="5467843" cy="1106713"/>
            </a:xfrm>
            <a:prstGeom prst="rect">
              <a:avLst/>
            </a:prstGeom>
            <a:noFill/>
          </p:spPr>
          <p:txBody>
            <a:bodyPr wrap="none" lIns="0" tIns="0" rIns="0" bIns="0" rtlCol="0">
              <a:spAutoFit/>
            </a:bodyPr>
            <a:lstStyle/>
            <a:p>
              <a:pPr>
                <a:lnSpc>
                  <a:spcPct val="120000"/>
                </a:lnSpc>
              </a:pPr>
              <a:r>
                <a:rPr lang="vi-VN" sz="6600" b="1" dirty="0">
                  <a:solidFill>
                    <a:schemeClr val="bg1"/>
                  </a:solidFill>
                </a:rPr>
                <a:t>CHƯƠNG VII:</a:t>
              </a:r>
            </a:p>
          </p:txBody>
        </p:sp>
      </p:gr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6F0BC9-ECC5-4815-85A8-5076C4B47B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7640" y="1662014"/>
            <a:ext cx="1529443" cy="152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780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A22878-732A-5411-D07D-9DAC6C7AAE27}"/>
              </a:ext>
            </a:extLst>
          </p:cNvPr>
          <p:cNvSpPr txBox="1"/>
          <p:nvPr/>
        </p:nvSpPr>
        <p:spPr>
          <a:xfrm>
            <a:off x="2971800" y="130985"/>
            <a:ext cx="6096000" cy="368755"/>
          </a:xfrm>
          <a:prstGeom prst="rect">
            <a:avLst/>
          </a:prstGeom>
          <a:noFill/>
        </p:spPr>
        <p:txBody>
          <a:bodyPr wrap="square">
            <a:spAutoFit/>
          </a:bodyPr>
          <a:lstStyle/>
          <a:p>
            <a:pPr marL="149225" marR="72390" algn="ctr">
              <a:lnSpc>
                <a:spcPct val="107000"/>
              </a:lnSpc>
              <a:spcAft>
                <a:spcPts val="800"/>
              </a:spcAft>
            </a:pPr>
            <a:r>
              <a:rPr lang="en-US" sz="1800" b="1" dirty="0">
                <a:solidFill>
                  <a:srgbClr val="000000"/>
                </a:solidFill>
                <a:effectLst/>
                <a:latin typeface="Times New Roman" panose="02020603050405020304" pitchFamily="18" charset="0"/>
                <a:ea typeface="Calibri" panose="020F0502020204030204" pitchFamily="34" charset="0"/>
              </a:rPr>
              <a:t>PHIẾU HỌC TẬP SỐ 1</a:t>
            </a:r>
            <a:endParaRPr lang="en-US" sz="18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DCD331A1-83BC-5F43-0993-B6142F614688}"/>
              </a:ext>
            </a:extLst>
          </p:cNvPr>
          <p:cNvSpPr txBox="1"/>
          <p:nvPr/>
        </p:nvSpPr>
        <p:spPr>
          <a:xfrm>
            <a:off x="360828" y="515419"/>
            <a:ext cx="11450171" cy="460895"/>
          </a:xfrm>
          <a:prstGeom prst="rect">
            <a:avLst/>
          </a:prstGeom>
          <a:noFill/>
        </p:spPr>
        <p:txBody>
          <a:bodyPr wrap="square">
            <a:spAutoFit/>
          </a:bodyPr>
          <a:lstStyle/>
          <a:p>
            <a:pPr algn="just">
              <a:lnSpc>
                <a:spcPct val="107000"/>
              </a:lnSpc>
              <a:spcAft>
                <a:spcPts val="800"/>
              </a:spcAft>
            </a:pPr>
            <a:r>
              <a:rPr lang="en-US" sz="2400" b="1" dirty="0" err="1">
                <a:solidFill>
                  <a:srgbClr val="FF0000"/>
                </a:solidFill>
                <a:effectLst/>
                <a:latin typeface="Times New Roman" panose="02020603050405020304" pitchFamily="18" charset="0"/>
                <a:ea typeface="Times New Roman" panose="02020603050405020304" pitchFamily="18" charset="0"/>
              </a:rPr>
              <a:t>Câu</a:t>
            </a:r>
            <a:r>
              <a:rPr lang="en-US" sz="2400" b="1" dirty="0">
                <a:solidFill>
                  <a:srgbClr val="FF0000"/>
                </a:solidFill>
                <a:effectLst/>
                <a:latin typeface="Times New Roman" panose="02020603050405020304" pitchFamily="18" charset="0"/>
                <a:ea typeface="Times New Roman" panose="02020603050405020304" pitchFamily="18" charset="0"/>
              </a:rPr>
              <a:t> 1: a. Quan </a:t>
            </a:r>
            <a:r>
              <a:rPr lang="en-US" sz="2400" b="1" dirty="0" err="1">
                <a:solidFill>
                  <a:srgbClr val="FF0000"/>
                </a:solidFill>
                <a:effectLst/>
                <a:latin typeface="Times New Roman" panose="02020603050405020304" pitchFamily="18" charset="0"/>
                <a:ea typeface="Times New Roman" panose="02020603050405020304" pitchFamily="18" charset="0"/>
              </a:rPr>
              <a:t>sát</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hình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sau</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em</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hãy</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cho</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biết</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cơ</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thể</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thu</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nhận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và</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thải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ra</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gì</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F13D99E6-37FA-D782-1982-3BBF6A1E9D1C}"/>
              </a:ext>
            </a:extLst>
          </p:cNvPr>
          <p:cNvPicPr>
            <a:picLocks noChangeAspect="1"/>
          </p:cNvPicPr>
          <p:nvPr/>
        </p:nvPicPr>
        <p:blipFill>
          <a:blip r:embed="rId2"/>
          <a:stretch>
            <a:fillRect/>
          </a:stretch>
        </p:blipFill>
        <p:spPr>
          <a:xfrm>
            <a:off x="152400" y="1066800"/>
            <a:ext cx="5267133" cy="2486348"/>
          </a:xfrm>
          <a:prstGeom prst="rect">
            <a:avLst/>
          </a:prstGeom>
        </p:spPr>
      </p:pic>
      <p:pic>
        <p:nvPicPr>
          <p:cNvPr id="12" name="Picture 11">
            <a:extLst>
              <a:ext uri="{FF2B5EF4-FFF2-40B4-BE49-F238E27FC236}">
                <a16:creationId xmlns:a16="http://schemas.microsoft.com/office/drawing/2014/main" id="{B79B941A-9201-657A-5BB8-21EBBFE97BF2}"/>
              </a:ext>
            </a:extLst>
          </p:cNvPr>
          <p:cNvPicPr>
            <a:picLocks noChangeAspect="1"/>
          </p:cNvPicPr>
          <p:nvPr/>
        </p:nvPicPr>
        <p:blipFill>
          <a:blip r:embed="rId3"/>
          <a:stretch>
            <a:fillRect/>
          </a:stretch>
        </p:blipFill>
        <p:spPr>
          <a:xfrm>
            <a:off x="5867400" y="1035424"/>
            <a:ext cx="5769965" cy="2362200"/>
          </a:xfrm>
          <a:prstGeom prst="rect">
            <a:avLst/>
          </a:prstGeom>
        </p:spPr>
      </p:pic>
      <p:sp>
        <p:nvSpPr>
          <p:cNvPr id="14" name="TextBox 13">
            <a:extLst>
              <a:ext uri="{FF2B5EF4-FFF2-40B4-BE49-F238E27FC236}">
                <a16:creationId xmlns:a16="http://schemas.microsoft.com/office/drawing/2014/main" id="{5FBE323A-18A8-30B9-A744-82F9FF4F8229}"/>
              </a:ext>
            </a:extLst>
          </p:cNvPr>
          <p:cNvSpPr txBox="1"/>
          <p:nvPr/>
        </p:nvSpPr>
        <p:spPr>
          <a:xfrm>
            <a:off x="360829" y="3702475"/>
            <a:ext cx="9220200" cy="830997"/>
          </a:xfrm>
          <a:prstGeom prst="rect">
            <a:avLst/>
          </a:prstGeom>
          <a:noFill/>
        </p:spPr>
        <p:txBody>
          <a:bodyPr wrap="square">
            <a:spAutoFit/>
          </a:bodyPr>
          <a:lstStyle/>
          <a:p>
            <a:r>
              <a:rPr lang="en-US" sz="2400" b="1" dirty="0">
                <a:solidFill>
                  <a:srgbClr val="FF0000"/>
                </a:solidFill>
                <a:effectLst/>
                <a:latin typeface="Times New Roman" panose="02020603050405020304" pitchFamily="18" charset="0"/>
                <a:ea typeface="Times New Roman" panose="02020603050405020304" pitchFamily="18" charset="0"/>
              </a:rPr>
              <a:t>b. Các </a:t>
            </a:r>
            <a:r>
              <a:rPr lang="en-US" sz="2400" b="1" dirty="0" err="1">
                <a:solidFill>
                  <a:srgbClr val="FF0000"/>
                </a:solidFill>
                <a:effectLst/>
                <a:latin typeface="Times New Roman" panose="02020603050405020304" pitchFamily="18" charset="0"/>
                <a:ea typeface="Times New Roman" panose="02020603050405020304" pitchFamily="18" charset="0"/>
              </a:rPr>
              <a:t>chất</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được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lấy</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từ</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môi</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trường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được</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sử</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dụng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để</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làm</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gì</a:t>
            </a:r>
            <a:r>
              <a:rPr lang="en-US" sz="2400" b="1" dirty="0">
                <a:solidFill>
                  <a:srgbClr val="FF0000"/>
                </a:solidFill>
                <a:effectLst/>
                <a:latin typeface="Times New Roman" panose="02020603050405020304" pitchFamily="18" charset="0"/>
                <a:ea typeface="Times New Roman" panose="02020603050405020304" pitchFamily="18" charset="0"/>
              </a:rPr>
              <a:t>?</a:t>
            </a:r>
          </a:p>
          <a:p>
            <a:r>
              <a:rPr lang="en-US" sz="2400" b="1" dirty="0">
                <a:solidFill>
                  <a:srgbClr val="FF0000"/>
                </a:solidFill>
                <a:latin typeface="Times New Roman" panose="02020603050405020304" pitchFamily="18" charset="0"/>
              </a:rPr>
              <a:t>-&gt; </a:t>
            </a:r>
            <a:r>
              <a:rPr lang="en-US" sz="2400" b="1" dirty="0" err="1">
                <a:solidFill>
                  <a:srgbClr val="FF0000"/>
                </a:solidFill>
                <a:latin typeface="Times New Roman" panose="02020603050405020304" pitchFamily="18" charset="0"/>
              </a:rPr>
              <a:t>Nhận</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xét</a:t>
            </a:r>
            <a:r>
              <a:rPr lang="en-US" sz="2400" b="1" dirty="0">
                <a:solidFill>
                  <a:srgbClr val="FF0000"/>
                </a:solidFill>
                <a:latin typeface="Times New Roman" panose="02020603050405020304" pitchFamily="18" charset="0"/>
              </a:rPr>
              <a:t>: Trao </a:t>
            </a:r>
            <a:r>
              <a:rPr lang="en-US" sz="2400" b="1" dirty="0" err="1">
                <a:solidFill>
                  <a:srgbClr val="FF0000"/>
                </a:solidFill>
                <a:latin typeface="Times New Roman" panose="02020603050405020304" pitchFamily="18" charset="0"/>
              </a:rPr>
              <a:t>đổi</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chất</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là</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gì</a:t>
            </a:r>
            <a:r>
              <a:rPr lang="en-US" sz="2400" b="1" dirty="0">
                <a:solidFill>
                  <a:srgbClr val="FF0000"/>
                </a:solidFill>
                <a:latin typeface="Times New Roman" panose="02020603050405020304" pitchFamily="18" charset="0"/>
              </a:rPr>
              <a:t>?</a:t>
            </a:r>
            <a:endParaRPr lang="en-US" sz="2400" b="1" dirty="0">
              <a:solidFill>
                <a:srgbClr val="FF0000"/>
              </a:solidFill>
            </a:endParaRPr>
          </a:p>
        </p:txBody>
      </p:sp>
      <p:sp>
        <p:nvSpPr>
          <p:cNvPr id="3" name="TextBox 2">
            <a:extLst>
              <a:ext uri="{FF2B5EF4-FFF2-40B4-BE49-F238E27FC236}">
                <a16:creationId xmlns:a16="http://schemas.microsoft.com/office/drawing/2014/main" id="{0D698A38-1052-FBDD-AC12-570F4FF38C0A}"/>
              </a:ext>
            </a:extLst>
          </p:cNvPr>
          <p:cNvSpPr txBox="1"/>
          <p:nvPr/>
        </p:nvSpPr>
        <p:spPr>
          <a:xfrm>
            <a:off x="183776" y="4682799"/>
            <a:ext cx="11453589" cy="1813125"/>
          </a:xfrm>
          <a:prstGeom prst="rect">
            <a:avLst/>
          </a:prstGeom>
          <a:noFill/>
        </p:spPr>
        <p:txBody>
          <a:bodyPr wrap="square">
            <a:spAutoFit/>
          </a:bodyPr>
          <a:lstStyle/>
          <a:p>
            <a:pPr lvl="0" algn="just">
              <a:lnSpc>
                <a:spcPct val="107000"/>
              </a:lnSpc>
              <a:spcAft>
                <a:spcPts val="800"/>
              </a:spcAft>
            </a:pPr>
            <a:r>
              <a:rPr lang="en-US" sz="2400" b="1" dirty="0" err="1">
                <a:solidFill>
                  <a:srgbClr val="0070C0"/>
                </a:solidFill>
                <a:effectLst/>
                <a:latin typeface="Times New Roman" panose="02020603050405020304" pitchFamily="18" charset="0"/>
                <a:ea typeface="Calibri" panose="020F0502020204030204" pitchFamily="34" charset="0"/>
              </a:rPr>
              <a:t>Câu</a:t>
            </a:r>
            <a:r>
              <a:rPr lang="en-US" sz="2400" b="1" dirty="0">
                <a:solidFill>
                  <a:srgbClr val="0070C0"/>
                </a:solidFill>
                <a:effectLst/>
                <a:latin typeface="Times New Roman" panose="02020603050405020304" pitchFamily="18" charset="0"/>
                <a:ea typeface="Calibri" panose="020F0502020204030204" pitchFamily="34" charset="0"/>
              </a:rPr>
              <a:t> </a:t>
            </a:r>
            <a:r>
              <a:rPr lang="vi-VN" sz="2400" b="1" dirty="0">
                <a:solidFill>
                  <a:srgbClr val="0070C0"/>
                </a:solidFill>
                <a:effectLst/>
                <a:latin typeface="Times New Roman" panose="02020603050405020304" pitchFamily="18" charset="0"/>
                <a:ea typeface="Calibri" panose="020F0502020204030204" pitchFamily="34" charset="0"/>
              </a:rPr>
              <a:t>2</a:t>
            </a:r>
            <a:r>
              <a:rPr lang="en-US" sz="2400" b="1" dirty="0">
                <a:solidFill>
                  <a:srgbClr val="0070C0"/>
                </a:solidFill>
                <a:effectLst/>
                <a:latin typeface="Times New Roman" panose="02020603050405020304" pitchFamily="18" charset="0"/>
                <a:ea typeface="Calibri" panose="020F0502020204030204" pitchFamily="34" charset="0"/>
              </a:rPr>
              <a:t>:</a:t>
            </a:r>
            <a:r>
              <a:rPr lang="vi-VN" sz="2400" b="1" dirty="0">
                <a:solidFill>
                  <a:srgbClr val="0070C0"/>
                </a:solidFill>
                <a:effectLst/>
                <a:latin typeface="Times New Roman" panose="02020603050405020304" pitchFamily="18" charset="0"/>
                <a:ea typeface="Calibri" panose="020F0502020204030204" pitchFamily="34" charset="0"/>
              </a:rPr>
              <a:t> </a:t>
            </a:r>
            <a:endParaRPr lang="en-US" sz="2400" dirty="0">
              <a:solidFill>
                <a:srgbClr val="0070C0"/>
              </a:solidFill>
              <a:effectLst/>
              <a:latin typeface="Times New Roman" panose="02020603050405020304" pitchFamily="18" charset="0"/>
              <a:ea typeface="Calibri" panose="020F0502020204030204" pitchFamily="34" charset="0"/>
            </a:endParaRPr>
          </a:p>
          <a:p>
            <a:pPr marL="6350" indent="-6350" algn="just">
              <a:lnSpc>
                <a:spcPct val="107000"/>
              </a:lnSpc>
              <a:spcAft>
                <a:spcPts val="485"/>
              </a:spcAft>
            </a:pPr>
            <a:r>
              <a:rPr lang="en-US" sz="2400" b="1" i="1" dirty="0">
                <a:solidFill>
                  <a:srgbClr val="0070C0"/>
                </a:solidFill>
                <a:effectLst/>
                <a:latin typeface="Times New Roman" panose="02020603050405020304" pitchFamily="18" charset="0"/>
                <a:ea typeface="Times New Roman" panose="02020603050405020304" pitchFamily="18" charset="0"/>
              </a:rPr>
              <a:t>(?) Các </a:t>
            </a:r>
            <a:r>
              <a:rPr lang="en-US" sz="2400" b="1" i="1" dirty="0" err="1">
                <a:solidFill>
                  <a:srgbClr val="0070C0"/>
                </a:solidFill>
                <a:effectLst/>
                <a:latin typeface="Times New Roman" panose="02020603050405020304" pitchFamily="18" charset="0"/>
                <a:ea typeface="Times New Roman" panose="02020603050405020304" pitchFamily="18" charset="0"/>
              </a:rPr>
              <a:t>hoạt</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động</a:t>
            </a:r>
            <a:r>
              <a:rPr lang="en-US" sz="2400" b="1" i="1" dirty="0">
                <a:solidFill>
                  <a:srgbClr val="0070C0"/>
                </a:solidFill>
                <a:effectLst/>
                <a:latin typeface="Times New Roman" panose="02020603050405020304" pitchFamily="18" charset="0"/>
                <a:ea typeface="Times New Roman" panose="02020603050405020304" pitchFamily="18" charset="0"/>
              </a:rPr>
              <a:t> ở </a:t>
            </a:r>
            <a:r>
              <a:rPr lang="en-US" sz="2400" b="1" i="1" dirty="0" err="1">
                <a:solidFill>
                  <a:srgbClr val="0070C0"/>
                </a:solidFill>
                <a:effectLst/>
                <a:latin typeface="Times New Roman" panose="02020603050405020304" pitchFamily="18" charset="0"/>
                <a:ea typeface="Times New Roman" panose="02020603050405020304" pitchFamily="18" charset="0"/>
              </a:rPr>
              <a:t>người</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đi</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lại</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chơi</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thể</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thao</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đều</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cần</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năng</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lượng</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Năng</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lượng</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đó</a:t>
            </a:r>
            <a:r>
              <a:rPr lang="en-US" sz="2400" b="1" i="1" dirty="0">
                <a:solidFill>
                  <a:srgbClr val="0070C0"/>
                </a:solidFill>
                <a:effectLst/>
                <a:latin typeface="Times New Roman" panose="02020603050405020304" pitchFamily="18" charset="0"/>
                <a:ea typeface="Times New Roman" panose="02020603050405020304" pitchFamily="18" charset="0"/>
              </a:rPr>
              <a:t> do </a:t>
            </a:r>
            <a:r>
              <a:rPr lang="en-US" sz="2400" b="1" i="1" dirty="0" err="1">
                <a:solidFill>
                  <a:srgbClr val="0070C0"/>
                </a:solidFill>
                <a:effectLst/>
                <a:latin typeface="Times New Roman" panose="02020603050405020304" pitchFamily="18" charset="0"/>
                <a:ea typeface="Times New Roman" panose="02020603050405020304" pitchFamily="18" charset="0"/>
              </a:rPr>
              <a:t>đâu</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mà</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có</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và</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đã</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được</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biến</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đổi</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từ</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dạng</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nào</a:t>
            </a:r>
            <a:r>
              <a:rPr lang="en-US" sz="2400" b="1" i="1" dirty="0">
                <a:solidFill>
                  <a:srgbClr val="0070C0"/>
                </a:solidFill>
                <a:effectLst/>
                <a:latin typeface="Times New Roman" panose="02020603050405020304" pitchFamily="18" charset="0"/>
                <a:ea typeface="Times New Roman" panose="02020603050405020304" pitchFamily="18" charset="0"/>
              </a:rPr>
              <a:t> sang </a:t>
            </a:r>
            <a:r>
              <a:rPr lang="en-US" sz="2400" b="1" i="1" dirty="0" err="1">
                <a:solidFill>
                  <a:srgbClr val="0070C0"/>
                </a:solidFill>
                <a:effectLst/>
                <a:latin typeface="Times New Roman" panose="02020603050405020304" pitchFamily="18" charset="0"/>
                <a:ea typeface="Times New Roman" panose="02020603050405020304" pitchFamily="18" charset="0"/>
              </a:rPr>
              <a:t>dạng</a:t>
            </a:r>
            <a:r>
              <a:rPr lang="en-US" sz="2400" b="1" i="1" dirty="0">
                <a:solidFill>
                  <a:srgbClr val="0070C0"/>
                </a:solidFill>
                <a:effectLst/>
                <a:latin typeface="Times New Roman" panose="02020603050405020304" pitchFamily="18" charset="0"/>
                <a:ea typeface="Times New Roman" panose="02020603050405020304" pitchFamily="18" charset="0"/>
              </a:rPr>
              <a:t> </a:t>
            </a:r>
            <a:r>
              <a:rPr lang="en-US" sz="2400" b="1" i="1" dirty="0" err="1">
                <a:solidFill>
                  <a:srgbClr val="0070C0"/>
                </a:solidFill>
                <a:effectLst/>
                <a:latin typeface="Times New Roman" panose="02020603050405020304" pitchFamily="18" charset="0"/>
                <a:ea typeface="Times New Roman" panose="02020603050405020304" pitchFamily="18" charset="0"/>
              </a:rPr>
              <a:t>nào</a:t>
            </a:r>
            <a:r>
              <a:rPr lang="en-US" sz="2400" b="1" i="1" dirty="0">
                <a:solidFill>
                  <a:srgbClr val="0070C0"/>
                </a:solidFill>
                <a:effectLst/>
                <a:latin typeface="Times New Roman" panose="02020603050405020304" pitchFamily="18" charset="0"/>
                <a:ea typeface="Times New Roman" panose="02020603050405020304" pitchFamily="18" charset="0"/>
              </a:rPr>
              <a:t>?</a:t>
            </a:r>
          </a:p>
          <a:p>
            <a:pPr marL="6350" indent="-6350" algn="just">
              <a:lnSpc>
                <a:spcPct val="107000"/>
              </a:lnSpc>
              <a:spcAft>
                <a:spcPts val="485"/>
              </a:spcAft>
            </a:pPr>
            <a:r>
              <a:rPr lang="en-US" sz="2400" b="1" i="1" dirty="0">
                <a:solidFill>
                  <a:srgbClr val="0070C0"/>
                </a:solidFill>
                <a:latin typeface="Times New Roman" panose="02020603050405020304" pitchFamily="18" charset="0"/>
                <a:ea typeface="Times New Roman" panose="02020603050405020304" pitchFamily="18" charset="0"/>
              </a:rPr>
              <a:t>-&gt; </a:t>
            </a:r>
            <a:r>
              <a:rPr lang="en-US" sz="2400" b="1" i="1" dirty="0" err="1">
                <a:solidFill>
                  <a:srgbClr val="0070C0"/>
                </a:solidFill>
                <a:latin typeface="Times New Roman" panose="02020603050405020304" pitchFamily="18" charset="0"/>
                <a:ea typeface="Times New Roman" panose="02020603050405020304" pitchFamily="18" charset="0"/>
              </a:rPr>
              <a:t>Nhận</a:t>
            </a:r>
            <a:r>
              <a:rPr lang="en-US" sz="2400" b="1" i="1" dirty="0">
                <a:solidFill>
                  <a:srgbClr val="0070C0"/>
                </a:solidFill>
                <a:latin typeface="Times New Roman" panose="02020603050405020304" pitchFamily="18" charset="0"/>
                <a:ea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rPr>
              <a:t>xét</a:t>
            </a:r>
            <a:r>
              <a:rPr lang="en-US" sz="2400" b="1" i="1" dirty="0">
                <a:solidFill>
                  <a:srgbClr val="0070C0"/>
                </a:solidFill>
                <a:latin typeface="Times New Roman" panose="02020603050405020304" pitchFamily="18" charset="0"/>
                <a:ea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rPr>
              <a:t>Chuyển</a:t>
            </a:r>
            <a:r>
              <a:rPr lang="en-US" sz="2400" b="1" i="1" dirty="0">
                <a:solidFill>
                  <a:srgbClr val="0070C0"/>
                </a:solidFill>
                <a:latin typeface="Times New Roman" panose="02020603050405020304" pitchFamily="18" charset="0"/>
                <a:ea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rPr>
              <a:t>hóa</a:t>
            </a:r>
            <a:r>
              <a:rPr lang="en-US" sz="2400" b="1" i="1" dirty="0">
                <a:solidFill>
                  <a:srgbClr val="0070C0"/>
                </a:solidFill>
                <a:latin typeface="Times New Roman" panose="02020603050405020304" pitchFamily="18" charset="0"/>
                <a:ea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rPr>
              <a:t>năng</a:t>
            </a:r>
            <a:r>
              <a:rPr lang="en-US" sz="2400" b="1" i="1" dirty="0">
                <a:solidFill>
                  <a:srgbClr val="0070C0"/>
                </a:solidFill>
                <a:latin typeface="Times New Roman" panose="02020603050405020304" pitchFamily="18" charset="0"/>
                <a:ea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rPr>
              <a:t>lượng</a:t>
            </a:r>
            <a:r>
              <a:rPr lang="en-US" sz="2400" b="1" i="1" dirty="0">
                <a:solidFill>
                  <a:srgbClr val="0070C0"/>
                </a:solidFill>
                <a:latin typeface="Times New Roman" panose="02020603050405020304" pitchFamily="18" charset="0"/>
                <a:ea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rPr>
              <a:t>là</a:t>
            </a:r>
            <a:r>
              <a:rPr lang="en-US" sz="2400" b="1" i="1" dirty="0">
                <a:solidFill>
                  <a:srgbClr val="0070C0"/>
                </a:solidFill>
                <a:latin typeface="Times New Roman" panose="02020603050405020304" pitchFamily="18" charset="0"/>
                <a:ea typeface="Times New Roman" panose="02020603050405020304" pitchFamily="18" charset="0"/>
              </a:rPr>
              <a:t> </a:t>
            </a:r>
            <a:r>
              <a:rPr lang="en-US" sz="2400" b="1" i="1" dirty="0" err="1">
                <a:solidFill>
                  <a:srgbClr val="0070C0"/>
                </a:solidFill>
                <a:latin typeface="Times New Roman" panose="02020603050405020304" pitchFamily="18" charset="0"/>
                <a:ea typeface="Times New Roman" panose="02020603050405020304" pitchFamily="18" charset="0"/>
              </a:rPr>
              <a:t>gì</a:t>
            </a:r>
            <a:r>
              <a:rPr lang="en-US" sz="2400" b="1" i="1" dirty="0">
                <a:solidFill>
                  <a:srgbClr val="0070C0"/>
                </a:solidFill>
                <a:latin typeface="Times New Roman" panose="02020603050405020304" pitchFamily="18" charset="0"/>
                <a:ea typeface="Times New Roman" panose="02020603050405020304" pitchFamily="18" charset="0"/>
              </a:rPr>
              <a:t>?</a:t>
            </a:r>
            <a:endParaRPr lang="en-US" sz="24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245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FF00A-80AA-2756-7477-AE23EF50CF7D}"/>
              </a:ext>
            </a:extLst>
          </p:cNvPr>
          <p:cNvPicPr>
            <a:picLocks noChangeAspect="1"/>
          </p:cNvPicPr>
          <p:nvPr/>
        </p:nvPicPr>
        <p:blipFill>
          <a:blip r:embed="rId2"/>
          <a:stretch>
            <a:fillRect/>
          </a:stretch>
        </p:blipFill>
        <p:spPr>
          <a:xfrm>
            <a:off x="1676400" y="656534"/>
            <a:ext cx="7160029" cy="1981200"/>
          </a:xfrm>
          <a:prstGeom prst="rect">
            <a:avLst/>
          </a:prstGeom>
        </p:spPr>
      </p:pic>
      <p:sp>
        <p:nvSpPr>
          <p:cNvPr id="4" name="TextBox 3">
            <a:extLst>
              <a:ext uri="{FF2B5EF4-FFF2-40B4-BE49-F238E27FC236}">
                <a16:creationId xmlns:a16="http://schemas.microsoft.com/office/drawing/2014/main" id="{E4BDAD35-9BEF-5857-DC4D-2AEFCC54E0E6}"/>
              </a:ext>
            </a:extLst>
          </p:cNvPr>
          <p:cNvSpPr txBox="1"/>
          <p:nvPr/>
        </p:nvSpPr>
        <p:spPr>
          <a:xfrm>
            <a:off x="542446" y="2886616"/>
            <a:ext cx="11649554" cy="460895"/>
          </a:xfrm>
          <a:prstGeom prst="rect">
            <a:avLst/>
          </a:prstGeom>
          <a:noFill/>
        </p:spPr>
        <p:txBody>
          <a:bodyPr wrap="square">
            <a:spAutoFit/>
          </a:bodyPr>
          <a:lstStyle/>
          <a:p>
            <a:pPr algn="just">
              <a:lnSpc>
                <a:spcPct val="107000"/>
              </a:lnSpc>
              <a:spcAft>
                <a:spcPts val="800"/>
              </a:spcAft>
            </a:pPr>
            <a:r>
              <a:rPr lang="en-US" sz="2400" b="1" dirty="0">
                <a:solidFill>
                  <a:srgbClr val="0070C0"/>
                </a:solidFill>
                <a:effectLst/>
                <a:latin typeface="Times New Roman" panose="02020603050405020304" pitchFamily="18" charset="0"/>
                <a:ea typeface="Calibri" panose="020F0502020204030204" pitchFamily="34" charset="0"/>
              </a:rPr>
              <a:t>Các </a:t>
            </a:r>
            <a:r>
              <a:rPr lang="en-US" sz="2400" b="1" dirty="0" err="1">
                <a:solidFill>
                  <a:srgbClr val="0070C0"/>
                </a:solidFill>
                <a:effectLst/>
                <a:latin typeface="Times New Roman" panose="02020603050405020304" pitchFamily="18" charset="0"/>
                <a:ea typeface="Calibri" panose="020F0502020204030204" pitchFamily="34" charset="0"/>
              </a:rPr>
              <a:t>chất</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được</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lấy</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từ</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môi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trường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để</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phục</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vụ</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cho</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quá</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trình</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trao</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đổi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chất</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của</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cơ</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thể</a:t>
            </a:r>
            <a:r>
              <a:rPr lang="en-US" sz="2400" b="1" dirty="0">
                <a:solidFill>
                  <a:srgbClr val="0070C0"/>
                </a:solidFill>
                <a:effectLst/>
                <a:latin typeface="Times New Roman" panose="02020603050405020304" pitchFamily="18" charset="0"/>
                <a:ea typeface="Calibri" panose="020F0502020204030204" pitchFamily="34" charset="0"/>
              </a:rPr>
              <a:t>.</a:t>
            </a:r>
          </a:p>
        </p:txBody>
      </p:sp>
      <p:sp>
        <p:nvSpPr>
          <p:cNvPr id="6" name="TextBox 5">
            <a:extLst>
              <a:ext uri="{FF2B5EF4-FFF2-40B4-BE49-F238E27FC236}">
                <a16:creationId xmlns:a16="http://schemas.microsoft.com/office/drawing/2014/main" id="{E0D843E1-1E4E-40E1-24AA-A4564AD0BB99}"/>
              </a:ext>
            </a:extLst>
          </p:cNvPr>
          <p:cNvSpPr txBox="1"/>
          <p:nvPr/>
        </p:nvSpPr>
        <p:spPr>
          <a:xfrm>
            <a:off x="304800" y="4486572"/>
            <a:ext cx="11353800" cy="1353832"/>
          </a:xfrm>
          <a:prstGeom prst="rect">
            <a:avLst/>
          </a:prstGeom>
          <a:noFill/>
        </p:spPr>
        <p:txBody>
          <a:bodyPr wrap="square">
            <a:spAutoFit/>
          </a:bodyPr>
          <a:lstStyle/>
          <a:p>
            <a:pPr indent="270510" algn="just">
              <a:lnSpc>
                <a:spcPct val="107000"/>
              </a:lnSpc>
              <a:spcAft>
                <a:spcPts val="800"/>
              </a:spcAft>
              <a:buNone/>
            </a:pPr>
            <a:r>
              <a:rPr lang="en-US" sz="2400" b="1" dirty="0" err="1">
                <a:solidFill>
                  <a:srgbClr val="0070C0"/>
                </a:solidFill>
                <a:effectLst/>
                <a:latin typeface="Times New Roman" panose="02020603050405020304" pitchFamily="18" charset="0"/>
                <a:ea typeface="Calibri" panose="020F0502020204030204" pitchFamily="34" charset="0"/>
              </a:rPr>
              <a:t>Năng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lượng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phục</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vụ</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cho</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các</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hoạt</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động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sống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của</a:t>
            </a:r>
            <a:r>
              <a:rPr lang="en-US" sz="2400" b="1" dirty="0">
                <a:solidFill>
                  <a:srgbClr val="0070C0"/>
                </a:solidFill>
                <a:effectLst/>
                <a:latin typeface="Times New Roman" panose="02020603050405020304" pitchFamily="18" charset="0"/>
                <a:ea typeface="Calibri" panose="020F0502020204030204" pitchFamily="34" charset="0"/>
              </a:rPr>
              <a:t> con </a:t>
            </a:r>
            <a:r>
              <a:rPr lang="en-US" sz="2400" b="1" dirty="0" err="1">
                <a:solidFill>
                  <a:srgbClr val="0070C0"/>
                </a:solidFill>
                <a:effectLst/>
                <a:latin typeface="Times New Roman" panose="02020603050405020304" pitchFamily="18" charset="0"/>
                <a:ea typeface="Calibri" panose="020F0502020204030204" pitchFamily="34" charset="0"/>
              </a:rPr>
              <a:t>người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là</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sản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phẩm</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của</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quá</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trình</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chuyển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hóa</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năng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lượng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từ</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thức</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ăn</a:t>
            </a:r>
            <a:r>
              <a:rPr lang="en-US" sz="2400" b="1" dirty="0">
                <a:solidFill>
                  <a:srgbClr val="0070C0"/>
                </a:solidFill>
                <a:effectLst/>
                <a:latin typeface="Times New Roman" panose="02020603050405020304" pitchFamily="18" charset="0"/>
                <a:ea typeface="Calibri" panose="020F0502020204030204" pitchFamily="34" charset="0"/>
              </a:rPr>
              <a:t>.</a:t>
            </a:r>
          </a:p>
          <a:p>
            <a:pPr indent="270510" algn="just">
              <a:lnSpc>
                <a:spcPct val="107000"/>
              </a:lnSpc>
              <a:spcAft>
                <a:spcPts val="800"/>
              </a:spcAft>
            </a:pPr>
            <a:r>
              <a:rPr lang="en-US" sz="2400" b="1" dirty="0" err="1">
                <a:solidFill>
                  <a:srgbClr val="0070C0"/>
                </a:solidFill>
                <a:effectLst/>
                <a:latin typeface="Times New Roman" panose="02020603050405020304" pitchFamily="18" charset="0"/>
                <a:ea typeface="Calibri" panose="020F0502020204030204" pitchFamily="34" charset="0"/>
              </a:rPr>
              <a:t>Được</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biến</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đổi</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từ</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năng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lượng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hóa</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học</a:t>
            </a:r>
            <a:r>
              <a:rPr lang="en-US" sz="2400" b="1" dirty="0">
                <a:solidFill>
                  <a:srgbClr val="0070C0"/>
                </a:solidFill>
                <a:effectLst/>
                <a:latin typeface="Times New Roman" panose="02020603050405020304" pitchFamily="18" charset="0"/>
                <a:ea typeface="Calibri" panose="020F0502020204030204" pitchFamily="34" charset="0"/>
              </a:rPr>
              <a:t> sang </a:t>
            </a:r>
            <a:r>
              <a:rPr lang="en-US" sz="2400" b="1" dirty="0" err="1">
                <a:solidFill>
                  <a:srgbClr val="0070C0"/>
                </a:solidFill>
                <a:effectLst/>
                <a:latin typeface="Times New Roman" panose="02020603050405020304" pitchFamily="18" charset="0"/>
                <a:ea typeface="Calibri" panose="020F0502020204030204" pitchFamily="34" charset="0"/>
              </a:rPr>
              <a:t>cơ</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năng</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nhiệt</a:t>
            </a:r>
            <a:r>
              <a:rPr lang="en-US" sz="2400" b="1" dirty="0">
                <a:solidFill>
                  <a:srgbClr val="0070C0"/>
                </a:solidFill>
                <a:effectLst/>
                <a:latin typeface="Times New Roman" panose="02020603050405020304" pitchFamily="18" charset="0"/>
                <a:ea typeface="Calibri" panose="020F0502020204030204" pitchFamily="34" charset="0"/>
              </a:rPr>
              <a:t> </a:t>
            </a:r>
            <a:r>
              <a:rPr lang="en-US" sz="2400" b="1" dirty="0" err="1">
                <a:solidFill>
                  <a:srgbClr val="0070C0"/>
                </a:solidFill>
                <a:effectLst/>
                <a:latin typeface="Times New Roman" panose="02020603050405020304" pitchFamily="18" charset="0"/>
                <a:ea typeface="Calibri" panose="020F0502020204030204" pitchFamily="34" charset="0"/>
              </a:rPr>
              <a:t>năng</a:t>
            </a:r>
            <a:r>
              <a:rPr lang="en-US" sz="2400" b="1" dirty="0">
                <a:solidFill>
                  <a:srgbClr val="0070C0"/>
                </a:solidFill>
                <a:effectLst/>
                <a:latin typeface="Times New Roman" panose="02020603050405020304" pitchFamily="18" charset="0"/>
                <a:ea typeface="Calibri" panose="020F0502020204030204" pitchFamily="34" charset="0"/>
              </a:rPr>
              <a:t>.</a:t>
            </a:r>
          </a:p>
        </p:txBody>
      </p:sp>
      <p:sp>
        <p:nvSpPr>
          <p:cNvPr id="8" name="TextBox 7">
            <a:extLst>
              <a:ext uri="{FF2B5EF4-FFF2-40B4-BE49-F238E27FC236}">
                <a16:creationId xmlns:a16="http://schemas.microsoft.com/office/drawing/2014/main" id="{BB2C2574-B9F7-B1C7-4277-0124EB4647D8}"/>
              </a:ext>
            </a:extLst>
          </p:cNvPr>
          <p:cNvSpPr txBox="1"/>
          <p:nvPr/>
        </p:nvSpPr>
        <p:spPr>
          <a:xfrm>
            <a:off x="304800" y="327231"/>
            <a:ext cx="6096000"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Times New Roman" panose="02020603050405020304" pitchFamily="18" charset="0"/>
              </a:rPr>
              <a:t>Câu</a:t>
            </a:r>
            <a:r>
              <a:rPr lang="en-US" sz="2400" b="1" dirty="0">
                <a:solidFill>
                  <a:srgbClr val="FF0000"/>
                </a:solidFill>
                <a:latin typeface="Times New Roman" panose="02020603050405020304" pitchFamily="18" charset="0"/>
                <a:ea typeface="Times New Roman" panose="02020603050405020304" pitchFamily="18" charset="0"/>
              </a:rPr>
              <a:t> 1:</a:t>
            </a:r>
            <a:endParaRPr lang="en-US" sz="2400" dirty="0"/>
          </a:p>
        </p:txBody>
      </p:sp>
      <p:sp>
        <p:nvSpPr>
          <p:cNvPr id="10" name="TextBox 9">
            <a:extLst>
              <a:ext uri="{FF2B5EF4-FFF2-40B4-BE49-F238E27FC236}">
                <a16:creationId xmlns:a16="http://schemas.microsoft.com/office/drawing/2014/main" id="{7E36F0BB-97C3-A1E2-4E6E-9E37D0570D2B}"/>
              </a:ext>
            </a:extLst>
          </p:cNvPr>
          <p:cNvSpPr txBox="1"/>
          <p:nvPr/>
        </p:nvSpPr>
        <p:spPr>
          <a:xfrm>
            <a:off x="457200" y="3856960"/>
            <a:ext cx="6096000" cy="461665"/>
          </a:xfrm>
          <a:prstGeom prst="rect">
            <a:avLst/>
          </a:prstGeom>
          <a:noFill/>
        </p:spPr>
        <p:txBody>
          <a:bodyPr wrap="square">
            <a:spAutoFit/>
          </a:bodyPr>
          <a:lstStyle/>
          <a:p>
            <a:r>
              <a:rPr lang="en-US" sz="2400" b="1" dirty="0" err="1">
                <a:solidFill>
                  <a:srgbClr val="FF0000"/>
                </a:solidFill>
                <a:effectLst/>
                <a:latin typeface="Times New Roman" panose="02020603050405020304" pitchFamily="18" charset="0"/>
                <a:ea typeface="Times New Roman" panose="02020603050405020304" pitchFamily="18" charset="0"/>
              </a:rPr>
              <a:t>Câu</a:t>
            </a:r>
            <a:r>
              <a:rPr lang="en-US" sz="2400" b="1" dirty="0">
                <a:solidFill>
                  <a:srgbClr val="FF0000"/>
                </a:solidFill>
                <a:effectLst/>
                <a:latin typeface="Times New Roman" panose="02020603050405020304" pitchFamily="18" charset="0"/>
                <a:ea typeface="Times New Roman" panose="02020603050405020304" pitchFamily="18" charset="0"/>
              </a:rPr>
              <a:t> 2:</a:t>
            </a:r>
            <a:endParaRPr lang="en-US" sz="2400" dirty="0"/>
          </a:p>
        </p:txBody>
      </p:sp>
    </p:spTree>
    <p:extLst>
      <p:ext uri="{BB962C8B-B14F-4D97-AF65-F5344CB8AC3E}">
        <p14:creationId xmlns:p14="http://schemas.microsoft.com/office/powerpoint/2010/main" val="151927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0" name="Group 9">
            <a:extLst>
              <a:ext uri="{FF2B5EF4-FFF2-40B4-BE49-F238E27FC236}">
                <a16:creationId xmlns:a16="http://schemas.microsoft.com/office/drawing/2014/main" id="{DAD447F5-70AB-4EEB-AE1A-3B56030660A3}"/>
              </a:ext>
            </a:extLst>
          </p:cNvPr>
          <p:cNvGrpSpPr/>
          <p:nvPr/>
        </p:nvGrpSpPr>
        <p:grpSpPr>
          <a:xfrm>
            <a:off x="622300" y="2057931"/>
            <a:ext cx="1524000" cy="457250"/>
            <a:chOff x="800100" y="1783116"/>
            <a:chExt cx="1524000" cy="457250"/>
          </a:xfrm>
        </p:grpSpPr>
        <p:sp>
          <p:nvSpPr>
            <p:cNvPr id="11" name="Rectangle 10">
              <a:extLst>
                <a:ext uri="{FF2B5EF4-FFF2-40B4-BE49-F238E27FC236}">
                  <a16:creationId xmlns:a16="http://schemas.microsoft.com/office/drawing/2014/main" id="{05B1AFAF-D796-4B50-AD17-A975C6347D63}"/>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AE224C17-9BE1-400A-B1C7-E40B5DB3398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8" name="TextBox 7">
            <a:extLst>
              <a:ext uri="{FF2B5EF4-FFF2-40B4-BE49-F238E27FC236}">
                <a16:creationId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a:t>
            </a:r>
            <a:r>
              <a:rPr lang="en-US" sz="2400" dirty="0" err="1"/>
              <a:t>mục</a:t>
            </a:r>
            <a:r>
              <a:rPr lang="en-US" sz="2400" dirty="0"/>
              <a:t> I</a:t>
            </a:r>
            <a:r>
              <a:rPr lang="vi-VN" sz="2400" dirty="0"/>
              <a:t>,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a16="http://schemas.microsoft.com/office/drawing/2014/main" id="{5A5D8D4F-46A3-40F5-A80F-C02B8979B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ED429D3-9C29-4E42-8C8A-6EF605965176}"/>
              </a:ext>
            </a:extLst>
          </p:cNvPr>
          <p:cNvSpPr txBox="1"/>
          <p:nvPr/>
        </p:nvSpPr>
        <p:spPr>
          <a:xfrm>
            <a:off x="1834675" y="3113132"/>
            <a:ext cx="9583646"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9" name="Picture 2">
            <a:extLst>
              <a:ext uri="{FF2B5EF4-FFF2-40B4-BE49-F238E27FC236}">
                <a16:creationId xmlns:a16="http://schemas.microsoft.com/office/drawing/2014/main" id="{EECEED60-B34B-4CFC-B70B-1B5D29385F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351594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C024EB57-DFA0-4E7B-9564-D55A6164C1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5065826"/>
            <a:ext cx="646681"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B10F986-F15E-5AB4-FE3B-B3617C50FE9C}"/>
              </a:ext>
            </a:extLst>
          </p:cNvPr>
          <p:cNvSpPr txBox="1"/>
          <p:nvPr/>
        </p:nvSpPr>
        <p:spPr>
          <a:xfrm>
            <a:off x="1834675" y="4907200"/>
            <a:ext cx="9583645" cy="877933"/>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Chuyển hóa năng lượng </a:t>
            </a:r>
            <a:r>
              <a:rPr lang="vi-VN" b="0" dirty="0">
                <a:solidFill>
                  <a:schemeClr val="tx1"/>
                </a:solidFill>
              </a:rPr>
              <a:t>là sự biến đổi của năng lượng từ dạng này sang dạng khác.</a:t>
            </a:r>
            <a:endParaRPr lang="en-US" b="0" dirty="0">
              <a:solidFill>
                <a:schemeClr val="tx1"/>
              </a:solidFill>
            </a:endParaRPr>
          </a:p>
        </p:txBody>
      </p:sp>
    </p:spTree>
    <p:extLst>
      <p:ext uri="{BB962C8B-B14F-4D97-AF65-F5344CB8AC3E}">
        <p14:creationId xmlns:p14="http://schemas.microsoft.com/office/powerpoint/2010/main" val="955928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9E22001-C5A8-14E2-0240-907DC8D0A01B}"/>
              </a:ext>
            </a:extLst>
          </p:cNvPr>
          <p:cNvSpPr txBox="1"/>
          <p:nvPr/>
        </p:nvSpPr>
        <p:spPr>
          <a:xfrm>
            <a:off x="1304176" y="609599"/>
            <a:ext cx="10506823"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6" name="Picture 2">
            <a:extLst>
              <a:ext uri="{FF2B5EF4-FFF2-40B4-BE49-F238E27FC236}">
                <a16:creationId xmlns:a16="http://schemas.microsoft.com/office/drawing/2014/main" id="{8A6B55FA-0B87-D6E6-05F3-9F7B08694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530461" y="1012407"/>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4F88D9-6A4E-A6EF-38FF-A7A32DB53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2295525"/>
            <a:ext cx="8858250" cy="22669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6D68C6D-7B95-033A-21B7-4200060E903D}"/>
              </a:ext>
            </a:extLst>
          </p:cNvPr>
          <p:cNvSpPr txBox="1"/>
          <p:nvPr/>
        </p:nvSpPr>
        <p:spPr>
          <a:xfrm>
            <a:off x="1177142" y="4762713"/>
            <a:ext cx="10633857" cy="1339597"/>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Ví dụ: thỏ ăn cà rốt từ môi trường để bổ sung các chất dinh dưỡng cho cơ thể, tạo năng lượng cung cấp cho hoạt động chạy, nhảy, đồng thời thải ra môi trường các chất thải</a:t>
            </a:r>
            <a:endParaRPr lang="en-US" dirty="0">
              <a:solidFill>
                <a:schemeClr val="tx1"/>
              </a:solidFill>
            </a:endParaRPr>
          </a:p>
        </p:txBody>
      </p:sp>
    </p:spTree>
    <p:extLst>
      <p:ext uri="{BB962C8B-B14F-4D97-AF65-F5344CB8AC3E}">
        <p14:creationId xmlns:p14="http://schemas.microsoft.com/office/powerpoint/2010/main" val="3706793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58DD8DB-FAA8-4249-AF62-DAB4483A67FF}"/>
              </a:ext>
            </a:extLst>
          </p:cNvPr>
          <p:cNvSpPr txBox="1"/>
          <p:nvPr/>
        </p:nvSpPr>
        <p:spPr>
          <a:xfrm>
            <a:off x="2017010" y="902692"/>
            <a:ext cx="93367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của năng lượng từ dạng này sang dạng khác.</a:t>
            </a:r>
          </a:p>
        </p:txBody>
      </p:sp>
      <p:pic>
        <p:nvPicPr>
          <p:cNvPr id="9" name="Picture 2">
            <a:extLst>
              <a:ext uri="{FF2B5EF4-FFF2-40B4-BE49-F238E27FC236}">
                <a16:creationId xmlns:a16="http://schemas.microsoft.com/office/drawing/2014/main" id="{73D16888-02F8-4464-9047-D75B16E17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32629" y="8683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Battery energy electricity tool Royalty Free Vector Image">
            <a:extLst>
              <a:ext uri="{FF2B5EF4-FFF2-40B4-BE49-F238E27FC236}">
                <a16:creationId xmlns:a16="http://schemas.microsoft.com/office/drawing/2014/main" id="{77ABF8CD-B1BE-403C-9E7B-A4931B86A6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90" t="7980" r="21583" b="15847"/>
          <a:stretch/>
        </p:blipFill>
        <p:spPr bwMode="auto">
          <a:xfrm>
            <a:off x="56485" y="2788170"/>
            <a:ext cx="1960526" cy="273242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solated flashlight Royalty Free Vector Image - VectorStock">
            <a:extLst>
              <a:ext uri="{FF2B5EF4-FFF2-40B4-BE49-F238E27FC236}">
                <a16:creationId xmlns:a16="http://schemas.microsoft.com/office/drawing/2014/main" id="{DF893927-384D-4F80-82CF-30B1EA2845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940"/>
          <a:stretch/>
        </p:blipFill>
        <p:spPr bwMode="auto">
          <a:xfrm>
            <a:off x="3657070" y="3043003"/>
            <a:ext cx="3855346" cy="24979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ight bulb icon Royalty Free Vector Image - VectorStock">
            <a:extLst>
              <a:ext uri="{FF2B5EF4-FFF2-40B4-BE49-F238E27FC236}">
                <a16:creationId xmlns:a16="http://schemas.microsoft.com/office/drawing/2014/main" id="{75A808A3-2A50-445C-9144-4556F88022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22" r="10789" b="10601"/>
          <a:stretch/>
        </p:blipFill>
        <p:spPr bwMode="auto">
          <a:xfrm>
            <a:off x="9152474" y="2293494"/>
            <a:ext cx="2813748" cy="349692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652E2D18-71DD-4145-9E3F-DC35AC7B1156}"/>
              </a:ext>
            </a:extLst>
          </p:cNvPr>
          <p:cNvSpPr/>
          <p:nvPr/>
        </p:nvSpPr>
        <p:spPr>
          <a:xfrm>
            <a:off x="2302121"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1AA42DF-C637-4CFB-8695-DC008744F0AC}"/>
              </a:ext>
            </a:extLst>
          </p:cNvPr>
          <p:cNvSpPr/>
          <p:nvPr/>
        </p:nvSpPr>
        <p:spPr>
          <a:xfrm>
            <a:off x="7797526"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F1A99D-D052-2FF7-50A5-E45E29BB610F}"/>
              </a:ext>
            </a:extLst>
          </p:cNvPr>
          <p:cNvSpPr txBox="1"/>
          <p:nvPr/>
        </p:nvSpPr>
        <p:spPr>
          <a:xfrm>
            <a:off x="1655259" y="5700810"/>
            <a:ext cx="72390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t>Từ hóa năng</a:t>
            </a:r>
            <a:r>
              <a:rPr lang="en-US" sz="2400" b="1" dirty="0"/>
              <a:t> -&gt; </a:t>
            </a:r>
            <a:r>
              <a:rPr lang="en-US" sz="2400" b="1" dirty="0" err="1"/>
              <a:t>điện</a:t>
            </a:r>
            <a:r>
              <a:rPr lang="en-US" sz="2400" b="1" dirty="0"/>
              <a:t> </a:t>
            </a:r>
            <a:r>
              <a:rPr lang="en-US" sz="2400" b="1" dirty="0" err="1"/>
              <a:t>năng</a:t>
            </a:r>
            <a:r>
              <a:rPr lang="en-US" sz="2400" b="1" dirty="0"/>
              <a:t> -&gt; </a:t>
            </a:r>
            <a:r>
              <a:rPr lang="en-US" sz="2400" b="1" dirty="0" err="1"/>
              <a:t>quang</a:t>
            </a:r>
            <a:r>
              <a:rPr lang="en-US" sz="2400" b="1" dirty="0"/>
              <a:t> </a:t>
            </a:r>
            <a:r>
              <a:rPr lang="en-US" sz="2400" b="1" dirty="0" err="1"/>
              <a:t>năng</a:t>
            </a:r>
            <a:endParaRPr lang="vi-VN" sz="2400" b="1" dirty="0"/>
          </a:p>
        </p:txBody>
      </p:sp>
    </p:spTree>
    <p:extLst>
      <p:ext uri="{BB962C8B-B14F-4D97-AF65-F5344CB8AC3E}">
        <p14:creationId xmlns:p14="http://schemas.microsoft.com/office/powerpoint/2010/main" val="132575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40"/>
                                        </p:tgtEl>
                                        <p:attrNameLst>
                                          <p:attrName>style.visibility</p:attrName>
                                        </p:attrNameLst>
                                      </p:cBhvr>
                                      <p:to>
                                        <p:strVal val="visible"/>
                                      </p:to>
                                    </p:set>
                                    <p:anim calcmode="lin" valueType="num">
                                      <p:cBhvr additive="base">
                                        <p:cTn id="17" dur="500" fill="hold"/>
                                        <p:tgtEl>
                                          <p:spTgt spid="14340"/>
                                        </p:tgtEl>
                                        <p:attrNameLst>
                                          <p:attrName>ppt_x</p:attrName>
                                        </p:attrNameLst>
                                      </p:cBhvr>
                                      <p:tavLst>
                                        <p:tav tm="0">
                                          <p:val>
                                            <p:strVal val="#ppt_x"/>
                                          </p:val>
                                        </p:tav>
                                        <p:tav tm="100000">
                                          <p:val>
                                            <p:strVal val="#ppt_x"/>
                                          </p:val>
                                        </p:tav>
                                      </p:tavLst>
                                    </p:anim>
                                    <p:anim calcmode="lin" valueType="num">
                                      <p:cBhvr additive="base">
                                        <p:cTn id="1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342"/>
                                        </p:tgtEl>
                                        <p:attrNameLst>
                                          <p:attrName>style.visibility</p:attrName>
                                        </p:attrNameLst>
                                      </p:cBhvr>
                                      <p:to>
                                        <p:strVal val="visible"/>
                                      </p:to>
                                    </p:set>
                                    <p:anim calcmode="lin" valueType="num">
                                      <p:cBhvr additive="base">
                                        <p:cTn id="27" dur="500" fill="hold"/>
                                        <p:tgtEl>
                                          <p:spTgt spid="14342"/>
                                        </p:tgtEl>
                                        <p:attrNameLst>
                                          <p:attrName>ppt_x</p:attrName>
                                        </p:attrNameLst>
                                      </p:cBhvr>
                                      <p:tavLst>
                                        <p:tav tm="0">
                                          <p:val>
                                            <p:strVal val="#ppt_x"/>
                                          </p:val>
                                        </p:tav>
                                        <p:tav tm="100000">
                                          <p:val>
                                            <p:strVal val="#ppt_x"/>
                                          </p:val>
                                        </p:tav>
                                      </p:tavLst>
                                    </p:anim>
                                    <p:anim calcmode="lin" valueType="num">
                                      <p:cBhvr additive="base">
                                        <p:cTn id="28" dur="500" fill="hold"/>
                                        <p:tgtEl>
                                          <p:spTgt spid="14342"/>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F3E62A7-D67B-48CD-A805-01F756063BF8}"/>
              </a:ext>
            </a:extLst>
          </p:cNvPr>
          <p:cNvSpPr txBox="1"/>
          <p:nvPr/>
        </p:nvSpPr>
        <p:spPr>
          <a:xfrm>
            <a:off x="3505200" y="808579"/>
            <a:ext cx="51816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t>Từ quang năng thành hóa năng</a:t>
            </a:r>
          </a:p>
        </p:txBody>
      </p:sp>
      <p:pic>
        <p:nvPicPr>
          <p:cNvPr id="2050" name="Picture 2">
            <a:extLst>
              <a:ext uri="{FF2B5EF4-FFF2-40B4-BE49-F238E27FC236}">
                <a16:creationId xmlns:a16="http://schemas.microsoft.com/office/drawing/2014/main" id="{E303F9E0-B3C5-4077-A9FF-308EDCF0B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DAA31D3-C48E-485F-A0DC-E65015088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745"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AEFD0B2-E20A-492A-9FCF-49DE469102EF}"/>
              </a:ext>
            </a:extLst>
          </p:cNvPr>
          <p:cNvPicPr>
            <a:picLocks noChangeAspect="1"/>
          </p:cNvPicPr>
          <p:nvPr/>
        </p:nvPicPr>
        <p:blipFill rotWithShape="1">
          <a:blip r:embed="rId4">
            <a:extLst>
              <a:ext uri="{28A0092B-C50C-407E-A947-70E740481C1C}">
                <a14:useLocalDpi xmlns:a14="http://schemas.microsoft.com/office/drawing/2010/main" val="0"/>
              </a:ext>
            </a:extLst>
          </a:blip>
          <a:srcRect l="-18906" t="-61" r="29375" b="40492"/>
          <a:stretch/>
        </p:blipFill>
        <p:spPr>
          <a:xfrm>
            <a:off x="-542455" y="1485901"/>
            <a:ext cx="12387910" cy="4930138"/>
          </a:xfrm>
          <a:prstGeom prst="rect">
            <a:avLst/>
          </a:prstGeom>
        </p:spPr>
      </p:pic>
    </p:spTree>
    <p:extLst>
      <p:ext uri="{BB962C8B-B14F-4D97-AF65-F5344CB8AC3E}">
        <p14:creationId xmlns:p14="http://schemas.microsoft.com/office/powerpoint/2010/main" val="1098270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6E6099-E4DF-4B99-B497-436CBE7C6CEA}"/>
              </a:ext>
            </a:extLst>
          </p:cNvPr>
          <p:cNvSpPr txBox="1"/>
          <p:nvPr/>
        </p:nvSpPr>
        <p:spPr>
          <a:xfrm>
            <a:off x="2865574" y="828761"/>
            <a:ext cx="646085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hóa năng thành cơ năng, nhiệt năng,...</a:t>
            </a:r>
          </a:p>
        </p:txBody>
      </p:sp>
      <p:pic>
        <p:nvPicPr>
          <p:cNvPr id="7170" name="Picture 2">
            <a:extLst>
              <a:ext uri="{FF2B5EF4-FFF2-40B4-BE49-F238E27FC236}">
                <a16:creationId xmlns:a16="http://schemas.microsoft.com/office/drawing/2014/main" id="{79F54352-BFD4-4E66-A111-3E16B0A38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054"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1E6493A-FC77-4C2E-ADF0-49AAC85F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26426"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as fuel station Royalty Free Vector Image - VectorStock">
            <a:extLst>
              <a:ext uri="{FF2B5EF4-FFF2-40B4-BE49-F238E27FC236}">
                <a16:creationId xmlns:a16="http://schemas.microsoft.com/office/drawing/2014/main" id="{9F73703C-3E73-4A39-AD88-7AB96C6063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44"/>
          <a:stretch/>
        </p:blipFill>
        <p:spPr bwMode="auto">
          <a:xfrm>
            <a:off x="122374" y="1706066"/>
            <a:ext cx="4622800" cy="43962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lue hatchback car Royalty Free Vector Image - VectorStock">
            <a:extLst>
              <a:ext uri="{FF2B5EF4-FFF2-40B4-BE49-F238E27FC236}">
                <a16:creationId xmlns:a16="http://schemas.microsoft.com/office/drawing/2014/main" id="{F8147009-1154-4F4E-8BDC-4F364AC271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00" b="19722"/>
          <a:stretch/>
        </p:blipFill>
        <p:spPr bwMode="auto">
          <a:xfrm>
            <a:off x="5946639" y="3387794"/>
            <a:ext cx="5767387" cy="2936806"/>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384EE7D8-FDDD-436E-A8B7-62FD1DA29192}"/>
              </a:ext>
            </a:extLst>
          </p:cNvPr>
          <p:cNvSpPr/>
          <p:nvPr/>
        </p:nvSpPr>
        <p:spPr>
          <a:xfrm>
            <a:off x="4686300" y="419100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17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EC013F7-648C-47BA-BBA2-01BB236F208D}"/>
              </a:ext>
            </a:extLst>
          </p:cNvPr>
          <p:cNvSpPr txBox="1"/>
          <p:nvPr/>
        </p:nvSpPr>
        <p:spPr>
          <a:xfrm>
            <a:off x="2057400" y="1099577"/>
            <a:ext cx="96012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Trao đổi chất </a:t>
            </a:r>
            <a:r>
              <a:rPr lang="vi-VN" sz="2400" dirty="0"/>
              <a:t>và </a:t>
            </a:r>
            <a:r>
              <a:rPr lang="vi-VN" sz="2400" b="1" dirty="0">
                <a:solidFill>
                  <a:schemeClr val="accent6">
                    <a:lumMod val="50000"/>
                  </a:schemeClr>
                </a:solidFill>
              </a:rPr>
              <a:t>chuyển hóa năng lượng </a:t>
            </a:r>
            <a:r>
              <a:rPr lang="vi-VN" sz="2400" dirty="0"/>
              <a:t>luôn </a:t>
            </a:r>
            <a:r>
              <a:rPr lang="vi-VN" sz="2400" b="1" dirty="0"/>
              <a:t>gắn liền với nhau</a:t>
            </a:r>
            <a:r>
              <a:rPr lang="vi-VN" sz="2400" dirty="0"/>
              <a:t>.</a:t>
            </a:r>
          </a:p>
        </p:txBody>
      </p:sp>
      <p:pic>
        <p:nvPicPr>
          <p:cNvPr id="9" name="Picture 2">
            <a:extLst>
              <a:ext uri="{FF2B5EF4-FFF2-40B4-BE49-F238E27FC236}">
                <a16:creationId xmlns:a16="http://schemas.microsoft.com/office/drawing/2014/main" id="{36E47612-47B4-44BD-AD69-16C502F7E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90600" y="843586"/>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ow to Reset and Supercharge Your Metabolism in 3 Days">
            <a:extLst>
              <a:ext uri="{FF2B5EF4-FFF2-40B4-BE49-F238E27FC236}">
                <a16:creationId xmlns:a16="http://schemas.microsoft.com/office/drawing/2014/main" id="{A46A6C3F-C8F3-4D82-925E-02FABE94E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10" b="34398"/>
          <a:stretch/>
        </p:blipFill>
        <p:spPr bwMode="auto">
          <a:xfrm>
            <a:off x="0" y="2209040"/>
            <a:ext cx="12192000" cy="420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40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015425"/>
            <a:ext cx="3581400" cy="584775"/>
          </a:xfrm>
          <a:prstGeom prst="rect">
            <a:avLst/>
          </a:prstGeom>
          <a:noFill/>
        </p:spPr>
        <p:txBody>
          <a:bodyPr wrap="square" rtlCol="0">
            <a:spAutoFit/>
          </a:bodyPr>
          <a:lstStyle/>
          <a:p>
            <a:r>
              <a:rPr lang="vi-VN" sz="3200" b="1" dirty="0">
                <a:solidFill>
                  <a:srgbClr val="FFFF00"/>
                </a:solidFill>
              </a:rPr>
              <a:t>GHI NHỚ </a:t>
            </a:r>
            <a:endParaRPr lang="en-US" sz="3200" b="1" dirty="0">
              <a:solidFill>
                <a:srgbClr val="FFFF00"/>
              </a:solidFill>
            </a:endParaRPr>
          </a:p>
        </p:txBody>
      </p:sp>
      <p:sp>
        <p:nvSpPr>
          <p:cNvPr id="19" name="TextBox 18">
            <a:extLst>
              <a:ext uri="{FF2B5EF4-FFF2-40B4-BE49-F238E27FC236}">
                <a16:creationId xmlns:a16="http://schemas.microsoft.com/office/drawing/2014/main" id="{9E235AB3-51E5-3EC6-97C9-14AA1818C626}"/>
              </a:ext>
            </a:extLst>
          </p:cNvPr>
          <p:cNvSpPr txBox="1"/>
          <p:nvPr/>
        </p:nvSpPr>
        <p:spPr>
          <a:xfrm>
            <a:off x="1802705" y="1828800"/>
            <a:ext cx="8636696" cy="1801262"/>
          </a:xfrm>
          <a:prstGeom prst="rect">
            <a:avLst/>
          </a:prstGeom>
          <a:noFill/>
        </p:spPr>
        <p:txBody>
          <a:bodyPr wrap="square" lIns="0" tIns="0" rIns="0" bIns="0" rtlCol="0">
            <a:spAutoFit/>
          </a:bodyPr>
          <a:lstStyle/>
          <a:p>
            <a:pPr algn="just">
              <a:lnSpc>
                <a:spcPct val="125000"/>
              </a:lnSpc>
            </a:pPr>
            <a:r>
              <a:rPr lang="vi-VN" sz="2400" b="1" dirty="0">
                <a:solidFill>
                  <a:srgbClr val="FFFF00"/>
                </a:solidFill>
              </a:rPr>
              <a:t>Trao đổi chất </a:t>
            </a:r>
            <a:r>
              <a:rPr lang="vi-VN" sz="2400" dirty="0">
                <a:solidFill>
                  <a:schemeClr val="bg1"/>
                </a:solidFill>
              </a:rPr>
              <a:t>là quá trình s</a:t>
            </a:r>
            <a:r>
              <a:rPr lang="vi-VN" sz="2400" b="0" i="0" dirty="0">
                <a:solidFill>
                  <a:schemeClr val="bg1"/>
                </a:solidFill>
                <a:effectLs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400" dirty="0">
              <a:solidFill>
                <a:schemeClr val="bg1"/>
              </a:solidFill>
            </a:endParaRPr>
          </a:p>
        </p:txBody>
      </p:sp>
      <p:sp>
        <p:nvSpPr>
          <p:cNvPr id="20" name="TextBox 19">
            <a:extLst>
              <a:ext uri="{FF2B5EF4-FFF2-40B4-BE49-F238E27FC236}">
                <a16:creationId xmlns:a16="http://schemas.microsoft.com/office/drawing/2014/main" id="{5E2BDB4F-147C-33B0-7878-C2D5692C6512}"/>
              </a:ext>
            </a:extLst>
          </p:cNvPr>
          <p:cNvSpPr txBox="1"/>
          <p:nvPr/>
        </p:nvSpPr>
        <p:spPr>
          <a:xfrm>
            <a:off x="1799573" y="3695624"/>
            <a:ext cx="8636696" cy="886781"/>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dirty="0"/>
              <a:t>Chuyển hóa năng lượng </a:t>
            </a:r>
            <a:r>
              <a:rPr lang="vi-VN" b="0" dirty="0">
                <a:solidFill>
                  <a:schemeClr val="bg1"/>
                </a:solidFill>
              </a:rPr>
              <a:t>là sự biến đổi của năng lượng từ dạng này sang dạng khác.</a:t>
            </a:r>
            <a:endParaRPr lang="en-US" b="0" dirty="0">
              <a:solidFill>
                <a:schemeClr val="bg1"/>
              </a:solidFill>
            </a:endParaRPr>
          </a:p>
        </p:txBody>
      </p:sp>
      <p:sp>
        <p:nvSpPr>
          <p:cNvPr id="21" name="TextBox 20">
            <a:extLst>
              <a:ext uri="{FF2B5EF4-FFF2-40B4-BE49-F238E27FC236}">
                <a16:creationId xmlns:a16="http://schemas.microsoft.com/office/drawing/2014/main" id="{F1A98C68-8E5E-6368-C079-28A9EA500C92}"/>
              </a:ext>
            </a:extLst>
          </p:cNvPr>
          <p:cNvSpPr txBox="1"/>
          <p:nvPr/>
        </p:nvSpPr>
        <p:spPr>
          <a:xfrm>
            <a:off x="1752600" y="4683638"/>
            <a:ext cx="9601200" cy="416268"/>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b="0" dirty="0">
                <a:solidFill>
                  <a:schemeClr val="bg1"/>
                </a:solidFill>
              </a:rPr>
              <a:t>Trao đổi chất và chuyển hóa năng lượng luôn </a:t>
            </a:r>
            <a:r>
              <a:rPr lang="vi-VN" dirty="0"/>
              <a:t>gắn liền </a:t>
            </a:r>
            <a:r>
              <a:rPr lang="vi-VN" b="0" dirty="0">
                <a:solidFill>
                  <a:schemeClr val="bg1"/>
                </a:solidFill>
              </a:rPr>
              <a:t>với nhau.</a:t>
            </a:r>
          </a:p>
        </p:txBody>
      </p:sp>
    </p:spTree>
    <p:extLst>
      <p:ext uri="{BB962C8B-B14F-4D97-AF65-F5344CB8AC3E}">
        <p14:creationId xmlns:p14="http://schemas.microsoft.com/office/powerpoint/2010/main" val="21329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C06143-01B2-19D6-36E9-16A01E8B22B7}"/>
              </a:ext>
            </a:extLst>
          </p:cNvPr>
          <p:cNvSpPr txBox="1"/>
          <p:nvPr/>
        </p:nvSpPr>
        <p:spPr>
          <a:xfrm>
            <a:off x="533400" y="609600"/>
            <a:ext cx="10896600" cy="4155753"/>
          </a:xfrm>
          <a:prstGeom prst="rect">
            <a:avLst/>
          </a:prstGeom>
          <a:noFill/>
        </p:spPr>
        <p:txBody>
          <a:bodyPr wrap="square">
            <a:spAutoFit/>
          </a:bodyPr>
          <a:lstStyle/>
          <a:p>
            <a:pPr algn="just">
              <a:lnSpc>
                <a:spcPct val="107000"/>
              </a:lnSpc>
              <a:spcAft>
                <a:spcPts val="800"/>
              </a:spcAft>
              <a:buNone/>
              <a:tabLst>
                <a:tab pos="177800" algn="l"/>
              </a:tabLst>
            </a:pPr>
            <a:r>
              <a:rPr lang="en-US" sz="3200" b="1" dirty="0" err="1">
                <a:solidFill>
                  <a:srgbClr val="FF0000"/>
                </a:solidFill>
                <a:effectLst/>
                <a:latin typeface="Times New Roman" panose="02020603050405020304" pitchFamily="18" charset="0"/>
                <a:ea typeface="Times New Roman" panose="02020603050405020304" pitchFamily="18" charset="0"/>
              </a:rPr>
              <a:t>Câu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hỏi</a:t>
            </a:r>
            <a:r>
              <a:rPr lang="en-US" sz="3200" b="1" dirty="0">
                <a:solidFill>
                  <a:srgbClr val="FF0000"/>
                </a:solidFill>
                <a:effectLst/>
                <a:latin typeface="Times New Roman" panose="02020603050405020304" pitchFamily="18" charset="0"/>
                <a:ea typeface="Times New Roman" panose="02020603050405020304" pitchFamily="18" charset="0"/>
              </a:rPr>
              <a:t> 1: “Trao </a:t>
            </a:r>
            <a:r>
              <a:rPr lang="en-US" sz="3200" b="1" dirty="0" err="1">
                <a:solidFill>
                  <a:srgbClr val="FF0000"/>
                </a:solidFill>
                <a:effectLst/>
                <a:latin typeface="Times New Roman" panose="02020603050405020304" pitchFamily="18" charset="0"/>
                <a:ea typeface="Times New Roman" panose="02020603050405020304" pitchFamily="18" charset="0"/>
              </a:rPr>
              <a:t>đổi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chất</a:t>
            </a:r>
            <a:r>
              <a:rPr lang="en-US" sz="3200" b="1" dirty="0">
                <a:solidFill>
                  <a:srgbClr val="FF0000"/>
                </a:solidFill>
                <a:effectLst/>
                <a:latin typeface="Times New Roman" panose="02020603050405020304" pitchFamily="18" charset="0"/>
                <a:ea typeface="Times New Roman" panose="02020603050405020304" pitchFamily="18" charset="0"/>
              </a:rPr>
              <a:t> ở </a:t>
            </a:r>
            <a:r>
              <a:rPr lang="en-US" sz="3200" b="1" dirty="0" err="1">
                <a:solidFill>
                  <a:srgbClr val="FF0000"/>
                </a:solidFill>
                <a:effectLst/>
                <a:latin typeface="Times New Roman" panose="02020603050405020304" pitchFamily="18" charset="0"/>
                <a:ea typeface="Times New Roman" panose="02020603050405020304" pitchFamily="18" charset="0"/>
              </a:rPr>
              <a:t>sinh</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vật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gồm</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quá</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trình</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trao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đổi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chất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giữa</a:t>
            </a:r>
            <a:r>
              <a:rPr lang="en-US" sz="3200" b="1" dirty="0">
                <a:solidFill>
                  <a:srgbClr val="FF0000"/>
                </a:solidFill>
                <a:effectLst/>
                <a:latin typeface="Times New Roman" panose="02020603050405020304" pitchFamily="18" charset="0"/>
                <a:ea typeface="Times New Roman" panose="02020603050405020304" pitchFamily="18" charset="0"/>
              </a:rPr>
              <a:t>…..(1)….</a:t>
            </a:r>
            <a:r>
              <a:rPr lang="en-US" sz="3200" b="1" dirty="0" err="1">
                <a:solidFill>
                  <a:srgbClr val="FF0000"/>
                </a:solidFill>
                <a:effectLst/>
                <a:latin typeface="Times New Roman" panose="02020603050405020304" pitchFamily="18" charset="0"/>
                <a:ea typeface="Times New Roman" panose="02020603050405020304" pitchFamily="18" charset="0"/>
              </a:rPr>
              <a:t>với</a:t>
            </a:r>
            <a:r>
              <a:rPr lang="en-US" sz="3200" b="1" dirty="0">
                <a:solidFill>
                  <a:srgbClr val="FF0000"/>
                </a:solidFill>
                <a:effectLst/>
                <a:latin typeface="Times New Roman" panose="02020603050405020304" pitchFamily="18" charset="0"/>
                <a:ea typeface="Times New Roman" panose="02020603050405020304" pitchFamily="18" charset="0"/>
              </a:rPr>
              <a:t> ..(2)…. </a:t>
            </a:r>
            <a:r>
              <a:rPr lang="en-US" sz="3200" b="1" dirty="0" err="1">
                <a:solidFill>
                  <a:srgbClr val="FF0000"/>
                </a:solidFill>
                <a:effectLst/>
                <a:latin typeface="Times New Roman" panose="02020603050405020304" pitchFamily="18" charset="0"/>
                <a:ea typeface="Times New Roman" panose="02020603050405020304" pitchFamily="18" charset="0"/>
              </a:rPr>
              <a:t>và</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chuyển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hóa</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các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chất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diễn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ra</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trong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tế</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bào</a:t>
            </a:r>
            <a:r>
              <a:rPr lang="en-US" sz="3200" b="1" dirty="0">
                <a:solidFill>
                  <a:srgbClr val="FF0000"/>
                </a:solidFill>
                <a:effectLst/>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endParaRPr>
          </a:p>
          <a:p>
            <a:pPr marL="342900" lvl="0" indent="-342900" algn="just">
              <a:lnSpc>
                <a:spcPct val="107000"/>
              </a:lnSpc>
              <a:spcAft>
                <a:spcPts val="800"/>
              </a:spcAft>
              <a:buFont typeface="+mj-lt"/>
              <a:buAutoNum type="alphaUcPeriod"/>
              <a:tabLst>
                <a:tab pos="177800" algn="l"/>
              </a:tabLst>
            </a:pPr>
            <a:r>
              <a:rPr lang="en-US" sz="3200" dirty="0">
                <a:solidFill>
                  <a:srgbClr val="000000"/>
                </a:solidFill>
                <a:effectLst/>
                <a:latin typeface="Times New Roman" panose="02020603050405020304" pitchFamily="18" charset="0"/>
                <a:ea typeface="Times New Roman" panose="02020603050405020304" pitchFamily="18" charset="0"/>
              </a:rPr>
              <a:t>(1)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rPr>
              <a:t>môi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rPr>
              <a:t>                                    </a:t>
            </a:r>
          </a:p>
          <a:p>
            <a:pPr lvl="0" algn="just">
              <a:lnSpc>
                <a:spcPct val="107000"/>
              </a:lnSpc>
              <a:spcAft>
                <a:spcPts val="800"/>
              </a:spcAft>
              <a:tabLst>
                <a:tab pos="177800" algn="l"/>
              </a:tabLst>
            </a:pPr>
            <a:r>
              <a:rPr lang="en-US" sz="3200" dirty="0">
                <a:solidFill>
                  <a:srgbClr val="000000"/>
                </a:solidFill>
                <a:effectLst/>
                <a:latin typeface="Times New Roman" panose="02020603050405020304" pitchFamily="18" charset="0"/>
                <a:ea typeface="Times New Roman" panose="02020603050405020304" pitchFamily="18" charset="0"/>
              </a:rPr>
              <a:t>B. (1) </a:t>
            </a:r>
            <a:r>
              <a:rPr lang="en-US" sz="3200" dirty="0" err="1">
                <a:solidFill>
                  <a:srgbClr val="000000"/>
                </a:solidFill>
                <a:effectLst/>
                <a:latin typeface="Times New Roman" panose="02020603050405020304" pitchFamily="18" charset="0"/>
                <a:ea typeface="Times New Roman" panose="02020603050405020304" pitchFamily="18" charset="0"/>
              </a:rPr>
              <a:t>môi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rPr>
              <a:t>môi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trường</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177800" algn="l"/>
              </a:tabLst>
            </a:pPr>
            <a:r>
              <a:rPr lang="en-US" sz="3200" dirty="0">
                <a:solidFill>
                  <a:srgbClr val="000000"/>
                </a:solidFill>
                <a:effectLst/>
                <a:latin typeface="Times New Roman" panose="02020603050405020304" pitchFamily="18" charset="0"/>
                <a:ea typeface="Times New Roman" panose="02020603050405020304" pitchFamily="18" charset="0"/>
              </a:rPr>
              <a:t>C. (1)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rPr>
              <a:t>xã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rPr>
              <a:t>                                            </a:t>
            </a:r>
          </a:p>
          <a:p>
            <a:pPr algn="just">
              <a:lnSpc>
                <a:spcPct val="107000"/>
              </a:lnSpc>
              <a:spcAft>
                <a:spcPts val="800"/>
              </a:spcAft>
              <a:tabLst>
                <a:tab pos="177800" algn="l"/>
              </a:tabLst>
            </a:pPr>
            <a:r>
              <a:rPr lang="en-US" sz="3200" dirty="0">
                <a:solidFill>
                  <a:srgbClr val="000000"/>
                </a:solidFill>
                <a:effectLst/>
                <a:latin typeface="Times New Roman" panose="02020603050405020304" pitchFamily="18" charset="0"/>
                <a:ea typeface="Times New Roman" panose="02020603050405020304" pitchFamily="18" charset="0"/>
              </a:rPr>
              <a:t>D. (1) </a:t>
            </a:r>
            <a:r>
              <a:rPr lang="en-US" sz="3200" dirty="0" err="1">
                <a:solidFill>
                  <a:srgbClr val="000000"/>
                </a:solidFill>
                <a:effectLst/>
                <a:latin typeface="Times New Roman" panose="02020603050405020304" pitchFamily="18" charset="0"/>
                <a:ea typeface="Times New Roman" panose="02020603050405020304" pitchFamily="18" charset="0"/>
              </a:rPr>
              <a:t>môi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rPr>
              <a:t>đời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endParaRPr lang="en-US" sz="3200" dirty="0">
              <a:effectLst/>
              <a:latin typeface="Times New Roman" panose="02020603050405020304" pitchFamily="18" charset="0"/>
              <a:ea typeface="Calibri" panose="020F0502020204030204" pitchFamily="34" charset="0"/>
            </a:endParaRPr>
          </a:p>
        </p:txBody>
      </p:sp>
      <p:sp>
        <p:nvSpPr>
          <p:cNvPr id="4" name="Star: 5 Points 3">
            <a:extLst>
              <a:ext uri="{FF2B5EF4-FFF2-40B4-BE49-F238E27FC236}">
                <a16:creationId xmlns:a16="http://schemas.microsoft.com/office/drawing/2014/main" id="{43990DC6-C5BF-AE06-E890-3F52ACBA9058}"/>
              </a:ext>
            </a:extLst>
          </p:cNvPr>
          <p:cNvSpPr/>
          <p:nvPr/>
        </p:nvSpPr>
        <p:spPr>
          <a:xfrm>
            <a:off x="342900" y="2209800"/>
            <a:ext cx="838200" cy="6858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42841619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6F2BCE27-8A05-4F16-BD8F-A109338730BA}"/>
              </a:ext>
            </a:extLst>
          </p:cNvPr>
          <p:cNvSpPr txBox="1"/>
          <p:nvPr/>
        </p:nvSpPr>
        <p:spPr>
          <a:xfrm>
            <a:off x="1739784" y="900702"/>
            <a:ext cx="9918816"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Khi chạy, cơ thể có cảm giác nóng lên, mô hôi ra nhiều, nhịp thở và nhịp tim tăng lên, có biểu hiện khát nước hơn so với lúc chưa chạy.</a:t>
            </a:r>
          </a:p>
        </p:txBody>
      </p:sp>
      <p:pic>
        <p:nvPicPr>
          <p:cNvPr id="1026" name="Picture 2">
            <a:extLst>
              <a:ext uri="{FF2B5EF4-FFF2-40B4-BE49-F238E27FC236}">
                <a16:creationId xmlns:a16="http://schemas.microsoft.com/office/drawing/2014/main" id="{C9768BA1-99D8-4808-B00F-58E27AE56B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2325"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ware the Weakness Window - Dr. Phil Maffetone">
            <a:extLst>
              <a:ext uri="{FF2B5EF4-FFF2-40B4-BE49-F238E27FC236}">
                <a16:creationId xmlns:a16="http://schemas.microsoft.com/office/drawing/2014/main" id="{84362F26-81D8-44B6-B192-511A17D0F5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6" r="16574"/>
          <a:stretch/>
        </p:blipFill>
        <p:spPr bwMode="auto">
          <a:xfrm>
            <a:off x="6096000" y="2239451"/>
            <a:ext cx="6096000" cy="41765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Start Running: The Absolute Beginners' Guide">
            <a:extLst>
              <a:ext uri="{FF2B5EF4-FFF2-40B4-BE49-F238E27FC236}">
                <a16:creationId xmlns:a16="http://schemas.microsoft.com/office/drawing/2014/main" id="{C6F84BBE-C889-439F-98A1-6E77F0079D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24" b="4324"/>
          <a:stretch/>
        </p:blipFill>
        <p:spPr bwMode="auto">
          <a:xfrm>
            <a:off x="0" y="2239451"/>
            <a:ext cx="6096000" cy="417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484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888552-F9A1-EEE1-D0DD-1DD4D35F44EE}"/>
              </a:ext>
            </a:extLst>
          </p:cNvPr>
          <p:cNvSpPr txBox="1"/>
          <p:nvPr/>
        </p:nvSpPr>
        <p:spPr>
          <a:xfrm>
            <a:off x="1066800" y="1066800"/>
            <a:ext cx="10210800" cy="4019434"/>
          </a:xfrm>
          <a:prstGeom prst="rect">
            <a:avLst/>
          </a:prstGeom>
          <a:noFill/>
        </p:spPr>
        <p:txBody>
          <a:bodyPr wrap="square">
            <a:spAutoFit/>
          </a:bodyPr>
          <a:lstStyle/>
          <a:p>
            <a:pPr algn="just">
              <a:lnSpc>
                <a:spcPct val="107000"/>
              </a:lnSpc>
              <a:spcAft>
                <a:spcPts val="800"/>
              </a:spcAft>
              <a:buNone/>
              <a:tabLst>
                <a:tab pos="177800" algn="l"/>
              </a:tabLst>
            </a:pPr>
            <a:r>
              <a:rPr lang="en-US" sz="3600" b="1" dirty="0" err="1">
                <a:solidFill>
                  <a:srgbClr val="FF0000"/>
                </a:solidFill>
                <a:effectLst/>
                <a:latin typeface="Times New Roman" panose="02020603050405020304" pitchFamily="18" charset="0"/>
                <a:ea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hỏi</a:t>
            </a:r>
            <a:r>
              <a:rPr lang="en-US" sz="3600" b="1" dirty="0">
                <a:solidFill>
                  <a:srgbClr val="FF0000"/>
                </a:solidFill>
                <a:effectLst/>
                <a:latin typeface="Times New Roman" panose="02020603050405020304" pitchFamily="18" charset="0"/>
                <a:ea typeface="Times New Roman" panose="02020603050405020304" pitchFamily="18" charset="0"/>
              </a:rPr>
              <a:t> 2: </a:t>
            </a:r>
            <a:r>
              <a:rPr lang="en-US" sz="3600" b="1" dirty="0" err="1">
                <a:solidFill>
                  <a:srgbClr val="FF0000"/>
                </a:solidFill>
                <a:effectLst/>
                <a:latin typeface="Times New Roman" panose="02020603050405020304" pitchFamily="18" charset="0"/>
                <a:ea typeface="Times New Roman" panose="02020603050405020304" pitchFamily="18" charset="0"/>
              </a:rPr>
              <a:t>Chất</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nào</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dưới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đây</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là</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cơ</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thể</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lấy</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từ</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môi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trường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để</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tham</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gia</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quá</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trình</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trao</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đổi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chất</a:t>
            </a:r>
            <a:r>
              <a:rPr lang="en-US" sz="3600" b="1" dirty="0">
                <a:solidFill>
                  <a:srgbClr val="FF0000"/>
                </a:solidFill>
                <a:effectLst/>
                <a:latin typeface="Times New Roman" panose="02020603050405020304" pitchFamily="18" charset="0"/>
                <a:ea typeface="Times New Roman" panose="02020603050405020304" pitchFamily="18" charset="0"/>
              </a:rPr>
              <a:t>?</a:t>
            </a:r>
            <a:endParaRPr lang="en-US" sz="3600" b="1" dirty="0">
              <a:solidFill>
                <a:srgbClr val="FF0000"/>
              </a:solidFill>
              <a:effectLst/>
              <a:latin typeface="Times New Roman" panose="02020603050405020304" pitchFamily="18" charset="0"/>
              <a:ea typeface="Calibri" panose="020F0502020204030204" pitchFamily="34" charset="0"/>
            </a:endParaRPr>
          </a:p>
          <a:p>
            <a:pPr marL="342900" indent="-342900" algn="just">
              <a:lnSpc>
                <a:spcPct val="107000"/>
              </a:lnSpc>
              <a:spcAft>
                <a:spcPts val="800"/>
              </a:spcAft>
              <a:buAutoNum type="alphaUcPeriod"/>
              <a:tabLst>
                <a:tab pos="177800" algn="l"/>
              </a:tabLst>
            </a:pPr>
            <a:r>
              <a:rPr lang="en-US" sz="3600" dirty="0" err="1">
                <a:solidFill>
                  <a:srgbClr val="000000"/>
                </a:solidFill>
                <a:effectLst/>
                <a:latin typeface="Times New Roman" panose="02020603050405020304" pitchFamily="18" charset="0"/>
                <a:ea typeface="Times New Roman" panose="02020603050405020304" pitchFamily="18" charset="0"/>
              </a:rPr>
              <a:t>Khí</a:t>
            </a:r>
            <a:r>
              <a:rPr lang="en-US" sz="3600" dirty="0">
                <a:solidFill>
                  <a:srgbClr val="000000"/>
                </a:solidFill>
                <a:effectLst/>
                <a:latin typeface="Times New Roman" panose="02020603050405020304" pitchFamily="18" charset="0"/>
                <a:ea typeface="Times New Roman" panose="02020603050405020304" pitchFamily="18" charset="0"/>
              </a:rPr>
              <a:t> carbon dioxide         </a:t>
            </a:r>
          </a:p>
          <a:p>
            <a:pPr algn="just">
              <a:lnSpc>
                <a:spcPct val="107000"/>
              </a:lnSpc>
              <a:spcAft>
                <a:spcPts val="800"/>
              </a:spcAft>
              <a:tabLst>
                <a:tab pos="177800" algn="l"/>
              </a:tabLst>
            </a:pPr>
            <a:r>
              <a:rPr lang="en-US" sz="3600" dirty="0">
                <a:solidFill>
                  <a:srgbClr val="000000"/>
                </a:solidFill>
                <a:effectLst/>
                <a:latin typeface="Times New Roman" panose="02020603050405020304" pitchFamily="18" charset="0"/>
                <a:ea typeface="Times New Roman" panose="02020603050405020304" pitchFamily="18" charset="0"/>
              </a:rPr>
              <a:t>B. </a:t>
            </a:r>
            <a:r>
              <a:rPr lang="en-US" sz="3600" dirty="0" err="1">
                <a:solidFill>
                  <a:srgbClr val="000000"/>
                </a:solidFill>
                <a:effectLst/>
                <a:latin typeface="Times New Roman" panose="02020603050405020304" pitchFamily="18" charset="0"/>
                <a:ea typeface="Times New Roman" panose="02020603050405020304" pitchFamily="18" charset="0"/>
              </a:rPr>
              <a:t>Chất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cặn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bã</a:t>
            </a:r>
            <a:r>
              <a:rPr lang="en-US" sz="3600" dirty="0">
                <a:solidFill>
                  <a:srgbClr val="000000"/>
                </a:solidFill>
                <a:effectLst/>
                <a:latin typeface="Times New Roman" panose="02020603050405020304" pitchFamily="18" charset="0"/>
                <a:ea typeface="Times New Roman" panose="02020603050405020304" pitchFamily="18" charset="0"/>
              </a:rPr>
              <a:t>             </a:t>
            </a:r>
          </a:p>
          <a:p>
            <a:pPr algn="just">
              <a:lnSpc>
                <a:spcPct val="107000"/>
              </a:lnSpc>
              <a:spcAft>
                <a:spcPts val="800"/>
              </a:spcAft>
              <a:tabLst>
                <a:tab pos="177800" algn="l"/>
              </a:tabLst>
            </a:pPr>
            <a:r>
              <a:rPr lang="en-US" sz="3600" dirty="0">
                <a:solidFill>
                  <a:srgbClr val="000000"/>
                </a:solidFill>
                <a:effectLst/>
                <a:latin typeface="Times New Roman" panose="02020603050405020304" pitchFamily="18" charset="0"/>
                <a:ea typeface="Times New Roman" panose="02020603050405020304" pitchFamily="18" charset="0"/>
              </a:rPr>
              <a:t>C. </a:t>
            </a:r>
            <a:r>
              <a:rPr lang="en-US" sz="3600" dirty="0" err="1">
                <a:solidFill>
                  <a:srgbClr val="000000"/>
                </a:solidFill>
                <a:effectLst/>
                <a:latin typeface="Times New Roman" panose="02020603050405020304" pitchFamily="18" charset="0"/>
                <a:ea typeface="Times New Roman" panose="02020603050405020304" pitchFamily="18" charset="0"/>
              </a:rPr>
              <a:t>Nhiệt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i="1" dirty="0">
                <a:solidFill>
                  <a:srgbClr val="000000"/>
                </a:solidFill>
                <a:effectLst/>
                <a:latin typeface="Times New Roman" panose="02020603050405020304" pitchFamily="18" charset="0"/>
                <a:ea typeface="Times New Roman" panose="02020603050405020304" pitchFamily="18" charset="0"/>
              </a:rPr>
              <a:t>   </a:t>
            </a:r>
          </a:p>
          <a:p>
            <a:pPr algn="just">
              <a:lnSpc>
                <a:spcPct val="107000"/>
              </a:lnSpc>
              <a:spcAft>
                <a:spcPts val="800"/>
              </a:spcAft>
              <a:tabLst>
                <a:tab pos="177800" algn="l"/>
              </a:tabLst>
            </a:pPr>
            <a:r>
              <a:rPr lang="en-US" sz="3600" dirty="0">
                <a:solidFill>
                  <a:srgbClr val="000000"/>
                </a:solidFill>
                <a:effectLst/>
                <a:latin typeface="Times New Roman" panose="02020603050405020304" pitchFamily="18" charset="0"/>
                <a:ea typeface="Times New Roman" panose="02020603050405020304" pitchFamily="18" charset="0"/>
              </a:rPr>
              <a:t>D. </a:t>
            </a:r>
            <a:r>
              <a:rPr lang="en-US" sz="3600" dirty="0" err="1">
                <a:solidFill>
                  <a:srgbClr val="000000"/>
                </a:solidFill>
                <a:effectLst/>
                <a:latin typeface="Times New Roman" panose="02020603050405020304" pitchFamily="18" charset="0"/>
                <a:ea typeface="Times New Roman" panose="02020603050405020304" pitchFamily="18" charset="0"/>
              </a:rPr>
              <a:t>Khí</a:t>
            </a:r>
            <a:r>
              <a:rPr lang="en-US" sz="3600" dirty="0">
                <a:solidFill>
                  <a:srgbClr val="000000"/>
                </a:solidFill>
                <a:effectLst/>
                <a:latin typeface="Times New Roman" panose="02020603050405020304" pitchFamily="18" charset="0"/>
                <a:ea typeface="Times New Roman" panose="02020603050405020304" pitchFamily="18" charset="0"/>
              </a:rPr>
              <a:t> oxygen</a:t>
            </a:r>
            <a:endParaRPr lang="en-US" sz="3600" dirty="0">
              <a:effectLst/>
              <a:latin typeface="Times New Roman" panose="02020603050405020304" pitchFamily="18" charset="0"/>
              <a:ea typeface="Calibri" panose="020F0502020204030204" pitchFamily="34" charset="0"/>
            </a:endParaRPr>
          </a:p>
        </p:txBody>
      </p:sp>
      <p:sp>
        <p:nvSpPr>
          <p:cNvPr id="4" name="Star: 5 Points 3">
            <a:extLst>
              <a:ext uri="{FF2B5EF4-FFF2-40B4-BE49-F238E27FC236}">
                <a16:creationId xmlns:a16="http://schemas.microsoft.com/office/drawing/2014/main" id="{96E1381D-69AF-A8C7-B31B-134B0EFA027C}"/>
              </a:ext>
            </a:extLst>
          </p:cNvPr>
          <p:cNvSpPr/>
          <p:nvPr/>
        </p:nvSpPr>
        <p:spPr>
          <a:xfrm>
            <a:off x="914400" y="4400434"/>
            <a:ext cx="838200" cy="6858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5631360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C4D085-2E15-5618-2077-9C24BBA0974C}"/>
              </a:ext>
            </a:extLst>
          </p:cNvPr>
          <p:cNvSpPr txBox="1"/>
          <p:nvPr/>
        </p:nvSpPr>
        <p:spPr>
          <a:xfrm>
            <a:off x="838200" y="838200"/>
            <a:ext cx="8991600" cy="3628814"/>
          </a:xfrm>
          <a:prstGeom prst="rect">
            <a:avLst/>
          </a:prstGeom>
          <a:noFill/>
        </p:spPr>
        <p:txBody>
          <a:bodyPr wrap="square">
            <a:spAutoFit/>
          </a:bodyPr>
          <a:lstStyle/>
          <a:p>
            <a:pPr algn="just">
              <a:lnSpc>
                <a:spcPct val="107000"/>
              </a:lnSpc>
              <a:spcAft>
                <a:spcPts val="800"/>
              </a:spcAft>
              <a:buNone/>
              <a:tabLst>
                <a:tab pos="177800" algn="l"/>
              </a:tabLst>
            </a:pPr>
            <a:r>
              <a:rPr lang="en-US" sz="3200" b="1" dirty="0" err="1">
                <a:solidFill>
                  <a:srgbClr val="FF0000"/>
                </a:solidFill>
                <a:effectLst/>
                <a:latin typeface="Times New Roman" panose="02020603050405020304" pitchFamily="18" charset="0"/>
                <a:ea typeface="Times New Roman" panose="02020603050405020304" pitchFamily="18" charset="0"/>
              </a:rPr>
              <a:t>Câu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hỏi</a:t>
            </a:r>
            <a:r>
              <a:rPr lang="en-US" sz="3200" b="1" dirty="0">
                <a:solidFill>
                  <a:srgbClr val="FF0000"/>
                </a:solidFill>
                <a:effectLst/>
                <a:latin typeface="Times New Roman" panose="02020603050405020304" pitchFamily="18" charset="0"/>
                <a:ea typeface="Times New Roman" panose="02020603050405020304" pitchFamily="18" charset="0"/>
              </a:rPr>
              <a:t> 3: </a:t>
            </a:r>
            <a:r>
              <a:rPr lang="en-US" sz="3200" b="1" dirty="0" err="1">
                <a:solidFill>
                  <a:srgbClr val="FF0000"/>
                </a:solidFill>
                <a:effectLst/>
                <a:latin typeface="Times New Roman" panose="02020603050405020304" pitchFamily="18" charset="0"/>
                <a:ea typeface="Times New Roman" panose="02020603050405020304" pitchFamily="18" charset="0"/>
              </a:rPr>
              <a:t>Quá</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trình</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nào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sau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đây</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không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thuộc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trao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đổi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chất</a:t>
            </a:r>
            <a:r>
              <a:rPr lang="en-US" sz="3200" b="1" dirty="0">
                <a:solidFill>
                  <a:srgbClr val="FF0000"/>
                </a:solidFill>
                <a:effectLst/>
                <a:latin typeface="Times New Roman" panose="02020603050405020304" pitchFamily="18" charset="0"/>
                <a:ea typeface="Times New Roman" panose="02020603050405020304" pitchFamily="18" charset="0"/>
              </a:rPr>
              <a:t> ở </a:t>
            </a:r>
            <a:r>
              <a:rPr lang="en-US" sz="3200" b="1" dirty="0" err="1">
                <a:solidFill>
                  <a:srgbClr val="FF0000"/>
                </a:solidFill>
                <a:effectLst/>
                <a:latin typeface="Times New Roman" panose="02020603050405020304" pitchFamily="18" charset="0"/>
                <a:ea typeface="Times New Roman" panose="02020603050405020304" pitchFamily="18" charset="0"/>
              </a:rPr>
              <a:t>sinh</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vật</a:t>
            </a:r>
            <a:r>
              <a:rPr lang="en-US" sz="3200" b="1" dirty="0">
                <a:solidFill>
                  <a:srgbClr val="FF0000"/>
                </a:solidFill>
                <a:effectLst/>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endParaRPr>
          </a:p>
          <a:p>
            <a:pPr algn="just">
              <a:lnSpc>
                <a:spcPct val="107000"/>
              </a:lnSpc>
              <a:spcAft>
                <a:spcPts val="800"/>
              </a:spcAft>
              <a:buNone/>
              <a:tabLst>
                <a:tab pos="177800" algn="l"/>
              </a:tabLst>
            </a:pPr>
            <a:r>
              <a:rPr lang="en-US" sz="3200" dirty="0">
                <a:solidFill>
                  <a:srgbClr val="000000"/>
                </a:solidFill>
                <a:effectLst/>
                <a:latin typeface="Times New Roman" panose="02020603050405020304" pitchFamily="18" charset="0"/>
                <a:ea typeface="Times New Roman" panose="02020603050405020304" pitchFamily="18" charset="0"/>
              </a:rPr>
              <a:t>A.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mồ</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hôi</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800"/>
              </a:spcAft>
              <a:buNone/>
              <a:tabLst>
                <a:tab pos="177800" algn="l"/>
              </a:tabLst>
            </a:pPr>
            <a:r>
              <a:rPr lang="en-US" sz="3200" dirty="0">
                <a:solidFill>
                  <a:srgbClr val="000000"/>
                </a:solidFill>
                <a:effectLst/>
                <a:latin typeface="Times New Roman" panose="02020603050405020304" pitchFamily="18" charset="0"/>
                <a:ea typeface="Times New Roman" panose="02020603050405020304" pitchFamily="18" charset="0"/>
              </a:rPr>
              <a:t>B.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rPr>
              <a:t> protein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bào</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800"/>
              </a:spcAft>
              <a:buNone/>
              <a:tabLst>
                <a:tab pos="177800" algn="l"/>
              </a:tabLst>
            </a:pPr>
            <a:r>
              <a:rPr lang="en-US" sz="3200" dirty="0">
                <a:solidFill>
                  <a:srgbClr val="000000"/>
                </a:solidFill>
                <a:effectLst/>
                <a:latin typeface="Times New Roman" panose="02020603050405020304" pitchFamily="18" charset="0"/>
                <a:ea typeface="Times New Roman" panose="02020603050405020304" pitchFamily="18" charset="0"/>
              </a:rPr>
              <a:t>C. </a:t>
            </a:r>
            <a:r>
              <a:rPr lang="en-US" sz="3200" dirty="0" err="1">
                <a:solidFill>
                  <a:srgbClr val="000000"/>
                </a:solidFill>
                <a:effectLst/>
                <a:latin typeface="Times New Roman" panose="02020603050405020304" pitchFamily="18" charset="0"/>
                <a:ea typeface="Times New Roman" panose="02020603050405020304" pitchFamily="18" charset="0"/>
              </a:rPr>
              <a:t>Vận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miệng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dày</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algn="just">
              <a:lnSpc>
                <a:spcPct val="107000"/>
              </a:lnSpc>
              <a:spcAft>
                <a:spcPts val="800"/>
              </a:spcAft>
              <a:tabLst>
                <a:tab pos="177800" algn="l"/>
              </a:tabLst>
            </a:pPr>
            <a:r>
              <a:rPr lang="en-US" sz="3200" dirty="0">
                <a:solidFill>
                  <a:srgbClr val="000000"/>
                </a:solidFill>
                <a:effectLst/>
                <a:latin typeface="Times New Roman" panose="02020603050405020304" pitchFamily="18" charset="0"/>
                <a:ea typeface="Times New Roman" panose="02020603050405020304" pitchFamily="18" charset="0"/>
              </a:rPr>
              <a:t>D. </a:t>
            </a:r>
            <a:r>
              <a:rPr lang="en-US" sz="3200" dirty="0" err="1">
                <a:solidFill>
                  <a:srgbClr val="000000"/>
                </a:solidFill>
                <a:effectLst/>
                <a:latin typeface="Times New Roman" panose="02020603050405020304" pitchFamily="18" charset="0"/>
                <a:ea typeface="Times New Roman" panose="02020603050405020304" pitchFamily="18" charset="0"/>
              </a:rPr>
              <a:t>Lấy</a:t>
            </a:r>
            <a:r>
              <a:rPr lang="en-US" sz="3200" dirty="0">
                <a:solidFill>
                  <a:srgbClr val="000000"/>
                </a:solidFill>
                <a:effectLst/>
                <a:latin typeface="Times New Roman" panose="02020603050405020304" pitchFamily="18" charset="0"/>
                <a:ea typeface="Times New Roman" panose="02020603050405020304" pitchFamily="18" charset="0"/>
              </a:rPr>
              <a:t> carbon dioxide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thải</a:t>
            </a:r>
            <a:r>
              <a:rPr lang="en-US" sz="3200" dirty="0">
                <a:solidFill>
                  <a:srgbClr val="000000"/>
                </a:solidFill>
                <a:effectLst/>
                <a:latin typeface="Times New Roman" panose="02020603050405020304" pitchFamily="18" charset="0"/>
                <a:ea typeface="Times New Roman" panose="02020603050405020304" pitchFamily="18" charset="0"/>
              </a:rPr>
              <a:t> oxygen ở </a:t>
            </a:r>
            <a:r>
              <a:rPr lang="en-US" sz="3200" dirty="0" err="1">
                <a:solidFill>
                  <a:srgbClr val="000000"/>
                </a:solidFill>
                <a:effectLst/>
                <a:latin typeface="Times New Roman" panose="02020603050405020304" pitchFamily="18" charset="0"/>
                <a:ea typeface="Times New Roman" panose="02020603050405020304" pitchFamily="18" charset="0"/>
              </a:rPr>
              <a:t>thực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p:txBody>
      </p:sp>
      <p:sp>
        <p:nvSpPr>
          <p:cNvPr id="4" name="Star: 5 Points 3">
            <a:extLst>
              <a:ext uri="{FF2B5EF4-FFF2-40B4-BE49-F238E27FC236}">
                <a16:creationId xmlns:a16="http://schemas.microsoft.com/office/drawing/2014/main" id="{F86BCDE4-F917-C788-E731-A9716C902B3F}"/>
              </a:ext>
            </a:extLst>
          </p:cNvPr>
          <p:cNvSpPr/>
          <p:nvPr/>
        </p:nvSpPr>
        <p:spPr>
          <a:xfrm>
            <a:off x="685800" y="3200400"/>
            <a:ext cx="838200" cy="6858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25616489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0B650-B36B-E5AF-4C0F-D9D10EB61447}"/>
              </a:ext>
            </a:extLst>
          </p:cNvPr>
          <p:cNvSpPr txBox="1"/>
          <p:nvPr/>
        </p:nvSpPr>
        <p:spPr>
          <a:xfrm>
            <a:off x="1219200" y="914400"/>
            <a:ext cx="9525000" cy="1110689"/>
          </a:xfrm>
          <a:prstGeom prst="rect">
            <a:avLst/>
          </a:prstGeom>
          <a:noFill/>
        </p:spPr>
        <p:txBody>
          <a:bodyPr wrap="square">
            <a:spAutoFit/>
          </a:bodyPr>
          <a:lstStyle/>
          <a:p>
            <a:pPr algn="just">
              <a:lnSpc>
                <a:spcPct val="107000"/>
              </a:lnSpc>
              <a:spcAft>
                <a:spcPts val="800"/>
              </a:spcAft>
            </a:pPr>
            <a:r>
              <a:rPr lang="en-US" sz="3200" b="1" dirty="0" err="1">
                <a:solidFill>
                  <a:srgbClr val="FF0000"/>
                </a:solidFill>
                <a:effectLst/>
                <a:latin typeface="Times New Roman" panose="02020603050405020304" pitchFamily="18" charset="0"/>
                <a:ea typeface="Calibri" panose="020F0502020204030204" pitchFamily="34" charset="0"/>
              </a:rPr>
              <a:t>Câu</a:t>
            </a:r>
            <a:r>
              <a:rPr lang="en-US" sz="3200" b="1" dirty="0">
                <a:solidFill>
                  <a:srgbClr val="FF0000"/>
                </a:solidFill>
                <a:effectLst/>
                <a:latin typeface="Times New Roman" panose="02020603050405020304" pitchFamily="18" charset="0"/>
                <a:ea typeface="Calibri" panose="020F0502020204030204" pitchFamily="34" charset="0"/>
              </a:rPr>
              <a:t> 4:</a:t>
            </a:r>
            <a:r>
              <a:rPr lang="en-US" sz="3200" b="1" i="1" dirty="0">
                <a:solidFill>
                  <a:srgbClr val="FF0000"/>
                </a:solidFill>
                <a:effectLst/>
                <a:latin typeface="Times New Roman" panose="02020603050405020304" pitchFamily="18" charset="0"/>
                <a:ea typeface="Calibri" panose="020F0502020204030204" pitchFamily="34" charset="0"/>
              </a:rPr>
              <a:t> </a:t>
            </a:r>
            <a:r>
              <a:rPr lang="en-US" sz="3200" b="1" dirty="0">
                <a:solidFill>
                  <a:srgbClr val="FF0000"/>
                </a:solidFill>
                <a:effectLst/>
                <a:latin typeface="Times New Roman" panose="02020603050405020304" pitchFamily="18" charset="0"/>
                <a:ea typeface="Times New Roman" panose="02020603050405020304" pitchFamily="18" charset="0"/>
              </a:rPr>
              <a:t>Sinh </a:t>
            </a:r>
            <a:r>
              <a:rPr lang="en-US" sz="3200" b="1" dirty="0" err="1">
                <a:solidFill>
                  <a:srgbClr val="FF0000"/>
                </a:solidFill>
                <a:effectLst/>
                <a:latin typeface="Times New Roman" panose="02020603050405020304" pitchFamily="18" charset="0"/>
                <a:ea typeface="Times New Roman" panose="02020603050405020304" pitchFamily="18" charset="0"/>
              </a:rPr>
              <a:t>vật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có</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sử</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dụng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hết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toàn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bộ</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các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chất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được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lấy</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từ</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môi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trường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không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Giải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thích</a:t>
            </a:r>
            <a:r>
              <a:rPr lang="en-US" sz="3200" b="1" dirty="0">
                <a:solidFill>
                  <a:srgbClr val="FF0000"/>
                </a:solidFill>
                <a:effectLst/>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EDD0B0B-6BEE-843C-BE31-916D15A6D670}"/>
              </a:ext>
            </a:extLst>
          </p:cNvPr>
          <p:cNvSpPr txBox="1"/>
          <p:nvPr/>
        </p:nvSpPr>
        <p:spPr>
          <a:xfrm>
            <a:off x="838200" y="2590800"/>
            <a:ext cx="10515600" cy="3950569"/>
          </a:xfrm>
          <a:prstGeom prst="rect">
            <a:avLst/>
          </a:prstGeom>
          <a:noFill/>
        </p:spPr>
        <p:txBody>
          <a:bodyPr wrap="square">
            <a:spAutoFit/>
          </a:bodyPr>
          <a:lstStyle/>
          <a:p>
            <a:pPr indent="270510" algn="just">
              <a:lnSpc>
                <a:spcPct val="107000"/>
              </a:lnSpc>
              <a:spcAft>
                <a:spcPts val="800"/>
              </a:spcAft>
              <a:buNone/>
            </a:pPr>
            <a:r>
              <a:rPr lang="en-US" sz="3200" dirty="0">
                <a:solidFill>
                  <a:srgbClr val="000000"/>
                </a:solidFill>
                <a:effectLst/>
                <a:latin typeface="Times New Roman" panose="02020603050405020304" pitchFamily="18" charset="0"/>
                <a:ea typeface="Times New Roman" panose="02020603050405020304" pitchFamily="18" charset="0"/>
              </a:rPr>
              <a:t>Sinh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toàn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lấy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môi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indent="270510" algn="just">
              <a:lnSpc>
                <a:spcPct val="107000"/>
              </a:lnSpc>
              <a:spcAft>
                <a:spcPts val="800"/>
              </a:spcAft>
              <a:buNone/>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luôn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triển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ngừng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mọi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diễn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ngoài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dùng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lượng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indent="270510"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rPr>
              <a:t>- Các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dùng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cực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ngủ</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đông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266129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1D50F8-F560-1131-58A1-C4A467E3375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DE4EB2A-A81A-1A7F-BF02-5219DD8A80F4}"/>
              </a:ext>
            </a:extLst>
          </p:cNvPr>
          <p:cNvSpPr txBox="1"/>
          <p:nvPr/>
        </p:nvSpPr>
        <p:spPr>
          <a:xfrm>
            <a:off x="3733800" y="2971800"/>
            <a:ext cx="6096000" cy="584775"/>
          </a:xfrm>
          <a:prstGeom prst="rect">
            <a:avLst/>
          </a:prstGeom>
          <a:noFill/>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HƯỚNG DẪN VỀ NHÀ</a:t>
            </a:r>
            <a:r>
              <a:rPr lang="vi-VN" sz="3200" b="1" dirty="0">
                <a:solidFill>
                  <a:srgbClr val="7030A0"/>
                </a:solidFill>
                <a:latin typeface="Times New Roman" panose="02020603050405020304" pitchFamily="18" charset="0"/>
                <a:cs typeface="Times New Roman" panose="02020603050405020304" pitchFamily="18" charset="0"/>
              </a:rPr>
              <a:t> </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15E8FEC-1533-9652-3CE6-E8B50829DF2D}"/>
              </a:ext>
            </a:extLst>
          </p:cNvPr>
          <p:cNvSpPr txBox="1"/>
          <p:nvPr/>
        </p:nvSpPr>
        <p:spPr>
          <a:xfrm>
            <a:off x="3276600" y="3733800"/>
            <a:ext cx="6167718" cy="856068"/>
          </a:xfrm>
          <a:prstGeom prst="rect">
            <a:avLst/>
          </a:prstGeom>
          <a:noFill/>
        </p:spPr>
        <p:txBody>
          <a:bodyPr wrap="square">
            <a:spAutoFit/>
          </a:bodyPr>
          <a:lstStyle/>
          <a:p>
            <a:pP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rPr>
              <a:t>- HS </a:t>
            </a:r>
            <a:r>
              <a:rPr lang="en-US" sz="2400" b="1" dirty="0" err="1">
                <a:solidFill>
                  <a:srgbClr val="000000"/>
                </a:solidFill>
                <a:effectLst/>
                <a:latin typeface="Times New Roman" panose="02020603050405020304" pitchFamily="18" charset="0"/>
                <a:ea typeface="Calibri" panose="020F0502020204030204" pitchFamily="34" charset="0"/>
              </a:rPr>
              <a:t>đọc</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trước</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nội</a:t>
            </a:r>
            <a:r>
              <a:rPr lang="en-US" sz="2400" b="1" dirty="0">
                <a:solidFill>
                  <a:srgbClr val="000000"/>
                </a:solidFill>
                <a:effectLst/>
                <a:latin typeface="Times New Roman" panose="02020603050405020304" pitchFamily="18" charset="0"/>
                <a:ea typeface="Calibri" panose="020F0502020204030204" pitchFamily="34" charset="0"/>
              </a:rPr>
              <a:t> dung </a:t>
            </a:r>
            <a:r>
              <a:rPr lang="en-US" sz="2400" b="1" dirty="0" err="1">
                <a:solidFill>
                  <a:srgbClr val="000000"/>
                </a:solidFill>
                <a:latin typeface="Times New Roman" panose="02020603050405020304" pitchFamily="18" charset="0"/>
                <a:ea typeface="Calibri" panose="020F0502020204030204" pitchFamily="34" charset="0"/>
              </a:rPr>
              <a:t>phần</a:t>
            </a:r>
            <a:r>
              <a:rPr lang="en-US" sz="2400" b="1" dirty="0">
                <a:solidFill>
                  <a:srgbClr val="000000"/>
                </a:solidFill>
                <a:latin typeface="Times New Roman" panose="02020603050405020304" pitchFamily="18" charset="0"/>
                <a:ea typeface="Calibri" panose="020F0502020204030204" pitchFamily="34" charset="0"/>
              </a:rPr>
              <a:t> II. Vai </a:t>
            </a:r>
            <a:r>
              <a:rPr lang="en-US" sz="2400" b="1" dirty="0" err="1">
                <a:solidFill>
                  <a:srgbClr val="000000"/>
                </a:solidFill>
                <a:latin typeface="Times New Roman" panose="02020603050405020304" pitchFamily="18" charset="0"/>
                <a:ea typeface="Calibri" panose="020F0502020204030204" pitchFamily="34" charset="0"/>
              </a:rPr>
              <a:t>trò</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của</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trao</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đổi</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chất</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và</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chuyển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hóa</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năng</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lượng</a:t>
            </a:r>
            <a:r>
              <a:rPr lang="en-US" sz="2400" b="1" dirty="0">
                <a:solidFill>
                  <a:srgbClr val="000000"/>
                </a:solidFill>
                <a:latin typeface="Times New Roman" panose="02020603050405020304" pitchFamily="18" charset="0"/>
                <a:ea typeface="Calibri" panose="020F0502020204030204" pitchFamily="34" charset="0"/>
              </a:rPr>
              <a:t>.</a:t>
            </a:r>
            <a:endParaRPr lang="en-US" sz="24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0062882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77498-6AB4-48B0-E9AA-76BCB9D7437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109CF40-DC5F-FB08-5BD5-23868215B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EC126467-9798-57D9-707E-62A7336ABB0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0403E729-DCC0-B3C0-529C-258B74A59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14" y="1524000"/>
            <a:ext cx="2300514" cy="23005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0D4B599-5A71-04DA-450F-014C68DDC962}"/>
              </a:ext>
            </a:extLst>
          </p:cNvPr>
          <p:cNvSpPr txBox="1"/>
          <p:nvPr/>
        </p:nvSpPr>
        <p:spPr>
          <a:xfrm>
            <a:off x="1219200" y="3657600"/>
            <a:ext cx="11314978" cy="1566519"/>
          </a:xfrm>
          <a:prstGeom prst="rect">
            <a:avLst/>
          </a:prstGeom>
          <a:noFill/>
        </p:spPr>
        <p:txBody>
          <a:bodyPr wrap="square" lIns="0" tIns="0" rIns="0" bIns="0" rtlCol="0">
            <a:spAutoFit/>
          </a:bodyPr>
          <a:lstStyle/>
          <a:p>
            <a:pPr>
              <a:lnSpc>
                <a:spcPct val="120000"/>
              </a:lnSpc>
            </a:pPr>
            <a:r>
              <a:rPr lang="vi-VN" sz="4400" b="1" spc="-50" dirty="0">
                <a:solidFill>
                  <a:srgbClr val="002060"/>
                </a:solidFill>
              </a:rPr>
              <a:t>KHÁI QUÁT VỀ TRAO ĐỔI CHẤT</a:t>
            </a:r>
          </a:p>
          <a:p>
            <a:pPr>
              <a:lnSpc>
                <a:spcPct val="120000"/>
              </a:lnSpc>
            </a:pPr>
            <a:r>
              <a:rPr lang="vi-VN" sz="4400" b="1" spc="-50" dirty="0">
                <a:solidFill>
                  <a:srgbClr val="002060"/>
                </a:solidFill>
              </a:rPr>
              <a:t>VÀ CHUYỂN HÓA NĂNG LƯỢNG</a:t>
            </a:r>
            <a:r>
              <a:rPr lang="en-US" sz="4400" b="1" spc="-50" dirty="0">
                <a:solidFill>
                  <a:srgbClr val="002060"/>
                </a:solidFill>
              </a:rPr>
              <a:t> (</a:t>
            </a:r>
            <a:r>
              <a:rPr lang="en-US" sz="4400" b="1" spc="-50" dirty="0" err="1">
                <a:solidFill>
                  <a:srgbClr val="002060"/>
                </a:solidFill>
              </a:rPr>
              <a:t>Tiết</a:t>
            </a:r>
            <a:r>
              <a:rPr lang="en-US" sz="4400" b="1" spc="-50" dirty="0">
                <a:solidFill>
                  <a:srgbClr val="002060"/>
                </a:solidFill>
              </a:rPr>
              <a:t> 2)</a:t>
            </a:r>
            <a:endParaRPr lang="vi-VN" sz="4400" b="1" spc="-50" dirty="0">
              <a:solidFill>
                <a:srgbClr val="002060"/>
              </a:solidFill>
            </a:endParaRPr>
          </a:p>
        </p:txBody>
      </p:sp>
      <p:grpSp>
        <p:nvGrpSpPr>
          <p:cNvPr id="15" name="Group 14">
            <a:extLst>
              <a:ext uri="{FF2B5EF4-FFF2-40B4-BE49-F238E27FC236}">
                <a16:creationId xmlns:a16="http://schemas.microsoft.com/office/drawing/2014/main" id="{CDA0C1AA-95C5-B459-7431-D81A9E1431B2}"/>
              </a:ext>
            </a:extLst>
          </p:cNvPr>
          <p:cNvGrpSpPr/>
          <p:nvPr/>
        </p:nvGrpSpPr>
        <p:grpSpPr>
          <a:xfrm>
            <a:off x="3309256" y="1943491"/>
            <a:ext cx="3868306" cy="1207381"/>
            <a:chOff x="7946323" y="1943491"/>
            <a:chExt cx="3868306" cy="1207381"/>
          </a:xfrm>
        </p:grpSpPr>
        <p:sp>
          <p:nvSpPr>
            <p:cNvPr id="13" name="Rectangle 12">
              <a:extLst>
                <a:ext uri="{FF2B5EF4-FFF2-40B4-BE49-F238E27FC236}">
                  <a16:creationId xmlns:a16="http://schemas.microsoft.com/office/drawing/2014/main" id="{0951D673-5B2F-73BA-8DF8-B0226F7F0F0C}"/>
                </a:ext>
              </a:extLst>
            </p:cNvPr>
            <p:cNvSpPr/>
            <p:nvPr/>
          </p:nvSpPr>
          <p:spPr>
            <a:xfrm>
              <a:off x="7946323" y="1943491"/>
              <a:ext cx="386830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5D683612-1B47-5E4B-B266-A4E54E90A644}"/>
                </a:ext>
              </a:extLst>
            </p:cNvPr>
            <p:cNvSpPr txBox="1"/>
            <p:nvPr/>
          </p:nvSpPr>
          <p:spPr>
            <a:xfrm>
              <a:off x="8421744" y="1993825"/>
              <a:ext cx="2917465" cy="1106713"/>
            </a:xfrm>
            <a:prstGeom prst="rect">
              <a:avLst/>
            </a:prstGeom>
            <a:noFill/>
          </p:spPr>
          <p:txBody>
            <a:bodyPr wrap="none" lIns="0" tIns="0" rIns="0" bIns="0" rtlCol="0">
              <a:spAutoFit/>
            </a:bodyPr>
            <a:lstStyle/>
            <a:p>
              <a:pPr>
                <a:lnSpc>
                  <a:spcPct val="120000"/>
                </a:lnSpc>
              </a:pPr>
              <a:r>
                <a:rPr lang="vi-VN" sz="6600" b="1" dirty="0">
                  <a:solidFill>
                    <a:schemeClr val="bg1"/>
                  </a:solidFill>
                </a:rPr>
                <a:t>BÀI 21:</a:t>
              </a:r>
            </a:p>
          </p:txBody>
        </p:sp>
      </p:grpSp>
    </p:spTree>
    <p:extLst>
      <p:ext uri="{BB962C8B-B14F-4D97-AF65-F5344CB8AC3E}">
        <p14:creationId xmlns:p14="http://schemas.microsoft.com/office/powerpoint/2010/main" val="47225429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6600">
                  <a:solidFill>
                    <a:schemeClr val="accent2"/>
                  </a:solidFill>
                  <a:prstDash val="solid"/>
                </a:ln>
                <a:solidFill>
                  <a:srgbClr val="FFFFFF"/>
                </a:solidFill>
                <a:effectLst>
                  <a:outerShdw dist="38100" dir="2700000" algn="tl" rotWithShape="0">
                    <a:schemeClr val="accent2"/>
                  </a:outerShdw>
                </a:effectLst>
              </a:rPr>
              <a:t>non</a:t>
            </a:r>
            <a:endParaRPr lang="en-US" sz="6600" dirty="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ln w="6600">
                  <a:solidFill>
                    <a:schemeClr val="accent2"/>
                  </a:solidFill>
                  <a:prstDash val="solid"/>
                </a:ln>
                <a:solidFill>
                  <a:srgbClr val="FFFFFF"/>
                </a:solidFill>
                <a:effectLst>
                  <a:outerShdw dist="38100" dir="2700000" algn="tl" rotWithShape="0">
                    <a:schemeClr val="accent2"/>
                  </a:outerShdw>
                </a:effectLst>
              </a:rPr>
              <a:t>Học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Chăm</a:t>
            </a:r>
            <a:endParaRPr lang="en-US" sz="4800" dirty="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1918737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5753598" y="3733800"/>
            <a:ext cx="684803" cy="923330"/>
          </a:xfrm>
          <a:prstGeom prst="rect">
            <a:avLst/>
          </a:prstGeom>
        </p:spPr>
        <p:txBody>
          <a:bodyPr wrap="none">
            <a:spAutoFit/>
          </a:bodyPr>
          <a:lstStyle/>
          <a:p>
            <a:r>
              <a:rPr lang="en-US" sz="5400" b="1" dirty="0">
                <a:solidFill>
                  <a:srgbClr val="FF0000"/>
                </a:solidFill>
                <a:latin typeface="Times New Roman" panose="02020603050405020304" pitchFamily="18" charset="0"/>
                <a:cs typeface="Times New Roman" panose="02020603050405020304" pitchFamily="18" charset="0"/>
              </a:rPr>
              <a:t>C</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F76B63D-4F87-5D80-2502-A170A58F1D6B}"/>
              </a:ext>
            </a:extLst>
          </p:cNvPr>
          <p:cNvSpPr txBox="1"/>
          <p:nvPr/>
        </p:nvSpPr>
        <p:spPr>
          <a:xfrm>
            <a:off x="1828800" y="1066801"/>
            <a:ext cx="9037100" cy="2896690"/>
          </a:xfrm>
          <a:prstGeom prst="rect">
            <a:avLst/>
          </a:prstGeom>
          <a:noFill/>
        </p:spPr>
        <p:txBody>
          <a:bodyPr wrap="square">
            <a:spAutoFit/>
          </a:bodyPr>
          <a:lstStyle/>
          <a:p>
            <a:pPr marL="6350" algn="just">
              <a:lnSpc>
                <a:spcPct val="107000"/>
              </a:lnSpc>
              <a:spcAft>
                <a:spcPts val="800"/>
              </a:spcAft>
              <a:buNone/>
              <a:tabLst>
                <a:tab pos="177800" algn="l"/>
              </a:tabLst>
            </a:pPr>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1: </a:t>
            </a:r>
            <a:r>
              <a:rPr lang="en-US" sz="3200" b="1" dirty="0" err="1">
                <a:solidFill>
                  <a:srgbClr val="0070C0"/>
                </a:solidFill>
                <a:effectLst/>
                <a:latin typeface="Times New Roman" panose="02020603050405020304" pitchFamily="18" charset="0"/>
                <a:ea typeface="Times New Roman" panose="02020603050405020304" pitchFamily="18" charset="0"/>
              </a:rPr>
              <a:t>Chất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nào</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sau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đây</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i="1" dirty="0" err="1">
                <a:solidFill>
                  <a:srgbClr val="0070C0"/>
                </a:solidFill>
                <a:effectLst/>
                <a:latin typeface="Times New Roman" panose="02020603050405020304" pitchFamily="18" charset="0"/>
                <a:ea typeface="Times New Roman" panose="02020603050405020304" pitchFamily="18" charset="0"/>
              </a:rPr>
              <a:t>không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được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dùng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làm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nguyên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liệu</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cho</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quá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trình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chuyển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hóa</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các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chất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trong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tế</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bào</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endParaRPr>
          </a:p>
          <a:p>
            <a:pPr marL="514350" indent="-514350" algn="just">
              <a:lnSpc>
                <a:spcPct val="107000"/>
              </a:lnSpc>
              <a:spcAft>
                <a:spcPts val="800"/>
              </a:spcAft>
              <a:buAutoNum type="alphaUcPeriod"/>
              <a:tabLst>
                <a:tab pos="177800" algn="l"/>
              </a:tabLst>
            </a:pPr>
            <a:r>
              <a:rPr lang="en-US" sz="3200" dirty="0">
                <a:solidFill>
                  <a:srgbClr val="0070C0"/>
                </a:solidFill>
                <a:effectLst/>
                <a:latin typeface="Times New Roman" panose="02020603050405020304" pitchFamily="18" charset="0"/>
                <a:ea typeface="Times New Roman" panose="02020603050405020304" pitchFamily="18" charset="0"/>
              </a:rPr>
              <a:t>Carbon dioxide.                   B. Oxygen.              </a:t>
            </a:r>
          </a:p>
          <a:p>
            <a:pPr algn="just">
              <a:lnSpc>
                <a:spcPct val="107000"/>
              </a:lnSpc>
              <a:spcAft>
                <a:spcPts val="800"/>
              </a:spcAft>
              <a:tabLst>
                <a:tab pos="177800" algn="l"/>
              </a:tabLst>
            </a:pPr>
            <a:r>
              <a:rPr lang="en-US" sz="3200" dirty="0">
                <a:solidFill>
                  <a:srgbClr val="0070C0"/>
                </a:solidFill>
                <a:effectLst/>
                <a:latin typeface="Times New Roman" panose="02020603050405020304" pitchFamily="18" charset="0"/>
                <a:ea typeface="Times New Roman" panose="02020603050405020304" pitchFamily="18" charset="0"/>
              </a:rPr>
              <a:t>C. </a:t>
            </a:r>
            <a:r>
              <a:rPr lang="en-US" sz="3200" dirty="0" err="1">
                <a:solidFill>
                  <a:srgbClr val="0070C0"/>
                </a:solidFill>
                <a:effectLst/>
                <a:latin typeface="Times New Roman" panose="02020603050405020304" pitchFamily="18" charset="0"/>
                <a:ea typeface="Times New Roman" panose="02020603050405020304" pitchFamily="18" charset="0"/>
              </a:rPr>
              <a:t>Nhiệt</a:t>
            </a:r>
            <a:r>
              <a:rPr lang="en-US" sz="3200" dirty="0">
                <a:solidFill>
                  <a:srgbClr val="0070C0"/>
                </a:solidFill>
                <a:effectLst/>
                <a:latin typeface="Times New Roman" panose="02020603050405020304" pitchFamily="18" charset="0"/>
                <a:ea typeface="Times New Roman" panose="02020603050405020304" pitchFamily="18" charset="0"/>
              </a:rPr>
              <a:t>.                                    D. Tinh </a:t>
            </a:r>
            <a:r>
              <a:rPr lang="en-US" sz="3200" dirty="0" err="1">
                <a:solidFill>
                  <a:srgbClr val="0070C0"/>
                </a:solidFill>
                <a:effectLst/>
                <a:latin typeface="Times New Roman" panose="02020603050405020304" pitchFamily="18" charset="0"/>
                <a:ea typeface="Times New Roman" panose="02020603050405020304" pitchFamily="18" charset="0"/>
              </a:rPr>
              <a:t>bột</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8D61DBF7-4104-5E95-A136-462229686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2496185"/>
            <a:ext cx="1865629" cy="1865629"/>
          </a:xfrm>
          <a:prstGeom prst="rect">
            <a:avLst/>
          </a:prstGeom>
        </p:spPr>
      </p:pic>
    </p:spTree>
    <p:extLst>
      <p:ext uri="{BB962C8B-B14F-4D97-AF65-F5344CB8AC3E}">
        <p14:creationId xmlns:p14="http://schemas.microsoft.com/office/powerpoint/2010/main" val="33025096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38641-FF51-908C-3A5E-9FDBCF6D07F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2B0B2BF-32EF-9000-7243-27DB44A3231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B7D76AD-2DAA-1980-D024-A42661F49316}"/>
              </a:ext>
            </a:extLst>
          </p:cNvPr>
          <p:cNvSpPr/>
          <p:nvPr/>
        </p:nvSpPr>
        <p:spPr>
          <a:xfrm>
            <a:off x="4267200" y="4696513"/>
            <a:ext cx="684803" cy="923330"/>
          </a:xfrm>
          <a:prstGeom prst="rect">
            <a:avLst/>
          </a:prstGeom>
        </p:spPr>
        <p:txBody>
          <a:bodyPr wrap="none">
            <a:spAutoFit/>
          </a:bodyPr>
          <a:lstStyle/>
          <a:p>
            <a:r>
              <a:rPr lang="en-US" sz="5400" b="1" dirty="0">
                <a:solidFill>
                  <a:srgbClr val="FF0000"/>
                </a:solidFill>
                <a:latin typeface="Times New Roman" panose="02020603050405020304" pitchFamily="18" charset="0"/>
                <a:cs typeface="Times New Roman" panose="02020603050405020304" pitchFamily="18" charset="0"/>
              </a:rPr>
              <a:t>A</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95306AB-B9F2-DC47-0C92-C802CE1D76D8}"/>
              </a:ext>
            </a:extLst>
          </p:cNvPr>
          <p:cNvSpPr txBox="1"/>
          <p:nvPr/>
        </p:nvSpPr>
        <p:spPr>
          <a:xfrm>
            <a:off x="1234550" y="762000"/>
            <a:ext cx="9722900" cy="4154984"/>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EE8D7EDD-7C10-DD11-549C-B1B3CC845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36729"/>
            <a:ext cx="1237614" cy="1237614"/>
          </a:xfrm>
          <a:prstGeom prst="rect">
            <a:avLst/>
          </a:prstGeom>
        </p:spPr>
      </p:pic>
    </p:spTree>
    <p:extLst>
      <p:ext uri="{BB962C8B-B14F-4D97-AF65-F5344CB8AC3E}">
        <p14:creationId xmlns:p14="http://schemas.microsoft.com/office/powerpoint/2010/main" val="173221820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4BFE1-FB98-54BC-E292-F3972F5FE94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F442B92-8531-167E-879D-E6E4F056CD36}"/>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AD7E5BE-E3D4-8BE4-7F55-76C136C3E23A}"/>
              </a:ext>
            </a:extLst>
          </p:cNvPr>
          <p:cNvSpPr/>
          <p:nvPr/>
        </p:nvSpPr>
        <p:spPr>
          <a:xfrm>
            <a:off x="4267200" y="4696513"/>
            <a:ext cx="684803" cy="923330"/>
          </a:xfrm>
          <a:prstGeom prst="rect">
            <a:avLst/>
          </a:prstGeom>
        </p:spPr>
        <p:txBody>
          <a:bodyPr wrap="none">
            <a:spAutoFit/>
          </a:bodyPr>
          <a:lstStyle/>
          <a:p>
            <a:r>
              <a:rPr lang="en-US" sz="5400" b="1" dirty="0">
                <a:solidFill>
                  <a:srgbClr val="FF0000"/>
                </a:solidFill>
                <a:latin typeface="Times New Roman" panose="02020603050405020304" pitchFamily="18" charset="0"/>
                <a:cs typeface="Times New Roman" panose="02020603050405020304" pitchFamily="18" charset="0"/>
              </a:rPr>
              <a:t>C</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7A059FF-98CA-8C1B-DC8A-3DF757886F83}"/>
              </a:ext>
            </a:extLst>
          </p:cNvPr>
          <p:cNvSpPr txBox="1"/>
          <p:nvPr/>
        </p:nvSpPr>
        <p:spPr>
          <a:xfrm>
            <a:off x="1371600" y="1233675"/>
            <a:ext cx="9525000" cy="2776722"/>
          </a:xfrm>
          <a:prstGeom prst="rect">
            <a:avLst/>
          </a:prstGeom>
          <a:noFill/>
        </p:spPr>
        <p:txBody>
          <a:bodyPr wrap="square">
            <a:spAutoFit/>
          </a:bodyPr>
          <a:lstStyle/>
          <a:p>
            <a:pPr marL="6350" algn="just">
              <a:lnSpc>
                <a:spcPct val="107000"/>
              </a:lnSpc>
              <a:spcAft>
                <a:spcPts val="800"/>
              </a:spcAft>
              <a:buNone/>
              <a:tabLst>
                <a:tab pos="177800" algn="l"/>
              </a:tabLst>
            </a:pPr>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3: Quang </a:t>
            </a:r>
            <a:r>
              <a:rPr lang="en-US" sz="2800" b="1" dirty="0" err="1">
                <a:solidFill>
                  <a:srgbClr val="0070C0"/>
                </a:solidFill>
                <a:effectLst/>
                <a:latin typeface="Times New Roman" panose="02020603050405020304" pitchFamily="18" charset="0"/>
                <a:ea typeface="Times New Roman" panose="02020603050405020304" pitchFamily="18" charset="0"/>
              </a:rPr>
              <a:t>hợp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quá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trình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biến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đổi</a:t>
            </a:r>
            <a:endParaRPr lang="en-US" sz="2800" b="1" dirty="0">
              <a:effectLst/>
              <a:latin typeface="Times New Roman" panose="02020603050405020304" pitchFamily="18" charset="0"/>
              <a:ea typeface="Calibri" panose="020F0502020204030204" pitchFamily="34" charset="0"/>
            </a:endParaRPr>
          </a:p>
          <a:p>
            <a:pPr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A. </a:t>
            </a:r>
            <a:r>
              <a:rPr lang="en-US" sz="2800" dirty="0" err="1">
                <a:solidFill>
                  <a:srgbClr val="0070C0"/>
                </a:solidFill>
                <a:effectLst/>
                <a:latin typeface="Times New Roman" panose="02020603050405020304" pitchFamily="18" charset="0"/>
                <a:ea typeface="Times New Roman" panose="02020603050405020304" pitchFamily="18" charset="0"/>
              </a:rPr>
              <a:t>Nhiệt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được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biến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đổi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thành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hóa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B. Quang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được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biến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đổi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thành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nhiệt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C. Quang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được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biến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đổi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thành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hóa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D. </a:t>
            </a:r>
            <a:r>
              <a:rPr lang="en-US" sz="2800" dirty="0" err="1">
                <a:solidFill>
                  <a:srgbClr val="0070C0"/>
                </a:solidFill>
                <a:effectLst/>
                <a:latin typeface="Times New Roman" panose="02020603050405020304" pitchFamily="18" charset="0"/>
                <a:ea typeface="Times New Roman" panose="02020603050405020304" pitchFamily="18" charset="0"/>
              </a:rPr>
              <a:t>Hóa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được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biến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đổi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thành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nhiệt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endParaRPr lang="en-US" sz="2800" dirty="0">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2EC903BD-39E1-FDA4-D692-169A32B8E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838200"/>
            <a:ext cx="1865629" cy="1865629"/>
          </a:xfrm>
          <a:prstGeom prst="rect">
            <a:avLst/>
          </a:prstGeom>
        </p:spPr>
      </p:pic>
    </p:spTree>
    <p:extLst>
      <p:ext uri="{BB962C8B-B14F-4D97-AF65-F5344CB8AC3E}">
        <p14:creationId xmlns:p14="http://schemas.microsoft.com/office/powerpoint/2010/main" val="424658840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FA59B-41F0-06A1-016A-32025323220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A5E54F-C470-3267-B723-BD6A3BCD75EE}"/>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C437867-219F-39E5-C274-91F69281AF06}"/>
              </a:ext>
            </a:extLst>
          </p:cNvPr>
          <p:cNvSpPr/>
          <p:nvPr/>
        </p:nvSpPr>
        <p:spPr>
          <a:xfrm>
            <a:off x="4267200" y="4696513"/>
            <a:ext cx="646331" cy="923330"/>
          </a:xfrm>
          <a:prstGeom prst="rect">
            <a:avLst/>
          </a:prstGeom>
        </p:spPr>
        <p:txBody>
          <a:bodyPr wrap="none">
            <a:spAutoFit/>
          </a:bodyPr>
          <a:lstStyle/>
          <a:p>
            <a:r>
              <a:rPr lang="en-US" sz="5400" b="1" dirty="0">
                <a:solidFill>
                  <a:srgbClr val="FF0000"/>
                </a:solidFill>
                <a:latin typeface="Times New Roman" panose="02020603050405020304" pitchFamily="18" charset="0"/>
                <a:cs typeface="Times New Roman" panose="02020603050405020304" pitchFamily="18" charset="0"/>
              </a:rPr>
              <a:t>B</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F391BD4-C38B-7456-6C04-258B479FC0BE}"/>
              </a:ext>
            </a:extLst>
          </p:cNvPr>
          <p:cNvSpPr txBox="1"/>
          <p:nvPr/>
        </p:nvSpPr>
        <p:spPr>
          <a:xfrm>
            <a:off x="1600200" y="1238157"/>
            <a:ext cx="9067800" cy="2847126"/>
          </a:xfrm>
          <a:prstGeom prst="rect">
            <a:avLst/>
          </a:prstGeom>
          <a:noFill/>
        </p:spPr>
        <p:txBody>
          <a:bodyPr wrap="square">
            <a:spAutoFit/>
          </a:bodyPr>
          <a:lstStyle/>
          <a:p>
            <a:pPr marL="6350" algn="just">
              <a:lnSpc>
                <a:spcPct val="107000"/>
              </a:lnSpc>
              <a:spcAft>
                <a:spcPts val="800"/>
              </a:spcAft>
              <a:buNone/>
              <a:tabLst>
                <a:tab pos="177800" algn="l"/>
              </a:tabLst>
            </a:pPr>
            <a:r>
              <a:rPr lang="en-US" sz="2400" b="1" dirty="0" err="1">
                <a:solidFill>
                  <a:srgbClr val="0070C0"/>
                </a:solidFill>
                <a:effectLst/>
                <a:latin typeface="Times New Roman" panose="02020603050405020304" pitchFamily="18" charset="0"/>
                <a:ea typeface="Times New Roman" panose="02020603050405020304" pitchFamily="18" charset="0"/>
              </a:rPr>
              <a:t>Câu</a:t>
            </a:r>
            <a:r>
              <a:rPr lang="en-US" sz="2400" b="1" dirty="0">
                <a:solidFill>
                  <a:srgbClr val="0070C0"/>
                </a:solidFill>
                <a:effectLst/>
                <a:latin typeface="Times New Roman" panose="02020603050405020304" pitchFamily="18" charset="0"/>
                <a:ea typeface="Times New Roman" panose="02020603050405020304" pitchFamily="18" charset="0"/>
              </a:rPr>
              <a:t> 4: </a:t>
            </a:r>
            <a:r>
              <a:rPr lang="en-US" sz="2400" b="1" dirty="0" err="1">
                <a:solidFill>
                  <a:srgbClr val="0070C0"/>
                </a:solidFill>
                <a:effectLst/>
                <a:latin typeface="Times New Roman" panose="02020603050405020304" pitchFamily="18" charset="0"/>
                <a:ea typeface="Times New Roman" panose="02020603050405020304" pitchFamily="18" charset="0"/>
              </a:rPr>
              <a:t>Dựa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vào</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kiểu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trao</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đổi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chất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người</a:t>
            </a:r>
            <a:r>
              <a:rPr lang="en-US" sz="2400" b="1" dirty="0">
                <a:solidFill>
                  <a:srgbClr val="0070C0"/>
                </a:solidFill>
                <a:effectLst/>
                <a:latin typeface="Times New Roman" panose="02020603050405020304" pitchFamily="18" charset="0"/>
                <a:ea typeface="Times New Roman" panose="02020603050405020304" pitchFamily="18" charset="0"/>
              </a:rPr>
              <a:t> ta chia </a:t>
            </a:r>
            <a:r>
              <a:rPr lang="en-US" sz="2400" b="1" dirty="0" err="1">
                <a:solidFill>
                  <a:srgbClr val="0070C0"/>
                </a:solidFill>
                <a:effectLst/>
                <a:latin typeface="Times New Roman" panose="02020603050405020304" pitchFamily="18" charset="0"/>
                <a:ea typeface="Times New Roman" panose="02020603050405020304" pitchFamily="18" charset="0"/>
              </a:rPr>
              <a:t>sinh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vật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thành</a:t>
            </a:r>
            <a:r>
              <a:rPr lang="en-US" sz="2400" b="1" dirty="0">
                <a:solidFill>
                  <a:srgbClr val="0070C0"/>
                </a:solidFill>
                <a:effectLst/>
                <a:latin typeface="Times New Roman" panose="02020603050405020304" pitchFamily="18" charset="0"/>
                <a:ea typeface="Times New Roman" panose="02020603050405020304" pitchFamily="18" charset="0"/>
              </a:rPr>
              <a:t> 2 </a:t>
            </a:r>
            <a:r>
              <a:rPr lang="en-US" sz="2400" b="1" dirty="0" err="1">
                <a:solidFill>
                  <a:srgbClr val="0070C0"/>
                </a:solidFill>
                <a:effectLst/>
                <a:latin typeface="Times New Roman" panose="02020603050405020304" pitchFamily="18" charset="0"/>
                <a:ea typeface="Times New Roman" panose="02020603050405020304" pitchFamily="18" charset="0"/>
              </a:rPr>
              <a:t>nhóm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Đó</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là</a:t>
            </a:r>
            <a:endParaRPr lang="en-US" sz="2400" b="1" dirty="0">
              <a:effectLst/>
              <a:latin typeface="Times New Roman" panose="02020603050405020304" pitchFamily="18" charset="0"/>
              <a:ea typeface="Calibri" panose="020F0502020204030204" pitchFamily="34" charset="0"/>
            </a:endParaRPr>
          </a:p>
          <a:p>
            <a:pPr algn="just">
              <a:lnSpc>
                <a:spcPct val="107000"/>
              </a:lnSpc>
              <a:spcAft>
                <a:spcPts val="800"/>
              </a:spcAft>
              <a:buNone/>
              <a:tabLst>
                <a:tab pos="177800" algn="l"/>
              </a:tabLst>
            </a:pPr>
            <a:r>
              <a:rPr lang="en-US" sz="2400" dirty="0">
                <a:solidFill>
                  <a:srgbClr val="0070C0"/>
                </a:solidFill>
                <a:effectLst/>
                <a:latin typeface="Times New Roman" panose="02020603050405020304" pitchFamily="18" charset="0"/>
                <a:ea typeface="Times New Roman" panose="02020603050405020304" pitchFamily="18" charset="0"/>
              </a:rPr>
              <a:t>A. </a:t>
            </a:r>
            <a:r>
              <a:rPr lang="en-US" sz="2400" dirty="0" err="1">
                <a:solidFill>
                  <a:srgbClr val="0070C0"/>
                </a:solidFill>
                <a:effectLst/>
                <a:latin typeface="Times New Roman" panose="02020603050405020304" pitchFamily="18" charset="0"/>
                <a:ea typeface="Times New Roman" panose="02020603050405020304" pitchFamily="18" charset="0"/>
              </a:rPr>
              <a:t>nhóm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sinh</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tự</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dưỡng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nhóm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sinh</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hoại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dưỡng</a:t>
            </a:r>
            <a:r>
              <a:rPr lang="en-US" sz="2400" dirty="0">
                <a:solidFill>
                  <a:srgbClr val="0070C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2400" dirty="0">
                <a:solidFill>
                  <a:srgbClr val="0070C0"/>
                </a:solidFill>
                <a:effectLst/>
                <a:latin typeface="Times New Roman" panose="02020603050405020304" pitchFamily="18" charset="0"/>
                <a:ea typeface="Times New Roman" panose="02020603050405020304" pitchFamily="18" charset="0"/>
              </a:rPr>
              <a:t>B. </a:t>
            </a:r>
            <a:r>
              <a:rPr lang="en-US" sz="2400" dirty="0" err="1">
                <a:solidFill>
                  <a:srgbClr val="0070C0"/>
                </a:solidFill>
                <a:effectLst/>
                <a:latin typeface="Times New Roman" panose="02020603050405020304" pitchFamily="18" charset="0"/>
                <a:ea typeface="Times New Roman" panose="02020603050405020304" pitchFamily="18" charset="0"/>
              </a:rPr>
              <a:t>nhóm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sinh</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tự</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dưỡng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nhóm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sinh</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dị</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dưỡng</a:t>
            </a:r>
            <a:r>
              <a:rPr lang="en-US" sz="2400" dirty="0">
                <a:solidFill>
                  <a:srgbClr val="0070C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2400" dirty="0">
                <a:solidFill>
                  <a:srgbClr val="0070C0"/>
                </a:solidFill>
                <a:effectLst/>
                <a:latin typeface="Times New Roman" panose="02020603050405020304" pitchFamily="18" charset="0"/>
                <a:ea typeface="Times New Roman" panose="02020603050405020304" pitchFamily="18" charset="0"/>
              </a:rPr>
              <a:t>C. </a:t>
            </a:r>
            <a:r>
              <a:rPr lang="en-US" sz="2400" dirty="0" err="1">
                <a:solidFill>
                  <a:srgbClr val="0070C0"/>
                </a:solidFill>
                <a:effectLst/>
                <a:latin typeface="Times New Roman" panose="02020603050405020304" pitchFamily="18" charset="0"/>
                <a:ea typeface="Times New Roman" panose="02020603050405020304" pitchFamily="18" charset="0"/>
              </a:rPr>
              <a:t>nhóm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sinh</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dị</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dưỡng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nhóm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sinh</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hoại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dưỡng</a:t>
            </a:r>
            <a:r>
              <a:rPr lang="en-US" sz="2400" dirty="0">
                <a:solidFill>
                  <a:srgbClr val="0070C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a:p>
            <a:pPr marL="6350" algn="just">
              <a:lnSpc>
                <a:spcPct val="107000"/>
              </a:lnSpc>
              <a:spcAft>
                <a:spcPts val="800"/>
              </a:spcAft>
              <a:tabLst>
                <a:tab pos="177800" algn="l"/>
              </a:tabLst>
            </a:pPr>
            <a:r>
              <a:rPr lang="en-US" sz="2400" dirty="0">
                <a:solidFill>
                  <a:srgbClr val="0070C0"/>
                </a:solidFill>
                <a:effectLst/>
                <a:latin typeface="Times New Roman" panose="02020603050405020304" pitchFamily="18" charset="0"/>
                <a:ea typeface="Times New Roman" panose="02020603050405020304" pitchFamily="18" charset="0"/>
              </a:rPr>
              <a:t>D. </a:t>
            </a:r>
            <a:r>
              <a:rPr lang="en-US" sz="2400" dirty="0" err="1">
                <a:solidFill>
                  <a:srgbClr val="0070C0"/>
                </a:solidFill>
                <a:effectLst/>
                <a:latin typeface="Times New Roman" panose="02020603050405020304" pitchFamily="18" charset="0"/>
                <a:ea typeface="Times New Roman" panose="02020603050405020304" pitchFamily="18" charset="0"/>
              </a:rPr>
              <a:t>nhóm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sinh</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dị</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dưỡng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nhóm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sinh</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vật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hóa</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dưỡng</a:t>
            </a:r>
            <a:r>
              <a:rPr lang="en-US" sz="2400" dirty="0">
                <a:solidFill>
                  <a:srgbClr val="0070C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C9EB812D-7A58-8259-5314-28CE4CEDB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1828800"/>
            <a:ext cx="1865629" cy="1865629"/>
          </a:xfrm>
          <a:prstGeom prst="rect">
            <a:avLst/>
          </a:prstGeom>
        </p:spPr>
      </p:pic>
    </p:spTree>
    <p:extLst>
      <p:ext uri="{BB962C8B-B14F-4D97-AF65-F5344CB8AC3E}">
        <p14:creationId xmlns:p14="http://schemas.microsoft.com/office/powerpoint/2010/main" val="99637204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7ADB74E-219E-4518-B28E-546A6823EB8B}"/>
              </a:ext>
            </a:extLst>
          </p:cNvPr>
          <p:cNvSpPr txBox="1"/>
          <p:nvPr/>
        </p:nvSpPr>
        <p:spPr>
          <a:xfrm>
            <a:off x="2423276" y="1122301"/>
            <a:ext cx="900672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Những thay đổi trong cơ thể đó được giải thích như thế nào?</a:t>
            </a:r>
          </a:p>
        </p:txBody>
      </p:sp>
      <p:pic>
        <p:nvPicPr>
          <p:cNvPr id="9" name="Picture 2">
            <a:extLst>
              <a:ext uri="{FF2B5EF4-FFF2-40B4-BE49-F238E27FC236}">
                <a16:creationId xmlns:a16="http://schemas.microsoft.com/office/drawing/2014/main" id="{4C5D4CAC-1E5B-4934-9352-94A06BD8D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509734"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red After Running? 5 Signs of Overtraining &amp; How to Prevent Fatigue —  Triumph Physio &amp; Wellness">
            <a:extLst>
              <a:ext uri="{FF2B5EF4-FFF2-40B4-BE49-F238E27FC236}">
                <a16:creationId xmlns:a16="http://schemas.microsoft.com/office/drawing/2014/main" id="{AD7C68B9-D38A-4150-A9B5-B81EC3245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33" b="36045"/>
          <a:stretch/>
        </p:blipFill>
        <p:spPr bwMode="auto">
          <a:xfrm>
            <a:off x="1" y="2205060"/>
            <a:ext cx="12192000" cy="421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97613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57C2A-E654-5A94-C63C-19B25E038B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04DBD4-D23F-5122-59B3-5C7FCE24C61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81A2949-6346-279E-F79F-C05894E38D11}"/>
              </a:ext>
            </a:extLst>
          </p:cNvPr>
          <p:cNvSpPr/>
          <p:nvPr/>
        </p:nvSpPr>
        <p:spPr>
          <a:xfrm>
            <a:off x="4267200" y="4696513"/>
            <a:ext cx="646331" cy="923330"/>
          </a:xfrm>
          <a:prstGeom prst="rect">
            <a:avLst/>
          </a:prstGeom>
        </p:spPr>
        <p:txBody>
          <a:bodyPr wrap="none">
            <a:spAutoFit/>
          </a:bodyPr>
          <a:lstStyle/>
          <a:p>
            <a:r>
              <a:rPr lang="en-US" sz="5400" b="1" dirty="0">
                <a:solidFill>
                  <a:srgbClr val="FF0000"/>
                </a:solidFill>
                <a:latin typeface="Times New Roman" panose="02020603050405020304" pitchFamily="18" charset="0"/>
                <a:cs typeface="Times New Roman" panose="02020603050405020304" pitchFamily="18" charset="0"/>
              </a:rPr>
              <a:t>B</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CB30D5-D288-319F-AC1C-0BAB1AFD524E}"/>
              </a:ext>
            </a:extLst>
          </p:cNvPr>
          <p:cNvSpPr txBox="1"/>
          <p:nvPr/>
        </p:nvSpPr>
        <p:spPr>
          <a:xfrm>
            <a:off x="1295400" y="990600"/>
            <a:ext cx="9906000" cy="3237746"/>
          </a:xfrm>
          <a:prstGeom prst="rect">
            <a:avLst/>
          </a:prstGeom>
          <a:noFill/>
        </p:spPr>
        <p:txBody>
          <a:bodyPr wrap="square">
            <a:spAutoFit/>
          </a:bodyPr>
          <a:lstStyle/>
          <a:p>
            <a:pPr marL="6350" algn="just">
              <a:lnSpc>
                <a:spcPct val="107000"/>
              </a:lnSpc>
              <a:spcAft>
                <a:spcPts val="800"/>
              </a:spcAft>
              <a:buNone/>
              <a:tabLst>
                <a:tab pos="177800" algn="l"/>
              </a:tabLst>
            </a:pPr>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5: </a:t>
            </a:r>
            <a:r>
              <a:rPr lang="en-US" sz="2800" b="1" dirty="0" err="1">
                <a:solidFill>
                  <a:srgbClr val="0070C0"/>
                </a:solidFill>
                <a:effectLst/>
                <a:latin typeface="Times New Roman" panose="02020603050405020304" pitchFamily="18" charset="0"/>
                <a:ea typeface="Times New Roman" panose="02020603050405020304" pitchFamily="18" charset="0"/>
              </a:rPr>
              <a:t>Phát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biểu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sau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đây</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không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đúng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về</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vai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trò</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quá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trình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trao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đổi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chuyển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hóa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lượng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trong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thể</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endParaRPr>
          </a:p>
          <a:p>
            <a:pPr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A. </a:t>
            </a:r>
            <a:r>
              <a:rPr lang="en-US" sz="2800" dirty="0" err="1">
                <a:solidFill>
                  <a:srgbClr val="0070C0"/>
                </a:solidFill>
                <a:effectLst/>
                <a:latin typeface="Times New Roman" panose="02020603050405020304" pitchFamily="18" charset="0"/>
                <a:ea typeface="Times New Roman" panose="02020603050405020304" pitchFamily="18" charset="0"/>
              </a:rPr>
              <a:t>Tạo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ra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nguồn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nguyên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liệu</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cấu</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tạo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nên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tế</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bào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và</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cơ</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thể</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B. Sinh </a:t>
            </a:r>
            <a:r>
              <a:rPr lang="en-US" sz="2800" dirty="0" err="1">
                <a:solidFill>
                  <a:srgbClr val="0070C0"/>
                </a:solidFill>
                <a:effectLst/>
                <a:latin typeface="Times New Roman" panose="02020603050405020304" pitchFamily="18" charset="0"/>
                <a:ea typeface="Times New Roman" panose="02020603050405020304" pitchFamily="18" charset="0"/>
              </a:rPr>
              <a:t>ra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nhiệt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để</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giải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phóng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ra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ngoài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môi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trường</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C. Cung </a:t>
            </a:r>
            <a:r>
              <a:rPr lang="en-US" sz="2800" dirty="0" err="1">
                <a:solidFill>
                  <a:srgbClr val="0070C0"/>
                </a:solidFill>
                <a:effectLst/>
                <a:latin typeface="Times New Roman" panose="02020603050405020304" pitchFamily="18" charset="0"/>
                <a:ea typeface="Times New Roman" panose="02020603050405020304" pitchFamily="18" charset="0"/>
              </a:rPr>
              <a:t>cấp</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lượng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cho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các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hoạt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động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sống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của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tế</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bào</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D. </a:t>
            </a:r>
            <a:r>
              <a:rPr lang="en-US" sz="2800" dirty="0" err="1">
                <a:solidFill>
                  <a:srgbClr val="0070C0"/>
                </a:solidFill>
                <a:effectLst/>
                <a:latin typeface="Times New Roman" panose="02020603050405020304" pitchFamily="18" charset="0"/>
                <a:ea typeface="Times New Roman" panose="02020603050405020304" pitchFamily="18" charset="0"/>
              </a:rPr>
              <a:t>Tạo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ra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các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sản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phẩm</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tham</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gia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hoạt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động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chức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của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tế</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bào</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40276DE3-6AC6-8AA7-91FE-394748436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6210" y="2079327"/>
            <a:ext cx="1313814" cy="1313814"/>
          </a:xfrm>
          <a:prstGeom prst="rect">
            <a:avLst/>
          </a:prstGeom>
        </p:spPr>
      </p:pic>
    </p:spTree>
    <p:extLst>
      <p:ext uri="{BB962C8B-B14F-4D97-AF65-F5344CB8AC3E}">
        <p14:creationId xmlns:p14="http://schemas.microsoft.com/office/powerpoint/2010/main" val="363932102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F3B5C-7EE5-44C4-563F-DDEAFC2EB82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C029520-3422-8F09-13E6-68EDD7237371}"/>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E6A6F0C-B2D4-70D2-D293-A6DED474EA72}"/>
              </a:ext>
            </a:extLst>
          </p:cNvPr>
          <p:cNvSpPr/>
          <p:nvPr/>
        </p:nvSpPr>
        <p:spPr>
          <a:xfrm>
            <a:off x="4267200" y="4696513"/>
            <a:ext cx="684803" cy="923330"/>
          </a:xfrm>
          <a:prstGeom prst="rect">
            <a:avLst/>
          </a:prstGeom>
        </p:spPr>
        <p:txBody>
          <a:bodyPr wrap="none">
            <a:spAutoFit/>
          </a:bodyPr>
          <a:lstStyle/>
          <a:p>
            <a:r>
              <a:rPr lang="en-US" sz="5400" b="1" dirty="0">
                <a:solidFill>
                  <a:srgbClr val="FF0000"/>
                </a:solidFill>
                <a:latin typeface="Times New Roman" panose="02020603050405020304" pitchFamily="18" charset="0"/>
                <a:cs typeface="Times New Roman" panose="02020603050405020304" pitchFamily="18" charset="0"/>
              </a:rPr>
              <a:t>A</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69BE68D-7969-495A-8365-5EE385110681}"/>
              </a:ext>
            </a:extLst>
          </p:cNvPr>
          <p:cNvSpPr txBox="1"/>
          <p:nvPr/>
        </p:nvSpPr>
        <p:spPr>
          <a:xfrm>
            <a:off x="1295400" y="1031017"/>
            <a:ext cx="9677400" cy="3628814"/>
          </a:xfrm>
          <a:prstGeom prst="rect">
            <a:avLst/>
          </a:prstGeom>
          <a:noFill/>
        </p:spPr>
        <p:txBody>
          <a:bodyPr wrap="square">
            <a:spAutoFit/>
          </a:bodyPr>
          <a:lstStyle/>
          <a:p>
            <a:pPr marL="6350" algn="just">
              <a:lnSpc>
                <a:spcPct val="107000"/>
              </a:lnSpc>
              <a:spcAft>
                <a:spcPts val="800"/>
              </a:spcAft>
              <a:buNone/>
              <a:tabLst>
                <a:tab pos="177800" algn="l"/>
              </a:tabLst>
            </a:pPr>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6: </a:t>
            </a:r>
            <a:r>
              <a:rPr lang="en-US" sz="3200" b="1" dirty="0" err="1">
                <a:solidFill>
                  <a:srgbClr val="0070C0"/>
                </a:solidFill>
                <a:effectLst/>
                <a:latin typeface="Times New Roman" panose="02020603050405020304" pitchFamily="18" charset="0"/>
                <a:ea typeface="Times New Roman" panose="02020603050405020304" pitchFamily="18" charset="0"/>
              </a:rPr>
              <a:t>Quá</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trình</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trao</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đổi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chất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của</a:t>
            </a:r>
            <a:r>
              <a:rPr lang="en-US" sz="3200" b="1" dirty="0">
                <a:solidFill>
                  <a:srgbClr val="0070C0"/>
                </a:solidFill>
                <a:effectLst/>
                <a:latin typeface="Times New Roman" panose="02020603050405020304" pitchFamily="18" charset="0"/>
                <a:ea typeface="Times New Roman" panose="02020603050405020304" pitchFamily="18" charset="0"/>
              </a:rPr>
              <a:t> con </a:t>
            </a:r>
            <a:r>
              <a:rPr lang="en-US" sz="3200" b="1" dirty="0" err="1">
                <a:solidFill>
                  <a:srgbClr val="0070C0"/>
                </a:solidFill>
                <a:effectLst/>
                <a:latin typeface="Times New Roman" panose="02020603050405020304" pitchFamily="18" charset="0"/>
                <a:ea typeface="Times New Roman" panose="02020603050405020304" pitchFamily="18" charset="0"/>
              </a:rPr>
              <a:t>người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thải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ra</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môi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trường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những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chất</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nào</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endParaRPr>
          </a:p>
          <a:p>
            <a:pPr algn="just">
              <a:lnSpc>
                <a:spcPct val="107000"/>
              </a:lnSpc>
              <a:spcAft>
                <a:spcPts val="800"/>
              </a:spcAft>
              <a:buNone/>
              <a:tabLst>
                <a:tab pos="177800" algn="l"/>
              </a:tabLst>
            </a:pPr>
            <a:r>
              <a:rPr lang="en-US" sz="3200" dirty="0">
                <a:solidFill>
                  <a:srgbClr val="0070C0"/>
                </a:solidFill>
                <a:effectLst/>
                <a:latin typeface="Times New Roman" panose="02020603050405020304" pitchFamily="18" charset="0"/>
                <a:ea typeface="Times New Roman" panose="02020603050405020304" pitchFamily="18" charset="0"/>
              </a:rPr>
              <a:t>A. </a:t>
            </a:r>
            <a:r>
              <a:rPr lang="en-US" sz="3200" dirty="0" err="1">
                <a:solidFill>
                  <a:srgbClr val="0070C0"/>
                </a:solidFill>
                <a:effectLst/>
                <a:latin typeface="Times New Roman" panose="02020603050405020304" pitchFamily="18" charset="0"/>
                <a:ea typeface="Times New Roman" panose="02020603050405020304" pitchFamily="18" charset="0"/>
              </a:rPr>
              <a:t>Khí</a:t>
            </a:r>
            <a:r>
              <a:rPr lang="en-US" sz="3200" dirty="0">
                <a:solidFill>
                  <a:srgbClr val="0070C0"/>
                </a:solidFill>
                <a:effectLst/>
                <a:latin typeface="Times New Roman" panose="02020603050405020304" pitchFamily="18" charset="0"/>
                <a:ea typeface="Times New Roman" panose="02020603050405020304" pitchFamily="18" charset="0"/>
              </a:rPr>
              <a:t> carbon dioxide, </a:t>
            </a:r>
            <a:r>
              <a:rPr lang="en-US" sz="3200" dirty="0" err="1">
                <a:solidFill>
                  <a:srgbClr val="0070C0"/>
                </a:solidFill>
                <a:effectLst/>
                <a:latin typeface="Times New Roman" panose="02020603050405020304" pitchFamily="18" charset="0"/>
                <a:ea typeface="Times New Roman" panose="02020603050405020304" pitchFamily="18" charset="0"/>
              </a:rPr>
              <a:t>nước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tiểu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hôi</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3200" dirty="0">
                <a:solidFill>
                  <a:srgbClr val="0070C0"/>
                </a:solidFill>
                <a:effectLst/>
                <a:latin typeface="Times New Roman" panose="02020603050405020304" pitchFamily="18" charset="0"/>
                <a:ea typeface="Times New Roman" panose="02020603050405020304" pitchFamily="18" charset="0"/>
              </a:rPr>
              <a:t>B. </a:t>
            </a:r>
            <a:r>
              <a:rPr lang="en-US" sz="3200" dirty="0" err="1">
                <a:solidFill>
                  <a:srgbClr val="0070C0"/>
                </a:solidFill>
                <a:effectLst/>
                <a:latin typeface="Times New Roman" panose="02020603050405020304" pitchFamily="18" charset="0"/>
                <a:ea typeface="Times New Roman" panose="02020603050405020304" pitchFamily="18" charset="0"/>
              </a:rPr>
              <a:t>Khí</a:t>
            </a:r>
            <a:r>
              <a:rPr lang="en-US" sz="3200" dirty="0">
                <a:solidFill>
                  <a:srgbClr val="0070C0"/>
                </a:solidFill>
                <a:effectLst/>
                <a:latin typeface="Times New Roman" panose="02020603050405020304" pitchFamily="18" charset="0"/>
                <a:ea typeface="Times New Roman" panose="02020603050405020304" pitchFamily="18" charset="0"/>
              </a:rPr>
              <a:t> oxygen, </a:t>
            </a:r>
            <a:r>
              <a:rPr lang="en-US" sz="3200" dirty="0" err="1">
                <a:solidFill>
                  <a:srgbClr val="0070C0"/>
                </a:solidFill>
                <a:effectLst/>
                <a:latin typeface="Times New Roman" panose="02020603050405020304" pitchFamily="18" charset="0"/>
                <a:ea typeface="Times New Roman" panose="02020603050405020304" pitchFamily="18" charset="0"/>
              </a:rPr>
              <a:t>nước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tiểu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mồ</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hôi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nước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mắt</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3200" dirty="0">
                <a:solidFill>
                  <a:srgbClr val="0070C0"/>
                </a:solidFill>
                <a:effectLst/>
                <a:latin typeface="Times New Roman" panose="02020603050405020304" pitchFamily="18" charset="0"/>
                <a:ea typeface="Times New Roman" panose="02020603050405020304" pitchFamily="18" charset="0"/>
              </a:rPr>
              <a:t>C. </a:t>
            </a:r>
            <a:r>
              <a:rPr lang="en-US" sz="3200" dirty="0" err="1">
                <a:solidFill>
                  <a:srgbClr val="0070C0"/>
                </a:solidFill>
                <a:effectLst/>
                <a:latin typeface="Times New Roman" panose="02020603050405020304" pitchFamily="18" charset="0"/>
                <a:ea typeface="Times New Roman" panose="02020603050405020304" pitchFamily="18" charset="0"/>
              </a:rPr>
              <a:t>Khí</a:t>
            </a:r>
            <a:r>
              <a:rPr lang="en-US" sz="3200" dirty="0">
                <a:solidFill>
                  <a:srgbClr val="0070C0"/>
                </a:solidFill>
                <a:effectLst/>
                <a:latin typeface="Times New Roman" panose="02020603050405020304" pitchFamily="18" charset="0"/>
                <a:ea typeface="Times New Roman" panose="02020603050405020304" pitchFamily="18" charset="0"/>
              </a:rPr>
              <a:t> oxygen, </a:t>
            </a:r>
            <a:r>
              <a:rPr lang="en-US" sz="3200" dirty="0" err="1">
                <a:solidFill>
                  <a:srgbClr val="0070C0"/>
                </a:solidFill>
                <a:effectLst/>
                <a:latin typeface="Times New Roman" panose="02020603050405020304" pitchFamily="18" charset="0"/>
                <a:ea typeface="Times New Roman" panose="02020603050405020304" pitchFamily="18" charset="0"/>
              </a:rPr>
              <a:t>khí</a:t>
            </a:r>
            <a:r>
              <a:rPr lang="en-US" sz="3200" dirty="0">
                <a:solidFill>
                  <a:srgbClr val="0070C0"/>
                </a:solidFill>
                <a:effectLst/>
                <a:latin typeface="Times New Roman" panose="02020603050405020304" pitchFamily="18" charset="0"/>
                <a:ea typeface="Times New Roman" panose="02020603050405020304" pitchFamily="18" charset="0"/>
              </a:rPr>
              <a:t> carbon dioxide, </a:t>
            </a:r>
            <a:r>
              <a:rPr lang="en-US" sz="3200" dirty="0" err="1">
                <a:solidFill>
                  <a:srgbClr val="0070C0"/>
                </a:solidFill>
                <a:effectLst/>
                <a:latin typeface="Times New Roman" panose="02020603050405020304" pitchFamily="18" charset="0"/>
                <a:ea typeface="Times New Roman" panose="02020603050405020304" pitchFamily="18" charset="0"/>
              </a:rPr>
              <a:t>nước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tiểu</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a:p>
            <a:pPr marL="6350" algn="just">
              <a:lnSpc>
                <a:spcPct val="107000"/>
              </a:lnSpc>
              <a:spcAft>
                <a:spcPts val="800"/>
              </a:spcAft>
              <a:tabLst>
                <a:tab pos="177800" algn="l"/>
              </a:tabLst>
            </a:pPr>
            <a:r>
              <a:rPr lang="en-US" sz="3200" dirty="0">
                <a:solidFill>
                  <a:srgbClr val="0070C0"/>
                </a:solidFill>
                <a:effectLst/>
                <a:latin typeface="Times New Roman" panose="02020603050405020304" pitchFamily="18" charset="0"/>
                <a:ea typeface="Times New Roman" panose="02020603050405020304" pitchFamily="18" charset="0"/>
              </a:rPr>
              <a:t>D. </a:t>
            </a:r>
            <a:r>
              <a:rPr lang="en-US" sz="3200" dirty="0" err="1">
                <a:solidFill>
                  <a:srgbClr val="0070C0"/>
                </a:solidFill>
                <a:effectLst/>
                <a:latin typeface="Times New Roman" panose="02020603050405020304" pitchFamily="18" charset="0"/>
                <a:ea typeface="Times New Roman" panose="02020603050405020304" pitchFamily="18" charset="0"/>
              </a:rPr>
              <a:t>Khí</a:t>
            </a:r>
            <a:r>
              <a:rPr lang="en-US" sz="3200" dirty="0">
                <a:solidFill>
                  <a:srgbClr val="0070C0"/>
                </a:solidFill>
                <a:effectLst/>
                <a:latin typeface="Times New Roman" panose="02020603050405020304" pitchFamily="18" charset="0"/>
                <a:ea typeface="Times New Roman" panose="02020603050405020304" pitchFamily="18" charset="0"/>
              </a:rPr>
              <a:t> oxygen, </a:t>
            </a:r>
            <a:r>
              <a:rPr lang="en-US" sz="3200" dirty="0" err="1">
                <a:solidFill>
                  <a:srgbClr val="0070C0"/>
                </a:solidFill>
                <a:effectLst/>
                <a:latin typeface="Times New Roman" panose="02020603050405020304" pitchFamily="18" charset="0"/>
                <a:ea typeface="Times New Roman" panose="02020603050405020304" pitchFamily="18" charset="0"/>
              </a:rPr>
              <a:t>phân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nước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tiểu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mồ</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hôi</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6EB60D69-1B9F-5FCD-49CD-DA64319A4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079" y="1752600"/>
            <a:ext cx="1466214" cy="1466214"/>
          </a:xfrm>
          <a:prstGeom prst="rect">
            <a:avLst/>
          </a:prstGeom>
        </p:spPr>
      </p:pic>
    </p:spTree>
    <p:extLst>
      <p:ext uri="{BB962C8B-B14F-4D97-AF65-F5344CB8AC3E}">
        <p14:creationId xmlns:p14="http://schemas.microsoft.com/office/powerpoint/2010/main" val="396937925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F304-CD78-406F-D0BE-0F46E1CB52D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5979FF-AA1C-1521-568A-E48AB44FC3F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3EE1CD1-431F-001A-4600-B713E8BE6603}"/>
              </a:ext>
            </a:extLst>
          </p:cNvPr>
          <p:cNvSpPr/>
          <p:nvPr/>
        </p:nvSpPr>
        <p:spPr>
          <a:xfrm>
            <a:off x="4267200" y="4696513"/>
            <a:ext cx="684803" cy="923330"/>
          </a:xfrm>
          <a:prstGeom prst="rect">
            <a:avLst/>
          </a:prstGeom>
        </p:spPr>
        <p:txBody>
          <a:bodyPr wrap="none">
            <a:spAutoFit/>
          </a:bodyPr>
          <a:lstStyle/>
          <a:p>
            <a:r>
              <a:rPr lang="en-US" sz="5400" b="1" dirty="0">
                <a:solidFill>
                  <a:srgbClr val="FF0000"/>
                </a:solidFill>
                <a:latin typeface="Times New Roman" panose="02020603050405020304" pitchFamily="18" charset="0"/>
                <a:cs typeface="Times New Roman" panose="02020603050405020304" pitchFamily="18" charset="0"/>
              </a:rPr>
              <a:t>C</a:t>
            </a:r>
            <a:endParaRPr lang="vi-VN" sz="5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22D201B-9FE4-EBE3-E5FF-1874D4D27E22}"/>
              </a:ext>
            </a:extLst>
          </p:cNvPr>
          <p:cNvSpPr txBox="1"/>
          <p:nvPr/>
        </p:nvSpPr>
        <p:spPr>
          <a:xfrm>
            <a:off x="1295400" y="990600"/>
            <a:ext cx="9829800" cy="3237746"/>
          </a:xfrm>
          <a:prstGeom prst="rect">
            <a:avLst/>
          </a:prstGeom>
          <a:noFill/>
        </p:spPr>
        <p:txBody>
          <a:bodyPr wrap="square">
            <a:spAutoFit/>
          </a:bodyPr>
          <a:lstStyle/>
          <a:p>
            <a:pPr marL="6350" algn="just">
              <a:lnSpc>
                <a:spcPct val="107000"/>
              </a:lnSpc>
              <a:spcAft>
                <a:spcPts val="800"/>
              </a:spcAft>
              <a:buNone/>
              <a:tabLst>
                <a:tab pos="177800" algn="l"/>
              </a:tabLst>
            </a:pPr>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7: Sinh </a:t>
            </a:r>
            <a:r>
              <a:rPr lang="en-US" sz="2800" b="1" dirty="0" err="1">
                <a:solidFill>
                  <a:srgbClr val="0070C0"/>
                </a:solidFill>
                <a:effectLst/>
                <a:latin typeface="Times New Roman" panose="02020603050405020304" pitchFamily="18" charset="0"/>
                <a:ea typeface="Times New Roman" panose="02020603050405020304" pitchFamily="18" charset="0"/>
              </a:rPr>
              <a:t>vật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thể</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tồn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tại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sinh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trưởng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phát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triển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thích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nghi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với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môi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trường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sống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nhờ</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quá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trình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endParaRPr>
          </a:p>
          <a:p>
            <a:pPr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A. </a:t>
            </a:r>
            <a:r>
              <a:rPr lang="en-US" sz="2800" dirty="0" err="1">
                <a:solidFill>
                  <a:srgbClr val="0070C0"/>
                </a:solidFill>
                <a:effectLst/>
                <a:latin typeface="Times New Roman" panose="02020603050405020304" pitchFamily="18" charset="0"/>
                <a:ea typeface="Times New Roman" panose="02020603050405020304" pitchFamily="18" charset="0"/>
              </a:rPr>
              <a:t>Quá</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trình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trao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đổi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chất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và</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sinh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sản</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B. </a:t>
            </a:r>
            <a:r>
              <a:rPr lang="en-US" sz="2800" dirty="0" err="1">
                <a:solidFill>
                  <a:srgbClr val="0070C0"/>
                </a:solidFill>
                <a:effectLst/>
                <a:latin typeface="Times New Roman" panose="02020603050405020304" pitchFamily="18" charset="0"/>
                <a:ea typeface="Times New Roman" panose="02020603050405020304" pitchFamily="18" charset="0"/>
              </a:rPr>
              <a:t>Quá</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trình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chuyển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hóa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lượng</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buNone/>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C. </a:t>
            </a:r>
            <a:r>
              <a:rPr lang="en-US" sz="2800" dirty="0" err="1">
                <a:solidFill>
                  <a:srgbClr val="0070C0"/>
                </a:solidFill>
                <a:effectLst/>
                <a:latin typeface="Times New Roman" panose="02020603050405020304" pitchFamily="18" charset="0"/>
                <a:ea typeface="Times New Roman" panose="02020603050405020304" pitchFamily="18" charset="0"/>
              </a:rPr>
              <a:t>Quá</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trình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trao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đổi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chất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và</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chuyển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hóa</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năng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lượng</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6350" algn="just">
              <a:lnSpc>
                <a:spcPct val="107000"/>
              </a:lnSpc>
              <a:spcAft>
                <a:spcPts val="800"/>
              </a:spcAft>
              <a:tabLst>
                <a:tab pos="177800" algn="l"/>
              </a:tabLst>
            </a:pPr>
            <a:r>
              <a:rPr lang="en-US" sz="2800" dirty="0">
                <a:solidFill>
                  <a:srgbClr val="0070C0"/>
                </a:solidFill>
                <a:effectLst/>
                <a:latin typeface="Times New Roman" panose="02020603050405020304" pitchFamily="18" charset="0"/>
                <a:ea typeface="Times New Roman" panose="02020603050405020304" pitchFamily="18" charset="0"/>
              </a:rPr>
              <a:t>D. </a:t>
            </a:r>
            <a:r>
              <a:rPr lang="en-US" sz="2800" dirty="0" err="1">
                <a:solidFill>
                  <a:srgbClr val="0070C0"/>
                </a:solidFill>
                <a:effectLst/>
                <a:latin typeface="Times New Roman" panose="02020603050405020304" pitchFamily="18" charset="0"/>
                <a:ea typeface="Times New Roman" panose="02020603050405020304" pitchFamily="18" charset="0"/>
              </a:rPr>
              <a:t>Quá</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trình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trao</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đổi</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chất</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và</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cảm</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ứng</a:t>
            </a:r>
            <a:r>
              <a:rPr lang="en-US" sz="2800"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D06495C4-924F-68BA-6BCE-AAB09FFDA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981200"/>
            <a:ext cx="1560829" cy="1560829"/>
          </a:xfrm>
          <a:prstGeom prst="rect">
            <a:avLst/>
          </a:prstGeom>
        </p:spPr>
      </p:pic>
    </p:spTree>
    <p:extLst>
      <p:ext uri="{BB962C8B-B14F-4D97-AF65-F5344CB8AC3E}">
        <p14:creationId xmlns:p14="http://schemas.microsoft.com/office/powerpoint/2010/main" val="80477791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529176" y="2362200"/>
            <a:ext cx="8673721" cy="1550361"/>
          </a:xfrm>
          <a:prstGeom prst="rect">
            <a:avLst/>
          </a:prstGeom>
          <a:noFill/>
        </p:spPr>
        <p:txBody>
          <a:bodyPr wrap="none" lIns="0" tIns="0" rIns="0" bIns="0" rtlCol="0">
            <a:spAutoFit/>
          </a:bodyPr>
          <a:lstStyle/>
          <a:p>
            <a:pPr>
              <a:lnSpc>
                <a:spcPct val="120000"/>
              </a:lnSpc>
            </a:pPr>
            <a:r>
              <a:rPr lang="en-US" sz="4400" b="1" spc="-50" dirty="0">
                <a:solidFill>
                  <a:srgbClr val="002060"/>
                </a:solidFill>
              </a:rPr>
              <a:t>II. VAI TRÒ CỦA TRAO ĐỔI CHẤT</a:t>
            </a:r>
          </a:p>
          <a:p>
            <a:pPr>
              <a:lnSpc>
                <a:spcPct val="120000"/>
              </a:lnSpc>
            </a:pPr>
            <a:r>
              <a:rPr lang="en-US" sz="4400" b="1" spc="-50" dirty="0">
                <a:solidFill>
                  <a:srgbClr val="002060"/>
                </a:solidFill>
              </a:rPr>
              <a:t>VÀ CHUYỂN HÓA NĂNG LƯỢNG</a:t>
            </a:r>
          </a:p>
        </p:txBody>
      </p:sp>
      <p:pic>
        <p:nvPicPr>
          <p:cNvPr id="2050" name="Picture 2">
            <a:extLst>
              <a:ext uri="{FF2B5EF4-FFF2-40B4-BE49-F238E27FC236}">
                <a16:creationId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6261" y="1933501"/>
            <a:ext cx="2990999" cy="299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41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B0E57AF-0E6B-4DB0-9030-7633C8F13E0B}"/>
              </a:ext>
            </a:extLst>
          </p:cNvPr>
          <p:cNvPicPr>
            <a:picLocks noChangeAspect="1"/>
          </p:cNvPicPr>
          <p:nvPr/>
        </p:nvPicPr>
        <p:blipFill rotWithShape="1">
          <a:blip r:embed="rId3"/>
          <a:srcRect l="26926" t="54099" r="27705" b="16704"/>
          <a:stretch/>
        </p:blipFill>
        <p:spPr>
          <a:xfrm>
            <a:off x="818212" y="7416695"/>
            <a:ext cx="9809813" cy="3549295"/>
          </a:xfrm>
          <a:prstGeom prst="rect">
            <a:avLst/>
          </a:prstGeom>
        </p:spPr>
      </p:pic>
      <p:sp>
        <p:nvSpPr>
          <p:cNvPr id="9" name="TextBox 8">
            <a:extLst>
              <a:ext uri="{FF2B5EF4-FFF2-40B4-BE49-F238E27FC236}">
                <a16:creationId xmlns:a16="http://schemas.microsoft.com/office/drawing/2014/main" id="{747F7B3C-C4D2-4979-A57F-95D9F8B5D235}"/>
              </a:ext>
            </a:extLst>
          </p:cNvPr>
          <p:cNvSpPr txBox="1"/>
          <p:nvPr/>
        </p:nvSpPr>
        <p:spPr>
          <a:xfrm>
            <a:off x="1850210" y="712092"/>
            <a:ext cx="98083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Mọi cơ thể sống đều </a:t>
            </a:r>
            <a:r>
              <a:rPr lang="vi-VN" sz="2400" b="1" dirty="0"/>
              <a:t>không ngừng trao đổi chất và chuyển hóa năng lượng với môi trường</a:t>
            </a:r>
            <a:r>
              <a:rPr lang="vi-VN" sz="2400" dirty="0"/>
              <a:t>, khi trao đổi chất dừng lại thì sinh vật sẽ chết.</a:t>
            </a:r>
            <a:endParaRPr lang="en-US" sz="2400" dirty="0"/>
          </a:p>
        </p:txBody>
      </p:sp>
      <p:pic>
        <p:nvPicPr>
          <p:cNvPr id="10" name="Picture 2">
            <a:extLst>
              <a:ext uri="{FF2B5EF4-FFF2-40B4-BE49-F238E27FC236}">
                <a16:creationId xmlns:a16="http://schemas.microsoft.com/office/drawing/2014/main" id="{A7D09FBA-0E95-4BEB-9EB6-908DAF304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950686" y="6777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chieving Metabolic Health: What It Is, and 4 Things To Watch For">
            <a:extLst>
              <a:ext uri="{FF2B5EF4-FFF2-40B4-BE49-F238E27FC236}">
                <a16:creationId xmlns:a16="http://schemas.microsoft.com/office/drawing/2014/main" id="{955341F2-AFB0-4EEB-819B-349C7238E0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16846"/>
          <a:stretch/>
        </p:blipFill>
        <p:spPr bwMode="auto">
          <a:xfrm>
            <a:off x="0" y="1862232"/>
            <a:ext cx="12192000" cy="455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5647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1B8C8A-D7C7-43F9-A0EC-BCA921C86F0F}"/>
              </a:ext>
            </a:extLst>
          </p:cNvPr>
          <p:cNvSpPr txBox="1"/>
          <p:nvPr/>
        </p:nvSpPr>
        <p:spPr>
          <a:xfrm>
            <a:off x="1981200" y="781152"/>
            <a:ext cx="975359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Như vậy, trao đổi chất và chuyển hóa năng lượng có vai trò </a:t>
            </a:r>
            <a:r>
              <a:rPr lang="vi-VN" sz="2400" b="1" dirty="0"/>
              <a:t>đảm bảo cho sinh vật tồn tại</a:t>
            </a:r>
            <a:r>
              <a:rPr lang="vi-VN" sz="2400" dirty="0"/>
              <a:t>.</a:t>
            </a:r>
          </a:p>
        </p:txBody>
      </p:sp>
      <p:pic>
        <p:nvPicPr>
          <p:cNvPr id="9" name="Picture 2">
            <a:extLst>
              <a:ext uri="{FF2B5EF4-FFF2-40B4-BE49-F238E27FC236}">
                <a16:creationId xmlns:a16="http://schemas.microsoft.com/office/drawing/2014/main" id="{850FC810-6B31-4B32-B732-BE7DA5F2D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14400" y="74676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omo usar a alimentação a favor do metabolismo - Go Outside">
            <a:extLst>
              <a:ext uri="{FF2B5EF4-FFF2-40B4-BE49-F238E27FC236}">
                <a16:creationId xmlns:a16="http://schemas.microsoft.com/office/drawing/2014/main" id="{33683B44-E1FE-4D5F-A2E2-494745D7E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04" b="5670"/>
          <a:stretch/>
        </p:blipFill>
        <p:spPr bwMode="auto">
          <a:xfrm>
            <a:off x="0" y="1965960"/>
            <a:ext cx="12192000" cy="445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10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2AE06C0-6563-4460-8909-9458739080AE}"/>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solidFill>
                  <a:srgbClr val="C00000"/>
                </a:solidFill>
              </a:rPr>
              <a:t>SINH TRƯỞNG VÀ PHÁT TRIỂN Ở CÂY KHOAI TÂY</a:t>
            </a:r>
          </a:p>
        </p:txBody>
      </p:sp>
      <p:grpSp>
        <p:nvGrpSpPr>
          <p:cNvPr id="10" name="Group 9">
            <a:extLst>
              <a:ext uri="{FF2B5EF4-FFF2-40B4-BE49-F238E27FC236}">
                <a16:creationId xmlns:a16="http://schemas.microsoft.com/office/drawing/2014/main" id="{76D3271D-08A4-401E-9708-5CD6F3963B9B}"/>
              </a:ext>
            </a:extLst>
          </p:cNvPr>
          <p:cNvGrpSpPr/>
          <p:nvPr/>
        </p:nvGrpSpPr>
        <p:grpSpPr>
          <a:xfrm>
            <a:off x="501254" y="756146"/>
            <a:ext cx="11189493" cy="4750611"/>
            <a:chOff x="1700213" y="1229193"/>
            <a:chExt cx="8791575" cy="3732551"/>
          </a:xfrm>
        </p:grpSpPr>
        <p:pic>
          <p:nvPicPr>
            <p:cNvPr id="6146" name="Picture 2" descr="Potatoes plant growing process from seed to ripe Vector Image">
              <a:extLst>
                <a:ext uri="{FF2B5EF4-FFF2-40B4-BE49-F238E27FC236}">
                  <a16:creationId xmlns:a16="http://schemas.microsoft.com/office/drawing/2014/main" id="{9C23BB5B-1180-481B-A929-424B64ACC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B438914-E619-4F1D-A540-30943553F9C4}"/>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F7C326-A462-4CD2-9698-DFF5B36771AB}"/>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514660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93CF409-A309-4DAD-B96D-A8B9992B024B}"/>
              </a:ext>
            </a:extLst>
          </p:cNvPr>
          <p:cNvSpPr txBox="1"/>
          <p:nvPr/>
        </p:nvSpPr>
        <p:spPr>
          <a:xfrm>
            <a:off x="2895600" y="5953672"/>
            <a:ext cx="7191071" cy="402418"/>
          </a:xfrm>
          <a:prstGeom prst="rect">
            <a:avLst/>
          </a:prstGeom>
          <a:noFill/>
        </p:spPr>
        <p:txBody>
          <a:bodyPr wrap="none" lIns="0" tIns="0" rIns="0" bIns="0" rtlCol="0">
            <a:spAutoFit/>
          </a:bodyPr>
          <a:lstStyle/>
          <a:p>
            <a:pPr algn="ctr">
              <a:lnSpc>
                <a:spcPct val="120000"/>
              </a:lnSpc>
            </a:pPr>
            <a:r>
              <a:rPr lang="vi-VN" sz="2400" b="1" dirty="0">
                <a:solidFill>
                  <a:srgbClr val="C00000"/>
                </a:solidFill>
              </a:rPr>
              <a:t>SINH TRƯỞNG, PHÁT TRIỂN VÀ SINH SẢN Ở GÀ</a:t>
            </a:r>
          </a:p>
        </p:txBody>
      </p:sp>
      <p:pic>
        <p:nvPicPr>
          <p:cNvPr id="9" name="Picture 2" descr="Diagram showing life cycle chicken Royalty Free Vector Image">
            <a:extLst>
              <a:ext uri="{FF2B5EF4-FFF2-40B4-BE49-F238E27FC236}">
                <a16:creationId xmlns:a16="http://schemas.microsoft.com/office/drawing/2014/main" id="{E1167D5F-FA6F-41F0-9661-704AE3007C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11" b="7778"/>
          <a:stretch/>
        </p:blipFill>
        <p:spPr bwMode="auto">
          <a:xfrm>
            <a:off x="3233133"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0163B2-2C43-1E8A-47DC-F89BDDAB13AA}"/>
              </a:ext>
            </a:extLst>
          </p:cNvPr>
          <p:cNvSpPr txBox="1"/>
          <p:nvPr/>
        </p:nvSpPr>
        <p:spPr>
          <a:xfrm>
            <a:off x="2743200" y="549821"/>
            <a:ext cx="2057399" cy="369332"/>
          </a:xfrm>
          <a:prstGeom prst="rect">
            <a:avLst/>
          </a:prstGeom>
          <a:solidFill>
            <a:schemeClr val="bg1"/>
          </a:solidFill>
        </p:spPr>
        <p:txBody>
          <a:bodyPr wrap="square" rtlCol="0">
            <a:spAutoFit/>
          </a:bodyPr>
          <a:lstStyle/>
          <a:p>
            <a:pPr algn="ctr"/>
            <a:r>
              <a:rPr lang="vi-VN" b="1" dirty="0"/>
              <a:t>Gà trưởng thành</a:t>
            </a:r>
            <a:endParaRPr lang="en-US" b="1" dirty="0"/>
          </a:p>
        </p:txBody>
      </p:sp>
      <p:sp>
        <p:nvSpPr>
          <p:cNvPr id="11" name="TextBox 10">
            <a:extLst>
              <a:ext uri="{FF2B5EF4-FFF2-40B4-BE49-F238E27FC236}">
                <a16:creationId xmlns:a16="http://schemas.microsoft.com/office/drawing/2014/main" id="{48D43B4B-A6AD-4DDC-71AF-AD32CF795D04}"/>
              </a:ext>
            </a:extLst>
          </p:cNvPr>
          <p:cNvSpPr txBox="1"/>
          <p:nvPr/>
        </p:nvSpPr>
        <p:spPr>
          <a:xfrm>
            <a:off x="2743200" y="3487568"/>
            <a:ext cx="1104572" cy="369332"/>
          </a:xfrm>
          <a:prstGeom prst="rect">
            <a:avLst/>
          </a:prstGeom>
          <a:solidFill>
            <a:schemeClr val="bg1"/>
          </a:solidFill>
        </p:spPr>
        <p:txBody>
          <a:bodyPr wrap="square" rtlCol="0">
            <a:spAutoFit/>
          </a:bodyPr>
          <a:lstStyle/>
          <a:p>
            <a:pPr algn="ctr"/>
            <a:r>
              <a:rPr lang="vi-VN" b="1" dirty="0"/>
              <a:t>Gà con</a:t>
            </a:r>
            <a:endParaRPr lang="en-US" b="1" dirty="0"/>
          </a:p>
        </p:txBody>
      </p:sp>
      <p:sp>
        <p:nvSpPr>
          <p:cNvPr id="12" name="TextBox 11">
            <a:extLst>
              <a:ext uri="{FF2B5EF4-FFF2-40B4-BE49-F238E27FC236}">
                <a16:creationId xmlns:a16="http://schemas.microsoft.com/office/drawing/2014/main" id="{4574D310-2530-E5B8-A4F8-170C53B7723F}"/>
              </a:ext>
            </a:extLst>
          </p:cNvPr>
          <p:cNvSpPr txBox="1"/>
          <p:nvPr/>
        </p:nvSpPr>
        <p:spPr>
          <a:xfrm>
            <a:off x="7239000" y="773668"/>
            <a:ext cx="1104572" cy="369332"/>
          </a:xfrm>
          <a:prstGeom prst="rect">
            <a:avLst/>
          </a:prstGeom>
          <a:solidFill>
            <a:schemeClr val="bg1"/>
          </a:solidFill>
        </p:spPr>
        <p:txBody>
          <a:bodyPr wrap="square" rtlCol="0">
            <a:spAutoFit/>
          </a:bodyPr>
          <a:lstStyle/>
          <a:p>
            <a:pPr algn="ctr"/>
            <a:r>
              <a:rPr lang="vi-VN" b="1" dirty="0"/>
              <a:t>Trứng</a:t>
            </a:r>
            <a:endParaRPr lang="en-US" b="1" dirty="0"/>
          </a:p>
        </p:txBody>
      </p:sp>
      <p:sp>
        <p:nvSpPr>
          <p:cNvPr id="13" name="TextBox 12">
            <a:extLst>
              <a:ext uri="{FF2B5EF4-FFF2-40B4-BE49-F238E27FC236}">
                <a16:creationId xmlns:a16="http://schemas.microsoft.com/office/drawing/2014/main" id="{8A214A92-E98C-D190-083A-C745E0B6396F}"/>
              </a:ext>
            </a:extLst>
          </p:cNvPr>
          <p:cNvSpPr txBox="1"/>
          <p:nvPr/>
        </p:nvSpPr>
        <p:spPr>
          <a:xfrm>
            <a:off x="8284885" y="3234940"/>
            <a:ext cx="1163915" cy="369332"/>
          </a:xfrm>
          <a:prstGeom prst="rect">
            <a:avLst/>
          </a:prstGeom>
          <a:solidFill>
            <a:schemeClr val="bg1"/>
          </a:solidFill>
        </p:spPr>
        <p:txBody>
          <a:bodyPr wrap="square" rtlCol="0">
            <a:spAutoFit/>
          </a:bodyPr>
          <a:lstStyle/>
          <a:p>
            <a:pPr algn="ctr"/>
            <a:r>
              <a:rPr lang="vi-VN" b="1" dirty="0"/>
              <a:t>Phôi thai</a:t>
            </a:r>
            <a:endParaRPr lang="en-US" b="1" dirty="0"/>
          </a:p>
        </p:txBody>
      </p:sp>
      <p:sp>
        <p:nvSpPr>
          <p:cNvPr id="14" name="TextBox 13">
            <a:extLst>
              <a:ext uri="{FF2B5EF4-FFF2-40B4-BE49-F238E27FC236}">
                <a16:creationId xmlns:a16="http://schemas.microsoft.com/office/drawing/2014/main" id="{11ADDABA-0CC7-FB94-1A63-ABB82A920F37}"/>
              </a:ext>
            </a:extLst>
          </p:cNvPr>
          <p:cNvSpPr txBox="1"/>
          <p:nvPr/>
        </p:nvSpPr>
        <p:spPr>
          <a:xfrm>
            <a:off x="5514042" y="5531678"/>
            <a:ext cx="1163915" cy="369332"/>
          </a:xfrm>
          <a:prstGeom prst="rect">
            <a:avLst/>
          </a:prstGeom>
          <a:solidFill>
            <a:schemeClr val="bg1"/>
          </a:solidFill>
        </p:spPr>
        <p:txBody>
          <a:bodyPr wrap="square" rtlCol="0">
            <a:spAutoFit/>
          </a:bodyPr>
          <a:lstStyle/>
          <a:p>
            <a:pPr algn="ctr"/>
            <a:r>
              <a:rPr lang="vi-VN" b="1" dirty="0"/>
              <a:t>Ấp trứng</a:t>
            </a:r>
            <a:endParaRPr lang="en-US" b="1" dirty="0"/>
          </a:p>
        </p:txBody>
      </p:sp>
    </p:spTree>
    <p:extLst>
      <p:ext uri="{BB962C8B-B14F-4D97-AF65-F5344CB8AC3E}">
        <p14:creationId xmlns:p14="http://schemas.microsoft.com/office/powerpoint/2010/main" val="237615220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23F34-AD41-8930-3128-97C61DB4804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523BF2A-6D36-F1C3-CF4A-376B9F9C39D3}"/>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53DBB7DE-F62D-88C0-91D6-5868E00AAE76}"/>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2F2D901F-704F-E38D-E7D8-B4C5DCF3DDB3}"/>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C495E01-0AA5-5CB4-D8C3-C40BBFDAF02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B0ACF1AF-A5B2-B653-121F-4175367CC2EF}"/>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72F10FC2-BBED-B82C-1E41-67D9DF455EEF}"/>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F77F8EE-8889-453B-B5BC-4AA16A4DA79C}"/>
              </a:ext>
            </a:extLst>
          </p:cNvPr>
          <p:cNvSpPr txBox="1"/>
          <p:nvPr/>
        </p:nvSpPr>
        <p:spPr>
          <a:xfrm>
            <a:off x="1465536" y="488560"/>
            <a:ext cx="10220963"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1: </a:t>
            </a:r>
            <a:r>
              <a:rPr lang="vi-VN" sz="2400" dirty="0"/>
              <a:t>Quan sát sự </a:t>
            </a:r>
            <a:r>
              <a:rPr lang="vi-VN" sz="2400" b="1" dirty="0"/>
              <a:t>thay đổi hình thái </a:t>
            </a:r>
            <a:r>
              <a:rPr lang="vi-VN" sz="2400" dirty="0"/>
              <a:t>của sinh vật trong hình kết hợp đọc thông tin phần II, </a:t>
            </a:r>
            <a:r>
              <a:rPr lang="vi-VN" sz="2400" b="1" dirty="0"/>
              <a:t>nêu vai trò của trao đổi chất và chuyển hóa năng lượng </a:t>
            </a:r>
            <a:r>
              <a:rPr lang="vi-VN" sz="2400" dirty="0"/>
              <a:t>đối với sinh trưởng và phát triển của cây khoai tây và con gà.</a:t>
            </a:r>
          </a:p>
        </p:txBody>
      </p:sp>
      <p:pic>
        <p:nvPicPr>
          <p:cNvPr id="13" name="Picture 2">
            <a:extLst>
              <a:ext uri="{FF2B5EF4-FFF2-40B4-BE49-F238E27FC236}">
                <a16:creationId xmlns:a16="http://schemas.microsoft.com/office/drawing/2014/main" id="{872E3986-76F3-206A-2E7C-EF2D024EE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19" y="10183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1A1FA82-F651-F2B3-5AC0-7A9A8926DFC1}"/>
              </a:ext>
            </a:extLst>
          </p:cNvPr>
          <p:cNvSpPr txBox="1"/>
          <p:nvPr/>
        </p:nvSpPr>
        <p:spPr>
          <a:xfrm>
            <a:off x="5486401" y="4174241"/>
            <a:ext cx="5715000" cy="201274"/>
          </a:xfrm>
          <a:prstGeom prst="rect">
            <a:avLst/>
          </a:prstGeom>
          <a:noFill/>
        </p:spPr>
        <p:txBody>
          <a:bodyPr wrap="square" lIns="0" tIns="0" rIns="0" bIns="0" rtlCol="0">
            <a:spAutoFit/>
          </a:bodyPr>
          <a:lstStyle/>
          <a:p>
            <a:pPr algn="ctr">
              <a:lnSpc>
                <a:spcPct val="120000"/>
              </a:lnSpc>
            </a:pPr>
            <a:r>
              <a:rPr lang="vi-VN" sz="1200" b="1" dirty="0"/>
              <a:t>SINH TRƯỞNG, PHÁT TRIỂN VÀ SINH SẢN Ở GÀ</a:t>
            </a:r>
          </a:p>
        </p:txBody>
      </p:sp>
      <p:sp>
        <p:nvSpPr>
          <p:cNvPr id="20" name="TextBox 19">
            <a:extLst>
              <a:ext uri="{FF2B5EF4-FFF2-40B4-BE49-F238E27FC236}">
                <a16:creationId xmlns:a16="http://schemas.microsoft.com/office/drawing/2014/main" id="{5FA5D153-BE6D-B80C-1316-F96FF70BE941}"/>
              </a:ext>
            </a:extLst>
          </p:cNvPr>
          <p:cNvSpPr txBox="1"/>
          <p:nvPr/>
        </p:nvSpPr>
        <p:spPr>
          <a:xfrm>
            <a:off x="1219200" y="4209338"/>
            <a:ext cx="3757887" cy="201274"/>
          </a:xfrm>
          <a:prstGeom prst="rect">
            <a:avLst/>
          </a:prstGeom>
          <a:noFill/>
        </p:spPr>
        <p:txBody>
          <a:bodyPr wrap="none" lIns="0" tIns="0" rIns="0" bIns="0" rtlCol="0">
            <a:spAutoFit/>
          </a:bodyPr>
          <a:lstStyle/>
          <a:p>
            <a:pPr algn="ctr">
              <a:lnSpc>
                <a:spcPct val="120000"/>
              </a:lnSpc>
            </a:pPr>
            <a:r>
              <a:rPr lang="vi-VN" sz="1200" b="1" dirty="0"/>
              <a:t>SINH TRƯỞNG VÀ PHÁT TRIỂN Ở CÂY KHOAI TÂY</a:t>
            </a:r>
          </a:p>
        </p:txBody>
      </p:sp>
      <p:pic>
        <p:nvPicPr>
          <p:cNvPr id="5122" name="Picture 2" descr="Diagram showing life cycle chicken Royalty Free Vector Image">
            <a:extLst>
              <a:ext uri="{FF2B5EF4-FFF2-40B4-BE49-F238E27FC236}">
                <a16:creationId xmlns:a16="http://schemas.microsoft.com/office/drawing/2014/main" id="{05355579-B445-6DE3-0A58-669F22EB88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6267107" y="1787228"/>
            <a:ext cx="2570267" cy="235026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66ABED7-4A5A-249D-506A-72BC416F2320}"/>
              </a:ext>
            </a:extLst>
          </p:cNvPr>
          <p:cNvGrpSpPr/>
          <p:nvPr/>
        </p:nvGrpSpPr>
        <p:grpSpPr>
          <a:xfrm>
            <a:off x="1369519" y="1932744"/>
            <a:ext cx="3270242" cy="2113682"/>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1BDB79F7-A315-7739-25C6-14E1A85D64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622EC50-3A95-C6B3-E186-D63C085A19AE}"/>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ABCFA026-7053-7A68-A243-0CD18EF549CD}"/>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3B08CEC-7BD4-9199-8391-96B31F4B1376}"/>
              </a:ext>
            </a:extLst>
          </p:cNvPr>
          <p:cNvSpPr txBox="1"/>
          <p:nvPr/>
        </p:nvSpPr>
        <p:spPr>
          <a:xfrm>
            <a:off x="1104897" y="4876260"/>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sp>
        <p:nvSpPr>
          <p:cNvPr id="10" name="TextBox 9">
            <a:extLst>
              <a:ext uri="{FF2B5EF4-FFF2-40B4-BE49-F238E27FC236}">
                <a16:creationId xmlns:a16="http://schemas.microsoft.com/office/drawing/2014/main" id="{14CF9127-D51E-52AE-FEB4-C0279828FF36}"/>
              </a:ext>
            </a:extLst>
          </p:cNvPr>
          <p:cNvSpPr txBox="1"/>
          <p:nvPr/>
        </p:nvSpPr>
        <p:spPr>
          <a:xfrm>
            <a:off x="3004640" y="-12185"/>
            <a:ext cx="6096000" cy="460895"/>
          </a:xfrm>
          <a:prstGeom prst="rect">
            <a:avLst/>
          </a:prstGeom>
          <a:noFill/>
        </p:spPr>
        <p:txBody>
          <a:bodyPr wrap="square">
            <a:spAutoFit/>
          </a:bodyPr>
          <a:lstStyle/>
          <a:p>
            <a:pPr marL="149225" marR="72390" algn="ctr">
              <a:lnSpc>
                <a:spcPct val="107000"/>
              </a:lnSpc>
              <a:spcAft>
                <a:spcPts val="800"/>
              </a:spcAft>
            </a:pPr>
            <a:r>
              <a:rPr lang="en-US" sz="2400" b="1" dirty="0">
                <a:solidFill>
                  <a:srgbClr val="FFFF00"/>
                </a:solidFill>
                <a:effectLst/>
                <a:highlight>
                  <a:srgbClr val="FF00FF"/>
                </a:highlight>
                <a:latin typeface="Times New Roman" panose="02020603050405020304" pitchFamily="18" charset="0"/>
                <a:ea typeface="Calibri" panose="020F0502020204030204" pitchFamily="34" charset="0"/>
              </a:rPr>
              <a:t>PHIẾU HỌC TẬP SỐ 2</a:t>
            </a:r>
            <a:endParaRPr lang="en-US" sz="2400" dirty="0">
              <a:solidFill>
                <a:srgbClr val="FFFF00"/>
              </a:solidFill>
              <a:effectLst/>
              <a:highlight>
                <a:srgbClr val="FF00FF"/>
              </a:highligh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218901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635037" y="795095"/>
            <a:ext cx="10220963"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1: </a:t>
            </a:r>
            <a:r>
              <a:rPr lang="vi-VN" sz="2400" dirty="0"/>
              <a:t>Quan sát sự </a:t>
            </a:r>
            <a:r>
              <a:rPr lang="vi-VN" sz="2400" b="1" dirty="0"/>
              <a:t>thay đổi hình thái </a:t>
            </a:r>
            <a:r>
              <a:rPr lang="vi-VN" sz="2400" dirty="0"/>
              <a:t>của sinh vật trong hình kết hợp đọc thông tin phần II, </a:t>
            </a:r>
            <a:r>
              <a:rPr lang="vi-VN" sz="2400" b="1" dirty="0"/>
              <a:t>nêu vai trò của trao đổi chất và chuyển hóa năng lượng </a:t>
            </a:r>
            <a:r>
              <a:rPr lang="vi-VN" sz="2400" dirty="0"/>
              <a:t>đối với sinh trưởng và phát triển của cây khoai tây và con gà.</a:t>
            </a:r>
          </a:p>
        </p:txBody>
      </p:sp>
      <p:pic>
        <p:nvPicPr>
          <p:cNvPr id="13" name="Picture 2">
            <a:extLst>
              <a:ext uri="{FF2B5EF4-FFF2-40B4-BE49-F238E27FC236}">
                <a16:creationId xmlns:a16="http://schemas.microsoft.com/office/drawing/2014/main" id="{DE2FDE2F-6377-425D-BAE6-E0B6E435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19" y="10183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10B261B-BC1E-4AEB-9EAB-DE071EA80D16}"/>
              </a:ext>
            </a:extLst>
          </p:cNvPr>
          <p:cNvSpPr txBox="1"/>
          <p:nvPr/>
        </p:nvSpPr>
        <p:spPr>
          <a:xfrm>
            <a:off x="7066228" y="5981892"/>
            <a:ext cx="4789773" cy="268279"/>
          </a:xfrm>
          <a:prstGeom prst="rect">
            <a:avLst/>
          </a:prstGeom>
          <a:noFill/>
        </p:spPr>
        <p:txBody>
          <a:bodyPr wrap="none" lIns="0" tIns="0" rIns="0" bIns="0" rtlCol="0">
            <a:spAutoFit/>
          </a:bodyPr>
          <a:lstStyle/>
          <a:p>
            <a:pPr algn="ctr">
              <a:lnSpc>
                <a:spcPct val="120000"/>
              </a:lnSpc>
            </a:pPr>
            <a:r>
              <a:rPr lang="vi-VN" sz="1600" b="1" dirty="0"/>
              <a:t>SINH TRƯỞNG, PHÁT TRIỂN VÀ SINH SẢN Ở GÀ</a:t>
            </a:r>
          </a:p>
        </p:txBody>
      </p:sp>
      <p:sp>
        <p:nvSpPr>
          <p:cNvPr id="20" name="TextBox 19">
            <a:extLst>
              <a:ext uri="{FF2B5EF4-FFF2-40B4-BE49-F238E27FC236}">
                <a16:creationId xmlns:a16="http://schemas.microsoft.com/office/drawing/2014/main" id="{5AE49885-DEEC-4CBD-B85B-935DBC6C5DB7}"/>
              </a:ext>
            </a:extLst>
          </p:cNvPr>
          <p:cNvSpPr txBox="1"/>
          <p:nvPr/>
        </p:nvSpPr>
        <p:spPr>
          <a:xfrm>
            <a:off x="925392" y="5981892"/>
            <a:ext cx="5000856" cy="268279"/>
          </a:xfrm>
          <a:prstGeom prst="rect">
            <a:avLst/>
          </a:prstGeom>
          <a:noFill/>
        </p:spPr>
        <p:txBody>
          <a:bodyPr wrap="none" lIns="0" tIns="0" rIns="0" bIns="0" rtlCol="0">
            <a:spAutoFit/>
          </a:bodyPr>
          <a:lstStyle/>
          <a:p>
            <a:pPr algn="ctr">
              <a:lnSpc>
                <a:spcPct val="120000"/>
              </a:lnSpc>
            </a:pPr>
            <a:r>
              <a:rPr lang="vi-VN" sz="1600" b="1" dirty="0"/>
              <a:t>SINH TRƯỞNG VÀ PHÁT TRIỂN Ở CÂY KHOAI TÂY</a:t>
            </a:r>
          </a:p>
        </p:txBody>
      </p:sp>
      <p:pic>
        <p:nvPicPr>
          <p:cNvPr id="5122" name="Picture 2" descr="Diagram showing life cycle chicken Royalty Free Vector Image">
            <a:extLst>
              <a:ext uri="{FF2B5EF4-FFF2-40B4-BE49-F238E27FC236}">
                <a16:creationId xmlns:a16="http://schemas.microsoft.com/office/drawing/2014/main" id="{19DE5312-29AE-4CAC-AA28-CFFA2C6EEB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7521189" y="2249778"/>
            <a:ext cx="3879850" cy="354775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5F1EFCD-AA2A-4991-AC05-1B62F4CF5A66}"/>
              </a:ext>
            </a:extLst>
          </p:cNvPr>
          <p:cNvGrpSpPr/>
          <p:nvPr/>
        </p:nvGrpSpPr>
        <p:grpSpPr>
          <a:xfrm>
            <a:off x="304799" y="3029720"/>
            <a:ext cx="6242043" cy="2650122"/>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DD64AECD-A9A3-4931-8EBF-9A96BB015E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D25A155-A911-44FF-A7C7-11F24EDF35AB}"/>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DBCA79A5-C554-4D13-8A00-74C29CBB33FE}"/>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1646252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ìm hiểu về làn da. Tư vấn gia công mỹ phẩm. - Hanacos Vietnam">
            <a:extLst>
              <a:ext uri="{FF2B5EF4-FFF2-40B4-BE49-F238E27FC236}">
                <a16:creationId xmlns:a16="http://schemas.microsoft.com/office/drawing/2014/main" id="{76628204-AB8F-FBD7-3C23-FA195FE9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11" y="592728"/>
            <a:ext cx="6490182" cy="5198885"/>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9E063144-0A7A-AFB0-F239-22F5E3536C47}"/>
              </a:ext>
            </a:extLst>
          </p:cNvPr>
          <p:cNvSpPr/>
          <p:nvPr/>
        </p:nvSpPr>
        <p:spPr>
          <a:xfrm>
            <a:off x="180407" y="702544"/>
            <a:ext cx="5257800" cy="2209800"/>
          </a:xfrm>
          <a:prstGeom prst="cloudCallout">
            <a:avLst>
              <a:gd name="adj1" fmla="val 91757"/>
              <a:gd name="adj2" fmla="val -40649"/>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dirty="0"/>
              <a:t>Khi trời nóng, mồ hôi thoát ra ngoài qua lỗ chân lông trên da mang theo nhiệt ra ngoài</a:t>
            </a:r>
            <a:endParaRPr lang="en-US" sz="2000" b="1" dirty="0"/>
          </a:p>
        </p:txBody>
      </p:sp>
      <p:sp>
        <p:nvSpPr>
          <p:cNvPr id="16" name="TextBox 15">
            <a:extLst>
              <a:ext uri="{FF2B5EF4-FFF2-40B4-BE49-F238E27FC236}">
                <a16:creationId xmlns:a16="http://schemas.microsoft.com/office/drawing/2014/main" id="{D0272B0D-892E-75F8-1D40-C8B337256DDB}"/>
              </a:ext>
            </a:extLst>
          </p:cNvPr>
          <p:cNvSpPr txBox="1"/>
          <p:nvPr/>
        </p:nvSpPr>
        <p:spPr>
          <a:xfrm>
            <a:off x="263611" y="4375363"/>
            <a:ext cx="6053985" cy="1824346"/>
          </a:xfrm>
          <a:prstGeom prst="rect">
            <a:avLst/>
          </a:prstGeom>
          <a:noFill/>
        </p:spPr>
        <p:txBody>
          <a:bodyPr wrap="square">
            <a:spAutoFit/>
          </a:bodyPr>
          <a:lstStyle/>
          <a:p>
            <a:pPr algn="just" rtl="0">
              <a:lnSpc>
                <a:spcPct val="120000"/>
              </a:lnSpc>
            </a:pPr>
            <a:r>
              <a:rPr lang="vi-VN" sz="2400" b="0" dirty="0">
                <a:effectLst/>
                <a:latin typeface="+mj-lt"/>
              </a:rPr>
              <a:t>Da có vai trò quan trọng trong sự điều hòa thân nhiệt thoát mồ hôi mang theo nhiệt ra ngoài cơ thể. Nhịp thở, nhịp tim tăng cao giúp cung cấp oxygen cho tế bào.</a:t>
            </a:r>
          </a:p>
        </p:txBody>
      </p:sp>
      <p:grpSp>
        <p:nvGrpSpPr>
          <p:cNvPr id="9" name="Group 8">
            <a:extLst>
              <a:ext uri="{FF2B5EF4-FFF2-40B4-BE49-F238E27FC236}">
                <a16:creationId xmlns:a16="http://schemas.microsoft.com/office/drawing/2014/main" id="{7D668249-09B6-2A90-9E42-2C5648495A30}"/>
              </a:ext>
            </a:extLst>
          </p:cNvPr>
          <p:cNvGrpSpPr/>
          <p:nvPr/>
        </p:nvGrpSpPr>
        <p:grpSpPr>
          <a:xfrm>
            <a:off x="109355" y="2899988"/>
            <a:ext cx="2791394" cy="1295400"/>
            <a:chOff x="109355" y="2899988"/>
            <a:chExt cx="2791394" cy="1295400"/>
          </a:xfrm>
        </p:grpSpPr>
        <p:pic>
          <p:nvPicPr>
            <p:cNvPr id="8" name="Picture 2">
              <a:extLst>
                <a:ext uri="{FF2B5EF4-FFF2-40B4-BE49-F238E27FC236}">
                  <a16:creationId xmlns:a16="http://schemas.microsoft.com/office/drawing/2014/main" id="{9473B356-E4B0-E455-6C01-D4B5724F3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 y="289998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B90E69-7DAB-91EC-DB2E-3956EFDF4D0B}"/>
                </a:ext>
              </a:extLst>
            </p:cNvPr>
            <p:cNvSpPr txBox="1"/>
            <p:nvPr/>
          </p:nvSpPr>
          <p:spPr>
            <a:xfrm>
              <a:off x="1402697" y="3664281"/>
              <a:ext cx="1498052" cy="494751"/>
            </a:xfrm>
            <a:prstGeom prst="rect">
              <a:avLst/>
            </a:prstGeom>
            <a:noFill/>
          </p:spPr>
          <p:txBody>
            <a:bodyPr wrap="square">
              <a:spAutoFit/>
            </a:bodyPr>
            <a:lstStyle/>
            <a:p>
              <a:pPr algn="just" rtl="0">
                <a:lnSpc>
                  <a:spcPct val="120000"/>
                </a:lnSpc>
              </a:pPr>
              <a:r>
                <a:rPr lang="vi-VN" sz="2400" b="1" dirty="0">
                  <a:solidFill>
                    <a:srgbClr val="C00000"/>
                  </a:solidFill>
                  <a:effectLst/>
                  <a:latin typeface="+mj-lt"/>
                </a:rPr>
                <a:t>Trả lời:</a:t>
              </a:r>
            </a:p>
          </p:txBody>
        </p:sp>
      </p:grpSp>
    </p:spTree>
    <p:extLst>
      <p:ext uri="{BB962C8B-B14F-4D97-AF65-F5344CB8AC3E}">
        <p14:creationId xmlns:p14="http://schemas.microsoft.com/office/powerpoint/2010/main" val="2653121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ED46B20-516C-466A-98C1-94A6A8D98604}"/>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t>SINH TRƯỞNG VÀ PHÁT TRIỂN Ở CÂY KHOAI TÂY</a:t>
            </a:r>
          </a:p>
        </p:txBody>
      </p:sp>
      <p:grpSp>
        <p:nvGrpSpPr>
          <p:cNvPr id="18" name="Group 17">
            <a:extLst>
              <a:ext uri="{FF2B5EF4-FFF2-40B4-BE49-F238E27FC236}">
                <a16:creationId xmlns:a16="http://schemas.microsoft.com/office/drawing/2014/main" id="{53B49278-5B06-4F48-87C0-D9DAF0833628}"/>
              </a:ext>
            </a:extLst>
          </p:cNvPr>
          <p:cNvGrpSpPr/>
          <p:nvPr/>
        </p:nvGrpSpPr>
        <p:grpSpPr>
          <a:xfrm>
            <a:off x="2000764" y="938550"/>
            <a:ext cx="8972036" cy="914400"/>
            <a:chOff x="347098" y="1170778"/>
            <a:chExt cx="8972036" cy="914400"/>
          </a:xfrm>
        </p:grpSpPr>
        <p:sp>
          <p:nvSpPr>
            <p:cNvPr id="9" name="TextBox 8">
              <a:extLst>
                <a:ext uri="{FF2B5EF4-FFF2-40B4-BE49-F238E27FC236}">
                  <a16:creationId xmlns:a16="http://schemas.microsoft.com/office/drawing/2014/main" id="{E32702A4-DC06-42B9-B98F-D039F530EB89}"/>
                </a:ext>
              </a:extLst>
            </p:cNvPr>
            <p:cNvSpPr txBox="1"/>
            <p:nvPr/>
          </p:nvSpPr>
          <p:spPr>
            <a:xfrm>
              <a:off x="1286077" y="1205170"/>
              <a:ext cx="803305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cây khoai tây </a:t>
              </a:r>
              <a:r>
                <a:rPr lang="vi-VN" sz="2400" b="1" dirty="0"/>
                <a:t>sinh trưởng, phát triển.</a:t>
              </a:r>
            </a:p>
          </p:txBody>
        </p:sp>
        <p:pic>
          <p:nvPicPr>
            <p:cNvPr id="10" name="Picture 2">
              <a:extLst>
                <a:ext uri="{FF2B5EF4-FFF2-40B4-BE49-F238E27FC236}">
                  <a16:creationId xmlns:a16="http://schemas.microsoft.com/office/drawing/2014/main" id="{2176E4D4-5DDD-4961-8B52-215F81089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347098" y="1170778"/>
              <a:ext cx="808351"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2CB85583-BB4D-445E-84D8-54F3B0A3F989}"/>
              </a:ext>
            </a:extLst>
          </p:cNvPr>
          <p:cNvGrpSpPr/>
          <p:nvPr/>
        </p:nvGrpSpPr>
        <p:grpSpPr>
          <a:xfrm>
            <a:off x="1871328" y="2105975"/>
            <a:ext cx="8449345" cy="3587254"/>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FEA0BCAE-0CF4-466E-9E32-1EC291A86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00690A1-F137-4255-B26A-88FC7EA44243}"/>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D9DC6DFF-6232-45ED-8E3D-8A4DD6535EC8}"/>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958337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CAB463-9CC2-40CF-B5C7-C2EFD65482A7}"/>
              </a:ext>
            </a:extLst>
          </p:cNvPr>
          <p:cNvSpPr txBox="1"/>
          <p:nvPr/>
        </p:nvSpPr>
        <p:spPr>
          <a:xfrm>
            <a:off x="4494157" y="5836749"/>
            <a:ext cx="7191071" cy="402418"/>
          </a:xfrm>
          <a:prstGeom prst="rect">
            <a:avLst/>
          </a:prstGeom>
          <a:noFill/>
        </p:spPr>
        <p:txBody>
          <a:bodyPr wrap="none" lIns="0" tIns="0" rIns="0" bIns="0" rtlCol="0">
            <a:spAutoFit/>
          </a:bodyPr>
          <a:lstStyle/>
          <a:p>
            <a:pPr algn="ctr">
              <a:lnSpc>
                <a:spcPct val="120000"/>
              </a:lnSpc>
            </a:pPr>
            <a:r>
              <a:rPr lang="vi-VN" sz="2400" b="1"/>
              <a:t>SINH TRƯỞNG, PHÁT TRIỂN VÀ SINH SẢN Ở GÀ</a:t>
            </a:r>
          </a:p>
        </p:txBody>
      </p:sp>
      <p:grpSp>
        <p:nvGrpSpPr>
          <p:cNvPr id="12" name="Group 11">
            <a:extLst>
              <a:ext uri="{FF2B5EF4-FFF2-40B4-BE49-F238E27FC236}">
                <a16:creationId xmlns:a16="http://schemas.microsoft.com/office/drawing/2014/main" id="{FFB916B6-9FD3-4D44-8458-478012110E01}"/>
              </a:ext>
            </a:extLst>
          </p:cNvPr>
          <p:cNvGrpSpPr/>
          <p:nvPr/>
        </p:nvGrpSpPr>
        <p:grpSpPr>
          <a:xfrm>
            <a:off x="500981" y="2562994"/>
            <a:ext cx="4604419" cy="1732013"/>
            <a:chOff x="950686" y="993954"/>
            <a:chExt cx="4604419" cy="1732013"/>
          </a:xfrm>
        </p:grpSpPr>
        <p:sp>
          <p:nvSpPr>
            <p:cNvPr id="9" name="TextBox 8">
              <a:extLst>
                <a:ext uri="{FF2B5EF4-FFF2-40B4-BE49-F238E27FC236}">
                  <a16:creationId xmlns:a16="http://schemas.microsoft.com/office/drawing/2014/main" id="{D0BDB3D7-D8E5-4FAA-8BA7-C0295E370D33}"/>
                </a:ext>
              </a:extLst>
            </p:cNvPr>
            <p:cNvSpPr txBox="1"/>
            <p:nvPr/>
          </p:nvSpPr>
          <p:spPr>
            <a:xfrm>
              <a:off x="1886495" y="993954"/>
              <a:ext cx="366861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con gà </a:t>
              </a:r>
              <a:r>
                <a:rPr lang="vi-VN" sz="2400" b="1" dirty="0"/>
                <a:t>cảm ứng, vận động và sinh sản.</a:t>
              </a:r>
            </a:p>
          </p:txBody>
        </p:sp>
        <p:pic>
          <p:nvPicPr>
            <p:cNvPr id="10" name="Picture 2">
              <a:extLst>
                <a:ext uri="{FF2B5EF4-FFF2-40B4-BE49-F238E27FC236}">
                  <a16:creationId xmlns:a16="http://schemas.microsoft.com/office/drawing/2014/main" id="{A49E398A-74F3-42AC-95F4-D07F9AD15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50686" y="1082434"/>
              <a:ext cx="808351"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Diagram showing life cycle chicken Royalty Free Vector Image">
            <a:extLst>
              <a:ext uri="{FF2B5EF4-FFF2-40B4-BE49-F238E27FC236}">
                <a16:creationId xmlns:a16="http://schemas.microsoft.com/office/drawing/2014/main" id="{40388D08-6C39-4981-9E08-E3AAF43532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5226825"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97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C9A450C-C58A-42CA-8BB5-7CF1119553A2}"/>
              </a:ext>
            </a:extLst>
          </p:cNvPr>
          <p:cNvSpPr txBox="1"/>
          <p:nvPr/>
        </p:nvSpPr>
        <p:spPr>
          <a:xfrm>
            <a:off x="1905001" y="705391"/>
            <a:ext cx="967740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1">
                    <a:lumMod val="50000"/>
                  </a:schemeClr>
                </a:solidFill>
              </a:rPr>
              <a:t>Như vậy:</a:t>
            </a:r>
          </a:p>
          <a:p>
            <a:r>
              <a:rPr lang="vi-VN" sz="2400" b="1" dirty="0"/>
              <a:t>        Các chất hữu cơ </a:t>
            </a:r>
            <a:r>
              <a:rPr lang="vi-VN" sz="2400" dirty="0"/>
              <a:t>được cơ thể tổng hợp trong quá trình trao đổi chất </a:t>
            </a:r>
            <a:r>
              <a:rPr lang="vi-VN" sz="2400" b="1" dirty="0">
                <a:solidFill>
                  <a:srgbClr val="C00000"/>
                </a:solidFill>
              </a:rPr>
              <a:t>cung cấp nguyên liệu </a:t>
            </a:r>
            <a:r>
              <a:rPr lang="vi-VN" sz="2400" dirty="0"/>
              <a:t>để xây dựng tế bào và cơ thể, giúp cơ thể </a:t>
            </a:r>
            <a:r>
              <a:rPr lang="vi-VN" sz="2400" b="1" dirty="0">
                <a:solidFill>
                  <a:srgbClr val="C00000"/>
                </a:solidFill>
              </a:rPr>
              <a:t>lớn lên và sinh sản </a:t>
            </a:r>
            <a:r>
              <a:rPr lang="vi-VN" sz="2400" dirty="0"/>
              <a:t>tạo ra các cơ thể con.</a:t>
            </a:r>
          </a:p>
        </p:txBody>
      </p:sp>
      <p:pic>
        <p:nvPicPr>
          <p:cNvPr id="9" name="Picture 2">
            <a:extLst>
              <a:ext uri="{FF2B5EF4-FFF2-40B4-BE49-F238E27FC236}">
                <a16:creationId xmlns:a16="http://schemas.microsoft.com/office/drawing/2014/main" id="{BA54DD2F-0FB7-4FC0-887A-74A2174F2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08743" y="105106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rganic Matter Really Matters">
            <a:extLst>
              <a:ext uri="{FF2B5EF4-FFF2-40B4-BE49-F238E27FC236}">
                <a16:creationId xmlns:a16="http://schemas.microsoft.com/office/drawing/2014/main" id="{2C515ACE-975A-412B-9E7D-D81B52E5A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25" b="12725"/>
          <a:stretch/>
        </p:blipFill>
        <p:spPr bwMode="auto">
          <a:xfrm>
            <a:off x="0" y="2574564"/>
            <a:ext cx="12192000" cy="384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61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FFFADE-DCAA-4095-B59E-7530BD0743E6}"/>
              </a:ext>
            </a:extLst>
          </p:cNvPr>
          <p:cNvSpPr txBox="1"/>
          <p:nvPr/>
        </p:nvSpPr>
        <p:spPr>
          <a:xfrm>
            <a:off x="1982653" y="831182"/>
            <a:ext cx="9162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Quá trình chuyển hóa năng lượng </a:t>
            </a:r>
            <a:r>
              <a:rPr lang="vi-VN" sz="2400" b="1" dirty="0"/>
              <a:t>tạo ra năng lượng </a:t>
            </a:r>
            <a:r>
              <a:rPr lang="vi-VN" sz="2400" dirty="0"/>
              <a:t>dễ sử dụng </a:t>
            </a:r>
            <a:r>
              <a:rPr lang="vi-VN" sz="2400" b="1" dirty="0">
                <a:solidFill>
                  <a:srgbClr val="C00000"/>
                </a:solidFill>
              </a:rPr>
              <a:t>cung cấp cho các hoạt động sống của cơ thể</a:t>
            </a:r>
            <a:r>
              <a:rPr lang="vi-VN" sz="2400" dirty="0"/>
              <a:t>, trong đó có hoạt động cảm ứng và vận động.</a:t>
            </a:r>
          </a:p>
        </p:txBody>
      </p:sp>
      <p:pic>
        <p:nvPicPr>
          <p:cNvPr id="9" name="Picture 2">
            <a:extLst>
              <a:ext uri="{FF2B5EF4-FFF2-40B4-BE49-F238E27FC236}">
                <a16:creationId xmlns:a16="http://schemas.microsoft.com/office/drawing/2014/main" id="{2515FCF4-C351-4F72-8C54-89D4D04E6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46843" y="1018389"/>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entral Nervous System - 1140x640 Wallpaper - teahub.io">
            <a:extLst>
              <a:ext uri="{FF2B5EF4-FFF2-40B4-BE49-F238E27FC236}">
                <a16:creationId xmlns:a16="http://schemas.microsoft.com/office/drawing/2014/main" id="{C6A1C741-2288-4640-B83F-0C3110F0E6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5" r="6848"/>
          <a:stretch/>
        </p:blipFill>
        <p:spPr bwMode="auto">
          <a:xfrm>
            <a:off x="0" y="2509218"/>
            <a:ext cx="6096000" cy="390682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unning HD Wallpaper | Background Image | 2760x1840">
            <a:extLst>
              <a:ext uri="{FF2B5EF4-FFF2-40B4-BE49-F238E27FC236}">
                <a16:creationId xmlns:a16="http://schemas.microsoft.com/office/drawing/2014/main" id="{8F4AEB23-A967-41FA-9BF3-DE760C6BE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34" b="1934"/>
          <a:stretch/>
        </p:blipFill>
        <p:spPr bwMode="auto">
          <a:xfrm>
            <a:off x="6095998" y="2509218"/>
            <a:ext cx="6096001" cy="390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6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13" name="TextBox 12">
            <a:extLst>
              <a:ext uri="{FF2B5EF4-FFF2-40B4-BE49-F238E27FC236}">
                <a16:creationId xmlns:a16="http://schemas.microsoft.com/office/drawing/2014/main" id="{183EF928-5409-42F4-A5D9-17D82502260A}"/>
              </a:ext>
            </a:extLst>
          </p:cNvPr>
          <p:cNvSpPr txBox="1"/>
          <p:nvPr/>
        </p:nvSpPr>
        <p:spPr>
          <a:xfrm>
            <a:off x="1885482" y="3098584"/>
            <a:ext cx="9440845"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Sự sinh trưởng phát triển cây lúa, con mèo,....</a:t>
            </a:r>
            <a:endParaRPr lang="vi-VN" sz="2200" dirty="0"/>
          </a:p>
        </p:txBody>
      </p:sp>
      <p:sp>
        <p:nvSpPr>
          <p:cNvPr id="14" name="TextBox 13">
            <a:extLst>
              <a:ext uri="{FF2B5EF4-FFF2-40B4-BE49-F238E27FC236}">
                <a16:creationId xmlns:a16="http://schemas.microsoft.com/office/drawing/2014/main" id="{381A204A-AD13-4609-A305-EB118880C1DF}"/>
              </a:ext>
            </a:extLst>
          </p:cNvPr>
          <p:cNvSpPr txBox="1"/>
          <p:nvPr/>
        </p:nvSpPr>
        <p:spPr>
          <a:xfrm>
            <a:off x="1885482" y="3948969"/>
            <a:ext cx="9773118"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Sau khi chúng ta ăn vào, cơ thể sẽ phân hủy các năng lượng chứa trong phân tử thức ăn, gọi là glucose và chuyển hóa thành glycogen, đây là nguồn dự trữ năng lượng của cơ thể.</a:t>
            </a:r>
          </a:p>
          <a:p>
            <a:r>
              <a:rPr lang="vi-VN" sz="2200" dirty="0"/>
              <a:t>Ngược lại khi chúng ta đói, cơ thể thiếu năng lượng, cơ thể phân giải glycogen thành đường giúp cung cấp năng lượng cho cơ thể.</a:t>
            </a:r>
          </a:p>
        </p:txBody>
      </p:sp>
      <p:pic>
        <p:nvPicPr>
          <p:cNvPr id="15" name="Picture 2">
            <a:extLst>
              <a:ext uri="{FF2B5EF4-FFF2-40B4-BE49-F238E27FC236}">
                <a16:creationId xmlns:a16="http://schemas.microsoft.com/office/drawing/2014/main" id="{C4AA4C0F-D088-4946-844D-6CFCC580E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3031121"/>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863E695-E5C1-47D8-8DB4-F4004BE21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466178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378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inh trưởng và phát triển ở cây đậu">
            <a:extLst>
              <a:ext uri="{FF2B5EF4-FFF2-40B4-BE49-F238E27FC236}">
                <a16:creationId xmlns:a16="http://schemas.microsoft.com/office/drawing/2014/main" id="{7F17F276-53C0-E897-E489-9C711DEDA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893987"/>
            <a:ext cx="5372100" cy="3952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D2F7C39-F62A-902D-1758-1CF45963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2722662"/>
            <a:ext cx="5362575" cy="31242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636D7BD-BC95-7E8A-1AD0-9199A4E4CFCD}"/>
              </a:ext>
            </a:extLst>
          </p:cNvPr>
          <p:cNvSpPr txBox="1"/>
          <p:nvPr/>
        </p:nvSpPr>
        <p:spPr>
          <a:xfrm>
            <a:off x="7010399" y="5762118"/>
            <a:ext cx="4448175" cy="400110"/>
          </a:xfrm>
          <a:prstGeom prst="rect">
            <a:avLst/>
          </a:prstGeom>
          <a:noFill/>
        </p:spPr>
        <p:txBody>
          <a:bodyPr wrap="square">
            <a:spAutoFit/>
          </a:bodyPr>
          <a:lstStyle/>
          <a:p>
            <a:pPr algn="ctr"/>
            <a:r>
              <a:rPr lang="vi-VN" sz="2000" b="0" i="1" dirty="0">
                <a:effectLst/>
                <a:latin typeface="+mj-lt"/>
              </a:rPr>
              <a:t>Sinh trưởng và phát triển ở cây đậu</a:t>
            </a:r>
            <a:endParaRPr lang="en-US" sz="2000" dirty="0">
              <a:latin typeface="+mj-lt"/>
            </a:endParaRPr>
          </a:p>
        </p:txBody>
      </p:sp>
      <p:sp>
        <p:nvSpPr>
          <p:cNvPr id="21" name="TextBox 20">
            <a:extLst>
              <a:ext uri="{FF2B5EF4-FFF2-40B4-BE49-F238E27FC236}">
                <a16:creationId xmlns:a16="http://schemas.microsoft.com/office/drawing/2014/main" id="{0343339B-A774-81A8-5062-89878962FD65}"/>
              </a:ext>
            </a:extLst>
          </p:cNvPr>
          <p:cNvSpPr txBox="1"/>
          <p:nvPr/>
        </p:nvSpPr>
        <p:spPr>
          <a:xfrm>
            <a:off x="1155700" y="5762118"/>
            <a:ext cx="4448175" cy="400110"/>
          </a:xfrm>
          <a:prstGeom prst="rect">
            <a:avLst/>
          </a:prstGeom>
          <a:noFill/>
        </p:spPr>
        <p:txBody>
          <a:bodyPr wrap="square">
            <a:spAutoFit/>
          </a:bodyPr>
          <a:lstStyle/>
          <a:p>
            <a:pPr algn="ctr"/>
            <a:r>
              <a:rPr lang="vi-VN" sz="2000" b="0" i="1" dirty="0">
                <a:effectLst/>
                <a:latin typeface="+mj-lt"/>
              </a:rPr>
              <a:t>Sinh trưởng và phát triển ở sâu bướm</a:t>
            </a:r>
            <a:endParaRPr lang="en-US" sz="2000" dirty="0">
              <a:latin typeface="+mj-lt"/>
            </a:endParaRPr>
          </a:p>
        </p:txBody>
      </p:sp>
    </p:spTree>
    <p:extLst>
      <p:ext uri="{BB962C8B-B14F-4D97-AF65-F5344CB8AC3E}">
        <p14:creationId xmlns:p14="http://schemas.microsoft.com/office/powerpoint/2010/main" val="381004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437136"/>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349889"/>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E2F13C2-0C16-26D5-C564-5EC0FD4CC856}"/>
              </a:ext>
            </a:extLst>
          </p:cNvPr>
          <p:cNvSpPr txBox="1"/>
          <p:nvPr/>
        </p:nvSpPr>
        <p:spPr>
          <a:xfrm>
            <a:off x="1772433" y="2278584"/>
            <a:ext cx="851456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solidFill>
                  <a:schemeClr val="bg1"/>
                </a:solidFill>
              </a:rPr>
              <a:t>Trao đổi chất và chuyển hóa năng lượng giúp sinh vật </a:t>
            </a:r>
            <a:r>
              <a:rPr lang="vi-VN" sz="2400" b="1" dirty="0">
                <a:solidFill>
                  <a:srgbClr val="FFFF00"/>
                </a:solidFill>
              </a:rPr>
              <a:t>tồn tại, sinh trưởng, phát triển, sinh sản, cảm ứng và vận động.</a:t>
            </a:r>
          </a:p>
        </p:txBody>
      </p:sp>
    </p:spTree>
    <p:extLst>
      <p:ext uri="{BB962C8B-B14F-4D97-AF65-F5344CB8AC3E}">
        <p14:creationId xmlns:p14="http://schemas.microsoft.com/office/powerpoint/2010/main" val="1000877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535738" y="2875645"/>
              <a:ext cx="5078314"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ĐÃ HỌC </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3481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 baby, burn: the new science of metabolism | Health &amp; wellbeing | The  Guardian">
            <a:extLst>
              <a:ext uri="{FF2B5EF4-FFF2-40B4-BE49-F238E27FC236}">
                <a16:creationId xmlns:a16="http://schemas.microsoft.com/office/drawing/2014/main" id="{CD848046-3F1D-4FF3-A1F7-624E949C0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
            <a:ext cx="5974079" cy="597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3">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3">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3736A2A-8C71-4023-A7B8-974172F4BB92}"/>
              </a:ext>
            </a:extLst>
          </p:cNvPr>
          <p:cNvSpPr txBox="1"/>
          <p:nvPr/>
        </p:nvSpPr>
        <p:spPr>
          <a:xfrm>
            <a:off x="7308850" y="1898197"/>
            <a:ext cx="4362450" cy="318625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nSpc>
                <a:spcPct val="125000"/>
              </a:lnSpc>
            </a:pPr>
            <a:r>
              <a:rPr lang="vi-VN" sz="2400" b="1">
                <a:solidFill>
                  <a:schemeClr val="accent6">
                    <a:lumMod val="50000"/>
                  </a:schemeClr>
                </a:solidFill>
              </a:rPr>
              <a:t>Trao đổi chất </a:t>
            </a:r>
            <a:r>
              <a:rPr lang="vi-VN" sz="2400"/>
              <a:t>là quá trình cơ thể lấy các chất từ môi trường, biến đổi chúng thành các chất cần thiết cho cơ thể và tạo năng lượng cùng cấp cho các hoạt động sống, đồng thời trả lại cho môi trường các chất thải.</a:t>
            </a:r>
          </a:p>
        </p:txBody>
      </p:sp>
      <p:pic>
        <p:nvPicPr>
          <p:cNvPr id="10" name="Picture 2">
            <a:extLst>
              <a:ext uri="{FF2B5EF4-FFF2-40B4-BE49-F238E27FC236}">
                <a16:creationId xmlns:a16="http://schemas.microsoft.com/office/drawing/2014/main" id="{D9733CF5-0005-4230-A016-35A38AD50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6376989" y="2014302"/>
            <a:ext cx="8083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772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6B08FB9-573E-4359-B87B-B99BB03E65DC}"/>
              </a:ext>
            </a:extLst>
          </p:cNvPr>
          <p:cNvSpPr txBox="1"/>
          <p:nvPr/>
        </p:nvSpPr>
        <p:spPr>
          <a:xfrm>
            <a:off x="2610166" y="762594"/>
            <a:ext cx="881983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năng lượng từ dạng này sang dạng khác.</a:t>
            </a:r>
          </a:p>
        </p:txBody>
      </p:sp>
      <p:pic>
        <p:nvPicPr>
          <p:cNvPr id="9" name="Picture 2">
            <a:extLst>
              <a:ext uri="{FF2B5EF4-FFF2-40B4-BE49-F238E27FC236}">
                <a16:creationId xmlns:a16="http://schemas.microsoft.com/office/drawing/2014/main" id="{171BDD7F-DB0D-4969-9805-FAC46DDDC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714730" y="72820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ience 6 Energy Transformation - YouTube">
            <a:extLst>
              <a:ext uri="{FF2B5EF4-FFF2-40B4-BE49-F238E27FC236}">
                <a16:creationId xmlns:a16="http://schemas.microsoft.com/office/drawing/2014/main" id="{64865B42-3A9B-48FE-9A39-305528D67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17" b="3106"/>
          <a:stretch/>
        </p:blipFill>
        <p:spPr bwMode="auto">
          <a:xfrm>
            <a:off x="0" y="1928844"/>
            <a:ext cx="12192000" cy="44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708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ìm hiểu về làn da. Tư vấn gia công mỹ phẩm. - Hanacos Vietnam">
            <a:extLst>
              <a:ext uri="{FF2B5EF4-FFF2-40B4-BE49-F238E27FC236}">
                <a16:creationId xmlns:a16="http://schemas.microsoft.com/office/drawing/2014/main" id="{76628204-AB8F-FBD7-3C23-FA195FE9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11" y="592728"/>
            <a:ext cx="6490182" cy="51988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0272B0D-892E-75F8-1D40-C8B337256DDB}"/>
              </a:ext>
            </a:extLst>
          </p:cNvPr>
          <p:cNvSpPr txBox="1"/>
          <p:nvPr/>
        </p:nvSpPr>
        <p:spPr>
          <a:xfrm>
            <a:off x="247135" y="4032588"/>
            <a:ext cx="5984789" cy="2267544"/>
          </a:xfrm>
          <a:prstGeom prst="rect">
            <a:avLst/>
          </a:prstGeom>
          <a:noFill/>
        </p:spPr>
        <p:txBody>
          <a:bodyPr wrap="square">
            <a:spAutoFit/>
          </a:bodyPr>
          <a:lstStyle>
            <a:defPPr>
              <a:defRPr lang="en-US"/>
            </a:defPPr>
            <a:lvl1pPr algn="just">
              <a:lnSpc>
                <a:spcPct val="120000"/>
              </a:lnSpc>
              <a:defRPr sz="2400" b="0">
                <a:solidFill>
                  <a:srgbClr val="000000"/>
                </a:solidFill>
                <a:effectLst/>
                <a:latin typeface="+mj-lt"/>
              </a:defRPr>
            </a:lvl1pPr>
          </a:lstStyle>
          <a:p>
            <a:r>
              <a:rPr lang="vi-VN" dirty="0">
                <a:solidFill>
                  <a:schemeClr val="tx1"/>
                </a:solidFill>
              </a:rPr>
              <a:t>Vì cơ thể sinh vật có quá trình trao đổi chất và chuyển hóa năng lượng, từ đó giúp cơ thể có thể duy trì trạng thái ổn định giúp sinh vật tồn tại, sinh trưởng, phát triển, sinh sản, cảm ứng và vận động.</a:t>
            </a:r>
          </a:p>
        </p:txBody>
      </p:sp>
      <p:grpSp>
        <p:nvGrpSpPr>
          <p:cNvPr id="17" name="Group 16">
            <a:extLst>
              <a:ext uri="{FF2B5EF4-FFF2-40B4-BE49-F238E27FC236}">
                <a16:creationId xmlns:a16="http://schemas.microsoft.com/office/drawing/2014/main" id="{DFA951BC-17EF-FF0A-1CE8-589D24F87A4C}"/>
              </a:ext>
            </a:extLst>
          </p:cNvPr>
          <p:cNvGrpSpPr/>
          <p:nvPr/>
        </p:nvGrpSpPr>
        <p:grpSpPr>
          <a:xfrm>
            <a:off x="157753" y="2621280"/>
            <a:ext cx="2791394" cy="1295400"/>
            <a:chOff x="109355" y="2899988"/>
            <a:chExt cx="2791394" cy="1295400"/>
          </a:xfrm>
        </p:grpSpPr>
        <p:pic>
          <p:nvPicPr>
            <p:cNvPr id="18" name="Picture 2">
              <a:extLst>
                <a:ext uri="{FF2B5EF4-FFF2-40B4-BE49-F238E27FC236}">
                  <a16:creationId xmlns:a16="http://schemas.microsoft.com/office/drawing/2014/main" id="{64E492FD-CBA7-8EAE-ED0D-03BB04606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 y="289998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35104A7-F153-9ED2-35F9-433827E1ED95}"/>
                </a:ext>
              </a:extLst>
            </p:cNvPr>
            <p:cNvSpPr txBox="1"/>
            <p:nvPr/>
          </p:nvSpPr>
          <p:spPr>
            <a:xfrm>
              <a:off x="1402697" y="3664281"/>
              <a:ext cx="1498052" cy="494751"/>
            </a:xfrm>
            <a:prstGeom prst="rect">
              <a:avLst/>
            </a:prstGeom>
            <a:noFill/>
          </p:spPr>
          <p:txBody>
            <a:bodyPr wrap="square">
              <a:spAutoFit/>
            </a:bodyPr>
            <a:lstStyle/>
            <a:p>
              <a:pPr algn="just" rtl="0">
                <a:lnSpc>
                  <a:spcPct val="120000"/>
                </a:lnSpc>
              </a:pPr>
              <a:r>
                <a:rPr lang="vi-VN" sz="2400" b="1" dirty="0">
                  <a:solidFill>
                    <a:srgbClr val="C00000"/>
                  </a:solidFill>
                  <a:effectLst/>
                  <a:latin typeface="+mj-lt"/>
                </a:rPr>
                <a:t>Trả lời:</a:t>
              </a:r>
            </a:p>
          </p:txBody>
        </p:sp>
      </p:grpSp>
      <p:sp>
        <p:nvSpPr>
          <p:cNvPr id="20" name="Thought Bubble: Cloud 19">
            <a:extLst>
              <a:ext uri="{FF2B5EF4-FFF2-40B4-BE49-F238E27FC236}">
                <a16:creationId xmlns:a16="http://schemas.microsoft.com/office/drawing/2014/main" id="{76369A0E-CB71-D861-D8C0-6385CC109EAC}"/>
              </a:ext>
            </a:extLst>
          </p:cNvPr>
          <p:cNvSpPr/>
          <p:nvPr/>
        </p:nvSpPr>
        <p:spPr>
          <a:xfrm>
            <a:off x="180407" y="702544"/>
            <a:ext cx="5257800" cy="2209800"/>
          </a:xfrm>
          <a:prstGeom prst="cloudCallout">
            <a:avLst>
              <a:gd name="adj1" fmla="val 91757"/>
              <a:gd name="adj2" fmla="val -40649"/>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dirty="0"/>
              <a:t>Khi trời nóng, mồ hôi thoát ra ngoài qua lỗ chân lông trên da mang theo nhiệt ra ngoài</a:t>
            </a:r>
            <a:endParaRPr lang="en-US" sz="2000" b="1" dirty="0"/>
          </a:p>
        </p:txBody>
      </p:sp>
    </p:spTree>
    <p:extLst>
      <p:ext uri="{BB962C8B-B14F-4D97-AF65-F5344CB8AC3E}">
        <p14:creationId xmlns:p14="http://schemas.microsoft.com/office/powerpoint/2010/main" val="18982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4427076-E709-4FE5-816B-7A5EAD3C1AF3}"/>
              </a:ext>
            </a:extLst>
          </p:cNvPr>
          <p:cNvSpPr txBox="1"/>
          <p:nvPr/>
        </p:nvSpPr>
        <p:spPr>
          <a:xfrm>
            <a:off x="2135052" y="793269"/>
            <a:ext cx="921874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Trao đổi chất và chuyển hóa năng lượng </a:t>
            </a:r>
            <a:r>
              <a:rPr lang="vi-VN" sz="2400" dirty="0"/>
              <a:t>giúp sinh vật </a:t>
            </a:r>
            <a:r>
              <a:rPr lang="vi-VN" sz="2400" b="1" dirty="0">
                <a:solidFill>
                  <a:srgbClr val="C00000"/>
                </a:solidFill>
              </a:rPr>
              <a:t>tồn tại, sinh trưởng, phát triển, sinh sản, cảm ứng và vận động.</a:t>
            </a:r>
          </a:p>
        </p:txBody>
      </p:sp>
      <p:pic>
        <p:nvPicPr>
          <p:cNvPr id="9" name="Picture 2">
            <a:extLst>
              <a:ext uri="{FF2B5EF4-FFF2-40B4-BE49-F238E27FC236}">
                <a16:creationId xmlns:a16="http://schemas.microsoft.com/office/drawing/2014/main" id="{9F09155E-0A2C-48A2-BB66-1A671230FD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199243" y="758877"/>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munology Wallpapers - Top Free Immunology Backgrounds - WallpaperAccess">
            <a:extLst>
              <a:ext uri="{FF2B5EF4-FFF2-40B4-BE49-F238E27FC236}">
                <a16:creationId xmlns:a16="http://schemas.microsoft.com/office/drawing/2014/main" id="{5532AF10-297F-429F-AF01-454CE0EE7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43" b="11621"/>
          <a:stretch/>
        </p:blipFill>
        <p:spPr bwMode="auto">
          <a:xfrm>
            <a:off x="0" y="1990194"/>
            <a:ext cx="12192000" cy="442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5926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16E0B8-69FD-D2B9-C27C-D63153B0B72A}"/>
              </a:ext>
            </a:extLst>
          </p:cNvPr>
          <p:cNvSpPr txBox="1"/>
          <p:nvPr/>
        </p:nvSpPr>
        <p:spPr>
          <a:xfrm>
            <a:off x="876300" y="1828800"/>
            <a:ext cx="10439400" cy="3814249"/>
          </a:xfrm>
          <a:prstGeom prst="rect">
            <a:avLst/>
          </a:prstGeom>
          <a:noFill/>
        </p:spPr>
        <p:txBody>
          <a:bodyPr wrap="square">
            <a:spAutoFit/>
          </a:bodyPr>
          <a:lstStyle/>
          <a:p>
            <a:pPr lvl="0" algn="just" fontAlgn="base">
              <a:lnSpc>
                <a:spcPct val="107000"/>
              </a:lnSpc>
              <a:spcAft>
                <a:spcPts val="800"/>
              </a:spcAft>
              <a:buClr>
                <a:srgbClr val="000000"/>
              </a:buClr>
              <a:buSzPts val="1400"/>
            </a:pPr>
            <a:r>
              <a:rPr lang="en-US" sz="3600" b="1" u="none" strike="noStrike" dirty="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1.</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Cơ</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thái</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nghỉ</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ngơi</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u="none" strike="noStrike"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sao</a:t>
            </a:r>
            <a:r>
              <a:rPr lang="en-US" sz="36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u="none" strike="noStrike"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buNone/>
            </a:pPr>
            <a:r>
              <a:rPr lang="en-US" sz="3600" b="1" dirty="0">
                <a:solidFill>
                  <a:srgbClr val="FF0000"/>
                </a:solidFill>
                <a:effectLst/>
                <a:latin typeface="Times New Roman" panose="02020603050405020304" pitchFamily="18" charset="0"/>
                <a:ea typeface="Calibri" panose="020F0502020204030204" pitchFamily="34" charset="0"/>
              </a:rPr>
              <a:t>2.</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Vì</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sao</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làm</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việc</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nhiều</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cần</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tiêu</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thụ</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nhiều</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thức</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ăn</a:t>
            </a:r>
            <a:r>
              <a:rPr lang="en-US" sz="3600" b="1" dirty="0">
                <a:solidFill>
                  <a:srgbClr val="000000"/>
                </a:solidFill>
                <a:effectLst/>
                <a:latin typeface="Times New Roman" panose="02020603050405020304" pitchFamily="18" charset="0"/>
                <a:ea typeface="Calibri" panose="020F0502020204030204" pitchFamily="34" charset="0"/>
              </a:rPr>
              <a:t>?</a:t>
            </a:r>
            <a:endParaRPr lang="en-US" sz="3600" b="1" dirty="0">
              <a:effectLst/>
              <a:latin typeface="Times New Roman" panose="02020603050405020304" pitchFamily="18" charset="0"/>
              <a:ea typeface="Calibri" panose="020F0502020204030204" pitchFamily="34" charset="0"/>
            </a:endParaRPr>
          </a:p>
          <a:p>
            <a:pPr algn="just">
              <a:lnSpc>
                <a:spcPct val="107000"/>
              </a:lnSpc>
              <a:spcAft>
                <a:spcPts val="800"/>
              </a:spcAft>
            </a:pPr>
            <a:r>
              <a:rPr lang="en-US" sz="3600" b="1" dirty="0">
                <a:solidFill>
                  <a:srgbClr val="FF0000"/>
                </a:solidFill>
                <a:effectLst/>
                <a:latin typeface="Times New Roman" panose="02020603050405020304" pitchFamily="18" charset="0"/>
                <a:ea typeface="Calibri" panose="020F0502020204030204" pitchFamily="34" charset="0"/>
              </a:rPr>
              <a:t>3.</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Vì</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sao</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khi</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vận</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động</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thì</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cơ</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thể</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nóng</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dần</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lên</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Vì</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sao</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cơ</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thể</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thường</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sởn</a:t>
            </a:r>
            <a:r>
              <a:rPr lang="en-US" sz="3600" b="1" dirty="0">
                <a:solidFill>
                  <a:srgbClr val="000000"/>
                </a:solidFill>
                <a:effectLst/>
                <a:latin typeface="Times New Roman" panose="02020603050405020304" pitchFamily="18" charset="0"/>
                <a:ea typeface="Calibri" panose="020F0502020204030204" pitchFamily="34" charset="0"/>
              </a:rPr>
              <a:t> gai </a:t>
            </a:r>
            <a:r>
              <a:rPr lang="en-US" sz="3600" b="1" dirty="0" err="1">
                <a:solidFill>
                  <a:srgbClr val="000000"/>
                </a:solidFill>
                <a:effectLst/>
                <a:latin typeface="Times New Roman" panose="02020603050405020304" pitchFamily="18" charset="0"/>
                <a:ea typeface="Calibri" panose="020F0502020204030204" pitchFamily="34" charset="0"/>
              </a:rPr>
              <a:t>ốc</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rùng</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mình</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khi</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gặp</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lạnh</a:t>
            </a:r>
            <a:r>
              <a:rPr lang="en-US" sz="3600" b="1" dirty="0">
                <a:solidFill>
                  <a:srgbClr val="000000"/>
                </a:solidFill>
                <a:effectLst/>
                <a:latin typeface="Times New Roman" panose="02020603050405020304" pitchFamily="18" charset="0"/>
                <a:ea typeface="Calibri" panose="020F0502020204030204" pitchFamily="34" charset="0"/>
              </a:rPr>
              <a:t>?</a:t>
            </a:r>
            <a:endParaRPr lang="en-US" sz="3600" b="1"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CDDBEDA2-751D-0355-69C8-DBC4216E34EF}"/>
              </a:ext>
            </a:extLst>
          </p:cNvPr>
          <p:cNvSpPr txBox="1"/>
          <p:nvPr/>
        </p:nvSpPr>
        <p:spPr>
          <a:xfrm>
            <a:off x="1143000" y="914400"/>
            <a:ext cx="7696200" cy="583750"/>
          </a:xfrm>
          <a:prstGeom prst="rect">
            <a:avLst/>
          </a:prstGeom>
          <a:noFill/>
        </p:spPr>
        <p:txBody>
          <a:bodyPr wrap="square">
            <a:spAutoFit/>
          </a:bodyPr>
          <a:lstStyle/>
          <a:p>
            <a:pPr algn="just">
              <a:lnSpc>
                <a:spcPct val="107000"/>
              </a:lnSpc>
              <a:spcAft>
                <a:spcPts val="800"/>
              </a:spcAft>
            </a:pPr>
            <a:r>
              <a:rPr lang="en-US" sz="3200" b="1" dirty="0">
                <a:solidFill>
                  <a:srgbClr val="FF0000"/>
                </a:solidFill>
                <a:latin typeface="Times New Roman" panose="02020603050405020304" pitchFamily="18" charset="0"/>
                <a:ea typeface="Times New Roman" panose="02020603050405020304" pitchFamily="18" charset="0"/>
              </a:rPr>
              <a:t>T</a:t>
            </a:r>
            <a:r>
              <a:rPr lang="en-US" sz="3200" b="1" dirty="0">
                <a:solidFill>
                  <a:srgbClr val="FF0000"/>
                </a:solidFill>
                <a:effectLst/>
                <a:latin typeface="Times New Roman" panose="02020603050405020304" pitchFamily="18" charset="0"/>
                <a:ea typeface="Times New Roman" panose="02020603050405020304" pitchFamily="18" charset="0"/>
              </a:rPr>
              <a:t>hảo </a:t>
            </a:r>
            <a:r>
              <a:rPr lang="en-US" sz="3200" b="1" dirty="0" err="1">
                <a:solidFill>
                  <a:srgbClr val="FF0000"/>
                </a:solidFill>
                <a:effectLst/>
                <a:latin typeface="Times New Roman" panose="02020603050405020304" pitchFamily="18" charset="0"/>
                <a:ea typeface="Times New Roman" panose="02020603050405020304" pitchFamily="18" charset="0"/>
              </a:rPr>
              <a:t>luận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cặp</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đôi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và</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trả</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lời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câu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hỏi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sau</a:t>
            </a:r>
            <a:r>
              <a:rPr lang="en-US" sz="3200" b="1" dirty="0">
                <a:solidFill>
                  <a:srgbClr val="FF0000"/>
                </a:solidFill>
                <a:effectLst/>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07758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E02752-A1F2-EDF2-25AF-8198DF2418D0}"/>
              </a:ext>
            </a:extLst>
          </p:cNvPr>
          <p:cNvSpPr txBox="1"/>
          <p:nvPr/>
        </p:nvSpPr>
        <p:spPr>
          <a:xfrm>
            <a:off x="609600" y="2610186"/>
            <a:ext cx="10820400" cy="1637628"/>
          </a:xfrm>
          <a:prstGeom prst="rect">
            <a:avLst/>
          </a:prstGeom>
          <a:noFill/>
        </p:spPr>
        <p:txBody>
          <a:bodyPr wrap="square">
            <a:spAutoFit/>
          </a:bodyPr>
          <a:lstStyle/>
          <a:p>
            <a:pPr lvl="0" algn="just">
              <a:lnSpc>
                <a:spcPct val="107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rPr>
              <a:t>2. </a:t>
            </a:r>
            <a:r>
              <a:rPr lang="en-US" sz="3200" b="1" dirty="0">
                <a:solidFill>
                  <a:srgbClr val="000000"/>
                </a:solidFill>
                <a:effectLst/>
                <a:latin typeface="Times New Roman" panose="02020603050405020304" pitchFamily="18" charset="0"/>
                <a:ea typeface="Calibri" panose="020F0502020204030204" pitchFamily="34" charset="0"/>
              </a:rPr>
              <a:t>Khi </a:t>
            </a:r>
            <a:r>
              <a:rPr lang="en-US" sz="3200" b="1" dirty="0" err="1">
                <a:solidFill>
                  <a:srgbClr val="000000"/>
                </a:solidFill>
                <a:effectLst/>
                <a:latin typeface="Times New Roman" panose="02020603050405020304" pitchFamily="18" charset="0"/>
                <a:ea typeface="Calibri" panose="020F0502020204030204" pitchFamily="34" charset="0"/>
              </a:rPr>
              <a:t>chúng</a:t>
            </a:r>
            <a:r>
              <a:rPr lang="en-US" sz="3200" b="1" dirty="0">
                <a:solidFill>
                  <a:srgbClr val="000000"/>
                </a:solidFill>
                <a:effectLst/>
                <a:latin typeface="Times New Roman" panose="02020603050405020304" pitchFamily="18" charset="0"/>
                <a:ea typeface="Calibri" panose="020F0502020204030204" pitchFamily="34" charset="0"/>
              </a:rPr>
              <a:t> ta </a:t>
            </a:r>
            <a:r>
              <a:rPr lang="en-US" sz="3200" b="1" dirty="0" err="1">
                <a:solidFill>
                  <a:srgbClr val="000000"/>
                </a:solidFill>
                <a:effectLst/>
                <a:latin typeface="Times New Roman" panose="02020603050405020304" pitchFamily="18" charset="0"/>
                <a:ea typeface="Calibri" panose="020F0502020204030204" pitchFamily="34" charset="0"/>
              </a:rPr>
              <a:t>làm</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việc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cần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tiêu</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thụ</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một</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lượng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lớn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lượng</a:t>
            </a:r>
            <a:r>
              <a:rPr lang="en-US" sz="3200" b="1" dirty="0">
                <a:solidFill>
                  <a:srgbClr val="000000"/>
                </a:solidFill>
                <a:effectLst/>
                <a:latin typeface="Times New Roman" panose="02020603050405020304" pitchFamily="18" charset="0"/>
                <a:ea typeface="Calibri" panose="020F0502020204030204" pitchFamily="34" charset="0"/>
              </a:rPr>
              <a:t>, ta </a:t>
            </a:r>
            <a:r>
              <a:rPr lang="en-US" sz="3200" b="1" dirty="0" err="1">
                <a:solidFill>
                  <a:srgbClr val="000000"/>
                </a:solidFill>
                <a:effectLst/>
                <a:latin typeface="Times New Roman" panose="02020603050405020304" pitchFamily="18" charset="0"/>
                <a:ea typeface="Calibri" panose="020F0502020204030204" pitchFamily="34" charset="0"/>
              </a:rPr>
              <a:t>cần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tiêu</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thụ</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nhiều</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thức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ăn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bổ</a:t>
            </a:r>
            <a:r>
              <a:rPr lang="en-US" sz="3200" b="1" dirty="0">
                <a:solidFill>
                  <a:srgbClr val="000000"/>
                </a:solidFill>
                <a:effectLst/>
                <a:latin typeface="Times New Roman" panose="02020603050405020304" pitchFamily="18" charset="0"/>
                <a:ea typeface="Calibri" panose="020F0502020204030204" pitchFamily="34" charset="0"/>
              </a:rPr>
              <a:t> sung </a:t>
            </a:r>
            <a:r>
              <a:rPr lang="en-US" sz="3200" b="1" dirty="0" err="1">
                <a:solidFill>
                  <a:srgbClr val="000000"/>
                </a:solidFill>
                <a:effectLst/>
                <a:latin typeface="Times New Roman" panose="02020603050405020304" pitchFamily="18" charset="0"/>
                <a:ea typeface="Calibri" panose="020F0502020204030204" pitchFamily="34" charset="0"/>
              </a:rPr>
              <a:t>và</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bù</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đắp</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phần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lượng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đã</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sử</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dụng</a:t>
            </a:r>
            <a:r>
              <a:rPr lang="en-US" sz="3200" b="1" dirty="0">
                <a:solidFill>
                  <a:srgbClr val="000000"/>
                </a:solidFill>
                <a:effectLst/>
                <a:latin typeface="Times New Roman" panose="02020603050405020304" pitchFamily="18" charset="0"/>
                <a:ea typeface="Calibri" panose="020F0502020204030204" pitchFamily="34" charset="0"/>
              </a:rPr>
              <a:t>.</a:t>
            </a:r>
            <a:endParaRPr lang="en-US" sz="3200" b="1"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15704A10-0752-C71A-9432-61073BB10DE3}"/>
              </a:ext>
            </a:extLst>
          </p:cNvPr>
          <p:cNvSpPr txBox="1"/>
          <p:nvPr/>
        </p:nvSpPr>
        <p:spPr>
          <a:xfrm>
            <a:off x="533400" y="4348292"/>
            <a:ext cx="11201400" cy="2164567"/>
          </a:xfrm>
          <a:prstGeom prst="rect">
            <a:avLst/>
          </a:prstGeom>
          <a:noFill/>
        </p:spPr>
        <p:txBody>
          <a:bodyPr wrap="square">
            <a:spAutoFit/>
          </a:bodyPr>
          <a:lstStyle/>
          <a:p>
            <a:pPr lvl="0" algn="just">
              <a:lnSpc>
                <a:spcPct val="107000"/>
              </a:lnSpc>
              <a:tabLst>
                <a:tab pos="177800" algn="l"/>
              </a:tabLst>
            </a:pPr>
            <a:r>
              <a:rPr lang="en-US" sz="3200" b="1" dirty="0">
                <a:solidFill>
                  <a:srgbClr val="FF0000"/>
                </a:solidFill>
                <a:effectLst/>
                <a:latin typeface="Times New Roman" panose="02020603050405020304" pitchFamily="18" charset="0"/>
                <a:ea typeface="Calibri" panose="020F0502020204030204" pitchFamily="34" charset="0"/>
              </a:rPr>
              <a:t>3.</a:t>
            </a:r>
            <a:r>
              <a:rPr lang="en-US" sz="3200" b="1" dirty="0">
                <a:solidFill>
                  <a:srgbClr val="000000"/>
                </a:solidFill>
                <a:effectLst/>
                <a:latin typeface="Times New Roman" panose="02020603050405020304" pitchFamily="18" charset="0"/>
                <a:ea typeface="Calibri" panose="020F0502020204030204" pitchFamily="34" charset="0"/>
              </a:rPr>
              <a:t> - Khi </a:t>
            </a:r>
            <a:r>
              <a:rPr lang="en-US" sz="3200" b="1" dirty="0" err="1">
                <a:solidFill>
                  <a:srgbClr val="000000"/>
                </a:solidFill>
                <a:effectLst/>
                <a:latin typeface="Times New Roman" panose="02020603050405020304" pitchFamily="18" charset="0"/>
                <a:ea typeface="Calibri" panose="020F0502020204030204" pitchFamily="34" charset="0"/>
              </a:rPr>
              <a:t>vận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động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chúng</a:t>
            </a:r>
            <a:r>
              <a:rPr lang="en-US" sz="3200" b="1" dirty="0">
                <a:solidFill>
                  <a:srgbClr val="000000"/>
                </a:solidFill>
                <a:effectLst/>
                <a:latin typeface="Times New Roman" panose="02020603050405020304" pitchFamily="18" charset="0"/>
                <a:ea typeface="Calibri" panose="020F0502020204030204" pitchFamily="34" charset="0"/>
              </a:rPr>
              <a:t> ta </a:t>
            </a:r>
            <a:r>
              <a:rPr lang="en-US" sz="3200" b="1" dirty="0" err="1">
                <a:solidFill>
                  <a:srgbClr val="000000"/>
                </a:solidFill>
                <a:effectLst/>
                <a:latin typeface="Times New Roman" panose="02020603050405020304" pitchFamily="18" charset="0"/>
                <a:ea typeface="Calibri" panose="020F0502020204030204" pitchFamily="34" charset="0"/>
              </a:rPr>
              <a:t>chuyển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đổi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thành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nhiệt</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=&gt;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nóng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lên</a:t>
            </a:r>
            <a:r>
              <a:rPr lang="en-US" sz="3200" b="1" dirty="0">
                <a:solidFill>
                  <a:srgbClr val="000000"/>
                </a:solidFill>
                <a:effectLst/>
                <a:latin typeface="Times New Roman" panose="02020603050405020304" pitchFamily="18" charset="0"/>
                <a:ea typeface="Calibri" panose="020F0502020204030204" pitchFamily="34" charset="0"/>
              </a:rPr>
              <a:t>.</a:t>
            </a:r>
            <a:endParaRPr lang="en-US" sz="3200" b="1" dirty="0">
              <a:effectLst/>
              <a:latin typeface="Times New Roman" panose="02020603050405020304" pitchFamily="18" charset="0"/>
              <a:ea typeface="Calibri" panose="020F0502020204030204" pitchFamily="34" charset="0"/>
            </a:endParaRPr>
          </a:p>
          <a:p>
            <a:pPr lvl="0" algn="just">
              <a:lnSpc>
                <a:spcPct val="107000"/>
              </a:lnSpc>
              <a:spcAft>
                <a:spcPts val="800"/>
              </a:spcAft>
              <a:tabLst>
                <a:tab pos="177800" algn="l"/>
              </a:tabLst>
            </a:pPr>
            <a:r>
              <a:rPr lang="en-US" sz="3200" b="1" dirty="0">
                <a:solidFill>
                  <a:srgbClr val="000000"/>
                </a:solidFill>
                <a:effectLst/>
                <a:latin typeface="Times New Roman" panose="02020603050405020304" pitchFamily="18" charset="0"/>
                <a:ea typeface="Calibri" panose="020F0502020204030204" pitchFamily="34" charset="0"/>
              </a:rPr>
              <a:t>- Khi </a:t>
            </a:r>
            <a:r>
              <a:rPr lang="en-US" sz="3200" b="1" dirty="0" err="1">
                <a:solidFill>
                  <a:srgbClr val="000000"/>
                </a:solidFill>
                <a:effectLst/>
                <a:latin typeface="Times New Roman" panose="02020603050405020304" pitchFamily="18" charset="0"/>
                <a:ea typeface="Calibri" panose="020F0502020204030204" pitchFamily="34" charset="0"/>
              </a:rPr>
              <a:t>gặp</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lạnh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co </a:t>
            </a:r>
            <a:r>
              <a:rPr lang="en-US" sz="3200" b="1" dirty="0" err="1">
                <a:solidFill>
                  <a:srgbClr val="000000"/>
                </a:solidFill>
                <a:effectLst/>
                <a:latin typeface="Times New Roman" panose="02020603050405020304" pitchFamily="18" charset="0"/>
                <a:ea typeface="Calibri" panose="020F0502020204030204" pitchFamily="34" charset="0"/>
              </a:rPr>
              <a:t>chân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lông</a:t>
            </a:r>
            <a:r>
              <a:rPr lang="en-US" sz="3200" b="1" dirty="0">
                <a:solidFill>
                  <a:srgbClr val="000000"/>
                </a:solidFill>
                <a:effectLst/>
                <a:latin typeface="Times New Roman" panose="02020603050405020304" pitchFamily="18" charset="0"/>
                <a:ea typeface="Calibri" panose="020F0502020204030204" pitchFamily="34" charset="0"/>
              </a:rPr>
              <a:t> co </a:t>
            </a:r>
            <a:r>
              <a:rPr lang="en-US" sz="3200" b="1" dirty="0" err="1">
                <a:solidFill>
                  <a:srgbClr val="000000"/>
                </a:solidFill>
                <a:effectLst/>
                <a:latin typeface="Times New Roman" panose="02020603050405020304" pitchFamily="18" charset="0"/>
                <a:ea typeface="Calibri" panose="020F0502020204030204" pitchFamily="34" charset="0"/>
              </a:rPr>
              <a:t>lại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lông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trong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dựng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lên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làm</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giảm</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thoát</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nhiệt</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giúp</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khả</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chịu</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lạnh</a:t>
            </a:r>
            <a:r>
              <a:rPr lang="en-US" sz="3200" b="1" dirty="0">
                <a:solidFill>
                  <a:srgbClr val="000000"/>
                </a:solidFill>
                <a:effectLst/>
                <a:latin typeface="Times New Roman" panose="02020603050405020304" pitchFamily="18" charset="0"/>
                <a:ea typeface="Calibri" panose="020F0502020204030204" pitchFamily="34" charset="0"/>
              </a:rPr>
              <a:t>.</a:t>
            </a:r>
            <a:endParaRPr lang="en-US" sz="3200" b="1"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ADD4418C-1F9A-842A-ACFD-DD5309AE9919}"/>
              </a:ext>
            </a:extLst>
          </p:cNvPr>
          <p:cNvSpPr txBox="1"/>
          <p:nvPr/>
        </p:nvSpPr>
        <p:spPr>
          <a:xfrm>
            <a:off x="685800" y="171241"/>
            <a:ext cx="11506200" cy="2267159"/>
          </a:xfrm>
          <a:prstGeom prst="rect">
            <a:avLst/>
          </a:prstGeom>
          <a:noFill/>
        </p:spPr>
        <p:txBody>
          <a:bodyPr wrap="square">
            <a:spAutoFit/>
          </a:bodyPr>
          <a:lstStyle/>
          <a:p>
            <a:pPr lvl="0" algn="just">
              <a:lnSpc>
                <a:spcPct val="107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rPr>
              <a:t>1. </a:t>
            </a:r>
            <a:r>
              <a:rPr lang="en-US" sz="3200" b="1" dirty="0" err="1">
                <a:solidFill>
                  <a:srgbClr val="FF0000"/>
                </a:solidFill>
                <a:effectLst/>
                <a:latin typeface="Times New Roman" panose="02020603050405020304" pitchFamily="18" charset="0"/>
                <a:ea typeface="Calibri" panose="020F0502020204030204" pitchFamily="34" charset="0"/>
              </a:rPr>
              <a:t>Cơ</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thể</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lúc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nghỉ</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ngơi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vẫn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tiêu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tốn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năng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lượng</a:t>
            </a:r>
            <a:r>
              <a:rPr lang="en-US" sz="3200" b="1" dirty="0">
                <a:solidFill>
                  <a:srgbClr val="FF0000"/>
                </a:solidFill>
                <a:effectLst/>
                <a:latin typeface="Times New Roman" panose="02020603050405020304" pitchFamily="18" charset="0"/>
                <a:ea typeface="Calibri" panose="020F0502020204030204" pitchFamily="34" charset="0"/>
              </a:rPr>
              <a:t>.</a:t>
            </a:r>
          </a:p>
          <a:p>
            <a:pPr algn="just">
              <a:lnSpc>
                <a:spcPct val="107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rPr>
              <a:t>Vì</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khi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nghỉ</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ngơi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các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quan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trong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vẫn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cần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duy</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trì</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hoạt</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động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như</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hệ</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tuần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hoàn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hệ</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hô</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hấp</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hệ</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tiêu</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hóa</a:t>
            </a:r>
            <a:r>
              <a:rPr lang="en-US" sz="3200" b="1" dirty="0">
                <a:solidFill>
                  <a:srgbClr val="000000"/>
                </a:solidFill>
                <a:effectLst/>
                <a:latin typeface="Times New Roman" panose="02020603050405020304" pitchFamily="18" charset="0"/>
                <a:ea typeface="Calibri" panose="020F0502020204030204" pitchFamily="34" charset="0"/>
              </a:rPr>
              <a:t>, … Các </a:t>
            </a:r>
            <a:r>
              <a:rPr lang="en-US" sz="3200" b="1" dirty="0" err="1">
                <a:solidFill>
                  <a:srgbClr val="000000"/>
                </a:solidFill>
                <a:effectLst/>
                <a:latin typeface="Times New Roman" panose="02020603050405020304" pitchFamily="18" charset="0"/>
                <a:ea typeface="Calibri" panose="020F0502020204030204" pitchFamily="34" charset="0"/>
              </a:rPr>
              <a:t>cơ</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quan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này</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cần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sử</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dụng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lượng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hoạt</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động</a:t>
            </a:r>
            <a:r>
              <a:rPr lang="en-US" sz="3200" b="1" dirty="0">
                <a:solidFill>
                  <a:srgbClr val="000000"/>
                </a:solidFill>
                <a:effectLst/>
                <a:latin typeface="Times New Roman" panose="02020603050405020304" pitchFamily="18" charset="0"/>
                <a:ea typeface="Calibri" panose="020F0502020204030204" pitchFamily="34" charset="0"/>
              </a:rPr>
              <a:t>.</a:t>
            </a:r>
            <a:endParaRPr lang="en-US" sz="32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92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A68D8F-2E8F-FCBA-EEB0-DBDEE11C80D4}"/>
              </a:ext>
            </a:extLst>
          </p:cNvPr>
          <p:cNvSpPr txBox="1"/>
          <p:nvPr/>
        </p:nvSpPr>
        <p:spPr>
          <a:xfrm>
            <a:off x="533400" y="838200"/>
            <a:ext cx="10820400" cy="856068"/>
          </a:xfrm>
          <a:prstGeom prst="rect">
            <a:avLst/>
          </a:prstGeom>
          <a:noFill/>
        </p:spPr>
        <p:txBody>
          <a:bodyPr wrap="square">
            <a:spAutoFit/>
          </a:bodyPr>
          <a:lstStyle/>
          <a:p>
            <a:pPr lvl="0" algn="just">
              <a:lnSpc>
                <a:spcPct val="107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rPr>
              <a:t>Câu</a:t>
            </a:r>
            <a:r>
              <a:rPr lang="en-US" sz="2400" b="1" dirty="0">
                <a:solidFill>
                  <a:srgbClr val="000000"/>
                </a:solidFill>
                <a:effectLst/>
                <a:latin typeface="Times New Roman" panose="02020603050405020304" pitchFamily="18" charset="0"/>
                <a:ea typeface="Calibri" panose="020F0502020204030204" pitchFamily="34" charset="0"/>
              </a:rPr>
              <a:t> 1</a:t>
            </a:r>
            <a:r>
              <a:rPr lang="vi-VN" sz="2400" b="1" dirty="0">
                <a:solidFill>
                  <a:srgbClr val="000000"/>
                </a:solidFill>
                <a:effectLst/>
                <a:latin typeface="Times New Roman" panose="02020603050405020304" pitchFamily="18" charset="0"/>
                <a:ea typeface="Calibri" panose="020F0502020204030204" pitchFamily="34" charset="0"/>
              </a:rPr>
              <a:t>. Nhiệt độ cơ thể của một vận động viên đang thi đấu và một nhân viên đang làm việc trong văn phòng có gì khác nhau? Giải thích</a:t>
            </a:r>
            <a:endParaRPr lang="en-US" sz="2400" b="1"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050C1C6B-2B26-AABB-F730-6C622C255509}"/>
              </a:ext>
            </a:extLst>
          </p:cNvPr>
          <p:cNvSpPr txBox="1"/>
          <p:nvPr/>
        </p:nvSpPr>
        <p:spPr>
          <a:xfrm>
            <a:off x="533400" y="1752600"/>
            <a:ext cx="10972800" cy="5142049"/>
          </a:xfrm>
          <a:prstGeom prst="rect">
            <a:avLst/>
          </a:prstGeom>
          <a:noFill/>
        </p:spPr>
        <p:txBody>
          <a:bodyPr wrap="square">
            <a:spAutoFit/>
          </a:bodyPr>
          <a:lstStyle/>
          <a:p>
            <a:pPr lvl="0" algn="just">
              <a:lnSpc>
                <a:spcPct val="107000"/>
              </a:lnSpc>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rPr>
              <a:t>Câu</a:t>
            </a:r>
            <a:r>
              <a:rPr lang="en-US" sz="2400" b="1" dirty="0">
                <a:solidFill>
                  <a:srgbClr val="000000"/>
                </a:solidFill>
                <a:effectLst/>
                <a:latin typeface="Times New Roman" panose="02020603050405020304" pitchFamily="18" charset="0"/>
                <a:ea typeface="Calibri" panose="020F0502020204030204" pitchFamily="34" charset="0"/>
              </a:rPr>
              <a:t> 2: Cho 3 </a:t>
            </a:r>
            <a:r>
              <a:rPr lang="en-US" sz="2400" b="1" dirty="0" err="1">
                <a:solidFill>
                  <a:srgbClr val="000000"/>
                </a:solidFill>
                <a:effectLst/>
                <a:latin typeface="Times New Roman" panose="02020603050405020304" pitchFamily="18" charset="0"/>
                <a:ea typeface="Calibri" panose="020F0502020204030204" pitchFamily="34" charset="0"/>
              </a:rPr>
              <a:t>trường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hợp</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sau</a:t>
            </a:r>
            <a:endParaRPr lang="en-US" sz="2400" b="1" dirty="0">
              <a:solidFill>
                <a:srgbClr val="000000"/>
              </a:solidFill>
              <a:effectLst/>
              <a:latin typeface="Times New Roman" panose="02020603050405020304" pitchFamily="18" charset="0"/>
              <a:ea typeface="Calibri" panose="020F0502020204030204" pitchFamily="34" charset="0"/>
            </a:endParaRPr>
          </a:p>
          <a:p>
            <a:pPr lvl="0" algn="just">
              <a:lnSpc>
                <a:spcPct val="107000"/>
              </a:lnSpc>
              <a:spcAft>
                <a:spcPts val="800"/>
              </a:spcAft>
            </a:pPr>
            <a:endParaRPr lang="en-US" sz="1800" i="1" dirty="0">
              <a:solidFill>
                <a:srgbClr val="000000"/>
              </a:solidFill>
              <a:effectLst/>
              <a:latin typeface="Times New Roman" panose="02020603050405020304" pitchFamily="18" charset="0"/>
              <a:ea typeface="Calibri" panose="020F0502020204030204" pitchFamily="34" charset="0"/>
            </a:endParaRPr>
          </a:p>
          <a:p>
            <a:pPr lvl="0" algn="just">
              <a:lnSpc>
                <a:spcPct val="107000"/>
              </a:lnSpc>
              <a:spcAft>
                <a:spcPts val="800"/>
              </a:spcAft>
            </a:pPr>
            <a:endParaRPr lang="en-US" i="1" dirty="0">
              <a:solidFill>
                <a:srgbClr val="000000"/>
              </a:solidFill>
              <a:latin typeface="Times New Roman" panose="02020603050405020304" pitchFamily="18" charset="0"/>
              <a:ea typeface="Calibri" panose="020F0502020204030204" pitchFamily="34" charset="0"/>
            </a:endParaRPr>
          </a:p>
          <a:p>
            <a:pPr lvl="0" algn="just">
              <a:lnSpc>
                <a:spcPct val="107000"/>
              </a:lnSpc>
              <a:spcAft>
                <a:spcPts val="800"/>
              </a:spcAft>
            </a:pPr>
            <a:endParaRPr lang="en-US" sz="1800" i="1" dirty="0">
              <a:solidFill>
                <a:srgbClr val="000000"/>
              </a:solidFill>
              <a:effectLst/>
              <a:latin typeface="Times New Roman" panose="02020603050405020304" pitchFamily="18" charset="0"/>
              <a:ea typeface="Calibri" panose="020F0502020204030204" pitchFamily="34" charset="0"/>
            </a:endParaRPr>
          </a:p>
          <a:p>
            <a:pPr lvl="0" algn="just">
              <a:lnSpc>
                <a:spcPct val="107000"/>
              </a:lnSpc>
              <a:spcAft>
                <a:spcPts val="800"/>
              </a:spcAft>
            </a:pPr>
            <a:endParaRPr lang="en-US" sz="1800" i="1" dirty="0">
              <a:solidFill>
                <a:srgbClr val="000000"/>
              </a:solidFill>
              <a:effectLst/>
              <a:latin typeface="Times New Roman" panose="02020603050405020304" pitchFamily="18" charset="0"/>
              <a:ea typeface="Calibri" panose="020F0502020204030204" pitchFamily="34" charset="0"/>
            </a:endParaRPr>
          </a:p>
          <a:p>
            <a:pPr lvl="0" algn="just">
              <a:lnSpc>
                <a:spcPct val="107000"/>
              </a:lnSpc>
              <a:spcAft>
                <a:spcPts val="800"/>
              </a:spcAft>
            </a:pPr>
            <a:endParaRPr lang="en-US" sz="1800" i="1" dirty="0">
              <a:solidFill>
                <a:srgbClr val="000000"/>
              </a:solidFill>
              <a:effectLst/>
              <a:latin typeface="Times New Roman" panose="02020603050405020304" pitchFamily="18" charset="0"/>
              <a:ea typeface="Calibri" panose="020F0502020204030204" pitchFamily="34" charset="0"/>
            </a:endParaRPr>
          </a:p>
          <a:p>
            <a:pPr lvl="0" algn="just">
              <a:lnSpc>
                <a:spcPct val="107000"/>
              </a:lnSpc>
              <a:spcAft>
                <a:spcPts val="800"/>
              </a:spcAft>
            </a:pPr>
            <a:r>
              <a:rPr lang="en-US" i="1" dirty="0">
                <a:solidFill>
                  <a:srgbClr val="000000"/>
                </a:solidFill>
                <a:latin typeface="Times New Roman" panose="02020603050405020304" pitchFamily="18" charset="0"/>
                <a:ea typeface="Calibri" panose="020F0502020204030204" pitchFamily="34" charset="0"/>
              </a:rPr>
              <a:t> </a:t>
            </a:r>
          </a:p>
          <a:p>
            <a:pPr lvl="0" algn="just">
              <a:lnSpc>
                <a:spcPct val="107000"/>
              </a:lnSpc>
              <a:spcAft>
                <a:spcPts val="800"/>
              </a:spcAft>
            </a:pPr>
            <a:r>
              <a:rPr lang="en-US" i="1" dirty="0">
                <a:solidFill>
                  <a:srgbClr val="FF0000"/>
                </a:solidFill>
                <a:latin typeface="Times New Roman" panose="02020603050405020304" pitchFamily="18" charset="0"/>
                <a:ea typeface="Calibri" panose="020F0502020204030204" pitchFamily="34" charset="0"/>
              </a:rPr>
              <a:t>(A) Người </a:t>
            </a:r>
            <a:r>
              <a:rPr lang="en-US" i="1" dirty="0" err="1">
                <a:solidFill>
                  <a:srgbClr val="FF0000"/>
                </a:solidFill>
                <a:latin typeface="Times New Roman" panose="02020603050405020304" pitchFamily="18" charset="0"/>
                <a:ea typeface="Calibri" panose="020F0502020204030204" pitchFamily="34" charset="0"/>
              </a:rPr>
              <a:t>đang</a:t>
            </a:r>
            <a:r>
              <a:rPr lang="en-US" i="1" dirty="0">
                <a:solidFill>
                  <a:srgbClr val="FF0000"/>
                </a:solidFill>
                <a:latin typeface="Times New Roman" panose="02020603050405020304" pitchFamily="18" charset="0"/>
                <a:ea typeface="Calibri" panose="020F0502020204030204" pitchFamily="34" charset="0"/>
              </a:rPr>
              <a:t> </a:t>
            </a:r>
            <a:r>
              <a:rPr lang="en-US" i="1" dirty="0" err="1">
                <a:solidFill>
                  <a:srgbClr val="FF0000"/>
                </a:solidFill>
                <a:latin typeface="Times New Roman" panose="02020603050405020304" pitchFamily="18" charset="0"/>
                <a:ea typeface="Calibri" panose="020F0502020204030204" pitchFamily="34" charset="0"/>
              </a:rPr>
              <a:t>chơi</a:t>
            </a:r>
            <a:r>
              <a:rPr lang="en-US" i="1" dirty="0">
                <a:solidFill>
                  <a:srgbClr val="FF0000"/>
                </a:solidFill>
                <a:latin typeface="Times New Roman" panose="02020603050405020304" pitchFamily="18" charset="0"/>
                <a:ea typeface="Calibri" panose="020F0502020204030204" pitchFamily="34" charset="0"/>
              </a:rPr>
              <a:t> </a:t>
            </a:r>
            <a:r>
              <a:rPr lang="en-US" i="1" dirty="0" err="1">
                <a:solidFill>
                  <a:srgbClr val="FF0000"/>
                </a:solidFill>
                <a:latin typeface="Times New Roman" panose="02020603050405020304" pitchFamily="18" charset="0"/>
                <a:ea typeface="Calibri" panose="020F0502020204030204" pitchFamily="34" charset="0"/>
              </a:rPr>
              <a:t>thể</a:t>
            </a:r>
            <a:r>
              <a:rPr lang="en-US" i="1" dirty="0">
                <a:solidFill>
                  <a:srgbClr val="FF0000"/>
                </a:solidFill>
                <a:latin typeface="Times New Roman" panose="02020603050405020304" pitchFamily="18" charset="0"/>
                <a:ea typeface="Calibri" panose="020F0502020204030204" pitchFamily="34" charset="0"/>
              </a:rPr>
              <a:t> </a:t>
            </a:r>
            <a:r>
              <a:rPr lang="en-US" i="1" dirty="0" err="1">
                <a:solidFill>
                  <a:srgbClr val="FF0000"/>
                </a:solidFill>
                <a:latin typeface="Times New Roman" panose="02020603050405020304" pitchFamily="18" charset="0"/>
                <a:ea typeface="Calibri" panose="020F0502020204030204" pitchFamily="34" charset="0"/>
              </a:rPr>
              <a:t>thao</a:t>
            </a:r>
            <a:r>
              <a:rPr lang="en-US" i="1" dirty="0">
                <a:solidFill>
                  <a:srgbClr val="FF0000"/>
                </a:solidFill>
                <a:latin typeface="Times New Roman" panose="02020603050405020304" pitchFamily="18" charset="0"/>
                <a:ea typeface="Calibri" panose="020F0502020204030204" pitchFamily="34" charset="0"/>
              </a:rPr>
              <a:t>    (B) Người </a:t>
            </a:r>
            <a:r>
              <a:rPr lang="en-US" i="1" dirty="0" err="1">
                <a:solidFill>
                  <a:srgbClr val="FF0000"/>
                </a:solidFill>
                <a:latin typeface="Times New Roman" panose="02020603050405020304" pitchFamily="18" charset="0"/>
                <a:ea typeface="Calibri" panose="020F0502020204030204" pitchFamily="34" charset="0"/>
              </a:rPr>
              <a:t>đang</a:t>
            </a:r>
            <a:r>
              <a:rPr lang="en-US" i="1" dirty="0">
                <a:solidFill>
                  <a:srgbClr val="FF0000"/>
                </a:solidFill>
                <a:latin typeface="Times New Roman" panose="02020603050405020304" pitchFamily="18" charset="0"/>
                <a:ea typeface="Calibri" panose="020F0502020204030204" pitchFamily="34" charset="0"/>
              </a:rPr>
              <a:t> </a:t>
            </a:r>
            <a:r>
              <a:rPr lang="en-US" i="1" dirty="0" err="1">
                <a:solidFill>
                  <a:srgbClr val="FF0000"/>
                </a:solidFill>
                <a:latin typeface="Times New Roman" panose="02020603050405020304" pitchFamily="18" charset="0"/>
                <a:ea typeface="Calibri" panose="020F0502020204030204" pitchFamily="34" charset="0"/>
              </a:rPr>
              <a:t>ngủ</a:t>
            </a:r>
            <a:r>
              <a:rPr lang="en-US" i="1" dirty="0">
                <a:solidFill>
                  <a:srgbClr val="FF0000"/>
                </a:solidFill>
                <a:latin typeface="Times New Roman" panose="02020603050405020304" pitchFamily="18" charset="0"/>
                <a:ea typeface="Calibri" panose="020F0502020204030204" pitchFamily="34" charset="0"/>
              </a:rPr>
              <a:t>                (C) Người </a:t>
            </a:r>
            <a:r>
              <a:rPr lang="en-US" i="1" dirty="0" err="1">
                <a:solidFill>
                  <a:srgbClr val="FF0000"/>
                </a:solidFill>
                <a:latin typeface="Times New Roman" panose="02020603050405020304" pitchFamily="18" charset="0"/>
                <a:ea typeface="Calibri" panose="020F0502020204030204" pitchFamily="34" charset="0"/>
              </a:rPr>
              <a:t>đi</a:t>
            </a:r>
            <a:r>
              <a:rPr lang="en-US" i="1" dirty="0">
                <a:solidFill>
                  <a:srgbClr val="FF0000"/>
                </a:solidFill>
                <a:latin typeface="Times New Roman" panose="02020603050405020304" pitchFamily="18" charset="0"/>
                <a:ea typeface="Calibri" panose="020F0502020204030204" pitchFamily="34" charset="0"/>
              </a:rPr>
              <a:t> </a:t>
            </a:r>
            <a:r>
              <a:rPr lang="en-US" i="1" dirty="0" err="1">
                <a:solidFill>
                  <a:srgbClr val="FF0000"/>
                </a:solidFill>
                <a:latin typeface="Times New Roman" panose="02020603050405020304" pitchFamily="18" charset="0"/>
                <a:ea typeface="Calibri" panose="020F0502020204030204" pitchFamily="34" charset="0"/>
              </a:rPr>
              <a:t>bộ</a:t>
            </a:r>
            <a:endParaRPr lang="en-US" sz="1800" i="1" dirty="0">
              <a:solidFill>
                <a:srgbClr val="FF0000"/>
              </a:solidFill>
              <a:effectLst/>
              <a:latin typeface="Times New Roman" panose="02020603050405020304" pitchFamily="18" charset="0"/>
              <a:ea typeface="Calibri" panose="020F0502020204030204" pitchFamily="34" charset="0"/>
            </a:endParaRPr>
          </a:p>
          <a:p>
            <a:pPr marL="342900" lvl="0" indent="-342900" algn="just">
              <a:lnSpc>
                <a:spcPct val="107000"/>
              </a:lnSpc>
              <a:spcAft>
                <a:spcPts val="800"/>
              </a:spcAft>
              <a:buFont typeface="+mj-lt"/>
              <a:buAutoNum type="alphaLcParenR"/>
            </a:pPr>
            <a:r>
              <a:rPr lang="vi-VN" sz="2400" b="1" i="1" dirty="0">
                <a:solidFill>
                  <a:srgbClr val="000000"/>
                </a:solidFill>
                <a:effectLst/>
                <a:latin typeface="Times New Roman" panose="02020603050405020304" pitchFamily="18" charset="0"/>
                <a:ea typeface="Calibri" panose="020F0502020204030204" pitchFamily="34" charset="0"/>
              </a:rPr>
              <a:t>Hãy so sánh tốc độ trao đổi chất ở ba trường hợp trên. Giải thích</a:t>
            </a:r>
            <a:endParaRPr lang="en-US" sz="2400" b="1" dirty="0">
              <a:effectLst/>
              <a:latin typeface="Times New Roman" panose="02020603050405020304" pitchFamily="18" charset="0"/>
              <a:ea typeface="Calibri" panose="020F0502020204030204" pitchFamily="34" charset="0"/>
            </a:endParaRPr>
          </a:p>
          <a:p>
            <a:pPr algn="just">
              <a:lnSpc>
                <a:spcPct val="107000"/>
              </a:lnSpc>
              <a:spcAft>
                <a:spcPts val="800"/>
              </a:spcAft>
              <a:buNone/>
            </a:pPr>
            <a:r>
              <a:rPr lang="en-US" sz="2400" b="1" i="1" dirty="0">
                <a:solidFill>
                  <a:srgbClr val="000000"/>
                </a:solidFill>
                <a:effectLst/>
                <a:latin typeface="Times New Roman" panose="02020603050405020304" pitchFamily="18" charset="0"/>
                <a:ea typeface="Calibri" panose="020F0502020204030204" pitchFamily="34" charset="0"/>
              </a:rPr>
              <a:t>b) </a:t>
            </a:r>
            <a:r>
              <a:rPr lang="en-US" sz="2400" b="1" i="1" dirty="0" err="1">
                <a:solidFill>
                  <a:srgbClr val="000000"/>
                </a:solidFill>
                <a:effectLst/>
                <a:latin typeface="Times New Roman" panose="02020603050405020304" pitchFamily="18" charset="0"/>
                <a:ea typeface="Calibri" panose="020F0502020204030204" pitchFamily="34" charset="0"/>
              </a:rPr>
              <a:t>Xác</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định</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quá</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trình</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chuyển</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hóa</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năng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lượng</a:t>
            </a:r>
            <a:r>
              <a:rPr lang="en-US" sz="2400" b="1" i="1" dirty="0">
                <a:solidFill>
                  <a:srgbClr val="000000"/>
                </a:solidFill>
                <a:effectLst/>
                <a:latin typeface="Times New Roman" panose="02020603050405020304" pitchFamily="18" charset="0"/>
                <a:ea typeface="Calibri" panose="020F0502020204030204" pitchFamily="34" charset="0"/>
              </a:rPr>
              <a:t> ở </a:t>
            </a:r>
            <a:r>
              <a:rPr lang="en-US" sz="2400" b="1" i="1" dirty="0" err="1">
                <a:solidFill>
                  <a:srgbClr val="000000"/>
                </a:solidFill>
                <a:effectLst/>
                <a:latin typeface="Times New Roman" panose="02020603050405020304" pitchFamily="18" charset="0"/>
                <a:ea typeface="Calibri" panose="020F0502020204030204" pitchFamily="34" charset="0"/>
              </a:rPr>
              <a:t>trường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hợp</a:t>
            </a:r>
            <a:r>
              <a:rPr lang="en-US" sz="2400" b="1" i="1" dirty="0">
                <a:solidFill>
                  <a:srgbClr val="000000"/>
                </a:solidFill>
                <a:effectLst/>
                <a:latin typeface="Times New Roman" panose="02020603050405020304" pitchFamily="18" charset="0"/>
                <a:ea typeface="Calibri" panose="020F0502020204030204" pitchFamily="34" charset="0"/>
              </a:rPr>
              <a:t> (A) </a:t>
            </a:r>
            <a:r>
              <a:rPr lang="en-US" sz="2400" b="1" i="1" dirty="0" err="1">
                <a:solidFill>
                  <a:srgbClr val="000000"/>
                </a:solidFill>
                <a:effectLst/>
                <a:latin typeface="Times New Roman" panose="02020603050405020304" pitchFamily="18" charset="0"/>
                <a:ea typeface="Calibri" panose="020F0502020204030204" pitchFamily="34" charset="0"/>
              </a:rPr>
              <a:t>và</a:t>
            </a:r>
            <a:r>
              <a:rPr lang="en-US" sz="2400" b="1" i="1" dirty="0">
                <a:solidFill>
                  <a:srgbClr val="000000"/>
                </a:solidFill>
                <a:effectLst/>
                <a:latin typeface="Times New Roman" panose="02020603050405020304" pitchFamily="18" charset="0"/>
                <a:ea typeface="Calibri" panose="020F0502020204030204" pitchFamily="34" charset="0"/>
              </a:rPr>
              <a:t> (C)</a:t>
            </a:r>
            <a:endParaRPr lang="en-US" sz="2400" b="1" dirty="0">
              <a:effectLst/>
              <a:latin typeface="Times New Roman" panose="02020603050405020304" pitchFamily="18" charset="0"/>
              <a:ea typeface="Calibri" panose="020F0502020204030204" pitchFamily="34" charset="0"/>
            </a:endParaRPr>
          </a:p>
          <a:p>
            <a:pPr algn="just">
              <a:lnSpc>
                <a:spcPct val="107000"/>
              </a:lnSpc>
              <a:spcAft>
                <a:spcPts val="800"/>
              </a:spcAft>
            </a:pPr>
            <a:r>
              <a:rPr lang="en-US" sz="2400" b="1" i="1" dirty="0" err="1">
                <a:solidFill>
                  <a:srgbClr val="000000"/>
                </a:solidFill>
                <a:effectLst/>
                <a:latin typeface="Times New Roman" panose="02020603050405020304" pitchFamily="18" charset="0"/>
                <a:ea typeface="Calibri" panose="020F0502020204030204" pitchFamily="34" charset="0"/>
              </a:rPr>
              <a:t>Câu</a:t>
            </a:r>
            <a:r>
              <a:rPr lang="en-US" sz="2400" b="1" i="1" dirty="0">
                <a:solidFill>
                  <a:srgbClr val="000000"/>
                </a:solidFill>
                <a:effectLst/>
                <a:latin typeface="Times New Roman" panose="02020603050405020304" pitchFamily="18" charset="0"/>
                <a:ea typeface="Calibri" panose="020F0502020204030204" pitchFamily="34" charset="0"/>
              </a:rPr>
              <a:t> 3. </a:t>
            </a:r>
            <a:r>
              <a:rPr lang="en-US" sz="2400" b="1" i="1" dirty="0" err="1">
                <a:solidFill>
                  <a:srgbClr val="000000"/>
                </a:solidFill>
                <a:effectLst/>
                <a:latin typeface="Times New Roman" panose="02020603050405020304" pitchFamily="18" charset="0"/>
                <a:ea typeface="Calibri" panose="020F0502020204030204" pitchFamily="34" charset="0"/>
              </a:rPr>
              <a:t>Hãy</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đề</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xuất</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một</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số</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biện</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pháp</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giúp</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tăng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cường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quá</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trình</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trao</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đổi</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chất</a:t>
            </a:r>
            <a:r>
              <a:rPr lang="en-US" sz="2400" b="1" i="1" dirty="0">
                <a:solidFill>
                  <a:srgbClr val="000000"/>
                </a:solidFill>
                <a:effectLst/>
                <a:latin typeface="Times New Roman" panose="02020603050405020304" pitchFamily="18" charset="0"/>
                <a:ea typeface="Calibri" panose="020F0502020204030204" pitchFamily="34" charset="0"/>
              </a:rPr>
              <a:t> ở </a:t>
            </a:r>
            <a:r>
              <a:rPr lang="en-US" sz="2400" b="1" i="1" dirty="0" err="1">
                <a:solidFill>
                  <a:srgbClr val="000000"/>
                </a:solidFill>
                <a:effectLst/>
                <a:latin typeface="Times New Roman" panose="02020603050405020304" pitchFamily="18" charset="0"/>
                <a:ea typeface="Calibri" panose="020F0502020204030204" pitchFamily="34" charset="0"/>
              </a:rPr>
              <a:t>cơ</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thể</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người</a:t>
            </a:r>
            <a:endParaRPr lang="en-US" sz="2400" b="1" dirty="0">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387769D4-CC1F-D086-92A1-D7D750D2E811}"/>
              </a:ext>
            </a:extLst>
          </p:cNvPr>
          <p:cNvPicPr>
            <a:picLocks noChangeAspect="1"/>
          </p:cNvPicPr>
          <p:nvPr/>
        </p:nvPicPr>
        <p:blipFill>
          <a:blip r:embed="rId2"/>
          <a:stretch>
            <a:fillRect/>
          </a:stretch>
        </p:blipFill>
        <p:spPr>
          <a:xfrm>
            <a:off x="1035542" y="2351557"/>
            <a:ext cx="2088658" cy="1997184"/>
          </a:xfrm>
          <a:prstGeom prst="rect">
            <a:avLst/>
          </a:prstGeom>
        </p:spPr>
      </p:pic>
      <p:pic>
        <p:nvPicPr>
          <p:cNvPr id="12" name="Picture 11">
            <a:extLst>
              <a:ext uri="{FF2B5EF4-FFF2-40B4-BE49-F238E27FC236}">
                <a16:creationId xmlns:a16="http://schemas.microsoft.com/office/drawing/2014/main" id="{770B241F-1CC4-67EA-E7E2-20D3471B2F7F}"/>
              </a:ext>
            </a:extLst>
          </p:cNvPr>
          <p:cNvPicPr>
            <a:picLocks noChangeAspect="1"/>
          </p:cNvPicPr>
          <p:nvPr/>
        </p:nvPicPr>
        <p:blipFill>
          <a:blip r:embed="rId3"/>
          <a:stretch>
            <a:fillRect/>
          </a:stretch>
        </p:blipFill>
        <p:spPr>
          <a:xfrm>
            <a:off x="3631721" y="2333627"/>
            <a:ext cx="2015113" cy="2015113"/>
          </a:xfrm>
          <a:prstGeom prst="rect">
            <a:avLst/>
          </a:prstGeom>
        </p:spPr>
      </p:pic>
      <p:pic>
        <p:nvPicPr>
          <p:cNvPr id="13" name="Picture 12">
            <a:extLst>
              <a:ext uri="{FF2B5EF4-FFF2-40B4-BE49-F238E27FC236}">
                <a16:creationId xmlns:a16="http://schemas.microsoft.com/office/drawing/2014/main" id="{82136E66-FB93-2191-0ADE-E6DF9F60A265}"/>
              </a:ext>
            </a:extLst>
          </p:cNvPr>
          <p:cNvPicPr>
            <a:picLocks noChangeAspect="1"/>
          </p:cNvPicPr>
          <p:nvPr/>
        </p:nvPicPr>
        <p:blipFill>
          <a:blip r:embed="rId4"/>
          <a:stretch>
            <a:fillRect/>
          </a:stretch>
        </p:blipFill>
        <p:spPr>
          <a:xfrm>
            <a:off x="6154355" y="2348618"/>
            <a:ext cx="1929864" cy="1977710"/>
          </a:xfrm>
          <a:prstGeom prst="rect">
            <a:avLst/>
          </a:prstGeom>
        </p:spPr>
      </p:pic>
      <p:sp>
        <p:nvSpPr>
          <p:cNvPr id="15" name="TextBox 14">
            <a:extLst>
              <a:ext uri="{FF2B5EF4-FFF2-40B4-BE49-F238E27FC236}">
                <a16:creationId xmlns:a16="http://schemas.microsoft.com/office/drawing/2014/main" id="{C1FD1EF6-354F-E666-7C30-990942F37C23}"/>
              </a:ext>
            </a:extLst>
          </p:cNvPr>
          <p:cNvSpPr txBox="1"/>
          <p:nvPr/>
        </p:nvSpPr>
        <p:spPr>
          <a:xfrm>
            <a:off x="685800" y="41053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Arial" panose="020B0604020202020204" pitchFamily="34" charset="0"/>
              </a:rPr>
              <a:t>HOÀN THÀNH VÀO VỞ</a:t>
            </a:r>
            <a:r>
              <a:rPr kumimoji="0" lang="vi-VN"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540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723290" y="2875645"/>
              <a:ext cx="4703212"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CÓ THỂ</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78979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5B82A922-3FD7-4C7B-8841-F0FD8897A3DE}"/>
              </a:ext>
            </a:extLst>
          </p:cNvPr>
          <p:cNvSpPr txBox="1"/>
          <p:nvPr/>
        </p:nvSpPr>
        <p:spPr>
          <a:xfrm>
            <a:off x="1737188" y="755931"/>
            <a:ext cx="98452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Giải thích được vì sao khi làm việc nặng hay vận động mạnh trong thời gian dài, cơ thể thường </a:t>
            </a:r>
            <a:r>
              <a:rPr lang="vi-VN" sz="2400" b="1" dirty="0">
                <a:solidFill>
                  <a:schemeClr val="accent1">
                    <a:lumMod val="75000"/>
                  </a:schemeClr>
                </a:solidFill>
              </a:rPr>
              <a:t>nóng lên, nhịp thở tăng, mồ hôi toát ra nhiều, nhanh khát và nhanh đói.</a:t>
            </a:r>
          </a:p>
        </p:txBody>
      </p:sp>
      <p:pic>
        <p:nvPicPr>
          <p:cNvPr id="10" name="Picture 2">
            <a:extLst>
              <a:ext uri="{FF2B5EF4-FFF2-40B4-BE49-F238E27FC236}">
                <a16:creationId xmlns:a16="http://schemas.microsoft.com/office/drawing/2014/main" id="{58EC1664-A734-445A-9D1A-897FF0AD69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4920" y="943138"/>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red Runners And Running Fatigue: How To Overcome The Tiredness – Rockay">
            <a:extLst>
              <a:ext uri="{FF2B5EF4-FFF2-40B4-BE49-F238E27FC236}">
                <a16:creationId xmlns:a16="http://schemas.microsoft.com/office/drawing/2014/main" id="{42AAB24A-4F75-46DE-8BED-5607060E3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687" b="3151"/>
          <a:stretch/>
        </p:blipFill>
        <p:spPr bwMode="auto">
          <a:xfrm>
            <a:off x="0" y="2358716"/>
            <a:ext cx="12192000" cy="405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5341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B489F-2EBD-0B4E-0341-9527FFFAF8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2D2309-A512-2FBC-4668-DBB77C67482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5A2247E-D795-0B37-84E5-460BB6D4815C}"/>
              </a:ext>
            </a:extLst>
          </p:cNvPr>
          <p:cNvSpPr txBox="1"/>
          <p:nvPr/>
        </p:nvSpPr>
        <p:spPr>
          <a:xfrm>
            <a:off x="3733800" y="2971800"/>
            <a:ext cx="6096000" cy="584775"/>
          </a:xfrm>
          <a:prstGeom prst="rect">
            <a:avLst/>
          </a:prstGeom>
          <a:noFill/>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HƯỚNG DẪN VỀ NHÀ</a:t>
            </a:r>
            <a:r>
              <a:rPr lang="vi-VN" sz="3200" b="1" dirty="0">
                <a:solidFill>
                  <a:srgbClr val="7030A0"/>
                </a:solidFill>
                <a:latin typeface="Times New Roman" panose="02020603050405020304" pitchFamily="18" charset="0"/>
                <a:cs typeface="Times New Roman" panose="02020603050405020304" pitchFamily="18" charset="0"/>
              </a:rPr>
              <a:t> </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58B5272-79F7-99F3-8A40-F0B8F06DD453}"/>
              </a:ext>
            </a:extLst>
          </p:cNvPr>
          <p:cNvSpPr txBox="1"/>
          <p:nvPr/>
        </p:nvSpPr>
        <p:spPr>
          <a:xfrm>
            <a:off x="2971800" y="3733800"/>
            <a:ext cx="6167718" cy="958660"/>
          </a:xfrm>
          <a:prstGeom prst="rect">
            <a:avLst/>
          </a:prstGeom>
          <a:noFill/>
        </p:spPr>
        <p:txBody>
          <a:bodyPr wrap="square">
            <a:spAutoFit/>
          </a:bodyPr>
          <a:lstStyle/>
          <a:p>
            <a:pPr>
              <a:lnSpc>
                <a:spcPct val="107000"/>
              </a:lnSpc>
              <a:spcAft>
                <a:spcPts val="800"/>
              </a:spcAft>
              <a:buNone/>
            </a:pPr>
            <a:r>
              <a:rPr lang="en-US" sz="2400" b="1" dirty="0">
                <a:solidFill>
                  <a:srgbClr val="000000"/>
                </a:solidFill>
                <a:effectLst/>
                <a:latin typeface="Times New Roman" panose="02020603050405020304" pitchFamily="18" charset="0"/>
                <a:ea typeface="Calibri" panose="020F0502020204030204" pitchFamily="34" charset="0"/>
              </a:rPr>
              <a:t>- HS </a:t>
            </a:r>
            <a:r>
              <a:rPr lang="en-US" sz="2400" b="1" dirty="0" err="1">
                <a:solidFill>
                  <a:srgbClr val="000000"/>
                </a:solidFill>
                <a:effectLst/>
                <a:latin typeface="Times New Roman" panose="02020603050405020304" pitchFamily="18" charset="0"/>
                <a:ea typeface="Calibri" panose="020F0502020204030204" pitchFamily="34" charset="0"/>
              </a:rPr>
              <a:t>làm</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bài</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tập</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sách</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giáo</a:t>
            </a:r>
            <a:r>
              <a:rPr lang="en-US" sz="2400" b="1" dirty="0">
                <a:solidFill>
                  <a:srgbClr val="000000"/>
                </a:solidFill>
                <a:effectLst/>
                <a:latin typeface="Times New Roman" panose="02020603050405020304" pitchFamily="18" charset="0"/>
                <a:ea typeface="Calibri" panose="020F0502020204030204" pitchFamily="34" charset="0"/>
              </a:rPr>
              <a:t> khoa, </a:t>
            </a:r>
            <a:r>
              <a:rPr lang="en-US" sz="2400" b="1" dirty="0" err="1">
                <a:solidFill>
                  <a:srgbClr val="000000"/>
                </a:solidFill>
                <a:effectLst/>
                <a:latin typeface="Times New Roman" panose="02020603050405020304" pitchFamily="18" charset="0"/>
                <a:ea typeface="Calibri" panose="020F0502020204030204" pitchFamily="34" charset="0"/>
              </a:rPr>
              <a:t>sách</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bài</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tập</a:t>
            </a:r>
            <a:r>
              <a:rPr lang="en-US" sz="2400" b="1" dirty="0">
                <a:solidFill>
                  <a:srgbClr val="000000"/>
                </a:solidFill>
                <a:effectLst/>
                <a:latin typeface="Times New Roman" panose="02020603050405020304" pitchFamily="18" charset="0"/>
                <a:ea typeface="Calibri" panose="020F0502020204030204" pitchFamily="34" charset="0"/>
              </a:rPr>
              <a:t>.</a:t>
            </a:r>
            <a:endParaRPr lang="en-US" sz="2400" b="1" dirty="0">
              <a:effectLst/>
              <a:latin typeface="Times New Roman" panose="02020603050405020304" pitchFamily="18" charset="0"/>
              <a:ea typeface="Calibri" panose="020F0502020204030204" pitchFamily="34" charset="0"/>
            </a:endParaRPr>
          </a:p>
          <a:p>
            <a:pPr>
              <a:lnSpc>
                <a:spcPct val="107000"/>
              </a:lnSpc>
              <a:spcAft>
                <a:spcPts val="800"/>
              </a:spcAft>
            </a:pPr>
            <a:r>
              <a:rPr lang="en-US" sz="2400" b="1" dirty="0">
                <a:solidFill>
                  <a:srgbClr val="000000"/>
                </a:solidFill>
                <a:effectLst/>
                <a:latin typeface="Times New Roman" panose="02020603050405020304" pitchFamily="18" charset="0"/>
                <a:ea typeface="Calibri" panose="020F0502020204030204" pitchFamily="34" charset="0"/>
              </a:rPr>
              <a:t>- HS </a:t>
            </a:r>
            <a:r>
              <a:rPr lang="en-US" sz="2400" b="1" dirty="0" err="1">
                <a:solidFill>
                  <a:srgbClr val="000000"/>
                </a:solidFill>
                <a:effectLst/>
                <a:latin typeface="Times New Roman" panose="02020603050405020304" pitchFamily="18" charset="0"/>
                <a:ea typeface="Calibri" panose="020F0502020204030204" pitchFamily="34" charset="0"/>
              </a:rPr>
              <a:t>đọc</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trước</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nội</a:t>
            </a:r>
            <a:r>
              <a:rPr lang="en-US" sz="2400" b="1" dirty="0">
                <a:solidFill>
                  <a:srgbClr val="000000"/>
                </a:solidFill>
                <a:effectLst/>
                <a:latin typeface="Times New Roman" panose="02020603050405020304" pitchFamily="18" charset="0"/>
                <a:ea typeface="Calibri" panose="020F0502020204030204" pitchFamily="34" charset="0"/>
              </a:rPr>
              <a:t> dung </a:t>
            </a:r>
            <a:r>
              <a:rPr lang="en-US" sz="2400" b="1" dirty="0" err="1">
                <a:solidFill>
                  <a:srgbClr val="000000"/>
                </a:solidFill>
                <a:effectLst/>
                <a:latin typeface="Times New Roman" panose="02020603050405020304" pitchFamily="18" charset="0"/>
                <a:ea typeface="Calibri" panose="020F0502020204030204" pitchFamily="34" charset="0"/>
              </a:rPr>
              <a:t>bài</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tiếp</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theo.</a:t>
            </a:r>
            <a:endParaRPr lang="en-US" sz="24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5022160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4BC23E-4328-4CAF-94C7-431F31234E1B}"/>
              </a:ext>
            </a:extLst>
          </p:cNvPr>
          <p:cNvSpPr/>
          <p:nvPr/>
        </p:nvSpPr>
        <p:spPr>
          <a:xfrm>
            <a:off x="637082" y="1981200"/>
            <a:ext cx="10917836" cy="28956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bg1"/>
                </a:solidFill>
              </a:rPr>
              <a:t>CẢM ƠN CÁC EM</a:t>
            </a:r>
          </a:p>
          <a:p>
            <a:pPr algn="ctr">
              <a:lnSpc>
                <a:spcPct val="120000"/>
              </a:lnSpc>
            </a:pPr>
            <a:r>
              <a:rPr lang="en-US" sz="6600" b="1">
                <a:solidFill>
                  <a:schemeClr val="bg1"/>
                </a:solidFill>
              </a:rPr>
              <a:t>ĐÃ CHÚ Ý LẮNG NGHE</a:t>
            </a:r>
          </a:p>
        </p:txBody>
      </p:sp>
    </p:spTree>
    <p:extLst>
      <p:ext uri="{BB962C8B-B14F-4D97-AF65-F5344CB8AC3E}">
        <p14:creationId xmlns:p14="http://schemas.microsoft.com/office/powerpoint/2010/main" val="383144551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ECC55F15-E9DF-4079-A27B-5973797F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14" y="1524000"/>
            <a:ext cx="2300514" cy="23005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9C67F4D-C7C1-4BB5-B054-05BA40ED7EDD}"/>
              </a:ext>
            </a:extLst>
          </p:cNvPr>
          <p:cNvSpPr txBox="1"/>
          <p:nvPr/>
        </p:nvSpPr>
        <p:spPr>
          <a:xfrm>
            <a:off x="1241971" y="3606222"/>
            <a:ext cx="11314978" cy="1550361"/>
          </a:xfrm>
          <a:prstGeom prst="rect">
            <a:avLst/>
          </a:prstGeom>
          <a:noFill/>
        </p:spPr>
        <p:txBody>
          <a:bodyPr wrap="square" lIns="0" tIns="0" rIns="0" bIns="0" rtlCol="0">
            <a:spAutoFit/>
          </a:bodyPr>
          <a:lstStyle/>
          <a:p>
            <a:pPr>
              <a:lnSpc>
                <a:spcPct val="120000"/>
              </a:lnSpc>
            </a:pPr>
            <a:r>
              <a:rPr lang="vi-VN" sz="4400" b="1" spc="-50" dirty="0">
                <a:solidFill>
                  <a:srgbClr val="002060"/>
                </a:solidFill>
              </a:rPr>
              <a:t>KHÁI QUÁT VỀ TRAO ĐỔI CHẤT</a:t>
            </a:r>
          </a:p>
          <a:p>
            <a:pPr>
              <a:lnSpc>
                <a:spcPct val="120000"/>
              </a:lnSpc>
            </a:pPr>
            <a:r>
              <a:rPr lang="vi-VN" sz="4400" b="1" spc="-50" dirty="0">
                <a:solidFill>
                  <a:srgbClr val="002060"/>
                </a:solidFill>
              </a:rPr>
              <a:t>VÀ CHUYỂN HÓA NĂNG LƯỢNG</a:t>
            </a:r>
            <a:r>
              <a:rPr lang="en-US" sz="4400" b="1" spc="-50" dirty="0">
                <a:solidFill>
                  <a:srgbClr val="002060"/>
                </a:solidFill>
              </a:rPr>
              <a:t> (2 </a:t>
            </a:r>
            <a:r>
              <a:rPr lang="en-US" sz="4400" b="1" spc="-50" dirty="0" err="1">
                <a:solidFill>
                  <a:srgbClr val="002060"/>
                </a:solidFill>
              </a:rPr>
              <a:t>tiết</a:t>
            </a:r>
            <a:r>
              <a:rPr lang="en-US" sz="4400" b="1" spc="-50" dirty="0">
                <a:solidFill>
                  <a:srgbClr val="002060"/>
                </a:solidFill>
              </a:rPr>
              <a:t>)</a:t>
            </a:r>
            <a:endParaRPr lang="vi-VN" sz="4400" b="1" spc="-50" dirty="0">
              <a:solidFill>
                <a:srgbClr val="002060"/>
              </a:solidFill>
            </a:endParaRP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309256" y="1943491"/>
            <a:ext cx="3868306" cy="1207381"/>
            <a:chOff x="7946323" y="1943491"/>
            <a:chExt cx="386830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386830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8421744" y="1993825"/>
              <a:ext cx="2917465" cy="1106713"/>
            </a:xfrm>
            <a:prstGeom prst="rect">
              <a:avLst/>
            </a:prstGeom>
            <a:noFill/>
          </p:spPr>
          <p:txBody>
            <a:bodyPr wrap="none" lIns="0" tIns="0" rIns="0" bIns="0" rtlCol="0">
              <a:spAutoFit/>
            </a:bodyPr>
            <a:lstStyle/>
            <a:p>
              <a:pPr>
                <a:lnSpc>
                  <a:spcPct val="120000"/>
                </a:lnSpc>
              </a:pPr>
              <a:r>
                <a:rPr lang="vi-VN" sz="6600" b="1" dirty="0">
                  <a:solidFill>
                    <a:schemeClr val="bg1"/>
                  </a:solidFill>
                </a:rPr>
                <a:t>BÀI 21:</a:t>
              </a:r>
            </a:p>
          </p:txBody>
        </p:sp>
      </p:grpSp>
    </p:spTree>
    <p:extLst>
      <p:ext uri="{BB962C8B-B14F-4D97-AF65-F5344CB8AC3E}">
        <p14:creationId xmlns:p14="http://schemas.microsoft.com/office/powerpoint/2010/main" val="613349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500A0-D132-09D5-44C9-0F41EAA7360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4E59DB1-B88B-1A7B-990E-303D770C8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B964EAF2-A3B2-57C8-A989-0E00237118E0}"/>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D3809EBA-FEF9-899C-D0D6-625BD510EF95}"/>
              </a:ext>
            </a:extLst>
          </p:cNvPr>
          <p:cNvSpPr txBox="1"/>
          <p:nvPr/>
        </p:nvSpPr>
        <p:spPr>
          <a:xfrm>
            <a:off x="481490" y="2092477"/>
            <a:ext cx="8510109" cy="1127553"/>
          </a:xfrm>
          <a:prstGeom prst="rect">
            <a:avLst/>
          </a:prstGeom>
          <a:noFill/>
        </p:spPr>
        <p:txBody>
          <a:bodyPr wrap="square" lIns="0" tIns="0" rIns="0" bIns="0" rtlCol="0">
            <a:spAutoFit/>
          </a:bodyPr>
          <a:lstStyle/>
          <a:p>
            <a:pPr>
              <a:lnSpc>
                <a:spcPct val="120000"/>
              </a:lnSpc>
            </a:pPr>
            <a:r>
              <a:rPr lang="en-US" sz="3200" b="1" spc="-50" dirty="0">
                <a:solidFill>
                  <a:srgbClr val="002060"/>
                </a:solidFill>
              </a:rPr>
              <a:t>I. </a:t>
            </a:r>
            <a:r>
              <a:rPr lang="vi-VN" sz="3200" b="1" spc="-50" dirty="0">
                <a:solidFill>
                  <a:srgbClr val="002060"/>
                </a:solidFill>
              </a:rPr>
              <a:t>TRAO ĐỔI CHẤT VÀ</a:t>
            </a:r>
          </a:p>
          <a:p>
            <a:pPr>
              <a:lnSpc>
                <a:spcPct val="120000"/>
              </a:lnSpc>
            </a:pPr>
            <a:r>
              <a:rPr lang="vi-VN" sz="3200" b="1" spc="-50" dirty="0">
                <a:solidFill>
                  <a:srgbClr val="002060"/>
                </a:solidFill>
              </a:rPr>
              <a:t>CHUYỂN HÓA NĂNG LƯỢNG</a:t>
            </a:r>
          </a:p>
        </p:txBody>
      </p:sp>
      <p:pic>
        <p:nvPicPr>
          <p:cNvPr id="2050" name="Picture 2">
            <a:extLst>
              <a:ext uri="{FF2B5EF4-FFF2-40B4-BE49-F238E27FC236}">
                <a16:creationId xmlns:a16="http://schemas.microsoft.com/office/drawing/2014/main" id="{77562CCF-7BF1-DE6D-EA63-115107A3A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833" y="1849515"/>
            <a:ext cx="3158970" cy="3158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33833A-3E42-DF52-037C-6635A927F39C}"/>
              </a:ext>
            </a:extLst>
          </p:cNvPr>
          <p:cNvSpPr txBox="1"/>
          <p:nvPr/>
        </p:nvSpPr>
        <p:spPr>
          <a:xfrm>
            <a:off x="481491" y="3616467"/>
            <a:ext cx="7987145" cy="1127553"/>
          </a:xfrm>
          <a:prstGeom prst="rect">
            <a:avLst/>
          </a:prstGeom>
          <a:noFill/>
        </p:spPr>
        <p:txBody>
          <a:bodyPr wrap="square" lIns="0" tIns="0" rIns="0" bIns="0" rtlCol="0">
            <a:spAutoFit/>
          </a:bodyPr>
          <a:lstStyle/>
          <a:p>
            <a:pPr>
              <a:lnSpc>
                <a:spcPct val="120000"/>
              </a:lnSpc>
            </a:pPr>
            <a:r>
              <a:rPr lang="en-US" sz="3200" b="1" spc="-50" dirty="0">
                <a:solidFill>
                  <a:srgbClr val="002060"/>
                </a:solidFill>
              </a:rPr>
              <a:t>II. </a:t>
            </a:r>
            <a:r>
              <a:rPr lang="vi-VN" sz="3200" b="1" spc="-50" dirty="0">
                <a:solidFill>
                  <a:srgbClr val="002060"/>
                </a:solidFill>
              </a:rPr>
              <a:t>TRAO ĐỔI CHẤT VÀ</a:t>
            </a:r>
          </a:p>
          <a:p>
            <a:pPr>
              <a:lnSpc>
                <a:spcPct val="120000"/>
              </a:lnSpc>
            </a:pPr>
            <a:r>
              <a:rPr lang="vi-VN" sz="3200" b="1" spc="-50" dirty="0">
                <a:solidFill>
                  <a:srgbClr val="002060"/>
                </a:solidFill>
              </a:rPr>
              <a:t>CHUYỂN HÓA NĂNG LƯỢNG</a:t>
            </a:r>
          </a:p>
        </p:txBody>
      </p:sp>
    </p:spTree>
    <p:extLst>
      <p:ext uri="{BB962C8B-B14F-4D97-AF65-F5344CB8AC3E}">
        <p14:creationId xmlns:p14="http://schemas.microsoft.com/office/powerpoint/2010/main" val="214673732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1E66E-AB1D-84B5-1B05-B81DBA81961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14FD06E-3CE7-5A62-2135-D28D9C04D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31B618F5-863B-30C5-A386-921B05468C5F}"/>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639DB7FC-0D58-F3BA-4E09-F23F66F0F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14" y="1524000"/>
            <a:ext cx="2300514" cy="23005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26B572B-79FB-FCF8-30B1-6164FE983319}"/>
              </a:ext>
            </a:extLst>
          </p:cNvPr>
          <p:cNvSpPr txBox="1"/>
          <p:nvPr/>
        </p:nvSpPr>
        <p:spPr>
          <a:xfrm>
            <a:off x="1219200" y="3657600"/>
            <a:ext cx="11314978" cy="1550361"/>
          </a:xfrm>
          <a:prstGeom prst="rect">
            <a:avLst/>
          </a:prstGeom>
          <a:noFill/>
        </p:spPr>
        <p:txBody>
          <a:bodyPr wrap="square" lIns="0" tIns="0" rIns="0" bIns="0" rtlCol="0">
            <a:spAutoFit/>
          </a:bodyPr>
          <a:lstStyle/>
          <a:p>
            <a:pPr>
              <a:lnSpc>
                <a:spcPct val="120000"/>
              </a:lnSpc>
            </a:pPr>
            <a:r>
              <a:rPr lang="vi-VN" sz="4400" b="1" spc="-50" dirty="0">
                <a:solidFill>
                  <a:srgbClr val="002060"/>
                </a:solidFill>
              </a:rPr>
              <a:t>KHÁI QUÁT VỀ TRAO ĐỔI CHẤT</a:t>
            </a:r>
          </a:p>
          <a:p>
            <a:pPr>
              <a:lnSpc>
                <a:spcPct val="120000"/>
              </a:lnSpc>
            </a:pPr>
            <a:r>
              <a:rPr lang="vi-VN" sz="4400" b="1" spc="-50" dirty="0">
                <a:solidFill>
                  <a:srgbClr val="002060"/>
                </a:solidFill>
              </a:rPr>
              <a:t>VÀ CHUYỂN HÓA NĂNG LƯỢNG</a:t>
            </a:r>
            <a:r>
              <a:rPr lang="en-US" sz="4400" b="1" spc="-50" dirty="0">
                <a:solidFill>
                  <a:srgbClr val="002060"/>
                </a:solidFill>
              </a:rPr>
              <a:t> (</a:t>
            </a:r>
            <a:r>
              <a:rPr lang="en-US" sz="4400" b="1" spc="-50" dirty="0" err="1">
                <a:solidFill>
                  <a:srgbClr val="002060"/>
                </a:solidFill>
              </a:rPr>
              <a:t>Tiết</a:t>
            </a:r>
            <a:r>
              <a:rPr lang="en-US" sz="4400" b="1" spc="-50" dirty="0">
                <a:solidFill>
                  <a:srgbClr val="002060"/>
                </a:solidFill>
              </a:rPr>
              <a:t> 1)</a:t>
            </a:r>
            <a:endParaRPr lang="vi-VN" sz="4400" b="1" spc="-50" dirty="0">
              <a:solidFill>
                <a:srgbClr val="002060"/>
              </a:solidFill>
            </a:endParaRPr>
          </a:p>
        </p:txBody>
      </p:sp>
      <p:grpSp>
        <p:nvGrpSpPr>
          <p:cNvPr id="15" name="Group 14">
            <a:extLst>
              <a:ext uri="{FF2B5EF4-FFF2-40B4-BE49-F238E27FC236}">
                <a16:creationId xmlns:a16="http://schemas.microsoft.com/office/drawing/2014/main" id="{43F0F255-33DF-00A1-7A98-0666C2422151}"/>
              </a:ext>
            </a:extLst>
          </p:cNvPr>
          <p:cNvGrpSpPr/>
          <p:nvPr/>
        </p:nvGrpSpPr>
        <p:grpSpPr>
          <a:xfrm>
            <a:off x="3309256" y="1943491"/>
            <a:ext cx="3868306" cy="1207381"/>
            <a:chOff x="7946323" y="1943491"/>
            <a:chExt cx="3868306" cy="1207381"/>
          </a:xfrm>
        </p:grpSpPr>
        <p:sp>
          <p:nvSpPr>
            <p:cNvPr id="13" name="Rectangle 12">
              <a:extLst>
                <a:ext uri="{FF2B5EF4-FFF2-40B4-BE49-F238E27FC236}">
                  <a16:creationId xmlns:a16="http://schemas.microsoft.com/office/drawing/2014/main" id="{20826658-FD53-D0E2-9AA5-7036A512870D}"/>
                </a:ext>
              </a:extLst>
            </p:cNvPr>
            <p:cNvSpPr/>
            <p:nvPr/>
          </p:nvSpPr>
          <p:spPr>
            <a:xfrm>
              <a:off x="7946323" y="1943491"/>
              <a:ext cx="386830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6DF70C8-FF60-E980-9FAE-28A7531BE71D}"/>
                </a:ext>
              </a:extLst>
            </p:cNvPr>
            <p:cNvSpPr txBox="1"/>
            <p:nvPr/>
          </p:nvSpPr>
          <p:spPr>
            <a:xfrm>
              <a:off x="8421744" y="1993825"/>
              <a:ext cx="2917465" cy="1106713"/>
            </a:xfrm>
            <a:prstGeom prst="rect">
              <a:avLst/>
            </a:prstGeom>
            <a:noFill/>
          </p:spPr>
          <p:txBody>
            <a:bodyPr wrap="none" lIns="0" tIns="0" rIns="0" bIns="0" rtlCol="0">
              <a:spAutoFit/>
            </a:bodyPr>
            <a:lstStyle/>
            <a:p>
              <a:pPr>
                <a:lnSpc>
                  <a:spcPct val="120000"/>
                </a:lnSpc>
              </a:pPr>
              <a:r>
                <a:rPr lang="vi-VN" sz="6600" b="1" dirty="0">
                  <a:solidFill>
                    <a:schemeClr val="bg1"/>
                  </a:solidFill>
                </a:rPr>
                <a:t>BÀI 21:</a:t>
              </a:r>
            </a:p>
          </p:txBody>
        </p:sp>
      </p:grpSp>
    </p:spTree>
    <p:extLst>
      <p:ext uri="{BB962C8B-B14F-4D97-AF65-F5344CB8AC3E}">
        <p14:creationId xmlns:p14="http://schemas.microsoft.com/office/powerpoint/2010/main" val="10215504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99C67F4D-C7C1-4BB5-B054-05BA40ED7EDD}"/>
              </a:ext>
            </a:extLst>
          </p:cNvPr>
          <p:cNvSpPr txBox="1"/>
          <p:nvPr/>
        </p:nvSpPr>
        <p:spPr>
          <a:xfrm>
            <a:off x="535279" y="2514600"/>
            <a:ext cx="7751994" cy="1550361"/>
          </a:xfrm>
          <a:prstGeom prst="rect">
            <a:avLst/>
          </a:prstGeom>
          <a:noFill/>
        </p:spPr>
        <p:txBody>
          <a:bodyPr wrap="none" lIns="0" tIns="0" rIns="0" bIns="0" rtlCol="0">
            <a:spAutoFit/>
          </a:bodyPr>
          <a:lstStyle/>
          <a:p>
            <a:pPr>
              <a:lnSpc>
                <a:spcPct val="120000"/>
              </a:lnSpc>
            </a:pPr>
            <a:r>
              <a:rPr lang="en-US" sz="4400" b="1" spc="-50" dirty="0">
                <a:solidFill>
                  <a:srgbClr val="002060"/>
                </a:solidFill>
              </a:rPr>
              <a:t>I. </a:t>
            </a:r>
            <a:r>
              <a:rPr lang="vi-VN" sz="4400" b="1" spc="-50" dirty="0">
                <a:solidFill>
                  <a:srgbClr val="002060"/>
                </a:solidFill>
              </a:rPr>
              <a:t>TRAO ĐỔI CHẤT VÀ</a:t>
            </a:r>
          </a:p>
          <a:p>
            <a:pPr>
              <a:lnSpc>
                <a:spcPct val="120000"/>
              </a:lnSpc>
            </a:pPr>
            <a:r>
              <a:rPr lang="vi-VN" sz="4400" b="1" spc="-50" dirty="0">
                <a:solidFill>
                  <a:srgbClr val="002060"/>
                </a:solidFill>
              </a:rPr>
              <a:t>CHUYỂN HÓA NĂNG LƯỢNG</a:t>
            </a:r>
          </a:p>
        </p:txBody>
      </p:sp>
      <p:pic>
        <p:nvPicPr>
          <p:cNvPr id="2050" name="Picture 2">
            <a:extLst>
              <a:ext uri="{FF2B5EF4-FFF2-40B4-BE49-F238E27FC236}">
                <a16:creationId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833" y="1849515"/>
            <a:ext cx="3158970" cy="315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6518"/>
      </p:ext>
    </p:extLst>
  </p:cSld>
  <p:clrMapOvr>
    <a:masterClrMapping/>
  </p:clrMapOvr>
  <p:transition>
    <p:fade/>
  </p:transition>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936</TotalTime>
  <Words>2756</Words>
  <Application>Microsoft Office PowerPoint</Application>
  <PresentationFormat>Widescreen</PresentationFormat>
  <Paragraphs>190</Paragraphs>
  <Slides>57</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Calibri Light</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Welcome</cp:lastModifiedBy>
  <cp:revision>47</cp:revision>
  <dcterms:created xsi:type="dcterms:W3CDTF">2022-05-23T09:50:37Z</dcterms:created>
  <dcterms:modified xsi:type="dcterms:W3CDTF">2025-07-31T03:00:14Z</dcterms:modified>
  <cp:category>9Slide.vn</cp:category>
</cp:coreProperties>
</file>