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1"/>
    <p:sldMasterId id="2147483672" r:id="rId2"/>
  </p:sldMasterIdLst>
  <p:notesMasterIdLst>
    <p:notesMasterId r:id="rId23"/>
  </p:notesMasterIdLst>
  <p:sldIdLst>
    <p:sldId id="318" r:id="rId3"/>
    <p:sldId id="309" r:id="rId4"/>
    <p:sldId id="320" r:id="rId5"/>
    <p:sldId id="311" r:id="rId6"/>
    <p:sldId id="321" r:id="rId7"/>
    <p:sldId id="319" r:id="rId8"/>
    <p:sldId id="312" r:id="rId9"/>
    <p:sldId id="315" r:id="rId10"/>
    <p:sldId id="316" r:id="rId11"/>
    <p:sldId id="314" r:id="rId12"/>
    <p:sldId id="310" r:id="rId13"/>
    <p:sldId id="317" r:id="rId14"/>
    <p:sldId id="326" r:id="rId15"/>
    <p:sldId id="323" r:id="rId16"/>
    <p:sldId id="322" r:id="rId17"/>
    <p:sldId id="324" r:id="rId18"/>
    <p:sldId id="325" r:id="rId19"/>
    <p:sldId id="327" r:id="rId20"/>
    <p:sldId id="331" r:id="rId21"/>
    <p:sldId id="330" r:id="rId22"/>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183"/>
    <a:srgbClr val="4FDDB1"/>
    <a:srgbClr val="A6EED8"/>
    <a:srgbClr val="8D6B43"/>
    <a:srgbClr val="15BF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58" d="100"/>
          <a:sy n="58" d="100"/>
        </p:scale>
        <p:origin x="972" y="4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651BA0DD-2C1F-4BBF-8873-010ADAF44425}" type="datetimeFigureOut">
              <a:rPr lang="zh-CN" altLang="en-US" smtClean="0"/>
              <a:t>2025/8/11</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C256B7D7-24F9-4490-B2DA-DD66701C2C20}" type="slidenum">
              <a:rPr lang="zh-CN" altLang="en-US" smtClean="0"/>
              <a:t>‹#›</a:t>
            </a:fld>
            <a:endParaRPr lang="zh-CN" altLang="en-US"/>
          </a:p>
        </p:txBody>
      </p:sp>
    </p:spTree>
    <p:extLst>
      <p:ext uri="{BB962C8B-B14F-4D97-AF65-F5344CB8AC3E}">
        <p14:creationId xmlns:p14="http://schemas.microsoft.com/office/powerpoint/2010/main" val="258714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001265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136869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743594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174325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2093963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56B7D7-24F9-4490-B2DA-DD66701C2C20}" type="slidenum">
              <a:rPr lang="zh-CN" altLang="en-US" smtClean="0"/>
              <a:t>14</a:t>
            </a:fld>
            <a:endParaRPr lang="zh-CN" altLang="en-US"/>
          </a:p>
        </p:txBody>
      </p:sp>
    </p:spTree>
    <p:extLst>
      <p:ext uri="{BB962C8B-B14F-4D97-AF65-F5344CB8AC3E}">
        <p14:creationId xmlns:p14="http://schemas.microsoft.com/office/powerpoint/2010/main" val="2771391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533943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2450146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906377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2441141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2116538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023968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249143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98402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234474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86977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097083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503506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661636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019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482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8525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04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751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069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27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986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272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333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375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86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62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565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702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860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008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39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69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47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77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762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000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897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8246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3473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4.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5.svg"/><Relationship Id="rId9" Type="http://schemas.openxmlformats.org/officeDocument/2006/relationships/image" Target="../media/image59.png"/></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5.png"/><Relationship Id="rId18" Type="http://schemas.openxmlformats.org/officeDocument/2006/relationships/image" Target="../media/image28.svg"/><Relationship Id="rId3" Type="http://schemas.openxmlformats.org/officeDocument/2006/relationships/image" Target="../media/image9.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7.png"/><Relationship Id="rId2" Type="http://schemas.openxmlformats.org/officeDocument/2006/relationships/notesSlide" Target="../notesSlides/notesSlide11.xml"/><Relationship Id="rId16"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5.png"/><Relationship Id="rId10" Type="http://schemas.openxmlformats.org/officeDocument/2006/relationships/image" Target="../media/image22.svg"/><Relationship Id="rId19" Type="http://schemas.openxmlformats.org/officeDocument/2006/relationships/image" Target="../media/image60.png"/><Relationship Id="rId4" Type="http://schemas.openxmlformats.org/officeDocument/2006/relationships/image" Target="../media/image10.svg"/><Relationship Id="rId9" Type="http://schemas.openxmlformats.org/officeDocument/2006/relationships/image" Target="../media/image21.png"/><Relationship Id="rId14" Type="http://schemas.openxmlformats.org/officeDocument/2006/relationships/image" Target="../media/image6.svg"/></Relationships>
</file>

<file path=ppt/slides/_rels/slide12.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45.png"/><Relationship Id="rId7"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46.svg"/></Relationships>
</file>

<file path=ppt/slides/_rels/slide13.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5.png"/><Relationship Id="rId3" Type="http://schemas.openxmlformats.org/officeDocument/2006/relationships/image" Target="../media/image45.png"/><Relationship Id="rId7" Type="http://schemas.openxmlformats.org/officeDocument/2006/relationships/image" Target="../media/image30.png"/><Relationship Id="rId12" Type="http://schemas.openxmlformats.org/officeDocument/2006/relationships/image" Target="../media/image52.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51.png"/><Relationship Id="rId5" Type="http://schemas.openxmlformats.org/officeDocument/2006/relationships/image" Target="../media/image47.png"/><Relationship Id="rId15" Type="http://schemas.openxmlformats.org/officeDocument/2006/relationships/image" Target="../media/image65.png"/><Relationship Id="rId10" Type="http://schemas.openxmlformats.org/officeDocument/2006/relationships/image" Target="../media/image50.svg"/><Relationship Id="rId4" Type="http://schemas.openxmlformats.org/officeDocument/2006/relationships/image" Target="../media/image46.svg"/><Relationship Id="rId9" Type="http://schemas.openxmlformats.org/officeDocument/2006/relationships/image" Target="../media/image49.png"/><Relationship Id="rId1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7.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18.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4.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4.svg"/><Relationship Id="rId4" Type="http://schemas.openxmlformats.org/officeDocument/2006/relationships/image" Target="../media/image35.sv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45.png"/><Relationship Id="rId7" Type="http://schemas.openxmlformats.org/officeDocument/2006/relationships/image" Target="../media/image30.png"/><Relationship Id="rId12" Type="http://schemas.openxmlformats.org/officeDocument/2006/relationships/image" Target="../media/image52.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51.png"/><Relationship Id="rId5" Type="http://schemas.openxmlformats.org/officeDocument/2006/relationships/image" Target="../media/image47.png"/><Relationship Id="rId10" Type="http://schemas.openxmlformats.org/officeDocument/2006/relationships/image" Target="../media/image50.svg"/><Relationship Id="rId4" Type="http://schemas.openxmlformats.org/officeDocument/2006/relationships/image" Target="../media/image46.svg"/><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14.svg"/><Relationship Id="rId4" Type="http://schemas.openxmlformats.org/officeDocument/2006/relationships/image" Target="../media/image10.sv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45.png"/><Relationship Id="rId7"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46.svg"/><Relationship Id="rId9" Type="http://schemas.openxmlformats.org/officeDocument/2006/relationships/image" Target="../media/image70.pn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5.png"/><Relationship Id="rId18" Type="http://schemas.openxmlformats.org/officeDocument/2006/relationships/image" Target="../media/image28.svg"/><Relationship Id="rId3" Type="http://schemas.openxmlformats.org/officeDocument/2006/relationships/image" Target="../media/image9.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7.png"/><Relationship Id="rId2" Type="http://schemas.openxmlformats.org/officeDocument/2006/relationships/notesSlide" Target="../notesSlides/notesSlide3.xml"/><Relationship Id="rId16"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5.png"/><Relationship Id="rId10" Type="http://schemas.openxmlformats.org/officeDocument/2006/relationships/image" Target="../media/image22.svg"/><Relationship Id="rId19" Type="http://schemas.openxmlformats.org/officeDocument/2006/relationships/image" Target="../media/image29.png"/><Relationship Id="rId4" Type="http://schemas.openxmlformats.org/officeDocument/2006/relationships/image" Target="../media/image10.svg"/><Relationship Id="rId9" Type="http://schemas.openxmlformats.org/officeDocument/2006/relationships/image" Target="../media/image21.png"/><Relationship Id="rId1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39.svg"/><Relationship Id="rId4" Type="http://schemas.openxmlformats.org/officeDocument/2006/relationships/image" Target="../media/image35.svg"/><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5.png"/><Relationship Id="rId18" Type="http://schemas.openxmlformats.org/officeDocument/2006/relationships/image" Target="../media/image28.svg"/><Relationship Id="rId3" Type="http://schemas.openxmlformats.org/officeDocument/2006/relationships/image" Target="../media/image9.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5.png"/><Relationship Id="rId10" Type="http://schemas.openxmlformats.org/officeDocument/2006/relationships/image" Target="../media/image22.svg"/><Relationship Id="rId19" Type="http://schemas.openxmlformats.org/officeDocument/2006/relationships/image" Target="../media/image40.png"/><Relationship Id="rId4" Type="http://schemas.openxmlformats.org/officeDocument/2006/relationships/image" Target="../media/image10.svg"/><Relationship Id="rId9" Type="http://schemas.openxmlformats.org/officeDocument/2006/relationships/image" Target="../media/image21.png"/><Relationship Id="rId14"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4.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4.svg"/><Relationship Id="rId4" Type="http://schemas.openxmlformats.org/officeDocument/2006/relationships/image" Target="../media/image35.svg"/><Relationship Id="rId9"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45.png"/><Relationship Id="rId7" Type="http://schemas.openxmlformats.org/officeDocument/2006/relationships/image" Target="../media/image30.png"/><Relationship Id="rId12" Type="http://schemas.openxmlformats.org/officeDocument/2006/relationships/image" Target="../media/image52.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51.png"/><Relationship Id="rId5" Type="http://schemas.openxmlformats.org/officeDocument/2006/relationships/image" Target="../media/image47.png"/><Relationship Id="rId10" Type="http://schemas.openxmlformats.org/officeDocument/2006/relationships/image" Target="../media/image50.svg"/><Relationship Id="rId4" Type="http://schemas.openxmlformats.org/officeDocument/2006/relationships/image" Target="../media/image46.svg"/><Relationship Id="rId9" Type="http://schemas.openxmlformats.org/officeDocument/2006/relationships/image" Target="../media/image49.png"/></Relationships>
</file>

<file path=ppt/slides/_rels/slide9.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588110">
            <a:off x="5573492" y="-359443"/>
            <a:ext cx="5312217" cy="8628248"/>
          </a:xfrm>
          <a:prstGeom prst="rect">
            <a:avLst/>
          </a:prstGeom>
        </p:spPr>
      </p:pic>
      <p:pic>
        <p:nvPicPr>
          <p:cNvPr id="7"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24913" y="4967977"/>
            <a:ext cx="3702385" cy="3842097"/>
          </a:xfrm>
          <a:prstGeom prst="rect">
            <a:avLst/>
          </a:prstGeom>
        </p:spPr>
      </p:pic>
      <p:pic>
        <p:nvPicPr>
          <p:cNvPr id="8"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62000" y="-886620"/>
            <a:ext cx="3292264" cy="3100714"/>
          </a:xfrm>
          <a:prstGeom prst="rect">
            <a:avLst/>
          </a:prstGeom>
        </p:spPr>
      </p:pic>
      <p:sp>
        <p:nvSpPr>
          <p:cNvPr id="2" name="TextBox 1"/>
          <p:cNvSpPr txBox="1"/>
          <p:nvPr/>
        </p:nvSpPr>
        <p:spPr>
          <a:xfrm>
            <a:off x="5181600" y="2823935"/>
            <a:ext cx="6096000" cy="1734064"/>
          </a:xfrm>
          <a:prstGeom prst="rect">
            <a:avLst/>
          </a:prstGeom>
          <a:noFill/>
        </p:spPr>
        <p:txBody>
          <a:bodyPr wrap="square" rtlCol="0">
            <a:spAutoFit/>
          </a:bodyPr>
          <a:lstStyle/>
          <a:p>
            <a:pPr algn="just"/>
            <a:r>
              <a:rPr lang="en-US" sz="2667" dirty="0" err="1">
                <a:solidFill>
                  <a:prstClr val="black"/>
                </a:solidFill>
                <a:latin typeface="Times New Roman" panose="02020603050405020304" pitchFamily="18" charset="0"/>
                <a:cs typeface="Times New Roman" panose="02020603050405020304" pitchFamily="18" charset="0"/>
              </a:rPr>
              <a:t>Em</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vừa</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tham</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gia</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một</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trải</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nghiệm</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cùng</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với</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gia</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đình</a:t>
            </a:r>
            <a:r>
              <a:rPr lang="en-US" sz="2667" dirty="0">
                <a:solidFill>
                  <a:prstClr val="black"/>
                </a:solidFill>
                <a:latin typeface="Times New Roman" panose="02020603050405020304" pitchFamily="18" charset="0"/>
                <a:cs typeface="Times New Roman" panose="02020603050405020304" pitchFamily="18" charset="0"/>
              </a:rPr>
              <a:t> ở </a:t>
            </a:r>
            <a:r>
              <a:rPr lang="en-US" sz="2667" dirty="0" err="1">
                <a:solidFill>
                  <a:prstClr val="black"/>
                </a:solidFill>
                <a:latin typeface="Times New Roman" panose="02020603050405020304" pitchFamily="18" charset="0"/>
                <a:cs typeface="Times New Roman" panose="02020603050405020304" pitchFamily="18" charset="0"/>
              </a:rPr>
              <a:t>một</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địa</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điểm</a:t>
            </a:r>
            <a:r>
              <a:rPr lang="en-US" sz="2667" dirty="0">
                <a:solidFill>
                  <a:prstClr val="black"/>
                </a:solidFill>
                <a:latin typeface="Times New Roman" panose="02020603050405020304" pitchFamily="18" charset="0"/>
                <a:cs typeface="Times New Roman" panose="02020603050405020304" pitchFamily="18" charset="0"/>
              </a:rPr>
              <a:t> du </a:t>
            </a:r>
            <a:r>
              <a:rPr lang="en-US" sz="2667" dirty="0" err="1">
                <a:solidFill>
                  <a:prstClr val="black"/>
                </a:solidFill>
                <a:latin typeface="Times New Roman" panose="02020603050405020304" pitchFamily="18" charset="0"/>
                <a:cs typeface="Times New Roman" panose="02020603050405020304" pitchFamily="18" charset="0"/>
              </a:rPr>
              <a:t>lịch</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tuyệt</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đẹp</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Hãy</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nhập</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vai</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nhớ</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lại</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tình</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huống</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trải</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nghiệm</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đó</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và</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kể</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lại</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cho</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cả</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lớp</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nghe</a:t>
            </a:r>
            <a:r>
              <a:rPr lang="en-US" sz="2667" dirty="0">
                <a:solidFill>
                  <a:prstClr val="black"/>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000" y="2231966"/>
            <a:ext cx="4619565" cy="4619565"/>
          </a:xfrm>
          <a:prstGeom prst="rect">
            <a:avLst/>
          </a:prstGeom>
        </p:spPr>
      </p:pic>
      <p:pic>
        <p:nvPicPr>
          <p:cNvPr id="5" name="Picture 4"/>
          <p:cNvPicPr>
            <a:picLocks noChangeAspect="1"/>
          </p:cNvPicPr>
          <p:nvPr/>
        </p:nvPicPr>
        <p:blipFill>
          <a:blip r:embed="rId10"/>
          <a:stretch>
            <a:fillRect/>
          </a:stretch>
        </p:blipFill>
        <p:spPr>
          <a:xfrm>
            <a:off x="1320800" y="184548"/>
            <a:ext cx="9754445" cy="2052498"/>
          </a:xfrm>
          <a:prstGeom prst="rect">
            <a:avLst/>
          </a:prstGeom>
        </p:spPr>
      </p:pic>
    </p:spTree>
    <p:extLst>
      <p:ext uri="{BB962C8B-B14F-4D97-AF65-F5344CB8AC3E}">
        <p14:creationId xmlns:p14="http://schemas.microsoft.com/office/powerpoint/2010/main" val="16267604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324625" y="3458173"/>
            <a:ext cx="3972851" cy="4046422"/>
          </a:xfrm>
          <a:prstGeom prst="rect">
            <a:avLst/>
          </a:prstGeom>
        </p:spPr>
      </p:pic>
      <p:pic>
        <p:nvPicPr>
          <p:cNvPr id="5"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03210" y="5588319"/>
            <a:ext cx="1710712" cy="191627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53091">
            <a:off x="-686987" y="-1209697"/>
            <a:ext cx="2371585" cy="3181394"/>
          </a:xfrm>
          <a:prstGeom prst="rect">
            <a:avLst/>
          </a:prstGeom>
        </p:spPr>
      </p:pic>
      <p:sp>
        <p:nvSpPr>
          <p:cNvPr id="7" name="矩形 1"/>
          <p:cNvSpPr/>
          <p:nvPr/>
        </p:nvSpPr>
        <p:spPr>
          <a:xfrm>
            <a:off x="1258457" y="1350870"/>
            <a:ext cx="3055064" cy="4184071"/>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853554" y="1520968"/>
            <a:ext cx="340196"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sp>
        <p:nvSpPr>
          <p:cNvPr id="10" name="圆角矩形 32"/>
          <p:cNvSpPr/>
          <p:nvPr/>
        </p:nvSpPr>
        <p:spPr>
          <a:xfrm>
            <a:off x="4889465" y="1375775"/>
            <a:ext cx="530882" cy="556332"/>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32"/>
          <p:cNvSpPr/>
          <p:nvPr/>
        </p:nvSpPr>
        <p:spPr>
          <a:xfrm>
            <a:off x="4889466" y="2444402"/>
            <a:ext cx="530882" cy="556332"/>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32"/>
          <p:cNvSpPr/>
          <p:nvPr/>
        </p:nvSpPr>
        <p:spPr>
          <a:xfrm>
            <a:off x="4889578" y="3453112"/>
            <a:ext cx="530882" cy="556332"/>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32"/>
          <p:cNvSpPr/>
          <p:nvPr/>
        </p:nvSpPr>
        <p:spPr>
          <a:xfrm>
            <a:off x="4889579" y="4521739"/>
            <a:ext cx="530882" cy="556332"/>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5583046" y="1149586"/>
            <a:ext cx="5541497" cy="954107"/>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rõ</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ràng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thống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ngôi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kể</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5659150" y="2218213"/>
            <a:ext cx="5541497" cy="954107"/>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dàn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đảm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bảo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quy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định</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5659150" y="3286840"/>
            <a:ext cx="5541497" cy="954107"/>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yếu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tố</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phi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ngôn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ánh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mắt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nét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mặt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21" name="TextBox 20"/>
          <p:cNvSpPr txBox="1"/>
          <p:nvPr/>
        </p:nvSpPr>
        <p:spPr>
          <a:xfrm>
            <a:off x="5659149" y="4355467"/>
            <a:ext cx="5541497" cy="1384995"/>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4.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Kết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chuyện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tranh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hát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tăng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sức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hấp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dẫn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9"/>
          <a:stretch>
            <a:fillRect/>
          </a:stretch>
        </p:blipFill>
        <p:spPr>
          <a:xfrm>
            <a:off x="916331" y="1753864"/>
            <a:ext cx="3685105" cy="3636723"/>
          </a:xfrm>
          <a:prstGeom prst="rect">
            <a:avLst/>
          </a:prstGeom>
        </p:spPr>
      </p:pic>
    </p:spTree>
    <p:extLst>
      <p:ext uri="{BB962C8B-B14F-4D97-AF65-F5344CB8AC3E}">
        <p14:creationId xmlns:p14="http://schemas.microsoft.com/office/powerpoint/2010/main" val="338962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down)">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down)">
                                      <p:cBhvr>
                                        <p:cTn id="63" dur="500"/>
                                        <p:tgtEl>
                                          <p:spTgt spid="16"/>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down)">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4" grpId="0" animBg="1"/>
      <p:bldP spid="16" grpId="0" animBg="1"/>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02116">
            <a:off x="2484585" y="1110858"/>
            <a:ext cx="6842141" cy="7511333"/>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941571" y="5833331"/>
            <a:ext cx="3518461" cy="3603637"/>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393618" y="4587057"/>
            <a:ext cx="2225165" cy="2492547"/>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00013" y="4426040"/>
            <a:ext cx="2971626" cy="3986328"/>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48537" y="5786880"/>
            <a:ext cx="1872097" cy="1848270"/>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85800" y="2855984"/>
            <a:ext cx="965386" cy="909218"/>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416036" y="-536108"/>
            <a:ext cx="2004597" cy="1822361"/>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827801" y="-139347"/>
            <a:ext cx="2049700" cy="2206135"/>
          </a:xfrm>
          <a:prstGeom prst="rect">
            <a:avLst/>
          </a:prstGeom>
        </p:spPr>
      </p:pic>
      <p:pic>
        <p:nvPicPr>
          <p:cNvPr id="2" name="Picture 1"/>
          <p:cNvPicPr>
            <a:picLocks noChangeAspect="1"/>
          </p:cNvPicPr>
          <p:nvPr/>
        </p:nvPicPr>
        <p:blipFill>
          <a:blip r:embed="rId19"/>
          <a:stretch>
            <a:fillRect/>
          </a:stretch>
        </p:blipFill>
        <p:spPr>
          <a:xfrm>
            <a:off x="2523434" y="1453725"/>
            <a:ext cx="7145131" cy="3950550"/>
          </a:xfrm>
          <a:prstGeom prst="rect">
            <a:avLst/>
          </a:prstGeom>
        </p:spPr>
      </p:pic>
    </p:spTree>
    <p:extLst>
      <p:ext uri="{BB962C8B-B14F-4D97-AF65-F5344CB8AC3E}">
        <p14:creationId xmlns:p14="http://schemas.microsoft.com/office/powerpoint/2010/main" val="42083646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34771" y="2471246"/>
            <a:ext cx="5268503" cy="5783785"/>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067796" y="5747932"/>
            <a:ext cx="2171697" cy="2220137"/>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543378" y="1960104"/>
            <a:ext cx="1925645" cy="2143937"/>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45830484"/>
              </p:ext>
            </p:extLst>
          </p:nvPr>
        </p:nvGraphicFramePr>
        <p:xfrm>
          <a:off x="1310183" y="1396853"/>
          <a:ext cx="9929310" cy="4476465"/>
        </p:xfrm>
        <a:graphic>
          <a:graphicData uri="http://schemas.openxmlformats.org/drawingml/2006/table">
            <a:tbl>
              <a:tblPr firstRow="1" bandRow="1">
                <a:tableStyleId>{5940675A-B579-460E-94D1-54222C63F5DA}</a:tableStyleId>
              </a:tblPr>
              <a:tblGrid>
                <a:gridCol w="4964655">
                  <a:extLst>
                    <a:ext uri="{9D8B030D-6E8A-4147-A177-3AD203B41FA5}">
                      <a16:colId xmlns:a16="http://schemas.microsoft.com/office/drawing/2014/main" val="20000"/>
                    </a:ext>
                  </a:extLst>
                </a:gridCol>
                <a:gridCol w="4964655">
                  <a:extLst>
                    <a:ext uri="{9D8B030D-6E8A-4147-A177-3AD203B41FA5}">
                      <a16:colId xmlns:a16="http://schemas.microsoft.com/office/drawing/2014/main" val="20001"/>
                    </a:ext>
                  </a:extLst>
                </a:gridCol>
              </a:tblGrid>
              <a:tr h="669294">
                <a:tc>
                  <a:txBody>
                    <a:bodyPr/>
                    <a:lstStyle/>
                    <a:p>
                      <a:pPr algn="ctr"/>
                      <a:r>
                        <a:rPr lang="en-US" sz="3200" b="1" dirty="0" err="1">
                          <a:solidFill>
                            <a:schemeClr val="bg1"/>
                          </a:solidFill>
                          <a:latin typeface="Times New Roman" panose="02020603050405020304" pitchFamily="18" charset="0"/>
                          <a:cs typeface="Times New Roman" panose="02020603050405020304" pitchFamily="18" charset="0"/>
                        </a:rPr>
                        <a:t>Người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nghe</a:t>
                      </a:r>
                      <a:endParaRPr lang="en-US" sz="3200" b="1" dirty="0">
                        <a:solidFill>
                          <a:schemeClr val="bg1"/>
                        </a:solidFill>
                        <a:latin typeface="Times New Roman" panose="02020603050405020304" pitchFamily="18" charset="0"/>
                        <a:cs typeface="Times New Roman" panose="02020603050405020304" pitchFamily="18" charset="0"/>
                      </a:endParaRPr>
                    </a:p>
                  </a:txBody>
                  <a:tcPr>
                    <a:solidFill>
                      <a:srgbClr val="339183"/>
                    </a:solidFill>
                  </a:tcPr>
                </a:tc>
                <a:tc>
                  <a:txBody>
                    <a:bodyPr/>
                    <a:lstStyle/>
                    <a:p>
                      <a:pPr algn="ctr"/>
                      <a:r>
                        <a:rPr lang="en-US" sz="3200" b="1" dirty="0" err="1">
                          <a:solidFill>
                            <a:schemeClr val="bg1"/>
                          </a:solidFill>
                          <a:latin typeface="Times New Roman" panose="02020603050405020304" pitchFamily="18" charset="0"/>
                          <a:cs typeface="Times New Roman" panose="02020603050405020304" pitchFamily="18" charset="0"/>
                        </a:rPr>
                        <a:t>Người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nói</a:t>
                      </a:r>
                      <a:endParaRPr lang="en-US" sz="3200" b="1" dirty="0">
                        <a:solidFill>
                          <a:schemeClr val="bg1"/>
                        </a:solidFill>
                        <a:latin typeface="Times New Roman" panose="02020603050405020304" pitchFamily="18" charset="0"/>
                        <a:cs typeface="Times New Roman" panose="02020603050405020304" pitchFamily="18" charset="0"/>
                      </a:endParaRPr>
                    </a:p>
                  </a:txBody>
                  <a:tcPr>
                    <a:solidFill>
                      <a:srgbClr val="339183"/>
                    </a:solidFill>
                  </a:tcPr>
                </a:tc>
                <a:extLst>
                  <a:ext uri="{0D108BD9-81ED-4DB2-BD59-A6C34878D82A}">
                    <a16:rowId xmlns:a16="http://schemas.microsoft.com/office/drawing/2014/main" val="10000"/>
                  </a:ext>
                </a:extLst>
              </a:tr>
              <a:tr h="3807171">
                <a:tc>
                  <a:txBody>
                    <a:bodyPr/>
                    <a:lstStyle/>
                    <a:p>
                      <a:r>
                        <a:rPr lang="en-US" sz="2800" dirty="0" err="1">
                          <a:latin typeface="Times New Roman" panose="02020603050405020304" pitchFamily="18" charset="0"/>
                          <a:cs typeface="Times New Roman" panose="02020603050405020304" pitchFamily="18" charset="0"/>
                        </a:rPr>
                        <a:t>Trao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về</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bài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nói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với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tinh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thần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xây</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dựng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và</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tôn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trọng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Có</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thể</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trao</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đổi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một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số</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nội</a:t>
                      </a:r>
                      <a:r>
                        <a:rPr lang="en-US" sz="2800" baseline="0" dirty="0">
                          <a:latin typeface="Times New Roman" panose="02020603050405020304" pitchFamily="18" charset="0"/>
                          <a:cs typeface="Times New Roman" panose="02020603050405020304" pitchFamily="18" charset="0"/>
                        </a:rPr>
                        <a:t> dung </a:t>
                      </a:r>
                      <a:r>
                        <a:rPr lang="en-US" sz="2800" baseline="0" dirty="0" err="1">
                          <a:latin typeface="Times New Roman" panose="02020603050405020304" pitchFamily="18" charset="0"/>
                          <a:cs typeface="Times New Roman" panose="02020603050405020304" pitchFamily="18" charset="0"/>
                        </a:rPr>
                        <a:t>như</a:t>
                      </a:r>
                      <a:r>
                        <a:rPr lang="en-US" sz="2800" baseline="0" dirty="0">
                          <a:latin typeface="Times New Roman" panose="02020603050405020304" pitchFamily="18" charset="0"/>
                          <a:cs typeface="Times New Roman" panose="02020603050405020304" pitchFamily="18" charset="0"/>
                        </a:rPr>
                        <a:t>:</a:t>
                      </a:r>
                    </a:p>
                    <a:p>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Điều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hấp</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dẫn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thú</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vị</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của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câu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chuyện</a:t>
                      </a:r>
                      <a:r>
                        <a:rPr lang="en-US" sz="2800" baseline="0" dirty="0">
                          <a:latin typeface="Times New Roman" panose="02020603050405020304" pitchFamily="18" charset="0"/>
                          <a:cs typeface="Times New Roman" panose="02020603050405020304" pitchFamily="18" charset="0"/>
                        </a:rPr>
                        <a:t>.</a:t>
                      </a:r>
                    </a:p>
                    <a:p>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Những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sự</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việc</a:t>
                      </a:r>
                      <a:r>
                        <a:rPr lang="en-US" sz="2800" baseline="0" dirty="0">
                          <a:latin typeface="Times New Roman" panose="02020603050405020304" pitchFamily="18" charset="0"/>
                          <a:cs typeface="Times New Roman" panose="02020603050405020304" pitchFamily="18" charset="0"/>
                        </a:rPr>
                        <a:t>, chi </a:t>
                      </a:r>
                      <a:r>
                        <a:rPr lang="en-US" sz="2800" baseline="0" dirty="0" err="1">
                          <a:latin typeface="Times New Roman" panose="02020603050405020304" pitchFamily="18" charset="0"/>
                          <a:cs typeface="Times New Roman" panose="02020603050405020304" pitchFamily="18" charset="0"/>
                        </a:rPr>
                        <a:t>tiết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còn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chưa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rõ</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trong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bài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nói</a:t>
                      </a:r>
                      <a:endParaRPr lang="en-US" sz="2800" baseline="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800" dirty="0" err="1">
                          <a:latin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baseline="0" dirty="0">
                          <a:latin typeface="Times New Roman" panose="02020603050405020304" pitchFamily="18" charset="0"/>
                          <a:cs typeface="Times New Roman" panose="02020603050405020304" pitchFamily="18" charset="0"/>
                        </a:rPr>
                        <a:t> ý </a:t>
                      </a:r>
                      <a:r>
                        <a:rPr lang="en-US" sz="2800" baseline="0" dirty="0" err="1">
                          <a:latin typeface="Times New Roman" panose="02020603050405020304" pitchFamily="18" charset="0"/>
                          <a:cs typeface="Times New Roman" panose="02020603050405020304" pitchFamily="18" charset="0"/>
                        </a:rPr>
                        <a:t>kiến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phản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hồi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của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người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nghe</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với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tinh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thần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cầu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thị</a:t>
                      </a:r>
                      <a:r>
                        <a:rPr lang="en-US" sz="2800" baseline="0" dirty="0">
                          <a:latin typeface="Times New Roman" panose="02020603050405020304" pitchFamily="18" charset="0"/>
                          <a:cs typeface="Times New Roman" panose="02020603050405020304" pitchFamily="18" charset="0"/>
                        </a:rPr>
                        <a:t>:</a:t>
                      </a:r>
                    </a:p>
                    <a:p>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Tiếp</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những</a:t>
                      </a:r>
                      <a:r>
                        <a:rPr lang="en-US" sz="2800" baseline="0" dirty="0">
                          <a:latin typeface="Times New Roman" panose="02020603050405020304" pitchFamily="18" charset="0"/>
                          <a:cs typeface="Times New Roman" panose="02020603050405020304" pitchFamily="18" charset="0"/>
                        </a:rPr>
                        <a:t> ý </a:t>
                      </a:r>
                      <a:r>
                        <a:rPr lang="en-US" sz="2800" baseline="0" dirty="0" err="1">
                          <a:latin typeface="Times New Roman" panose="02020603050405020304" pitchFamily="18" charset="0"/>
                          <a:cs typeface="Times New Roman" panose="02020603050405020304" pitchFamily="18" charset="0"/>
                        </a:rPr>
                        <a:t>kiến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góp</a:t>
                      </a:r>
                      <a:r>
                        <a:rPr lang="en-US" sz="2800" baseline="0" dirty="0">
                          <a:latin typeface="Times New Roman" panose="02020603050405020304" pitchFamily="18" charset="0"/>
                          <a:cs typeface="Times New Roman" panose="02020603050405020304" pitchFamily="18" charset="0"/>
                        </a:rPr>
                        <a:t> ý </a:t>
                      </a:r>
                      <a:r>
                        <a:rPr lang="en-US" sz="2800" baseline="0" dirty="0" err="1">
                          <a:latin typeface="Times New Roman" panose="02020603050405020304" pitchFamily="18" charset="0"/>
                          <a:cs typeface="Times New Roman" panose="02020603050405020304" pitchFamily="18" charset="0"/>
                        </a:rPr>
                        <a:t>mà</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em</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cho</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là</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xác</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đáng</a:t>
                      </a:r>
                      <a:r>
                        <a:rPr lang="en-US" sz="2800" baseline="0" dirty="0">
                          <a:latin typeface="Times New Roman" panose="02020603050405020304" pitchFamily="18" charset="0"/>
                          <a:cs typeface="Times New Roman" panose="02020603050405020304" pitchFamily="18" charset="0"/>
                        </a:rPr>
                        <a:t>.</a:t>
                      </a:r>
                    </a:p>
                    <a:p>
                      <a:r>
                        <a:rPr lang="en-US" sz="2800" baseline="0" dirty="0" err="1">
                          <a:latin typeface="Times New Roman" panose="02020603050405020304" pitchFamily="18" charset="0"/>
                          <a:cs typeface="Times New Roman" panose="02020603050405020304" pitchFamily="18" charset="0"/>
                        </a:rPr>
                        <a:t>Giải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thích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thêm</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về</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những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sự</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việc</a:t>
                      </a:r>
                      <a:r>
                        <a:rPr lang="en-US" sz="2800" baseline="0" dirty="0">
                          <a:latin typeface="Times New Roman" panose="02020603050405020304" pitchFamily="18" charset="0"/>
                          <a:cs typeface="Times New Roman" panose="02020603050405020304" pitchFamily="18" charset="0"/>
                        </a:rPr>
                        <a:t>, chi </a:t>
                      </a:r>
                      <a:r>
                        <a:rPr lang="en-US" sz="2800" baseline="0" dirty="0" err="1">
                          <a:latin typeface="Times New Roman" panose="02020603050405020304" pitchFamily="18" charset="0"/>
                          <a:cs typeface="Times New Roman" panose="02020603050405020304" pitchFamily="18" charset="0"/>
                        </a:rPr>
                        <a:t>tiết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mà</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người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nghe</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còn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chưa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rõ</a:t>
                      </a:r>
                      <a:endParaRPr lang="en-US" sz="2800" baseline="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1273658" y="148350"/>
            <a:ext cx="9112287" cy="923330"/>
          </a:xfrm>
          <a:prstGeom prst="rect">
            <a:avLst/>
          </a:prstGeom>
          <a:noFill/>
        </p:spPr>
        <p:txBody>
          <a:bodyPr wrap="square" rtlCol="0">
            <a:spAutoFit/>
          </a:bodyPr>
          <a:lstStyle/>
          <a:p>
            <a:pPr algn="ctr">
              <a:lnSpc>
                <a:spcPct val="150000"/>
              </a:lnSpc>
            </a:pP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Trao</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đổi</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gợi</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706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04047" y="1704080"/>
            <a:ext cx="3114159" cy="3418737"/>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977648" y="5221415"/>
            <a:ext cx="2487760" cy="2098765"/>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10252868" y="-738895"/>
            <a:ext cx="4122145" cy="4152344"/>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800271" y="5221415"/>
            <a:ext cx="1676839" cy="1901571"/>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31869" y="-909942"/>
            <a:ext cx="2237993" cy="2172888"/>
          </a:xfrm>
          <a:prstGeom prst="rect">
            <a:avLst/>
          </a:prstGeom>
        </p:spPr>
      </p:pic>
      <p:grpSp>
        <p:nvGrpSpPr>
          <p:cNvPr id="17" name="组合 46"/>
          <p:cNvGrpSpPr/>
          <p:nvPr/>
        </p:nvGrpSpPr>
        <p:grpSpPr>
          <a:xfrm>
            <a:off x="2673633" y="1633271"/>
            <a:ext cx="6697595" cy="863599"/>
            <a:chOff x="2666845" y="2570631"/>
            <a:chExt cx="6697595" cy="863599"/>
          </a:xfrm>
        </p:grpSpPr>
        <p:cxnSp>
          <p:nvCxnSpPr>
            <p:cNvPr id="18" name="直接连接符 47"/>
            <p:cNvCxnSpPr/>
            <p:nvPr/>
          </p:nvCxnSpPr>
          <p:spPr>
            <a:xfrm>
              <a:off x="6015642" y="2570631"/>
              <a:ext cx="0" cy="863599"/>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48"/>
            <p:cNvCxnSpPr/>
            <p:nvPr/>
          </p:nvCxnSpPr>
          <p:spPr>
            <a:xfrm>
              <a:off x="2666845" y="3002430"/>
              <a:ext cx="12616"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49"/>
            <p:cNvCxnSpPr/>
            <p:nvPr/>
          </p:nvCxnSpPr>
          <p:spPr>
            <a:xfrm>
              <a:off x="9364440" y="3002430"/>
              <a:ext cx="0"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50"/>
            <p:cNvCxnSpPr/>
            <p:nvPr/>
          </p:nvCxnSpPr>
          <p:spPr>
            <a:xfrm flipH="1">
              <a:off x="2666845" y="3002430"/>
              <a:ext cx="6656056" cy="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096238" y="4237009"/>
            <a:ext cx="2827574" cy="2031325"/>
          </a:xfrm>
          <a:prstGeom prst="rect">
            <a:avLst/>
          </a:prstGeom>
          <a:noFill/>
        </p:spPr>
        <p:txBody>
          <a:bodyPr wrap="square" rtlCol="0">
            <a:spAutoFit/>
          </a:bodyPr>
          <a:lstStyle/>
          <a:p>
            <a:pPr algn="ctr">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Trải nghiệm về một buổi về quê thăm ông bà</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4738780" y="4237007"/>
            <a:ext cx="2523920" cy="2031325"/>
          </a:xfrm>
          <a:prstGeom prst="rect">
            <a:avLst/>
          </a:prstGeom>
          <a:noFill/>
        </p:spPr>
        <p:txBody>
          <a:bodyPr wrap="square" rtlCol="0">
            <a:spAutoFit/>
          </a:bodyPr>
          <a:lstStyle/>
          <a:p>
            <a:pPr algn="ctr">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Trải nghiệm về một ki niệm tuổi thơ</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8109268" y="4256200"/>
            <a:ext cx="2523920" cy="2031325"/>
          </a:xfrm>
          <a:prstGeom prst="rect">
            <a:avLst/>
          </a:prstGeom>
          <a:noFill/>
        </p:spPr>
        <p:txBody>
          <a:bodyPr wrap="square" rtlCol="0">
            <a:spAutoFit/>
          </a:bodyPr>
          <a:lstStyle/>
          <a:p>
            <a:pPr algn="ctr">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Trải nghiệm về một trò chơi dân gian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30"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141753" y="2949533"/>
            <a:ext cx="965386" cy="909218"/>
          </a:xfrm>
          <a:prstGeom prst="rect">
            <a:avLst/>
          </a:prstGeom>
        </p:spPr>
      </p:pic>
      <p:pic>
        <p:nvPicPr>
          <p:cNvPr id="31"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504173" y="2912329"/>
            <a:ext cx="965386" cy="909218"/>
          </a:xfrm>
          <a:prstGeom prst="rect">
            <a:avLst/>
          </a:prstGeom>
        </p:spPr>
      </p:pic>
      <p:pic>
        <p:nvPicPr>
          <p:cNvPr id="32"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8825893" y="2912329"/>
            <a:ext cx="965386" cy="909218"/>
          </a:xfrm>
          <a:prstGeom prst="rect">
            <a:avLst/>
          </a:prstGeom>
        </p:spPr>
      </p:pic>
      <p:pic>
        <p:nvPicPr>
          <p:cNvPr id="4" name="Picture 3"/>
          <p:cNvPicPr>
            <a:picLocks noChangeAspect="1"/>
          </p:cNvPicPr>
          <p:nvPr/>
        </p:nvPicPr>
        <p:blipFill>
          <a:blip r:embed="rId15"/>
          <a:stretch>
            <a:fillRect/>
          </a:stretch>
        </p:blipFill>
        <p:spPr>
          <a:xfrm>
            <a:off x="162829" y="-5276"/>
            <a:ext cx="11719201" cy="2145318"/>
          </a:xfrm>
          <a:prstGeom prst="rect">
            <a:avLst/>
          </a:prstGeom>
        </p:spPr>
      </p:pic>
    </p:spTree>
    <p:extLst>
      <p:ext uri="{BB962C8B-B14F-4D97-AF65-F5344CB8AC3E}">
        <p14:creationId xmlns:p14="http://schemas.microsoft.com/office/powerpoint/2010/main" val="151548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3875" b="99625" l="10000" r="94667">
                        <a14:foregroundMark x1="71417" y1="32500" x2="71417" y2="82625"/>
                        <a14:foregroundMark x1="70917" y1="30250" x2="74333" y2="32500"/>
                        <a14:foregroundMark x1="78917" y1="49375" x2="78917" y2="49375"/>
                        <a14:foregroundMark x1="69917" y1="50375" x2="59417" y2="59000"/>
                        <a14:foregroundMark x1="53667" y1="67375" x2="58083" y2="72375"/>
                        <a14:foregroundMark x1="60417" y1="61750" x2="60417" y2="65375"/>
                        <a14:foregroundMark x1="66167" y1="95000" x2="66167" y2="95000"/>
                        <a14:foregroundMark x1="79583" y1="85875" x2="79583" y2="85875"/>
                        <a14:foregroundMark x1="80417" y1="91250" x2="80417" y2="91250"/>
                      </a14:backgroundRemoval>
                    </a14:imgEffect>
                  </a14:imgLayer>
                </a14:imgProps>
              </a:ext>
            </a:extLst>
          </a:blip>
          <a:stretch>
            <a:fillRect/>
          </a:stretch>
        </p:blipFill>
        <p:spPr>
          <a:xfrm>
            <a:off x="8187560" y="3302758"/>
            <a:ext cx="4328046" cy="2885364"/>
          </a:xfrm>
          <a:prstGeom prst="rect">
            <a:avLst/>
          </a:prstGeom>
        </p:spPr>
      </p:pic>
      <p:pic>
        <p:nvPicPr>
          <p:cNvPr id="4" name="Picture 3"/>
          <p:cNvPicPr>
            <a:picLocks noChangeAspect="1"/>
          </p:cNvPicPr>
          <p:nvPr/>
        </p:nvPicPr>
        <p:blipFill>
          <a:blip r:embed="rId5"/>
          <a:stretch>
            <a:fillRect/>
          </a:stretch>
        </p:blipFill>
        <p:spPr>
          <a:xfrm>
            <a:off x="1924335" y="274628"/>
            <a:ext cx="8427248" cy="1286367"/>
          </a:xfrm>
          <a:prstGeom prst="rect">
            <a:avLst/>
          </a:prstGeom>
        </p:spPr>
      </p:pic>
      <p:sp>
        <p:nvSpPr>
          <p:cNvPr id="5" name="Rectangle 4"/>
          <p:cNvSpPr/>
          <p:nvPr/>
        </p:nvSpPr>
        <p:spPr>
          <a:xfrm>
            <a:off x="300249" y="1644623"/>
            <a:ext cx="10863619" cy="1200329"/>
          </a:xfrm>
          <a:prstGeom prst="rect">
            <a:avLst/>
          </a:prstGeom>
        </p:spPr>
        <p:txBody>
          <a:bodyPr wrap="square">
            <a:spAutoFit/>
          </a:bodyPr>
          <a:lstStyle/>
          <a:p>
            <a:pPr algn="just"/>
            <a:r>
              <a:rPr lang="vi-VN" sz="2400" dirty="0">
                <a:solidFill>
                  <a:srgbClr val="001A33"/>
                </a:solidFill>
              </a:rPr>
              <a:t> </a:t>
            </a:r>
            <a:r>
              <a:rPr lang="en-US" sz="2400" dirty="0">
                <a:solidFill>
                  <a:srgbClr val="001A33"/>
                </a:solidFill>
              </a:rPr>
              <a:t>       </a:t>
            </a:r>
            <a:r>
              <a:rPr lang="vi-VN" sz="2400" dirty="0">
                <a:solidFill>
                  <a:prstClr val="black">
                    <a:lumMod val="95000"/>
                    <a:lumOff val="5000"/>
                  </a:prstClr>
                </a:solidFill>
                <a:latin typeface="Times New Roman" panose="02020603050405020304" pitchFamily="18" charset="0"/>
                <a:cs typeface="Times New Roman" panose="02020603050405020304" pitchFamily="18" charset="0"/>
              </a:rPr>
              <a:t>Xin chào thầy cô và các bạn. Tôi tên là.............học sinh lớp ................ trường....... ............ Sau đây, tôi xin phép được kể về một trải nghiệm của bản thân trong một buổi về quê thăm ông bà....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endParaRPr lang="en-US" sz="2400" dirty="0">
              <a:solidFill>
                <a:prstClr val="black"/>
              </a:solidFill>
            </a:endParaRPr>
          </a:p>
        </p:txBody>
      </p:sp>
      <p:sp>
        <p:nvSpPr>
          <p:cNvPr id="6" name="Rectangle 5"/>
          <p:cNvSpPr/>
          <p:nvPr/>
        </p:nvSpPr>
        <p:spPr>
          <a:xfrm>
            <a:off x="427629" y="2928580"/>
            <a:ext cx="8088574" cy="4154984"/>
          </a:xfrm>
          <a:prstGeom prst="rect">
            <a:avLst/>
          </a:prstGeom>
        </p:spPr>
        <p:txBody>
          <a:bodyPr wrap="square">
            <a:spAutoFit/>
          </a:bodyPr>
          <a:lstStyle/>
          <a:p>
            <a:pPr algn="just"/>
            <a:r>
              <a:rPr lang="en-US" sz="2400" dirty="0">
                <a:solidFill>
                  <a:prstClr val="black"/>
                </a:solidFill>
                <a:latin typeface="Times New Roman" panose="02020603050405020304" pitchFamily="18" charset="0"/>
                <a:cs typeface="Times New Roman" panose="02020603050405020304" pitchFamily="18" charset="0"/>
              </a:rPr>
              <a:t>     </a:t>
            </a:r>
            <a:r>
              <a:rPr lang="vi-VN" sz="2400" dirty="0">
                <a:solidFill>
                  <a:prstClr val="black"/>
                </a:solidFill>
                <a:latin typeface="Times New Roman" panose="02020603050405020304" pitchFamily="18" charset="0"/>
                <a:cs typeface="Times New Roman" panose="02020603050405020304" pitchFamily="18" charset="0"/>
              </a:rPr>
              <a:t>Mỗi lần về quê thăm ông bà ngoại, tôi đều có những trải nghiệm thật đáng nhớ. Vùng quê thanh bình đem đến nhiều điều tuyệt vời và thú vị.</a:t>
            </a:r>
          </a:p>
          <a:p>
            <a:pPr algn="just"/>
            <a:r>
              <a:rPr lang="vi-VN" sz="2400" dirty="0">
                <a:solidFill>
                  <a:prstClr val="black"/>
                </a:solidFill>
                <a:latin typeface="Times New Roman" panose="02020603050405020304" pitchFamily="18" charset="0"/>
                <a:cs typeface="Times New Roman" panose="02020603050405020304" pitchFamily="18" charset="0"/>
              </a:rPr>
              <a:t>     Đó có thể là những buổi sáng thức dậy thật sớm để cùng ông đi dạo trên cánh đồng lúa mênh mông, cảm nhận hương thơm của bông lúa mới. Đó là những bữa cơm ngon lành mà bà ngoại nấu, dù giản dị nhưng chan chứa tình yêu thương của bà. Đó là những buổi chiều cùng đám bạn trong xóm đi thả diều, bắt cá ngoài đồng. Thật nhiều kỉ niệm đẹp đẽ nhưng có lẽ có một kỉ niệm mà tôi vẫn còn nhớ mãi cho đến bây giờ.</a:t>
            </a:r>
          </a:p>
          <a:p>
            <a:pPr algn="just"/>
            <a:r>
              <a:rPr lang="vi-VN" sz="2400"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97798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5742" y="608461"/>
            <a:ext cx="7938449" cy="5293757"/>
          </a:xfrm>
          <a:prstGeom prst="rect">
            <a:avLst/>
          </a:prstGeom>
        </p:spPr>
        <p:txBody>
          <a:bodyPr wrap="square">
            <a:spAutoFit/>
          </a:bodyPr>
          <a:lstStyle/>
          <a:p>
            <a:pPr algn="just"/>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Đó là kỉ niệm xảy ra vào lúc tôi mười tuổi. Tôi và anh Hoàng - anh trai của tôi rủ nhau đi câu cá. Hai anh em tôi ngồi câu cá được một lúc thì nghe thấy tiếng hò reo sôi nổi. Phía đằng xa là một nhóm học sinh đang thi bơi lội. Chúng tôi chạy đến chỗ cuộc thi diễn ra. Thì ra là nhóm bạn hàng xóm tôi mới quen hôm trước. Tôi cảm thấy rất thích thú, liền đề nghị được tham gia. Tôi liền rủ anh Hoàng nhưng anh lại từ chối. Tôi biết vì sao anh Hoàng từ chối tham gia. Trước đây, anh từng đạt giải Nhất cuộc thi bơi của thành phố. Anh rất yêu thích bơi lội. Bạn bè, người thân đều nói anh có tài năng. Nhưng vì một sự cố, anh đã từ bỏ ước mơ của mình. Điều đó đã khiến tôi cảm thấy rất buồn...</a:t>
            </a: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10000" b="100000" l="10000" r="90000"/>
                    </a14:imgEffect>
                  </a14:imgLayer>
                </a14:imgProps>
              </a:ext>
            </a:extLst>
          </a:blip>
          <a:stretch>
            <a:fillRect/>
          </a:stretch>
        </p:blipFill>
        <p:spPr>
          <a:xfrm>
            <a:off x="7465324" y="863219"/>
            <a:ext cx="5647045" cy="5647045"/>
          </a:xfrm>
          <a:prstGeom prst="rect">
            <a:avLst/>
          </a:prstGeom>
        </p:spPr>
      </p:pic>
    </p:spTree>
    <p:extLst>
      <p:ext uri="{BB962C8B-B14F-4D97-AF65-F5344CB8AC3E}">
        <p14:creationId xmlns:p14="http://schemas.microsoft.com/office/powerpoint/2010/main" val="3473237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9833" y1="19250" x2="52583" y2="25500"/>
                        <a14:foregroundMark x1="35167" y1="22750" x2="35167" y2="22750"/>
                        <a14:foregroundMark x1="36417" y1="29083" x2="36417" y2="29083"/>
                        <a14:foregroundMark x1="30333" y1="44000" x2="30333" y2="44000"/>
                        <a14:foregroundMark x1="36167" y1="31333" x2="35667" y2="29333"/>
                      </a14:backgroundRemoval>
                    </a14:imgEffect>
                  </a14:imgLayer>
                </a14:imgProps>
              </a:ext>
            </a:extLst>
          </a:blip>
          <a:stretch>
            <a:fillRect/>
          </a:stretch>
        </p:blipFill>
        <p:spPr>
          <a:xfrm flipH="1">
            <a:off x="-614149" y="1678674"/>
            <a:ext cx="5103125" cy="5397690"/>
          </a:xfrm>
          <a:prstGeom prst="rect">
            <a:avLst/>
          </a:prstGeom>
        </p:spPr>
      </p:pic>
      <p:sp>
        <p:nvSpPr>
          <p:cNvPr id="4" name="Rectangle 3"/>
          <p:cNvSpPr/>
          <p:nvPr/>
        </p:nvSpPr>
        <p:spPr>
          <a:xfrm>
            <a:off x="3047999" y="474345"/>
            <a:ext cx="8566245" cy="6186309"/>
          </a:xfrm>
          <a:prstGeom prst="rect">
            <a:avLst/>
          </a:prstGeom>
        </p:spPr>
        <p:txBody>
          <a:bodyPr wrap="square">
            <a:spAutoFit/>
          </a:bodyPr>
          <a:lstStyle/>
          <a:p>
            <a:pPr algn="just"/>
            <a:r>
              <a:rPr lang="en-US" sz="2200" dirty="0">
                <a:latin typeface="Times New Roman" panose="02020603050405020304" pitchFamily="18" charset="0"/>
              </a:rPr>
              <a:t>    </a:t>
            </a:r>
            <a:r>
              <a:rPr lang="vi-VN" sz="2200" dirty="0">
                <a:latin typeface="Times New Roman" panose="02020603050405020304" pitchFamily="18" charset="0"/>
              </a:rPr>
              <a:t>Nhóm thi đấu của chúng tôi gồm có năm người. Trọng tài là Tuấn - người bạn hàng xóm thân thiết nhất của tôi. Sau khi trọng thổi còi bắt đầu hiệp đấu. Hai tuyển thủ từ tư thế chuẩn bị đã nhanh chóng vào cuộc đua. Tiếng hô hào, cổ vũ vang vọng khắp con sông. Các đối thủ ngang sức ngang tài, không ai chịu kém ai vẫn đang bơi song song nhau. Tôi cố gắng bơi hết sức. Bỗng nhiên tôi cảm thấy chân bên trái của mình bị tê. Tôi bơi chậm lại rồi dần tụt lùi phía sau. Tôi nghe thấy có tiếng ai hoảng hốt kêu lên: “Hình như thằng Lâm bị chuột rút rồi”.</a:t>
            </a:r>
          </a:p>
          <a:p>
            <a:pPr algn="just"/>
            <a:r>
              <a:rPr lang="vi-VN" sz="2200" dirty="0">
                <a:latin typeface="Times New Roman" panose="02020603050405020304" pitchFamily="18" charset="0"/>
              </a:rPr>
              <a:t>     Tôi vùng vẫy trong nước. Nhưng không thể bơi tiếp. Không biết bản thân đã uống biết bao nhiêu là nước. Trong lúc mê man, tôi nghe thấy một giọng nói quen thuộc: “Lâm ơi, em ơi! Mau tỉnh lại đi em!”. Cho đến khi tỉnh táo thì tôi đã thấy anh Hoàng trước mặt mình. Khuôn mặt của anh đầy lo lắng. Hình như chính anh Hoàng là người đã cứu tôi.</a:t>
            </a:r>
          </a:p>
          <a:p>
            <a:pPr algn="just"/>
            <a:r>
              <a:rPr lang="vi-VN" sz="2200" dirty="0">
                <a:latin typeface="Times New Roman" panose="02020603050405020304" pitchFamily="18" charset="0"/>
              </a:rPr>
              <a:t>     Tôi dần dần tỉnh lại. Tôi thấy mọi người xung quanh đều thở phào nhẹ nhõm. Có tiếng nói cất lên: “Anh Hoàng tài thật, ở khoảng cách xa như vậy mà đã cứu được Lâm một cách thần kỳ!”. Có tiếng hưởng ứng: “Đúng vậy!”, “Đúng vậy!”... Tôi mỉm cười, lòng đầy tự hào rồi nhìn anh Hoàng, khẽ nói: “Cảm ơn anh!”.</a:t>
            </a:r>
          </a:p>
        </p:txBody>
      </p:sp>
    </p:spTree>
    <p:extLst>
      <p:ext uri="{BB962C8B-B14F-4D97-AF65-F5344CB8AC3E}">
        <p14:creationId xmlns:p14="http://schemas.microsoft.com/office/powerpoint/2010/main" val="8793102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769600" y="453191"/>
            <a:ext cx="1946747" cy="2095324"/>
          </a:xfrm>
          <a:prstGeom prst="rect">
            <a:avLst/>
          </a:prstGeom>
        </p:spPr>
      </p:pic>
      <p:pic>
        <p:nvPicPr>
          <p:cNvPr id="6"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692400" y="3276600"/>
            <a:ext cx="3670211" cy="4285810"/>
          </a:xfrm>
          <a:prstGeom prst="rect">
            <a:avLst/>
          </a:prstGeom>
        </p:spPr>
      </p:pic>
      <p:pic>
        <p:nvPicPr>
          <p:cNvPr id="7"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3486" y="5105400"/>
            <a:ext cx="1438319" cy="1307563"/>
          </a:xfrm>
          <a:prstGeom prst="rect">
            <a:avLst/>
          </a:prstGeom>
        </p:spPr>
      </p:pic>
      <p:sp>
        <p:nvSpPr>
          <p:cNvPr id="2" name="Rectangle 1"/>
          <p:cNvSpPr/>
          <p:nvPr/>
        </p:nvSpPr>
        <p:spPr>
          <a:xfrm>
            <a:off x="1561805" y="471023"/>
            <a:ext cx="8546017" cy="5693866"/>
          </a:xfrm>
          <a:prstGeom prst="rect">
            <a:avLst/>
          </a:prstGeom>
        </p:spPr>
        <p:txBody>
          <a:bodyPr wrap="square">
            <a:spAutoFit/>
          </a:bodyPr>
          <a:lstStyle/>
          <a:p>
            <a:pPr algn="just"/>
            <a:r>
              <a:rPr lang="en-US" sz="2800" dirty="0">
                <a:latin typeface="Times New Roman" panose="02020603050405020304" pitchFamily="18" charset="0"/>
              </a:rPr>
              <a:t>      </a:t>
            </a:r>
            <a:r>
              <a:rPr lang="vi-VN" sz="2800" dirty="0">
                <a:latin typeface="Times New Roman" panose="02020603050405020304" pitchFamily="18" charset="0"/>
              </a:rPr>
              <a:t>Nhờ có trải nghiệm ngày hôm đó, tình cảm của hai anh em càng trở nên thắm thiết. Không chỉ vậy, anh Hoàng còn quay trở lại tập luyện để chuẩn bị cho cuộc thi bơi dành cho thiếu niên sắp diễn ra. Một trải nghiệm nhỏ nhưng đem đến cho anh em tôi thật nhiều điều tốt đẹp</a:t>
            </a:r>
            <a:r>
              <a:rPr lang="en-US" sz="2800" dirty="0">
                <a:latin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góp</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ơn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126507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2123"/>
          <a:stretch/>
        </p:blipFill>
        <p:spPr>
          <a:xfrm>
            <a:off x="-1592239" y="3633212"/>
            <a:ext cx="2220422" cy="4723638"/>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192410" y="4847956"/>
            <a:ext cx="2286081" cy="2560783"/>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579130" y="6128348"/>
            <a:ext cx="2979151" cy="2887069"/>
          </a:xfrm>
          <a:prstGeom prst="rect">
            <a:avLst/>
          </a:prstGeom>
        </p:spPr>
      </p:pic>
      <p:pic>
        <p:nvPicPr>
          <p:cNvPr id="12"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552557" y="-3296644"/>
            <a:ext cx="3033064" cy="4472347"/>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5948742"/>
              </p:ext>
            </p:extLst>
          </p:nvPr>
        </p:nvGraphicFramePr>
        <p:xfrm>
          <a:off x="268406" y="155915"/>
          <a:ext cx="11646091" cy="6531489"/>
        </p:xfrm>
        <a:graphic>
          <a:graphicData uri="http://schemas.openxmlformats.org/drawingml/2006/table">
            <a:tbl>
              <a:tblPr firstRow="1" firstCol="1" bandRow="1" bandCol="1"/>
              <a:tblGrid>
                <a:gridCol w="2629323">
                  <a:extLst>
                    <a:ext uri="{9D8B030D-6E8A-4147-A177-3AD203B41FA5}">
                      <a16:colId xmlns:a16="http://schemas.microsoft.com/office/drawing/2014/main" val="3126707761"/>
                    </a:ext>
                  </a:extLst>
                </a:gridCol>
                <a:gridCol w="3193722">
                  <a:extLst>
                    <a:ext uri="{9D8B030D-6E8A-4147-A177-3AD203B41FA5}">
                      <a16:colId xmlns:a16="http://schemas.microsoft.com/office/drawing/2014/main" val="3617801488"/>
                    </a:ext>
                  </a:extLst>
                </a:gridCol>
                <a:gridCol w="2911523">
                  <a:extLst>
                    <a:ext uri="{9D8B030D-6E8A-4147-A177-3AD203B41FA5}">
                      <a16:colId xmlns:a16="http://schemas.microsoft.com/office/drawing/2014/main" val="4057391705"/>
                    </a:ext>
                  </a:extLst>
                </a:gridCol>
                <a:gridCol w="2911523">
                  <a:extLst>
                    <a:ext uri="{9D8B030D-6E8A-4147-A177-3AD203B41FA5}">
                      <a16:colId xmlns:a16="http://schemas.microsoft.com/office/drawing/2014/main" val="2769559469"/>
                    </a:ext>
                  </a:extLst>
                </a:gridCol>
              </a:tblGrid>
              <a:tr h="383993">
                <a:tc gridSpan="4">
                  <a:txBody>
                    <a:bodyPr/>
                    <a:lstStyle/>
                    <a:p>
                      <a:pPr algn="ctr">
                        <a:spcAft>
                          <a:spcPts val="0"/>
                        </a:spcAft>
                      </a:pPr>
                      <a:r>
                        <a:rPr lang="vi-VN" sz="2400" b="1" dirty="0">
                          <a:solidFill>
                            <a:srgbClr val="FF0000"/>
                          </a:solidFill>
                          <a:effectLst/>
                          <a:latin typeface="Times New Roman" panose="02020603050405020304" pitchFamily="18" charset="0"/>
                          <a:ea typeface="Times New Roman" panose="02020603050405020304" pitchFamily="18" charset="0"/>
                        </a:rPr>
                        <a:t>PHIẾU ĐÁNH GIÁ THEO TIÊU CHÍ</a:t>
                      </a:r>
                      <a:endParaRPr lang="en-US" sz="2400" dirty="0">
                        <a:solidFill>
                          <a:srgbClr val="FF0000"/>
                        </a:solidFill>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6543810"/>
                  </a:ext>
                </a:extLst>
              </a:tr>
              <a:tr h="341603">
                <a:tc gridSpan="4">
                  <a:txBody>
                    <a:bodyPr/>
                    <a:lstStyle/>
                    <a:p>
                      <a:pPr algn="ctr">
                        <a:spcAft>
                          <a:spcPts val="0"/>
                        </a:spcAft>
                      </a:pPr>
                      <a:r>
                        <a:rPr lang="vi-VN" sz="1800" b="1" dirty="0">
                          <a:effectLst/>
                          <a:latin typeface="Times New Roman" panose="02020603050405020304" pitchFamily="18" charset="0"/>
                          <a:ea typeface="Times New Roman" panose="02020603050405020304" pitchFamily="18" charset="0"/>
                        </a:rPr>
                        <a:t>Nhóm</a:t>
                      </a:r>
                      <a:r>
                        <a:rPr lang="vi-VN" sz="180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882668"/>
                  </a:ext>
                </a:extLst>
              </a:tr>
              <a:tr h="341603">
                <a:tc rowSpan="2">
                  <a:txBody>
                    <a:bodyPr/>
                    <a:lstStyle/>
                    <a:p>
                      <a:pPr algn="ctr">
                        <a:spcAft>
                          <a:spcPts val="0"/>
                        </a:spcAft>
                      </a:pPr>
                      <a:r>
                        <a:rPr lang="vi-VN" sz="1800" b="1">
                          <a:effectLst/>
                          <a:latin typeface="Times New Roman" panose="02020603050405020304" pitchFamily="18" charset="0"/>
                          <a:ea typeface="Times New Roman" panose="02020603050405020304" pitchFamily="18" charset="0"/>
                        </a:rPr>
                        <a:t>Tiêu chí</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a:spcAft>
                          <a:spcPts val="0"/>
                        </a:spcAft>
                      </a:pPr>
                      <a:r>
                        <a:rPr lang="vi-VN" sz="1800" b="1" i="1" dirty="0">
                          <a:effectLst/>
                          <a:latin typeface="Times New Roman" panose="02020603050405020304" pitchFamily="18" charset="0"/>
                          <a:ea typeface="Times New Roman" panose="02020603050405020304" pitchFamily="18" charset="0"/>
                        </a:rPr>
                        <a:t>Mức độ</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1025379"/>
                  </a:ext>
                </a:extLst>
              </a:tr>
              <a:tr h="341603">
                <a:tc vMerge="1">
                  <a:txBody>
                    <a:bodyPr/>
                    <a:lstStyle/>
                    <a:p>
                      <a:endParaRPr lang="en-US"/>
                    </a:p>
                  </a:txBody>
                  <a:tcPr/>
                </a:tc>
                <a:tc>
                  <a:txBody>
                    <a:bodyPr/>
                    <a:lstStyle/>
                    <a:p>
                      <a:pPr algn="ctr">
                        <a:spcAft>
                          <a:spcPts val="0"/>
                        </a:spcAft>
                      </a:pPr>
                      <a:r>
                        <a:rPr lang="vi-VN" sz="1800" b="1" i="1" dirty="0">
                          <a:effectLst/>
                          <a:latin typeface="Times New Roman" panose="02020603050405020304" pitchFamily="18" charset="0"/>
                          <a:ea typeface="Times New Roman" panose="02020603050405020304" pitchFamily="18" charset="0"/>
                        </a:rPr>
                        <a:t>Chưa đạt</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b="1" i="1">
                          <a:effectLst/>
                          <a:latin typeface="Times New Roman" panose="02020603050405020304" pitchFamily="18" charset="0"/>
                          <a:ea typeface="Times New Roman" panose="02020603050405020304" pitchFamily="18" charset="0"/>
                        </a:rPr>
                        <a:t>Đạt</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b="1" i="1">
                          <a:effectLst/>
                          <a:latin typeface="Times New Roman" panose="02020603050405020304" pitchFamily="18" charset="0"/>
                          <a:ea typeface="Times New Roman" panose="02020603050405020304" pitchFamily="18" charset="0"/>
                        </a:rPr>
                        <a:t>Tốt</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62411369"/>
                  </a:ext>
                </a:extLst>
              </a:tr>
              <a:tr h="683203">
                <a:tc>
                  <a:txBody>
                    <a:bodyPr/>
                    <a:lstStyle/>
                    <a:p>
                      <a:pPr>
                        <a:spcAft>
                          <a:spcPts val="0"/>
                        </a:spcAft>
                      </a:pPr>
                      <a:r>
                        <a:rPr lang="vi-VN" sz="1800" dirty="0">
                          <a:effectLst/>
                          <a:latin typeface="Times New Roman" panose="02020603050405020304" pitchFamily="18" charset="0"/>
                          <a:ea typeface="Times New Roman" panose="02020603050405020304" pitchFamily="18" charset="0"/>
                        </a:rPr>
                        <a:t>1.</a:t>
                      </a:r>
                      <a:r>
                        <a:rPr lang="vi-VN" sz="1800" baseline="0" dirty="0">
                          <a:effectLst/>
                          <a:latin typeface="Times New Roman" panose="02020603050405020304" pitchFamily="18" charset="0"/>
                          <a:ea typeface="Times New Roman" panose="02020603050405020304" pitchFamily="18" charset="0"/>
                        </a:rPr>
                        <a:t> Chọn được nội dung hay, đúng yêu cầu</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Chưa</a:t>
                      </a:r>
                      <a:r>
                        <a:rPr lang="vi-VN" sz="1800" baseline="0" dirty="0">
                          <a:effectLst/>
                          <a:latin typeface="Times New Roman" panose="02020603050405020304" pitchFamily="18" charset="0"/>
                          <a:ea typeface="Times New Roman" panose="02020603050405020304" pitchFamily="18" charset="0"/>
                        </a:rPr>
                        <a:t> kể được câu chuyện theo yêu cầu</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Có</a:t>
                      </a:r>
                      <a:r>
                        <a:rPr lang="vi-VN" sz="1800" baseline="0" dirty="0">
                          <a:effectLst/>
                          <a:latin typeface="Times New Roman" panose="02020603050405020304" pitchFamily="18" charset="0"/>
                          <a:ea typeface="Times New Roman" panose="02020603050405020304" pitchFamily="18" charset="0"/>
                        </a:rPr>
                        <a:t> kể được một số sự việc nhưng chưa trọng tâm</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vi-VN" sz="1800" dirty="0">
                          <a:effectLst/>
                          <a:latin typeface="Times New Roman" panose="02020603050405020304" pitchFamily="18" charset="0"/>
                          <a:ea typeface="Times New Roman" panose="02020603050405020304" pitchFamily="18" charset="0"/>
                        </a:rPr>
                        <a:t>Câu</a:t>
                      </a:r>
                      <a:r>
                        <a:rPr lang="vi-VN" sz="1800" baseline="0" dirty="0">
                          <a:effectLst/>
                          <a:latin typeface="Times New Roman" panose="02020603050405020304" pitchFamily="18" charset="0"/>
                          <a:ea typeface="Times New Roman" panose="02020603050405020304" pitchFamily="18" charset="0"/>
                        </a:rPr>
                        <a:t> chuyện thú vị, hấp dãn và ấn tượng</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05379427"/>
                  </a:ext>
                </a:extLst>
              </a:tr>
              <a:tr h="1024806">
                <a:tc>
                  <a:txBody>
                    <a:bodyPr/>
                    <a:lstStyle/>
                    <a:p>
                      <a:pPr>
                        <a:spcAft>
                          <a:spcPts val="0"/>
                        </a:spcAft>
                      </a:pPr>
                      <a:r>
                        <a:rPr lang="vi-VN" sz="1800" dirty="0">
                          <a:effectLst/>
                          <a:latin typeface="Times New Roman" panose="02020603050405020304" pitchFamily="18" charset="0"/>
                          <a:ea typeface="Times New Roman" panose="02020603050405020304" pitchFamily="18" charset="0"/>
                        </a:rPr>
                        <a:t>2. Nội dung phong phú,</a:t>
                      </a:r>
                      <a:r>
                        <a:rPr lang="vi-VN" sz="1800" baseline="0" dirty="0">
                          <a:effectLst/>
                          <a:latin typeface="Times New Roman" panose="02020603050405020304" pitchFamily="18" charset="0"/>
                          <a:ea typeface="Times New Roman" panose="02020603050405020304" pitchFamily="18" charset="0"/>
                        </a:rPr>
                        <a:t> hấp dẫn</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ND sơ sài, không nêu sự</a:t>
                      </a:r>
                      <a:r>
                        <a:rPr lang="vi-VN" sz="1800" baseline="0" dirty="0">
                          <a:effectLst/>
                          <a:latin typeface="Times New Roman" panose="02020603050405020304" pitchFamily="18" charset="0"/>
                          <a:ea typeface="Times New Roman" panose="02020603050405020304" pitchFamily="18" charset="0"/>
                        </a:rPr>
                        <a:t> kiện, </a:t>
                      </a:r>
                      <a:r>
                        <a:rPr lang="vi-VN" sz="1800" dirty="0">
                          <a:effectLst/>
                          <a:latin typeface="Times New Roman" panose="02020603050405020304" pitchFamily="18" charset="0"/>
                          <a:ea typeface="Times New Roman" panose="02020603050405020304" pitchFamily="18" charset="0"/>
                        </a:rPr>
                        <a:t>chưa</a:t>
                      </a:r>
                      <a:r>
                        <a:rPr lang="vi-VN" sz="1800" baseline="0" dirty="0">
                          <a:effectLst/>
                          <a:latin typeface="Times New Roman" panose="02020603050405020304" pitchFamily="18" charset="0"/>
                          <a:ea typeface="Times New Roman" panose="02020603050405020304" pitchFamily="18" charset="0"/>
                        </a:rPr>
                        <a:t> hấp dẫn</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Có</a:t>
                      </a:r>
                      <a:r>
                        <a:rPr lang="vi-VN" sz="1800" baseline="0" dirty="0">
                          <a:effectLst/>
                          <a:latin typeface="Times New Roman" panose="02020603050405020304" pitchFamily="18" charset="0"/>
                          <a:ea typeface="Times New Roman" panose="02020603050405020304" pitchFamily="18" charset="0"/>
                        </a:rPr>
                        <a:t> nhiều sự kiện của câu chuyện, được sắp xếp hợp lí</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vi-VN" sz="1800" dirty="0">
                          <a:effectLst/>
                          <a:latin typeface="Times New Roman" panose="02020603050405020304" pitchFamily="18" charset="0"/>
                          <a:ea typeface="Times New Roman" panose="02020603050405020304" pitchFamily="18" charset="0"/>
                        </a:rPr>
                        <a:t>Nội</a:t>
                      </a:r>
                      <a:r>
                        <a:rPr lang="vi-VN" sz="1800" baseline="0" dirty="0">
                          <a:effectLst/>
                          <a:latin typeface="Times New Roman" panose="02020603050405020304" pitchFamily="18" charset="0"/>
                          <a:ea typeface="Times New Roman" panose="02020603050405020304" pitchFamily="18" charset="0"/>
                        </a:rPr>
                        <a:t> dung c</a:t>
                      </a:r>
                      <a:r>
                        <a:rPr lang="vi-VN" sz="1800" dirty="0">
                          <a:effectLst/>
                          <a:latin typeface="Times New Roman" panose="02020603050405020304" pitchFamily="18" charset="0"/>
                          <a:ea typeface="Times New Roman" panose="02020603050405020304" pitchFamily="18" charset="0"/>
                        </a:rPr>
                        <a:t>âu</a:t>
                      </a:r>
                      <a:r>
                        <a:rPr lang="vi-VN" sz="1800" baseline="0" dirty="0">
                          <a:effectLst/>
                          <a:latin typeface="Times New Roman" panose="02020603050405020304" pitchFamily="18" charset="0"/>
                          <a:ea typeface="Times New Roman" panose="02020603050405020304" pitchFamily="18" charset="0"/>
                        </a:rPr>
                        <a:t> chuyện thú vị, hấp dãn và ấn tượng</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6667336"/>
                  </a:ext>
                </a:extLst>
              </a:tr>
              <a:tr h="1024806">
                <a:tc>
                  <a:txBody>
                    <a:bodyPr/>
                    <a:lstStyle/>
                    <a:p>
                      <a:pPr>
                        <a:spcAft>
                          <a:spcPts val="0"/>
                        </a:spcAft>
                      </a:pPr>
                      <a:r>
                        <a:rPr lang="vi-VN" sz="1800" dirty="0">
                          <a:effectLst/>
                          <a:latin typeface="Times New Roman" panose="02020603050405020304" pitchFamily="18" charset="0"/>
                          <a:ea typeface="Times New Roman" panose="02020603050405020304" pitchFamily="18" charset="0"/>
                        </a:rPr>
                        <a:t>3. Nói to, rõ ràng, truyền cảm.</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Nói nhỏ, khó nghe; nói lắp, ngập ngừng…</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a:effectLst/>
                          <a:latin typeface="Times New Roman" panose="02020603050405020304" pitchFamily="18" charset="0"/>
                          <a:ea typeface="Times New Roman" panose="02020603050405020304" pitchFamily="18" charset="0"/>
                        </a:rPr>
                        <a:t>Nói to nhưng đôi chỗ lặp lại hoặc ngập ngừng 1 vài câu.</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a:effectLst/>
                          <a:latin typeface="Times New Roman" panose="02020603050405020304" pitchFamily="18" charset="0"/>
                          <a:ea typeface="Times New Roman" panose="02020603050405020304" pitchFamily="18" charset="0"/>
                        </a:rPr>
                        <a:t>Nói to, truyền cảm, hầu như không lặp lại hoặc ngập ngừng.</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85606035"/>
                  </a:ext>
                </a:extLst>
              </a:tr>
              <a:tr h="1366407">
                <a:tc>
                  <a:txBody>
                    <a:bodyPr/>
                    <a:lstStyle/>
                    <a:p>
                      <a:pPr>
                        <a:spcAft>
                          <a:spcPts val="0"/>
                        </a:spcAft>
                      </a:pPr>
                      <a:r>
                        <a:rPr lang="vi-VN" sz="1800">
                          <a:effectLst/>
                          <a:latin typeface="Times New Roman" panose="02020603050405020304" pitchFamily="18" charset="0"/>
                          <a:ea typeface="Times New Roman" panose="02020603050405020304" pitchFamily="18" charset="0"/>
                        </a:rPr>
                        <a:t>4. Sử dụng yếu tố phi ngôn ngữ phù hợp.</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Điệu bộ thiếu tự tin, mắt chưa nhìn vào người nghe; nét mặt chưa biểu cảm hoặc biểu cảm không phù hợp.</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Điệu bộ tự tin, mắt nhìn vào người nghe; nét mặt biểu cảm phù hợp với nội dung câu chuyện.</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a:effectLst/>
                          <a:latin typeface="Times New Roman" panose="02020603050405020304" pitchFamily="18" charset="0"/>
                          <a:ea typeface="Times New Roman" panose="02020603050405020304" pitchFamily="18" charset="0"/>
                        </a:rPr>
                        <a:t>Điệu bộ rất tự tin, mắt nhìn vào người nghe; nét mặt sinh động.</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13615977"/>
                  </a:ext>
                </a:extLst>
              </a:tr>
              <a:tr h="639472">
                <a:tc>
                  <a:txBody>
                    <a:bodyPr/>
                    <a:lstStyle/>
                    <a:p>
                      <a:pPr>
                        <a:spcAft>
                          <a:spcPts val="0"/>
                        </a:spcAft>
                      </a:pPr>
                      <a:r>
                        <a:rPr lang="vi-VN" sz="1800" dirty="0">
                          <a:effectLst/>
                          <a:latin typeface="Times New Roman" panose="02020603050405020304" pitchFamily="18" charset="0"/>
                          <a:ea typeface="Times New Roman" panose="02020603050405020304" pitchFamily="18" charset="0"/>
                        </a:rPr>
                        <a:t>5. Mở đầu và kết thúc hợp lí</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Không chào hỏi/ và không có lời kết thúc bài nói.</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Có chào hỏi/ và có lời kết thúc bài nói.</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Chào hỏi/ và kết thúc bài nói một cách hấp dẫn.</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57329657"/>
                  </a:ext>
                </a:extLst>
              </a:tr>
              <a:tr h="383993">
                <a:tc gridSpan="4">
                  <a:txBody>
                    <a:bodyPr/>
                    <a:lstStyle/>
                    <a:p>
                      <a:pPr algn="r">
                        <a:spcAft>
                          <a:spcPts val="0"/>
                        </a:spcAft>
                      </a:pPr>
                      <a:r>
                        <a:rPr lang="en-US" sz="2400" dirty="0" err="1">
                          <a:solidFill>
                            <a:srgbClr val="FF0000"/>
                          </a:solidFill>
                          <a:effectLst/>
                          <a:latin typeface="Times New Roman" panose="02020603050405020304" pitchFamily="18" charset="0"/>
                          <a:ea typeface="Times New Roman" panose="02020603050405020304" pitchFamily="18" charset="0"/>
                        </a:rPr>
                        <a:t>Tổng</a:t>
                      </a:r>
                      <a:r>
                        <a:rPr lang="en-US" sz="2400" dirty="0">
                          <a:solidFill>
                            <a:srgbClr val="FF0000"/>
                          </a:solidFill>
                          <a:effectLst/>
                          <a:latin typeface="Times New Roman" panose="02020603050405020304" pitchFamily="18" charset="0"/>
                          <a:ea typeface="Times New Roman" panose="02020603050405020304" pitchFamily="18" charset="0"/>
                        </a:rPr>
                        <a:t>:………/10 </a:t>
                      </a:r>
                      <a:r>
                        <a:rPr lang="en-US" sz="2400" dirty="0" err="1">
                          <a:solidFill>
                            <a:srgbClr val="FF0000"/>
                          </a:solidFill>
                          <a:effectLst/>
                          <a:latin typeface="Times New Roman" panose="02020603050405020304" pitchFamily="18" charset="0"/>
                          <a:ea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3912204"/>
                  </a:ext>
                </a:extLst>
              </a:tr>
            </a:tbl>
          </a:graphicData>
        </a:graphic>
      </p:graphicFrame>
    </p:spTree>
    <p:extLst>
      <p:ext uri="{BB962C8B-B14F-4D97-AF65-F5344CB8AC3E}">
        <p14:creationId xmlns:p14="http://schemas.microsoft.com/office/powerpoint/2010/main" val="80239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04047" y="1704080"/>
            <a:ext cx="3114159" cy="3418737"/>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977648" y="5221415"/>
            <a:ext cx="2487760" cy="2098765"/>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10252868" y="-738895"/>
            <a:ext cx="4122145" cy="4152344"/>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800271" y="5221415"/>
            <a:ext cx="1676839" cy="1901571"/>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31869" y="-909942"/>
            <a:ext cx="2237993" cy="2172888"/>
          </a:xfrm>
          <a:prstGeom prst="rect">
            <a:avLst/>
          </a:prstGeom>
        </p:spPr>
      </p:pic>
      <p:sp>
        <p:nvSpPr>
          <p:cNvPr id="22" name="矩形 1"/>
          <p:cNvSpPr/>
          <p:nvPr/>
        </p:nvSpPr>
        <p:spPr>
          <a:xfrm>
            <a:off x="2295685" y="1797785"/>
            <a:ext cx="7428775" cy="4184071"/>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矩形 7"/>
          <p:cNvSpPr/>
          <p:nvPr/>
        </p:nvSpPr>
        <p:spPr>
          <a:xfrm>
            <a:off x="2475130" y="2013302"/>
            <a:ext cx="340104"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sp>
        <p:nvSpPr>
          <p:cNvPr id="24" name="Rectangle 23"/>
          <p:cNvSpPr>
            <a:spLocks noChangeArrowheads="1"/>
          </p:cNvSpPr>
          <p:nvPr/>
        </p:nvSpPr>
        <p:spPr bwMode="auto">
          <a:xfrm>
            <a:off x="2453825" y="2353498"/>
            <a:ext cx="7129676" cy="3970318"/>
          </a:xfrm>
          <a:prstGeom prst="rect">
            <a:avLst/>
          </a:prstGeom>
          <a:noFill/>
          <a:ln w="9525">
            <a:noFill/>
            <a:miter lim="800000"/>
            <a:headEnd/>
            <a:tailEnd/>
          </a:ln>
        </p:spPr>
        <p:txBody>
          <a:bodyPr wrap="square">
            <a:spAutoFit/>
          </a:bodyPr>
          <a:lstStyle/>
          <a:p>
            <a:pPr algn="just" fontAlgn="base">
              <a:spcBef>
                <a:spcPct val="0"/>
              </a:spcBef>
              <a:spcAft>
                <a:spcPct val="0"/>
              </a:spcAft>
            </a:pPr>
            <a:r>
              <a:rPr lang="en-US" sz="2800" b="1" dirty="0" err="1">
                <a:solidFill>
                  <a:schemeClr val="tx1">
                    <a:lumMod val="95000"/>
                    <a:lumOff val="5000"/>
                  </a:schemeClr>
                </a:solidFill>
                <a:latin typeface="Times New Roman" pitchFamily="18" charset="0"/>
                <a:cs typeface="Times New Roman" pitchFamily="18" charset="0"/>
              </a:rPr>
              <a:t>Đề</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bài</a:t>
            </a:r>
            <a:r>
              <a:rPr lang="en-US" sz="2800" dirty="0" err="1">
                <a:solidFill>
                  <a:schemeClr val="tx1">
                    <a:lumMod val="95000"/>
                    <a:lumOff val="5000"/>
                  </a:schemeClr>
                </a:solidFill>
                <a:latin typeface="Times New Roman" pitchFamily="18" charset="0"/>
                <a:cs typeface="Times New Roman" pitchFamily="18" charset="0"/>
              </a:rPr>
              <a:t>.Trong</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đoạn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trích</a:t>
            </a:r>
            <a:r>
              <a:rPr lang="en-US" sz="2800"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Bài</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học</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đường</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đời</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đầu</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tiên</a:t>
            </a:r>
            <a:r>
              <a:rPr lang="en-US" sz="2800" i="1"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nhờ</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Dế</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Choắt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Dế</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Mèn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đã</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rút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ra</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bài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học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cho</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mình</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Trong</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đoạn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trích</a:t>
            </a:r>
            <a:r>
              <a:rPr lang="en-US" sz="2800"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Nếu</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cậu</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muốn</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có</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một</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người</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bạn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cáo</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bày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tỏ</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nếu</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được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kết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với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hoàng</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tử</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bé</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cuộc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đời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cáo</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sẽ</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thay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đổi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như</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thể</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được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mặt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trời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chiếu</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sáng</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Hãy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kể</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về</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một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thay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đổi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tích</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cực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của</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bản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thân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mà</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em</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có</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được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nhờ</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bè</a:t>
            </a:r>
            <a:r>
              <a:rPr lang="en-US" sz="2800" dirty="0">
                <a:solidFill>
                  <a:schemeClr val="tx1">
                    <a:lumMod val="95000"/>
                    <a:lumOff val="5000"/>
                  </a:schemeClr>
                </a:solidFill>
                <a:latin typeface="Times New Roman" pitchFamily="18" charset="0"/>
                <a:cs typeface="Times New Roman" pitchFamily="18" charset="0"/>
              </a:rPr>
              <a:t>.</a:t>
            </a:r>
            <a:endParaRPr lang="vi-VN" sz="2800" b="1" dirty="0">
              <a:solidFill>
                <a:schemeClr val="tx1">
                  <a:lumMod val="95000"/>
                  <a:lumOff val="5000"/>
                </a:schemeClr>
              </a:solidFill>
              <a:latin typeface="Times New Roman" pitchFamily="18" charset="0"/>
              <a:cs typeface="Times New Roman" pitchFamily="18" charset="0"/>
            </a:endParaRPr>
          </a:p>
          <a:p>
            <a:pPr algn="just" fontAlgn="base">
              <a:spcBef>
                <a:spcPct val="0"/>
              </a:spcBef>
              <a:spcAft>
                <a:spcPct val="0"/>
              </a:spcAft>
            </a:pPr>
            <a:endParaRPr lang="en-US" sz="2800" dirty="0">
              <a:solidFill>
                <a:schemeClr val="tx1">
                  <a:lumMod val="95000"/>
                  <a:lumOff val="5000"/>
                </a:schemeClr>
              </a:solidFill>
              <a:cs typeface="Arial" charset="0"/>
            </a:endParaRPr>
          </a:p>
        </p:txBody>
      </p:sp>
    </p:spTree>
    <p:extLst>
      <p:ext uri="{BB962C8B-B14F-4D97-AF65-F5344CB8AC3E}">
        <p14:creationId xmlns:p14="http://schemas.microsoft.com/office/powerpoint/2010/main" val="339254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595972" y="-546164"/>
            <a:ext cx="3192057" cy="3504254"/>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871200" y="4692882"/>
            <a:ext cx="1788439" cy="2459103"/>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50038" y="339022"/>
            <a:ext cx="1286149" cy="1211318"/>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0843" y="5591352"/>
            <a:ext cx="1149195" cy="1266648"/>
          </a:xfrm>
          <a:prstGeom prst="rect">
            <a:avLst/>
          </a:prstGeom>
        </p:spPr>
      </p:pic>
      <p:pic>
        <p:nvPicPr>
          <p:cNvPr id="7" name="Picture 6"/>
          <p:cNvPicPr>
            <a:picLocks noChangeAspect="1"/>
          </p:cNvPicPr>
          <p:nvPr/>
        </p:nvPicPr>
        <p:blipFill>
          <a:blip r:embed="rId11">
            <a:extLst>
              <a:ext uri="{BEBA8EAE-BF5A-486C-A8C5-ECC9F3942E4B}">
                <a14:imgProps xmlns:a14="http://schemas.microsoft.com/office/drawing/2010/main">
                  <a14:imgLayer r:embed="rId12">
                    <a14:imgEffect>
                      <a14:backgroundRemoval t="5272" b="96965" l="6709" r="95048"/>
                    </a14:imgEffect>
                  </a14:imgLayer>
                </a14:imgProps>
              </a:ext>
            </a:extLst>
          </a:blip>
          <a:stretch>
            <a:fillRect/>
          </a:stretch>
        </p:blipFill>
        <p:spPr>
          <a:xfrm>
            <a:off x="6524772" y="1178516"/>
            <a:ext cx="5962650" cy="5962650"/>
          </a:xfrm>
          <a:prstGeom prst="rect">
            <a:avLst/>
          </a:prstGeom>
        </p:spPr>
      </p:pic>
      <p:pic>
        <p:nvPicPr>
          <p:cNvPr id="10" name="Picture 9"/>
          <p:cNvPicPr>
            <a:picLocks noChangeAspect="1"/>
          </p:cNvPicPr>
          <p:nvPr/>
        </p:nvPicPr>
        <p:blipFill>
          <a:blip r:embed="rId13"/>
          <a:stretch>
            <a:fillRect/>
          </a:stretch>
        </p:blipFill>
        <p:spPr>
          <a:xfrm>
            <a:off x="577429" y="1814485"/>
            <a:ext cx="6897033" cy="2764058"/>
          </a:xfrm>
          <a:prstGeom prst="rect">
            <a:avLst/>
          </a:prstGeom>
        </p:spPr>
      </p:pic>
      <p:sp>
        <p:nvSpPr>
          <p:cNvPr id="4" name="TextBox 3">
            <a:extLst>
              <a:ext uri="{FF2B5EF4-FFF2-40B4-BE49-F238E27FC236}">
                <a16:creationId xmlns:a16="http://schemas.microsoft.com/office/drawing/2014/main" id="{09EA879E-E5E8-CBC4-748C-CEDA68E6B7DF}"/>
              </a:ext>
            </a:extLst>
          </p:cNvPr>
          <p:cNvSpPr txBox="1"/>
          <p:nvPr/>
        </p:nvSpPr>
        <p:spPr>
          <a:xfrm>
            <a:off x="2536187" y="576714"/>
            <a:ext cx="11176000" cy="707886"/>
          </a:xfrm>
          <a:prstGeom prst="rect">
            <a:avLst/>
          </a:prstGeom>
          <a:noFill/>
        </p:spPr>
        <p:txBody>
          <a:bodyPr wrap="square" rtlCol="0">
            <a:spAutoFit/>
          </a:bodyPr>
          <a:lstStyle/>
          <a:p>
            <a:pPr algn="just"/>
            <a:r>
              <a:rPr lang="en-US" sz="4000" b="1" dirty="0">
                <a:solidFill>
                  <a:prstClr val="black"/>
                </a:solidFill>
                <a:latin typeface="Times New Roman" panose="02020603050405020304" pitchFamily="18" charset="0"/>
                <a:cs typeface="Times New Roman" panose="02020603050405020304" pitchFamily="18" charset="0"/>
              </a:rPr>
              <a:t>TIẾT 12,13</a:t>
            </a:r>
          </a:p>
        </p:txBody>
      </p:sp>
    </p:spTree>
    <p:extLst>
      <p:ext uri="{BB962C8B-B14F-4D97-AF65-F5344CB8AC3E}">
        <p14:creationId xmlns:p14="http://schemas.microsoft.com/office/powerpoint/2010/main" val="4112902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39989" y="2856039"/>
            <a:ext cx="5268503" cy="5783785"/>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067796" y="5747932"/>
            <a:ext cx="2171697" cy="2220137"/>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543378" y="1960104"/>
            <a:ext cx="1925645" cy="2143937"/>
          </a:xfrm>
          <a:prstGeom prst="rect">
            <a:avLst/>
          </a:prstGeom>
        </p:spPr>
      </p:pic>
      <p:sp>
        <p:nvSpPr>
          <p:cNvPr id="7" name="矩形 1"/>
          <p:cNvSpPr/>
          <p:nvPr/>
        </p:nvSpPr>
        <p:spPr>
          <a:xfrm>
            <a:off x="736979" y="1434759"/>
            <a:ext cx="10631606" cy="4925098"/>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7"/>
          <p:cNvSpPr/>
          <p:nvPr/>
        </p:nvSpPr>
        <p:spPr>
          <a:xfrm>
            <a:off x="894875" y="1569666"/>
            <a:ext cx="340104"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sp>
        <p:nvSpPr>
          <p:cNvPr id="12"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3" name="Picture 12"/>
          <p:cNvPicPr>
            <a:picLocks noChangeAspect="1"/>
          </p:cNvPicPr>
          <p:nvPr/>
        </p:nvPicPr>
        <p:blipFill>
          <a:blip r:embed="rId9"/>
          <a:stretch>
            <a:fillRect/>
          </a:stretch>
        </p:blipFill>
        <p:spPr>
          <a:xfrm>
            <a:off x="4460193" y="359431"/>
            <a:ext cx="2834886" cy="963251"/>
          </a:xfrm>
          <a:prstGeom prst="rect">
            <a:avLst/>
          </a:prstGeom>
        </p:spPr>
      </p:pic>
      <p:sp>
        <p:nvSpPr>
          <p:cNvPr id="14" name="Rectangle 13"/>
          <p:cNvSpPr>
            <a:spLocks noChangeArrowheads="1"/>
          </p:cNvSpPr>
          <p:nvPr/>
        </p:nvSpPr>
        <p:spPr bwMode="auto">
          <a:xfrm>
            <a:off x="1125577" y="1527448"/>
            <a:ext cx="9983702" cy="4749800"/>
          </a:xfrm>
          <a:prstGeom prst="rect">
            <a:avLst/>
          </a:prstGeom>
          <a:noFill/>
          <a:ln w="9525">
            <a:noFill/>
            <a:miter lim="800000"/>
            <a:headEnd/>
            <a:tailEnd/>
          </a:ln>
        </p:spPr>
        <p:txBody>
          <a:bodyPr wrap="square">
            <a:spAutoFit/>
          </a:bodyPr>
          <a:lstStyle/>
          <a:p>
            <a:pPr algn="just" fontAlgn="base">
              <a:spcBef>
                <a:spcPct val="0"/>
              </a:spcBef>
              <a:spcAft>
                <a:spcPct val="0"/>
              </a:spcAft>
            </a:pP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hiểu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đề</a:t>
            </a:r>
            <a:r>
              <a:rPr lang="en-US" sz="2800" b="1" dirty="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a:p>
            <a:pPr algn="just" fontAlgn="base">
              <a:spcBef>
                <a:spcPct val="0"/>
              </a:spcBef>
              <a:spcAft>
                <a:spcPct val="0"/>
              </a:spcAft>
            </a:pP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Yêu</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cầu</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kể</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về</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một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thay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đổi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tích</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cực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của</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bản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thân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mà</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em</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có</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được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nhờ</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bè</a:t>
            </a:r>
            <a:r>
              <a:rPr lang="en-US" sz="2800" dirty="0">
                <a:solidFill>
                  <a:schemeClr val="tx1">
                    <a:lumMod val="95000"/>
                    <a:lumOff val="5000"/>
                  </a:schemeClr>
                </a:solidFill>
                <a:latin typeface="Times New Roman" pitchFamily="18" charset="0"/>
                <a:cs typeface="Times New Roman" pitchFamily="18" charset="0"/>
              </a:rPr>
              <a:t> </a:t>
            </a:r>
          </a:p>
          <a:p>
            <a:pPr algn="just" fontAlgn="base">
              <a:spcBef>
                <a:spcPct val="0"/>
              </a:spcBef>
              <a:spcAft>
                <a:spcPct val="0"/>
              </a:spcAft>
            </a:pPr>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ý.</a:t>
            </a:r>
            <a:endParaRPr lang="en-US" sz="2800" dirty="0">
              <a:solidFill>
                <a:srgbClr val="FF0000"/>
              </a:solidFill>
              <a:latin typeface="Times New Roman" pitchFamily="18" charset="0"/>
              <a:cs typeface="Times New Roman" pitchFamily="18" charset="0"/>
            </a:endParaRPr>
          </a:p>
          <a:p>
            <a:pPr algn="just" fontAlgn="base">
              <a:lnSpc>
                <a:spcPct val="115000"/>
              </a:lnSpc>
              <a:spcBef>
                <a:spcPct val="0"/>
              </a:spcBef>
              <a:spcAft>
                <a:spcPct val="0"/>
              </a:spcAft>
            </a:pP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Được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kể</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từ</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người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kể</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chuyện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ngôi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thứ</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nhất</a:t>
            </a:r>
            <a:r>
              <a:rPr lang="en-US" sz="2800" dirty="0">
                <a:solidFill>
                  <a:schemeClr val="tx1">
                    <a:lumMod val="95000"/>
                    <a:lumOff val="5000"/>
                  </a:schemeClr>
                </a:solidFill>
                <a:latin typeface="Times New Roman" pitchFamily="18" charset="0"/>
                <a:ea typeface="MS Mincho" pitchFamily="49" charset="-128"/>
                <a:cs typeface="Arial" charset="0"/>
              </a:rPr>
              <a:t>.</a:t>
            </a:r>
            <a:endParaRPr lang="en-US" sz="2800" dirty="0">
              <a:solidFill>
                <a:schemeClr val="tx1">
                  <a:lumMod val="95000"/>
                  <a:lumOff val="5000"/>
                </a:schemeClr>
              </a:solidFill>
              <a:latin typeface="Times New Roman" pitchFamily="18" charset="0"/>
              <a:cs typeface="Times New Roman" pitchFamily="18" charset="0"/>
            </a:endParaRPr>
          </a:p>
          <a:p>
            <a:pPr algn="just" fontAlgn="base">
              <a:lnSpc>
                <a:spcPct val="115000"/>
              </a:lnSpc>
              <a:spcBef>
                <a:spcPct val="0"/>
              </a:spcBef>
              <a:spcAft>
                <a:spcPct val="0"/>
              </a:spcAft>
            </a:pP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Giới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thiệu</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được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cs typeface="Times New Roman" pitchFamily="18" charset="0"/>
              </a:rPr>
              <a:t>về</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một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thay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đổi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tích</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cực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của</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bản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thân</a:t>
            </a:r>
            <a:r>
              <a:rPr lang="en-US" sz="2800" dirty="0">
                <a:solidFill>
                  <a:schemeClr val="tx1">
                    <a:lumMod val="95000"/>
                    <a:lumOff val="5000"/>
                  </a:schemeClr>
                </a:solidFill>
                <a:latin typeface="Times New Roman" pitchFamily="18" charset="0"/>
                <a:ea typeface="MS Mincho" pitchFamily="49" charset="-128"/>
                <a:cs typeface="Arial" charset="0"/>
              </a:rPr>
              <a:t>.</a:t>
            </a:r>
            <a:endParaRPr lang="en-US" sz="2800" dirty="0">
              <a:solidFill>
                <a:schemeClr val="tx1">
                  <a:lumMod val="95000"/>
                  <a:lumOff val="5000"/>
                </a:schemeClr>
              </a:solidFill>
              <a:latin typeface="Times New Roman" pitchFamily="18" charset="0"/>
              <a:cs typeface="Times New Roman" pitchFamily="18" charset="0"/>
            </a:endParaRPr>
          </a:p>
          <a:p>
            <a:pPr algn="just" fontAlgn="base">
              <a:lnSpc>
                <a:spcPct val="115000"/>
              </a:lnSpc>
              <a:spcBef>
                <a:spcPct val="0"/>
              </a:spcBef>
              <a:spcAft>
                <a:spcPct val="0"/>
              </a:spcAft>
            </a:pP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Lí</a:t>
            </a:r>
            <a:r>
              <a:rPr lang="en-US" sz="2800" dirty="0">
                <a:solidFill>
                  <a:schemeClr val="tx1">
                    <a:lumMod val="95000"/>
                    <a:lumOff val="5000"/>
                  </a:schemeClr>
                </a:solidFill>
                <a:latin typeface="Times New Roman" pitchFamily="18" charset="0"/>
                <a:ea typeface="MS Mincho" pitchFamily="49" charset="-128"/>
                <a:cs typeface="Arial" charset="0"/>
              </a:rPr>
              <a:t> do </a:t>
            </a:r>
            <a:r>
              <a:rPr lang="en-US" sz="2800" dirty="0" err="1">
                <a:solidFill>
                  <a:schemeClr val="tx1">
                    <a:lumMod val="95000"/>
                    <a:lumOff val="5000"/>
                  </a:schemeClr>
                </a:solidFill>
                <a:latin typeface="Times New Roman" pitchFamily="18" charset="0"/>
                <a:ea typeface="MS Mincho" pitchFamily="49" charset="-128"/>
                <a:cs typeface="Arial" charset="0"/>
              </a:rPr>
              <a:t>của</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sự</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thay</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đổi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Tập</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trung</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vào</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sự</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việc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đã</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xảy</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ra</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gắn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với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một</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kỉ</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niệm</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về</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tình</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bạn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Kỉ</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niệm</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vui</a:t>
            </a:r>
            <a:r>
              <a:rPr lang="en-US" sz="2800" dirty="0">
                <a:solidFill>
                  <a:schemeClr val="tx1">
                    <a:lumMod val="95000"/>
                    <a:lumOff val="5000"/>
                  </a:schemeClr>
                </a:solidFill>
                <a:latin typeface="Times New Roman" pitchFamily="18" charset="0"/>
                <a:ea typeface="MS Mincho" pitchFamily="49" charset="-128"/>
                <a:cs typeface="Arial" charset="0"/>
              </a:rPr>
              <a:t>, hay </a:t>
            </a:r>
            <a:r>
              <a:rPr lang="en-US" sz="2800" dirty="0" err="1">
                <a:solidFill>
                  <a:schemeClr val="tx1">
                    <a:lumMod val="95000"/>
                    <a:lumOff val="5000"/>
                  </a:schemeClr>
                </a:solidFill>
                <a:latin typeface="Times New Roman" pitchFamily="18" charset="0"/>
                <a:ea typeface="MS Mincho" pitchFamily="49" charset="-128"/>
                <a:cs typeface="Arial" charset="0"/>
              </a:rPr>
              <a:t>buồn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người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bạn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đã</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có</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hành</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động</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lời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nói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việc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làm</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nào</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để</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giúp</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em</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thay</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đổi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tích</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cực</a:t>
            </a:r>
            <a:r>
              <a:rPr lang="en-US" sz="2800" dirty="0">
                <a:solidFill>
                  <a:schemeClr val="tx1">
                    <a:lumMod val="95000"/>
                    <a:lumOff val="5000"/>
                  </a:schemeClr>
                </a:solidFill>
                <a:latin typeface="Times New Roman" pitchFamily="18" charset="0"/>
                <a:ea typeface="MS Mincho" pitchFamily="49" charset="-128"/>
                <a:cs typeface="Arial" charset="0"/>
              </a:rPr>
              <a:t>).</a:t>
            </a:r>
            <a:endParaRPr lang="en-US" sz="2800" dirty="0">
              <a:solidFill>
                <a:schemeClr val="tx1">
                  <a:lumMod val="95000"/>
                  <a:lumOff val="5000"/>
                </a:schemeClr>
              </a:solidFill>
              <a:latin typeface="Times New Roman" pitchFamily="18" charset="0"/>
              <a:cs typeface="Times New Roman" pitchFamily="18" charset="0"/>
            </a:endParaRPr>
          </a:p>
          <a:p>
            <a:pPr algn="just" fontAlgn="base">
              <a:lnSpc>
                <a:spcPct val="115000"/>
              </a:lnSpc>
              <a:spcBef>
                <a:spcPct val="0"/>
              </a:spcBef>
              <a:spcAft>
                <a:spcPct val="0"/>
              </a:spcAft>
            </a:pP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Thể</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hiện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được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cảm</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xúc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của</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người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viết</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trước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sự</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việc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được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kể</a:t>
            </a:r>
            <a:r>
              <a:rPr lang="en-US" sz="2800" dirty="0">
                <a:solidFill>
                  <a:schemeClr val="tx1">
                    <a:lumMod val="95000"/>
                    <a:lumOff val="5000"/>
                  </a:schemeClr>
                </a:solidFill>
                <a:latin typeface="Times New Roman" pitchFamily="18" charset="0"/>
                <a:ea typeface="MS Mincho" pitchFamily="49" charset="-128"/>
                <a:cs typeface="Arial" charset="0"/>
              </a:rPr>
              <a:t>.</a:t>
            </a:r>
            <a:endParaRPr lang="en-US" sz="28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09052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 calcmode="lin" valueType="num">
                                      <p:cBhvr>
                                        <p:cTn id="12" dur="10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14">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14">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p:cTn id="25" dur="10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14">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14">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1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 calcmode="lin" valueType="num">
                                      <p:cBhvr>
                                        <p:cTn id="33" dur="1000" fill="hold"/>
                                        <p:tgtEl>
                                          <p:spTgt spid="14">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14">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14">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1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4">
                                            <p:txEl>
                                              <p:pRg st="5" end="5"/>
                                            </p:txEl>
                                          </p:spTgt>
                                        </p:tgtEl>
                                        <p:attrNameLst>
                                          <p:attrName>style.visibility</p:attrName>
                                        </p:attrNameLst>
                                      </p:cBhvr>
                                      <p:to>
                                        <p:strVal val="visible"/>
                                      </p:to>
                                    </p:set>
                                    <p:anim calcmode="lin" valueType="num">
                                      <p:cBhvr>
                                        <p:cTn id="41" dur="1000" fill="hold"/>
                                        <p:tgtEl>
                                          <p:spTgt spid="14">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14">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14">
                                            <p:txEl>
                                              <p:pRg st="5" end="5"/>
                                            </p:txEl>
                                          </p:spTgt>
                                        </p:tgtEl>
                                        <p:attrNameLst>
                                          <p:attrName>style.rotation</p:attrName>
                                        </p:attrNameLst>
                                      </p:cBhvr>
                                      <p:tavLst>
                                        <p:tav tm="0">
                                          <p:val>
                                            <p:fltVal val="90"/>
                                          </p:val>
                                        </p:tav>
                                        <p:tav tm="100000">
                                          <p:val>
                                            <p:fltVal val="0"/>
                                          </p:val>
                                        </p:tav>
                                      </p:tavLst>
                                    </p:anim>
                                    <p:animEffect transition="in" filter="fade">
                                      <p:cBhvr>
                                        <p:cTn id="44" dur="1000"/>
                                        <p:tgtEl>
                                          <p:spTgt spid="1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4">
                                            <p:txEl>
                                              <p:pRg st="6" end="6"/>
                                            </p:txEl>
                                          </p:spTgt>
                                        </p:tgtEl>
                                        <p:attrNameLst>
                                          <p:attrName>style.visibility</p:attrName>
                                        </p:attrNameLst>
                                      </p:cBhvr>
                                      <p:to>
                                        <p:strVal val="visible"/>
                                      </p:to>
                                    </p:set>
                                    <p:anim calcmode="lin" valueType="num">
                                      <p:cBhvr>
                                        <p:cTn id="49" dur="1000" fill="hold"/>
                                        <p:tgtEl>
                                          <p:spTgt spid="14">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14">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14">
                                            <p:txEl>
                                              <p:pRg st="6" end="6"/>
                                            </p:txEl>
                                          </p:spTgt>
                                        </p:tgtEl>
                                        <p:attrNameLst>
                                          <p:attrName>style.rotation</p:attrName>
                                        </p:attrNameLst>
                                      </p:cBhvr>
                                      <p:tavLst>
                                        <p:tav tm="0">
                                          <p:val>
                                            <p:fltVal val="90"/>
                                          </p:val>
                                        </p:tav>
                                        <p:tav tm="100000">
                                          <p:val>
                                            <p:fltVal val="0"/>
                                          </p:val>
                                        </p:tav>
                                      </p:tavLst>
                                    </p:anim>
                                    <p:animEffect transition="in" filter="fade">
                                      <p:cBhvr>
                                        <p:cTn id="52" dur="1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02116">
            <a:off x="2484585" y="1110858"/>
            <a:ext cx="6842141" cy="7511333"/>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941571" y="5833331"/>
            <a:ext cx="3518461" cy="3603637"/>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393618" y="4587057"/>
            <a:ext cx="2225165" cy="2492547"/>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00013" y="4426040"/>
            <a:ext cx="2971626" cy="3986328"/>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48537" y="5786880"/>
            <a:ext cx="1872097" cy="1848270"/>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85800" y="2855984"/>
            <a:ext cx="965386" cy="909218"/>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416036" y="-536108"/>
            <a:ext cx="2004597" cy="1822361"/>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827801" y="-139347"/>
            <a:ext cx="2049700" cy="2206135"/>
          </a:xfrm>
          <a:prstGeom prst="rect">
            <a:avLst/>
          </a:prstGeom>
        </p:spPr>
      </p:pic>
      <p:pic>
        <p:nvPicPr>
          <p:cNvPr id="2" name="Picture 1"/>
          <p:cNvPicPr>
            <a:picLocks noChangeAspect="1"/>
          </p:cNvPicPr>
          <p:nvPr/>
        </p:nvPicPr>
        <p:blipFill>
          <a:blip r:embed="rId19"/>
          <a:stretch>
            <a:fillRect/>
          </a:stretch>
        </p:blipFill>
        <p:spPr>
          <a:xfrm>
            <a:off x="2133256" y="1453725"/>
            <a:ext cx="7925487" cy="3950550"/>
          </a:xfrm>
          <a:prstGeom prst="rect">
            <a:avLst/>
          </a:prstGeom>
        </p:spPr>
      </p:pic>
    </p:spTree>
    <p:extLst>
      <p:ext uri="{BB962C8B-B14F-4D97-AF65-F5344CB8AC3E}">
        <p14:creationId xmlns:p14="http://schemas.microsoft.com/office/powerpoint/2010/main" val="11483807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79400"/>
            <a:ext cx="111760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1. </a:t>
            </a:r>
            <a:r>
              <a:rPr lang="en-US" sz="3200" b="1" dirty="0" err="1">
                <a:solidFill>
                  <a:prstClr val="black"/>
                </a:solidFill>
                <a:latin typeface="Times New Roman" panose="02020603050405020304" pitchFamily="18" charset="0"/>
                <a:cs typeface="Times New Roman" panose="02020603050405020304" pitchFamily="18" charset="0"/>
              </a:rPr>
              <a:t>Chuẩn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bị</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nội</a:t>
            </a:r>
            <a:r>
              <a:rPr lang="en-US" sz="3200" b="1" dirty="0">
                <a:solidFill>
                  <a:prstClr val="black"/>
                </a:solidFill>
                <a:latin typeface="Times New Roman" panose="02020603050405020304" pitchFamily="18" charset="0"/>
                <a:cs typeface="Times New Roman" panose="02020603050405020304" pitchFamily="18" charset="0"/>
              </a:rPr>
              <a:t> dung </a:t>
            </a:r>
            <a:r>
              <a:rPr lang="en-US" sz="3200" b="1" dirty="0" err="1">
                <a:solidFill>
                  <a:prstClr val="black"/>
                </a:solidFill>
                <a:latin typeface="Times New Roman" panose="02020603050405020304" pitchFamily="18" charset="0"/>
                <a:cs typeface="Times New Roman" panose="02020603050405020304" pitchFamily="18" charset="0"/>
              </a:rPr>
              <a:t>nói</a:t>
            </a:r>
            <a:endParaRPr lang="en-US" sz="3200" b="1" dirty="0">
              <a:solidFill>
                <a:prstClr val="black"/>
              </a:solidFill>
              <a:latin typeface="Times New Roman" panose="02020603050405020304" pitchFamily="18" charset="0"/>
              <a:cs typeface="Times New Roman" panose="02020603050405020304" pitchFamily="18" charset="0"/>
            </a:endParaRPr>
          </a:p>
        </p:txBody>
      </p:sp>
      <p:pic>
        <p:nvPicPr>
          <p:cNvPr id="5"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788400" y="1955800"/>
            <a:ext cx="5038723" cy="5075636"/>
          </a:xfrm>
          <a:prstGeom prst="rect">
            <a:avLst/>
          </a:prstGeom>
        </p:spPr>
      </p:pic>
      <p:pic>
        <p:nvPicPr>
          <p:cNvPr id="6"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09689" y="4471408"/>
            <a:ext cx="2006491" cy="2758925"/>
          </a:xfrm>
          <a:prstGeom prst="rect">
            <a:avLst/>
          </a:prstGeom>
        </p:spPr>
      </p:pic>
      <p:sp>
        <p:nvSpPr>
          <p:cNvPr id="7" name="TextBox 6"/>
          <p:cNvSpPr txBox="1"/>
          <p:nvPr/>
        </p:nvSpPr>
        <p:spPr>
          <a:xfrm>
            <a:off x="963468" y="1055591"/>
            <a:ext cx="9531660" cy="3785652"/>
          </a:xfrm>
          <a:prstGeom prst="rect">
            <a:avLst/>
          </a:prstGeom>
          <a:noFill/>
        </p:spPr>
        <p:txBody>
          <a:bodyPr wrap="square" rtlCol="0">
            <a:spAutoFit/>
          </a:bodyPr>
          <a:lstStyle/>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Lựa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chọn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thú</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vị</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Chú</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giới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thiệu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Ghi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giấy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sắp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xếp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trật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6614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70384" y="2787050"/>
            <a:ext cx="4637754" cy="4723638"/>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555863" y="-746053"/>
            <a:ext cx="4023233" cy="4175053"/>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36842">
            <a:off x="353223" y="1589477"/>
            <a:ext cx="1560279" cy="1595080"/>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44246" y="4949905"/>
            <a:ext cx="2286081" cy="2560783"/>
          </a:xfrm>
          <a:prstGeom prst="rect">
            <a:avLst/>
          </a:prstGeom>
        </p:spPr>
      </p:pic>
      <p:sp>
        <p:nvSpPr>
          <p:cNvPr id="15" name="TextBox 14"/>
          <p:cNvSpPr txBox="1"/>
          <p:nvPr/>
        </p:nvSpPr>
        <p:spPr>
          <a:xfrm>
            <a:off x="2496140" y="470469"/>
            <a:ext cx="7548192"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2. </a:t>
            </a:r>
            <a:r>
              <a:rPr lang="en-US" sz="3200" b="1" dirty="0" err="1">
                <a:solidFill>
                  <a:prstClr val="black"/>
                </a:solidFill>
                <a:latin typeface="Times New Roman" panose="02020603050405020304" pitchFamily="18" charset="0"/>
                <a:cs typeface="Times New Roman" panose="02020603050405020304" pitchFamily="18" charset="0"/>
              </a:rPr>
              <a:t>Tập</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luyện</a:t>
            </a:r>
            <a:endParaRPr lang="en-US" sz="3200" b="1" dirty="0">
              <a:solidFill>
                <a:prstClr val="black"/>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664836" y="1475303"/>
            <a:ext cx="7379496" cy="3046988"/>
          </a:xfrm>
          <a:prstGeom prst="rect">
            <a:avLst/>
          </a:prstGeom>
          <a:noFill/>
        </p:spPr>
        <p:txBody>
          <a:bodyPr wrap="square" rtlCol="0">
            <a:spAutoFit/>
          </a:bodyPr>
          <a:lstStyle/>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luyện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mình</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bè</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thân</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Chọn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nhiên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gần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gũi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rút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kinh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lần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luyện</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405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02116">
            <a:off x="2484585" y="1110858"/>
            <a:ext cx="6842141" cy="7511333"/>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941571" y="5833331"/>
            <a:ext cx="3518461" cy="3603637"/>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393618" y="4587057"/>
            <a:ext cx="2225165" cy="2492547"/>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00013" y="4426040"/>
            <a:ext cx="2971626" cy="3986328"/>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48537" y="5786880"/>
            <a:ext cx="1872097" cy="1848270"/>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85800" y="2855984"/>
            <a:ext cx="965386" cy="909218"/>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416036" y="-536108"/>
            <a:ext cx="2004597" cy="1822361"/>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827801" y="-139347"/>
            <a:ext cx="2049700" cy="2206135"/>
          </a:xfrm>
          <a:prstGeom prst="rect">
            <a:avLst/>
          </a:prstGeom>
        </p:spPr>
      </p:pic>
      <p:pic>
        <p:nvPicPr>
          <p:cNvPr id="2" name="Picture 1"/>
          <p:cNvPicPr>
            <a:picLocks noChangeAspect="1"/>
          </p:cNvPicPr>
          <p:nvPr/>
        </p:nvPicPr>
        <p:blipFill>
          <a:blip r:embed="rId19"/>
          <a:stretch>
            <a:fillRect/>
          </a:stretch>
        </p:blipFill>
        <p:spPr>
          <a:xfrm>
            <a:off x="2011326" y="1453725"/>
            <a:ext cx="8169348" cy="3950550"/>
          </a:xfrm>
          <a:prstGeom prst="rect">
            <a:avLst/>
          </a:prstGeom>
        </p:spPr>
      </p:pic>
    </p:spTree>
    <p:extLst>
      <p:ext uri="{BB962C8B-B14F-4D97-AF65-F5344CB8AC3E}">
        <p14:creationId xmlns:p14="http://schemas.microsoft.com/office/powerpoint/2010/main" val="27561026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2123"/>
          <a:stretch/>
        </p:blipFill>
        <p:spPr>
          <a:xfrm>
            <a:off x="-1592239" y="3633212"/>
            <a:ext cx="2220422" cy="4723638"/>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192410" y="4847956"/>
            <a:ext cx="2286081" cy="2560783"/>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579130" y="6128348"/>
            <a:ext cx="2979151" cy="2887069"/>
          </a:xfrm>
          <a:prstGeom prst="rect">
            <a:avLst/>
          </a:prstGeom>
        </p:spPr>
      </p:pic>
      <p:pic>
        <p:nvPicPr>
          <p:cNvPr id="12"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552557" y="-3296644"/>
            <a:ext cx="3033064" cy="4472347"/>
          </a:xfrm>
          <a:prstGeom prst="rect">
            <a:avLst/>
          </a:prstGeom>
        </p:spPr>
      </p:pic>
      <p:sp>
        <p:nvSpPr>
          <p:cNvPr id="3" name="Rectangle 2"/>
          <p:cNvSpPr/>
          <p:nvPr/>
        </p:nvSpPr>
        <p:spPr>
          <a:xfrm>
            <a:off x="1119058" y="1584757"/>
            <a:ext cx="9840093" cy="3046988"/>
          </a:xfrm>
          <a:prstGeom prst="rect">
            <a:avLst/>
          </a:prstGeom>
        </p:spPr>
        <p:txBody>
          <a:bodyPr wrap="square">
            <a:spAutoFit/>
          </a:bodyPr>
          <a:lstStyle/>
          <a:p>
            <a:pPr marL="457200" indent="-457200" algn="just">
              <a:buFontTx/>
              <a:buChar cha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Chào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giới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thiệu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chuyện</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457200" indent="-457200" algn="just">
              <a:buFontTx/>
              <a:buChar cha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dụ</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3200" dirty="0">
                <a:solidFill>
                  <a:schemeClr val="tx1">
                    <a:lumMod val="95000"/>
                    <a:lumOff val="5000"/>
                  </a:schemeClr>
                </a:solidFill>
                <a:latin typeface="Times New Roman" panose="02020603050405020304" pitchFamily="18" charset="0"/>
                <a:cs typeface="Times New Roman" panose="02020603050405020304" pitchFamily="18" charset="0"/>
              </a:rPr>
              <a:t> Xin chào thầy cô và các bạn. Tôi tên là.............học sinh lớp ................ trường....... ............ Sau đây, tôi xin phép được kể về một trải nghiệm của bản thân trong một buổi về quê thăm ông bà....</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457200" indent="-457200" algn="just">
              <a:buFontTx/>
              <a:buChar char="-"/>
            </a:pP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28183" y="836240"/>
            <a:ext cx="111760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1. </a:t>
            </a:r>
            <a:r>
              <a:rPr lang="en-US" sz="3200" b="1" dirty="0" err="1">
                <a:solidFill>
                  <a:prstClr val="black"/>
                </a:solidFill>
                <a:latin typeface="Times New Roman" panose="02020603050405020304" pitchFamily="18" charset="0"/>
                <a:cs typeface="Times New Roman" panose="02020603050405020304" pitchFamily="18" charset="0"/>
              </a:rPr>
              <a:t>Mở</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đầu</a:t>
            </a:r>
            <a:endParaRPr lang="en-US"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466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04047" y="1704080"/>
            <a:ext cx="3114159" cy="3418737"/>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977648" y="5221415"/>
            <a:ext cx="2487760" cy="2098765"/>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10252868" y="-738895"/>
            <a:ext cx="4122145" cy="4152344"/>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800271" y="5221415"/>
            <a:ext cx="1676839" cy="1901571"/>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31869" y="-909942"/>
            <a:ext cx="2237993" cy="2172888"/>
          </a:xfrm>
          <a:prstGeom prst="rect">
            <a:avLst/>
          </a:prstGeom>
        </p:spPr>
      </p:pic>
      <p:sp>
        <p:nvSpPr>
          <p:cNvPr id="10" name="Rectangle 9"/>
          <p:cNvSpPr/>
          <p:nvPr/>
        </p:nvSpPr>
        <p:spPr>
          <a:xfrm>
            <a:off x="1119058" y="1584757"/>
            <a:ext cx="9840093" cy="4031873"/>
          </a:xfrm>
          <a:prstGeom prst="rect">
            <a:avLst/>
          </a:prstGeom>
        </p:spPr>
        <p:txBody>
          <a:bodyPr wrap="square">
            <a:spAutoFit/>
          </a:bodyPr>
          <a:lstStyle/>
          <a:p>
            <a:pPr algn="just"/>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Nêu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huống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diễn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vào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p>
          <a:p>
            <a:pPr algn="just"/>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huống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cụ</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trạng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suy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nghĩ</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qua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28183" y="836240"/>
            <a:ext cx="111760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2. </a:t>
            </a:r>
            <a:r>
              <a:rPr lang="en-US" sz="3200" b="1" dirty="0" err="1">
                <a:solidFill>
                  <a:prstClr val="black"/>
                </a:solidFill>
                <a:latin typeface="Times New Roman" panose="02020603050405020304" pitchFamily="18" charset="0"/>
                <a:cs typeface="Times New Roman" panose="02020603050405020304" pitchFamily="18" charset="0"/>
              </a:rPr>
              <a:t>Triển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khai</a:t>
            </a:r>
            <a:endParaRPr lang="en-US"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687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769600" y="453191"/>
            <a:ext cx="1946747" cy="2095324"/>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692400" y="3276600"/>
            <a:ext cx="3670211" cy="4285810"/>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3486" y="5105400"/>
            <a:ext cx="1438319" cy="1307563"/>
          </a:xfrm>
          <a:prstGeom prst="rect">
            <a:avLst/>
          </a:prstGeom>
        </p:spPr>
      </p:pic>
      <p:sp>
        <p:nvSpPr>
          <p:cNvPr id="8" name="TextBox 7"/>
          <p:cNvSpPr txBox="1"/>
          <p:nvPr/>
        </p:nvSpPr>
        <p:spPr>
          <a:xfrm>
            <a:off x="628183" y="836240"/>
            <a:ext cx="111760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3. </a:t>
            </a:r>
            <a:r>
              <a:rPr lang="en-US" sz="3200" b="1" dirty="0" err="1">
                <a:solidFill>
                  <a:prstClr val="black"/>
                </a:solidFill>
                <a:latin typeface="Times New Roman" panose="02020603050405020304" pitchFamily="18" charset="0"/>
                <a:cs typeface="Times New Roman" panose="02020603050405020304" pitchFamily="18" charset="0"/>
              </a:rPr>
              <a:t>Kết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thúc</a:t>
            </a:r>
            <a:endParaRPr lang="en-US" sz="3200" b="1"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977811" y="1693795"/>
            <a:ext cx="10867485" cy="4524315"/>
          </a:xfrm>
          <a:prstGeom prst="rect">
            <a:avLst/>
          </a:prstGeom>
        </p:spPr>
        <p:txBody>
          <a:bodyPr wrap="square">
            <a:spAutoFit/>
          </a:bodyPr>
          <a:lstStyle/>
          <a:p>
            <a:pPr algn="just"/>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biểu</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suy</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nghĩ</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lời</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ơn</a:t>
            </a:r>
            <a:endParaRPr lang="en-US" sz="32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dụ</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rất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thú</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vị</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tin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rằng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đều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dấu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ấn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giúp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ta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lớn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lên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ghi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dấu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kỉ</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niệm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cũng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vậy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Thật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vui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hào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ngày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hôm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nay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đứng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lớp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chia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sẻ</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Mong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rằng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cô</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giáo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sẽ</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góp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xét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hay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hơn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tới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xin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ơn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3883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1938</Words>
  <Application>Microsoft Office PowerPoint</Application>
  <PresentationFormat>Widescreen</PresentationFormat>
  <Paragraphs>101</Paragraphs>
  <Slides>20</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等线</vt:lpstr>
      <vt:lpstr>Arial</vt:lpstr>
      <vt:lpstr>Calibri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清新淡雅</dc:title>
  <dc:creator>第一PPT</dc:creator>
  <cp:keywords>www.1ppt.com</cp:keywords>
  <dc:description>www.1ppt.com</dc:description>
  <cp:lastModifiedBy>HUYEN MY</cp:lastModifiedBy>
  <cp:revision>111</cp:revision>
  <dcterms:created xsi:type="dcterms:W3CDTF">2017-07-11T03:06:00Z</dcterms:created>
  <dcterms:modified xsi:type="dcterms:W3CDTF">2025-08-11T02:42:52Z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