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1.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audio3.wav" ContentType="audio/wav"/>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63" r:id="rId5"/>
    <p:sldMasterId id="2147483773" r:id="rId6"/>
    <p:sldMasterId id="2147484025" r:id="rId7"/>
    <p:sldMasterId id="2147484037" r:id="rId8"/>
    <p:sldMasterId id="2147484059" r:id="rId9"/>
    <p:sldMasterId id="2147484065" r:id="rId10"/>
    <p:sldMasterId id="2147484071" r:id="rId11"/>
    <p:sldMasterId id="2147484081" r:id="rId12"/>
    <p:sldMasterId id="2147484141" r:id="rId13"/>
    <p:sldMasterId id="2147484153" r:id="rId14"/>
    <p:sldMasterId id="2147484165" r:id="rId15"/>
  </p:sldMasterIdLst>
  <p:notesMasterIdLst>
    <p:notesMasterId r:id="rId60"/>
  </p:notesMasterIdLst>
  <p:sldIdLst>
    <p:sldId id="1318" r:id="rId16"/>
    <p:sldId id="1282" r:id="rId17"/>
    <p:sldId id="263" r:id="rId18"/>
    <p:sldId id="282" r:id="rId19"/>
    <p:sldId id="292" r:id="rId20"/>
    <p:sldId id="293" r:id="rId21"/>
    <p:sldId id="294" r:id="rId22"/>
    <p:sldId id="1276" r:id="rId23"/>
    <p:sldId id="1288" r:id="rId24"/>
    <p:sldId id="1289" r:id="rId25"/>
    <p:sldId id="1290" r:id="rId26"/>
    <p:sldId id="1291" r:id="rId27"/>
    <p:sldId id="1279" r:id="rId28"/>
    <p:sldId id="1292" r:id="rId29"/>
    <p:sldId id="1293" r:id="rId30"/>
    <p:sldId id="1294" r:id="rId31"/>
    <p:sldId id="1295" r:id="rId32"/>
    <p:sldId id="1296" r:id="rId33"/>
    <p:sldId id="1286" r:id="rId34"/>
    <p:sldId id="1301" r:id="rId35"/>
    <p:sldId id="1302" r:id="rId36"/>
    <p:sldId id="1275" r:id="rId37"/>
    <p:sldId id="1303" r:id="rId38"/>
    <p:sldId id="1305" r:id="rId39"/>
    <p:sldId id="1306" r:id="rId40"/>
    <p:sldId id="1309" r:id="rId41"/>
    <p:sldId id="1307" r:id="rId42"/>
    <p:sldId id="1310" r:id="rId43"/>
    <p:sldId id="1311" r:id="rId44"/>
    <p:sldId id="1312" r:id="rId45"/>
    <p:sldId id="1314" r:id="rId46"/>
    <p:sldId id="1315" r:id="rId47"/>
    <p:sldId id="1316" r:id="rId48"/>
    <p:sldId id="1297" r:id="rId49"/>
    <p:sldId id="1298" r:id="rId50"/>
    <p:sldId id="1317" r:id="rId51"/>
    <p:sldId id="1299" r:id="rId52"/>
    <p:sldId id="1261" r:id="rId53"/>
    <p:sldId id="1262" r:id="rId54"/>
    <p:sldId id="1264" r:id="rId55"/>
    <p:sldId id="1265" r:id="rId56"/>
    <p:sldId id="1266" r:id="rId57"/>
    <p:sldId id="1267" r:id="rId58"/>
    <p:sldId id="1268"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E285"/>
    <a:srgbClr val="E8F4F8"/>
    <a:srgbClr val="E2863A"/>
    <a:srgbClr val="FFFFFF"/>
    <a:srgbClr val="FFEFBD"/>
    <a:srgbClr val="DD8E19"/>
    <a:srgbClr val="FDEADA"/>
    <a:srgbClr val="DBEEF4"/>
    <a:srgbClr val="FF0000"/>
    <a:srgbClr val="DFF0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9" autoAdjust="0"/>
    <p:restoredTop sz="93178" autoAdjust="0"/>
  </p:normalViewPr>
  <p:slideViewPr>
    <p:cSldViewPr snapToGrid="0">
      <p:cViewPr varScale="1">
        <p:scale>
          <a:sx n="60" d="100"/>
          <a:sy n="60" d="100"/>
        </p:scale>
        <p:origin x="916" y="40"/>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commentAuthors" Target="commentAuthor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8/8/2025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DFA3FD-ACD8-499E-BFE3-7E39A917FAAB}" type="slidenum">
              <a:rPr lang="en-US" smtClean="0"/>
              <a:t>3</a:t>
            </a:fld>
            <a:endParaRPr lang="en-US"/>
          </a:p>
        </p:txBody>
      </p:sp>
    </p:spTree>
    <p:extLst>
      <p:ext uri="{BB962C8B-B14F-4D97-AF65-F5344CB8AC3E}">
        <p14:creationId xmlns:p14="http://schemas.microsoft.com/office/powerpoint/2010/main" val="2531240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213355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104884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933308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3185131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1574771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170985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615237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982592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51910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23</a:t>
            </a:fld>
            <a:endParaRPr lang="en-US"/>
          </a:p>
        </p:txBody>
      </p:sp>
    </p:spTree>
    <p:extLst>
      <p:ext uri="{BB962C8B-B14F-4D97-AF65-F5344CB8AC3E}">
        <p14:creationId xmlns:p14="http://schemas.microsoft.com/office/powerpoint/2010/main" val="2685649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DFA3FD-ACD8-499E-BFE3-7E39A917FAAB}" type="slidenum">
              <a:rPr lang="en-US" smtClean="0"/>
              <a:t>4</a:t>
            </a:fld>
            <a:endParaRPr lang="en-US"/>
          </a:p>
        </p:txBody>
      </p:sp>
    </p:spTree>
    <p:extLst>
      <p:ext uri="{BB962C8B-B14F-4D97-AF65-F5344CB8AC3E}">
        <p14:creationId xmlns:p14="http://schemas.microsoft.com/office/powerpoint/2010/main" val="541724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24</a:t>
            </a:fld>
            <a:endParaRPr lang="en-US"/>
          </a:p>
        </p:txBody>
      </p:sp>
    </p:spTree>
    <p:extLst>
      <p:ext uri="{BB962C8B-B14F-4D97-AF65-F5344CB8AC3E}">
        <p14:creationId xmlns:p14="http://schemas.microsoft.com/office/powerpoint/2010/main" val="1190495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548438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41381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45149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436617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734434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24789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980894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2348378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092944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DFA3FD-ACD8-499E-BFE3-7E39A917FAA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686503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726E524-60E9-4914-B691-9E5B1477B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905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75615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1252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6057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23395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9557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811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EDFA3FD-ACD8-499E-BFE3-7E39A917FAA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889517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DFA3FD-ACD8-499E-BFE3-7E39A917FAA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810267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460966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303144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223939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161628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6979BCA9-C19A-44D3-A822-93FECCA7252F}"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4112982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6EA3164C-FEB9-4B30-A3DC-116AD0E32C4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4551696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205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1541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463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5068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0737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0528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4753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2267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8/8/2025</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26146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7607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7949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3100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2805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341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29450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0210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54580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648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3969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68047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79057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558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8/8/2025</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8/8/2025</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8/8/2025</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8/8/2025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8/8/2025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4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7947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4456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2025/8/8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2025/8/8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2025/8/8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2025/8/8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2025/8/8</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2025/8/8</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2025/8/8</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2025/8/8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2025/8/8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2025/8/8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2025/8/8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8/8/2025</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a:t>Bấm &amp; sửa kiểu tiêu đề</a:t>
            </a:r>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8096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6040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6901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7070610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2715673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117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122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17183494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8167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8/8/2025</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9955989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a:t>Bấm &amp; sửa kiểu tiêu đề</a:t>
            </a:r>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35055251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0670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378949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494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4081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1787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19290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2025/8/8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0656665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2025/8/8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44416266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2025/8/8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68834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2025/8/8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1182755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2025/8/8</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485338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2025/8/8</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037877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2025/8/8</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585737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2025/8/8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8071433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2025/8/8</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5524723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2025/8/8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086261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2025/8/8</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3945012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FB3F771B-E283-4029-930B-07B53AE623D0}"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1880263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2B4D151E-D75A-4CF6-8B12-9796D0D5465F}"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830338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F2F39893-9E64-48C2-A875-FDEE4D2A4104}"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8463372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EDF80CB4-E50E-48BB-A2FB-0A98F2BAA08B}"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8589223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A80BE48F-6429-480F-A30F-30CE9292EA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4729365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0BF869F0-4894-45AB-A104-1405D257AEE4}"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5719152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B367FBE9-36C3-4483-9766-2DC1EBC901FD}"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42396636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DCD9857B-8EC4-4F1A-AA19-76D9430279BE}"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793628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5CBF4C47-502E-4397-9C12-F2AD6A3FBE23}"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949148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5" Type="http://schemas.openxmlformats.org/officeDocument/2006/relationships/theme" Target="../theme/theme10.xml"/><Relationship Id="rId4"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image" Target="../media/image1.emf"/><Relationship Id="rId5" Type="http://schemas.openxmlformats.org/officeDocument/2006/relationships/slideLayout" Target="../slideLayouts/slideLayout75.xml"/><Relationship Id="rId10" Type="http://schemas.openxmlformats.org/officeDocument/2006/relationships/theme" Target="../theme/theme11.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5.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1.emf"/><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1.emf"/><Relationship Id="rId5" Type="http://schemas.openxmlformats.org/officeDocument/2006/relationships/slideLayout" Target="../slideLayouts/slideLayout58.xml"/><Relationship Id="rId10" Type="http://schemas.openxmlformats.org/officeDocument/2006/relationships/theme" Target="../theme/theme8.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5" Type="http://schemas.openxmlformats.org/officeDocument/2006/relationships/theme" Target="../theme/theme9.xml"/><Relationship Id="rId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956000124"/>
      </p:ext>
    </p:extLst>
  </p:cSld>
  <p:clrMap bg1="lt1" tx1="dk1" bg2="lt2" tx2="dk2" accent1="accent1" accent2="accent2" accent3="accent3" accent4="accent4" accent5="accent5" accent6="accent6" hlink="hlink" folHlink="folHlink"/>
  <p:sldLayoutIdLst>
    <p:sldLayoutId id="2147484066" r:id="rId1"/>
    <p:sldLayoutId id="2147484068" r:id="rId2"/>
    <p:sldLayoutId id="2147484069" r:id="rId3"/>
    <p:sldLayoutId id="2147484070" r:id="rId4"/>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148264"/>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Lst>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260939244"/>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3F946B00-2243-4271-A32C-F954EDEC2716}"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671999836"/>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8/8/2025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1457613"/>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8/8/2025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3244038"/>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Lst>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 id="2147484064" r:id="rId4"/>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8.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08.xml"/><Relationship Id="rId6" Type="http://schemas.openxmlformats.org/officeDocument/2006/relationships/image" Target="../media/image38.jpg"/><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08.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08.xml"/><Relationship Id="rId6" Type="http://schemas.openxmlformats.org/officeDocument/2006/relationships/image" Target="../media/image41.png"/><Relationship Id="rId5" Type="http://schemas.openxmlformats.org/officeDocument/2006/relationships/image" Target="../media/image15.sv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2.png"/><Relationship Id="rId7"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10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43.sv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08.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37.png"/><Relationship Id="rId7"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108.xml"/><Relationship Id="rId6" Type="http://schemas.openxmlformats.org/officeDocument/2006/relationships/image" Target="../media/image53.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png"/><Relationship Id="rId9" Type="http://schemas.openxmlformats.org/officeDocument/2006/relationships/image" Target="../media/image56.jpeg"/></Relationships>
</file>

<file path=ppt/slides/_rels/slide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08.xml"/><Relationship Id="rId6" Type="http://schemas.openxmlformats.org/officeDocument/2006/relationships/image" Target="../media/image41.png"/><Relationship Id="rId5" Type="http://schemas.openxmlformats.org/officeDocument/2006/relationships/image" Target="../media/image17.sv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jpeg"/><Relationship Id="rId7"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5.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58.pn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Layout" Target="../slideLayouts/slideLayout108.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08.xm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08.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08.xml"/><Relationship Id="rId6" Type="http://schemas.openxmlformats.org/officeDocument/2006/relationships/image" Target="../media/image66.png"/><Relationship Id="rId5" Type="http://schemas.openxmlformats.org/officeDocument/2006/relationships/image" Target="../media/image39.png"/><Relationship Id="rId4" Type="http://schemas.openxmlformats.org/officeDocument/2006/relationships/image" Target="../media/image65.sv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08.xml"/><Relationship Id="rId6" Type="http://schemas.microsoft.com/office/2007/relationships/hdphoto" Target="../media/hdphoto4.wdp"/><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0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08.xm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08.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08.xml"/><Relationship Id="rId6" Type="http://schemas.openxmlformats.org/officeDocument/2006/relationships/image" Target="../media/image71.png"/><Relationship Id="rId5" Type="http://schemas.openxmlformats.org/officeDocument/2006/relationships/image" Target="../media/image6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5.svg"/><Relationship Id="rId7"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08.xml"/><Relationship Id="rId6" Type="http://schemas.openxmlformats.org/officeDocument/2006/relationships/image" Target="../media/image72.png"/><Relationship Id="rId5" Type="http://schemas.openxmlformats.org/officeDocument/2006/relationships/image" Target="../media/image17.sv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08.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08.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08.xml"/></Relationships>
</file>

<file path=ppt/slides/_rels/slide3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08.xml"/><Relationship Id="rId6" Type="http://schemas.openxmlformats.org/officeDocument/2006/relationships/image" Target="../media/image61.png"/><Relationship Id="rId5" Type="http://schemas.openxmlformats.org/officeDocument/2006/relationships/image" Target="../media/image17.sv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4.png"/><Relationship Id="rId7"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108.xml"/><Relationship Id="rId6" Type="http://schemas.openxmlformats.org/officeDocument/2006/relationships/image" Target="../media/image74.png"/><Relationship Id="rId5" Type="http://schemas.openxmlformats.org/officeDocument/2006/relationships/image" Target="../media/image39.png"/><Relationship Id="rId4" Type="http://schemas.openxmlformats.org/officeDocument/2006/relationships/image" Target="../media/image65.sv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08.xml"/></Relationships>
</file>

<file path=ppt/slides/_rels/slide3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58.png"/><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9.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119.xml"/></Relationships>
</file>

<file path=ppt/slides/_rels/slide37.xml.rels><?xml version="1.0" encoding="UTF-8" standalone="yes"?>
<Relationships xmlns="http://schemas.openxmlformats.org/package/2006/relationships"><Relationship Id="rId8" Type="http://schemas.openxmlformats.org/officeDocument/2006/relationships/image" Target="../media/image78.png"/><Relationship Id="rId3" Type="http://schemas.microsoft.com/office/2007/relationships/hdphoto" Target="../media/hdphoto2.wdp"/><Relationship Id="rId7"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Layout" Target="../slideLayouts/slideLayout119.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83.gif"/><Relationship Id="rId3" Type="http://schemas.openxmlformats.org/officeDocument/2006/relationships/slideLayout" Target="../slideLayouts/slideLayout92.xml"/><Relationship Id="rId7" Type="http://schemas.openxmlformats.org/officeDocument/2006/relationships/audio" Target="../media/audio3.wav"/><Relationship Id="rId12" Type="http://schemas.openxmlformats.org/officeDocument/2006/relationships/image" Target="../media/image82.png"/><Relationship Id="rId2" Type="http://schemas.openxmlformats.org/officeDocument/2006/relationships/audio" Target="../media/media2.mp3"/><Relationship Id="rId16" Type="http://schemas.openxmlformats.org/officeDocument/2006/relationships/image" Target="../media/image79.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81.wmf"/><Relationship Id="rId5" Type="http://schemas.openxmlformats.org/officeDocument/2006/relationships/audio" Target="../media/audio1.wav"/><Relationship Id="rId15" Type="http://schemas.openxmlformats.org/officeDocument/2006/relationships/image" Target="../media/image85.png"/><Relationship Id="rId10" Type="http://schemas.openxmlformats.org/officeDocument/2006/relationships/oleObject" Target="../embeddings/oleObject1.bin"/><Relationship Id="rId4" Type="http://schemas.openxmlformats.org/officeDocument/2006/relationships/notesSlide" Target="../notesSlides/notesSlide31.xml"/><Relationship Id="rId9" Type="http://schemas.openxmlformats.org/officeDocument/2006/relationships/audio" Target="../media/audio5.wav"/><Relationship Id="rId1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08.xml"/><Relationship Id="rId5" Type="http://schemas.openxmlformats.org/officeDocument/2006/relationships/image" Target="../media/image24.png"/><Relationship Id="rId4" Type="http://schemas.openxmlformats.org/officeDocument/2006/relationships/image" Target="../media/image23.svg"/></Relationships>
</file>

<file path=ppt/slides/_rels/slide40.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83.gif"/><Relationship Id="rId3" Type="http://schemas.openxmlformats.org/officeDocument/2006/relationships/slideLayout" Target="../slideLayouts/slideLayout92.xml"/><Relationship Id="rId7" Type="http://schemas.openxmlformats.org/officeDocument/2006/relationships/audio" Target="../media/audio3.wav"/><Relationship Id="rId12" Type="http://schemas.openxmlformats.org/officeDocument/2006/relationships/image" Target="../media/image82.png"/><Relationship Id="rId2" Type="http://schemas.openxmlformats.org/officeDocument/2006/relationships/audio" Target="../media/media2.mp3"/><Relationship Id="rId16" Type="http://schemas.openxmlformats.org/officeDocument/2006/relationships/image" Target="../media/image79.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81.wmf"/><Relationship Id="rId5" Type="http://schemas.openxmlformats.org/officeDocument/2006/relationships/audio" Target="../media/audio1.wav"/><Relationship Id="rId15" Type="http://schemas.openxmlformats.org/officeDocument/2006/relationships/image" Target="../media/image85.png"/><Relationship Id="rId10" Type="http://schemas.openxmlformats.org/officeDocument/2006/relationships/oleObject" Target="../embeddings/oleObject1.bin"/><Relationship Id="rId4" Type="http://schemas.openxmlformats.org/officeDocument/2006/relationships/notesSlide" Target="../notesSlides/notesSlide32.xml"/><Relationship Id="rId9" Type="http://schemas.openxmlformats.org/officeDocument/2006/relationships/audio" Target="../media/audio5.wav"/><Relationship Id="rId14" Type="http://schemas.openxmlformats.org/officeDocument/2006/relationships/image" Target="../media/image84.png"/></Relationships>
</file>

<file path=ppt/slides/_rels/slide41.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83.gif"/><Relationship Id="rId3" Type="http://schemas.openxmlformats.org/officeDocument/2006/relationships/slideLayout" Target="../slideLayouts/slideLayout92.xml"/><Relationship Id="rId7" Type="http://schemas.openxmlformats.org/officeDocument/2006/relationships/audio" Target="../media/audio3.wav"/><Relationship Id="rId12" Type="http://schemas.openxmlformats.org/officeDocument/2006/relationships/image" Target="../media/image82.png"/><Relationship Id="rId2" Type="http://schemas.openxmlformats.org/officeDocument/2006/relationships/audio" Target="../media/media2.mp3"/><Relationship Id="rId16" Type="http://schemas.openxmlformats.org/officeDocument/2006/relationships/image" Target="../media/image79.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81.wmf"/><Relationship Id="rId5" Type="http://schemas.openxmlformats.org/officeDocument/2006/relationships/audio" Target="../media/audio1.wav"/><Relationship Id="rId15" Type="http://schemas.openxmlformats.org/officeDocument/2006/relationships/image" Target="../media/image85.png"/><Relationship Id="rId10" Type="http://schemas.openxmlformats.org/officeDocument/2006/relationships/oleObject" Target="../embeddings/oleObject1.bin"/><Relationship Id="rId4" Type="http://schemas.openxmlformats.org/officeDocument/2006/relationships/notesSlide" Target="../notesSlides/notesSlide33.xml"/><Relationship Id="rId9" Type="http://schemas.openxmlformats.org/officeDocument/2006/relationships/audio" Target="../media/audio5.wav"/><Relationship Id="rId14" Type="http://schemas.openxmlformats.org/officeDocument/2006/relationships/image" Target="../media/image84.png"/></Relationships>
</file>

<file path=ppt/slides/_rels/slide4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83.gif"/><Relationship Id="rId3" Type="http://schemas.openxmlformats.org/officeDocument/2006/relationships/slideLayout" Target="../slideLayouts/slideLayout92.xml"/><Relationship Id="rId7" Type="http://schemas.openxmlformats.org/officeDocument/2006/relationships/audio" Target="../media/audio3.wav"/><Relationship Id="rId12" Type="http://schemas.openxmlformats.org/officeDocument/2006/relationships/image" Target="../media/image82.png"/><Relationship Id="rId2" Type="http://schemas.openxmlformats.org/officeDocument/2006/relationships/audio" Target="../media/media2.mp3"/><Relationship Id="rId16" Type="http://schemas.openxmlformats.org/officeDocument/2006/relationships/image" Target="../media/image79.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81.wmf"/><Relationship Id="rId5" Type="http://schemas.openxmlformats.org/officeDocument/2006/relationships/audio" Target="../media/audio1.wav"/><Relationship Id="rId15" Type="http://schemas.openxmlformats.org/officeDocument/2006/relationships/image" Target="../media/image85.png"/><Relationship Id="rId10" Type="http://schemas.openxmlformats.org/officeDocument/2006/relationships/oleObject" Target="../embeddings/oleObject1.bin"/><Relationship Id="rId4" Type="http://schemas.openxmlformats.org/officeDocument/2006/relationships/notesSlide" Target="../notesSlides/notesSlide34.xml"/><Relationship Id="rId9" Type="http://schemas.openxmlformats.org/officeDocument/2006/relationships/audio" Target="../media/audio5.wav"/><Relationship Id="rId14" Type="http://schemas.openxmlformats.org/officeDocument/2006/relationships/image" Target="../media/image84.png"/></Relationships>
</file>

<file path=ppt/slides/_rels/slide4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83.gif"/><Relationship Id="rId3" Type="http://schemas.openxmlformats.org/officeDocument/2006/relationships/slideLayout" Target="../slideLayouts/slideLayout92.xml"/><Relationship Id="rId7" Type="http://schemas.openxmlformats.org/officeDocument/2006/relationships/audio" Target="../media/audio3.wav"/><Relationship Id="rId12" Type="http://schemas.openxmlformats.org/officeDocument/2006/relationships/image" Target="../media/image82.png"/><Relationship Id="rId2" Type="http://schemas.openxmlformats.org/officeDocument/2006/relationships/audio" Target="../media/media2.mp3"/><Relationship Id="rId16" Type="http://schemas.openxmlformats.org/officeDocument/2006/relationships/image" Target="../media/image79.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81.wmf"/><Relationship Id="rId5" Type="http://schemas.openxmlformats.org/officeDocument/2006/relationships/audio" Target="../media/audio1.wav"/><Relationship Id="rId15" Type="http://schemas.openxmlformats.org/officeDocument/2006/relationships/image" Target="../media/image85.png"/><Relationship Id="rId10" Type="http://schemas.openxmlformats.org/officeDocument/2006/relationships/oleObject" Target="../embeddings/oleObject1.bin"/><Relationship Id="rId4" Type="http://schemas.openxmlformats.org/officeDocument/2006/relationships/notesSlide" Target="../notesSlides/notesSlide35.xml"/><Relationship Id="rId9" Type="http://schemas.openxmlformats.org/officeDocument/2006/relationships/audio" Target="../media/audio5.wav"/><Relationship Id="rId14" Type="http://schemas.openxmlformats.org/officeDocument/2006/relationships/image" Target="../media/image84.png"/></Relationships>
</file>

<file path=ppt/slides/_rels/slide4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83.gif"/><Relationship Id="rId3" Type="http://schemas.openxmlformats.org/officeDocument/2006/relationships/slideLayout" Target="../slideLayouts/slideLayout92.xml"/><Relationship Id="rId7" Type="http://schemas.openxmlformats.org/officeDocument/2006/relationships/audio" Target="../media/audio3.wav"/><Relationship Id="rId12" Type="http://schemas.openxmlformats.org/officeDocument/2006/relationships/image" Target="../media/image82.png"/><Relationship Id="rId2" Type="http://schemas.openxmlformats.org/officeDocument/2006/relationships/audio" Target="../media/media2.mp3"/><Relationship Id="rId16" Type="http://schemas.openxmlformats.org/officeDocument/2006/relationships/image" Target="../media/image79.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81.wmf"/><Relationship Id="rId5" Type="http://schemas.openxmlformats.org/officeDocument/2006/relationships/audio" Target="../media/audio1.wav"/><Relationship Id="rId15" Type="http://schemas.openxmlformats.org/officeDocument/2006/relationships/image" Target="../media/image85.png"/><Relationship Id="rId10" Type="http://schemas.openxmlformats.org/officeDocument/2006/relationships/oleObject" Target="../embeddings/oleObject1.bin"/><Relationship Id="rId4" Type="http://schemas.openxmlformats.org/officeDocument/2006/relationships/notesSlide" Target="../notesSlides/notesSlide36.xml"/><Relationship Id="rId9" Type="http://schemas.openxmlformats.org/officeDocument/2006/relationships/audio" Target="../media/audio5.wav"/><Relationship Id="rId1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0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svg"/><Relationship Id="rId2" Type="http://schemas.openxmlformats.org/officeDocument/2006/relationships/notesSlide" Target="../notesSlides/notesSlide4.xml"/><Relationship Id="rId1" Type="http://schemas.openxmlformats.org/officeDocument/2006/relationships/slideLayout" Target="../slideLayouts/slideLayout108.xml"/><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image" Target="../media/image30.svg"/><Relationship Id="rId9" Type="http://schemas.openxmlformats.org/officeDocument/2006/relationships/image" Target="../media/image34.sv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08.xml"/><Relationship Id="rId5" Type="http://schemas.openxmlformats.org/officeDocument/2006/relationships/image" Target="../media/image30.sv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0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63570" y="-159327"/>
            <a:ext cx="1464183" cy="2743200"/>
          </a:xfrm>
          <a:prstGeom prst="rect">
            <a:avLst/>
          </a:prstGeom>
        </p:spPr>
      </p:pic>
      <p:grpSp>
        <p:nvGrpSpPr>
          <p:cNvPr id="4" name="Group 2"/>
          <p:cNvGrpSpPr/>
          <p:nvPr/>
        </p:nvGrpSpPr>
        <p:grpSpPr>
          <a:xfrm>
            <a:off x="727364" y="1052487"/>
            <a:ext cx="10820400" cy="4399277"/>
            <a:chOff x="0" y="0"/>
            <a:chExt cx="17532556" cy="8889747"/>
          </a:xfrm>
        </p:grpSpPr>
        <p:sp>
          <p:nvSpPr>
            <p:cNvPr id="5"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en-US"/>
            </a:p>
          </p:txBody>
        </p:sp>
      </p:grpSp>
      <p:pic>
        <p:nvPicPr>
          <p:cNvPr id="3" name="Picture 2"/>
          <p:cNvPicPr>
            <a:picLocks noChangeAspect="1"/>
          </p:cNvPicPr>
          <p:nvPr/>
        </p:nvPicPr>
        <p:blipFill>
          <a:blip r:embed="rId3"/>
          <a:stretch>
            <a:fillRect/>
          </a:stretch>
        </p:blipFill>
        <p:spPr>
          <a:xfrm>
            <a:off x="1200613" y="1289118"/>
            <a:ext cx="10101948" cy="4279763"/>
          </a:xfrm>
          <a:prstGeom prst="rect">
            <a:avLst/>
          </a:prstGeom>
        </p:spPr>
      </p:pic>
    </p:spTree>
    <p:extLst>
      <p:ext uri="{BB962C8B-B14F-4D97-AF65-F5344CB8AC3E}">
        <p14:creationId xmlns:p14="http://schemas.microsoft.com/office/powerpoint/2010/main" val="172624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a:off x="0" y="6167916"/>
            <a:ext cx="4666795" cy="1061696"/>
          </a:xfrm>
          <a:prstGeom prst="rect">
            <a:avLst/>
          </a:prstGeom>
        </p:spPr>
      </p:pic>
      <p:pic>
        <p:nvPicPr>
          <p:cNvPr id="7"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37001" y="-685800"/>
            <a:ext cx="2109999" cy="1699441"/>
          </a:xfrm>
          <a:prstGeom prst="rect">
            <a:avLst/>
          </a:prstGeom>
        </p:spPr>
      </p:pic>
      <p:sp>
        <p:nvSpPr>
          <p:cNvPr id="8" name="TextBox 7"/>
          <p:cNvSpPr txBox="1"/>
          <p:nvPr/>
        </p:nvSpPr>
        <p:spPr>
          <a:xfrm>
            <a:off x="277589" y="330174"/>
            <a:ext cx="3505200" cy="584775"/>
          </a:xfrm>
          <a:prstGeom prst="rect">
            <a:avLst/>
          </a:prstGeom>
          <a:noFill/>
        </p:spPr>
        <p:txBody>
          <a:bodyPr wrap="square" rtlCol="0">
            <a:spAutoFit/>
          </a:bodyPr>
          <a:lstStyle/>
          <a:p>
            <a:pPr algn="just"/>
            <a:r>
              <a:rPr lang="en-US" sz="3200" b="1" dirty="0" err="1">
                <a:solidFill>
                  <a:prstClr val="black"/>
                </a:solidFill>
                <a:latin typeface="Times New Roman" panose="02020603050405020304" pitchFamily="18" charset="0"/>
                <a:cs typeface="Times New Roman" panose="02020603050405020304" pitchFamily="18" charset="0"/>
              </a:rPr>
              <a:t>Tìm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hiểu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chung</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589" y="1164681"/>
            <a:ext cx="4114801" cy="5534083"/>
          </a:xfrm>
          <a:prstGeom prst="rect">
            <a:avLst/>
          </a:prstGeom>
        </p:spPr>
      </p:pic>
      <p:sp>
        <p:nvSpPr>
          <p:cNvPr id="14" name="TextBox 1"/>
          <p:cNvSpPr txBox="1">
            <a:spLocks noChangeArrowheads="1"/>
          </p:cNvSpPr>
          <p:nvPr/>
        </p:nvSpPr>
        <p:spPr bwMode="auto">
          <a:xfrm>
            <a:off x="5198313" y="1403109"/>
            <a:ext cx="664732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hangingPunct="0"/>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Tô</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Hoài</a:t>
            </a:r>
            <a:r>
              <a:rPr lang="en-US" altLang="en-US" sz="3000" dirty="0">
                <a:latin typeface="Times New Roman" panose="02020603050405020304" pitchFamily="18" charset="0"/>
                <a:cs typeface="Times New Roman" panose="02020603050405020304" pitchFamily="18" charset="0"/>
              </a:rPr>
              <a:t> </a:t>
            </a:r>
            <a:r>
              <a:rPr lang="en-US" altLang="en-US" sz="3000" b="1" dirty="0">
                <a:latin typeface="Times New Roman" panose="02020603050405020304" pitchFamily="18" charset="0"/>
                <a:cs typeface="Times New Roman" panose="02020603050405020304" pitchFamily="18" charset="0"/>
              </a:rPr>
              <a:t>(1920 –  2014)</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tên</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khai</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sinh</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là</a:t>
            </a:r>
            <a:r>
              <a:rPr lang="en-US" altLang="en-US" sz="3000"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Nguyễn</a:t>
            </a:r>
            <a:r>
              <a:rPr lang="en-US" altLang="en-US" sz="3000" b="1" dirty="0">
                <a:latin typeface="Times New Roman" panose="02020603050405020304" pitchFamily="18" charset="0"/>
                <a:cs typeface="Times New Roman" panose="02020603050405020304" pitchFamily="18" charset="0"/>
              </a:rPr>
              <a:t> Sen</a:t>
            </a:r>
          </a:p>
        </p:txBody>
      </p:sp>
      <p:sp>
        <p:nvSpPr>
          <p:cNvPr id="15" name="TextBox 7"/>
          <p:cNvSpPr txBox="1">
            <a:spLocks noChangeArrowheads="1"/>
          </p:cNvSpPr>
          <p:nvPr/>
        </p:nvSpPr>
        <p:spPr bwMode="auto">
          <a:xfrm>
            <a:off x="5176673" y="2529061"/>
            <a:ext cx="269622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hangingPunct="0"/>
            <a:r>
              <a:rPr lang="en-US" altLang="en-US" sz="3000"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Quê</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Hà</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Nội</a:t>
            </a:r>
            <a:endParaRPr lang="en-US" altLang="en-US" sz="3000" dirty="0">
              <a:latin typeface="Times New Roman" panose="02020603050405020304" pitchFamily="18" charset="0"/>
              <a:cs typeface="Times New Roman" panose="02020603050405020304" pitchFamily="18" charset="0"/>
            </a:endParaRPr>
          </a:p>
        </p:txBody>
      </p:sp>
      <p:sp>
        <p:nvSpPr>
          <p:cNvPr id="16" name="TextBox 9"/>
          <p:cNvSpPr txBox="1">
            <a:spLocks noChangeArrowheads="1"/>
          </p:cNvSpPr>
          <p:nvPr/>
        </p:nvSpPr>
        <p:spPr bwMode="auto">
          <a:xfrm>
            <a:off x="5198313" y="3153078"/>
            <a:ext cx="67963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hangingPunct="0"/>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Ông</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viết</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văn</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từ</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trước</a:t>
            </a:r>
            <a:r>
              <a:rPr lang="en-US" altLang="en-US" sz="3000" dirty="0">
                <a:latin typeface="Times New Roman" panose="02020603050405020304" pitchFamily="18" charset="0"/>
                <a:cs typeface="Times New Roman" panose="02020603050405020304" pitchFamily="18" charset="0"/>
              </a:rPr>
              <a:t> CMT8 – 1945.</a:t>
            </a:r>
          </a:p>
        </p:txBody>
      </p:sp>
      <p:sp>
        <p:nvSpPr>
          <p:cNvPr id="17" name="TextBox 9"/>
          <p:cNvSpPr txBox="1">
            <a:spLocks noChangeArrowheads="1"/>
          </p:cNvSpPr>
          <p:nvPr/>
        </p:nvSpPr>
        <p:spPr bwMode="auto">
          <a:xfrm>
            <a:off x="5172534" y="3730928"/>
            <a:ext cx="664732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hangingPunct="0"/>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Ông</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có</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nhiều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tác</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phẩm</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viết</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cho</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thiếu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nhi</a:t>
            </a:r>
            <a:r>
              <a:rPr lang="en-US" altLang="en-US" sz="3000" dirty="0">
                <a:latin typeface="Times New Roman" panose="02020603050405020304" pitchFamily="18" charset="0"/>
                <a:cs typeface="Times New Roman" panose="02020603050405020304" pitchFamily="18" charset="0"/>
              </a:rPr>
              <a:t>.</a:t>
            </a:r>
          </a:p>
        </p:txBody>
      </p:sp>
      <p:sp>
        <p:nvSpPr>
          <p:cNvPr id="18" name="TextBox 9"/>
          <p:cNvSpPr txBox="1">
            <a:spLocks noChangeArrowheads="1"/>
          </p:cNvSpPr>
          <p:nvPr/>
        </p:nvSpPr>
        <p:spPr bwMode="auto">
          <a:xfrm>
            <a:off x="5172533" y="4770443"/>
            <a:ext cx="667605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hangingPunct="0"/>
            <a:r>
              <a:rPr lang="en-US" altLang="en-US" sz="3000"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Các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tác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phẩm</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chính</a:t>
            </a:r>
            <a:r>
              <a:rPr lang="en-US" altLang="en-US" sz="3000" b="1" dirty="0">
                <a:latin typeface="Times New Roman" panose="02020603050405020304" pitchFamily="18" charset="0"/>
                <a:cs typeface="Times New Roman" panose="02020603050405020304" pitchFamily="18" charset="0"/>
              </a:rPr>
              <a:t>: </a:t>
            </a:r>
            <a:r>
              <a:rPr lang="en-US" altLang="en-US" sz="3000" dirty="0">
                <a:latin typeface="Times New Roman" panose="02020603050405020304" pitchFamily="18" charset="0"/>
                <a:cs typeface="Times New Roman" panose="02020603050405020304" pitchFamily="18" charset="0"/>
              </a:rPr>
              <a:t>“</a:t>
            </a:r>
            <a:r>
              <a:rPr lang="en-US" altLang="en-US" sz="3000" dirty="0" err="1">
                <a:latin typeface="Times New Roman" panose="02020603050405020304" pitchFamily="18" charset="0"/>
                <a:cs typeface="Times New Roman" panose="02020603050405020304" pitchFamily="18" charset="0"/>
              </a:rPr>
              <a:t>Võ</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sĩ</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bọ</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ngựa</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Dê</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và</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Lợn</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Đôi</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ri</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đá</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Dế</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mèn</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phiêu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lưu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kí</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Đảo</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hoang</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Chuyện</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nỏ</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thần</a:t>
            </a:r>
            <a:r>
              <a:rPr lang="en-US" altLang="en-US" sz="3000" dirty="0">
                <a:latin typeface="Times New Roman" panose="02020603050405020304" pitchFamily="18" charset="0"/>
                <a:cs typeface="Times New Roman" panose="02020603050405020304" pitchFamily="18" charset="0"/>
              </a:rPr>
              <a:t>”…</a:t>
            </a:r>
          </a:p>
        </p:txBody>
      </p:sp>
      <p:sp>
        <p:nvSpPr>
          <p:cNvPr id="19" name="TextBox 18"/>
          <p:cNvSpPr txBox="1"/>
          <p:nvPr/>
        </p:nvSpPr>
        <p:spPr>
          <a:xfrm>
            <a:off x="5172534" y="605738"/>
            <a:ext cx="5734192" cy="646331"/>
          </a:xfrm>
          <a:prstGeom prst="rect">
            <a:avLst/>
          </a:prstGeom>
          <a:noFill/>
        </p:spPr>
        <p:txBody>
          <a:bodyPr wrap="square" rtlCol="0">
            <a:spAutoFit/>
          </a:bodyPr>
          <a:lstStyle/>
          <a:p>
            <a:pPr defTabSz="1076536"/>
            <a:r>
              <a:rPr lang="en-US" sz="3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r>
              <a:rPr lang="en-US" sz="36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Tác</a:t>
            </a:r>
            <a:r>
              <a:rPr lang="en-US" sz="3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giả</a:t>
            </a:r>
            <a:endParaRPr lang="vi-VN" sz="3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5356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strips(down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trips(down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strips(downLeft)">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strips(down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617200" y="-68892"/>
            <a:ext cx="2019681" cy="2743200"/>
          </a:xfrm>
          <a:prstGeom prst="rect">
            <a:avLst/>
          </a:prstGeom>
        </p:spPr>
      </p:pic>
      <p:pic>
        <p:nvPicPr>
          <p:cNvPr id="2" name="Picture 1"/>
          <p:cNvPicPr>
            <a:picLocks noChangeAspect="1"/>
          </p:cNvPicPr>
          <p:nvPr/>
        </p:nvPicPr>
        <p:blipFill>
          <a:blip r:embed="rId4"/>
          <a:stretch>
            <a:fillRect/>
          </a:stretch>
        </p:blipFill>
        <p:spPr>
          <a:xfrm>
            <a:off x="646835" y="892319"/>
            <a:ext cx="10352062" cy="5577753"/>
          </a:xfrm>
          <a:prstGeom prst="rect">
            <a:avLst/>
          </a:prstGeom>
        </p:spPr>
      </p:pic>
    </p:spTree>
    <p:extLst>
      <p:ext uri="{BB962C8B-B14F-4D97-AF65-F5344CB8AC3E}">
        <p14:creationId xmlns:p14="http://schemas.microsoft.com/office/powerpoint/2010/main" val="3438430867"/>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a:off x="0" y="6167916"/>
            <a:ext cx="4666795" cy="1061696"/>
          </a:xfrm>
          <a:prstGeom prst="rect">
            <a:avLst/>
          </a:prstGeom>
        </p:spPr>
      </p:pic>
      <p:pic>
        <p:nvPicPr>
          <p:cNvPr id="7"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37001" y="-685800"/>
            <a:ext cx="2109999" cy="1699441"/>
          </a:xfrm>
          <a:prstGeom prst="rect">
            <a:avLst/>
          </a:prstGeom>
        </p:spPr>
      </p:pic>
      <p:sp>
        <p:nvSpPr>
          <p:cNvPr id="8" name="TextBox 7"/>
          <p:cNvSpPr txBox="1"/>
          <p:nvPr/>
        </p:nvSpPr>
        <p:spPr>
          <a:xfrm>
            <a:off x="277589" y="330174"/>
            <a:ext cx="3505200" cy="584775"/>
          </a:xfrm>
          <a:prstGeom prst="rect">
            <a:avLst/>
          </a:prstGeom>
          <a:noFill/>
        </p:spPr>
        <p:txBody>
          <a:bodyPr wrap="square" rtlCol="0">
            <a:spAutoFit/>
          </a:bodyPr>
          <a:lstStyle/>
          <a:p>
            <a:pPr algn="just"/>
            <a:r>
              <a:rPr lang="en-US" sz="3200" b="1" dirty="0" err="1">
                <a:solidFill>
                  <a:prstClr val="black"/>
                </a:solidFill>
                <a:latin typeface="Times New Roman" panose="02020603050405020304" pitchFamily="18" charset="0"/>
                <a:cs typeface="Times New Roman" panose="02020603050405020304" pitchFamily="18" charset="0"/>
              </a:rPr>
              <a:t>Tìm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hiểu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chung</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739079" y="1013641"/>
            <a:ext cx="5734192" cy="584775"/>
          </a:xfrm>
          <a:prstGeom prst="rect">
            <a:avLst/>
          </a:prstGeom>
          <a:noFill/>
        </p:spPr>
        <p:txBody>
          <a:bodyPr wrap="square" rtlCol="0">
            <a:spAutoFit/>
          </a:bodyPr>
          <a:lstStyle/>
          <a:p>
            <a:pPr defTabSz="1076536"/>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Tác</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phẩm</a:t>
            </a:r>
            <a:endParaRPr lang="vi-VN"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p:cNvSpPr txBox="1">
            <a:spLocks noChangeArrowheads="1"/>
          </p:cNvSpPr>
          <p:nvPr/>
        </p:nvSpPr>
        <p:spPr bwMode="auto">
          <a:xfrm>
            <a:off x="686772" y="2018826"/>
            <a:ext cx="5617046" cy="523220"/>
          </a:xfrm>
          <a:prstGeom prst="rect">
            <a:avLst/>
          </a:prstGeom>
          <a:solidFill>
            <a:schemeClr val="bg2">
              <a:lumMod val="50000"/>
            </a:schemeClr>
          </a:solidFill>
          <a:ln>
            <a:noFill/>
          </a:ln>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phẩm</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Dế</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Mèn</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phiêu</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lưu</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ký</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19"/>
          <p:cNvSpPr/>
          <p:nvPr/>
        </p:nvSpPr>
        <p:spPr>
          <a:xfrm>
            <a:off x="611070" y="2741440"/>
            <a:ext cx="5692748" cy="2554545"/>
          </a:xfrm>
          <a:prstGeom prst="rect">
            <a:avLst/>
          </a:prstGeom>
        </p:spPr>
        <p:txBody>
          <a:bodyPr wrap="square">
            <a:spAutoFit/>
          </a:bodyPr>
          <a:lstStyle/>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Mèn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ký</a:t>
            </a:r>
            <a:r>
              <a:rPr lang="en-US" sz="3200" dirty="0">
                <a:latin typeface="Times New Roman" pitchFamily="18" charset="0"/>
                <a:cs typeface="Times New Roman" pitchFamily="18" charset="0"/>
              </a:rPr>
              <a:t>” (1941)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truyện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đồng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thoại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lứa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tuổi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phẩm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dịch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40 </a:t>
            </a:r>
            <a:r>
              <a:rPr lang="en-US" sz="3200" dirty="0" err="1">
                <a:latin typeface="Times New Roman" pitchFamily="18" charset="0"/>
                <a:cs typeface="Times New Roman" pitchFamily="18" charset="0"/>
              </a:rPr>
              <a:t>thứ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giới</a:t>
            </a:r>
            <a:r>
              <a:rPr lang="en-US" sz="3200" dirty="0">
                <a:latin typeface="Times New Roman" pitchFamily="18" charset="0"/>
                <a:cs typeface="Times New Roman" pitchFamily="18" charset="0"/>
              </a:rPr>
              <a:t>. </a:t>
            </a:r>
          </a:p>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Gồm</a:t>
            </a:r>
            <a:r>
              <a:rPr lang="en-US" sz="3200" dirty="0">
                <a:latin typeface="Times New Roman" pitchFamily="18" charset="0"/>
                <a:cs typeface="Times New Roman" pitchFamily="18" charset="0"/>
              </a:rPr>
              <a:t> 10 </a:t>
            </a:r>
            <a:r>
              <a:rPr lang="en-US" sz="3200" dirty="0" err="1">
                <a:latin typeface="Times New Roman" pitchFamily="18" charset="0"/>
                <a:cs typeface="Times New Roman" pitchFamily="18" charset="0"/>
              </a:rPr>
              <a:t>chương</a:t>
            </a:r>
            <a:endParaRPr lang="en-US" sz="3200" dirty="0"/>
          </a:p>
        </p:txBody>
      </p:sp>
      <p:pic>
        <p:nvPicPr>
          <p:cNvPr id="2" name="Picture 1"/>
          <p:cNvPicPr>
            <a:picLocks noChangeAspect="1"/>
          </p:cNvPicPr>
          <p:nvPr/>
        </p:nvPicPr>
        <p:blipFill>
          <a:blip r:embed="rId6"/>
          <a:stretch>
            <a:fillRect/>
          </a:stretch>
        </p:blipFill>
        <p:spPr>
          <a:xfrm rot="236680">
            <a:off x="7368155" y="750962"/>
            <a:ext cx="3924742" cy="5568217"/>
          </a:xfrm>
          <a:prstGeom prst="rect">
            <a:avLst/>
          </a:prstGeom>
        </p:spPr>
      </p:pic>
    </p:spTree>
    <p:extLst>
      <p:ext uri="{BB962C8B-B14F-4D97-AF65-F5344CB8AC3E}">
        <p14:creationId xmlns:p14="http://schemas.microsoft.com/office/powerpoint/2010/main" val="349718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61756" y="4902200"/>
            <a:ext cx="3764254" cy="27432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8011" y="4770985"/>
            <a:ext cx="2573621" cy="2743200"/>
          </a:xfrm>
          <a:prstGeom prst="rect">
            <a:avLst/>
          </a:prstGeom>
        </p:spPr>
      </p:pic>
      <p:pic>
        <p:nvPicPr>
          <p:cNvPr id="9" name="Picture 9" descr="chi coc"/>
          <p:cNvPicPr>
            <a:picLocks noChangeAspect="1" noChangeArrowheads="1"/>
          </p:cNvPicPr>
          <p:nvPr/>
        </p:nvPicPr>
        <p:blipFill>
          <a:blip r:embed="rId7">
            <a:extLst>
              <a:ext uri="{28A0092B-C50C-407E-A947-70E740481C1C}">
                <a14:useLocalDpi xmlns:a14="http://schemas.microsoft.com/office/drawing/2010/main" val="0"/>
              </a:ext>
            </a:extLst>
          </a:blip>
          <a:srcRect l="9200" t="12610" r="7500" b="13870"/>
          <a:stretch>
            <a:fillRect/>
          </a:stretch>
        </p:blipFill>
        <p:spPr bwMode="auto">
          <a:xfrm rot="165009">
            <a:off x="7963178" y="1317459"/>
            <a:ext cx="3432629"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10" descr="Bai hoc duong doi dau tien "/>
          <p:cNvPicPr>
            <a:picLocks noChangeAspect="1" noChangeArrowheads="1"/>
          </p:cNvPicPr>
          <p:nvPr/>
        </p:nvPicPr>
        <p:blipFill>
          <a:blip r:embed="rId8">
            <a:extLst>
              <a:ext uri="{28A0092B-C50C-407E-A947-70E740481C1C}">
                <a14:useLocalDpi xmlns:a14="http://schemas.microsoft.com/office/drawing/2010/main" val="0"/>
              </a:ext>
            </a:extLst>
          </a:blip>
          <a:srcRect l="36438"/>
          <a:stretch>
            <a:fillRect/>
          </a:stretch>
        </p:blipFill>
        <p:spPr bwMode="auto">
          <a:xfrm rot="21341422">
            <a:off x="4607245" y="758097"/>
            <a:ext cx="3334656"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688808" y="1934143"/>
            <a:ext cx="3263731" cy="2968057"/>
          </a:xfrm>
          <a:prstGeom prst="rect">
            <a:avLst/>
          </a:prstGeom>
        </p:spPr>
        <p:txBody>
          <a:bodyPr wrap="square">
            <a:spAutoFit/>
          </a:bodyPr>
          <a:lstStyle/>
          <a:p>
            <a:pPr algn="just">
              <a:lnSpc>
                <a:spcPct val="150000"/>
              </a:lnSpc>
            </a:pPr>
            <a:r>
              <a:rPr lang="en-US" sz="3200" dirty="0" err="1">
                <a:latin typeface="Times New Roman" pitchFamily="18" charset="0"/>
                <a:cs typeface="Times New Roman" pitchFamily="18" charset="0"/>
              </a:rPr>
              <a:t>Kể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lịch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Mèn</a:t>
            </a:r>
            <a:endParaRPr lang="en-US" sz="3200" dirty="0"/>
          </a:p>
        </p:txBody>
      </p:sp>
      <p:pic>
        <p:nvPicPr>
          <p:cNvPr id="12" name="Picture 11"/>
          <p:cNvPicPr>
            <a:picLocks noChangeAspect="1"/>
          </p:cNvPicPr>
          <p:nvPr/>
        </p:nvPicPr>
        <p:blipFill>
          <a:blip r:embed="rId9"/>
          <a:stretch>
            <a:fillRect/>
          </a:stretch>
        </p:blipFill>
        <p:spPr>
          <a:xfrm>
            <a:off x="498416" y="1062037"/>
            <a:ext cx="3444539" cy="1176630"/>
          </a:xfrm>
          <a:prstGeom prst="rect">
            <a:avLst/>
          </a:prstGeom>
        </p:spPr>
      </p:pic>
    </p:spTree>
    <p:extLst>
      <p:ext uri="{BB962C8B-B14F-4D97-AF65-F5344CB8AC3E}">
        <p14:creationId xmlns:p14="http://schemas.microsoft.com/office/powerpoint/2010/main" val="335990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80">
                                          <p:stCondLst>
                                            <p:cond delay="0"/>
                                          </p:stCondLst>
                                        </p:cTn>
                                        <p:tgtEl>
                                          <p:spTgt spid="10"/>
                                        </p:tgtEl>
                                      </p:cBhvr>
                                    </p:animEffect>
                                    <p:anim calcmode="lin" valueType="num">
                                      <p:cBhvr>
                                        <p:cTn id="4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5" dur="26">
                                          <p:stCondLst>
                                            <p:cond delay="650"/>
                                          </p:stCondLst>
                                        </p:cTn>
                                        <p:tgtEl>
                                          <p:spTgt spid="10"/>
                                        </p:tgtEl>
                                      </p:cBhvr>
                                      <p:to x="100000" y="60000"/>
                                    </p:animScale>
                                    <p:animScale>
                                      <p:cBhvr>
                                        <p:cTn id="46" dur="166" decel="50000">
                                          <p:stCondLst>
                                            <p:cond delay="676"/>
                                          </p:stCondLst>
                                        </p:cTn>
                                        <p:tgtEl>
                                          <p:spTgt spid="10"/>
                                        </p:tgtEl>
                                      </p:cBhvr>
                                      <p:to x="100000" y="100000"/>
                                    </p:animScale>
                                    <p:animScale>
                                      <p:cBhvr>
                                        <p:cTn id="47" dur="26">
                                          <p:stCondLst>
                                            <p:cond delay="1312"/>
                                          </p:stCondLst>
                                        </p:cTn>
                                        <p:tgtEl>
                                          <p:spTgt spid="10"/>
                                        </p:tgtEl>
                                      </p:cBhvr>
                                      <p:to x="100000" y="80000"/>
                                    </p:animScale>
                                    <p:animScale>
                                      <p:cBhvr>
                                        <p:cTn id="48" dur="166" decel="50000">
                                          <p:stCondLst>
                                            <p:cond delay="1338"/>
                                          </p:stCondLst>
                                        </p:cTn>
                                        <p:tgtEl>
                                          <p:spTgt spid="10"/>
                                        </p:tgtEl>
                                      </p:cBhvr>
                                      <p:to x="100000" y="100000"/>
                                    </p:animScale>
                                    <p:animScale>
                                      <p:cBhvr>
                                        <p:cTn id="49" dur="26">
                                          <p:stCondLst>
                                            <p:cond delay="1642"/>
                                          </p:stCondLst>
                                        </p:cTn>
                                        <p:tgtEl>
                                          <p:spTgt spid="10"/>
                                        </p:tgtEl>
                                      </p:cBhvr>
                                      <p:to x="100000" y="90000"/>
                                    </p:animScale>
                                    <p:animScale>
                                      <p:cBhvr>
                                        <p:cTn id="50" dur="166" decel="50000">
                                          <p:stCondLst>
                                            <p:cond delay="1668"/>
                                          </p:stCondLst>
                                        </p:cTn>
                                        <p:tgtEl>
                                          <p:spTgt spid="10"/>
                                        </p:tgtEl>
                                      </p:cBhvr>
                                      <p:to x="100000" y="100000"/>
                                    </p:animScale>
                                    <p:animScale>
                                      <p:cBhvr>
                                        <p:cTn id="51" dur="26">
                                          <p:stCondLst>
                                            <p:cond delay="1808"/>
                                          </p:stCondLst>
                                        </p:cTn>
                                        <p:tgtEl>
                                          <p:spTgt spid="10"/>
                                        </p:tgtEl>
                                      </p:cBhvr>
                                      <p:to x="100000" y="95000"/>
                                    </p:animScale>
                                    <p:animScale>
                                      <p:cBhvr>
                                        <p:cTn id="52" dur="166" decel="50000">
                                          <p:stCondLst>
                                            <p:cond delay="1834"/>
                                          </p:stCondLst>
                                        </p:cTn>
                                        <p:tgtEl>
                                          <p:spTgt spid="10"/>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down)">
                                      <p:cBhvr>
                                        <p:cTn id="55" dur="580">
                                          <p:stCondLst>
                                            <p:cond delay="0"/>
                                          </p:stCondLst>
                                        </p:cTn>
                                        <p:tgtEl>
                                          <p:spTgt spid="9"/>
                                        </p:tgtEl>
                                      </p:cBhvr>
                                    </p:animEffect>
                                    <p:anim calcmode="lin" valueType="num">
                                      <p:cBhvr>
                                        <p:cTn id="5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1" dur="26">
                                          <p:stCondLst>
                                            <p:cond delay="650"/>
                                          </p:stCondLst>
                                        </p:cTn>
                                        <p:tgtEl>
                                          <p:spTgt spid="9"/>
                                        </p:tgtEl>
                                      </p:cBhvr>
                                      <p:to x="100000" y="60000"/>
                                    </p:animScale>
                                    <p:animScale>
                                      <p:cBhvr>
                                        <p:cTn id="62" dur="166" decel="50000">
                                          <p:stCondLst>
                                            <p:cond delay="676"/>
                                          </p:stCondLst>
                                        </p:cTn>
                                        <p:tgtEl>
                                          <p:spTgt spid="9"/>
                                        </p:tgtEl>
                                      </p:cBhvr>
                                      <p:to x="100000" y="100000"/>
                                    </p:animScale>
                                    <p:animScale>
                                      <p:cBhvr>
                                        <p:cTn id="63" dur="26">
                                          <p:stCondLst>
                                            <p:cond delay="1312"/>
                                          </p:stCondLst>
                                        </p:cTn>
                                        <p:tgtEl>
                                          <p:spTgt spid="9"/>
                                        </p:tgtEl>
                                      </p:cBhvr>
                                      <p:to x="100000" y="80000"/>
                                    </p:animScale>
                                    <p:animScale>
                                      <p:cBhvr>
                                        <p:cTn id="64" dur="166" decel="50000">
                                          <p:stCondLst>
                                            <p:cond delay="1338"/>
                                          </p:stCondLst>
                                        </p:cTn>
                                        <p:tgtEl>
                                          <p:spTgt spid="9"/>
                                        </p:tgtEl>
                                      </p:cBhvr>
                                      <p:to x="100000" y="100000"/>
                                    </p:animScale>
                                    <p:animScale>
                                      <p:cBhvr>
                                        <p:cTn id="65" dur="26">
                                          <p:stCondLst>
                                            <p:cond delay="1642"/>
                                          </p:stCondLst>
                                        </p:cTn>
                                        <p:tgtEl>
                                          <p:spTgt spid="9"/>
                                        </p:tgtEl>
                                      </p:cBhvr>
                                      <p:to x="100000" y="90000"/>
                                    </p:animScale>
                                    <p:animScale>
                                      <p:cBhvr>
                                        <p:cTn id="66" dur="166" decel="50000">
                                          <p:stCondLst>
                                            <p:cond delay="1668"/>
                                          </p:stCondLst>
                                        </p:cTn>
                                        <p:tgtEl>
                                          <p:spTgt spid="9"/>
                                        </p:tgtEl>
                                      </p:cBhvr>
                                      <p:to x="100000" y="100000"/>
                                    </p:animScale>
                                    <p:animScale>
                                      <p:cBhvr>
                                        <p:cTn id="67" dur="26">
                                          <p:stCondLst>
                                            <p:cond delay="1808"/>
                                          </p:stCondLst>
                                        </p:cTn>
                                        <p:tgtEl>
                                          <p:spTgt spid="9"/>
                                        </p:tgtEl>
                                      </p:cBhvr>
                                      <p:to x="100000" y="95000"/>
                                    </p:animScale>
                                    <p:animScale>
                                      <p:cBhvr>
                                        <p:cTn id="68"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p:cNvPicPr>
            <a:picLocks noChangeAspect="1"/>
          </p:cNvPicPr>
          <p:nvPr/>
        </p:nvPicPr>
        <p:blipFill>
          <a:blip r:embed="rId3"/>
          <a:srcRect/>
          <a:stretch>
            <a:fillRect/>
          </a:stretch>
        </p:blipFill>
        <p:spPr>
          <a:xfrm>
            <a:off x="10433163" y="4728"/>
            <a:ext cx="1748925" cy="1796072"/>
          </a:xfrm>
          <a:prstGeom prst="rect">
            <a:avLst/>
          </a:prstGeom>
        </p:spPr>
      </p:pic>
      <p:pic>
        <p:nvPicPr>
          <p:cNvPr id="15" name="Picture 14" descr="ap_200908170208054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4976" y="754064"/>
            <a:ext cx="3520624" cy="3411538"/>
          </a:xfrm>
          <a:prstGeom prst="ellipse">
            <a:avLst/>
          </a:prstGeom>
          <a:ln>
            <a:noFill/>
          </a:ln>
          <a:effectLst>
            <a:softEdge rad="112500"/>
          </a:effectLst>
        </p:spPr>
      </p:pic>
      <p:pic>
        <p:nvPicPr>
          <p:cNvPr id="16" name="Picture 15" descr="DSC_2295"/>
          <p:cNvPicPr>
            <a:picLocks noChangeAspect="1" noChangeArrowheads="1"/>
          </p:cNvPicPr>
          <p:nvPr/>
        </p:nvPicPr>
        <p:blipFill>
          <a:blip r:embed="rId5">
            <a:extLst>
              <a:ext uri="{28A0092B-C50C-407E-A947-70E740481C1C}">
                <a14:useLocalDpi xmlns:a14="http://schemas.microsoft.com/office/drawing/2010/main" val="0"/>
              </a:ext>
            </a:extLst>
          </a:blip>
          <a:srcRect l="2702" t="3394" r="5405" b="5202"/>
          <a:stretch>
            <a:fillRect/>
          </a:stretch>
        </p:blipFill>
        <p:spPr bwMode="auto">
          <a:xfrm>
            <a:off x="478970" y="754063"/>
            <a:ext cx="3483429" cy="3411538"/>
          </a:xfrm>
          <a:prstGeom prst="ellipse">
            <a:avLst/>
          </a:prstGeom>
          <a:ln>
            <a:noFill/>
          </a:ln>
          <a:effectLst>
            <a:softEdge rad="112500"/>
          </a:effectLst>
        </p:spPr>
      </p:pic>
      <p:pic>
        <p:nvPicPr>
          <p:cNvPr id="17" name="Picture 16" descr="De Men phieu luu k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1605" y="754063"/>
            <a:ext cx="3564165" cy="3411538"/>
          </a:xfrm>
          <a:prstGeom prst="ellipse">
            <a:avLst/>
          </a:prstGeom>
          <a:ln>
            <a:noFill/>
          </a:ln>
          <a:effectLst>
            <a:softEdge rad="112500"/>
          </a:effectLst>
        </p:spPr>
      </p:pic>
      <p:pic>
        <p:nvPicPr>
          <p:cNvPr id="18" name="Picture 17"/>
          <p:cNvPicPr>
            <a:picLocks noChangeAspect="1"/>
          </p:cNvPicPr>
          <p:nvPr/>
        </p:nvPicPr>
        <p:blipFill>
          <a:blip r:embed="rId7"/>
          <a:stretch>
            <a:fillRect/>
          </a:stretch>
        </p:blipFill>
        <p:spPr>
          <a:xfrm>
            <a:off x="142308" y="4372304"/>
            <a:ext cx="2598057" cy="1255040"/>
          </a:xfrm>
          <a:prstGeom prst="rect">
            <a:avLst/>
          </a:prstGeom>
        </p:spPr>
      </p:pic>
      <p:sp>
        <p:nvSpPr>
          <p:cNvPr id="19" name="Rectangle 18"/>
          <p:cNvSpPr/>
          <p:nvPr/>
        </p:nvSpPr>
        <p:spPr>
          <a:xfrm>
            <a:off x="232229" y="4620432"/>
            <a:ext cx="11771086" cy="2062103"/>
          </a:xfrm>
          <a:prstGeom prst="rect">
            <a:avLst/>
          </a:prstGeom>
        </p:spPr>
        <p:txBody>
          <a:bodyPr wrap="square">
            <a:spAutoFit/>
          </a:bodyPr>
          <a:lstStyle/>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chuyện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Mèn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bọn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trẻ</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bắt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chọi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dế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Mèn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trốn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thoát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gặp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Trò</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bọn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Mèn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đánh</a:t>
            </a:r>
            <a:r>
              <a:rPr lang="en-US" sz="3200" dirty="0">
                <a:latin typeface="Times New Roman" pitchFamily="18" charset="0"/>
                <a:cs typeface="Times New Roman" pitchFamily="18" charset="0"/>
              </a:rPr>
              <a:t> tan </a:t>
            </a:r>
            <a:r>
              <a:rPr lang="en-US" sz="3200" dirty="0" err="1">
                <a:latin typeface="Times New Roman" pitchFamily="18" charset="0"/>
                <a:cs typeface="Times New Roman" pitchFamily="18" charset="0"/>
              </a:rPr>
              <a:t>bọn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cứu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Trò</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ớt</a:t>
            </a:r>
            <a:endParaRPr lang="en-US" sz="3200" dirty="0"/>
          </a:p>
        </p:txBody>
      </p:sp>
    </p:spTree>
    <p:extLst>
      <p:ext uri="{BB962C8B-B14F-4D97-AF65-F5344CB8AC3E}">
        <p14:creationId xmlns:p14="http://schemas.microsoft.com/office/powerpoint/2010/main" val="283264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3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par>
                                <p:cTn id="17" presetID="3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 calcmode="lin" valueType="num">
                                      <p:cBhvr>
                                        <p:cTn id="21" dur="1000" fill="hold"/>
                                        <p:tgtEl>
                                          <p:spTgt spid="15"/>
                                        </p:tgtEl>
                                        <p:attrNameLst>
                                          <p:attrName>style.rotation</p:attrName>
                                        </p:attrNameLst>
                                      </p:cBhvr>
                                      <p:tavLst>
                                        <p:tav tm="0">
                                          <p:val>
                                            <p:fltVal val="90"/>
                                          </p:val>
                                        </p:tav>
                                        <p:tav tm="100000">
                                          <p:val>
                                            <p:fltVal val="0"/>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a:off x="0" y="6167916"/>
            <a:ext cx="4666795" cy="1061696"/>
          </a:xfrm>
          <a:prstGeom prst="rect">
            <a:avLst/>
          </a:prstGeom>
        </p:spPr>
      </p:pic>
      <p:pic>
        <p:nvPicPr>
          <p:cNvPr id="9" name="Picture 8"/>
          <p:cNvPicPr>
            <a:picLocks noChangeAspect="1"/>
          </p:cNvPicPr>
          <p:nvPr/>
        </p:nvPicPr>
        <p:blipFill>
          <a:blip r:embed="rId4"/>
          <a:stretch>
            <a:fillRect/>
          </a:stretch>
        </p:blipFill>
        <p:spPr>
          <a:xfrm>
            <a:off x="3537438" y="202323"/>
            <a:ext cx="4182218" cy="1176630"/>
          </a:xfrm>
          <a:prstGeom prst="rect">
            <a:avLst/>
          </a:prstGeom>
        </p:spPr>
      </p:pic>
      <p:grpSp>
        <p:nvGrpSpPr>
          <p:cNvPr id="10" name="Group 4"/>
          <p:cNvGrpSpPr>
            <a:grpSpLocks/>
          </p:cNvGrpSpPr>
          <p:nvPr/>
        </p:nvGrpSpPr>
        <p:grpSpPr bwMode="auto">
          <a:xfrm>
            <a:off x="835999" y="2505094"/>
            <a:ext cx="10325486" cy="4200506"/>
            <a:chOff x="144" y="958"/>
            <a:chExt cx="5520" cy="3317"/>
          </a:xfrm>
        </p:grpSpPr>
        <p:grpSp>
          <p:nvGrpSpPr>
            <p:cNvPr id="11" name="Group 5"/>
            <p:cNvGrpSpPr>
              <a:grpSpLocks/>
            </p:cNvGrpSpPr>
            <p:nvPr/>
          </p:nvGrpSpPr>
          <p:grpSpPr bwMode="auto">
            <a:xfrm>
              <a:off x="144" y="958"/>
              <a:ext cx="5520" cy="3317"/>
              <a:chOff x="144" y="958"/>
              <a:chExt cx="5520" cy="3317"/>
            </a:xfrm>
          </p:grpSpPr>
          <p:pic>
            <p:nvPicPr>
              <p:cNvPr id="14" name="Picture 6" descr="De Men"/>
              <p:cNvPicPr>
                <a:picLocks noChangeAspect="1" noChangeArrowheads="1"/>
              </p:cNvPicPr>
              <p:nvPr/>
            </p:nvPicPr>
            <p:blipFill>
              <a:blip r:embed="rId5">
                <a:lum contrast="30000"/>
                <a:extLst>
                  <a:ext uri="{28A0092B-C50C-407E-A947-70E740481C1C}">
                    <a14:useLocalDpi xmlns:a14="http://schemas.microsoft.com/office/drawing/2010/main" val="0"/>
                  </a:ext>
                </a:extLst>
              </a:blip>
              <a:srcRect b="6522"/>
              <a:stretch>
                <a:fillRect/>
              </a:stretch>
            </p:blipFill>
            <p:spPr bwMode="auto">
              <a:xfrm>
                <a:off x="144" y="2592"/>
                <a:ext cx="1728"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Untitled-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3" y="958"/>
                <a:ext cx="1851"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Untitled-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7" y="2598"/>
                <a:ext cx="1857" cy="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d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6" y="960"/>
                <a:ext cx="1728" cy="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20_tranh13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8" y="2592"/>
                <a:ext cx="1726" cy="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11" descr="ap_2009081702082815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 y="960"/>
              <a:ext cx="1728"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Rectangle 20"/>
          <p:cNvSpPr/>
          <p:nvPr/>
        </p:nvSpPr>
        <p:spPr>
          <a:xfrm>
            <a:off x="554499" y="1110220"/>
            <a:ext cx="10856685" cy="1077218"/>
          </a:xfrm>
          <a:prstGeom prst="rect">
            <a:avLst/>
          </a:prstGeom>
        </p:spPr>
        <p:txBody>
          <a:bodyPr wrap="square">
            <a:spAutoFit/>
          </a:bodyPr>
          <a:lstStyle/>
          <a:p>
            <a:pPr algn="just"/>
            <a:r>
              <a:rPr lang="en-US" sz="3200" dirty="0" err="1">
                <a:latin typeface="Times New Roman" pitchFamily="18" charset="0"/>
                <a:cs typeface="Times New Roman" pitchFamily="18" charset="0"/>
              </a:rPr>
              <a:t>Kể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Mèn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Trũi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nghĩa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đầy</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nghĩa</a:t>
            </a:r>
            <a:endParaRPr lang="en-US" sz="3200" dirty="0"/>
          </a:p>
        </p:txBody>
      </p:sp>
    </p:spTree>
    <p:extLst>
      <p:ext uri="{BB962C8B-B14F-4D97-AF65-F5344CB8AC3E}">
        <p14:creationId xmlns:p14="http://schemas.microsoft.com/office/powerpoint/2010/main" val="374213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37001" y="-685800"/>
            <a:ext cx="2109999" cy="169944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8011" y="4770985"/>
            <a:ext cx="2573621" cy="2743200"/>
          </a:xfrm>
          <a:prstGeom prst="rect">
            <a:avLst/>
          </a:prstGeom>
        </p:spPr>
      </p:pic>
      <p:sp>
        <p:nvSpPr>
          <p:cNvPr id="7" name="TextBox 6"/>
          <p:cNvSpPr txBox="1">
            <a:spLocks noChangeArrowheads="1"/>
          </p:cNvSpPr>
          <p:nvPr/>
        </p:nvSpPr>
        <p:spPr bwMode="auto">
          <a:xfrm>
            <a:off x="1247435" y="2000950"/>
            <a:ext cx="4773447" cy="954107"/>
          </a:xfrm>
          <a:prstGeom prst="rect">
            <a:avLst/>
          </a:prstGeom>
          <a:solidFill>
            <a:schemeClr val="bg2">
              <a:lumMod val="50000"/>
            </a:schemeClr>
          </a:solidFill>
          <a:ln>
            <a:noFill/>
          </a:ln>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Đoạn</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trích</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Bài</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học</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đường</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đời</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đầu</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tiên</a:t>
            </a:r>
            <a:r>
              <a:rPr lang="en-US" altLang="en-US" sz="2800" b="1" dirty="0">
                <a:solidFill>
                  <a:schemeClr val="bg1"/>
                </a:solidFill>
                <a:latin typeface="Times New Roman" panose="02020603050405020304" pitchFamily="18" charset="0"/>
                <a:cs typeface="Times New Roman" panose="02020603050405020304" pitchFamily="18" charset="0"/>
              </a:rPr>
              <a:t>”</a:t>
            </a:r>
            <a:endParaRPr kumimoji="0" lang="en-US" altLang="en-US"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535904" y="3261783"/>
            <a:ext cx="626601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mèn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phiêu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lưu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truyện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đồng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thoại</a:t>
            </a:r>
            <a:r>
              <a:rPr lang="en-US" altLang="en-US" sz="2800" b="1"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nổi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tiếng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Tô</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Hoài</a:t>
            </a:r>
            <a:r>
              <a:rPr lang="en-US" altLang="en-US" sz="2800" dirty="0">
                <a:latin typeface="Times New Roman" panose="02020603050405020304" pitchFamily="18" charset="0"/>
                <a:cs typeface="Times New Roman" panose="02020603050405020304" pitchFamily="18" charset="0"/>
              </a:rPr>
              <a:t>.</a:t>
            </a:r>
          </a:p>
        </p:txBody>
      </p:sp>
      <p:sp>
        <p:nvSpPr>
          <p:cNvPr id="11" name="TextBox 9"/>
          <p:cNvSpPr txBox="1">
            <a:spLocks noChangeArrowheads="1"/>
          </p:cNvSpPr>
          <p:nvPr/>
        </p:nvSpPr>
        <p:spPr bwMode="auto">
          <a:xfrm>
            <a:off x="550192" y="4348445"/>
            <a:ext cx="51292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Đoạn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trích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trích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chương</a:t>
            </a:r>
            <a:r>
              <a:rPr lang="en-US" altLang="en-US" sz="2800" b="1" dirty="0">
                <a:latin typeface="Times New Roman" panose="02020603050405020304" pitchFamily="18" charset="0"/>
                <a:cs typeface="Times New Roman" panose="02020603050405020304" pitchFamily="18" charset="0"/>
              </a:rPr>
              <a:t> I.</a:t>
            </a:r>
          </a:p>
        </p:txBody>
      </p:sp>
      <p:sp>
        <p:nvSpPr>
          <p:cNvPr id="12" name="TextBox 9"/>
          <p:cNvSpPr txBox="1">
            <a:spLocks noChangeArrowheads="1"/>
          </p:cNvSpPr>
          <p:nvPr/>
        </p:nvSpPr>
        <p:spPr bwMode="auto">
          <a:xfrm>
            <a:off x="535903" y="5037789"/>
            <a:ext cx="56128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thức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biểu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tự</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sự</a:t>
            </a:r>
            <a:r>
              <a:rPr lang="en-US" altLang="en-US" sz="2800" b="1" dirty="0">
                <a:latin typeface="Times New Roman" panose="02020603050405020304" pitchFamily="18" charset="0"/>
                <a:cs typeface="Times New Roman" panose="02020603050405020304" pitchFamily="18" charset="0"/>
              </a:rPr>
              <a:t>. </a:t>
            </a:r>
          </a:p>
        </p:txBody>
      </p:sp>
      <p:sp>
        <p:nvSpPr>
          <p:cNvPr id="13" name="TextBox 9"/>
          <p:cNvSpPr txBox="1">
            <a:spLocks noChangeArrowheads="1"/>
          </p:cNvSpPr>
          <p:nvPr/>
        </p:nvSpPr>
        <p:spPr bwMode="auto">
          <a:xfrm>
            <a:off x="535903" y="5727133"/>
            <a:ext cx="60047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kể</a:t>
            </a:r>
            <a:r>
              <a:rPr lang="en-US" altLang="en-US" sz="2800"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ngôi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thứ</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nhất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xưng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tôi</a:t>
            </a:r>
            <a:r>
              <a:rPr lang="en-US" altLang="en-US" sz="2800" b="1"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277589" y="330174"/>
            <a:ext cx="3505200" cy="584775"/>
          </a:xfrm>
          <a:prstGeom prst="rect">
            <a:avLst/>
          </a:prstGeom>
          <a:noFill/>
        </p:spPr>
        <p:txBody>
          <a:bodyPr wrap="square" rtlCol="0">
            <a:spAutoFit/>
          </a:bodyPr>
          <a:lstStyle/>
          <a:p>
            <a:pPr algn="just"/>
            <a:r>
              <a:rPr lang="en-US" sz="3200" b="1" dirty="0" err="1">
                <a:solidFill>
                  <a:prstClr val="black"/>
                </a:solidFill>
                <a:latin typeface="Times New Roman" panose="02020603050405020304" pitchFamily="18" charset="0"/>
                <a:cs typeface="Times New Roman" panose="02020603050405020304" pitchFamily="18" charset="0"/>
              </a:rPr>
              <a:t>Tìm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hiểu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chung</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739079" y="1013641"/>
            <a:ext cx="5734192" cy="584775"/>
          </a:xfrm>
          <a:prstGeom prst="rect">
            <a:avLst/>
          </a:prstGeom>
          <a:noFill/>
        </p:spPr>
        <p:txBody>
          <a:bodyPr wrap="square" rtlCol="0">
            <a:spAutoFit/>
          </a:bodyPr>
          <a:lstStyle/>
          <a:p>
            <a:pPr defTabSz="1076536"/>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Tác</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phẩm</a:t>
            </a:r>
            <a:endParaRPr lang="vi-VN"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6" name="Picture 15"/>
          <p:cNvPicPr>
            <a:picLocks noChangeAspect="1"/>
          </p:cNvPicPr>
          <p:nvPr/>
        </p:nvPicPr>
        <p:blipFill>
          <a:blip r:embed="rId6"/>
          <a:stretch>
            <a:fillRect/>
          </a:stretch>
        </p:blipFill>
        <p:spPr>
          <a:xfrm rot="236680">
            <a:off x="7368155" y="750962"/>
            <a:ext cx="3924742" cy="5568217"/>
          </a:xfrm>
          <a:prstGeom prst="rect">
            <a:avLst/>
          </a:prstGeom>
        </p:spPr>
      </p:pic>
    </p:spTree>
    <p:extLst>
      <p:ext uri="{BB962C8B-B14F-4D97-AF65-F5344CB8AC3E}">
        <p14:creationId xmlns:p14="http://schemas.microsoft.com/office/powerpoint/2010/main" val="198207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1" descr="ap_200908170208281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57" y="4049486"/>
            <a:ext cx="3497944" cy="2808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ap_200908170208054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838" y="-298707"/>
            <a:ext cx="4485708" cy="40997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 name="Picture 9" descr="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9385" y="2924912"/>
            <a:ext cx="3232326" cy="277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Grp="1" noRot="1" noChangeAspect="1" noMove="1" noResize="1" noEditPoints="1" noAdjustHandles="1" noChangeArrowheads="1" noChangeShapeType="1" noCrop="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 name="Picture 1"/>
          <p:cNvPicPr>
            <a:picLocks noChangeAspect="1"/>
          </p:cNvPicPr>
          <p:nvPr/>
        </p:nvPicPr>
        <p:blipFill>
          <a:blip r:embed="rId8"/>
          <a:stretch>
            <a:fillRect/>
          </a:stretch>
        </p:blipFill>
        <p:spPr>
          <a:xfrm>
            <a:off x="7286364" y="533200"/>
            <a:ext cx="3360597" cy="1650369"/>
          </a:xfrm>
          <a:prstGeom prst="rect">
            <a:avLst/>
          </a:prstGeom>
        </p:spPr>
      </p:pic>
      <p:sp>
        <p:nvSpPr>
          <p:cNvPr id="36" name="TextBox 9"/>
          <p:cNvSpPr txBox="1">
            <a:spLocks noChangeArrowheads="1"/>
          </p:cNvSpPr>
          <p:nvPr/>
        </p:nvSpPr>
        <p:spPr bwMode="auto">
          <a:xfrm>
            <a:off x="6277845" y="1771026"/>
            <a:ext cx="5730289" cy="358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lnSpc>
                <a:spcPct val="150000"/>
              </a:lnSpc>
              <a:spcBef>
                <a:spcPct val="20000"/>
              </a:spcBef>
              <a:spcAft>
                <a:spcPct val="0"/>
              </a:spcAft>
            </a:pPr>
            <a:r>
              <a:rPr lang="vi-VN" altLang="en-US" sz="2800" b="1" dirty="0">
                <a:solidFill>
                  <a:prstClr val="black"/>
                </a:solidFill>
                <a:latin typeface="Times New Roman" panose="02020603050405020304" pitchFamily="18" charset="0"/>
                <a:cs typeface="Times New Roman" panose="02020603050405020304" pitchFamily="18" charset="0"/>
              </a:rPr>
              <a:t>+ P1: </a:t>
            </a:r>
            <a:r>
              <a:rPr lang="vi-VN" altLang="en-US" sz="2800" dirty="0">
                <a:solidFill>
                  <a:prstClr val="black"/>
                </a:solidFill>
                <a:latin typeface="Times New Roman" panose="02020603050405020304" pitchFamily="18" charset="0"/>
                <a:cs typeface="Times New Roman" panose="02020603050405020304" pitchFamily="18" charset="0"/>
              </a:rPr>
              <a:t>Từ đầu …sắp đứng đầu thiên hạ rồi.</a:t>
            </a:r>
            <a:endParaRPr lang="en-US" altLang="en-US" sz="2800" dirty="0">
              <a:solidFill>
                <a:prstClr val="black"/>
              </a:solidFill>
              <a:latin typeface="Times New Roman" panose="02020603050405020304" pitchFamily="18" charset="0"/>
              <a:cs typeface="Times New Roman" panose="02020603050405020304" pitchFamily="18" charset="0"/>
            </a:endParaRPr>
          </a:p>
          <a:p>
            <a:pPr algn="just" eaLnBrk="0" fontAlgn="base" hangingPunct="0">
              <a:lnSpc>
                <a:spcPct val="150000"/>
              </a:lnSpc>
              <a:spcBef>
                <a:spcPct val="20000"/>
              </a:spcBef>
              <a:spcAft>
                <a:spcPct val="0"/>
              </a:spcAft>
            </a:pPr>
            <a:r>
              <a:rPr lang="vi-VN"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vi-VN" altLang="en-US" sz="2800" dirty="0">
                <a:solidFill>
                  <a:srgbClr val="FF0000"/>
                </a:solidFill>
                <a:latin typeface="Times New Roman" panose="02020603050405020304" pitchFamily="18" charset="0"/>
                <a:cs typeface="Times New Roman" panose="02020603050405020304" pitchFamily="18" charset="0"/>
              </a:rPr>
              <a:t> Bức chân dung tự hoạ của Dế Mèn.</a:t>
            </a:r>
            <a:endParaRPr lang="en-US" altLang="en-US" sz="2800" dirty="0">
              <a:solidFill>
                <a:srgbClr val="FF0000"/>
              </a:solidFill>
              <a:latin typeface="Times New Roman" panose="02020603050405020304" pitchFamily="18" charset="0"/>
              <a:cs typeface="Times New Roman" panose="02020603050405020304" pitchFamily="18" charset="0"/>
            </a:endParaRPr>
          </a:p>
          <a:p>
            <a:pPr algn="just" eaLnBrk="0" fontAlgn="base" hangingPunct="0">
              <a:lnSpc>
                <a:spcPct val="150000"/>
              </a:lnSpc>
              <a:spcBef>
                <a:spcPct val="20000"/>
              </a:spcBef>
              <a:spcAft>
                <a:spcPct val="0"/>
              </a:spcAft>
            </a:pPr>
            <a:r>
              <a:rPr lang="vi-VN" altLang="en-US" sz="2800" b="1" dirty="0">
                <a:solidFill>
                  <a:prstClr val="black"/>
                </a:solidFill>
                <a:latin typeface="Times New Roman" panose="02020603050405020304" pitchFamily="18" charset="0"/>
                <a:cs typeface="Times New Roman" panose="02020603050405020304" pitchFamily="18" charset="0"/>
              </a:rPr>
              <a:t>+ P2</a:t>
            </a:r>
            <a:r>
              <a:rPr lang="vi-VN" altLang="en-US" sz="2800" dirty="0">
                <a:solidFill>
                  <a:prstClr val="black"/>
                </a:solidFill>
                <a:latin typeface="Times New Roman" panose="02020603050405020304" pitchFamily="18" charset="0"/>
                <a:cs typeface="Times New Roman" panose="02020603050405020304" pitchFamily="18" charset="0"/>
              </a:rPr>
              <a:t>: còn lại: </a:t>
            </a:r>
            <a:endParaRPr lang="en-US" altLang="en-US" sz="2800" dirty="0">
              <a:solidFill>
                <a:prstClr val="black"/>
              </a:solidFill>
              <a:latin typeface="Times New Roman" panose="02020603050405020304" pitchFamily="18" charset="0"/>
              <a:cs typeface="Times New Roman" panose="02020603050405020304" pitchFamily="18" charset="0"/>
            </a:endParaRPr>
          </a:p>
          <a:p>
            <a:pPr algn="just" eaLnBrk="0" fontAlgn="base" hangingPunct="0">
              <a:lnSpc>
                <a:spcPct val="150000"/>
              </a:lnSpc>
              <a:spcBef>
                <a:spcPct val="20000"/>
              </a:spcBef>
              <a:spcAft>
                <a:spcPct val="0"/>
              </a:spcAft>
            </a:pPr>
            <a:r>
              <a:rPr lang="vi-VN" alt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vi-VN" altLang="en-US" sz="2800" dirty="0">
                <a:solidFill>
                  <a:srgbClr val="FF0000"/>
                </a:solidFill>
                <a:latin typeface="Times New Roman" panose="02020603050405020304" pitchFamily="18" charset="0"/>
                <a:cs typeface="Times New Roman" panose="02020603050405020304" pitchFamily="18" charset="0"/>
              </a:rPr>
              <a:t> Bài học đường đời đầu tiên.</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473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strips(downLeft)">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1" descr="ap_200908170208281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53143" y="420914"/>
            <a:ext cx="10813143" cy="5849257"/>
          </a:xfrm>
          <a:prstGeom prst="rect">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p:nvPicPr>
        <p:blipFill>
          <a:blip r:embed="rId4"/>
          <a:stretch>
            <a:fillRect/>
          </a:stretch>
        </p:blipFill>
        <p:spPr>
          <a:xfrm>
            <a:off x="4527629" y="522514"/>
            <a:ext cx="3136741" cy="1407886"/>
          </a:xfrm>
          <a:prstGeom prst="rect">
            <a:avLst/>
          </a:prstGeom>
        </p:spPr>
      </p:pic>
      <p:sp>
        <p:nvSpPr>
          <p:cNvPr id="4" name="Rectangle 3"/>
          <p:cNvSpPr/>
          <p:nvPr/>
        </p:nvSpPr>
        <p:spPr>
          <a:xfrm>
            <a:off x="899884" y="1517640"/>
            <a:ext cx="10392229" cy="4401205"/>
          </a:xfrm>
          <a:prstGeom prst="rect">
            <a:avLst/>
          </a:prstGeom>
        </p:spPr>
        <p:txBody>
          <a:bodyPr wrap="square">
            <a:spAutoFit/>
          </a:bodyPr>
          <a:lstStyle/>
          <a:p>
            <a:pPr algn="just"/>
            <a:r>
              <a:rPr lang="en-US" sz="2800" dirty="0">
                <a:solidFill>
                  <a:srgbClr val="001A33"/>
                </a:solidFill>
              </a:rPr>
              <a:t>     </a:t>
            </a:r>
            <a:r>
              <a:rPr lang="vi-VN" sz="2800" dirty="0">
                <a:solidFill>
                  <a:srgbClr val="001A33"/>
                </a:solidFill>
                <a:latin typeface="Times New Roman" panose="02020603050405020304" pitchFamily="18" charset="0"/>
              </a:rPr>
              <a:t>Bài học đường đời đầu tiên kể về chàng thanh niên khỏe mạnh, cường tráng Dế Mèn. Còn trẻ, lại thông minh, đẹp mã, Dế Mèn rất tự tin về bản thân. Dù vậy, cậu lại chẳng mấy được lòng hàng xóm, bạn bè vì tính cách kiêu căng, khó chịu, hợm hĩnh và xóc nổi của mình. Những trò chọc phá người khác của Dế Mèn luôn khiến người khác khó chịu. Một lần, khi Mèn bày trò trêu chọc chị Cốc, đã dẫn đến cái chết thương tâm cho cậu bé Dế Choắt nhỏ bé, tội nghiệp. Sự kiện đau lòng đó là bài học đường đời đầu tiên của Dế Mèn. Hoàn toàn cảnh tỉnh, khiến cậu nhận ra sai lầm của bản thân, và sửa chữa để không còn kiêu căng, xốc nổi như trước nữa.</a:t>
            </a:r>
            <a:endParaRPr lang="en-US" sz="2800" dirty="0">
              <a:solidFill>
                <a:prstClr val="black"/>
              </a:solidFill>
            </a:endParaRPr>
          </a:p>
        </p:txBody>
      </p:sp>
    </p:spTree>
    <p:extLst>
      <p:ext uri="{BB962C8B-B14F-4D97-AF65-F5344CB8AC3E}">
        <p14:creationId xmlns:p14="http://schemas.microsoft.com/office/powerpoint/2010/main" val="215419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1" descr="ap_200908170208281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57" y="4049486"/>
            <a:ext cx="3497944" cy="2808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descr="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9385" y="2924912"/>
            <a:ext cx="3232326" cy="277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9"/>
          <p:cNvPicPr>
            <a:picLocks noGrp="1" noRot="1" noChangeAspect="1" noMove="1" noResize="1" noEditPoints="1" noAdjustHandles="1" noChangeArrowheads="1" noChangeShapeType="1" noCrop="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flipH="1">
            <a:off x="0" y="0"/>
            <a:ext cx="12192000" cy="6858000"/>
          </a:xfrm>
          <a:prstGeom prst="rect">
            <a:avLst/>
          </a:prstGeom>
          <a:noFill/>
        </p:spPr>
      </p:pic>
      <p:pic>
        <p:nvPicPr>
          <p:cNvPr id="8" name="Picture 7"/>
          <p:cNvPicPr>
            <a:picLocks noChangeAspect="1"/>
          </p:cNvPicPr>
          <p:nvPr/>
        </p:nvPicPr>
        <p:blipFill>
          <a:blip r:embed="rId7"/>
          <a:srcRect/>
          <a:stretch>
            <a:fillRect/>
          </a:stretch>
        </p:blipFill>
        <p:spPr bwMode="auto">
          <a:xfrm>
            <a:off x="7826107" y="2392483"/>
            <a:ext cx="5389832" cy="5322032"/>
          </a:xfrm>
          <a:prstGeom prst="ellipse">
            <a:avLst/>
          </a:prstGeom>
          <a:ln>
            <a:noFill/>
          </a:ln>
          <a:effectLst>
            <a:softEdge rad="112500"/>
          </a:effectLst>
        </p:spPr>
      </p:pic>
      <p:pic>
        <p:nvPicPr>
          <p:cNvPr id="10" name="Picture 9"/>
          <p:cNvPicPr>
            <a:picLocks noChangeAspect="1"/>
          </p:cNvPicPr>
          <p:nvPr/>
        </p:nvPicPr>
        <p:blipFill>
          <a:blip r:embed="rId8"/>
          <a:stretch>
            <a:fillRect/>
          </a:stretch>
        </p:blipFill>
        <p:spPr>
          <a:xfrm>
            <a:off x="2928826" y="597445"/>
            <a:ext cx="6651312" cy="1926503"/>
          </a:xfrm>
          <a:prstGeom prst="rect">
            <a:avLst/>
          </a:prstGeom>
        </p:spPr>
      </p:pic>
    </p:spTree>
    <p:extLst>
      <p:ext uri="{BB962C8B-B14F-4D97-AF65-F5344CB8AC3E}">
        <p14:creationId xmlns:p14="http://schemas.microsoft.com/office/powerpoint/2010/main" val="3555709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99441" l="0" r="90000"/>
                    </a14:imgEffect>
                    <a14:imgEffect>
                      <a14:sharpenSoften amount="50000"/>
                    </a14:imgEffect>
                  </a14:imgLayer>
                </a14:imgProps>
              </a:ext>
            </a:extLst>
          </a:blip>
          <a:stretch>
            <a:fillRect/>
          </a:stretch>
        </p:blipFill>
        <p:spPr>
          <a:xfrm>
            <a:off x="2442498" y="2509786"/>
            <a:ext cx="6063549" cy="4522397"/>
          </a:xfrm>
          <a:prstGeom prst="rect">
            <a:avLst/>
          </a:prstGeom>
        </p:spPr>
      </p:pic>
      <p:sp>
        <p:nvSpPr>
          <p:cNvPr id="4" name="TextBox 3"/>
          <p:cNvSpPr txBox="1"/>
          <p:nvPr/>
        </p:nvSpPr>
        <p:spPr>
          <a:xfrm>
            <a:off x="5474272" y="2509786"/>
            <a:ext cx="623259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Trích</a:t>
            </a:r>
            <a:r>
              <a:rPr kumimoji="0" lang="en-US" sz="280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Dế</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Mèn</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phiêu</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lưu</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ký</a:t>
            </a:r>
            <a:r>
              <a:rPr kumimoji="0" lang="en-US" sz="280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a:t>
            </a:r>
            <a:r>
              <a:rPr kumimoji="0" lang="en-US" sz="280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Hoài</a:t>
            </a:r>
            <a:endParaRPr kumimoji="0" lang="en-US" sz="280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37001" y="-685800"/>
            <a:ext cx="2109999" cy="169944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8011" y="4770985"/>
            <a:ext cx="2573621" cy="2743200"/>
          </a:xfrm>
          <a:prstGeom prst="rect">
            <a:avLst/>
          </a:prstGeom>
        </p:spPr>
      </p:pic>
      <p:sp>
        <p:nvSpPr>
          <p:cNvPr id="3" name="TextBox 2">
            <a:extLst>
              <a:ext uri="{FF2B5EF4-FFF2-40B4-BE49-F238E27FC236}">
                <a16:creationId xmlns:a16="http://schemas.microsoft.com/office/drawing/2014/main" id="{F32338F9-D09E-CC85-66C1-14A941C51424}"/>
              </a:ext>
            </a:extLst>
          </p:cNvPr>
          <p:cNvSpPr txBox="1"/>
          <p:nvPr/>
        </p:nvSpPr>
        <p:spPr>
          <a:xfrm>
            <a:off x="489098" y="481178"/>
            <a:ext cx="1064790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Times New Roman" panose="02020603050405020304" pitchFamily="18" charset="0"/>
                <a:cs typeface="Times New Roman" panose="02020603050405020304" pitchFamily="18" charset="0"/>
              </a:rPr>
              <a:t>TIẾT 1,2,3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TRI THỨC NGỮ VĂN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Times New Roman" panose="02020603050405020304" pitchFamily="18" charset="0"/>
                <a:cs typeface="Times New Roman" panose="02020603050405020304" pitchFamily="18" charset="0"/>
              </a:rPr>
              <a:t>BÀI HỌC ĐƯỜNG ĐỜI ĐẦU TIÊN</a:t>
            </a:r>
          </a:p>
        </p:txBody>
      </p:sp>
    </p:spTree>
    <p:extLst>
      <p:ext uri="{BB962C8B-B14F-4D97-AF65-F5344CB8AC3E}">
        <p14:creationId xmlns:p14="http://schemas.microsoft.com/office/powerpoint/2010/main" val="3791875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a:off x="0" y="6167916"/>
            <a:ext cx="4666795" cy="1061696"/>
          </a:xfrm>
          <a:prstGeom prst="rect">
            <a:avLst/>
          </a:prstGeom>
        </p:spPr>
      </p:pic>
      <p:pic>
        <p:nvPicPr>
          <p:cNvPr id="2" name="Picture 1"/>
          <p:cNvPicPr>
            <a:picLocks noChangeAspect="1"/>
          </p:cNvPicPr>
          <p:nvPr/>
        </p:nvPicPr>
        <p:blipFill>
          <a:blip r:embed="rId4"/>
          <a:stretch>
            <a:fillRect/>
          </a:stretch>
        </p:blipFill>
        <p:spPr>
          <a:xfrm>
            <a:off x="2439908" y="0"/>
            <a:ext cx="7355256" cy="1523315"/>
          </a:xfrm>
          <a:prstGeom prst="rect">
            <a:avLst/>
          </a:prstGeom>
        </p:spPr>
      </p:pic>
      <p:grpSp>
        <p:nvGrpSpPr>
          <p:cNvPr id="25" name="Group 2"/>
          <p:cNvGrpSpPr/>
          <p:nvPr/>
        </p:nvGrpSpPr>
        <p:grpSpPr>
          <a:xfrm>
            <a:off x="558800" y="1286170"/>
            <a:ext cx="10820400" cy="5283200"/>
            <a:chOff x="0" y="0"/>
            <a:chExt cx="17532556" cy="8889747"/>
          </a:xfrm>
        </p:grpSpPr>
        <p:sp>
          <p:nvSpPr>
            <p:cNvPr id="26"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en-US"/>
            </a:p>
          </p:txBody>
        </p:sp>
      </p:grpSp>
      <p:grpSp>
        <p:nvGrpSpPr>
          <p:cNvPr id="27" name="Group 26"/>
          <p:cNvGrpSpPr/>
          <p:nvPr/>
        </p:nvGrpSpPr>
        <p:grpSpPr>
          <a:xfrm>
            <a:off x="959497" y="1548395"/>
            <a:ext cx="2342503" cy="948081"/>
            <a:chOff x="0" y="0"/>
            <a:chExt cx="14423829" cy="4243521"/>
          </a:xfrm>
          <a:solidFill>
            <a:schemeClr val="bg2"/>
          </a:solidFill>
        </p:grpSpPr>
        <p:sp>
          <p:nvSpPr>
            <p:cNvPr id="28" name="Freeform 27"/>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en-US"/>
            </a:p>
          </p:txBody>
        </p:sp>
      </p:grpSp>
      <p:sp>
        <p:nvSpPr>
          <p:cNvPr id="29" name="Rectangle 28"/>
          <p:cNvSpPr/>
          <p:nvPr/>
        </p:nvSpPr>
        <p:spPr>
          <a:xfrm>
            <a:off x="1016528" y="1548395"/>
            <a:ext cx="2228439" cy="995016"/>
          </a:xfrm>
          <a:prstGeom prst="rect">
            <a:avLst/>
          </a:prstGeom>
        </p:spPr>
        <p:txBody>
          <a:bodyPr wrap="square">
            <a:spAutoFit/>
          </a:bodyPr>
          <a:lstStyle/>
          <a:p>
            <a:pPr algn="ctr"/>
            <a:r>
              <a:rPr lang="en-US" sz="2933" b="1" dirty="0">
                <a:solidFill>
                  <a:prstClr val="black"/>
                </a:solidFill>
                <a:latin typeface="Times New Roman" panose="02020603050405020304" pitchFamily="18" charset="0"/>
                <a:cs typeface="Times New Roman" panose="02020603050405020304" pitchFamily="18" charset="0"/>
              </a:rPr>
              <a:t>a. </a:t>
            </a:r>
            <a:r>
              <a:rPr lang="en-US" sz="2933" b="1" dirty="0" err="1">
                <a:solidFill>
                  <a:prstClr val="black"/>
                </a:solidFill>
                <a:latin typeface="Times New Roman" panose="02020603050405020304" pitchFamily="18" charset="0"/>
                <a:cs typeface="Times New Roman" panose="02020603050405020304" pitchFamily="18" charset="0"/>
              </a:rPr>
              <a:t>Người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kể</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chuyện</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3449640" y="1617975"/>
            <a:ext cx="7768904" cy="913199"/>
          </a:xfrm>
          <a:prstGeom prst="rect">
            <a:avLst/>
          </a:prstGeom>
        </p:spPr>
        <p:txBody>
          <a:bodyPr wrap="square">
            <a:spAutoFit/>
          </a:bodyPr>
          <a:lstStyle/>
          <a:p>
            <a:pPr algn="just"/>
            <a:r>
              <a:rPr lang="en-US" sz="2667" b="1" dirty="0" err="1">
                <a:solidFill>
                  <a:prstClr val="black"/>
                </a:solidFill>
                <a:latin typeface="Times New Roman" panose="02020603050405020304" pitchFamily="18" charset="0"/>
                <a:cs typeface="Times New Roman" panose="02020603050405020304" pitchFamily="18" charset="0"/>
              </a:rPr>
              <a:t>Dế</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Mèn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người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kể</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chuyện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xưng</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tôi</a:t>
            </a:r>
            <a:r>
              <a:rPr lang="en-US" sz="2667" b="1"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và</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tự</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kể</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lại</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câu</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chuyện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của</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chính</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mình</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và</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những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gì</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mình</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chứng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kiến</a:t>
            </a:r>
            <a:r>
              <a:rPr lang="en-US" sz="2667" dirty="0">
                <a:solidFill>
                  <a:prstClr val="black"/>
                </a:solidFill>
                <a:latin typeface="Times New Roman" panose="02020603050405020304" pitchFamily="18" charset="0"/>
                <a:cs typeface="Times New Roman" panose="02020603050405020304" pitchFamily="18" charset="0"/>
              </a:rPr>
              <a:t>.</a:t>
            </a:r>
            <a:endParaRPr lang="vi-VN" sz="2667" dirty="0">
              <a:solidFill>
                <a:prstClr val="black"/>
              </a:solidFill>
              <a:latin typeface="Times New Roman" panose="02020603050405020304" pitchFamily="18" charset="0"/>
              <a:cs typeface="Times New Roman" panose="02020603050405020304" pitchFamily="18" charset="0"/>
            </a:endParaRPr>
          </a:p>
        </p:txBody>
      </p:sp>
      <p:grpSp>
        <p:nvGrpSpPr>
          <p:cNvPr id="31" name="Group 30"/>
          <p:cNvGrpSpPr/>
          <p:nvPr/>
        </p:nvGrpSpPr>
        <p:grpSpPr>
          <a:xfrm>
            <a:off x="959497" y="2814169"/>
            <a:ext cx="2342503" cy="948081"/>
            <a:chOff x="0" y="0"/>
            <a:chExt cx="14423829" cy="4243521"/>
          </a:xfrm>
          <a:solidFill>
            <a:schemeClr val="bg2"/>
          </a:solidFill>
        </p:grpSpPr>
        <p:sp>
          <p:nvSpPr>
            <p:cNvPr id="32" name="Freeform 31"/>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en-US"/>
            </a:p>
          </p:txBody>
        </p:sp>
      </p:grpSp>
      <p:sp>
        <p:nvSpPr>
          <p:cNvPr id="33" name="Rectangle 32"/>
          <p:cNvSpPr/>
          <p:nvPr/>
        </p:nvSpPr>
        <p:spPr>
          <a:xfrm>
            <a:off x="1053850" y="3020789"/>
            <a:ext cx="222843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b. </a:t>
            </a:r>
            <a:r>
              <a:rPr lang="en-US" sz="2933" b="1" dirty="0" err="1">
                <a:solidFill>
                  <a:prstClr val="black"/>
                </a:solidFill>
                <a:latin typeface="Times New Roman" panose="02020603050405020304" pitchFamily="18" charset="0"/>
                <a:cs typeface="Times New Roman" panose="02020603050405020304" pitchFamily="18" charset="0"/>
              </a:rPr>
              <a:t>Nhân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vật</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3449640" y="2883749"/>
            <a:ext cx="7768904" cy="913199"/>
          </a:xfrm>
          <a:prstGeom prst="rect">
            <a:avLst/>
          </a:prstGeom>
        </p:spPr>
        <p:txBody>
          <a:bodyPr wrap="square">
            <a:spAutoFit/>
          </a:bodyPr>
          <a:lstStyle/>
          <a:p>
            <a:pPr algn="just"/>
            <a:r>
              <a:rPr lang="en-US" sz="2667" dirty="0" err="1">
                <a:solidFill>
                  <a:prstClr val="black"/>
                </a:solidFill>
                <a:latin typeface="Times New Roman" panose="02020603050405020304" pitchFamily="18" charset="0"/>
                <a:cs typeface="Times New Roman" panose="02020603050405020304" pitchFamily="18" charset="0"/>
              </a:rPr>
              <a:t>Dế</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Mèn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Dế</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Choắt</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chị</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Cốc</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anh</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Gọng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Vó</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chị</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Cào</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Cào</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b="1" dirty="0" err="1">
                <a:solidFill>
                  <a:prstClr val="black"/>
                </a:solidFill>
                <a:latin typeface="Times New Roman" panose="02020603050405020304" pitchFamily="18" charset="0"/>
                <a:cs typeface="Times New Roman" panose="02020603050405020304" pitchFamily="18" charset="0"/>
              </a:rPr>
              <a:t>Dế</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Mèn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là</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nhân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vật</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chính</a:t>
            </a:r>
            <a:endParaRPr lang="vi-VN" sz="2667" b="1" dirty="0">
              <a:solidFill>
                <a:prstClr val="black"/>
              </a:solidFill>
              <a:latin typeface="Times New Roman" panose="02020603050405020304" pitchFamily="18" charset="0"/>
              <a:cs typeface="Times New Roman" panose="02020603050405020304" pitchFamily="18" charset="0"/>
            </a:endParaRPr>
          </a:p>
        </p:txBody>
      </p:sp>
      <p:grpSp>
        <p:nvGrpSpPr>
          <p:cNvPr id="35" name="Group 34"/>
          <p:cNvGrpSpPr/>
          <p:nvPr/>
        </p:nvGrpSpPr>
        <p:grpSpPr>
          <a:xfrm>
            <a:off x="959497" y="4079943"/>
            <a:ext cx="2342503" cy="948081"/>
            <a:chOff x="0" y="0"/>
            <a:chExt cx="14423829" cy="4243521"/>
          </a:xfrm>
          <a:solidFill>
            <a:schemeClr val="bg2"/>
          </a:solidFill>
        </p:grpSpPr>
        <p:sp>
          <p:nvSpPr>
            <p:cNvPr id="36" name="Freeform 35"/>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en-US"/>
            </a:p>
          </p:txBody>
        </p:sp>
      </p:grpSp>
      <p:sp>
        <p:nvSpPr>
          <p:cNvPr id="37" name="Rectangle 36"/>
          <p:cNvSpPr/>
          <p:nvPr/>
        </p:nvSpPr>
        <p:spPr>
          <a:xfrm>
            <a:off x="1053850" y="4092596"/>
            <a:ext cx="2228439" cy="995016"/>
          </a:xfrm>
          <a:prstGeom prst="rect">
            <a:avLst/>
          </a:prstGeom>
        </p:spPr>
        <p:txBody>
          <a:bodyPr wrap="square">
            <a:spAutoFit/>
          </a:bodyPr>
          <a:lstStyle/>
          <a:p>
            <a:pPr algn="ctr"/>
            <a:r>
              <a:rPr lang="en-US" sz="2933" b="1" dirty="0">
                <a:solidFill>
                  <a:prstClr val="black"/>
                </a:solidFill>
                <a:latin typeface="Times New Roman" panose="02020603050405020304" pitchFamily="18" charset="0"/>
                <a:cs typeface="Times New Roman" panose="02020603050405020304" pitchFamily="18" charset="0"/>
              </a:rPr>
              <a:t>c. </a:t>
            </a:r>
            <a:r>
              <a:rPr lang="en-US" sz="2933" b="1" dirty="0" err="1">
                <a:solidFill>
                  <a:prstClr val="black"/>
                </a:solidFill>
                <a:latin typeface="Times New Roman" panose="02020603050405020304" pitchFamily="18" charset="0"/>
                <a:cs typeface="Times New Roman" panose="02020603050405020304" pitchFamily="18" charset="0"/>
              </a:rPr>
              <a:t>Lời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người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kể</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chuyện</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3449640" y="4315782"/>
            <a:ext cx="7768904" cy="502766"/>
          </a:xfrm>
          <a:prstGeom prst="rect">
            <a:avLst/>
          </a:prstGeom>
        </p:spPr>
        <p:txBody>
          <a:bodyPr wrap="square">
            <a:spAutoFit/>
          </a:bodyPr>
          <a:lstStyle/>
          <a:p>
            <a:pPr algn="just"/>
            <a:r>
              <a:rPr lang="en-US" sz="2667" dirty="0" err="1">
                <a:solidFill>
                  <a:prstClr val="black"/>
                </a:solidFill>
                <a:latin typeface="Times New Roman" panose="02020603050405020304" pitchFamily="18" charset="0"/>
                <a:cs typeface="Times New Roman" panose="02020603050405020304" pitchFamily="18" charset="0"/>
              </a:rPr>
              <a:t>Là</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phần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thuật</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lại</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các</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sự</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việc</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trong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câu</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chuyện</a:t>
            </a:r>
            <a:endParaRPr lang="vi-VN" sz="2667" b="1" dirty="0">
              <a:solidFill>
                <a:prstClr val="black"/>
              </a:solidFill>
              <a:latin typeface="Times New Roman" panose="02020603050405020304" pitchFamily="18" charset="0"/>
              <a:cs typeface="Times New Roman" panose="02020603050405020304" pitchFamily="18" charset="0"/>
            </a:endParaRPr>
          </a:p>
        </p:txBody>
      </p:sp>
      <p:grpSp>
        <p:nvGrpSpPr>
          <p:cNvPr id="39" name="Group 38"/>
          <p:cNvGrpSpPr/>
          <p:nvPr/>
        </p:nvGrpSpPr>
        <p:grpSpPr>
          <a:xfrm>
            <a:off x="959497" y="5374210"/>
            <a:ext cx="2342503" cy="948081"/>
            <a:chOff x="0" y="0"/>
            <a:chExt cx="14423829" cy="4243521"/>
          </a:xfrm>
          <a:solidFill>
            <a:schemeClr val="bg2"/>
          </a:solidFill>
        </p:grpSpPr>
        <p:sp>
          <p:nvSpPr>
            <p:cNvPr id="40" name="Freeform 39"/>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en-US"/>
            </a:p>
          </p:txBody>
        </p:sp>
      </p:grpSp>
      <p:sp>
        <p:nvSpPr>
          <p:cNvPr id="41" name="Rectangle 40"/>
          <p:cNvSpPr/>
          <p:nvPr/>
        </p:nvSpPr>
        <p:spPr>
          <a:xfrm>
            <a:off x="1053850" y="5373007"/>
            <a:ext cx="2228439" cy="995016"/>
          </a:xfrm>
          <a:prstGeom prst="rect">
            <a:avLst/>
          </a:prstGeom>
        </p:spPr>
        <p:txBody>
          <a:bodyPr wrap="square">
            <a:spAutoFit/>
          </a:bodyPr>
          <a:lstStyle/>
          <a:p>
            <a:pPr algn="ctr"/>
            <a:r>
              <a:rPr lang="en-US" sz="2933" b="1" dirty="0">
                <a:solidFill>
                  <a:prstClr val="black"/>
                </a:solidFill>
                <a:latin typeface="Times New Roman" panose="02020603050405020304" pitchFamily="18" charset="0"/>
                <a:cs typeface="Times New Roman" panose="02020603050405020304" pitchFamily="18" charset="0"/>
              </a:rPr>
              <a:t>d. </a:t>
            </a:r>
            <a:r>
              <a:rPr lang="en-US" sz="2933" b="1" dirty="0" err="1">
                <a:solidFill>
                  <a:prstClr val="black"/>
                </a:solidFill>
                <a:latin typeface="Times New Roman" panose="02020603050405020304" pitchFamily="18" charset="0"/>
                <a:cs typeface="Times New Roman" panose="02020603050405020304" pitchFamily="18" charset="0"/>
              </a:rPr>
              <a:t>Lời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nhân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vật</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3449640" y="5540774"/>
            <a:ext cx="7768904" cy="502766"/>
          </a:xfrm>
          <a:prstGeom prst="rect">
            <a:avLst/>
          </a:prstGeom>
        </p:spPr>
        <p:txBody>
          <a:bodyPr wrap="square">
            <a:spAutoFit/>
          </a:bodyPr>
          <a:lstStyle/>
          <a:p>
            <a:pPr algn="just"/>
            <a:r>
              <a:rPr lang="en-US" sz="2667" dirty="0" err="1">
                <a:solidFill>
                  <a:prstClr val="black"/>
                </a:solidFill>
                <a:latin typeface="Times New Roman" panose="02020603050405020304" pitchFamily="18" charset="0"/>
                <a:cs typeface="Times New Roman" panose="02020603050405020304" pitchFamily="18" charset="0"/>
              </a:rPr>
              <a:t>Lời</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nói</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trực</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tiếp</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của</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nhân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vật</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trong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câu</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chuyện</a:t>
            </a:r>
            <a:endParaRPr lang="vi-VN" sz="2667"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93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8"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p:cNvPicPr>
            <a:picLocks noChangeAspect="1"/>
          </p:cNvPicPr>
          <p:nvPr/>
        </p:nvPicPr>
        <p:blipFill>
          <a:blip r:embed="rId3"/>
          <a:srcRect/>
          <a:stretch>
            <a:fillRect/>
          </a:stretch>
        </p:blipFill>
        <p:spPr>
          <a:xfrm>
            <a:off x="10433163" y="4728"/>
            <a:ext cx="1748925" cy="1796072"/>
          </a:xfrm>
          <a:prstGeom prst="rect">
            <a:avLst/>
          </a:prstGeom>
        </p:spPr>
      </p:pic>
      <p:pic>
        <p:nvPicPr>
          <p:cNvPr id="15" name="Picture 14"/>
          <p:cNvPicPr>
            <a:picLocks noChangeAspect="1"/>
          </p:cNvPicPr>
          <p:nvPr/>
        </p:nvPicPr>
        <p:blipFill>
          <a:blip r:embed="rId4"/>
          <a:stretch>
            <a:fillRect/>
          </a:stretch>
        </p:blipFill>
        <p:spPr>
          <a:xfrm>
            <a:off x="2439908" y="0"/>
            <a:ext cx="7355256" cy="1523315"/>
          </a:xfrm>
          <a:prstGeom prst="rect">
            <a:avLst/>
          </a:prstGeom>
        </p:spPr>
      </p:pic>
      <p:grpSp>
        <p:nvGrpSpPr>
          <p:cNvPr id="16" name="Group 2"/>
          <p:cNvGrpSpPr/>
          <p:nvPr/>
        </p:nvGrpSpPr>
        <p:grpSpPr>
          <a:xfrm>
            <a:off x="558800" y="1286170"/>
            <a:ext cx="10820400" cy="5283200"/>
            <a:chOff x="0" y="0"/>
            <a:chExt cx="17532556" cy="8889747"/>
          </a:xfrm>
        </p:grpSpPr>
        <p:sp>
          <p:nvSpPr>
            <p:cNvPr id="17"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en-US"/>
            </a:p>
          </p:txBody>
        </p:sp>
      </p:grpSp>
      <p:grpSp>
        <p:nvGrpSpPr>
          <p:cNvPr id="18" name="Group 17"/>
          <p:cNvGrpSpPr/>
          <p:nvPr/>
        </p:nvGrpSpPr>
        <p:grpSpPr>
          <a:xfrm>
            <a:off x="959497" y="1548395"/>
            <a:ext cx="2342503" cy="948081"/>
            <a:chOff x="0" y="0"/>
            <a:chExt cx="14423829" cy="4243521"/>
          </a:xfrm>
          <a:solidFill>
            <a:schemeClr val="bg2"/>
          </a:solidFill>
        </p:grpSpPr>
        <p:sp>
          <p:nvSpPr>
            <p:cNvPr id="19" name="Freeform 18"/>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en-US"/>
            </a:p>
          </p:txBody>
        </p:sp>
      </p:grpSp>
      <p:sp>
        <p:nvSpPr>
          <p:cNvPr id="20" name="Rectangle 19"/>
          <p:cNvSpPr/>
          <p:nvPr/>
        </p:nvSpPr>
        <p:spPr>
          <a:xfrm>
            <a:off x="1016528" y="1548395"/>
            <a:ext cx="2228439" cy="995016"/>
          </a:xfrm>
          <a:prstGeom prst="rect">
            <a:avLst/>
          </a:prstGeom>
        </p:spPr>
        <p:txBody>
          <a:bodyPr wrap="square">
            <a:spAutoFit/>
          </a:bodyPr>
          <a:lstStyle/>
          <a:p>
            <a:pPr algn="ctr"/>
            <a:r>
              <a:rPr lang="en-US" sz="2933" b="1" dirty="0">
                <a:solidFill>
                  <a:prstClr val="black"/>
                </a:solidFill>
                <a:latin typeface="Times New Roman" panose="02020603050405020304" pitchFamily="18" charset="0"/>
                <a:cs typeface="Times New Roman" panose="02020603050405020304" pitchFamily="18" charset="0"/>
              </a:rPr>
              <a:t>e. </a:t>
            </a:r>
            <a:r>
              <a:rPr lang="en-US" sz="2933" b="1" dirty="0" err="1">
                <a:solidFill>
                  <a:prstClr val="black"/>
                </a:solidFill>
                <a:latin typeface="Times New Roman" panose="02020603050405020304" pitchFamily="18" charset="0"/>
                <a:cs typeface="Times New Roman" panose="02020603050405020304" pitchFamily="18" charset="0"/>
              </a:rPr>
              <a:t>Các</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sự</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việc</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chính</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1016528" y="2758701"/>
            <a:ext cx="10219508" cy="3108543"/>
          </a:xfrm>
          <a:prstGeom prst="rect">
            <a:avLst/>
          </a:prstGeom>
        </p:spPr>
        <p:txBody>
          <a:bodyPr wrap="square">
            <a:spAutoFit/>
          </a:bodyPr>
          <a:lstStyle/>
          <a:p>
            <a:pPr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Choắt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hàng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xóm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Mèn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Choắt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hiền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yếu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đuối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Choắt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nhờ</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Mèn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giúp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nhưng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Mèn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tỏ</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trịch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thượng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thẳng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thừng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tâm</a:t>
            </a:r>
            <a:r>
              <a:rPr lang="en-US" sz="2800" dirty="0">
                <a:solidFill>
                  <a:prstClr val="black"/>
                </a:solidFill>
                <a:latin typeface="Times New Roman" panose="02020603050405020304" pitchFamily="18" charset="0"/>
                <a:cs typeface="Times New Roman" panose="02020603050405020304" pitchFamily="18" charset="0"/>
              </a:rPr>
              <a:t>.</a:t>
            </a:r>
          </a:p>
          <a:p>
            <a:pPr algn="just"/>
            <a:endParaRPr lang="en-US" sz="2800" dirty="0">
              <a:solidFill>
                <a:prstClr val="black"/>
              </a:solidFill>
              <a:latin typeface="Times New Roman" panose="02020603050405020304" pitchFamily="18" charset="0"/>
              <a:cs typeface="Times New Roman" panose="02020603050405020304" pitchFamily="18" charset="0"/>
            </a:endParaRPr>
          </a:p>
          <a:p>
            <a:pPr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Mèn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trò</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Cốc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dẫn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thương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tâm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Choắt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nhỏ</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tội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nghiệp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Choắt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Mèn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lầm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rút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đầu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tiên</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22" name="Rectangle 21"/>
          <p:cNvSpPr/>
          <p:nvPr/>
        </p:nvSpPr>
        <p:spPr>
          <a:xfrm>
            <a:off x="3496492" y="1548395"/>
            <a:ext cx="7739544" cy="954107"/>
          </a:xfrm>
          <a:prstGeom prst="rect">
            <a:avLst/>
          </a:prstGeom>
        </p:spPr>
        <p:txBody>
          <a:bodyPr wrap="square">
            <a:spAutoFit/>
          </a:bodyPr>
          <a:lstStyle/>
          <a:p>
            <a:pPr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Mèn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chàng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khỏe</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tin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kiêu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căng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nổi</a:t>
            </a:r>
            <a:r>
              <a:rPr lang="en-US" sz="28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0331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wipe(down)">
                                      <p:cBhvr>
                                        <p:cTn id="25" dur="500"/>
                                        <p:tgtEl>
                                          <p:spTgt spid="2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1">
                                            <p:txEl>
                                              <p:pRg st="2" end="2"/>
                                            </p:txEl>
                                          </p:spTgt>
                                        </p:tgtEl>
                                        <p:attrNameLst>
                                          <p:attrName>style.visibility</p:attrName>
                                        </p:attrNameLst>
                                      </p:cBhvr>
                                      <p:to>
                                        <p:strVal val="visible"/>
                                      </p:to>
                                    </p:set>
                                    <p:animEffect transition="in" filter="circle(in)">
                                      <p:cBhvr>
                                        <p:cTn id="30" dur="20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68000" y="4749800"/>
            <a:ext cx="2636901" cy="2743200"/>
          </a:xfrm>
          <a:prstGeom prst="rect">
            <a:avLst/>
          </a:prstGeom>
        </p:spPr>
      </p:pic>
      <p:grpSp>
        <p:nvGrpSpPr>
          <p:cNvPr id="5" name="Group 2"/>
          <p:cNvGrpSpPr/>
          <p:nvPr/>
        </p:nvGrpSpPr>
        <p:grpSpPr>
          <a:xfrm>
            <a:off x="685800" y="1772923"/>
            <a:ext cx="10820400" cy="4399277"/>
            <a:chOff x="0" y="0"/>
            <a:chExt cx="17532556" cy="8889747"/>
          </a:xfrm>
        </p:grpSpPr>
        <p:sp>
          <p:nvSpPr>
            <p:cNvPr id="7"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en-US"/>
            </a:p>
          </p:txBody>
        </p:sp>
      </p:grpSp>
      <p:pic>
        <p:nvPicPr>
          <p:cNvPr id="11"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0617200" y="-68892"/>
            <a:ext cx="2019681" cy="2743200"/>
          </a:xfrm>
          <a:prstGeom prst="rect">
            <a:avLst/>
          </a:prstGeom>
        </p:spPr>
      </p:pic>
      <p:sp>
        <p:nvSpPr>
          <p:cNvPr id="8" name="TextBox 7"/>
          <p:cNvSpPr txBox="1">
            <a:spLocks noChangeArrowheads="1"/>
          </p:cNvSpPr>
          <p:nvPr/>
        </p:nvSpPr>
        <p:spPr bwMode="auto">
          <a:xfrm>
            <a:off x="1117795" y="2503031"/>
            <a:ext cx="208260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dirty="0">
                <a:latin typeface="Times New Roman" panose="02020603050405020304" pitchFamily="18" charset="0"/>
                <a:cs typeface="Times New Roman" panose="02020603050405020304" pitchFamily="18" charset="0"/>
              </a:rPr>
              <a:t>a.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hành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động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vật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Mèn</a:t>
            </a:r>
            <a:endParaRPr lang="en-US" altLang="en-US" sz="2800" dirty="0">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3632395" y="2503031"/>
            <a:ext cx="208260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dirty="0">
                <a:latin typeface="Times New Roman" panose="02020603050405020304" pitchFamily="18" charset="0"/>
                <a:cs typeface="Times New Roman" panose="02020603050405020304" pitchFamily="18" charset="0"/>
              </a:rPr>
              <a:t>b. </a:t>
            </a:r>
            <a:r>
              <a:rPr lang="en-US" altLang="en-US" sz="2800" dirty="0" err="1">
                <a:latin typeface="Times New Roman" panose="02020603050405020304" pitchFamily="18" charset="0"/>
                <a:cs typeface="Times New Roman" panose="02020603050405020304" pitchFamily="18" charset="0"/>
              </a:rPr>
              <a:t>Lời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hành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động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Mèn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đối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Choắt</a:t>
            </a:r>
            <a:endParaRPr lang="en-US" altLang="en-US" sz="2800" dirty="0">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6146995" y="2503031"/>
            <a:ext cx="2415114"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dirty="0">
                <a:latin typeface="Times New Roman" panose="02020603050405020304" pitchFamily="18" charset="0"/>
                <a:cs typeface="Times New Roman" panose="02020603050405020304" pitchFamily="18" charset="0"/>
              </a:rPr>
              <a:t>c. </a:t>
            </a:r>
            <a:r>
              <a:rPr lang="en-US" altLang="en-US" sz="2800" dirty="0" err="1">
                <a:latin typeface="Times New Roman" panose="02020603050405020304" pitchFamily="18" charset="0"/>
                <a:cs typeface="Times New Roman" panose="02020603050405020304" pitchFamily="18" charset="0"/>
              </a:rPr>
              <a:t>Cảm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xúc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suy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Mèn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chị</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Cốc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chứng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kiến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Choắt</a:t>
            </a:r>
            <a:endParaRPr lang="en-US" altLang="en-US" sz="2800" dirty="0">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8992852" y="2503031"/>
            <a:ext cx="20826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dirty="0">
                <a:latin typeface="Times New Roman" panose="02020603050405020304" pitchFamily="18" charset="0"/>
                <a:cs typeface="Times New Roman" panose="02020603050405020304" pitchFamily="18" charset="0"/>
              </a:rPr>
              <a:t>d. </a:t>
            </a:r>
            <a:r>
              <a:rPr lang="en-US" altLang="en-US" sz="2800" dirty="0" err="1">
                <a:latin typeface="Times New Roman" panose="02020603050405020304" pitchFamily="18" charset="0"/>
                <a:cs typeface="Times New Roman" panose="02020603050405020304" pitchFamily="18" charset="0"/>
              </a:rPr>
              <a:t>Bài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Mèn</a:t>
            </a:r>
            <a:endParaRPr lang="en-US" altLang="en-US" sz="2800"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1216645" y="1948074"/>
            <a:ext cx="1983755" cy="416095"/>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632395" y="1948074"/>
            <a:ext cx="1983755" cy="416095"/>
          </a:xfrm>
          <a:prstGeom prst="roundRect">
            <a:avLst/>
          </a:prstGeom>
          <a:solidFill>
            <a:srgbClr val="FFE28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146995" y="1948074"/>
            <a:ext cx="2316264" cy="416095"/>
          </a:xfrm>
          <a:prstGeom prst="round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8992852" y="1948074"/>
            <a:ext cx="1983755" cy="416095"/>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6"/>
          <a:stretch>
            <a:fillRect/>
          </a:stretch>
        </p:blipFill>
        <p:spPr>
          <a:xfrm>
            <a:off x="3244298" y="275434"/>
            <a:ext cx="5483757" cy="1813593"/>
          </a:xfrm>
          <a:prstGeom prst="rect">
            <a:avLst/>
          </a:prstGeom>
        </p:spPr>
      </p:pic>
    </p:spTree>
    <p:extLst>
      <p:ext uri="{BB962C8B-B14F-4D97-AF65-F5344CB8AC3E}">
        <p14:creationId xmlns:p14="http://schemas.microsoft.com/office/powerpoint/2010/main" val="9509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558800" y="415637"/>
            <a:ext cx="10820400" cy="5987473"/>
            <a:chOff x="0" y="0"/>
            <a:chExt cx="17532556" cy="8889747"/>
          </a:xfrm>
        </p:grpSpPr>
        <p:sp>
          <p:nvSpPr>
            <p:cNvPr id="6"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en-US"/>
            </a:p>
          </p:txBody>
        </p:sp>
      </p:grpSp>
      <p:pic>
        <p:nvPicPr>
          <p:cNvPr id="2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978603" y="-119390"/>
            <a:ext cx="1464183" cy="2743200"/>
          </a:xfrm>
          <a:prstGeom prst="rect">
            <a:avLst/>
          </a:prstGeom>
        </p:spPr>
      </p:pic>
      <p:sp>
        <p:nvSpPr>
          <p:cNvPr id="7" name="TextBox 6"/>
          <p:cNvSpPr txBox="1">
            <a:spLocks noChangeArrowheads="1"/>
          </p:cNvSpPr>
          <p:nvPr/>
        </p:nvSpPr>
        <p:spPr bwMode="auto">
          <a:xfrm>
            <a:off x="558800" y="728990"/>
            <a:ext cx="1041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b="1" dirty="0">
                <a:latin typeface="Times New Roman" panose="02020603050405020304" pitchFamily="18" charset="0"/>
                <a:cs typeface="Times New Roman" panose="02020603050405020304" pitchFamily="18" charset="0"/>
              </a:rPr>
              <a:t>a. </a:t>
            </a:r>
            <a:r>
              <a:rPr lang="en-US" altLang="en-US" sz="2800" b="1" dirty="0" err="1">
                <a:latin typeface="Times New Roman" panose="02020603050405020304" pitchFamily="18" charset="0"/>
                <a:cs typeface="Times New Roman" panose="02020603050405020304" pitchFamily="18" charset="0"/>
              </a:rPr>
              <a:t>Đặc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điểm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ngoại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hành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nhân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vật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Dế</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Mèn</a:t>
            </a:r>
            <a:endParaRPr lang="en-US" altLang="en-US" sz="2800" b="1"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5969000" y="2397465"/>
            <a:ext cx="4910312" cy="3293885"/>
          </a:xfrm>
          <a:prstGeom prst="rect">
            <a:avLst/>
          </a:prstGeom>
        </p:spPr>
      </p:pic>
      <p:sp>
        <p:nvSpPr>
          <p:cNvPr id="10" name="TextBox 9"/>
          <p:cNvSpPr txBox="1"/>
          <p:nvPr/>
        </p:nvSpPr>
        <p:spPr>
          <a:xfrm>
            <a:off x="928846" y="1787237"/>
            <a:ext cx="4839856" cy="4073551"/>
          </a:xfrm>
          <a:prstGeom prst="rect">
            <a:avLst/>
          </a:prstGeom>
          <a:noFill/>
        </p:spPr>
        <p:txBody>
          <a:bodyPr wrap="square" rtlCol="0">
            <a:spAutoFit/>
          </a:bodyPr>
          <a:lstStyle/>
          <a:p>
            <a:pPr algn="ctr">
              <a:lnSpc>
                <a:spcPct val="150000"/>
              </a:lnSpc>
            </a:pPr>
            <a:r>
              <a:rPr lang="en-US" sz="2933" b="1" dirty="0" err="1">
                <a:solidFill>
                  <a:srgbClr val="FF0000"/>
                </a:solidFill>
                <a:latin typeface="Times New Roman" panose="02020603050405020304" pitchFamily="18" charset="0"/>
                <a:cs typeface="Times New Roman" panose="02020603050405020304" pitchFamily="18" charset="0"/>
              </a:rPr>
              <a:t>Hoạt</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động</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nhóm</a:t>
            </a:r>
            <a:endParaRPr lang="en-US" sz="2933" b="1" dirty="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en-US" sz="2933" dirty="0">
                <a:solidFill>
                  <a:prstClr val="black"/>
                </a:solidFill>
                <a:latin typeface="Times New Roman" panose="02020603050405020304" pitchFamily="18" charset="0"/>
                <a:cs typeface="Times New Roman" panose="02020603050405020304" pitchFamily="18" charset="0"/>
              </a:rPr>
              <a:t>- Chia </a:t>
            </a:r>
            <a:r>
              <a:rPr lang="en-US" sz="2933" dirty="0" err="1">
                <a:solidFill>
                  <a:prstClr val="black"/>
                </a:solidFill>
                <a:latin typeface="Times New Roman" panose="02020603050405020304" pitchFamily="18" charset="0"/>
                <a:cs typeface="Times New Roman" panose="02020603050405020304" pitchFamily="18" charset="0"/>
              </a:rPr>
              <a:t>lớp</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thành</a:t>
            </a:r>
            <a:r>
              <a:rPr lang="en-US" sz="2933" dirty="0">
                <a:solidFill>
                  <a:prstClr val="black"/>
                </a:solidFill>
                <a:latin typeface="Times New Roman" panose="02020603050405020304" pitchFamily="18" charset="0"/>
                <a:cs typeface="Times New Roman" panose="02020603050405020304" pitchFamily="18" charset="0"/>
              </a:rPr>
              <a:t> 4 </a:t>
            </a:r>
            <a:r>
              <a:rPr lang="en-US" sz="2933" dirty="0" err="1">
                <a:solidFill>
                  <a:prstClr val="black"/>
                </a:solidFill>
                <a:latin typeface="Times New Roman" panose="02020603050405020304" pitchFamily="18" charset="0"/>
                <a:cs typeface="Times New Roman" panose="02020603050405020304" pitchFamily="18" charset="0"/>
              </a:rPr>
              <a:t>nhóm</a:t>
            </a:r>
            <a:endParaRPr lang="en-US" sz="2933"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Yêu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cầu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tìm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hiểu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về</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đặc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điểm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ngoại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hình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hành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động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tính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cách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nhân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vật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Dế</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Mèn</a:t>
            </a:r>
            <a:endParaRPr lang="en-US" sz="2933"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Thời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gian</a:t>
            </a:r>
            <a:r>
              <a:rPr lang="en-US" sz="2933" dirty="0">
                <a:solidFill>
                  <a:prstClr val="black"/>
                </a:solidFill>
                <a:latin typeface="Times New Roman" panose="02020603050405020304" pitchFamily="18" charset="0"/>
                <a:cs typeface="Times New Roman" panose="02020603050405020304" pitchFamily="18" charset="0"/>
              </a:rPr>
              <a:t>: 5 </a:t>
            </a:r>
            <a:r>
              <a:rPr lang="en-US" sz="2933" dirty="0" err="1">
                <a:solidFill>
                  <a:prstClr val="black"/>
                </a:solidFill>
                <a:latin typeface="Times New Roman" panose="02020603050405020304" pitchFamily="18" charset="0"/>
                <a:cs typeface="Times New Roman" panose="02020603050405020304" pitchFamily="18" charset="0"/>
              </a:rPr>
              <a:t>phút</a:t>
            </a:r>
            <a:endParaRPr lang="en-US" sz="2933" dirty="0">
              <a:solidFill>
                <a:prstClr val="black"/>
              </a:solidFill>
              <a:latin typeface="Times New Roman" panose="02020603050405020304" pitchFamily="18" charset="0"/>
              <a:cs typeface="Times New Roman" panose="02020603050405020304" pitchFamily="18" charset="0"/>
            </a:endParaRPr>
          </a:p>
        </p:txBody>
      </p:sp>
      <p:pic>
        <p:nvPicPr>
          <p:cNvPr id="11" name="Picture 10" descr="Bai hoc duong doi dau tien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23" b="99711" l="42780" r="93590"/>
                    </a14:imgEffect>
                  </a14:imgLayer>
                </a14:imgProps>
              </a:ext>
              <a:ext uri="{28A0092B-C50C-407E-A947-70E740481C1C}">
                <a14:useLocalDpi xmlns:a14="http://schemas.microsoft.com/office/drawing/2010/main" val="0"/>
              </a:ext>
            </a:extLst>
          </a:blip>
          <a:srcRect l="36438"/>
          <a:stretch>
            <a:fillRect/>
          </a:stretch>
        </p:blipFill>
        <p:spPr bwMode="auto">
          <a:xfrm>
            <a:off x="10104570" y="3158837"/>
            <a:ext cx="2549260" cy="37281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35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137001" y="-685800"/>
            <a:ext cx="2109999" cy="169944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8011" y="4770985"/>
            <a:ext cx="2573621" cy="27432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551926599"/>
              </p:ext>
            </p:extLst>
          </p:nvPr>
        </p:nvGraphicFramePr>
        <p:xfrm>
          <a:off x="256568" y="248614"/>
          <a:ext cx="11741472" cy="6309360"/>
        </p:xfrm>
        <a:graphic>
          <a:graphicData uri="http://schemas.openxmlformats.org/drawingml/2006/table">
            <a:tbl>
              <a:tblPr firstRow="1" bandRow="1">
                <a:tableStyleId>{5940675A-B579-460E-94D1-54222C63F5DA}</a:tableStyleId>
              </a:tblPr>
              <a:tblGrid>
                <a:gridCol w="3913824">
                  <a:extLst>
                    <a:ext uri="{9D8B030D-6E8A-4147-A177-3AD203B41FA5}">
                      <a16:colId xmlns:a16="http://schemas.microsoft.com/office/drawing/2014/main" val="20000"/>
                    </a:ext>
                  </a:extLst>
                </a:gridCol>
                <a:gridCol w="2895430">
                  <a:extLst>
                    <a:ext uri="{9D8B030D-6E8A-4147-A177-3AD203B41FA5}">
                      <a16:colId xmlns:a16="http://schemas.microsoft.com/office/drawing/2014/main" val="20001"/>
                    </a:ext>
                  </a:extLst>
                </a:gridCol>
                <a:gridCol w="4932218">
                  <a:extLst>
                    <a:ext uri="{9D8B030D-6E8A-4147-A177-3AD203B41FA5}">
                      <a16:colId xmlns:a16="http://schemas.microsoft.com/office/drawing/2014/main" val="20002"/>
                    </a:ext>
                  </a:extLst>
                </a:gridCol>
              </a:tblGrid>
              <a:tr h="554953">
                <a:tc>
                  <a:txBody>
                    <a:bodyPr/>
                    <a:lstStyle/>
                    <a:p>
                      <a:pPr algn="ctr"/>
                      <a:r>
                        <a:rPr lang="en-US" sz="3200" dirty="0" err="1">
                          <a:latin typeface="Times New Roman" panose="02020603050405020304" pitchFamily="18" charset="0"/>
                          <a:cs typeface="Times New Roman" panose="02020603050405020304" pitchFamily="18" charset="0"/>
                        </a:rPr>
                        <a:t>Ngoại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endParaRPr lang="en-US" sz="32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r>
                        <a:rPr lang="en-US" sz="3200" dirty="0" err="1">
                          <a:latin typeface="Times New Roman" panose="02020603050405020304" pitchFamily="18" charset="0"/>
                          <a:cs typeface="Times New Roman" panose="02020603050405020304" pitchFamily="18" charset="0"/>
                        </a:rPr>
                        <a:t>Hành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động</a:t>
                      </a:r>
                      <a:endParaRPr lang="en-US" sz="32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r>
                        <a:rPr lang="en-US" sz="3200" dirty="0" err="1">
                          <a:latin typeface="Times New Roman" panose="02020603050405020304" pitchFamily="18" charset="0"/>
                          <a:cs typeface="Times New Roman" panose="02020603050405020304" pitchFamily="18" charset="0"/>
                        </a:rPr>
                        <a:t>Tính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cách</a:t>
                      </a:r>
                      <a:endParaRPr lang="en-US" sz="32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extLst>
                  <a:ext uri="{0D108BD9-81ED-4DB2-BD59-A6C34878D82A}">
                    <a16:rowId xmlns:a16="http://schemas.microsoft.com/office/drawing/2014/main" val="10000"/>
                  </a:ext>
                </a:extLst>
              </a:tr>
              <a:tr h="3920836">
                <a:tc>
                  <a:txBody>
                    <a:bodyPr/>
                    <a:lstStyle/>
                    <a:p>
                      <a:pPr marL="0" marR="0" algn="l">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càng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mẫm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bóng</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vuốt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cứng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nhọn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hoắt</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chấm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đuôi</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màu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bóng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mỡ</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đầu</a:t>
                      </a:r>
                      <a:r>
                        <a:rPr lang="en-US" sz="2800" dirty="0">
                          <a:effectLst/>
                          <a:latin typeface="Times New Roman" panose="02020603050405020304" pitchFamily="18" charset="0"/>
                          <a:cs typeface="Times New Roman" panose="02020603050405020304" pitchFamily="18" charset="0"/>
                        </a:rPr>
                        <a:t>: to, </a:t>
                      </a:r>
                      <a:r>
                        <a:rPr lang="en-US" sz="2800" dirty="0" err="1">
                          <a:effectLst/>
                          <a:latin typeface="Times New Roman" panose="02020603050405020304" pitchFamily="18" charset="0"/>
                          <a:cs typeface="Times New Roman" panose="02020603050405020304" pitchFamily="18" charset="0"/>
                        </a:rPr>
                        <a:t>rất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bướng</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đen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nhánh</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cong</a:t>
                      </a:r>
                      <a:endParaRPr lang="en-US" sz="2800" dirty="0">
                        <a:effectLst/>
                        <a:latin typeface="Times New Roman" panose="02020603050405020304" pitchFamily="18" charset="0"/>
                        <a:cs typeface="Times New Roman" panose="02020603050405020304" pitchFamily="18" charset="0"/>
                      </a:endParaRPr>
                    </a:p>
                    <a:p>
                      <a:pPr marL="0" marR="0" indent="0" algn="l" defTabSz="609630" rtl="0" eaLnBrk="1" fontAlgn="auto" latinLnBrk="0" hangingPunct="1">
                        <a:lnSpc>
                          <a:spcPct val="100000"/>
                        </a:lnSpc>
                        <a:spcBef>
                          <a:spcPts val="0"/>
                        </a:spcBef>
                        <a:spcAft>
                          <a:spcPts val="0"/>
                        </a:spcAft>
                        <a:buClrTx/>
                        <a:buSzTx/>
                        <a:buFontTx/>
                        <a:buNone/>
                        <a:tabLst/>
                        <a:defRPr/>
                      </a:pPr>
                      <a:r>
                        <a:rPr lang="en-US" sz="28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chàng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thanh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tráng</a:t>
                      </a:r>
                      <a:endParaRPr lang="en-US" sz="2800" dirty="0">
                        <a:effectLst/>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algn="l">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ngoàm</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ngoạp</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phanh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phách</a:t>
                      </a:r>
                      <a:r>
                        <a:rPr lang="en-US" sz="2800" dirty="0">
                          <a:effectLst/>
                          <a:latin typeface="Times New Roman" panose="02020603050405020304" pitchFamily="18" charset="0"/>
                          <a:cs typeface="Times New Roman" panose="02020603050405020304" pitchFamily="18" charset="0"/>
                        </a:rPr>
                        <a:t> </a:t>
                      </a:r>
                    </a:p>
                    <a:p>
                      <a:pPr marL="0" marR="0" algn="l">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giòn</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giã</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đứng</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oai</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vệ</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trọng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vuốt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râu</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khịa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ghẹo</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algn="l">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Tôi tợn lắm</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Tôi cho là tôi giỏi.</a:t>
                      </a:r>
                      <a:endParaRPr lang="en-US" sz="28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Tôi tưởng: lầm cử chỉ ngông cuồng là tài ba, càng tưởng tôi là tay ghê ghớm, có thể sắp đứng đầu thiên hạ rồi.</a:t>
                      </a:r>
                      <a:endParaRPr lang="en-US" sz="2800" dirty="0">
                        <a:effectLst/>
                        <a:latin typeface="Times New Roman" panose="02020603050405020304" pitchFamily="18" charset="0"/>
                        <a:cs typeface="Times New Roman" panose="02020603050405020304" pitchFamily="18" charset="0"/>
                      </a:endParaRPr>
                    </a:p>
                    <a:p>
                      <a:pPr marL="0" indent="0">
                        <a:buFontTx/>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với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bà</a:t>
                      </a:r>
                      <a:r>
                        <a:rPr lang="en-US" sz="2800" baseline="0" dirty="0">
                          <a:latin typeface="Times New Roman" panose="02020603050405020304" pitchFamily="18" charset="0"/>
                          <a:cs typeface="Times New Roman" panose="02020603050405020304" pitchFamily="18" charset="0"/>
                        </a:rPr>
                        <a:t> con </a:t>
                      </a:r>
                      <a:r>
                        <a:rPr lang="en-US" sz="2800" baseline="0" dirty="0" err="1">
                          <a:latin typeface="Times New Roman" panose="02020603050405020304" pitchFamily="18" charset="0"/>
                          <a:cs typeface="Times New Roman" panose="02020603050405020304" pitchFamily="18" charset="0"/>
                        </a:rPr>
                        <a:t>hàng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xóm</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cà</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khịa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quát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chị</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Cào</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Cào</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ghẹo</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anh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Gọng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Vó</a:t>
                      </a:r>
                      <a:endParaRPr lang="en-US" sz="2800" baseline="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1"/>
                  </a:ext>
                </a:extLst>
              </a:tr>
              <a:tr h="706582">
                <a:tc gridSpan="3">
                  <a:txBody>
                    <a:bodyPr/>
                    <a:lstStyle/>
                    <a:p>
                      <a:pPr marL="0" marR="0" indent="0" algn="l" defTabSz="60963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2800"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effectLst/>
                          <a:latin typeface="Times New Roman" panose="02020603050405020304" pitchFamily="18" charset="0"/>
                          <a:cs typeface="Times New Roman" panose="02020603050405020304" pitchFamily="18" charset="0"/>
                        </a:rPr>
                        <a:t>Dế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Mèn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khỏe</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mạnh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tráng</a:t>
                      </a:r>
                      <a:r>
                        <a:rPr lang="en-US" sz="2800" dirty="0">
                          <a:effectLst/>
                          <a:latin typeface="Times New Roman" panose="02020603050405020304" pitchFamily="18" charset="0"/>
                          <a:cs typeface="Times New Roman" panose="02020603050405020304" pitchFamily="18" charset="0"/>
                        </a:rPr>
                        <a:t>,</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tự</a:t>
                      </a:r>
                      <a:r>
                        <a:rPr lang="en-US" sz="2800" baseline="0" dirty="0">
                          <a:effectLst/>
                          <a:latin typeface="Times New Roman" panose="02020603050405020304" pitchFamily="18" charset="0"/>
                          <a:cs typeface="Times New Roman" panose="02020603050405020304" pitchFamily="18" charset="0"/>
                        </a:rPr>
                        <a:t> tin…</a:t>
                      </a:r>
                      <a:r>
                        <a:rPr lang="vi-VN" sz="2800" dirty="0">
                          <a:effectLst/>
                          <a:latin typeface="Times New Roman" panose="02020603050405020304" pitchFamily="18" charset="0"/>
                          <a:cs typeface="Times New Roman" panose="02020603050405020304" pitchFamily="18" charset="0"/>
                        </a:rPr>
                        <a:t> </a:t>
                      </a:r>
                      <a:r>
                        <a:rPr lang="vi-VN" sz="2800" b="1" dirty="0">
                          <a:effectLst/>
                          <a:latin typeface="Times New Roman" panose="02020603050405020304" pitchFamily="18" charset="0"/>
                          <a:cs typeface="Times New Roman" panose="02020603050405020304" pitchFamily="18" charset="0"/>
                        </a:rPr>
                        <a:t>(nét đẹp).</a:t>
                      </a:r>
                      <a:r>
                        <a:rPr lang="vi-VN" sz="2800" dirty="0">
                          <a:effectLst/>
                          <a:latin typeface="Times New Roman" panose="02020603050405020304" pitchFamily="18" charset="0"/>
                          <a:cs typeface="Times New Roman" panose="02020603050405020304" pitchFamily="18" charset="0"/>
                          <a:sym typeface="Wingdings" panose="05000000000000000000" pitchFamily="2" charset="2"/>
                        </a:rPr>
                        <a:t> </a:t>
                      </a:r>
                      <a:endParaRPr lang="en-US" sz="2800" dirty="0">
                        <a:effectLst/>
                        <a:latin typeface="Times New Roman" panose="02020603050405020304" pitchFamily="18" charset="0"/>
                        <a:cs typeface="Times New Roman" panose="02020603050405020304" pitchFamily="18" charset="0"/>
                        <a:sym typeface="Wingdings" panose="05000000000000000000" pitchFamily="2" charset="2"/>
                      </a:endParaRPr>
                    </a:p>
                    <a:p>
                      <a:pPr marL="0" marR="0" indent="0" algn="l" defTabSz="60963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2800"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effectLst/>
                          <a:latin typeface="Times New Roman" panose="02020603050405020304" pitchFamily="18" charset="0"/>
                          <a:cs typeface="Times New Roman" panose="02020603050405020304" pitchFamily="18" charset="0"/>
                        </a:rPr>
                        <a:t>Dế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Mèn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xem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mọi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hung </a:t>
                      </a:r>
                      <a:r>
                        <a:rPr lang="en-US" sz="2800" dirty="0" err="1">
                          <a:effectLst/>
                          <a:latin typeface="Times New Roman" panose="02020603050405020304" pitchFamily="18" charset="0"/>
                          <a:cs typeface="Times New Roman" panose="02020603050405020304" pitchFamily="18" charset="0"/>
                        </a:rPr>
                        <a:t>hăng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xốc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nổi</a:t>
                      </a:r>
                      <a:r>
                        <a:rPr lang="vi-VN" sz="2800" dirty="0">
                          <a:effectLst/>
                          <a:latin typeface="Times New Roman" panose="02020603050405020304" pitchFamily="18" charset="0"/>
                          <a:cs typeface="Times New Roman" panose="02020603050405020304" pitchFamily="18" charset="0"/>
                        </a:rPr>
                        <a:t> </a:t>
                      </a:r>
                      <a:r>
                        <a:rPr lang="vi-VN" sz="2800" b="1" dirty="0">
                          <a:effectLst/>
                          <a:latin typeface="Times New Roman" panose="02020603050405020304" pitchFamily="18" charset="0"/>
                          <a:cs typeface="Times New Roman" panose="02020603050405020304" pitchFamily="18" charset="0"/>
                        </a:rPr>
                        <a:t>(nét chưa đẹp).</a:t>
                      </a:r>
                      <a:endParaRPr lang="en-US" sz="2800" b="1" dirty="0">
                        <a:effectLst/>
                        <a:latin typeface="Times New Roman" panose="02020603050405020304" pitchFamily="18" charset="0"/>
                        <a:cs typeface="Times New Roman" panose="02020603050405020304" pitchFamily="18" charset="0"/>
                      </a:endParaRPr>
                    </a:p>
                    <a:p>
                      <a:pPr marL="0" marR="0" lvl="0" indent="0" algn="l" defTabSz="60963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280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srgbClr val="FF0000"/>
                          </a:solidFill>
                          <a:effectLst/>
                          <a:latin typeface="Times New Roman" panose="02020603050405020304" pitchFamily="18" charset="0"/>
                          <a:cs typeface="Times New Roman" panose="02020603050405020304" pitchFamily="18" charset="0"/>
                        </a:rPr>
                        <a:t> </a:t>
                      </a:r>
                      <a:r>
                        <a:rPr lang="vi-VN" sz="2800" b="1" dirty="0">
                          <a:solidFill>
                            <a:srgbClr val="FF0000"/>
                          </a:solidFill>
                          <a:effectLst/>
                          <a:latin typeface="Times New Roman" panose="02020603050405020304" pitchFamily="18" charset="0"/>
                          <a:cs typeface="Times New Roman" panose="02020603050405020304" pitchFamily="18" charset="0"/>
                        </a:rPr>
                        <a:t>N</a:t>
                      </a:r>
                      <a:r>
                        <a:rPr lang="en-US" sz="2800" b="1" dirty="0" err="1">
                          <a:solidFill>
                            <a:srgbClr val="FF0000"/>
                          </a:solidFill>
                          <a:effectLst/>
                          <a:latin typeface="Times New Roman" panose="02020603050405020304" pitchFamily="18" charset="0"/>
                          <a:cs typeface="Times New Roman" panose="02020603050405020304" pitchFamily="18" charset="0"/>
                        </a:rPr>
                        <a:t>ghệ</a:t>
                      </a:r>
                      <a:r>
                        <a:rPr lang="en-US" sz="2800" b="1" baseline="0" dirty="0">
                          <a:solidFill>
                            <a:srgbClr val="FF0000"/>
                          </a:solidFill>
                          <a:effectLst/>
                          <a:latin typeface="Times New Roman" panose="02020603050405020304" pitchFamily="18" charset="0"/>
                          <a:cs typeface="Times New Roman" panose="02020603050405020304" pitchFamily="18" charset="0"/>
                        </a:rPr>
                        <a:t> </a:t>
                      </a:r>
                      <a:r>
                        <a:rPr lang="en-US" sz="2800" b="1" baseline="0" dirty="0" err="1">
                          <a:solidFill>
                            <a:srgbClr val="FF0000"/>
                          </a:solidFill>
                          <a:effectLst/>
                          <a:latin typeface="Times New Roman" panose="02020603050405020304" pitchFamily="18" charset="0"/>
                          <a:cs typeface="Times New Roman" panose="02020603050405020304" pitchFamily="18" charset="0"/>
                        </a:rPr>
                        <a:t>thuật</a:t>
                      </a:r>
                      <a:r>
                        <a:rPr lang="vi-VN" sz="2800" dirty="0">
                          <a:solidFill>
                            <a:srgbClr val="FF0000"/>
                          </a:solidFill>
                          <a:effectLst/>
                          <a:latin typeface="Times New Roman" panose="02020603050405020304" pitchFamily="18" charset="0"/>
                          <a:cs typeface="Times New Roman" panose="02020603050405020304" pitchFamily="18" charset="0"/>
                        </a:rPr>
                        <a:t>: Miêu tả, nhân hoá, giọng kể kiêu ngạo</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bg1"/>
                    </a:solidFill>
                  </a:tcPr>
                </a:tc>
                <a:tc hMerge="1">
                  <a:txBody>
                    <a:bodyPr/>
                    <a:lstStyle/>
                    <a:p>
                      <a:endParaRPr lang="en-US" sz="3200" dirty="0">
                        <a:latin typeface="Times New Roman" panose="02020603050405020304" pitchFamily="18" charset="0"/>
                        <a:cs typeface="Times New Roman" panose="02020603050405020304" pitchFamily="18" charset="0"/>
                      </a:endParaRPr>
                    </a:p>
                  </a:txBody>
                  <a:tcPr>
                    <a:solidFill>
                      <a:schemeClr val="bg1"/>
                    </a:solidFill>
                  </a:tcPr>
                </a:tc>
                <a:tc hMerge="1">
                  <a:txBody>
                    <a:bodyPr/>
                    <a:lstStyle/>
                    <a:p>
                      <a:endParaRPr lang="en-US" sz="32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55153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558800" y="415637"/>
            <a:ext cx="11259126" cy="5987473"/>
            <a:chOff x="0" y="0"/>
            <a:chExt cx="17532556" cy="8889747"/>
          </a:xfrm>
        </p:grpSpPr>
        <p:sp>
          <p:nvSpPr>
            <p:cNvPr id="6"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en-US"/>
            </a:p>
          </p:txBody>
        </p:sp>
      </p:grpSp>
      <p:pic>
        <p:nvPicPr>
          <p:cNvPr id="2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6200000">
            <a:off x="10246511" y="-851482"/>
            <a:ext cx="1464183" cy="2743200"/>
          </a:xfrm>
          <a:prstGeom prst="rect">
            <a:avLst/>
          </a:prstGeom>
        </p:spPr>
      </p:pic>
      <p:sp>
        <p:nvSpPr>
          <p:cNvPr id="7" name="TextBox 6"/>
          <p:cNvSpPr txBox="1">
            <a:spLocks noChangeArrowheads="1"/>
          </p:cNvSpPr>
          <p:nvPr/>
        </p:nvSpPr>
        <p:spPr bwMode="auto">
          <a:xfrm>
            <a:off x="558800" y="728990"/>
            <a:ext cx="1041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b="1" dirty="0">
                <a:latin typeface="Times New Roman" panose="02020603050405020304" pitchFamily="18" charset="0"/>
                <a:cs typeface="Times New Roman" panose="02020603050405020304" pitchFamily="18" charset="0"/>
              </a:rPr>
              <a:t>b. </a:t>
            </a:r>
            <a:r>
              <a:rPr lang="en-US" altLang="en-US" sz="2800" b="1" dirty="0" err="1">
                <a:latin typeface="Times New Roman" panose="02020603050405020304" pitchFamily="18" charset="0"/>
                <a:cs typeface="Times New Roman" panose="02020603050405020304" pitchFamily="18" charset="0"/>
              </a:rPr>
              <a:t>Lời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nói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hành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Dế</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Mèn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đối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với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Dế</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Choắt</a:t>
            </a:r>
            <a:endParaRPr lang="en-US" altLang="en-US" sz="2800" b="1" dirty="0">
              <a:latin typeface="Times New Roman" panose="02020603050405020304" pitchFamily="18" charset="0"/>
              <a:cs typeface="Times New Roman" panose="02020603050405020304" pitchFamily="18" charset="0"/>
            </a:endParaRPr>
          </a:p>
        </p:txBody>
      </p:sp>
      <p:pic>
        <p:nvPicPr>
          <p:cNvPr id="12" name="Picture 9" descr="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523" y="1875893"/>
            <a:ext cx="3232326" cy="292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344571" y="1426540"/>
            <a:ext cx="7473355" cy="3970318"/>
          </a:xfrm>
          <a:prstGeom prst="rect">
            <a:avLst/>
          </a:prstGeom>
        </p:spPr>
        <p:txBody>
          <a:bodyPr wrap="square">
            <a:spAutoFit/>
          </a:bodyPr>
          <a:lstStyle/>
          <a:p>
            <a:r>
              <a:rPr lang="en-US" sz="2800"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Xưng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mày</a:t>
            </a:r>
            <a:r>
              <a:rPr lang="en-US" sz="2800" dirty="0">
                <a:latin typeface="Times New Roman" panose="02020603050405020304" pitchFamily="18" charset="0"/>
                <a:ea typeface="Times New Roman" panose="02020603050405020304" pitchFamily="18" charset="0"/>
              </a:rPr>
              <a:t>- ta</a:t>
            </a:r>
          </a:p>
          <a:p>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Mèn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miêu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Choắt</a:t>
            </a:r>
            <a:endParaRPr lang="en-US" sz="2800" dirty="0">
              <a:latin typeface="Times New Roman" panose="02020603050405020304" pitchFamily="18" charset="0"/>
              <a:ea typeface="Times New Roman" panose="02020603050405020304" pitchFamily="18" charset="0"/>
            </a:endParaRPr>
          </a:p>
          <a:p>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Như</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gã</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nghiện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thuốc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phiện</a:t>
            </a:r>
            <a:endParaRPr lang="en-US" sz="2800" i="1" dirty="0">
              <a:latin typeface="Times New Roman" panose="02020603050405020304" pitchFamily="18" charset="0"/>
              <a:ea typeface="Times New Roman" panose="02020603050405020304" pitchFamily="18" charset="0"/>
            </a:endParaRPr>
          </a:p>
          <a:p>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Cánh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ngắn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củn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râu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một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mẩu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mặt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mũi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ngẩn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ngơ</a:t>
            </a:r>
            <a:endParaRPr lang="en-US" sz="2800" i="1" dirty="0">
              <a:latin typeface="Times New Roman" panose="02020603050405020304" pitchFamily="18" charset="0"/>
              <a:ea typeface="Times New Roman" panose="02020603050405020304" pitchFamily="18" charset="0"/>
            </a:endParaRPr>
          </a:p>
          <a:p>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Hôi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như</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cú</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mèo</a:t>
            </a:r>
            <a:endParaRPr lang="en-US" sz="2800" i="1" dirty="0">
              <a:latin typeface="Times New Roman" panose="02020603050405020304" pitchFamily="18" charset="0"/>
              <a:ea typeface="Times New Roman" panose="02020603050405020304" pitchFamily="18" charset="0"/>
            </a:endParaRPr>
          </a:p>
          <a:p>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Chê bai nhà cửa và lối sống của Dế Choắt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cẩu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tuềnh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toàng</a:t>
            </a:r>
            <a:r>
              <a:rPr lang="en-US" sz="2800" dirty="0">
                <a:latin typeface="Times New Roman" panose="02020603050405020304" pitchFamily="18" charset="0"/>
                <a:ea typeface="Times New Roman" panose="02020603050405020304" pitchFamily="18" charset="0"/>
              </a:rPr>
              <a:t>…</a:t>
            </a:r>
          </a:p>
          <a:p>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Từ chối lời đề nghị cần giúp đỡ của Choắ</a:t>
            </a:r>
            <a:r>
              <a:rPr lang="en-US" sz="2800" dirty="0">
                <a:latin typeface="Times New Roman" panose="02020603050405020304" pitchFamily="18" charset="0"/>
                <a:ea typeface="Times New Roman" panose="02020603050405020304" pitchFamily="18" charset="0"/>
              </a:rPr>
              <a:t>t: “</a:t>
            </a:r>
            <a:r>
              <a:rPr lang="en-US" sz="2800" dirty="0" err="1">
                <a:latin typeface="Times New Roman" panose="02020603050405020304" pitchFamily="18" charset="0"/>
                <a:ea typeface="Times New Roman" panose="02020603050405020304" pitchFamily="18" charset="0"/>
              </a:rPr>
              <a:t>Đào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chết</a:t>
            </a:r>
            <a:r>
              <a:rPr lang="en-US" sz="2800" dirty="0">
                <a:latin typeface="Times New Roman" panose="02020603050405020304" pitchFamily="18" charset="0"/>
                <a:ea typeface="Times New Roman" panose="02020603050405020304" pitchFamily="18" charset="0"/>
              </a:rPr>
              <a:t>”…</a:t>
            </a:r>
          </a:p>
        </p:txBody>
      </p:sp>
      <p:sp>
        <p:nvSpPr>
          <p:cNvPr id="2" name="Rectangle 1"/>
          <p:cNvSpPr/>
          <p:nvPr/>
        </p:nvSpPr>
        <p:spPr>
          <a:xfrm>
            <a:off x="558800" y="5422930"/>
            <a:ext cx="11259126" cy="954107"/>
          </a:xfrm>
          <a:prstGeom prst="rect">
            <a:avLst/>
          </a:prstGeom>
        </p:spPr>
        <p:txBody>
          <a:bodyPr wrap="square">
            <a:spAutoFit/>
          </a:bodyPr>
          <a:lstStyle/>
          <a:p>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NT: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miêu</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tả</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lời</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nói</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trực</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tiếp</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Thái</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độ</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coi</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thường</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trịch</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thượng</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chê</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bai</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Dế</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Choắt</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Dế</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Mèn</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ích</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kỉ</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ngạo</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mạn</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có</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thói</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xấu</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bắt</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nạt</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kẻ</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yếu</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a:t>
            </a:r>
            <a:endParaRPr lang="en-US" sz="28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989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558800" y="1387228"/>
            <a:ext cx="10820400" cy="5015882"/>
            <a:chOff x="0" y="0"/>
            <a:chExt cx="17532556" cy="8889747"/>
          </a:xfrm>
        </p:grpSpPr>
        <p:sp>
          <p:nvSpPr>
            <p:cNvPr id="6"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en-US"/>
            </a:p>
          </p:txBody>
        </p:sp>
      </p:grpSp>
      <p:pic>
        <p:nvPicPr>
          <p:cNvPr id="12" name="Picture 5"/>
          <p:cNvPicPr>
            <a:picLocks noChangeAspect="1"/>
          </p:cNvPicPr>
          <p:nvPr/>
        </p:nvPicPr>
        <p:blipFill>
          <a:blip r:embed="rId3"/>
          <a:srcRect/>
          <a:stretch>
            <a:fillRect/>
          </a:stretch>
        </p:blipFill>
        <p:spPr bwMode="auto">
          <a:xfrm>
            <a:off x="9140363" y="3559923"/>
            <a:ext cx="3924474" cy="3922682"/>
          </a:xfrm>
          <a:prstGeom prst="ellipse">
            <a:avLst/>
          </a:prstGeom>
          <a:ln>
            <a:noFill/>
          </a:ln>
          <a:effectLst>
            <a:softEdge rad="112500"/>
          </a:effectLst>
        </p:spPr>
      </p:pic>
      <p:sp>
        <p:nvSpPr>
          <p:cNvPr id="13" name="TextBox 12"/>
          <p:cNvSpPr txBox="1">
            <a:spLocks noChangeArrowheads="1"/>
          </p:cNvSpPr>
          <p:nvPr/>
        </p:nvSpPr>
        <p:spPr bwMode="auto">
          <a:xfrm>
            <a:off x="374073" y="341722"/>
            <a:ext cx="106264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b="1" dirty="0">
                <a:latin typeface="Times New Roman" panose="02020603050405020304" pitchFamily="18" charset="0"/>
                <a:cs typeface="Times New Roman" panose="02020603050405020304" pitchFamily="18" charset="0"/>
              </a:rPr>
              <a:t>c. </a:t>
            </a:r>
            <a:r>
              <a:rPr lang="en-US" altLang="en-US" sz="2800" b="1" dirty="0" err="1">
                <a:latin typeface="Times New Roman" panose="02020603050405020304" pitchFamily="18" charset="0"/>
                <a:cs typeface="Times New Roman" panose="02020603050405020304" pitchFamily="18" charset="0"/>
              </a:rPr>
              <a:t>Cảm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xúc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suy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nghĩ</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Dế</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Mèn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trêu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chị</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Cốc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chứng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kiến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Dế</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Choắt</a:t>
            </a:r>
            <a:endParaRPr lang="en-US" altLang="en-US" sz="2800" b="1" dirty="0">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945642" y="1797777"/>
            <a:ext cx="4226866" cy="948081"/>
            <a:chOff x="0" y="0"/>
            <a:chExt cx="14423829" cy="4243521"/>
          </a:xfrm>
          <a:solidFill>
            <a:schemeClr val="bg2"/>
          </a:solidFill>
        </p:grpSpPr>
        <p:sp>
          <p:nvSpPr>
            <p:cNvPr id="15" name="Freeform 14"/>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en-US"/>
            </a:p>
          </p:txBody>
        </p:sp>
      </p:grpSp>
      <p:sp>
        <p:nvSpPr>
          <p:cNvPr id="16" name="Rectangle 15"/>
          <p:cNvSpPr/>
          <p:nvPr/>
        </p:nvSpPr>
        <p:spPr>
          <a:xfrm>
            <a:off x="1002673" y="1797777"/>
            <a:ext cx="4021046" cy="995016"/>
          </a:xfrm>
          <a:prstGeom prst="rect">
            <a:avLst/>
          </a:prstGeom>
        </p:spPr>
        <p:txBody>
          <a:bodyPr wrap="square">
            <a:spAutoFit/>
          </a:bodyPr>
          <a:lstStyle/>
          <a:p>
            <a:pPr algn="ctr"/>
            <a:r>
              <a:rPr lang="en-US" sz="2933" b="1" dirty="0" err="1">
                <a:solidFill>
                  <a:prstClr val="black"/>
                </a:solidFill>
                <a:latin typeface="Times New Roman" panose="02020603050405020304" pitchFamily="18" charset="0"/>
                <a:cs typeface="Times New Roman" panose="02020603050405020304" pitchFamily="18" charset="0"/>
              </a:rPr>
              <a:t>Khi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rủ</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Dế</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Choắt</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trêu</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chị</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Cốc</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5673436" y="1797777"/>
            <a:ext cx="5489256" cy="1077218"/>
          </a:xfrm>
          <a:prstGeom prst="rect">
            <a:avLst/>
          </a:prstGeom>
        </p:spPr>
        <p:txBody>
          <a:bodyPr wrap="square">
            <a:spAutoFit/>
          </a:bodyPr>
          <a:lstStyle/>
          <a:p>
            <a:pPr algn="just"/>
            <a:r>
              <a:rPr lang="en-US" sz="3200" dirty="0" err="1">
                <a:solidFill>
                  <a:prstClr val="black"/>
                </a:solidFill>
                <a:latin typeface="Times New Roman" panose="02020603050405020304" pitchFamily="18" charset="0"/>
                <a:cs typeface="Times New Roman" panose="02020603050405020304" pitchFamily="18" charset="0"/>
              </a:rPr>
              <a:t>Huênh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hoang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nghĩ</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gì</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hậu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quả</a:t>
            </a:r>
            <a:endParaRPr lang="vi-VN" sz="3200" dirty="0">
              <a:solidFill>
                <a:prstClr val="black"/>
              </a:solidFill>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945642" y="3063551"/>
            <a:ext cx="4226866" cy="948081"/>
            <a:chOff x="0" y="0"/>
            <a:chExt cx="14423829" cy="4243521"/>
          </a:xfrm>
          <a:solidFill>
            <a:schemeClr val="bg2"/>
          </a:solidFill>
        </p:grpSpPr>
        <p:sp>
          <p:nvSpPr>
            <p:cNvPr id="19" name="Freeform 18"/>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en-US"/>
            </a:p>
          </p:txBody>
        </p:sp>
      </p:grpSp>
      <p:sp>
        <p:nvSpPr>
          <p:cNvPr id="20" name="Rectangle 19"/>
          <p:cNvSpPr/>
          <p:nvPr/>
        </p:nvSpPr>
        <p:spPr>
          <a:xfrm>
            <a:off x="1039995" y="3027276"/>
            <a:ext cx="4021046" cy="995016"/>
          </a:xfrm>
          <a:prstGeom prst="rect">
            <a:avLst/>
          </a:prstGeom>
        </p:spPr>
        <p:txBody>
          <a:bodyPr wrap="square">
            <a:spAutoFit/>
          </a:bodyPr>
          <a:lstStyle/>
          <a:p>
            <a:pPr algn="ctr"/>
            <a:r>
              <a:rPr lang="en-US" sz="2933" b="1" dirty="0" err="1">
                <a:solidFill>
                  <a:prstClr val="black"/>
                </a:solidFill>
                <a:latin typeface="Times New Roman" panose="02020603050405020304" pitchFamily="18" charset="0"/>
                <a:cs typeface="Times New Roman" panose="02020603050405020304" pitchFamily="18" charset="0"/>
              </a:rPr>
              <a:t>Khi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bày</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trò</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trêu</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chị</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Cốc</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5715433" y="3133131"/>
            <a:ext cx="5489256" cy="584775"/>
          </a:xfrm>
          <a:prstGeom prst="rect">
            <a:avLst/>
          </a:prstGeom>
        </p:spPr>
        <p:txBody>
          <a:bodyPr wrap="square">
            <a:spAutoFit/>
          </a:bodyPr>
          <a:lstStyle/>
          <a:p>
            <a:pPr algn="just"/>
            <a:r>
              <a:rPr lang="en-US" sz="3200" dirty="0" err="1">
                <a:solidFill>
                  <a:prstClr val="black"/>
                </a:solidFill>
                <a:latin typeface="Times New Roman" panose="02020603050405020304" pitchFamily="18" charset="0"/>
                <a:cs typeface="Times New Roman" panose="02020603050405020304" pitchFamily="18" charset="0"/>
              </a:rPr>
              <a:t>Ngênh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ngang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thách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thức</a:t>
            </a:r>
            <a:endParaRPr lang="vi-VN" sz="3200" b="1" dirty="0">
              <a:solidFill>
                <a:prstClr val="black"/>
              </a:solidFill>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945642" y="4329325"/>
            <a:ext cx="4226866" cy="948081"/>
            <a:chOff x="0" y="0"/>
            <a:chExt cx="14423829" cy="4243521"/>
          </a:xfrm>
          <a:solidFill>
            <a:schemeClr val="bg2"/>
          </a:solidFill>
        </p:grpSpPr>
        <p:sp>
          <p:nvSpPr>
            <p:cNvPr id="24" name="Freeform 23"/>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en-US"/>
            </a:p>
          </p:txBody>
        </p:sp>
      </p:grpSp>
      <p:sp>
        <p:nvSpPr>
          <p:cNvPr id="25" name="Rectangle 24"/>
          <p:cNvSpPr/>
          <p:nvPr/>
        </p:nvSpPr>
        <p:spPr>
          <a:xfrm>
            <a:off x="1039995" y="4484857"/>
            <a:ext cx="4021046" cy="543675"/>
          </a:xfrm>
          <a:prstGeom prst="rect">
            <a:avLst/>
          </a:prstGeom>
        </p:spPr>
        <p:txBody>
          <a:bodyPr wrap="square">
            <a:spAutoFit/>
          </a:bodyPr>
          <a:lstStyle/>
          <a:p>
            <a:pPr algn="ctr"/>
            <a:r>
              <a:rPr lang="en-US" sz="2933" b="1" dirty="0" err="1">
                <a:solidFill>
                  <a:prstClr val="black"/>
                </a:solidFill>
                <a:latin typeface="Times New Roman" panose="02020603050405020304" pitchFamily="18" charset="0"/>
                <a:cs typeface="Times New Roman" panose="02020603050405020304" pitchFamily="18" charset="0"/>
              </a:rPr>
              <a:t>Khi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chị</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Cốc</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phát</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hiện</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715433" y="4565164"/>
            <a:ext cx="5489256" cy="584775"/>
          </a:xfrm>
          <a:prstGeom prst="rect">
            <a:avLst/>
          </a:prstGeom>
        </p:spPr>
        <p:txBody>
          <a:bodyPr wrap="square">
            <a:spAutoFit/>
          </a:bodyPr>
          <a:lstStyle/>
          <a:p>
            <a:pPr algn="just"/>
            <a:r>
              <a:rPr lang="en-US" sz="3200" dirty="0" err="1">
                <a:solidFill>
                  <a:prstClr val="black"/>
                </a:solidFill>
                <a:latin typeface="Times New Roman" panose="02020603050405020304" pitchFamily="18" charset="0"/>
                <a:cs typeface="Times New Roman" panose="02020603050405020304" pitchFamily="18" charset="0"/>
              </a:rPr>
              <a:t>Sợ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hãi</a:t>
            </a:r>
            <a:endParaRPr lang="vi-VN" sz="3200" b="1" dirty="0">
              <a:solidFill>
                <a:prstClr val="black"/>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945642" y="5623592"/>
            <a:ext cx="4226866" cy="948081"/>
            <a:chOff x="0" y="0"/>
            <a:chExt cx="14423829" cy="4243521"/>
          </a:xfrm>
          <a:solidFill>
            <a:schemeClr val="bg2"/>
          </a:solidFill>
        </p:grpSpPr>
        <p:sp>
          <p:nvSpPr>
            <p:cNvPr id="28" name="Freeform 27"/>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en-US"/>
            </a:p>
          </p:txBody>
        </p:sp>
      </p:grpSp>
      <p:sp>
        <p:nvSpPr>
          <p:cNvPr id="29" name="Rectangle 28"/>
          <p:cNvSpPr/>
          <p:nvPr/>
        </p:nvSpPr>
        <p:spPr>
          <a:xfrm>
            <a:off x="1039995" y="5622389"/>
            <a:ext cx="4021046" cy="995016"/>
          </a:xfrm>
          <a:prstGeom prst="rect">
            <a:avLst/>
          </a:prstGeom>
        </p:spPr>
        <p:txBody>
          <a:bodyPr wrap="square">
            <a:spAutoFit/>
          </a:bodyPr>
          <a:lstStyle/>
          <a:p>
            <a:pPr algn="ctr"/>
            <a:r>
              <a:rPr lang="en-US" sz="2933" b="1" dirty="0" err="1">
                <a:solidFill>
                  <a:prstClr val="black"/>
                </a:solidFill>
                <a:latin typeface="Times New Roman" panose="02020603050405020304" pitchFamily="18" charset="0"/>
                <a:cs typeface="Times New Roman" panose="02020603050405020304" pitchFamily="18" charset="0"/>
              </a:rPr>
              <a:t>Khi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chứng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kiến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cái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chết</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của</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Dế</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Choắt</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5715433" y="5790156"/>
            <a:ext cx="5489256" cy="584775"/>
          </a:xfrm>
          <a:prstGeom prst="rect">
            <a:avLst/>
          </a:prstGeom>
        </p:spPr>
        <p:txBody>
          <a:bodyPr wrap="square">
            <a:spAutoFit/>
          </a:bodyPr>
          <a:lstStyle/>
          <a:p>
            <a:pPr algn="just"/>
            <a:r>
              <a:rPr lang="en-US" sz="3200" dirty="0" err="1">
                <a:solidFill>
                  <a:prstClr val="black"/>
                </a:solidFill>
                <a:latin typeface="Times New Roman" panose="02020603050405020304" pitchFamily="18" charset="0"/>
                <a:cs typeface="Times New Roman" panose="02020603050405020304" pitchFamily="18" charset="0"/>
              </a:rPr>
              <a:t>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hận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hối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lỗi</a:t>
            </a:r>
            <a:endParaRPr lang="vi-VN" sz="3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064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par>
                                <p:cTn id="47" presetID="16" presetClass="entr" presetSubtype="21"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barn(inVertical)">
                                      <p:cBhvr>
                                        <p:cTn id="57" dur="500"/>
                                        <p:tgtEl>
                                          <p:spTgt spid="29"/>
                                        </p:tgtEl>
                                      </p:cBhvr>
                                    </p:animEffect>
                                  </p:childTnLst>
                                </p:cTn>
                              </p:par>
                              <p:par>
                                <p:cTn id="58" presetID="16" presetClass="entr" presetSubtype="21"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arn(inVertical)">
                                      <p:cBhvr>
                                        <p:cTn id="60" dur="500"/>
                                        <p:tgtEl>
                                          <p:spTgt spid="27"/>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barn(inVertical)">
                                      <p:cBhvr>
                                        <p:cTn id="6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20" grpId="0"/>
      <p:bldP spid="21" grpId="0"/>
      <p:bldP spid="25" grpId="0"/>
      <p:bldP spid="26" grpId="0"/>
      <p:bldP spid="29"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a:off x="0" y="6167916"/>
            <a:ext cx="4666795" cy="1061696"/>
          </a:xfrm>
          <a:prstGeom prst="rect">
            <a:avLst/>
          </a:prstGeom>
        </p:spPr>
      </p:pic>
      <p:sp>
        <p:nvSpPr>
          <p:cNvPr id="23" name="Straight Connector 3"/>
          <p:cNvSpPr/>
          <p:nvPr/>
        </p:nvSpPr>
        <p:spPr>
          <a:xfrm>
            <a:off x="6040852" y="1624035"/>
            <a:ext cx="3514412" cy="668865"/>
          </a:xfrm>
          <a:custGeom>
            <a:avLst/>
            <a:gdLst/>
            <a:ahLst/>
            <a:cxnLst/>
            <a:rect l="0" t="0" r="0" b="0"/>
            <a:pathLst>
              <a:path>
                <a:moveTo>
                  <a:pt x="0" y="0"/>
                </a:moveTo>
                <a:lnTo>
                  <a:pt x="0" y="334432"/>
                </a:lnTo>
                <a:lnTo>
                  <a:pt x="3514412" y="334432"/>
                </a:lnTo>
                <a:lnTo>
                  <a:pt x="3514412" y="66886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4" name="Straight Connector 4"/>
          <p:cNvSpPr/>
          <p:nvPr/>
        </p:nvSpPr>
        <p:spPr>
          <a:xfrm>
            <a:off x="5995132" y="1624035"/>
            <a:ext cx="91440" cy="668865"/>
          </a:xfrm>
          <a:custGeom>
            <a:avLst/>
            <a:gdLst/>
            <a:ahLst/>
            <a:cxnLst/>
            <a:rect l="0" t="0" r="0" b="0"/>
            <a:pathLst>
              <a:path>
                <a:moveTo>
                  <a:pt x="45720" y="0"/>
                </a:moveTo>
                <a:lnTo>
                  <a:pt x="45720" y="66886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5" name="Straight Connector 5"/>
          <p:cNvSpPr/>
          <p:nvPr/>
        </p:nvSpPr>
        <p:spPr>
          <a:xfrm>
            <a:off x="2578674" y="1624035"/>
            <a:ext cx="3462177" cy="668865"/>
          </a:xfrm>
          <a:custGeom>
            <a:avLst/>
            <a:gdLst/>
            <a:ahLst/>
            <a:cxnLst/>
            <a:rect l="0" t="0" r="0" b="0"/>
            <a:pathLst>
              <a:path>
                <a:moveTo>
                  <a:pt x="3462177" y="0"/>
                </a:moveTo>
                <a:lnTo>
                  <a:pt x="3462177" y="334432"/>
                </a:lnTo>
                <a:lnTo>
                  <a:pt x="0" y="334432"/>
                </a:lnTo>
                <a:lnTo>
                  <a:pt x="0" y="66886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26" name="Group 25"/>
          <p:cNvGrpSpPr/>
          <p:nvPr/>
        </p:nvGrpSpPr>
        <p:grpSpPr>
          <a:xfrm>
            <a:off x="4448314" y="476102"/>
            <a:ext cx="3185076" cy="1147933"/>
            <a:chOff x="3854673" y="855651"/>
            <a:chExt cx="3185076" cy="1147933"/>
          </a:xfrm>
        </p:grpSpPr>
        <p:sp>
          <p:nvSpPr>
            <p:cNvPr id="27" name="Rectangle 26"/>
            <p:cNvSpPr/>
            <p:nvPr/>
          </p:nvSpPr>
          <p:spPr>
            <a:xfrm>
              <a:off x="3854673" y="855651"/>
              <a:ext cx="3185076" cy="1147933"/>
            </a:xfrm>
            <a:prstGeom prst="rect">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8" name="TextBox 27"/>
            <p:cNvSpPr txBox="1"/>
            <p:nvPr/>
          </p:nvSpPr>
          <p:spPr>
            <a:xfrm>
              <a:off x="3854673" y="855651"/>
              <a:ext cx="3185076" cy="11479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err="1">
                  <a:latin typeface="Times New Roman" panose="02020603050405020304" pitchFamily="18" charset="0"/>
                  <a:cs typeface="Times New Roman" panose="02020603050405020304" pitchFamily="18" charset="0"/>
                </a:rPr>
                <a:t>Tâm</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trạng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của</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Dế</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Mèn</a:t>
              </a:r>
              <a:endParaRPr lang="en-US" sz="2800" b="1" kern="1200" dirty="0">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986136" y="2292901"/>
            <a:ext cx="3185076" cy="1592538"/>
            <a:chOff x="392495" y="2672450"/>
            <a:chExt cx="3185076" cy="1592538"/>
          </a:xfrm>
          <a:solidFill>
            <a:schemeClr val="accent5">
              <a:lumMod val="20000"/>
              <a:lumOff val="80000"/>
            </a:schemeClr>
          </a:solidFill>
        </p:grpSpPr>
        <p:sp>
          <p:nvSpPr>
            <p:cNvPr id="30" name="Rectangle 29"/>
            <p:cNvSpPr/>
            <p:nvPr/>
          </p:nvSpPr>
          <p:spPr>
            <a:xfrm>
              <a:off x="392495" y="2672450"/>
              <a:ext cx="3185076" cy="1592538"/>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1" name="TextBox 30"/>
            <p:cNvSpPr txBox="1"/>
            <p:nvPr/>
          </p:nvSpPr>
          <p:spPr>
            <a:xfrm>
              <a:off x="392495" y="2672450"/>
              <a:ext cx="3185076" cy="15925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Dế</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Mèn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thể</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hiện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ân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hận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hối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lỗi</a:t>
              </a:r>
              <a:r>
                <a:rPr lang="en-US" sz="2800" kern="1200" dirty="0">
                  <a:solidFill>
                    <a:schemeClr val="tx1"/>
                  </a:solidFill>
                  <a:latin typeface="Times New Roman" panose="02020603050405020304" pitchFamily="18" charset="0"/>
                  <a:cs typeface="Times New Roman" panose="02020603050405020304" pitchFamily="18" charset="0"/>
                </a:rPr>
                <a:t>.</a:t>
              </a:r>
            </a:p>
          </p:txBody>
        </p:sp>
      </p:grpSp>
      <p:grpSp>
        <p:nvGrpSpPr>
          <p:cNvPr id="32" name="Group 31"/>
          <p:cNvGrpSpPr/>
          <p:nvPr/>
        </p:nvGrpSpPr>
        <p:grpSpPr>
          <a:xfrm>
            <a:off x="4448314" y="2292901"/>
            <a:ext cx="3185076" cy="1592538"/>
            <a:chOff x="3854673" y="2672450"/>
            <a:chExt cx="3185076" cy="1592538"/>
          </a:xfrm>
          <a:solidFill>
            <a:schemeClr val="accent5">
              <a:lumMod val="20000"/>
              <a:lumOff val="80000"/>
            </a:schemeClr>
          </a:solidFill>
        </p:grpSpPr>
        <p:sp>
          <p:nvSpPr>
            <p:cNvPr id="33" name="Rectangle 32"/>
            <p:cNvSpPr/>
            <p:nvPr/>
          </p:nvSpPr>
          <p:spPr>
            <a:xfrm>
              <a:off x="3854673" y="2672450"/>
              <a:ext cx="3185076" cy="1592538"/>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4" name="TextBox 33"/>
            <p:cNvSpPr txBox="1"/>
            <p:nvPr/>
          </p:nvSpPr>
          <p:spPr>
            <a:xfrm>
              <a:off x="3854673" y="2672450"/>
              <a:ext cx="3185076" cy="15925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Nâng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đầu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Dế</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Choắt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vừa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thương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vừa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ăn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năn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hối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hận</a:t>
              </a:r>
              <a:r>
                <a:rPr lang="en-US" sz="2800" kern="1200" dirty="0">
                  <a:solidFill>
                    <a:schemeClr val="tx1"/>
                  </a:solidFill>
                  <a:latin typeface="Times New Roman" panose="02020603050405020304" pitchFamily="18" charset="0"/>
                  <a:cs typeface="Times New Roman" panose="02020603050405020304" pitchFamily="18" charset="0"/>
                </a:rPr>
                <a:t>.</a:t>
              </a:r>
            </a:p>
          </p:txBody>
        </p:sp>
      </p:grpSp>
      <p:grpSp>
        <p:nvGrpSpPr>
          <p:cNvPr id="35" name="Group 34"/>
          <p:cNvGrpSpPr/>
          <p:nvPr/>
        </p:nvGrpSpPr>
        <p:grpSpPr>
          <a:xfrm>
            <a:off x="7962727" y="2292901"/>
            <a:ext cx="3185076" cy="1592538"/>
            <a:chOff x="7369086" y="2672450"/>
            <a:chExt cx="3185076" cy="1592538"/>
          </a:xfrm>
          <a:solidFill>
            <a:schemeClr val="accent5">
              <a:lumMod val="20000"/>
              <a:lumOff val="80000"/>
            </a:schemeClr>
          </a:solidFill>
        </p:grpSpPr>
        <p:sp>
          <p:nvSpPr>
            <p:cNvPr id="36" name="Rectangle 35"/>
            <p:cNvSpPr/>
            <p:nvPr/>
          </p:nvSpPr>
          <p:spPr>
            <a:xfrm>
              <a:off x="7369086" y="2672450"/>
              <a:ext cx="3185076" cy="1592538"/>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7" name="TextBox 36"/>
            <p:cNvSpPr txBox="1"/>
            <p:nvPr/>
          </p:nvSpPr>
          <p:spPr>
            <a:xfrm>
              <a:off x="7369086" y="2672450"/>
              <a:ext cx="3185076" cy="15925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solidFill>
                    <a:schemeClr val="tx1"/>
                  </a:solidFill>
                  <a:latin typeface="Times New Roman" panose="02020603050405020304" pitchFamily="18" charset="0"/>
                  <a:cs typeface="Times New Roman" panose="02020603050405020304" pitchFamily="18" charset="0"/>
                </a:rPr>
                <a:t>Chôn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xác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Dế</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Choắt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vào</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bụi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cỏ</a:t>
              </a:r>
              <a:r>
                <a:rPr lang="en-US" sz="2800" kern="1200" dirty="0">
                  <a:solidFill>
                    <a:schemeClr val="tx1"/>
                  </a:solidFill>
                  <a:latin typeface="Times New Roman" panose="02020603050405020304" pitchFamily="18" charset="0"/>
                  <a:cs typeface="Times New Roman" panose="02020603050405020304" pitchFamily="18" charset="0"/>
                </a:rPr>
                <a:t> um </a:t>
              </a:r>
              <a:r>
                <a:rPr lang="en-US" sz="2800" kern="1200" dirty="0" err="1">
                  <a:solidFill>
                    <a:schemeClr val="tx1"/>
                  </a:solidFill>
                  <a:latin typeface="Times New Roman" panose="02020603050405020304" pitchFamily="18" charset="0"/>
                  <a:cs typeface="Times New Roman" panose="02020603050405020304" pitchFamily="18" charset="0"/>
                </a:rPr>
                <a:t>tùm</a:t>
              </a:r>
              <a:r>
                <a:rPr lang="en-US" sz="2800" kern="1200" dirty="0">
                  <a:solidFill>
                    <a:schemeClr val="tx1"/>
                  </a:solidFill>
                  <a:latin typeface="Times New Roman" panose="02020603050405020304" pitchFamily="18" charset="0"/>
                  <a:cs typeface="Times New Roman" panose="02020603050405020304" pitchFamily="18" charset="0"/>
                </a:rPr>
                <a:t>.</a:t>
              </a:r>
            </a:p>
          </p:txBody>
        </p:sp>
      </p:grpSp>
      <p:pic>
        <p:nvPicPr>
          <p:cNvPr id="38" name="Picture 37"/>
          <p:cNvPicPr>
            <a:picLocks noChangeAspect="1"/>
          </p:cNvPicPr>
          <p:nvPr/>
        </p:nvPicPr>
        <p:blipFill>
          <a:blip r:embed="rId4"/>
          <a:srcRect/>
          <a:stretch>
            <a:fillRect/>
          </a:stretch>
        </p:blipFill>
        <p:spPr bwMode="auto">
          <a:xfrm>
            <a:off x="7965807" y="4120296"/>
            <a:ext cx="3200400" cy="2133600"/>
          </a:xfrm>
          <a:prstGeom prst="rect">
            <a:avLst/>
          </a:prstGeom>
          <a:noFill/>
          <a:ln w="9525">
            <a:noFill/>
            <a:miter lim="800000"/>
            <a:headEnd/>
            <a:tailEnd/>
          </a:ln>
        </p:spPr>
      </p:pic>
      <p:pic>
        <p:nvPicPr>
          <p:cNvPr id="39" name="Picture 38"/>
          <p:cNvPicPr>
            <a:picLocks noChangeAspect="1"/>
          </p:cNvPicPr>
          <p:nvPr/>
        </p:nvPicPr>
        <p:blipFill>
          <a:blip r:embed="rId5"/>
          <a:srcRect/>
          <a:stretch>
            <a:fillRect/>
          </a:stretch>
        </p:blipFill>
        <p:spPr bwMode="auto">
          <a:xfrm>
            <a:off x="4454257" y="4120296"/>
            <a:ext cx="3175000" cy="2006600"/>
          </a:xfrm>
          <a:prstGeom prst="rect">
            <a:avLst/>
          </a:prstGeom>
          <a:noFill/>
          <a:ln w="9525">
            <a:noFill/>
            <a:miter lim="800000"/>
            <a:headEnd/>
            <a:tailEnd/>
          </a:ln>
        </p:spPr>
      </p:pic>
      <p:pic>
        <p:nvPicPr>
          <p:cNvPr id="40" name="Picture 39"/>
          <p:cNvPicPr>
            <a:picLocks noChangeAspect="1"/>
          </p:cNvPicPr>
          <p:nvPr/>
        </p:nvPicPr>
        <p:blipFill>
          <a:blip r:embed="rId6"/>
          <a:srcRect/>
          <a:stretch>
            <a:fillRect/>
          </a:stretch>
        </p:blipFill>
        <p:spPr bwMode="auto">
          <a:xfrm>
            <a:off x="987157" y="4120296"/>
            <a:ext cx="3157537" cy="2006600"/>
          </a:xfrm>
          <a:prstGeom prst="rect">
            <a:avLst/>
          </a:prstGeom>
          <a:noFill/>
          <a:ln w="9525">
            <a:noFill/>
            <a:miter lim="800000"/>
            <a:headEnd/>
            <a:tailEnd/>
          </a:ln>
        </p:spPr>
      </p:pic>
    </p:spTree>
    <p:extLst>
      <p:ext uri="{BB962C8B-B14F-4D97-AF65-F5344CB8AC3E}">
        <p14:creationId xmlns:p14="http://schemas.microsoft.com/office/powerpoint/2010/main" val="137110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80">
                                          <p:stCondLst>
                                            <p:cond delay="0"/>
                                          </p:stCondLst>
                                        </p:cTn>
                                        <p:tgtEl>
                                          <p:spTgt spid="24"/>
                                        </p:tgtEl>
                                      </p:cBhvr>
                                    </p:animEffect>
                                    <p:anim calcmode="lin" valueType="num">
                                      <p:cBhvr>
                                        <p:cTn id="2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9" dur="26">
                                          <p:stCondLst>
                                            <p:cond delay="650"/>
                                          </p:stCondLst>
                                        </p:cTn>
                                        <p:tgtEl>
                                          <p:spTgt spid="24"/>
                                        </p:tgtEl>
                                      </p:cBhvr>
                                      <p:to x="100000" y="60000"/>
                                    </p:animScale>
                                    <p:animScale>
                                      <p:cBhvr>
                                        <p:cTn id="30" dur="166" decel="50000">
                                          <p:stCondLst>
                                            <p:cond delay="676"/>
                                          </p:stCondLst>
                                        </p:cTn>
                                        <p:tgtEl>
                                          <p:spTgt spid="24"/>
                                        </p:tgtEl>
                                      </p:cBhvr>
                                      <p:to x="100000" y="100000"/>
                                    </p:animScale>
                                    <p:animScale>
                                      <p:cBhvr>
                                        <p:cTn id="31" dur="26">
                                          <p:stCondLst>
                                            <p:cond delay="1312"/>
                                          </p:stCondLst>
                                        </p:cTn>
                                        <p:tgtEl>
                                          <p:spTgt spid="24"/>
                                        </p:tgtEl>
                                      </p:cBhvr>
                                      <p:to x="100000" y="80000"/>
                                    </p:animScale>
                                    <p:animScale>
                                      <p:cBhvr>
                                        <p:cTn id="32" dur="166" decel="50000">
                                          <p:stCondLst>
                                            <p:cond delay="1338"/>
                                          </p:stCondLst>
                                        </p:cTn>
                                        <p:tgtEl>
                                          <p:spTgt spid="24"/>
                                        </p:tgtEl>
                                      </p:cBhvr>
                                      <p:to x="100000" y="100000"/>
                                    </p:animScale>
                                    <p:animScale>
                                      <p:cBhvr>
                                        <p:cTn id="33" dur="26">
                                          <p:stCondLst>
                                            <p:cond delay="1642"/>
                                          </p:stCondLst>
                                        </p:cTn>
                                        <p:tgtEl>
                                          <p:spTgt spid="24"/>
                                        </p:tgtEl>
                                      </p:cBhvr>
                                      <p:to x="100000" y="90000"/>
                                    </p:animScale>
                                    <p:animScale>
                                      <p:cBhvr>
                                        <p:cTn id="34" dur="166" decel="50000">
                                          <p:stCondLst>
                                            <p:cond delay="1668"/>
                                          </p:stCondLst>
                                        </p:cTn>
                                        <p:tgtEl>
                                          <p:spTgt spid="24"/>
                                        </p:tgtEl>
                                      </p:cBhvr>
                                      <p:to x="100000" y="100000"/>
                                    </p:animScale>
                                    <p:animScale>
                                      <p:cBhvr>
                                        <p:cTn id="35" dur="26">
                                          <p:stCondLst>
                                            <p:cond delay="1808"/>
                                          </p:stCondLst>
                                        </p:cTn>
                                        <p:tgtEl>
                                          <p:spTgt spid="24"/>
                                        </p:tgtEl>
                                      </p:cBhvr>
                                      <p:to x="100000" y="95000"/>
                                    </p:animScale>
                                    <p:animScale>
                                      <p:cBhvr>
                                        <p:cTn id="36" dur="166" decel="50000">
                                          <p:stCondLst>
                                            <p:cond delay="1834"/>
                                          </p:stCondLst>
                                        </p:cTn>
                                        <p:tgtEl>
                                          <p:spTgt spid="2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80">
                                          <p:stCondLst>
                                            <p:cond delay="0"/>
                                          </p:stCondLst>
                                        </p:cTn>
                                        <p:tgtEl>
                                          <p:spTgt spid="25"/>
                                        </p:tgtEl>
                                      </p:cBhvr>
                                    </p:animEffect>
                                    <p:anim calcmode="lin" valueType="num">
                                      <p:cBhvr>
                                        <p:cTn id="4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45" dur="26">
                                          <p:stCondLst>
                                            <p:cond delay="650"/>
                                          </p:stCondLst>
                                        </p:cTn>
                                        <p:tgtEl>
                                          <p:spTgt spid="25"/>
                                        </p:tgtEl>
                                      </p:cBhvr>
                                      <p:to x="100000" y="60000"/>
                                    </p:animScale>
                                    <p:animScale>
                                      <p:cBhvr>
                                        <p:cTn id="46" dur="166" decel="50000">
                                          <p:stCondLst>
                                            <p:cond delay="676"/>
                                          </p:stCondLst>
                                        </p:cTn>
                                        <p:tgtEl>
                                          <p:spTgt spid="25"/>
                                        </p:tgtEl>
                                      </p:cBhvr>
                                      <p:to x="100000" y="100000"/>
                                    </p:animScale>
                                    <p:animScale>
                                      <p:cBhvr>
                                        <p:cTn id="47" dur="26">
                                          <p:stCondLst>
                                            <p:cond delay="1312"/>
                                          </p:stCondLst>
                                        </p:cTn>
                                        <p:tgtEl>
                                          <p:spTgt spid="25"/>
                                        </p:tgtEl>
                                      </p:cBhvr>
                                      <p:to x="100000" y="80000"/>
                                    </p:animScale>
                                    <p:animScale>
                                      <p:cBhvr>
                                        <p:cTn id="48" dur="166" decel="50000">
                                          <p:stCondLst>
                                            <p:cond delay="1338"/>
                                          </p:stCondLst>
                                        </p:cTn>
                                        <p:tgtEl>
                                          <p:spTgt spid="25"/>
                                        </p:tgtEl>
                                      </p:cBhvr>
                                      <p:to x="100000" y="100000"/>
                                    </p:animScale>
                                    <p:animScale>
                                      <p:cBhvr>
                                        <p:cTn id="49" dur="26">
                                          <p:stCondLst>
                                            <p:cond delay="1642"/>
                                          </p:stCondLst>
                                        </p:cTn>
                                        <p:tgtEl>
                                          <p:spTgt spid="25"/>
                                        </p:tgtEl>
                                      </p:cBhvr>
                                      <p:to x="100000" y="90000"/>
                                    </p:animScale>
                                    <p:animScale>
                                      <p:cBhvr>
                                        <p:cTn id="50" dur="166" decel="50000">
                                          <p:stCondLst>
                                            <p:cond delay="1668"/>
                                          </p:stCondLst>
                                        </p:cTn>
                                        <p:tgtEl>
                                          <p:spTgt spid="25"/>
                                        </p:tgtEl>
                                      </p:cBhvr>
                                      <p:to x="100000" y="100000"/>
                                    </p:animScale>
                                    <p:animScale>
                                      <p:cBhvr>
                                        <p:cTn id="51" dur="26">
                                          <p:stCondLst>
                                            <p:cond delay="1808"/>
                                          </p:stCondLst>
                                        </p:cTn>
                                        <p:tgtEl>
                                          <p:spTgt spid="25"/>
                                        </p:tgtEl>
                                      </p:cBhvr>
                                      <p:to x="100000" y="95000"/>
                                    </p:animScale>
                                    <p:animScale>
                                      <p:cBhvr>
                                        <p:cTn id="52" dur="166" decel="50000">
                                          <p:stCondLst>
                                            <p:cond delay="1834"/>
                                          </p:stCondLst>
                                        </p:cTn>
                                        <p:tgtEl>
                                          <p:spTgt spid="25"/>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80">
                                          <p:stCondLst>
                                            <p:cond delay="0"/>
                                          </p:stCondLst>
                                        </p:cTn>
                                        <p:tgtEl>
                                          <p:spTgt spid="26"/>
                                        </p:tgtEl>
                                      </p:cBhvr>
                                    </p:animEffect>
                                    <p:anim calcmode="lin" valueType="num">
                                      <p:cBhvr>
                                        <p:cTn id="56"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1" dur="26">
                                          <p:stCondLst>
                                            <p:cond delay="650"/>
                                          </p:stCondLst>
                                        </p:cTn>
                                        <p:tgtEl>
                                          <p:spTgt spid="26"/>
                                        </p:tgtEl>
                                      </p:cBhvr>
                                      <p:to x="100000" y="60000"/>
                                    </p:animScale>
                                    <p:animScale>
                                      <p:cBhvr>
                                        <p:cTn id="62" dur="166" decel="50000">
                                          <p:stCondLst>
                                            <p:cond delay="676"/>
                                          </p:stCondLst>
                                        </p:cTn>
                                        <p:tgtEl>
                                          <p:spTgt spid="26"/>
                                        </p:tgtEl>
                                      </p:cBhvr>
                                      <p:to x="100000" y="100000"/>
                                    </p:animScale>
                                    <p:animScale>
                                      <p:cBhvr>
                                        <p:cTn id="63" dur="26">
                                          <p:stCondLst>
                                            <p:cond delay="1312"/>
                                          </p:stCondLst>
                                        </p:cTn>
                                        <p:tgtEl>
                                          <p:spTgt spid="26"/>
                                        </p:tgtEl>
                                      </p:cBhvr>
                                      <p:to x="100000" y="80000"/>
                                    </p:animScale>
                                    <p:animScale>
                                      <p:cBhvr>
                                        <p:cTn id="64" dur="166" decel="50000">
                                          <p:stCondLst>
                                            <p:cond delay="1338"/>
                                          </p:stCondLst>
                                        </p:cTn>
                                        <p:tgtEl>
                                          <p:spTgt spid="26"/>
                                        </p:tgtEl>
                                      </p:cBhvr>
                                      <p:to x="100000" y="100000"/>
                                    </p:animScale>
                                    <p:animScale>
                                      <p:cBhvr>
                                        <p:cTn id="65" dur="26">
                                          <p:stCondLst>
                                            <p:cond delay="1642"/>
                                          </p:stCondLst>
                                        </p:cTn>
                                        <p:tgtEl>
                                          <p:spTgt spid="26"/>
                                        </p:tgtEl>
                                      </p:cBhvr>
                                      <p:to x="100000" y="90000"/>
                                    </p:animScale>
                                    <p:animScale>
                                      <p:cBhvr>
                                        <p:cTn id="66" dur="166" decel="50000">
                                          <p:stCondLst>
                                            <p:cond delay="1668"/>
                                          </p:stCondLst>
                                        </p:cTn>
                                        <p:tgtEl>
                                          <p:spTgt spid="26"/>
                                        </p:tgtEl>
                                      </p:cBhvr>
                                      <p:to x="100000" y="100000"/>
                                    </p:animScale>
                                    <p:animScale>
                                      <p:cBhvr>
                                        <p:cTn id="67" dur="26">
                                          <p:stCondLst>
                                            <p:cond delay="1808"/>
                                          </p:stCondLst>
                                        </p:cTn>
                                        <p:tgtEl>
                                          <p:spTgt spid="26"/>
                                        </p:tgtEl>
                                      </p:cBhvr>
                                      <p:to x="100000" y="95000"/>
                                    </p:animScale>
                                    <p:animScale>
                                      <p:cBhvr>
                                        <p:cTn id="68" dur="166" decel="50000">
                                          <p:stCondLst>
                                            <p:cond delay="1834"/>
                                          </p:stCondLst>
                                        </p:cTn>
                                        <p:tgtEl>
                                          <p:spTgt spid="26"/>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down)">
                                      <p:cBhvr>
                                        <p:cTn id="71" dur="580">
                                          <p:stCondLst>
                                            <p:cond delay="0"/>
                                          </p:stCondLst>
                                        </p:cTn>
                                        <p:tgtEl>
                                          <p:spTgt spid="29"/>
                                        </p:tgtEl>
                                      </p:cBhvr>
                                    </p:animEffect>
                                    <p:anim calcmode="lin" valueType="num">
                                      <p:cBhvr>
                                        <p:cTn id="7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77" dur="26">
                                          <p:stCondLst>
                                            <p:cond delay="650"/>
                                          </p:stCondLst>
                                        </p:cTn>
                                        <p:tgtEl>
                                          <p:spTgt spid="29"/>
                                        </p:tgtEl>
                                      </p:cBhvr>
                                      <p:to x="100000" y="60000"/>
                                    </p:animScale>
                                    <p:animScale>
                                      <p:cBhvr>
                                        <p:cTn id="78" dur="166" decel="50000">
                                          <p:stCondLst>
                                            <p:cond delay="676"/>
                                          </p:stCondLst>
                                        </p:cTn>
                                        <p:tgtEl>
                                          <p:spTgt spid="29"/>
                                        </p:tgtEl>
                                      </p:cBhvr>
                                      <p:to x="100000" y="100000"/>
                                    </p:animScale>
                                    <p:animScale>
                                      <p:cBhvr>
                                        <p:cTn id="79" dur="26">
                                          <p:stCondLst>
                                            <p:cond delay="1312"/>
                                          </p:stCondLst>
                                        </p:cTn>
                                        <p:tgtEl>
                                          <p:spTgt spid="29"/>
                                        </p:tgtEl>
                                      </p:cBhvr>
                                      <p:to x="100000" y="80000"/>
                                    </p:animScale>
                                    <p:animScale>
                                      <p:cBhvr>
                                        <p:cTn id="80" dur="166" decel="50000">
                                          <p:stCondLst>
                                            <p:cond delay="1338"/>
                                          </p:stCondLst>
                                        </p:cTn>
                                        <p:tgtEl>
                                          <p:spTgt spid="29"/>
                                        </p:tgtEl>
                                      </p:cBhvr>
                                      <p:to x="100000" y="100000"/>
                                    </p:animScale>
                                    <p:animScale>
                                      <p:cBhvr>
                                        <p:cTn id="81" dur="26">
                                          <p:stCondLst>
                                            <p:cond delay="1642"/>
                                          </p:stCondLst>
                                        </p:cTn>
                                        <p:tgtEl>
                                          <p:spTgt spid="29"/>
                                        </p:tgtEl>
                                      </p:cBhvr>
                                      <p:to x="100000" y="90000"/>
                                    </p:animScale>
                                    <p:animScale>
                                      <p:cBhvr>
                                        <p:cTn id="82" dur="166" decel="50000">
                                          <p:stCondLst>
                                            <p:cond delay="1668"/>
                                          </p:stCondLst>
                                        </p:cTn>
                                        <p:tgtEl>
                                          <p:spTgt spid="29"/>
                                        </p:tgtEl>
                                      </p:cBhvr>
                                      <p:to x="100000" y="100000"/>
                                    </p:animScale>
                                    <p:animScale>
                                      <p:cBhvr>
                                        <p:cTn id="83" dur="26">
                                          <p:stCondLst>
                                            <p:cond delay="1808"/>
                                          </p:stCondLst>
                                        </p:cTn>
                                        <p:tgtEl>
                                          <p:spTgt spid="29"/>
                                        </p:tgtEl>
                                      </p:cBhvr>
                                      <p:to x="100000" y="95000"/>
                                    </p:animScale>
                                    <p:animScale>
                                      <p:cBhvr>
                                        <p:cTn id="84" dur="166" decel="50000">
                                          <p:stCondLst>
                                            <p:cond delay="1834"/>
                                          </p:stCondLst>
                                        </p:cTn>
                                        <p:tgtEl>
                                          <p:spTgt spid="29"/>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wipe(down)">
                                      <p:cBhvr>
                                        <p:cTn id="87" dur="580">
                                          <p:stCondLst>
                                            <p:cond delay="0"/>
                                          </p:stCondLst>
                                        </p:cTn>
                                        <p:tgtEl>
                                          <p:spTgt spid="32"/>
                                        </p:tgtEl>
                                      </p:cBhvr>
                                    </p:animEffect>
                                    <p:anim calcmode="lin" valueType="num">
                                      <p:cBhvr>
                                        <p:cTn id="8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93" dur="26">
                                          <p:stCondLst>
                                            <p:cond delay="650"/>
                                          </p:stCondLst>
                                        </p:cTn>
                                        <p:tgtEl>
                                          <p:spTgt spid="32"/>
                                        </p:tgtEl>
                                      </p:cBhvr>
                                      <p:to x="100000" y="60000"/>
                                    </p:animScale>
                                    <p:animScale>
                                      <p:cBhvr>
                                        <p:cTn id="94" dur="166" decel="50000">
                                          <p:stCondLst>
                                            <p:cond delay="676"/>
                                          </p:stCondLst>
                                        </p:cTn>
                                        <p:tgtEl>
                                          <p:spTgt spid="32"/>
                                        </p:tgtEl>
                                      </p:cBhvr>
                                      <p:to x="100000" y="100000"/>
                                    </p:animScale>
                                    <p:animScale>
                                      <p:cBhvr>
                                        <p:cTn id="95" dur="26">
                                          <p:stCondLst>
                                            <p:cond delay="1312"/>
                                          </p:stCondLst>
                                        </p:cTn>
                                        <p:tgtEl>
                                          <p:spTgt spid="32"/>
                                        </p:tgtEl>
                                      </p:cBhvr>
                                      <p:to x="100000" y="80000"/>
                                    </p:animScale>
                                    <p:animScale>
                                      <p:cBhvr>
                                        <p:cTn id="96" dur="166" decel="50000">
                                          <p:stCondLst>
                                            <p:cond delay="1338"/>
                                          </p:stCondLst>
                                        </p:cTn>
                                        <p:tgtEl>
                                          <p:spTgt spid="32"/>
                                        </p:tgtEl>
                                      </p:cBhvr>
                                      <p:to x="100000" y="100000"/>
                                    </p:animScale>
                                    <p:animScale>
                                      <p:cBhvr>
                                        <p:cTn id="97" dur="26">
                                          <p:stCondLst>
                                            <p:cond delay="1642"/>
                                          </p:stCondLst>
                                        </p:cTn>
                                        <p:tgtEl>
                                          <p:spTgt spid="32"/>
                                        </p:tgtEl>
                                      </p:cBhvr>
                                      <p:to x="100000" y="90000"/>
                                    </p:animScale>
                                    <p:animScale>
                                      <p:cBhvr>
                                        <p:cTn id="98" dur="166" decel="50000">
                                          <p:stCondLst>
                                            <p:cond delay="1668"/>
                                          </p:stCondLst>
                                        </p:cTn>
                                        <p:tgtEl>
                                          <p:spTgt spid="32"/>
                                        </p:tgtEl>
                                      </p:cBhvr>
                                      <p:to x="100000" y="100000"/>
                                    </p:animScale>
                                    <p:animScale>
                                      <p:cBhvr>
                                        <p:cTn id="99" dur="26">
                                          <p:stCondLst>
                                            <p:cond delay="1808"/>
                                          </p:stCondLst>
                                        </p:cTn>
                                        <p:tgtEl>
                                          <p:spTgt spid="32"/>
                                        </p:tgtEl>
                                      </p:cBhvr>
                                      <p:to x="100000" y="95000"/>
                                    </p:animScale>
                                    <p:animScale>
                                      <p:cBhvr>
                                        <p:cTn id="100" dur="166" decel="50000">
                                          <p:stCondLst>
                                            <p:cond delay="1834"/>
                                          </p:stCondLst>
                                        </p:cTn>
                                        <p:tgtEl>
                                          <p:spTgt spid="32"/>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wipe(down)">
                                      <p:cBhvr>
                                        <p:cTn id="103" dur="580">
                                          <p:stCondLst>
                                            <p:cond delay="0"/>
                                          </p:stCondLst>
                                        </p:cTn>
                                        <p:tgtEl>
                                          <p:spTgt spid="35"/>
                                        </p:tgtEl>
                                      </p:cBhvr>
                                    </p:animEffect>
                                    <p:anim calcmode="lin" valueType="num">
                                      <p:cBhvr>
                                        <p:cTn id="10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09" dur="26">
                                          <p:stCondLst>
                                            <p:cond delay="650"/>
                                          </p:stCondLst>
                                        </p:cTn>
                                        <p:tgtEl>
                                          <p:spTgt spid="35"/>
                                        </p:tgtEl>
                                      </p:cBhvr>
                                      <p:to x="100000" y="60000"/>
                                    </p:animScale>
                                    <p:animScale>
                                      <p:cBhvr>
                                        <p:cTn id="110" dur="166" decel="50000">
                                          <p:stCondLst>
                                            <p:cond delay="676"/>
                                          </p:stCondLst>
                                        </p:cTn>
                                        <p:tgtEl>
                                          <p:spTgt spid="35"/>
                                        </p:tgtEl>
                                      </p:cBhvr>
                                      <p:to x="100000" y="100000"/>
                                    </p:animScale>
                                    <p:animScale>
                                      <p:cBhvr>
                                        <p:cTn id="111" dur="26">
                                          <p:stCondLst>
                                            <p:cond delay="1312"/>
                                          </p:stCondLst>
                                        </p:cTn>
                                        <p:tgtEl>
                                          <p:spTgt spid="35"/>
                                        </p:tgtEl>
                                      </p:cBhvr>
                                      <p:to x="100000" y="80000"/>
                                    </p:animScale>
                                    <p:animScale>
                                      <p:cBhvr>
                                        <p:cTn id="112" dur="166" decel="50000">
                                          <p:stCondLst>
                                            <p:cond delay="1338"/>
                                          </p:stCondLst>
                                        </p:cTn>
                                        <p:tgtEl>
                                          <p:spTgt spid="35"/>
                                        </p:tgtEl>
                                      </p:cBhvr>
                                      <p:to x="100000" y="100000"/>
                                    </p:animScale>
                                    <p:animScale>
                                      <p:cBhvr>
                                        <p:cTn id="113" dur="26">
                                          <p:stCondLst>
                                            <p:cond delay="1642"/>
                                          </p:stCondLst>
                                        </p:cTn>
                                        <p:tgtEl>
                                          <p:spTgt spid="35"/>
                                        </p:tgtEl>
                                      </p:cBhvr>
                                      <p:to x="100000" y="90000"/>
                                    </p:animScale>
                                    <p:animScale>
                                      <p:cBhvr>
                                        <p:cTn id="114" dur="166" decel="50000">
                                          <p:stCondLst>
                                            <p:cond delay="1668"/>
                                          </p:stCondLst>
                                        </p:cTn>
                                        <p:tgtEl>
                                          <p:spTgt spid="35"/>
                                        </p:tgtEl>
                                      </p:cBhvr>
                                      <p:to x="100000" y="100000"/>
                                    </p:animScale>
                                    <p:animScale>
                                      <p:cBhvr>
                                        <p:cTn id="115" dur="26">
                                          <p:stCondLst>
                                            <p:cond delay="1808"/>
                                          </p:stCondLst>
                                        </p:cTn>
                                        <p:tgtEl>
                                          <p:spTgt spid="35"/>
                                        </p:tgtEl>
                                      </p:cBhvr>
                                      <p:to x="100000" y="95000"/>
                                    </p:animScale>
                                    <p:animScale>
                                      <p:cBhvr>
                                        <p:cTn id="116" dur="166" decel="50000">
                                          <p:stCondLst>
                                            <p:cond delay="1834"/>
                                          </p:stCondLst>
                                        </p:cTn>
                                        <p:tgtEl>
                                          <p:spTgt spid="35"/>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38"/>
                                        </p:tgtEl>
                                        <p:attrNameLst>
                                          <p:attrName>style.visibility</p:attrName>
                                        </p:attrNameLst>
                                      </p:cBhvr>
                                      <p:to>
                                        <p:strVal val="visible"/>
                                      </p:to>
                                    </p:set>
                                    <p:animEffect transition="in" filter="wipe(down)">
                                      <p:cBhvr>
                                        <p:cTn id="119" dur="580">
                                          <p:stCondLst>
                                            <p:cond delay="0"/>
                                          </p:stCondLst>
                                        </p:cTn>
                                        <p:tgtEl>
                                          <p:spTgt spid="38"/>
                                        </p:tgtEl>
                                      </p:cBhvr>
                                    </p:animEffect>
                                    <p:anim calcmode="lin" valueType="num">
                                      <p:cBhvr>
                                        <p:cTn id="120"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25" dur="26">
                                          <p:stCondLst>
                                            <p:cond delay="650"/>
                                          </p:stCondLst>
                                        </p:cTn>
                                        <p:tgtEl>
                                          <p:spTgt spid="38"/>
                                        </p:tgtEl>
                                      </p:cBhvr>
                                      <p:to x="100000" y="60000"/>
                                    </p:animScale>
                                    <p:animScale>
                                      <p:cBhvr>
                                        <p:cTn id="126" dur="166" decel="50000">
                                          <p:stCondLst>
                                            <p:cond delay="676"/>
                                          </p:stCondLst>
                                        </p:cTn>
                                        <p:tgtEl>
                                          <p:spTgt spid="38"/>
                                        </p:tgtEl>
                                      </p:cBhvr>
                                      <p:to x="100000" y="100000"/>
                                    </p:animScale>
                                    <p:animScale>
                                      <p:cBhvr>
                                        <p:cTn id="127" dur="26">
                                          <p:stCondLst>
                                            <p:cond delay="1312"/>
                                          </p:stCondLst>
                                        </p:cTn>
                                        <p:tgtEl>
                                          <p:spTgt spid="38"/>
                                        </p:tgtEl>
                                      </p:cBhvr>
                                      <p:to x="100000" y="80000"/>
                                    </p:animScale>
                                    <p:animScale>
                                      <p:cBhvr>
                                        <p:cTn id="128" dur="166" decel="50000">
                                          <p:stCondLst>
                                            <p:cond delay="1338"/>
                                          </p:stCondLst>
                                        </p:cTn>
                                        <p:tgtEl>
                                          <p:spTgt spid="38"/>
                                        </p:tgtEl>
                                      </p:cBhvr>
                                      <p:to x="100000" y="100000"/>
                                    </p:animScale>
                                    <p:animScale>
                                      <p:cBhvr>
                                        <p:cTn id="129" dur="26">
                                          <p:stCondLst>
                                            <p:cond delay="1642"/>
                                          </p:stCondLst>
                                        </p:cTn>
                                        <p:tgtEl>
                                          <p:spTgt spid="38"/>
                                        </p:tgtEl>
                                      </p:cBhvr>
                                      <p:to x="100000" y="90000"/>
                                    </p:animScale>
                                    <p:animScale>
                                      <p:cBhvr>
                                        <p:cTn id="130" dur="166" decel="50000">
                                          <p:stCondLst>
                                            <p:cond delay="1668"/>
                                          </p:stCondLst>
                                        </p:cTn>
                                        <p:tgtEl>
                                          <p:spTgt spid="38"/>
                                        </p:tgtEl>
                                      </p:cBhvr>
                                      <p:to x="100000" y="100000"/>
                                    </p:animScale>
                                    <p:animScale>
                                      <p:cBhvr>
                                        <p:cTn id="131" dur="26">
                                          <p:stCondLst>
                                            <p:cond delay="1808"/>
                                          </p:stCondLst>
                                        </p:cTn>
                                        <p:tgtEl>
                                          <p:spTgt spid="38"/>
                                        </p:tgtEl>
                                      </p:cBhvr>
                                      <p:to x="100000" y="95000"/>
                                    </p:animScale>
                                    <p:animScale>
                                      <p:cBhvr>
                                        <p:cTn id="132" dur="166" decel="50000">
                                          <p:stCondLst>
                                            <p:cond delay="1834"/>
                                          </p:stCondLst>
                                        </p:cTn>
                                        <p:tgtEl>
                                          <p:spTgt spid="38"/>
                                        </p:tgtEl>
                                      </p:cBhvr>
                                      <p:to x="100000" y="100000"/>
                                    </p:animScale>
                                  </p:childTnLst>
                                </p:cTn>
                              </p:par>
                              <p:par>
                                <p:cTn id="133" presetID="26" presetClass="entr" presetSubtype="0" fill="hold" nodeType="withEffect">
                                  <p:stCondLst>
                                    <p:cond delay="0"/>
                                  </p:stCondLst>
                                  <p:childTnLst>
                                    <p:set>
                                      <p:cBhvr>
                                        <p:cTn id="134" dur="1" fill="hold">
                                          <p:stCondLst>
                                            <p:cond delay="0"/>
                                          </p:stCondLst>
                                        </p:cTn>
                                        <p:tgtEl>
                                          <p:spTgt spid="39"/>
                                        </p:tgtEl>
                                        <p:attrNameLst>
                                          <p:attrName>style.visibility</p:attrName>
                                        </p:attrNameLst>
                                      </p:cBhvr>
                                      <p:to>
                                        <p:strVal val="visible"/>
                                      </p:to>
                                    </p:set>
                                    <p:animEffect transition="in" filter="wipe(down)">
                                      <p:cBhvr>
                                        <p:cTn id="135" dur="580">
                                          <p:stCondLst>
                                            <p:cond delay="0"/>
                                          </p:stCondLst>
                                        </p:cTn>
                                        <p:tgtEl>
                                          <p:spTgt spid="39"/>
                                        </p:tgtEl>
                                      </p:cBhvr>
                                    </p:animEffect>
                                    <p:anim calcmode="lin" valueType="num">
                                      <p:cBhvr>
                                        <p:cTn id="136"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41" dur="26">
                                          <p:stCondLst>
                                            <p:cond delay="650"/>
                                          </p:stCondLst>
                                        </p:cTn>
                                        <p:tgtEl>
                                          <p:spTgt spid="39"/>
                                        </p:tgtEl>
                                      </p:cBhvr>
                                      <p:to x="100000" y="60000"/>
                                    </p:animScale>
                                    <p:animScale>
                                      <p:cBhvr>
                                        <p:cTn id="142" dur="166" decel="50000">
                                          <p:stCondLst>
                                            <p:cond delay="676"/>
                                          </p:stCondLst>
                                        </p:cTn>
                                        <p:tgtEl>
                                          <p:spTgt spid="39"/>
                                        </p:tgtEl>
                                      </p:cBhvr>
                                      <p:to x="100000" y="100000"/>
                                    </p:animScale>
                                    <p:animScale>
                                      <p:cBhvr>
                                        <p:cTn id="143" dur="26">
                                          <p:stCondLst>
                                            <p:cond delay="1312"/>
                                          </p:stCondLst>
                                        </p:cTn>
                                        <p:tgtEl>
                                          <p:spTgt spid="39"/>
                                        </p:tgtEl>
                                      </p:cBhvr>
                                      <p:to x="100000" y="80000"/>
                                    </p:animScale>
                                    <p:animScale>
                                      <p:cBhvr>
                                        <p:cTn id="144" dur="166" decel="50000">
                                          <p:stCondLst>
                                            <p:cond delay="1338"/>
                                          </p:stCondLst>
                                        </p:cTn>
                                        <p:tgtEl>
                                          <p:spTgt spid="39"/>
                                        </p:tgtEl>
                                      </p:cBhvr>
                                      <p:to x="100000" y="100000"/>
                                    </p:animScale>
                                    <p:animScale>
                                      <p:cBhvr>
                                        <p:cTn id="145" dur="26">
                                          <p:stCondLst>
                                            <p:cond delay="1642"/>
                                          </p:stCondLst>
                                        </p:cTn>
                                        <p:tgtEl>
                                          <p:spTgt spid="39"/>
                                        </p:tgtEl>
                                      </p:cBhvr>
                                      <p:to x="100000" y="90000"/>
                                    </p:animScale>
                                    <p:animScale>
                                      <p:cBhvr>
                                        <p:cTn id="146" dur="166" decel="50000">
                                          <p:stCondLst>
                                            <p:cond delay="1668"/>
                                          </p:stCondLst>
                                        </p:cTn>
                                        <p:tgtEl>
                                          <p:spTgt spid="39"/>
                                        </p:tgtEl>
                                      </p:cBhvr>
                                      <p:to x="100000" y="100000"/>
                                    </p:animScale>
                                    <p:animScale>
                                      <p:cBhvr>
                                        <p:cTn id="147" dur="26">
                                          <p:stCondLst>
                                            <p:cond delay="1808"/>
                                          </p:stCondLst>
                                        </p:cTn>
                                        <p:tgtEl>
                                          <p:spTgt spid="39"/>
                                        </p:tgtEl>
                                      </p:cBhvr>
                                      <p:to x="100000" y="95000"/>
                                    </p:animScale>
                                    <p:animScale>
                                      <p:cBhvr>
                                        <p:cTn id="148" dur="166" decel="50000">
                                          <p:stCondLst>
                                            <p:cond delay="1834"/>
                                          </p:stCondLst>
                                        </p:cTn>
                                        <p:tgtEl>
                                          <p:spTgt spid="39"/>
                                        </p:tgtEl>
                                      </p:cBhvr>
                                      <p:to x="100000" y="100000"/>
                                    </p:animScale>
                                  </p:childTnLst>
                                </p:cTn>
                              </p:par>
                              <p:par>
                                <p:cTn id="149" presetID="26" presetClass="entr" presetSubtype="0" fill="hold" nodeType="withEffect">
                                  <p:stCondLst>
                                    <p:cond delay="0"/>
                                  </p:stCondLst>
                                  <p:childTnLst>
                                    <p:set>
                                      <p:cBhvr>
                                        <p:cTn id="150" dur="1" fill="hold">
                                          <p:stCondLst>
                                            <p:cond delay="0"/>
                                          </p:stCondLst>
                                        </p:cTn>
                                        <p:tgtEl>
                                          <p:spTgt spid="40"/>
                                        </p:tgtEl>
                                        <p:attrNameLst>
                                          <p:attrName>style.visibility</p:attrName>
                                        </p:attrNameLst>
                                      </p:cBhvr>
                                      <p:to>
                                        <p:strVal val="visible"/>
                                      </p:to>
                                    </p:set>
                                    <p:animEffect transition="in" filter="wipe(down)">
                                      <p:cBhvr>
                                        <p:cTn id="151" dur="580">
                                          <p:stCondLst>
                                            <p:cond delay="0"/>
                                          </p:stCondLst>
                                        </p:cTn>
                                        <p:tgtEl>
                                          <p:spTgt spid="40"/>
                                        </p:tgtEl>
                                      </p:cBhvr>
                                    </p:animEffect>
                                    <p:anim calcmode="lin" valueType="num">
                                      <p:cBhvr>
                                        <p:cTn id="152"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57" dur="26">
                                          <p:stCondLst>
                                            <p:cond delay="650"/>
                                          </p:stCondLst>
                                        </p:cTn>
                                        <p:tgtEl>
                                          <p:spTgt spid="40"/>
                                        </p:tgtEl>
                                      </p:cBhvr>
                                      <p:to x="100000" y="60000"/>
                                    </p:animScale>
                                    <p:animScale>
                                      <p:cBhvr>
                                        <p:cTn id="158" dur="166" decel="50000">
                                          <p:stCondLst>
                                            <p:cond delay="676"/>
                                          </p:stCondLst>
                                        </p:cTn>
                                        <p:tgtEl>
                                          <p:spTgt spid="40"/>
                                        </p:tgtEl>
                                      </p:cBhvr>
                                      <p:to x="100000" y="100000"/>
                                    </p:animScale>
                                    <p:animScale>
                                      <p:cBhvr>
                                        <p:cTn id="159" dur="26">
                                          <p:stCondLst>
                                            <p:cond delay="1312"/>
                                          </p:stCondLst>
                                        </p:cTn>
                                        <p:tgtEl>
                                          <p:spTgt spid="40"/>
                                        </p:tgtEl>
                                      </p:cBhvr>
                                      <p:to x="100000" y="80000"/>
                                    </p:animScale>
                                    <p:animScale>
                                      <p:cBhvr>
                                        <p:cTn id="160" dur="166" decel="50000">
                                          <p:stCondLst>
                                            <p:cond delay="1338"/>
                                          </p:stCondLst>
                                        </p:cTn>
                                        <p:tgtEl>
                                          <p:spTgt spid="40"/>
                                        </p:tgtEl>
                                      </p:cBhvr>
                                      <p:to x="100000" y="100000"/>
                                    </p:animScale>
                                    <p:animScale>
                                      <p:cBhvr>
                                        <p:cTn id="161" dur="26">
                                          <p:stCondLst>
                                            <p:cond delay="1642"/>
                                          </p:stCondLst>
                                        </p:cTn>
                                        <p:tgtEl>
                                          <p:spTgt spid="40"/>
                                        </p:tgtEl>
                                      </p:cBhvr>
                                      <p:to x="100000" y="90000"/>
                                    </p:animScale>
                                    <p:animScale>
                                      <p:cBhvr>
                                        <p:cTn id="162" dur="166" decel="50000">
                                          <p:stCondLst>
                                            <p:cond delay="1668"/>
                                          </p:stCondLst>
                                        </p:cTn>
                                        <p:tgtEl>
                                          <p:spTgt spid="40"/>
                                        </p:tgtEl>
                                      </p:cBhvr>
                                      <p:to x="100000" y="100000"/>
                                    </p:animScale>
                                    <p:animScale>
                                      <p:cBhvr>
                                        <p:cTn id="163" dur="26">
                                          <p:stCondLst>
                                            <p:cond delay="1808"/>
                                          </p:stCondLst>
                                        </p:cTn>
                                        <p:tgtEl>
                                          <p:spTgt spid="40"/>
                                        </p:tgtEl>
                                      </p:cBhvr>
                                      <p:to x="100000" y="95000"/>
                                    </p:animScale>
                                    <p:animScale>
                                      <p:cBhvr>
                                        <p:cTn id="164"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2"/>
          <p:cNvGrpSpPr/>
          <p:nvPr/>
        </p:nvGrpSpPr>
        <p:grpSpPr>
          <a:xfrm>
            <a:off x="558800" y="1387228"/>
            <a:ext cx="5913415" cy="5015882"/>
            <a:chOff x="0" y="0"/>
            <a:chExt cx="17532556" cy="8889747"/>
          </a:xfrm>
        </p:grpSpPr>
        <p:sp>
          <p:nvSpPr>
            <p:cNvPr id="19"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en-US"/>
            </a:p>
          </p:txBody>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37001" y="-685800"/>
            <a:ext cx="2109999" cy="169944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8011" y="4770985"/>
            <a:ext cx="2573621" cy="2743200"/>
          </a:xfrm>
          <a:prstGeom prst="rect">
            <a:avLst/>
          </a:prstGeom>
        </p:spPr>
      </p:pic>
      <p:sp>
        <p:nvSpPr>
          <p:cNvPr id="7" name="TextBox 6"/>
          <p:cNvSpPr txBox="1">
            <a:spLocks noChangeArrowheads="1"/>
          </p:cNvSpPr>
          <p:nvPr/>
        </p:nvSpPr>
        <p:spPr bwMode="auto">
          <a:xfrm>
            <a:off x="3351321" y="367310"/>
            <a:ext cx="57691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3600" b="1" dirty="0">
                <a:latin typeface="Times New Roman" panose="02020603050405020304" pitchFamily="18" charset="0"/>
                <a:cs typeface="Times New Roman" panose="02020603050405020304" pitchFamily="18" charset="0"/>
              </a:rPr>
              <a:t>d. </a:t>
            </a:r>
            <a:r>
              <a:rPr lang="en-US" altLang="en-US" sz="3600" b="1" dirty="0" err="1">
                <a:latin typeface="Times New Roman" panose="02020603050405020304" pitchFamily="18" charset="0"/>
                <a:cs typeface="Times New Roman" panose="02020603050405020304" pitchFamily="18" charset="0"/>
              </a:rPr>
              <a:t>Bài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học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của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Dế</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Mèn</a:t>
            </a:r>
            <a:endParaRPr lang="en-US" altLang="en-US" sz="36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6">
            <a:extLst>
              <a:ext uri="{BEBA8EAE-BF5A-486C-A8C5-ECC9F3942E4B}">
                <a14:imgProps xmlns:a14="http://schemas.microsoft.com/office/drawing/2010/main">
                  <a14:imgLayer r:embed="rId7">
                    <a14:imgEffect>
                      <a14:backgroundRemoval t="11465" b="95541" l="0" r="55667"/>
                    </a14:imgEffect>
                  </a14:imgLayer>
                </a14:imgProps>
              </a:ext>
            </a:extLst>
          </a:blip>
          <a:srcRect r="43939"/>
          <a:stretch/>
        </p:blipFill>
        <p:spPr>
          <a:xfrm>
            <a:off x="7188284" y="2632363"/>
            <a:ext cx="5003716" cy="4671037"/>
          </a:xfrm>
          <a:prstGeom prst="rect">
            <a:avLst/>
          </a:prstGeom>
        </p:spPr>
      </p:pic>
      <p:pic>
        <p:nvPicPr>
          <p:cNvPr id="5" name="Picture 4"/>
          <p:cNvPicPr>
            <a:picLocks noChangeAspect="1"/>
          </p:cNvPicPr>
          <p:nvPr/>
        </p:nvPicPr>
        <p:blipFill>
          <a:blip r:embed="rId8"/>
          <a:stretch>
            <a:fillRect/>
          </a:stretch>
        </p:blipFill>
        <p:spPr>
          <a:xfrm>
            <a:off x="6472215" y="1206462"/>
            <a:ext cx="5950212" cy="1926503"/>
          </a:xfrm>
          <a:prstGeom prst="rect">
            <a:avLst/>
          </a:prstGeom>
        </p:spPr>
      </p:pic>
      <p:sp>
        <p:nvSpPr>
          <p:cNvPr id="16" name="Rectangle 15"/>
          <p:cNvSpPr/>
          <p:nvPr/>
        </p:nvSpPr>
        <p:spPr>
          <a:xfrm>
            <a:off x="484098" y="1554256"/>
            <a:ext cx="5988117" cy="2677656"/>
          </a:xfrm>
          <a:prstGeom prst="rect">
            <a:avLst/>
          </a:prstGeom>
        </p:spPr>
        <p:txBody>
          <a:bodyPr wrap="square">
            <a:spAutoFit/>
          </a:bodyPr>
          <a:lstStyle/>
          <a:p>
            <a:pPr lvl="0" algn="just">
              <a:tabLst>
                <a:tab pos="1386840" algn="l"/>
              </a:tabLst>
              <a:defRPr/>
            </a:pPr>
            <a:r>
              <a:rPr lang="en-US" sz="2800" dirty="0">
                <a:solidFill>
                  <a:srgbClr val="0D0D0D"/>
                </a:solidFill>
                <a:latin typeface="Times New Roman" panose="02020603050405020304" pitchFamily="18" charset="0"/>
                <a:ea typeface="MS Mincho"/>
              </a:rPr>
              <a:t>1. Qua </a:t>
            </a:r>
            <a:r>
              <a:rPr lang="en-US" sz="2800" dirty="0" err="1">
                <a:solidFill>
                  <a:srgbClr val="0D0D0D"/>
                </a:solidFill>
                <a:latin typeface="Times New Roman" panose="02020603050405020304" pitchFamily="18" charset="0"/>
                <a:ea typeface="MS Mincho"/>
              </a:rPr>
              <a:t>hành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động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nhận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xét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gì</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thay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đổi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tâm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Theo </a:t>
            </a: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thay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đổi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hợp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Chính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ăn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năn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ấy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giúp</a:t>
            </a:r>
            <a:r>
              <a:rPr lang="en-US" sz="2800" dirty="0">
                <a:solidFill>
                  <a:srgbClr val="0D0D0D"/>
                </a:solidFill>
                <a:latin typeface="Times New Roman" panose="02020603050405020304" pitchFamily="18" charset="0"/>
                <a:ea typeface="MS Mincho"/>
              </a:rPr>
              <a:t> ta </a:t>
            </a:r>
            <a:r>
              <a:rPr lang="en-US" sz="2800" dirty="0" err="1">
                <a:solidFill>
                  <a:srgbClr val="0D0D0D"/>
                </a:solidFill>
                <a:latin typeface="Times New Roman" panose="02020603050405020304" pitchFamily="18" charset="0"/>
                <a:ea typeface="MS Mincho"/>
              </a:rPr>
              <a:t>hiểu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thêm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tính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tính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nào</a:t>
            </a:r>
            <a:r>
              <a:rPr lang="en-US" sz="2800" dirty="0">
                <a:solidFill>
                  <a:srgbClr val="0D0D0D"/>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17" name="Rectangle 16"/>
          <p:cNvSpPr/>
          <p:nvPr/>
        </p:nvSpPr>
        <p:spPr>
          <a:xfrm>
            <a:off x="534715" y="4351748"/>
            <a:ext cx="5937500" cy="1815882"/>
          </a:xfrm>
          <a:prstGeom prst="rect">
            <a:avLst/>
          </a:prstGeom>
        </p:spPr>
        <p:txBody>
          <a:bodyPr wrap="square">
            <a:spAutoFit/>
          </a:bodyPr>
          <a:lstStyle/>
          <a:p>
            <a:pPr lvl="0" algn="just" fontAlgn="base">
              <a:spcBef>
                <a:spcPct val="0"/>
              </a:spcBef>
              <a:spcAft>
                <a:spcPct val="0"/>
              </a:spcAft>
              <a:tabLst>
                <a:tab pos="1385888" algn="l"/>
              </a:tabLst>
              <a:defRPr/>
            </a:pPr>
            <a:r>
              <a:rPr lang="en-US" sz="2800" dirty="0">
                <a:solidFill>
                  <a:srgbClr val="0D0D0D"/>
                </a:solidFill>
                <a:latin typeface="Times New Roman" pitchFamily="18" charset="0"/>
                <a:ea typeface="MS Mincho" pitchFamily="49" charset="-128"/>
                <a:cs typeface="Arial" charset="0"/>
              </a:rPr>
              <a:t>2. </a:t>
            </a:r>
            <a:r>
              <a:rPr lang="en-US" sz="2800" dirty="0" err="1">
                <a:solidFill>
                  <a:srgbClr val="0D0D0D"/>
                </a:solidFill>
                <a:latin typeface="Times New Roman" pitchFamily="18" charset="0"/>
                <a:ea typeface="MS Mincho" pitchFamily="49" charset="-128"/>
                <a:cs typeface="Arial" charset="0"/>
              </a:rPr>
              <a:t>Cuối</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truyện</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là</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hình</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ảnh</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Dế</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Mèn</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đứng</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lặng</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hồi</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lâu</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trước</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nấm</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mồ</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bạn</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Em</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thử</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hình</a:t>
            </a:r>
            <a:r>
              <a:rPr lang="en-US" sz="2800" dirty="0">
                <a:solidFill>
                  <a:srgbClr val="0D0D0D"/>
                </a:solidFill>
                <a:latin typeface="Times New Roman" pitchFamily="18" charset="0"/>
                <a:ea typeface="MS Mincho" pitchFamily="49" charset="-128"/>
                <a:cs typeface="Arial" charset="0"/>
              </a:rPr>
              <a:t> dung </a:t>
            </a:r>
            <a:r>
              <a:rPr lang="en-US" sz="2800" dirty="0" err="1">
                <a:solidFill>
                  <a:srgbClr val="0D0D0D"/>
                </a:solidFill>
                <a:latin typeface="Times New Roman" pitchFamily="18" charset="0"/>
                <a:ea typeface="MS Mincho" pitchFamily="49" charset="-128"/>
                <a:cs typeface="Arial" charset="0"/>
              </a:rPr>
              <a:t>và</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lí</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giải</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tâm</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trạng</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Dế</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Mèn</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lúc</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này</a:t>
            </a:r>
            <a:r>
              <a:rPr lang="en-US" sz="2800" dirty="0">
                <a:solidFill>
                  <a:srgbClr val="0D0D0D"/>
                </a:solidFill>
                <a:latin typeface="Times New Roman" pitchFamily="18" charset="0"/>
                <a:ea typeface="MS Mincho" pitchFamily="49" charset="-128"/>
                <a:cs typeface="Arial" charset="0"/>
              </a:rPr>
              <a:t> </a:t>
            </a:r>
            <a:r>
              <a:rPr lang="en-US" sz="2800" dirty="0">
                <a:solidFill>
                  <a:srgbClr val="0D0D0D"/>
                </a:solidFill>
                <a:latin typeface="Times New Roman" pitchFamily="18" charset="0"/>
                <a:ea typeface="MS Mincho" pitchFamily="49" charset="-128"/>
                <a:cs typeface="Arial" charset="0"/>
                <a:sym typeface="Wingdings" panose="05000000000000000000" pitchFamily="2" charset="2"/>
              </a:rPr>
              <a:t> </a:t>
            </a:r>
            <a:r>
              <a:rPr lang="en-US" sz="2800" dirty="0" err="1">
                <a:solidFill>
                  <a:srgbClr val="0D0D0D"/>
                </a:solidFill>
                <a:latin typeface="Times New Roman" pitchFamily="18" charset="0"/>
                <a:ea typeface="MS Mincho" pitchFamily="49" charset="-128"/>
                <a:cs typeface="Arial" charset="0"/>
                <a:sym typeface="Wingdings" panose="05000000000000000000" pitchFamily="2" charset="2"/>
              </a:rPr>
              <a:t>rút</a:t>
            </a:r>
            <a:r>
              <a:rPr lang="en-US" sz="2800" dirty="0">
                <a:solidFill>
                  <a:srgbClr val="0D0D0D"/>
                </a:solidFill>
                <a:latin typeface="Times New Roman" pitchFamily="18" charset="0"/>
                <a:ea typeface="MS Mincho" pitchFamily="49" charset="-128"/>
                <a:cs typeface="Arial" charset="0"/>
                <a:sym typeface="Wingdings" panose="05000000000000000000" pitchFamily="2" charset="2"/>
              </a:rPr>
              <a:t> </a:t>
            </a:r>
            <a:r>
              <a:rPr lang="en-US" sz="2800" dirty="0" err="1">
                <a:solidFill>
                  <a:srgbClr val="0D0D0D"/>
                </a:solidFill>
                <a:latin typeface="Times New Roman" pitchFamily="18" charset="0"/>
                <a:ea typeface="MS Mincho" pitchFamily="49" charset="-128"/>
                <a:cs typeface="Arial" charset="0"/>
                <a:sym typeface="Wingdings" panose="05000000000000000000" pitchFamily="2" charset="2"/>
              </a:rPr>
              <a:t>ra</a:t>
            </a:r>
            <a:r>
              <a:rPr lang="en-US" sz="2800" dirty="0">
                <a:solidFill>
                  <a:srgbClr val="0D0D0D"/>
                </a:solidFill>
                <a:latin typeface="Times New Roman" pitchFamily="18" charset="0"/>
                <a:ea typeface="MS Mincho" pitchFamily="49" charset="-128"/>
                <a:cs typeface="Arial" charset="0"/>
                <a:sym typeface="Wingdings" panose="05000000000000000000" pitchFamily="2" charset="2"/>
              </a:rPr>
              <a:t> </a:t>
            </a:r>
            <a:r>
              <a:rPr lang="en-US" sz="2800" dirty="0" err="1">
                <a:solidFill>
                  <a:srgbClr val="0D0D0D"/>
                </a:solidFill>
                <a:latin typeface="Times New Roman" pitchFamily="18" charset="0"/>
                <a:ea typeface="MS Mincho" pitchFamily="49" charset="-128"/>
                <a:cs typeface="Arial" charset="0"/>
                <a:sym typeface="Wingdings" panose="05000000000000000000" pitchFamily="2" charset="2"/>
              </a:rPr>
              <a:t>bài</a:t>
            </a:r>
            <a:r>
              <a:rPr lang="en-US" sz="2800" dirty="0">
                <a:solidFill>
                  <a:srgbClr val="0D0D0D"/>
                </a:solidFill>
                <a:latin typeface="Times New Roman" pitchFamily="18" charset="0"/>
                <a:ea typeface="MS Mincho" pitchFamily="49" charset="-128"/>
                <a:cs typeface="Arial" charset="0"/>
                <a:sym typeface="Wingdings" panose="05000000000000000000" pitchFamily="2" charset="2"/>
              </a:rPr>
              <a:t> </a:t>
            </a:r>
            <a:r>
              <a:rPr lang="en-US" sz="2800" dirty="0" err="1">
                <a:solidFill>
                  <a:srgbClr val="0D0D0D"/>
                </a:solidFill>
                <a:latin typeface="Times New Roman" pitchFamily="18" charset="0"/>
                <a:ea typeface="MS Mincho" pitchFamily="49" charset="-128"/>
                <a:cs typeface="Arial" charset="0"/>
                <a:sym typeface="Wingdings" panose="05000000000000000000" pitchFamily="2" charset="2"/>
              </a:rPr>
              <a:t>học</a:t>
            </a:r>
            <a:r>
              <a:rPr lang="en-US" sz="2800" dirty="0">
                <a:solidFill>
                  <a:srgbClr val="0D0D0D"/>
                </a:solidFill>
                <a:latin typeface="Times New Roman" pitchFamily="18" charset="0"/>
                <a:ea typeface="MS Mincho" pitchFamily="49" charset="-128"/>
                <a:cs typeface="Arial" charset="0"/>
                <a:sym typeface="Wingdings" panose="05000000000000000000" pitchFamily="2" charset="2"/>
              </a:rPr>
              <a:t>.</a:t>
            </a:r>
            <a:endParaRPr lang="en-US" sz="28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9132279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p:cNvPicPr>
            <a:picLocks noChangeAspect="1"/>
          </p:cNvPicPr>
          <p:nvPr/>
        </p:nvPicPr>
        <p:blipFill>
          <a:blip r:embed="rId3"/>
          <a:srcRect/>
          <a:stretch>
            <a:fillRect/>
          </a:stretch>
        </p:blipFill>
        <p:spPr>
          <a:xfrm>
            <a:off x="10433163" y="4728"/>
            <a:ext cx="1748925" cy="1796072"/>
          </a:xfrm>
          <a:prstGeom prst="rect">
            <a:avLst/>
          </a:prstGeom>
        </p:spPr>
      </p:pic>
      <p:grpSp>
        <p:nvGrpSpPr>
          <p:cNvPr id="9" name="Group 2"/>
          <p:cNvGrpSpPr/>
          <p:nvPr/>
        </p:nvGrpSpPr>
        <p:grpSpPr>
          <a:xfrm>
            <a:off x="671946" y="2673927"/>
            <a:ext cx="10820400" cy="3755665"/>
            <a:chOff x="0" y="0"/>
            <a:chExt cx="17532556" cy="8889747"/>
          </a:xfrm>
        </p:grpSpPr>
        <p:sp>
          <p:nvSpPr>
            <p:cNvPr id="10"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en-US"/>
            </a:p>
          </p:txBody>
        </p:sp>
      </p:grpSp>
      <p:sp>
        <p:nvSpPr>
          <p:cNvPr id="15" name="Rectangle 14"/>
          <p:cNvSpPr/>
          <p:nvPr/>
        </p:nvSpPr>
        <p:spPr>
          <a:xfrm>
            <a:off x="671946" y="2924184"/>
            <a:ext cx="10409551" cy="1384995"/>
          </a:xfrm>
          <a:prstGeom prst="rect">
            <a:avLst/>
          </a:prstGeom>
        </p:spPr>
        <p:txBody>
          <a:bodyPr wrap="square">
            <a:spAutoFit/>
          </a:bodyPr>
          <a:lstStyle/>
          <a:p>
            <a:pPr marL="571500" indent="-571500" algn="just">
              <a:spcAft>
                <a:spcPts val="0"/>
              </a:spcAft>
              <a:buFont typeface="Wingdings" panose="05000000000000000000" pitchFamily="2" charset="2"/>
              <a:buChar char="v"/>
              <a:tabLst>
                <a:tab pos="1386840" algn="l"/>
              </a:tabLst>
            </a:pPr>
            <a:r>
              <a:rPr lang="en-US" sz="2800" dirty="0" err="1">
                <a:solidFill>
                  <a:srgbClr val="0D0D0D"/>
                </a:solidFill>
                <a:latin typeface="Times New Roman" panose="02020603050405020304" pitchFamily="18" charset="0"/>
                <a:ea typeface="MS Mincho"/>
              </a:rPr>
              <a:t>Sự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thay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đổi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bất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ngờ</a:t>
            </a:r>
            <a:r>
              <a:rPr lang="en-US" sz="2800" dirty="0">
                <a:solidFill>
                  <a:srgbClr val="0D0D0D"/>
                </a:solidFill>
                <a:latin typeface="Times New Roman" panose="02020603050405020304" pitchFamily="18" charset="0"/>
                <a:ea typeface="MS Mincho"/>
              </a:rPr>
              <a:t> song </a:t>
            </a:r>
            <a:r>
              <a:rPr lang="en-US" sz="2800" dirty="0" err="1">
                <a:solidFill>
                  <a:srgbClr val="0D0D0D"/>
                </a:solidFill>
                <a:latin typeface="Times New Roman" panose="02020603050405020304" pitchFamily="18" charset="0"/>
                <a:ea typeface="MS Mincho"/>
              </a:rPr>
              <a:t>hợp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lý</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bởi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Choắt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động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mạnh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mẽ</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suy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vì</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sốc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nổi</a:t>
            </a:r>
            <a:r>
              <a:rPr lang="en-US" sz="2800" dirty="0">
                <a:solidFill>
                  <a:srgbClr val="0D0D0D"/>
                </a:solidFill>
                <a:latin typeface="Times New Roman" panose="02020603050405020304" pitchFamily="18" charset="0"/>
                <a:ea typeface="MS Mincho"/>
              </a:rPr>
              <a:t> song </a:t>
            </a:r>
            <a:r>
              <a:rPr lang="en-US" sz="2800" dirty="0" err="1">
                <a:solidFill>
                  <a:srgbClr val="0D0D0D"/>
                </a:solidFill>
                <a:latin typeface="Times New Roman" panose="02020603050405020304" pitchFamily="18" charset="0"/>
                <a:ea typeface="MS Mincho"/>
              </a:rPr>
              <a:t>không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ác</a:t>
            </a:r>
            <a:r>
              <a:rPr lang="en-US" sz="2800" dirty="0">
                <a:solidFill>
                  <a:srgbClr val="0D0D0D"/>
                </a:solidFill>
                <a:latin typeface="Times New Roman" panose="02020603050405020304" pitchFamily="18" charset="0"/>
                <a:ea typeface="MS Mincho"/>
              </a:rPr>
              <a:t> ý.</a:t>
            </a:r>
            <a:endParaRPr lang="en-US" sz="2800" dirty="0">
              <a:latin typeface="Times New Roman" panose="02020603050405020304" pitchFamily="18" charset="0"/>
              <a:ea typeface="Times New Roman" panose="02020603050405020304" pitchFamily="18" charset="0"/>
            </a:endParaRPr>
          </a:p>
        </p:txBody>
      </p:sp>
      <p:sp>
        <p:nvSpPr>
          <p:cNvPr id="16" name="Rectangle 15"/>
          <p:cNvSpPr/>
          <p:nvPr/>
        </p:nvSpPr>
        <p:spPr>
          <a:xfrm>
            <a:off x="1803021" y="4503793"/>
            <a:ext cx="9278476" cy="1815882"/>
          </a:xfrm>
          <a:prstGeom prst="rect">
            <a:avLst/>
          </a:prstGeom>
        </p:spPr>
        <p:txBody>
          <a:bodyPr wrap="square">
            <a:spAutoFit/>
          </a:bodyPr>
          <a:lstStyle/>
          <a:p>
            <a:pPr marL="457200" indent="-457200" algn="just">
              <a:spcAft>
                <a:spcPts val="0"/>
              </a:spcAft>
              <a:buFont typeface="Wingdings" panose="05000000000000000000" pitchFamily="2" charset="2"/>
              <a:buChar char="è"/>
              <a:tabLst>
                <a:tab pos="1386840" algn="l"/>
              </a:tabLst>
            </a:pPr>
            <a:r>
              <a:rPr lang="en-US" sz="2800" dirty="0">
                <a:latin typeface="Times New Roman" panose="02020603050405020304" pitchFamily="18" charset="0"/>
                <a:ea typeface="Times New Roman" panose="02020603050405020304" pitchFamily="18" charset="0"/>
                <a:sym typeface="Wingdings" panose="05000000000000000000" pitchFamily="2" charset="2"/>
              </a:rPr>
              <a:t>Ở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đây</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có</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sự</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biến</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đổi</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tâm</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lí</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từ</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thái</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độ</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kiêu</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ngạo</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hống</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hách</a:t>
            </a:r>
            <a:r>
              <a:rPr lang="en-US" sz="2800" dirty="0">
                <a:latin typeface="Times New Roman" panose="02020603050405020304" pitchFamily="18" charset="0"/>
                <a:ea typeface="Times New Roman" panose="02020603050405020304" pitchFamily="18" charset="0"/>
                <a:sym typeface="Wingdings" panose="05000000000000000000" pitchFamily="2" charset="2"/>
              </a:rPr>
              <a:t> sang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thái</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độ</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hối</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hận</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ăn</a:t>
            </a:r>
            <a:r>
              <a:rPr lang="en-US" sz="2800" dirty="0">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latin typeface="Times New Roman" panose="02020603050405020304" pitchFamily="18" charset="0"/>
                <a:ea typeface="Times New Roman" panose="02020603050405020304" pitchFamily="18" charset="0"/>
                <a:sym typeface="Wingdings" panose="05000000000000000000" pitchFamily="2" charset="2"/>
              </a:rPr>
              <a:t>năn</a:t>
            </a:r>
            <a:endParaRPr lang="en-US" sz="2800" dirty="0">
              <a:latin typeface="Times New Roman" panose="02020603050405020304" pitchFamily="18" charset="0"/>
              <a:ea typeface="Times New Roman" panose="02020603050405020304" pitchFamily="18" charset="0"/>
              <a:sym typeface="Wingdings" panose="05000000000000000000" pitchFamily="2" charset="2"/>
            </a:endParaRPr>
          </a:p>
          <a:p>
            <a:pPr marL="457200" indent="-457200" algn="just">
              <a:spcAft>
                <a:spcPts val="0"/>
              </a:spcAft>
              <a:buFont typeface="Wingdings" panose="05000000000000000000" pitchFamily="2" charset="2"/>
              <a:buChar char="è"/>
              <a:tabLst>
                <a:tab pos="1386840" algn="l"/>
              </a:tabLst>
            </a:pP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Thành</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công</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của</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tác</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giả</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nghệ</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thuât</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xây</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dựng</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và</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miêu</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tả</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tâm</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lí</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nhân</a:t>
            </a:r>
            <a:r>
              <a:rPr lang="en-US"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vật</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17" name="Rectangle 16"/>
          <p:cNvSpPr/>
          <p:nvPr/>
        </p:nvSpPr>
        <p:spPr>
          <a:xfrm>
            <a:off x="290134" y="214433"/>
            <a:ext cx="9872865" cy="1815882"/>
          </a:xfrm>
          <a:prstGeom prst="rect">
            <a:avLst/>
          </a:prstGeom>
        </p:spPr>
        <p:txBody>
          <a:bodyPr wrap="square">
            <a:spAutoFit/>
          </a:bodyPr>
          <a:lstStyle/>
          <a:p>
            <a:pPr lvl="0" algn="just">
              <a:tabLst>
                <a:tab pos="1386840" algn="l"/>
              </a:tabLst>
              <a:defRPr/>
            </a:pPr>
            <a:r>
              <a:rPr lang="en-US" sz="2800" dirty="0">
                <a:solidFill>
                  <a:srgbClr val="0D0D0D"/>
                </a:solidFill>
                <a:latin typeface="Times New Roman" panose="02020603050405020304" pitchFamily="18" charset="0"/>
                <a:ea typeface="MS Mincho"/>
              </a:rPr>
              <a:t>1. Qua </a:t>
            </a:r>
            <a:r>
              <a:rPr lang="en-US" sz="2800" dirty="0" err="1">
                <a:solidFill>
                  <a:srgbClr val="0D0D0D"/>
                </a:solidFill>
                <a:latin typeface="Times New Roman" panose="02020603050405020304" pitchFamily="18" charset="0"/>
                <a:ea typeface="MS Mincho"/>
              </a:rPr>
              <a:t>hành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động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nhận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xét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gì</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thay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đổi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tâm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Theo </a:t>
            </a: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thay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đổi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hợp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Chính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ăn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năn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ấy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giúp</a:t>
            </a:r>
            <a:r>
              <a:rPr lang="en-US" sz="2800" dirty="0">
                <a:solidFill>
                  <a:srgbClr val="0D0D0D"/>
                </a:solidFill>
                <a:latin typeface="Times New Roman" panose="02020603050405020304" pitchFamily="18" charset="0"/>
                <a:ea typeface="MS Mincho"/>
              </a:rPr>
              <a:t> ta </a:t>
            </a:r>
            <a:r>
              <a:rPr lang="en-US" sz="2800" dirty="0" err="1">
                <a:solidFill>
                  <a:srgbClr val="0D0D0D"/>
                </a:solidFill>
                <a:latin typeface="Times New Roman" panose="02020603050405020304" pitchFamily="18" charset="0"/>
                <a:ea typeface="MS Mincho"/>
              </a:rPr>
              <a:t>hiểu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thêm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tính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tính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nào</a:t>
            </a:r>
            <a:r>
              <a:rPr lang="en-US" sz="2800" dirty="0">
                <a:solidFill>
                  <a:srgbClr val="0D0D0D"/>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3245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wipe(down)">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circle(in)">
                                      <p:cBhvr>
                                        <p:cTn id="22" dur="20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464" y="-18627"/>
            <a:ext cx="12195691" cy="6876627"/>
          </a:xfrm>
          <a:prstGeom prst="rect">
            <a:avLst/>
          </a:prstGeom>
        </p:spPr>
      </p:pic>
      <p:pic>
        <p:nvPicPr>
          <p:cNvPr id="10"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4465">
            <a:off x="1971436" y="364798"/>
            <a:ext cx="7568827" cy="2404295"/>
          </a:xfrm>
          <a:prstGeom prst="rect">
            <a:avLst/>
          </a:prstGeom>
        </p:spPr>
      </p:pic>
      <p:pic>
        <p:nvPicPr>
          <p:cNvPr id="11" name="Picture 10"/>
          <p:cNvPicPr>
            <a:picLocks noChangeAspect="1"/>
          </p:cNvPicPr>
          <p:nvPr/>
        </p:nvPicPr>
        <p:blipFill>
          <a:blip r:embed="rId6"/>
          <a:stretch>
            <a:fillRect/>
          </a:stretch>
        </p:blipFill>
        <p:spPr>
          <a:xfrm rot="21365766">
            <a:off x="2269211" y="364397"/>
            <a:ext cx="6598055" cy="271622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p:cNvPicPr>
            <a:picLocks noChangeAspect="1"/>
          </p:cNvPicPr>
          <p:nvPr/>
        </p:nvPicPr>
        <p:blipFill>
          <a:blip r:embed="rId3"/>
          <a:srcRect/>
          <a:stretch>
            <a:fillRect/>
          </a:stretch>
        </p:blipFill>
        <p:spPr>
          <a:xfrm>
            <a:off x="513309" y="406510"/>
            <a:ext cx="1748925" cy="1796072"/>
          </a:xfrm>
          <a:prstGeom prst="rect">
            <a:avLst/>
          </a:prstGeom>
        </p:spPr>
      </p:pic>
      <p:grpSp>
        <p:nvGrpSpPr>
          <p:cNvPr id="9" name="Group 2"/>
          <p:cNvGrpSpPr/>
          <p:nvPr/>
        </p:nvGrpSpPr>
        <p:grpSpPr>
          <a:xfrm>
            <a:off x="671946" y="2327565"/>
            <a:ext cx="10820400" cy="4102028"/>
            <a:chOff x="0" y="0"/>
            <a:chExt cx="17532556" cy="8889747"/>
          </a:xfrm>
        </p:grpSpPr>
        <p:sp>
          <p:nvSpPr>
            <p:cNvPr id="10"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en-US"/>
            </a:p>
          </p:txBody>
        </p:sp>
      </p:grpSp>
      <p:sp>
        <p:nvSpPr>
          <p:cNvPr id="8" name="Rectangle 7"/>
          <p:cNvSpPr/>
          <p:nvPr/>
        </p:nvSpPr>
        <p:spPr>
          <a:xfrm>
            <a:off x="2682170" y="406510"/>
            <a:ext cx="8810176" cy="1384995"/>
          </a:xfrm>
          <a:prstGeom prst="rect">
            <a:avLst/>
          </a:prstGeom>
        </p:spPr>
        <p:txBody>
          <a:bodyPr wrap="square">
            <a:spAutoFit/>
          </a:bodyPr>
          <a:lstStyle/>
          <a:p>
            <a:pPr lvl="0" algn="just" fontAlgn="base">
              <a:spcBef>
                <a:spcPct val="0"/>
              </a:spcBef>
              <a:spcAft>
                <a:spcPct val="0"/>
              </a:spcAft>
              <a:tabLst>
                <a:tab pos="1385888" algn="l"/>
              </a:tabLst>
              <a:defRPr/>
            </a:pPr>
            <a:r>
              <a:rPr lang="en-US" sz="2800" dirty="0">
                <a:solidFill>
                  <a:srgbClr val="0D0D0D"/>
                </a:solidFill>
                <a:latin typeface="Times New Roman" pitchFamily="18" charset="0"/>
                <a:ea typeface="MS Mincho" pitchFamily="49" charset="-128"/>
                <a:cs typeface="Arial" charset="0"/>
              </a:rPr>
              <a:t>2. </a:t>
            </a:r>
            <a:r>
              <a:rPr lang="en-US" sz="2800" dirty="0" err="1">
                <a:solidFill>
                  <a:srgbClr val="0D0D0D"/>
                </a:solidFill>
                <a:latin typeface="Times New Roman" pitchFamily="18" charset="0"/>
                <a:ea typeface="MS Mincho" pitchFamily="49" charset="-128"/>
                <a:cs typeface="Arial" charset="0"/>
              </a:rPr>
              <a:t>Cuối</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truyện</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là</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hình</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ảnh</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Dế</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Mèn</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đứng</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lặng</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hồi</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lâu</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trước</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nấm</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mồ</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bạn</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Em</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thử</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hình</a:t>
            </a:r>
            <a:r>
              <a:rPr lang="en-US" sz="2800" dirty="0">
                <a:solidFill>
                  <a:srgbClr val="0D0D0D"/>
                </a:solidFill>
                <a:latin typeface="Times New Roman" pitchFamily="18" charset="0"/>
                <a:ea typeface="MS Mincho" pitchFamily="49" charset="-128"/>
                <a:cs typeface="Arial" charset="0"/>
              </a:rPr>
              <a:t> dung </a:t>
            </a:r>
            <a:r>
              <a:rPr lang="en-US" sz="2800" dirty="0" err="1">
                <a:solidFill>
                  <a:srgbClr val="0D0D0D"/>
                </a:solidFill>
                <a:latin typeface="Times New Roman" pitchFamily="18" charset="0"/>
                <a:ea typeface="MS Mincho" pitchFamily="49" charset="-128"/>
                <a:cs typeface="Arial" charset="0"/>
              </a:rPr>
              <a:t>và</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lí</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giải</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tâm</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trạng</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Dế</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Mèn</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lúc</a:t>
            </a:r>
            <a:r>
              <a:rPr lang="en-US" sz="2800" dirty="0">
                <a:solidFill>
                  <a:srgbClr val="0D0D0D"/>
                </a:solidFill>
                <a:latin typeface="Times New Roman" pitchFamily="18" charset="0"/>
                <a:ea typeface="MS Mincho" pitchFamily="49" charset="-128"/>
                <a:cs typeface="Arial" charset="0"/>
              </a:rPr>
              <a:t> </a:t>
            </a:r>
            <a:r>
              <a:rPr lang="en-US" sz="2800" dirty="0" err="1">
                <a:solidFill>
                  <a:srgbClr val="0D0D0D"/>
                </a:solidFill>
                <a:latin typeface="Times New Roman" pitchFamily="18" charset="0"/>
                <a:ea typeface="MS Mincho" pitchFamily="49" charset="-128"/>
                <a:cs typeface="Arial" charset="0"/>
              </a:rPr>
              <a:t>này</a:t>
            </a:r>
            <a:r>
              <a:rPr lang="en-US" sz="2800" dirty="0">
                <a:solidFill>
                  <a:srgbClr val="0D0D0D"/>
                </a:solidFill>
                <a:latin typeface="Times New Roman" pitchFamily="18" charset="0"/>
                <a:ea typeface="MS Mincho" pitchFamily="49" charset="-128"/>
                <a:cs typeface="Arial" charset="0"/>
              </a:rPr>
              <a:t> </a:t>
            </a:r>
            <a:r>
              <a:rPr lang="en-US" sz="2800" dirty="0">
                <a:solidFill>
                  <a:srgbClr val="0D0D0D"/>
                </a:solidFill>
                <a:latin typeface="Times New Roman" pitchFamily="18" charset="0"/>
                <a:ea typeface="MS Mincho" pitchFamily="49" charset="-128"/>
                <a:cs typeface="Arial" charset="0"/>
                <a:sym typeface="Wingdings" panose="05000000000000000000" pitchFamily="2" charset="2"/>
              </a:rPr>
              <a:t> </a:t>
            </a:r>
            <a:r>
              <a:rPr lang="en-US" sz="2800" dirty="0" err="1">
                <a:solidFill>
                  <a:srgbClr val="0D0D0D"/>
                </a:solidFill>
                <a:latin typeface="Times New Roman" pitchFamily="18" charset="0"/>
                <a:ea typeface="MS Mincho" pitchFamily="49" charset="-128"/>
                <a:cs typeface="Arial" charset="0"/>
                <a:sym typeface="Wingdings" panose="05000000000000000000" pitchFamily="2" charset="2"/>
              </a:rPr>
              <a:t>rút</a:t>
            </a:r>
            <a:r>
              <a:rPr lang="en-US" sz="2800" dirty="0">
                <a:solidFill>
                  <a:srgbClr val="0D0D0D"/>
                </a:solidFill>
                <a:latin typeface="Times New Roman" pitchFamily="18" charset="0"/>
                <a:ea typeface="MS Mincho" pitchFamily="49" charset="-128"/>
                <a:cs typeface="Arial" charset="0"/>
                <a:sym typeface="Wingdings" panose="05000000000000000000" pitchFamily="2" charset="2"/>
              </a:rPr>
              <a:t> </a:t>
            </a:r>
            <a:r>
              <a:rPr lang="en-US" sz="2800" dirty="0" err="1">
                <a:solidFill>
                  <a:srgbClr val="0D0D0D"/>
                </a:solidFill>
                <a:latin typeface="Times New Roman" pitchFamily="18" charset="0"/>
                <a:ea typeface="MS Mincho" pitchFamily="49" charset="-128"/>
                <a:cs typeface="Arial" charset="0"/>
                <a:sym typeface="Wingdings" panose="05000000000000000000" pitchFamily="2" charset="2"/>
              </a:rPr>
              <a:t>ra</a:t>
            </a:r>
            <a:r>
              <a:rPr lang="en-US" sz="2800" dirty="0">
                <a:solidFill>
                  <a:srgbClr val="0D0D0D"/>
                </a:solidFill>
                <a:latin typeface="Times New Roman" pitchFamily="18" charset="0"/>
                <a:ea typeface="MS Mincho" pitchFamily="49" charset="-128"/>
                <a:cs typeface="Arial" charset="0"/>
                <a:sym typeface="Wingdings" panose="05000000000000000000" pitchFamily="2" charset="2"/>
              </a:rPr>
              <a:t> </a:t>
            </a:r>
            <a:r>
              <a:rPr lang="en-US" sz="2800" dirty="0" err="1">
                <a:solidFill>
                  <a:srgbClr val="0D0D0D"/>
                </a:solidFill>
                <a:latin typeface="Times New Roman" pitchFamily="18" charset="0"/>
                <a:ea typeface="MS Mincho" pitchFamily="49" charset="-128"/>
                <a:cs typeface="Arial" charset="0"/>
                <a:sym typeface="Wingdings" panose="05000000000000000000" pitchFamily="2" charset="2"/>
              </a:rPr>
              <a:t>bài</a:t>
            </a:r>
            <a:r>
              <a:rPr lang="en-US" sz="2800" dirty="0">
                <a:solidFill>
                  <a:srgbClr val="0D0D0D"/>
                </a:solidFill>
                <a:latin typeface="Times New Roman" pitchFamily="18" charset="0"/>
                <a:ea typeface="MS Mincho" pitchFamily="49" charset="-128"/>
                <a:cs typeface="Arial" charset="0"/>
                <a:sym typeface="Wingdings" panose="05000000000000000000" pitchFamily="2" charset="2"/>
              </a:rPr>
              <a:t> </a:t>
            </a:r>
            <a:r>
              <a:rPr lang="en-US" sz="2800" dirty="0" err="1">
                <a:solidFill>
                  <a:srgbClr val="0D0D0D"/>
                </a:solidFill>
                <a:latin typeface="Times New Roman" pitchFamily="18" charset="0"/>
                <a:ea typeface="MS Mincho" pitchFamily="49" charset="-128"/>
                <a:cs typeface="Arial" charset="0"/>
                <a:sym typeface="Wingdings" panose="05000000000000000000" pitchFamily="2" charset="2"/>
              </a:rPr>
              <a:t>học</a:t>
            </a:r>
            <a:r>
              <a:rPr lang="en-US" sz="2800" dirty="0">
                <a:solidFill>
                  <a:srgbClr val="0D0D0D"/>
                </a:solidFill>
                <a:latin typeface="Times New Roman" pitchFamily="18" charset="0"/>
                <a:ea typeface="MS Mincho" pitchFamily="49" charset="-128"/>
                <a:cs typeface="Arial" charset="0"/>
                <a:sym typeface="Wingdings" panose="05000000000000000000" pitchFamily="2" charset="2"/>
              </a:rPr>
              <a:t>.</a:t>
            </a:r>
            <a:endParaRPr lang="en-US" sz="2800" dirty="0">
              <a:solidFill>
                <a:srgbClr val="000000"/>
              </a:solidFill>
              <a:latin typeface="Times New Roman" pitchFamily="18" charset="0"/>
              <a:cs typeface="Times New Roman" pitchFamily="18" charset="0"/>
            </a:endParaRPr>
          </a:p>
        </p:txBody>
      </p:sp>
      <p:sp>
        <p:nvSpPr>
          <p:cNvPr id="11" name="Text Box 19"/>
          <p:cNvSpPr txBox="1">
            <a:spLocks noChangeArrowheads="1"/>
          </p:cNvSpPr>
          <p:nvPr/>
        </p:nvSpPr>
        <p:spPr bwMode="auto">
          <a:xfrm>
            <a:off x="845127" y="2824307"/>
            <a:ext cx="10229554"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50000"/>
              </a:spcBef>
              <a:spcAft>
                <a:spcPct val="0"/>
              </a:spcAft>
            </a:pPr>
            <a:r>
              <a:rPr lang="en-US" altLang="en-US" sz="2800" dirty="0">
                <a:latin typeface="Times New Roman" panose="02020603050405020304" pitchFamily="18" charset="0"/>
                <a:cs typeface="Arial" panose="020B0604020202020204" pitchFamily="34" charset="0"/>
              </a:rPr>
              <a:t>  </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Ân</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hận</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vì</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thói</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ngông</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cuồng</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dại</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dột</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của</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mình</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đã</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dẫn</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đến</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cái</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chết</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thảm</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thương</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của</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Dế</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Choắt</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a:t>
            </a:r>
          </a:p>
          <a:p>
            <a:pPr algn="just" eaLnBrk="0" fontAlgn="base" hangingPunct="0">
              <a:spcBef>
                <a:spcPct val="50000"/>
              </a:spcBef>
              <a:spcAft>
                <a:spcPct val="0"/>
              </a:spcAft>
            </a:pPr>
            <a:r>
              <a:rPr lang="en-US" altLang="en-US" sz="2800" dirty="0">
                <a:latin typeface="Times New Roman" panose="02020603050405020304" pitchFamily="18" charset="0"/>
                <a:cs typeface="Arial" panose="020B0604020202020204" pitchFamily="34" charset="0"/>
                <a:sym typeface="Wingdings 2" panose="05020102010507070707" pitchFamily="18" charset="2"/>
              </a:rPr>
              <a:t>  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Tự</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hứa</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thay</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đổi</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tính</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nết</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từ</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bỏ</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thói</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hung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hăng</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ngỗ</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nghịch</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kiêu</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ngạo</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a:t>
            </a:r>
          </a:p>
          <a:p>
            <a:pPr algn="just" eaLnBrk="0" fontAlgn="base" hangingPunct="0">
              <a:spcBef>
                <a:spcPct val="50000"/>
              </a:spcBef>
              <a:spcAft>
                <a:spcPct val="0"/>
              </a:spcAft>
            </a:pPr>
            <a:r>
              <a:rPr lang="en-US" altLang="en-US" sz="2800" dirty="0">
                <a:latin typeface="Times New Roman" panose="02020603050405020304" pitchFamily="18" charset="0"/>
                <a:cs typeface="Arial" panose="020B0604020202020204" pitchFamily="34" charset="0"/>
                <a:sym typeface="Wingdings 2" panose="05020102010507070707" pitchFamily="18" charset="2"/>
              </a:rPr>
              <a:t>   Xin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Dế</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Choắt</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tha</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thứ</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và</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khắc</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ghi</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câu</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chuyện</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đau</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lòng</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do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mình</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gây</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ra</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là</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một</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bài</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học</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đường</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 </a:t>
            </a:r>
            <a:r>
              <a:rPr lang="en-US" altLang="en-US" sz="2800" dirty="0" err="1">
                <a:latin typeface="Times New Roman" panose="02020603050405020304" pitchFamily="18" charset="0"/>
                <a:cs typeface="Arial" panose="020B0604020202020204" pitchFamily="34" charset="0"/>
                <a:sym typeface="Wingdings 2" panose="05020102010507070707" pitchFamily="18" charset="2"/>
              </a:rPr>
              <a:t>đời</a:t>
            </a:r>
            <a:r>
              <a:rPr lang="en-US" altLang="en-US" sz="2800" dirty="0">
                <a:latin typeface="Times New Roman" panose="02020603050405020304" pitchFamily="18" charset="0"/>
                <a:cs typeface="Arial" panose="020B0604020202020204" pitchFamily="34" charset="0"/>
                <a:sym typeface="Wingdings 2" panose="05020102010507070707" pitchFamily="18" charset="2"/>
              </a:rPr>
              <a:t>.</a:t>
            </a:r>
          </a:p>
        </p:txBody>
      </p:sp>
    </p:spTree>
    <p:extLst>
      <p:ext uri="{BB962C8B-B14F-4D97-AF65-F5344CB8AC3E}">
        <p14:creationId xmlns:p14="http://schemas.microsoft.com/office/powerpoint/2010/main" val="385875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amond(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2"/>
          <p:cNvGrpSpPr/>
          <p:nvPr/>
        </p:nvGrpSpPr>
        <p:grpSpPr>
          <a:xfrm>
            <a:off x="558800" y="1387228"/>
            <a:ext cx="5913415" cy="5015882"/>
            <a:chOff x="0" y="0"/>
            <a:chExt cx="17532556" cy="8889747"/>
          </a:xfrm>
        </p:grpSpPr>
        <p:sp>
          <p:nvSpPr>
            <p:cNvPr id="19"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en-US"/>
            </a:p>
          </p:txBody>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37001" y="-685800"/>
            <a:ext cx="2109999" cy="169944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8011" y="4770985"/>
            <a:ext cx="2573621" cy="2743200"/>
          </a:xfrm>
          <a:prstGeom prst="rect">
            <a:avLst/>
          </a:prstGeom>
        </p:spPr>
      </p:pic>
      <p:sp>
        <p:nvSpPr>
          <p:cNvPr id="7" name="TextBox 6"/>
          <p:cNvSpPr txBox="1">
            <a:spLocks noChangeArrowheads="1"/>
          </p:cNvSpPr>
          <p:nvPr/>
        </p:nvSpPr>
        <p:spPr bwMode="auto">
          <a:xfrm>
            <a:off x="1198114" y="276153"/>
            <a:ext cx="57691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3600" b="1" dirty="0">
                <a:solidFill>
                  <a:prstClr val="black"/>
                </a:solidFill>
                <a:latin typeface="Times New Roman" panose="02020603050405020304" pitchFamily="18" charset="0"/>
                <a:cs typeface="Times New Roman" panose="02020603050405020304" pitchFamily="18" charset="0"/>
              </a:rPr>
              <a:t>d. </a:t>
            </a:r>
            <a:r>
              <a:rPr lang="en-US" altLang="en-US" sz="3600" b="1" dirty="0" err="1">
                <a:solidFill>
                  <a:prstClr val="black"/>
                </a:solidFill>
                <a:latin typeface="Times New Roman" panose="02020603050405020304" pitchFamily="18" charset="0"/>
                <a:cs typeface="Times New Roman" panose="02020603050405020304" pitchFamily="18" charset="0"/>
              </a:rPr>
              <a:t>Bài</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học</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của</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Dế</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Mèn</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85723" y="922484"/>
            <a:ext cx="5259567" cy="5262979"/>
          </a:xfrm>
          <a:prstGeom prst="rect">
            <a:avLst/>
          </a:prstGeom>
        </p:spPr>
        <p:txBody>
          <a:bodyPr wrap="square">
            <a:spAutoFit/>
          </a:bodyPr>
          <a:lstStyle/>
          <a:p>
            <a:pPr algn="just" fontAlgn="base">
              <a:lnSpc>
                <a:spcPct val="150000"/>
              </a:lnSpc>
              <a:spcBef>
                <a:spcPct val="0"/>
              </a:spcBef>
              <a:spcAft>
                <a:spcPct val="0"/>
              </a:spcAft>
            </a:pPr>
            <a:endParaRPr lang="en-US" altLang="en-US" sz="2800" dirty="0">
              <a:solidFill>
                <a:srgbClr val="000000"/>
              </a:solidFill>
              <a:latin typeface="Times New Roman" panose="02020603050405020304" pitchFamily="18" charset="0"/>
              <a:cs typeface="Times New Roman" panose="02020603050405020304" pitchFamily="18" charset="0"/>
            </a:endParaRPr>
          </a:p>
          <a:p>
            <a:pPr algn="just" fontAlgn="base">
              <a:lnSpc>
                <a:spcPct val="150000"/>
              </a:lnSpc>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Bài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học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về</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thói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kiêu</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căng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Kẻ</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kiêu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căng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hống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hách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có</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thể</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làm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hại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người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khác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khiến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mình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phải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ân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hận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suốt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đời</a:t>
            </a:r>
            <a:r>
              <a:rPr lang="en-US" altLang="en-US" sz="2800" dirty="0">
                <a:solidFill>
                  <a:srgbClr val="000000"/>
                </a:solidFill>
                <a:latin typeface="Times New Roman" panose="02020603050405020304" pitchFamily="18" charset="0"/>
                <a:cs typeface="Times New Roman" panose="02020603050405020304" pitchFamily="18" charset="0"/>
              </a:rPr>
              <a:t>.</a:t>
            </a:r>
          </a:p>
          <a:p>
            <a:pPr algn="just" fontAlgn="base">
              <a:lnSpc>
                <a:spcPct val="150000"/>
              </a:lnSpc>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Bài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học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về</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tình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thân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ái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Nên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biết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sống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đoàn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kết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giúp</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đỡ</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mọi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người</a:t>
            </a:r>
            <a:r>
              <a:rPr lang="en-US" altLang="en-US" sz="2800" dirty="0">
                <a:solidFill>
                  <a:srgbClr val="000000"/>
                </a:solidFill>
                <a:latin typeface="Times New Roman" panose="02020603050405020304" pitchFamily="18" charset="0"/>
                <a:cs typeface="Times New Roman" panose="02020603050405020304" pitchFamily="18" charset="0"/>
              </a:rPr>
              <a:t>.</a:t>
            </a:r>
          </a:p>
        </p:txBody>
      </p:sp>
      <p:grpSp>
        <p:nvGrpSpPr>
          <p:cNvPr id="10" name="Group 9"/>
          <p:cNvGrpSpPr/>
          <p:nvPr/>
        </p:nvGrpSpPr>
        <p:grpSpPr>
          <a:xfrm rot="367287">
            <a:off x="7420519" y="912596"/>
            <a:ext cx="3732389" cy="5045370"/>
            <a:chOff x="7143429" y="804055"/>
            <a:chExt cx="4431818" cy="5779170"/>
          </a:xfrm>
        </p:grpSpPr>
        <p:pic>
          <p:nvPicPr>
            <p:cNvPr id="12" name="Picture 11"/>
            <p:cNvPicPr>
              <a:picLocks noChangeAspect="1"/>
            </p:cNvPicPr>
            <p:nvPr/>
          </p:nvPicPr>
          <p:blipFill>
            <a:blip r:embed="rId6"/>
            <a:srcRect/>
            <a:stretch>
              <a:fillRect/>
            </a:stretch>
          </p:blipFill>
          <p:spPr bwMode="auto">
            <a:xfrm>
              <a:off x="7143429" y="804055"/>
              <a:ext cx="4431818" cy="5779170"/>
            </a:xfrm>
            <a:prstGeom prst="rect">
              <a:avLst/>
            </a:prstGeom>
            <a:noFill/>
            <a:ln w="9525">
              <a:noFill/>
              <a:miter lim="800000"/>
              <a:headEnd/>
              <a:tailEnd/>
            </a:ln>
          </p:spPr>
        </p:pic>
        <p:cxnSp>
          <p:nvCxnSpPr>
            <p:cNvPr id="4" name="Straight Connector 3"/>
            <p:cNvCxnSpPr/>
            <p:nvPr/>
          </p:nvCxnSpPr>
          <p:spPr>
            <a:xfrm flipV="1">
              <a:off x="7155687" y="1831368"/>
              <a:ext cx="4407302"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7155687" y="2649095"/>
              <a:ext cx="4407302"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143429" y="3466821"/>
              <a:ext cx="4407302"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7143429" y="4284548"/>
              <a:ext cx="4407302"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7155687" y="5102274"/>
              <a:ext cx="4407302"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7155687" y="5920001"/>
              <a:ext cx="4407302"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927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68000" y="4749800"/>
            <a:ext cx="2636901" cy="2743200"/>
          </a:xfrm>
          <a:prstGeom prst="rect">
            <a:avLst/>
          </a:prstGeom>
        </p:spPr>
      </p:pic>
      <p:pic>
        <p:nvPicPr>
          <p:cNvPr id="11"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0617200" y="-68892"/>
            <a:ext cx="2019681" cy="2743200"/>
          </a:xfrm>
          <a:prstGeom prst="rect">
            <a:avLst/>
          </a:prstGeom>
        </p:spPr>
      </p:pic>
      <p:pic>
        <p:nvPicPr>
          <p:cNvPr id="2" name="Picture 1"/>
          <p:cNvPicPr>
            <a:picLocks noChangeAspect="1"/>
          </p:cNvPicPr>
          <p:nvPr/>
        </p:nvPicPr>
        <p:blipFill>
          <a:blip r:embed="rId6"/>
          <a:stretch>
            <a:fillRect/>
          </a:stretch>
        </p:blipFill>
        <p:spPr>
          <a:xfrm>
            <a:off x="2789301" y="406510"/>
            <a:ext cx="6203551" cy="1910874"/>
          </a:xfrm>
          <a:prstGeom prst="rect">
            <a:avLst/>
          </a:prstGeom>
        </p:spPr>
      </p:pic>
      <p:grpSp>
        <p:nvGrpSpPr>
          <p:cNvPr id="32" name="Group 31"/>
          <p:cNvGrpSpPr/>
          <p:nvPr/>
        </p:nvGrpSpPr>
        <p:grpSpPr>
          <a:xfrm>
            <a:off x="581890" y="1830831"/>
            <a:ext cx="6405213" cy="4290569"/>
            <a:chOff x="1330035" y="2151509"/>
            <a:chExt cx="6405213" cy="4290569"/>
          </a:xfrm>
        </p:grpSpPr>
        <p:sp>
          <p:nvSpPr>
            <p:cNvPr id="3" name="Rectangle 2"/>
            <p:cNvSpPr/>
            <p:nvPr/>
          </p:nvSpPr>
          <p:spPr>
            <a:xfrm>
              <a:off x="1330035" y="2364510"/>
              <a:ext cx="6405213" cy="4077568"/>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607128" y="2641604"/>
              <a:ext cx="5846619" cy="3648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7"/>
            <a:stretch>
              <a:fillRect/>
            </a:stretch>
          </p:blipFill>
          <p:spPr>
            <a:xfrm>
              <a:off x="3334253" y="2955888"/>
              <a:ext cx="2392367" cy="818747"/>
            </a:xfrm>
            <a:prstGeom prst="rect">
              <a:avLst/>
            </a:prstGeom>
          </p:spPr>
        </p:pic>
        <p:sp>
          <p:nvSpPr>
            <p:cNvPr id="21" name="Rectangle 20"/>
            <p:cNvSpPr/>
            <p:nvPr/>
          </p:nvSpPr>
          <p:spPr>
            <a:xfrm>
              <a:off x="1857824" y="2674308"/>
              <a:ext cx="5443521" cy="461665"/>
            </a:xfrm>
            <a:prstGeom prst="rect">
              <a:avLst/>
            </a:prstGeom>
          </p:spPr>
          <p:txBody>
            <a:bodyPr wrap="square">
              <a:spAutoFit/>
            </a:bodyPr>
            <a:lstStyle/>
            <a:p>
              <a:pPr lvl="0" algn="just" fontAlgn="base">
                <a:spcBef>
                  <a:spcPct val="0"/>
                </a:spcBef>
                <a:spcAft>
                  <a:spcPct val="0"/>
                </a:spcAft>
                <a:tabLst>
                  <a:tab pos="1385888" algn="l"/>
                </a:tabLst>
                <a:defRPr/>
              </a:pPr>
              <a:r>
                <a:rPr lang="en-US" sz="2400" dirty="0" err="1">
                  <a:solidFill>
                    <a:srgbClr val="0D0D0D"/>
                  </a:solidFill>
                  <a:latin typeface="Times New Roman" pitchFamily="18" charset="0"/>
                  <a:ea typeface="MS Mincho" pitchFamily="49" charset="-128"/>
                  <a:cs typeface="Arial" charset="0"/>
                </a:rPr>
                <a:t>Nhóm</a:t>
              </a:r>
              <a:r>
                <a:rPr lang="en-US" sz="2400" dirty="0">
                  <a:solidFill>
                    <a:srgbClr val="0D0D0D"/>
                  </a:solidFill>
                  <a:latin typeface="Times New Roman" pitchFamily="18" charset="0"/>
                  <a:ea typeface="MS Mincho" pitchFamily="49" charset="-128"/>
                  <a:cs typeface="Arial" charset="0"/>
                </a:rPr>
                <a:t>: ………..…... </a:t>
              </a:r>
              <a:r>
                <a:rPr lang="en-US" sz="2400" dirty="0" err="1">
                  <a:solidFill>
                    <a:srgbClr val="0D0D0D"/>
                  </a:solidFill>
                  <a:latin typeface="Times New Roman" pitchFamily="18" charset="0"/>
                  <a:ea typeface="MS Mincho" pitchFamily="49" charset="-128"/>
                  <a:cs typeface="Arial" charset="0"/>
                </a:rPr>
                <a:t>Lớp</a:t>
              </a:r>
              <a:r>
                <a:rPr lang="en-US" sz="2400" dirty="0">
                  <a:solidFill>
                    <a:srgbClr val="0D0D0D"/>
                  </a:solidFill>
                  <a:latin typeface="Times New Roman" pitchFamily="18" charset="0"/>
                  <a:ea typeface="MS Mincho" pitchFamily="49" charset="-128"/>
                  <a:cs typeface="Arial" charset="0"/>
                </a:rPr>
                <a:t>:……………….</a:t>
              </a:r>
              <a:endParaRPr lang="en-US" sz="2400" dirty="0">
                <a:solidFill>
                  <a:srgbClr val="000000"/>
                </a:solidFill>
                <a:latin typeface="Times New Roman" pitchFamily="18" charset="0"/>
                <a:cs typeface="Times New Roman" pitchFamily="18" charset="0"/>
              </a:endParaRPr>
            </a:p>
          </p:txBody>
        </p:sp>
        <p:pic>
          <p:nvPicPr>
            <p:cNvPr id="23" name="Picture 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rot="16200000">
              <a:off x="6619694" y="1813728"/>
              <a:ext cx="773365" cy="1448927"/>
            </a:xfrm>
            <a:prstGeom prst="rect">
              <a:avLst/>
            </a:prstGeom>
          </p:spPr>
        </p:pic>
        <p:sp>
          <p:nvSpPr>
            <p:cNvPr id="24" name="Rounded Rectangle 23"/>
            <p:cNvSpPr/>
            <p:nvPr/>
          </p:nvSpPr>
          <p:spPr>
            <a:xfrm>
              <a:off x="1807250" y="4163538"/>
              <a:ext cx="1553961" cy="416095"/>
            </a:xfrm>
            <a:prstGeom prst="roundRect">
              <a:avLst/>
            </a:prstGeom>
            <a:solidFill>
              <a:srgbClr val="FFE28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Hình</a:t>
              </a:r>
              <a:r>
                <a:rPr lang="en-US" dirty="0">
                  <a:solidFill>
                    <a:schemeClr val="tx1"/>
                  </a:solidFill>
                </a:rPr>
                <a:t> </a:t>
              </a:r>
              <a:r>
                <a:rPr lang="en-US" dirty="0" err="1">
                  <a:solidFill>
                    <a:schemeClr val="tx1"/>
                  </a:solidFill>
                </a:rPr>
                <a:t>dáng</a:t>
              </a:r>
              <a:endParaRPr lang="en-US" dirty="0">
                <a:solidFill>
                  <a:schemeClr val="tx1"/>
                </a:solidFill>
              </a:endParaRPr>
            </a:p>
          </p:txBody>
        </p:sp>
        <p:sp>
          <p:nvSpPr>
            <p:cNvPr id="25" name="Rounded Rectangle 24"/>
            <p:cNvSpPr/>
            <p:nvPr/>
          </p:nvSpPr>
          <p:spPr>
            <a:xfrm>
              <a:off x="3610557" y="4163538"/>
              <a:ext cx="1814430" cy="416095"/>
            </a:xfrm>
            <a:prstGeom prst="round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Cách</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hoạt</a:t>
              </a:r>
              <a:endParaRPr lang="en-US" dirty="0">
                <a:solidFill>
                  <a:schemeClr val="tx1"/>
                </a:solidFill>
              </a:endParaRPr>
            </a:p>
          </p:txBody>
        </p:sp>
        <p:sp>
          <p:nvSpPr>
            <p:cNvPr id="26" name="Rounded Rectangle 25"/>
            <p:cNvSpPr/>
            <p:nvPr/>
          </p:nvSpPr>
          <p:spPr>
            <a:xfrm>
              <a:off x="5653296" y="4163537"/>
              <a:ext cx="1553961" cy="416095"/>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Ngôn</a:t>
              </a:r>
              <a:r>
                <a:rPr lang="en-US" dirty="0">
                  <a:solidFill>
                    <a:schemeClr val="tx1"/>
                  </a:solidFill>
                </a:rPr>
                <a:t> </a:t>
              </a:r>
              <a:r>
                <a:rPr lang="en-US" dirty="0" err="1">
                  <a:solidFill>
                    <a:schemeClr val="tx1"/>
                  </a:solidFill>
                </a:rPr>
                <a:t>ngữ</a:t>
              </a:r>
              <a:endParaRPr lang="en-US" dirty="0">
                <a:solidFill>
                  <a:schemeClr val="tx1"/>
                </a:solidFill>
              </a:endParaRPr>
            </a:p>
          </p:txBody>
        </p:sp>
        <p:pic>
          <p:nvPicPr>
            <p:cNvPr id="27" name="Picture 26"/>
            <p:cNvPicPr>
              <a:picLocks noChangeAspect="1"/>
            </p:cNvPicPr>
            <p:nvPr/>
          </p:nvPicPr>
          <p:blipFill rotWithShape="1">
            <a:blip r:embed="rId6"/>
            <a:srcRect l="16508"/>
            <a:stretch/>
          </p:blipFill>
          <p:spPr>
            <a:xfrm>
              <a:off x="1807250" y="3402897"/>
              <a:ext cx="2229614" cy="822581"/>
            </a:xfrm>
            <a:prstGeom prst="rect">
              <a:avLst/>
            </a:prstGeom>
          </p:spPr>
        </p:pic>
        <p:sp>
          <p:nvSpPr>
            <p:cNvPr id="28" name="TextBox 27"/>
            <p:cNvSpPr txBox="1"/>
            <p:nvPr/>
          </p:nvSpPr>
          <p:spPr>
            <a:xfrm>
              <a:off x="1753922" y="4626759"/>
              <a:ext cx="1607289" cy="954107"/>
            </a:xfrm>
            <a:prstGeom prst="rect">
              <a:avLst/>
            </a:prstGeom>
            <a:noFill/>
          </p:spPr>
          <p:txBody>
            <a:bodyPr wrap="square" rtlCol="0">
              <a:spAutoFit/>
            </a:bodyPr>
            <a:lstStyle/>
            <a:p>
              <a:r>
                <a:rPr lang="en-US" sz="1400" dirty="0"/>
                <a:t>…………………………….………………..............................................</a:t>
              </a:r>
            </a:p>
            <a:p>
              <a:r>
                <a:rPr lang="en-US" sz="1400" dirty="0"/>
                <a:t>…………………............</a:t>
              </a:r>
            </a:p>
          </p:txBody>
        </p:sp>
        <p:sp>
          <p:nvSpPr>
            <p:cNvPr id="29" name="TextBox 28"/>
            <p:cNvSpPr txBox="1"/>
            <p:nvPr/>
          </p:nvSpPr>
          <p:spPr>
            <a:xfrm>
              <a:off x="3610557" y="4579632"/>
              <a:ext cx="1796249" cy="954107"/>
            </a:xfrm>
            <a:prstGeom prst="rect">
              <a:avLst/>
            </a:prstGeom>
            <a:noFill/>
          </p:spPr>
          <p:txBody>
            <a:bodyPr wrap="square" rtlCol="0">
              <a:spAutoFit/>
            </a:bodyPr>
            <a:lstStyle/>
            <a:p>
              <a:r>
                <a:rPr lang="en-US" sz="1400" dirty="0"/>
                <a:t>……………………………….…………….....................................................................………………........</a:t>
              </a:r>
            </a:p>
          </p:txBody>
        </p:sp>
        <p:sp>
          <p:nvSpPr>
            <p:cNvPr id="30" name="TextBox 29"/>
            <p:cNvSpPr txBox="1"/>
            <p:nvPr/>
          </p:nvSpPr>
          <p:spPr>
            <a:xfrm>
              <a:off x="5599968" y="4579631"/>
              <a:ext cx="1607289" cy="954107"/>
            </a:xfrm>
            <a:prstGeom prst="rect">
              <a:avLst/>
            </a:prstGeom>
            <a:noFill/>
          </p:spPr>
          <p:txBody>
            <a:bodyPr wrap="square" rtlCol="0">
              <a:spAutoFit/>
            </a:bodyPr>
            <a:lstStyle/>
            <a:p>
              <a:r>
                <a:rPr lang="en-US" sz="1400" dirty="0"/>
                <a:t>……………………………………………..............................................</a:t>
              </a:r>
            </a:p>
            <a:p>
              <a:r>
                <a:rPr lang="en-US" sz="1400" dirty="0"/>
                <a:t>…………………............</a:t>
              </a:r>
            </a:p>
          </p:txBody>
        </p:sp>
        <p:sp>
          <p:nvSpPr>
            <p:cNvPr id="31" name="Rounded Rectangle 30"/>
            <p:cNvSpPr/>
            <p:nvPr/>
          </p:nvSpPr>
          <p:spPr>
            <a:xfrm>
              <a:off x="1797423" y="5533739"/>
              <a:ext cx="5406941" cy="610490"/>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Nhận</a:t>
              </a:r>
              <a:r>
                <a:rPr lang="en-US" dirty="0"/>
                <a:t> </a:t>
              </a:r>
              <a:r>
                <a:rPr lang="en-US" dirty="0" err="1"/>
                <a:t>xét</a:t>
              </a:r>
              <a:r>
                <a:rPr lang="en-US" dirty="0"/>
                <a:t>:…………………………………………………………….....</a:t>
              </a:r>
            </a:p>
            <a:p>
              <a:pPr algn="ctr"/>
              <a:r>
                <a:rPr lang="en-US" dirty="0"/>
                <a:t>…………………………………………………………………………………...</a:t>
              </a:r>
            </a:p>
          </p:txBody>
        </p:sp>
      </p:grpSp>
      <p:sp>
        <p:nvSpPr>
          <p:cNvPr id="33" name="Rectangle 32"/>
          <p:cNvSpPr/>
          <p:nvPr/>
        </p:nvSpPr>
        <p:spPr>
          <a:xfrm>
            <a:off x="7328342" y="2535404"/>
            <a:ext cx="4329138" cy="2677656"/>
          </a:xfrm>
          <a:prstGeom prst="rect">
            <a:avLst/>
          </a:prstGeom>
        </p:spPr>
        <p:txBody>
          <a:bodyPr wrap="square">
            <a:spAutoFit/>
          </a:bodyPr>
          <a:lstStyle/>
          <a:p>
            <a:pPr algn="just" fontAlgn="base">
              <a:lnSpc>
                <a:spcPct val="150000"/>
              </a:lnSpc>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 Chia </a:t>
            </a:r>
            <a:r>
              <a:rPr lang="en-US" altLang="en-US" sz="2800" dirty="0" err="1">
                <a:solidFill>
                  <a:srgbClr val="000000"/>
                </a:solidFill>
                <a:latin typeface="Times New Roman" panose="02020603050405020304" pitchFamily="18" charset="0"/>
                <a:cs typeface="Times New Roman" panose="02020603050405020304" pitchFamily="18" charset="0"/>
              </a:rPr>
              <a:t>lớp</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thành</a:t>
            </a:r>
            <a:r>
              <a:rPr lang="en-US" altLang="en-US" sz="2800" dirty="0">
                <a:solidFill>
                  <a:srgbClr val="000000"/>
                </a:solidFill>
                <a:latin typeface="Times New Roman" panose="02020603050405020304" pitchFamily="18" charset="0"/>
                <a:cs typeface="Times New Roman" panose="02020603050405020304" pitchFamily="18" charset="0"/>
              </a:rPr>
              <a:t> 2 </a:t>
            </a:r>
            <a:r>
              <a:rPr lang="en-US" altLang="en-US" sz="2800" dirty="0" err="1">
                <a:solidFill>
                  <a:srgbClr val="000000"/>
                </a:solidFill>
                <a:latin typeface="Times New Roman" panose="02020603050405020304" pitchFamily="18" charset="0"/>
                <a:cs typeface="Times New Roman" panose="02020603050405020304" pitchFamily="18" charset="0"/>
              </a:rPr>
              <a:t>nhóm</a:t>
            </a:r>
            <a:endParaRPr lang="en-US" altLang="en-US" sz="2800" dirty="0">
              <a:solidFill>
                <a:srgbClr val="000000"/>
              </a:solidFill>
              <a:latin typeface="Times New Roman" panose="02020603050405020304" pitchFamily="18" charset="0"/>
              <a:cs typeface="Times New Roman" panose="02020603050405020304" pitchFamily="18" charset="0"/>
            </a:endParaRPr>
          </a:p>
          <a:p>
            <a:pPr algn="just" fontAlgn="base">
              <a:lnSpc>
                <a:spcPct val="150000"/>
              </a:lnSpc>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Yêu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cầu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hoàn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thành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phiếu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học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tập</a:t>
            </a:r>
            <a:endParaRPr lang="en-US" altLang="en-US" sz="2800" dirty="0">
              <a:solidFill>
                <a:srgbClr val="000000"/>
              </a:solidFill>
              <a:latin typeface="Times New Roman" panose="02020603050405020304" pitchFamily="18" charset="0"/>
              <a:cs typeface="Times New Roman" panose="02020603050405020304" pitchFamily="18" charset="0"/>
            </a:endParaRPr>
          </a:p>
          <a:p>
            <a:pPr algn="just" fontAlgn="base">
              <a:lnSpc>
                <a:spcPct val="150000"/>
              </a:lnSpc>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Thời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gian</a:t>
            </a:r>
            <a:r>
              <a:rPr lang="en-US" altLang="en-US" sz="2800" dirty="0">
                <a:solidFill>
                  <a:srgbClr val="000000"/>
                </a:solidFill>
                <a:latin typeface="Times New Roman" panose="02020603050405020304" pitchFamily="18" charset="0"/>
                <a:cs typeface="Times New Roman" panose="02020603050405020304" pitchFamily="18" charset="0"/>
              </a:rPr>
              <a:t>: 5 </a:t>
            </a:r>
            <a:r>
              <a:rPr lang="en-US" altLang="en-US" sz="2800" dirty="0" err="1">
                <a:solidFill>
                  <a:srgbClr val="000000"/>
                </a:solidFill>
                <a:latin typeface="Times New Roman" panose="02020603050405020304" pitchFamily="18" charset="0"/>
                <a:cs typeface="Times New Roman" panose="02020603050405020304" pitchFamily="18" charset="0"/>
              </a:rPr>
              <a:t>phút</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195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a:off x="0" y="6167916"/>
            <a:ext cx="4666795" cy="1061696"/>
          </a:xfrm>
          <a:prstGeom prst="rect">
            <a:avLst/>
          </a:prstGeom>
        </p:spPr>
      </p:pic>
      <p:graphicFrame>
        <p:nvGraphicFramePr>
          <p:cNvPr id="21" name="Table 20"/>
          <p:cNvGraphicFramePr>
            <a:graphicFrameLocks noGrp="1"/>
          </p:cNvGraphicFramePr>
          <p:nvPr>
            <p:extLst>
              <p:ext uri="{D42A27DB-BD31-4B8C-83A1-F6EECF244321}">
                <p14:modId xmlns:p14="http://schemas.microsoft.com/office/powerpoint/2010/main" val="2615835527"/>
              </p:ext>
            </p:extLst>
          </p:nvPr>
        </p:nvGraphicFramePr>
        <p:xfrm>
          <a:off x="145142" y="77868"/>
          <a:ext cx="11872687" cy="6503850"/>
        </p:xfrm>
        <a:graphic>
          <a:graphicData uri="http://schemas.openxmlformats.org/drawingml/2006/table">
            <a:tbl>
              <a:tblPr>
                <a:tableStyleId>{5940675A-B579-460E-94D1-54222C63F5DA}</a:tableStyleId>
              </a:tblPr>
              <a:tblGrid>
                <a:gridCol w="5343872">
                  <a:extLst>
                    <a:ext uri="{9D8B030D-6E8A-4147-A177-3AD203B41FA5}">
                      <a16:colId xmlns:a16="http://schemas.microsoft.com/office/drawing/2014/main" val="595019120"/>
                    </a:ext>
                  </a:extLst>
                </a:gridCol>
                <a:gridCol w="2147228">
                  <a:extLst>
                    <a:ext uri="{9D8B030D-6E8A-4147-A177-3AD203B41FA5}">
                      <a16:colId xmlns:a16="http://schemas.microsoft.com/office/drawing/2014/main" val="371019754"/>
                    </a:ext>
                  </a:extLst>
                </a:gridCol>
                <a:gridCol w="4381587">
                  <a:extLst>
                    <a:ext uri="{9D8B030D-6E8A-4147-A177-3AD203B41FA5}">
                      <a16:colId xmlns:a16="http://schemas.microsoft.com/office/drawing/2014/main" val="3053811701"/>
                    </a:ext>
                  </a:extLst>
                </a:gridCol>
              </a:tblGrid>
              <a:tr h="452367">
                <a:tc>
                  <a:txBody>
                    <a:bodyPr/>
                    <a:lstStyle/>
                    <a:p>
                      <a:pPr marL="0" marR="0" algn="ctr">
                        <a:lnSpc>
                          <a:spcPct val="150000"/>
                        </a:lnSpc>
                        <a:spcBef>
                          <a:spcPts val="0"/>
                        </a:spcBef>
                        <a:spcAft>
                          <a:spcPts val="0"/>
                        </a:spcAft>
                      </a:pPr>
                      <a:r>
                        <a:rPr lang="en-US" sz="2500" dirty="0" err="1">
                          <a:effectLst/>
                          <a:latin typeface="Times New Roman" panose="02020603050405020304" pitchFamily="18" charset="0"/>
                          <a:cs typeface="Times New Roman" panose="02020603050405020304" pitchFamily="18" charset="0"/>
                        </a:rPr>
                        <a:t>Hình</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dáng</a:t>
                      </a:r>
                      <a:endPar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83" marR="43083" marT="21541" marB="21541">
                    <a:solidFill>
                      <a:schemeClr val="accent5">
                        <a:lumMod val="20000"/>
                        <a:lumOff val="80000"/>
                      </a:schemeClr>
                    </a:solidFill>
                  </a:tcPr>
                </a:tc>
                <a:tc>
                  <a:txBody>
                    <a:bodyPr/>
                    <a:lstStyle/>
                    <a:p>
                      <a:pPr marL="0" marR="0" algn="ctr">
                        <a:lnSpc>
                          <a:spcPct val="150000"/>
                        </a:lnSpc>
                        <a:spcBef>
                          <a:spcPts val="0"/>
                        </a:spcBef>
                        <a:spcAft>
                          <a:spcPts val="0"/>
                        </a:spcAft>
                      </a:pPr>
                      <a:r>
                        <a:rPr lang="vi-VN" sz="2500">
                          <a:effectLst/>
                          <a:latin typeface="Times New Roman" panose="02020603050405020304" pitchFamily="18" charset="0"/>
                          <a:cs typeface="Times New Roman" panose="02020603050405020304" pitchFamily="18" charset="0"/>
                        </a:rPr>
                        <a:t>Cách sinh hoạt</a:t>
                      </a:r>
                      <a:endParaRPr lang="en-US" sz="2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0" algn="ctr">
                        <a:lnSpc>
                          <a:spcPct val="150000"/>
                        </a:lnSpc>
                        <a:spcBef>
                          <a:spcPts val="0"/>
                        </a:spcBef>
                        <a:spcAft>
                          <a:spcPts val="0"/>
                        </a:spcAft>
                      </a:pPr>
                      <a:r>
                        <a:rPr lang="vi-VN" sz="2500" dirty="0">
                          <a:effectLst/>
                          <a:latin typeface="Times New Roman" panose="02020603050405020304" pitchFamily="18" charset="0"/>
                          <a:cs typeface="Times New Roman" panose="02020603050405020304" pitchFamily="18" charset="0"/>
                        </a:rPr>
                        <a:t>Ngôn ngữ</a:t>
                      </a:r>
                      <a:endPar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83" marR="43083" marT="21541" marB="21541">
                    <a:solidFill>
                      <a:schemeClr val="accent5">
                        <a:lumMod val="20000"/>
                        <a:lumOff val="80000"/>
                      </a:schemeClr>
                    </a:solidFill>
                  </a:tcPr>
                </a:tc>
                <a:extLst>
                  <a:ext uri="{0D108BD9-81ED-4DB2-BD59-A6C34878D82A}">
                    <a16:rowId xmlns:a16="http://schemas.microsoft.com/office/drawing/2014/main" val="248984803"/>
                  </a:ext>
                </a:extLst>
              </a:tr>
              <a:tr h="3058861">
                <a:tc>
                  <a:txBody>
                    <a:bodyPr/>
                    <a:lstStyle/>
                    <a:p>
                      <a:pPr marL="0" marR="0" algn="just">
                        <a:lnSpc>
                          <a:spcPct val="150000"/>
                        </a:lnSpc>
                        <a:spcBef>
                          <a:spcPts val="0"/>
                        </a:spcBef>
                        <a:spcAft>
                          <a:spcPts val="0"/>
                        </a:spcAft>
                      </a:pP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Chạc</a:t>
                      </a:r>
                      <a:r>
                        <a:rPr lang="vi-VN" sz="2500" dirty="0">
                          <a:effectLst/>
                          <a:latin typeface="Times New Roman" panose="02020603050405020304" pitchFamily="18" charset="0"/>
                          <a:cs typeface="Times New Roman" panose="02020603050405020304" pitchFamily="18" charset="0"/>
                        </a:rPr>
                        <a:t> tuổi: Dế Mèn</a:t>
                      </a:r>
                      <a:endParaRPr lang="en-US" sz="2500" dirty="0">
                        <a:effectLst/>
                        <a:latin typeface="Times New Roman" panose="02020603050405020304" pitchFamily="18" charset="0"/>
                        <a:cs typeface="Times New Roman" panose="02020603050405020304" pitchFamily="18" charset="0"/>
                      </a:endParaRPr>
                    </a:p>
                    <a:p>
                      <a:pPr marL="0" marR="0" algn="l">
                        <a:lnSpc>
                          <a:spcPct val="150000"/>
                        </a:lnSpc>
                        <a:spcBef>
                          <a:spcPts val="0"/>
                        </a:spcBef>
                        <a:spcAft>
                          <a:spcPts val="0"/>
                        </a:spcAft>
                      </a:pPr>
                      <a:r>
                        <a:rPr lang="vi-VN" sz="2500" dirty="0">
                          <a:effectLst/>
                          <a:latin typeface="Times New Roman" panose="02020603050405020304" pitchFamily="18" charset="0"/>
                          <a:cs typeface="Times New Roman" panose="02020603050405020304" pitchFamily="18" charset="0"/>
                        </a:rPr>
                        <a:t>- Người: gầy gò, dài lêu ngêu như gã nghiện thuốc phiện.</a:t>
                      </a:r>
                      <a:endParaRPr lang="en-US" sz="2500" dirty="0">
                        <a:effectLst/>
                        <a:latin typeface="Times New Roman" panose="02020603050405020304" pitchFamily="18" charset="0"/>
                        <a:cs typeface="Times New Roman" panose="02020603050405020304" pitchFamily="18" charset="0"/>
                      </a:endParaRPr>
                    </a:p>
                    <a:p>
                      <a:pPr marL="0" marR="0" algn="l">
                        <a:lnSpc>
                          <a:spcPct val="150000"/>
                        </a:lnSpc>
                        <a:spcBef>
                          <a:spcPts val="0"/>
                        </a:spcBef>
                        <a:spcAft>
                          <a:spcPts val="0"/>
                        </a:spcAft>
                      </a:pPr>
                      <a:r>
                        <a:rPr lang="vi-VN" sz="2500" dirty="0">
                          <a:effectLst/>
                          <a:latin typeface="Times New Roman" panose="02020603050405020304" pitchFamily="18" charset="0"/>
                          <a:cs typeface="Times New Roman" panose="02020603050405020304" pitchFamily="18" charset="0"/>
                        </a:rPr>
                        <a:t>- Cánh: ngắn củn … như người cởi trần mặc áo ghi nê.</a:t>
                      </a:r>
                      <a:endParaRPr lang="en-US" sz="2500" dirty="0">
                        <a:effectLst/>
                        <a:latin typeface="Times New Roman" panose="02020603050405020304" pitchFamily="18" charset="0"/>
                        <a:cs typeface="Times New Roman" panose="02020603050405020304" pitchFamily="18" charset="0"/>
                      </a:endParaRPr>
                    </a:p>
                    <a:p>
                      <a:pPr marL="0" marR="0" algn="l">
                        <a:lnSpc>
                          <a:spcPct val="150000"/>
                        </a:lnSpc>
                        <a:spcBef>
                          <a:spcPts val="0"/>
                        </a:spcBef>
                        <a:spcAft>
                          <a:spcPts val="0"/>
                        </a:spcAft>
                      </a:pPr>
                      <a:r>
                        <a:rPr lang="vi-VN" sz="2500" dirty="0">
                          <a:effectLst/>
                          <a:latin typeface="Times New Roman" panose="02020603050405020304" pitchFamily="18" charset="0"/>
                          <a:cs typeface="Times New Roman" panose="02020603050405020304" pitchFamily="18" charset="0"/>
                        </a:rPr>
                        <a:t>- Đôi càng: bè bè, nặng nề</a:t>
                      </a:r>
                      <a:endParaRPr lang="en-US" sz="2500" dirty="0">
                        <a:effectLst/>
                        <a:latin typeface="Times New Roman" panose="02020603050405020304" pitchFamily="18" charset="0"/>
                        <a:cs typeface="Times New Roman" panose="02020603050405020304" pitchFamily="18" charset="0"/>
                      </a:endParaRPr>
                    </a:p>
                    <a:p>
                      <a:pPr marL="0" marR="0" algn="l">
                        <a:lnSpc>
                          <a:spcPct val="150000"/>
                        </a:lnSpc>
                        <a:spcBef>
                          <a:spcPts val="0"/>
                        </a:spcBef>
                        <a:spcAft>
                          <a:spcPts val="0"/>
                        </a:spcAft>
                      </a:pPr>
                      <a:r>
                        <a:rPr lang="vi-VN" sz="2500" dirty="0">
                          <a:effectLst/>
                          <a:latin typeface="Times New Roman" panose="02020603050405020304" pitchFamily="18" charset="0"/>
                          <a:cs typeface="Times New Roman" panose="02020603050405020304" pitchFamily="18" charset="0"/>
                        </a:rPr>
                        <a:t>- Râu: cụt có một mẩu</a:t>
                      </a:r>
                      <a:endParaRPr lang="en-US" sz="2500" dirty="0">
                        <a:effectLst/>
                        <a:latin typeface="Times New Roman" panose="02020603050405020304" pitchFamily="18" charset="0"/>
                        <a:cs typeface="Times New Roman" panose="02020603050405020304" pitchFamily="18" charset="0"/>
                      </a:endParaRPr>
                    </a:p>
                    <a:p>
                      <a:pPr marL="0" marR="0" algn="l">
                        <a:lnSpc>
                          <a:spcPct val="150000"/>
                        </a:lnSpc>
                        <a:spcBef>
                          <a:spcPts val="0"/>
                        </a:spcBef>
                        <a:spcAft>
                          <a:spcPts val="0"/>
                        </a:spcAft>
                      </a:pPr>
                      <a:r>
                        <a:rPr lang="vi-VN" sz="2500" dirty="0">
                          <a:effectLst/>
                          <a:latin typeface="Times New Roman" panose="02020603050405020304" pitchFamily="18" charset="0"/>
                          <a:cs typeface="Times New Roman" panose="02020603050405020304" pitchFamily="18" charset="0"/>
                        </a:rPr>
                        <a:t>- Mặt mũi: ngẩn ngẩn ngơ ngơ</a:t>
                      </a:r>
                      <a:endPar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83" marR="43083" marT="21541" marB="21541">
                    <a:solidFill>
                      <a:schemeClr val="bg1"/>
                    </a:solidFill>
                  </a:tcPr>
                </a:tc>
                <a:tc>
                  <a:txBody>
                    <a:bodyPr/>
                    <a:lstStyle/>
                    <a:p>
                      <a:pPr marL="0" marR="0" algn="l">
                        <a:lnSpc>
                          <a:spcPct val="150000"/>
                        </a:lnSpc>
                        <a:spcBef>
                          <a:spcPts val="0"/>
                        </a:spcBef>
                        <a:spcAft>
                          <a:spcPts val="0"/>
                        </a:spcAft>
                      </a:pPr>
                      <a:r>
                        <a:rPr lang="vi-VN" sz="2500" dirty="0">
                          <a:effectLst/>
                          <a:latin typeface="Times New Roman" panose="02020603050405020304" pitchFamily="18" charset="0"/>
                          <a:cs typeface="Times New Roman" panose="02020603050405020304" pitchFamily="18" charset="0"/>
                        </a:rPr>
                        <a:t>- Ăn xổi, ở thì</a:t>
                      </a:r>
                      <a:endParaRPr lang="en-US" sz="2500" dirty="0">
                        <a:effectLst/>
                        <a:latin typeface="Times New Roman" panose="02020603050405020304" pitchFamily="18" charset="0"/>
                        <a:cs typeface="Times New Roman" panose="02020603050405020304" pitchFamily="18" charset="0"/>
                      </a:endParaRPr>
                    </a:p>
                    <a:p>
                      <a:pPr marL="0" marR="0" algn="l">
                        <a:lnSpc>
                          <a:spcPct val="150000"/>
                        </a:lnSpc>
                        <a:spcBef>
                          <a:spcPts val="0"/>
                        </a:spcBef>
                        <a:spcAft>
                          <a:spcPts val="0"/>
                        </a:spcAft>
                      </a:pPr>
                      <a:r>
                        <a:rPr lang="vi-VN" sz="2500" dirty="0">
                          <a:effectLst/>
                          <a:latin typeface="Times New Roman" panose="02020603050405020304" pitchFamily="18" charset="0"/>
                          <a:cs typeface="Times New Roman" panose="02020603050405020304" pitchFamily="18" charset="0"/>
                        </a:rPr>
                        <a:t> </a:t>
                      </a:r>
                      <a:endPar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marL="0" marR="0" algn="l">
                        <a:lnSpc>
                          <a:spcPct val="150000"/>
                        </a:lnSpc>
                        <a:spcBef>
                          <a:spcPts val="0"/>
                        </a:spcBef>
                        <a:spcAft>
                          <a:spcPts val="0"/>
                        </a:spcAft>
                      </a:pPr>
                      <a:r>
                        <a:rPr lang="vi-VN" sz="2500" dirty="0">
                          <a:effectLst/>
                          <a:latin typeface="Times New Roman" panose="02020603050405020304" pitchFamily="18" charset="0"/>
                          <a:cs typeface="Times New Roman" panose="02020603050405020304" pitchFamily="18" charset="0"/>
                        </a:rPr>
                        <a:t>- Với Dế Mèn:</a:t>
                      </a:r>
                      <a:endParaRPr lang="en-US" sz="2500" dirty="0">
                        <a:effectLst/>
                        <a:latin typeface="Times New Roman" panose="02020603050405020304" pitchFamily="18" charset="0"/>
                        <a:cs typeface="Times New Roman" panose="02020603050405020304" pitchFamily="18" charset="0"/>
                      </a:endParaRPr>
                    </a:p>
                    <a:p>
                      <a:pPr marL="0" marR="0" algn="l">
                        <a:lnSpc>
                          <a:spcPct val="150000"/>
                        </a:lnSpc>
                        <a:spcBef>
                          <a:spcPts val="0"/>
                        </a:spcBef>
                        <a:spcAft>
                          <a:spcPts val="0"/>
                        </a:spcAft>
                      </a:pPr>
                      <a:r>
                        <a:rPr lang="vi-VN" sz="2500" dirty="0">
                          <a:effectLst/>
                          <a:latin typeface="Times New Roman" panose="02020603050405020304" pitchFamily="18" charset="0"/>
                          <a:cs typeface="Times New Roman" panose="02020603050405020304" pitchFamily="18" charset="0"/>
                        </a:rPr>
                        <a:t>+ Lúc đầu: gọi “anh” xưng “em”.</a:t>
                      </a:r>
                      <a:endParaRPr lang="en-US" sz="2500" dirty="0">
                        <a:effectLst/>
                        <a:latin typeface="Times New Roman" panose="02020603050405020304" pitchFamily="18" charset="0"/>
                        <a:cs typeface="Times New Roman" panose="02020603050405020304" pitchFamily="18" charset="0"/>
                      </a:endParaRPr>
                    </a:p>
                    <a:p>
                      <a:pPr marL="0" marR="0" algn="l">
                        <a:lnSpc>
                          <a:spcPct val="150000"/>
                        </a:lnSpc>
                        <a:spcBef>
                          <a:spcPts val="0"/>
                        </a:spcBef>
                        <a:spcAft>
                          <a:spcPts val="0"/>
                        </a:spcAft>
                      </a:pPr>
                      <a:r>
                        <a:rPr lang="vi-VN" sz="2500" dirty="0">
                          <a:effectLst/>
                          <a:latin typeface="Times New Roman" panose="02020603050405020304" pitchFamily="18" charset="0"/>
                          <a:cs typeface="Times New Roman" panose="02020603050405020304" pitchFamily="18" charset="0"/>
                        </a:rPr>
                        <a:t>+ Trước khi mất: gọi “anh” xưng “tôi” và nói: “ở đời….thân”.</a:t>
                      </a:r>
                      <a:endParaRPr lang="en-US" sz="2500" dirty="0">
                        <a:effectLst/>
                        <a:latin typeface="Times New Roman" panose="02020603050405020304" pitchFamily="18" charset="0"/>
                        <a:cs typeface="Times New Roman" panose="02020603050405020304" pitchFamily="18" charset="0"/>
                      </a:endParaRPr>
                    </a:p>
                    <a:p>
                      <a:pPr marL="0" marR="0" algn="l">
                        <a:lnSpc>
                          <a:spcPct val="150000"/>
                        </a:lnSpc>
                        <a:spcBef>
                          <a:spcPts val="0"/>
                        </a:spcBef>
                        <a:spcAft>
                          <a:spcPts val="0"/>
                        </a:spcAft>
                      </a:pPr>
                      <a:r>
                        <a:rPr lang="vi-VN" sz="2500" dirty="0">
                          <a:effectLst/>
                          <a:latin typeface="Times New Roman" panose="02020603050405020304" pitchFamily="18" charset="0"/>
                          <a:cs typeface="Times New Roman" panose="02020603050405020304" pitchFamily="18" charset="0"/>
                        </a:rPr>
                        <a:t>- Với chị Cốc:</a:t>
                      </a:r>
                      <a:endParaRPr lang="en-US" sz="2500" dirty="0">
                        <a:effectLst/>
                        <a:latin typeface="Times New Roman" panose="02020603050405020304" pitchFamily="18" charset="0"/>
                        <a:cs typeface="Times New Roman" panose="02020603050405020304" pitchFamily="18" charset="0"/>
                      </a:endParaRPr>
                    </a:p>
                    <a:p>
                      <a:pPr marL="0" marR="0" algn="l">
                        <a:lnSpc>
                          <a:spcPct val="150000"/>
                        </a:lnSpc>
                        <a:spcBef>
                          <a:spcPts val="0"/>
                        </a:spcBef>
                        <a:spcAft>
                          <a:spcPts val="0"/>
                        </a:spcAft>
                      </a:pPr>
                      <a:r>
                        <a:rPr lang="vi-VN" sz="2500" dirty="0">
                          <a:effectLst/>
                          <a:latin typeface="Times New Roman" panose="02020603050405020304" pitchFamily="18" charset="0"/>
                          <a:cs typeface="Times New Roman" panose="02020603050405020304" pitchFamily="18" charset="0"/>
                        </a:rPr>
                        <a:t>+ Van lạy </a:t>
                      </a:r>
                      <a:endParaRPr lang="en-US" sz="2500" dirty="0">
                        <a:effectLst/>
                        <a:latin typeface="Times New Roman" panose="02020603050405020304" pitchFamily="18" charset="0"/>
                        <a:cs typeface="Times New Roman" panose="02020603050405020304" pitchFamily="18" charset="0"/>
                      </a:endParaRPr>
                    </a:p>
                    <a:p>
                      <a:pPr marL="0" marR="0" algn="l">
                        <a:lnSpc>
                          <a:spcPct val="150000"/>
                        </a:lnSpc>
                        <a:spcBef>
                          <a:spcPts val="0"/>
                        </a:spcBef>
                        <a:spcAft>
                          <a:spcPts val="0"/>
                        </a:spcAft>
                      </a:pPr>
                      <a:r>
                        <a:rPr lang="vi-VN" sz="2500" dirty="0">
                          <a:effectLst/>
                          <a:latin typeface="Times New Roman" panose="02020603050405020304" pitchFamily="18" charset="0"/>
                          <a:cs typeface="Times New Roman" panose="02020603050405020304" pitchFamily="18" charset="0"/>
                        </a:rPr>
                        <a:t>+ Xưng hô: chị - em.</a:t>
                      </a:r>
                      <a:endParaRPr lang="en-US" sz="2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83" marR="43083" marT="21541" marB="21541">
                    <a:solidFill>
                      <a:schemeClr val="bg1"/>
                    </a:solidFill>
                  </a:tcPr>
                </a:tc>
                <a:extLst>
                  <a:ext uri="{0D108BD9-81ED-4DB2-BD59-A6C34878D82A}">
                    <a16:rowId xmlns:a16="http://schemas.microsoft.com/office/drawing/2014/main" val="2474747890"/>
                  </a:ext>
                </a:extLst>
              </a:tr>
              <a:tr h="344660">
                <a:tc gridSpan="3">
                  <a:txBody>
                    <a:bodyPr/>
                    <a:lstStyle/>
                    <a:p>
                      <a:pPr marL="0" marR="0" lvl="0" indent="0" algn="l">
                        <a:lnSpc>
                          <a:spcPct val="150000"/>
                        </a:lnSpc>
                        <a:spcBef>
                          <a:spcPts val="600"/>
                        </a:spcBef>
                        <a:spcAft>
                          <a:spcPts val="600"/>
                        </a:spcAft>
                        <a:buFont typeface="Wingdings" panose="05000000000000000000" pitchFamily="2" charset="2"/>
                        <a:buNone/>
                      </a:pPr>
                      <a:r>
                        <a:rPr lang="en-US" sz="280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vi-VN" sz="2800" dirty="0">
                          <a:solidFill>
                            <a:srgbClr val="FF0000"/>
                          </a:solidFill>
                          <a:effectLst/>
                          <a:latin typeface="Times New Roman" panose="02020603050405020304" pitchFamily="18" charset="0"/>
                          <a:cs typeface="Times New Roman" panose="02020603050405020304" pitchFamily="18" charset="0"/>
                        </a:rPr>
                        <a:t>NT: miêu tả, sử dụng thành ngữ</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083" marR="43083" marT="21541" marB="21541">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26973153"/>
                  </a:ext>
                </a:extLst>
              </a:tr>
              <a:tr h="495449">
                <a:tc gridSpan="3">
                  <a:txBody>
                    <a:bodyPr/>
                    <a:lstStyle/>
                    <a:p>
                      <a:pPr marL="0" marR="0" algn="just">
                        <a:lnSpc>
                          <a:spcPct val="100000"/>
                        </a:lnSpc>
                        <a:spcBef>
                          <a:spcPts val="0"/>
                        </a:spcBef>
                        <a:spcAft>
                          <a:spcPts val="0"/>
                        </a:spcAft>
                      </a:pPr>
                      <a:r>
                        <a:rPr lang="en-US" sz="2500" b="1"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lang="vi-VN" sz="2500" b="1" dirty="0">
                          <a:solidFill>
                            <a:srgbClr val="FF0000"/>
                          </a:solidFill>
                          <a:effectLst/>
                          <a:latin typeface="Times New Roman" panose="02020603050405020304" pitchFamily="18" charset="0"/>
                          <a:cs typeface="Times New Roman" panose="02020603050405020304" pitchFamily="18" charset="0"/>
                        </a:rPr>
                        <a:t>Gầy gò, ốm yếu nhưng rất khiêm tốn, nhã nhặn. Bao dung độ lượng trước tội lỗi của Mèn.</a:t>
                      </a:r>
                      <a:endParaRPr lang="en-US" sz="25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83" marR="43083" marT="21541" marB="21541">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39257665"/>
                  </a:ext>
                </a:extLst>
              </a:tr>
            </a:tbl>
          </a:graphicData>
        </a:graphic>
      </p:graphicFrame>
    </p:spTree>
    <p:extLst>
      <p:ext uri="{BB962C8B-B14F-4D97-AF65-F5344CB8AC3E}">
        <p14:creationId xmlns:p14="http://schemas.microsoft.com/office/powerpoint/2010/main" val="42659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1" descr="ap_200908170208281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57" y="4049486"/>
            <a:ext cx="3497944" cy="2808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descr="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9385" y="2924912"/>
            <a:ext cx="3232326" cy="277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9"/>
          <p:cNvPicPr>
            <a:picLocks noGrp="1" noRot="1" noChangeAspect="1" noMove="1" noResize="1" noEditPoints="1" noAdjustHandles="1" noChangeArrowheads="1" noChangeShapeType="1" noCrop="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flipH="1">
            <a:off x="0" y="0"/>
            <a:ext cx="12192000" cy="6858000"/>
          </a:xfrm>
          <a:prstGeom prst="rect">
            <a:avLst/>
          </a:prstGeom>
          <a:noFill/>
        </p:spPr>
      </p:pic>
      <p:pic>
        <p:nvPicPr>
          <p:cNvPr id="8" name="Picture 7"/>
          <p:cNvPicPr>
            <a:picLocks noChangeAspect="1"/>
          </p:cNvPicPr>
          <p:nvPr/>
        </p:nvPicPr>
        <p:blipFill>
          <a:blip r:embed="rId7"/>
          <a:srcRect/>
          <a:stretch>
            <a:fillRect/>
          </a:stretch>
        </p:blipFill>
        <p:spPr bwMode="auto">
          <a:xfrm>
            <a:off x="7826107" y="2392483"/>
            <a:ext cx="5389832" cy="5322032"/>
          </a:xfrm>
          <a:prstGeom prst="ellipse">
            <a:avLst/>
          </a:prstGeom>
          <a:ln>
            <a:noFill/>
          </a:ln>
          <a:effectLst>
            <a:softEdge rad="112500"/>
          </a:effectLst>
        </p:spPr>
      </p:pic>
      <p:pic>
        <p:nvPicPr>
          <p:cNvPr id="9" name="Picture 8"/>
          <p:cNvPicPr>
            <a:picLocks noChangeAspect="1"/>
          </p:cNvPicPr>
          <p:nvPr/>
        </p:nvPicPr>
        <p:blipFill>
          <a:blip r:embed="rId8"/>
          <a:stretch>
            <a:fillRect/>
          </a:stretch>
        </p:blipFill>
        <p:spPr>
          <a:xfrm>
            <a:off x="4096338" y="499205"/>
            <a:ext cx="3999323" cy="1926503"/>
          </a:xfrm>
          <a:prstGeom prst="rect">
            <a:avLst/>
          </a:prstGeom>
        </p:spPr>
      </p:pic>
    </p:spTree>
    <p:extLst>
      <p:ext uri="{BB962C8B-B14F-4D97-AF65-F5344CB8AC3E}">
        <p14:creationId xmlns:p14="http://schemas.microsoft.com/office/powerpoint/2010/main" val="4140611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558800" y="457200"/>
            <a:ext cx="10820400" cy="5918200"/>
            <a:chOff x="0" y="0"/>
            <a:chExt cx="17532556" cy="8889747"/>
          </a:xfrm>
        </p:grpSpPr>
        <p:sp>
          <p:nvSpPr>
            <p:cNvPr id="6"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en-US"/>
            </a:p>
          </p:txBody>
        </p:sp>
      </p:grpSp>
      <p:grpSp>
        <p:nvGrpSpPr>
          <p:cNvPr id="7" name="Group 6"/>
          <p:cNvGrpSpPr/>
          <p:nvPr/>
        </p:nvGrpSpPr>
        <p:grpSpPr>
          <a:xfrm>
            <a:off x="1001061" y="717117"/>
            <a:ext cx="2342503" cy="948081"/>
            <a:chOff x="0" y="0"/>
            <a:chExt cx="14423829" cy="4243521"/>
          </a:xfrm>
          <a:solidFill>
            <a:schemeClr val="bg2"/>
          </a:solidFill>
        </p:grpSpPr>
        <p:sp>
          <p:nvSpPr>
            <p:cNvPr id="8" name="Freeform 7"/>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en-US"/>
            </a:p>
          </p:txBody>
        </p:sp>
      </p:grpSp>
      <p:grpSp>
        <p:nvGrpSpPr>
          <p:cNvPr id="11" name="Group 10"/>
          <p:cNvGrpSpPr/>
          <p:nvPr/>
        </p:nvGrpSpPr>
        <p:grpSpPr>
          <a:xfrm>
            <a:off x="1001060" y="3578167"/>
            <a:ext cx="2342503" cy="943120"/>
            <a:chOff x="0" y="0"/>
            <a:chExt cx="14423829" cy="4243521"/>
          </a:xfrm>
          <a:solidFill>
            <a:schemeClr val="accent4">
              <a:lumMod val="60000"/>
              <a:lumOff val="40000"/>
            </a:schemeClr>
          </a:solidFill>
        </p:grpSpPr>
        <p:sp>
          <p:nvSpPr>
            <p:cNvPr id="12" name="Freeform 11"/>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en-US"/>
            </a:p>
          </p:txBody>
        </p:sp>
      </p:grpSp>
      <p:sp>
        <p:nvSpPr>
          <p:cNvPr id="13" name="Rectangle 12"/>
          <p:cNvSpPr/>
          <p:nvPr/>
        </p:nvSpPr>
        <p:spPr>
          <a:xfrm>
            <a:off x="1035081" y="988756"/>
            <a:ext cx="2692400"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1. </a:t>
            </a:r>
            <a:r>
              <a:rPr lang="en-US" sz="2933" b="1" dirty="0" err="1">
                <a:solidFill>
                  <a:prstClr val="black"/>
                </a:solidFill>
                <a:latin typeface="Times New Roman" panose="02020603050405020304" pitchFamily="18" charset="0"/>
                <a:cs typeface="Times New Roman" panose="02020603050405020304" pitchFamily="18" charset="0"/>
              </a:rPr>
              <a:t>Nghệ</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thuật</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209962" y="3848611"/>
            <a:ext cx="2692400"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2. </a:t>
            </a:r>
            <a:r>
              <a:rPr lang="en-US" sz="2933" b="1" dirty="0" err="1">
                <a:solidFill>
                  <a:prstClr val="black"/>
                </a:solidFill>
                <a:latin typeface="Times New Roman" panose="02020603050405020304" pitchFamily="18" charset="0"/>
                <a:cs typeface="Times New Roman" panose="02020603050405020304" pitchFamily="18" charset="0"/>
              </a:rPr>
              <a:t>Nội</a:t>
            </a:r>
            <a:r>
              <a:rPr lang="en-US" sz="2933" b="1" dirty="0">
                <a:solidFill>
                  <a:prstClr val="black"/>
                </a:solidFill>
                <a:latin typeface="Times New Roman" panose="02020603050405020304" pitchFamily="18" charset="0"/>
                <a:cs typeface="Times New Roman" panose="02020603050405020304" pitchFamily="18" charset="0"/>
              </a:rPr>
              <a:t> dung</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377584" y="683914"/>
            <a:ext cx="7523161" cy="2246769"/>
          </a:xfrm>
          <a:prstGeom prst="rect">
            <a:avLst/>
          </a:prstGeom>
        </p:spPr>
        <p:txBody>
          <a:bodyPr wrap="square">
            <a:spAutoFit/>
          </a:bodyPr>
          <a:lstStyle/>
          <a:p>
            <a:pPr algn="just" fontAlgn="base">
              <a:spcBef>
                <a:spcPct val="50000"/>
              </a:spcBef>
              <a:spcAft>
                <a:spcPct val="0"/>
              </a:spcAft>
              <a:buFont typeface="Arial" panose="020B0604020202020204" pitchFamily="34" charset="0"/>
              <a:buChar char="-"/>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loài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vật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động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tưởng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tượng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độc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đáo</a:t>
            </a:r>
            <a:r>
              <a:rPr lang="en-US" altLang="en-US" sz="2800" dirty="0">
                <a:latin typeface="Times New Roman" panose="02020603050405020304" pitchFamily="18" charset="0"/>
                <a:cs typeface="Times New Roman" panose="02020603050405020304" pitchFamily="18" charset="0"/>
              </a:rPr>
              <a:t>.</a:t>
            </a:r>
          </a:p>
          <a:p>
            <a:pPr algn="just" fontAlgn="base">
              <a:spcBef>
                <a:spcPct val="50000"/>
              </a:spcBef>
              <a:spcAft>
                <a:spcPct val="0"/>
              </a:spcAft>
              <a:buFont typeface="Arial" panose="020B0604020202020204" pitchFamily="34" charset="0"/>
              <a:buChar char="-"/>
            </a:pPr>
            <a:r>
              <a:rPr lang="en-US" altLang="en-US" sz="2800" dirty="0">
                <a:latin typeface="Times New Roman" panose="02020603050405020304" pitchFamily="18" charset="0"/>
                <a:cs typeface="Times New Roman" panose="02020603050405020304" pitchFamily="18" charset="0"/>
              </a:rPr>
              <a:t> </a:t>
            </a:r>
            <a:r>
              <a:rPr lang="vi-VN" altLang="en-US" sz="2800" dirty="0">
                <a:latin typeface="Times New Roman" panose="02020603050405020304" pitchFamily="18" charset="0"/>
                <a:cs typeface="Times New Roman" panose="02020603050405020304" pitchFamily="18" charset="0"/>
              </a:rPr>
              <a:t>Sử dụng các biện pháp tu từ: nhân hóa, so sánh…</a:t>
            </a:r>
            <a:endParaRPr lang="en-US" altLang="en-US" sz="2800" dirty="0">
              <a:latin typeface="Times New Roman" panose="02020603050405020304" pitchFamily="18" charset="0"/>
              <a:cs typeface="Times New Roman" panose="02020603050405020304" pitchFamily="18" charset="0"/>
            </a:endParaRPr>
          </a:p>
          <a:p>
            <a:pPr algn="just" fontAlgn="base">
              <a:spcBef>
                <a:spcPct val="50000"/>
              </a:spcBef>
              <a:spcAft>
                <a:spcPct val="0"/>
              </a:spcAft>
              <a:buFont typeface="Arial" panose="020B0604020202020204" pitchFamily="34" charset="0"/>
              <a:buChar char="-"/>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chuyện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thứ</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tự</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nhiên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hấp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dẫn</a:t>
            </a:r>
            <a:r>
              <a:rPr lang="en-US" altLang="en-US" sz="2800" dirty="0">
                <a:latin typeface="Times New Roman" panose="02020603050405020304" pitchFamily="18" charset="0"/>
                <a:cs typeface="Times New Roman" panose="02020603050405020304" pitchFamily="18" charset="0"/>
              </a:rPr>
              <a:t>.</a:t>
            </a:r>
            <a:endParaRPr lang="en-US" sz="2800" dirty="0"/>
          </a:p>
        </p:txBody>
      </p:sp>
      <p:sp>
        <p:nvSpPr>
          <p:cNvPr id="17" name="Rectangle 16"/>
          <p:cNvSpPr/>
          <p:nvPr/>
        </p:nvSpPr>
        <p:spPr>
          <a:xfrm>
            <a:off x="3377583" y="3452076"/>
            <a:ext cx="7789181" cy="1815882"/>
          </a:xfrm>
          <a:prstGeom prst="rect">
            <a:avLst/>
          </a:prstGeom>
        </p:spPr>
        <p:txBody>
          <a:bodyPr wrap="square">
            <a:spAutoFit/>
          </a:bodyPr>
          <a:lstStyle/>
          <a:p>
            <a:pPr lvl="0" algn="just">
              <a:tabLst>
                <a:tab pos="1386840" algn="l"/>
              </a:tabLst>
              <a:defRPr/>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Vẻ</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đẹp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cường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kiêu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căng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nổi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gây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Choắt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hối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hận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rút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học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mình</a:t>
            </a:r>
            <a:r>
              <a:rPr lang="en-US" sz="2800" dirty="0">
                <a:solidFill>
                  <a:srgbClr val="0D0D0D"/>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a:p>
            <a:pPr lvl="0" algn="just">
              <a:tabLst>
                <a:tab pos="1386840" algn="l"/>
              </a:tabLst>
              <a:defRPr/>
            </a:pPr>
            <a:endParaRPr lang="en-US" sz="2800" dirty="0">
              <a:solidFill>
                <a:srgbClr val="0D0D0D"/>
              </a:solidFill>
              <a:latin typeface="Times New Roman" panose="02020603050405020304" pitchFamily="18" charset="0"/>
              <a:ea typeface="MS Mincho"/>
            </a:endParaRPr>
          </a:p>
        </p:txBody>
      </p:sp>
      <p:pic>
        <p:nvPicPr>
          <p:cNvPr id="2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0833921" y="-381000"/>
            <a:ext cx="1464183" cy="2743200"/>
          </a:xfrm>
          <a:prstGeom prst="rect">
            <a:avLst/>
          </a:prstGeom>
        </p:spPr>
      </p:pic>
      <p:sp>
        <p:nvSpPr>
          <p:cNvPr id="24" name="Rectangle 23"/>
          <p:cNvSpPr/>
          <p:nvPr/>
        </p:nvSpPr>
        <p:spPr>
          <a:xfrm>
            <a:off x="1035081" y="4902229"/>
            <a:ext cx="10131683" cy="1384995"/>
          </a:xfrm>
          <a:prstGeom prst="rect">
            <a:avLst/>
          </a:prstGeom>
        </p:spPr>
        <p:txBody>
          <a:bodyPr wrap="square">
            <a:spAutoFit/>
          </a:bodyPr>
          <a:lstStyle/>
          <a:p>
            <a:pPr lvl="0" algn="just">
              <a:tabLst>
                <a:tab pos="1386840" algn="l"/>
              </a:tabLst>
              <a:defRPr/>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học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lối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sống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chan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hòa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yêu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thương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giúp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đỡ</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bạn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bè</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ứng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lễ</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độ</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khiêm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nhường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chủ</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ăn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năn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hối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lỗi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trước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chỉ</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sai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lầm</a:t>
            </a:r>
            <a:r>
              <a:rPr lang="en-US" sz="2800" dirty="0">
                <a:solidFill>
                  <a:srgbClr val="0D0D0D"/>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0421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558800" y="415637"/>
            <a:ext cx="11259126" cy="5987473"/>
            <a:chOff x="0" y="0"/>
            <a:chExt cx="17532556" cy="8889747"/>
          </a:xfrm>
        </p:grpSpPr>
        <p:sp>
          <p:nvSpPr>
            <p:cNvPr id="6"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en-US"/>
            </a:p>
          </p:txBody>
        </p:sp>
      </p:grpSp>
      <p:pic>
        <p:nvPicPr>
          <p:cNvPr id="2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6200000">
            <a:off x="10246511" y="-851482"/>
            <a:ext cx="1464183" cy="2743200"/>
          </a:xfrm>
          <a:prstGeom prst="rect">
            <a:avLst/>
          </a:prstGeom>
        </p:spPr>
      </p:pic>
      <p:sp>
        <p:nvSpPr>
          <p:cNvPr id="7" name="TextBox 6"/>
          <p:cNvSpPr txBox="1">
            <a:spLocks noChangeArrowheads="1"/>
          </p:cNvSpPr>
          <p:nvPr/>
        </p:nvSpPr>
        <p:spPr bwMode="auto">
          <a:xfrm>
            <a:off x="558800" y="728990"/>
            <a:ext cx="87237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2800" b="1" dirty="0">
                <a:solidFill>
                  <a:prstClr val="black"/>
                </a:solidFill>
                <a:latin typeface="Times New Roman" panose="02020603050405020304" pitchFamily="18" charset="0"/>
                <a:cs typeface="Times New Roman" panose="02020603050405020304" pitchFamily="18" charset="0"/>
              </a:rPr>
              <a:t>3. </a:t>
            </a:r>
            <a:r>
              <a:rPr lang="en-US" altLang="en-US" sz="2800" b="1" dirty="0" err="1">
                <a:solidFill>
                  <a:prstClr val="black"/>
                </a:solidFill>
                <a:latin typeface="Times New Roman" panose="02020603050405020304" pitchFamily="18" charset="0"/>
                <a:cs typeface="Times New Roman" panose="02020603050405020304" pitchFamily="18" charset="0"/>
              </a:rPr>
              <a:t>Cách</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đọc</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truyện</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đồng</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thoại</a:t>
            </a:r>
            <a:endParaRPr lang="en-US" altLang="en-US" sz="2800" b="1"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1094701" y="1553896"/>
            <a:ext cx="10409004" cy="4547527"/>
          </a:xfrm>
          <a:prstGeom prst="rect">
            <a:avLst/>
          </a:prstGeom>
        </p:spPr>
        <p:txBody>
          <a:bodyPr wrap="square">
            <a:spAutoFit/>
          </a:bodyPr>
          <a:lstStyle/>
          <a:p>
            <a:pPr algn="just" fontAlgn="base">
              <a:lnSpc>
                <a:spcPct val="150000"/>
              </a:lnSpc>
              <a:spcBef>
                <a:spcPct val="50000"/>
              </a:spcBef>
              <a:spcAft>
                <a:spcPct val="0"/>
              </a:spcAft>
              <a:buFont typeface="Arial" panose="020B0604020202020204" pitchFamily="34" charset="0"/>
              <a:buChar char="-"/>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yếu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tố</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truyện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chung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vật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cốt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truyện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chuyện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chuyện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vật</a:t>
            </a:r>
            <a:endParaRPr lang="en-US" altLang="en-US" sz="2800" dirty="0">
              <a:latin typeface="Times New Roman" panose="02020603050405020304" pitchFamily="18" charset="0"/>
              <a:cs typeface="Times New Roman" panose="02020603050405020304" pitchFamily="18" charset="0"/>
            </a:endParaRPr>
          </a:p>
          <a:p>
            <a:pPr algn="just" fontAlgn="base">
              <a:lnSpc>
                <a:spcPct val="150000"/>
              </a:lnSpc>
              <a:spcBef>
                <a:spcPct val="50000"/>
              </a:spcBef>
              <a:spcAft>
                <a:spcPct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a:t>
            </a:r>
          </a:p>
          <a:p>
            <a:pPr algn="just" fontAlgn="base">
              <a:lnSpc>
                <a:spcPct val="150000"/>
              </a:lnSpc>
              <a:spcBef>
                <a:spcPct val="50000"/>
              </a:spcBef>
              <a:spcAft>
                <a:spcPct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endParaRPr lang="en-US" sz="2800" dirty="0">
              <a:latin typeface="Times New Roman" panose="02020603050405020304" pitchFamily="18" charset="0"/>
              <a:cs typeface="Times New Roman" panose="02020603050405020304" pitchFamily="18" charset="0"/>
            </a:endParaRPr>
          </a:p>
          <a:p>
            <a:pPr algn="just" fontAlgn="base">
              <a:lnSpc>
                <a:spcPct val="150000"/>
              </a:lnSpc>
              <a:spcBef>
                <a:spcPct val="50000"/>
              </a:spcBef>
              <a:spcAft>
                <a:spcPct val="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endParaRPr lang="en-US" sz="2800" dirty="0"/>
          </a:p>
        </p:txBody>
      </p:sp>
      <p:sp>
        <p:nvSpPr>
          <p:cNvPr id="10" name="Rounded Rectangle 9"/>
          <p:cNvSpPr/>
          <p:nvPr/>
        </p:nvSpPr>
        <p:spPr>
          <a:xfrm>
            <a:off x="-374073" y="1722794"/>
            <a:ext cx="1357934" cy="416095"/>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74073" y="3201783"/>
            <a:ext cx="1357934" cy="416095"/>
          </a:xfrm>
          <a:prstGeom prst="roundRect">
            <a:avLst/>
          </a:prstGeom>
          <a:solidFill>
            <a:srgbClr val="FFE28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01684" y="4731793"/>
            <a:ext cx="1585545" cy="416095"/>
          </a:xfrm>
          <a:prstGeom prst="round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374073" y="5628124"/>
            <a:ext cx="1357934" cy="416095"/>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1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99441" l="0" r="90000"/>
                    </a14:imgEffect>
                    <a14:imgEffect>
                      <a14:sharpenSoften amount="50000"/>
                    </a14:imgEffect>
                  </a14:imgLayer>
                </a14:imgProps>
              </a:ext>
            </a:extLst>
          </a:blip>
          <a:stretch>
            <a:fillRect/>
          </a:stretch>
        </p:blipFill>
        <p:spPr>
          <a:xfrm>
            <a:off x="5037486" y="1468755"/>
            <a:ext cx="7523019" cy="5610918"/>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37001" y="-685800"/>
            <a:ext cx="2109999" cy="169944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8011" y="4770985"/>
            <a:ext cx="2573621" cy="2743200"/>
          </a:xfrm>
          <a:prstGeom prst="rect">
            <a:avLst/>
          </a:prstGeom>
        </p:spPr>
      </p:pic>
      <p:sp>
        <p:nvSpPr>
          <p:cNvPr id="7" name="Rectangle 6"/>
          <p:cNvSpPr/>
          <p:nvPr/>
        </p:nvSpPr>
        <p:spPr>
          <a:xfrm>
            <a:off x="558798" y="266107"/>
            <a:ext cx="10760365" cy="2677656"/>
          </a:xfrm>
          <a:prstGeom prst="rect">
            <a:avLst/>
          </a:prstGeom>
        </p:spPr>
        <p:txBody>
          <a:bodyPr wrap="square">
            <a:spAutoFit/>
          </a:bodyPr>
          <a:lstStyle/>
          <a:p>
            <a:pPr lvl="0" algn="just" fontAlgn="base">
              <a:lnSpc>
                <a:spcPct val="150000"/>
              </a:lnSpc>
              <a:spcBef>
                <a:spcPct val="0"/>
              </a:spcBef>
              <a:spcAft>
                <a:spcPct val="0"/>
              </a:spcAft>
              <a:defRPr/>
            </a:pPr>
            <a:r>
              <a:rPr lang="vi-VN" sz="2800" dirty="0">
                <a:solidFill>
                  <a:srgbClr val="000000"/>
                </a:solidFill>
                <a:latin typeface="Times New Roman" pitchFamily="18" charset="0"/>
                <a:cs typeface="Times New Roman" pitchFamily="18" charset="0"/>
              </a:rPr>
              <a:t>Hiện nay, trong cuộc sống, đặc biệt là trong lớp học vẫn còn hiện tượng "Dế Mèn". Giả sử em gặp những hiện này, em sẽ nói với bạn như thế nào? Em rút ra được bài học ứng xử như thế nào cho bản thân qua câu chuyện Dế Mèn?</a:t>
            </a:r>
            <a:endParaRPr lang="en-US" sz="2800" dirty="0">
              <a:solidFill>
                <a:srgbClr val="FFFFFF"/>
              </a:solidFill>
              <a:latin typeface="Times New Roman" pitchFamily="18" charset="0"/>
              <a:cs typeface="Times New Roman" pitchFamily="18" charset="0"/>
            </a:endParaRPr>
          </a:p>
        </p:txBody>
      </p:sp>
      <p:pic>
        <p:nvPicPr>
          <p:cNvPr id="3" name="Picture 2"/>
          <p:cNvPicPr>
            <a:picLocks noChangeAspect="1"/>
          </p:cNvPicPr>
          <p:nvPr/>
        </p:nvPicPr>
        <p:blipFill>
          <a:blip r:embed="rId8"/>
          <a:stretch>
            <a:fillRect/>
          </a:stretch>
        </p:blipFill>
        <p:spPr>
          <a:xfrm>
            <a:off x="558798" y="3189111"/>
            <a:ext cx="5525320" cy="2724446"/>
          </a:xfrm>
          <a:prstGeom prst="rect">
            <a:avLst/>
          </a:prstGeom>
        </p:spPr>
      </p:pic>
    </p:spTree>
    <p:extLst>
      <p:ext uri="{BB962C8B-B14F-4D97-AF65-F5344CB8AC3E}">
        <p14:creationId xmlns:p14="http://schemas.microsoft.com/office/powerpoint/2010/main" val="554527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5"/>
          <a:stretch>
            <a:fillRect/>
          </a:stretch>
        </p:blipFill>
        <p:spPr>
          <a:xfrm>
            <a:off x="13411200" y="3276600"/>
            <a:ext cx="609600" cy="609600"/>
          </a:xfr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4089" cy="6858000"/>
          </a:xfrm>
          <a:prstGeom prst="rect">
            <a:avLst/>
          </a:prstGeom>
        </p:spPr>
      </p:pic>
      <p:sp>
        <p:nvSpPr>
          <p:cNvPr id="6" name="Rectangle 5"/>
          <p:cNvSpPr/>
          <p:nvPr/>
        </p:nvSpPr>
        <p:spPr>
          <a:xfrm>
            <a:off x="3733801" y="2608927"/>
            <a:ext cx="7992894" cy="2554545"/>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defTabSz="914377"/>
            <a:r>
              <a:rPr lang="en-US" sz="8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RUNG</a:t>
            </a:r>
          </a:p>
          <a:p>
            <a:pPr algn="ctr" defTabSz="914377"/>
            <a:r>
              <a:rPr lang="en-US" sz="8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CHUÔNG VÀNG</a:t>
            </a:r>
          </a:p>
        </p:txBody>
      </p:sp>
    </p:spTree>
    <p:extLst>
      <p:ext uri="{BB962C8B-B14F-4D97-AF65-F5344CB8AC3E}">
        <p14:creationId xmlns:p14="http://schemas.microsoft.com/office/powerpoint/2010/main" val="100484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1"/>
            <a:ext cx="4724400" cy="923330"/>
          </a:xfrm>
          <a:prstGeom prst="rect">
            <a:avLst/>
          </a:prstGeom>
          <a:noFill/>
        </p:spPr>
        <p:txBody>
          <a:bodyPr wrap="square" rtlCol="0">
            <a:spAutoFit/>
          </a:bodyPr>
          <a:lstStyle/>
          <a:p>
            <a:pPr defTabSz="914377"/>
            <a:r>
              <a:rPr lang="en-US" sz="5400" dirty="0">
                <a:solidFill>
                  <a:srgbClr val="FFFF00"/>
                </a:solidFill>
                <a:latin typeface="Times New Roman" panose="02020603050405020304" pitchFamily="18" charset="0"/>
                <a:cs typeface="Times New Roman" panose="02020603050405020304" pitchFamily="18" charset="0"/>
              </a:rPr>
              <a:t>CÂU HỎI 1 </a:t>
            </a:r>
          </a:p>
        </p:txBody>
      </p:sp>
      <p:graphicFrame>
        <p:nvGraphicFramePr>
          <p:cNvPr id="34" name="Object 33"/>
          <p:cNvGraphicFramePr>
            <a:graphicFrameLocks noChangeAspect="1"/>
          </p:cNvGraphicFramePr>
          <p:nvPr>
            <p:extLst>
              <p:ext uri="{D42A27DB-BD31-4B8C-83A1-F6EECF244321}">
                <p14:modId xmlns:p14="http://schemas.microsoft.com/office/powerpoint/2010/main" val="4000741074"/>
              </p:ext>
            </p:extLst>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120" imgH="177480" progId="Equation.DSMT4">
                  <p:embed/>
                </p:oleObj>
              </mc:Choice>
              <mc:Fallback>
                <p:oleObj name="Equation" r:id="rId10" imgW="114120" imgH="17748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61" y="5569804"/>
            <a:ext cx="5835969" cy="830997"/>
          </a:xfrm>
          <a:prstGeom prst="rect">
            <a:avLst/>
          </a:prstGeom>
          <a:solidFill>
            <a:schemeClr val="tx1">
              <a:alpha val="47000"/>
            </a:schemeClr>
          </a:solidFill>
        </p:spPr>
        <p:txBody>
          <a:bodyPr wrap="square" rtlCol="0">
            <a:spAutoFit/>
          </a:bodyPr>
          <a:lstStyle/>
          <a:p>
            <a:pPr defTabSz="914377"/>
            <a:r>
              <a:rPr lang="en-US" sz="4800" dirty="0" err="1">
                <a:solidFill>
                  <a:prstClr val="white"/>
                </a:solidFill>
                <a:latin typeface="Times New Roman" panose="02020603050405020304" pitchFamily="18" charset="0"/>
                <a:cs typeface="Times New Roman" panose="02020603050405020304" pitchFamily="18" charset="0"/>
              </a:rPr>
              <a:t>Dế</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Mèn</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phiêu</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lưu</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kí</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666663" y="2211209"/>
            <a:ext cx="10636996" cy="1569660"/>
          </a:xfrm>
          <a:prstGeom prst="rect">
            <a:avLst/>
          </a:prstGeom>
          <a:solidFill>
            <a:schemeClr val="tx1">
              <a:alpha val="47000"/>
            </a:schemeClr>
          </a:solidFill>
        </p:spPr>
        <p:txBody>
          <a:bodyPr wrap="square" rtlCol="0">
            <a:spAutoFit/>
          </a:bodyPr>
          <a:lstStyle/>
          <a:p>
            <a:pPr lvl="0" algn="just" fontAlgn="base">
              <a:spcBef>
                <a:spcPct val="0"/>
              </a:spcBef>
              <a:spcAft>
                <a:spcPct val="0"/>
              </a:spcAft>
              <a:defRPr/>
            </a:pPr>
            <a:r>
              <a:rPr lang="vi-VN" sz="4800" b="1" dirty="0">
                <a:solidFill>
                  <a:srgbClr val="FFFFFF"/>
                </a:solidFill>
                <a:latin typeface="Times New Roman" pitchFamily="18" charset="0"/>
                <a:cs typeface="Times New Roman" pitchFamily="18" charset="0"/>
              </a:rPr>
              <a:t>Câu 1: </a:t>
            </a:r>
            <a:r>
              <a:rPr lang="vi-VN" sz="4800" dirty="0">
                <a:solidFill>
                  <a:srgbClr val="FFFFFF"/>
                </a:solidFill>
                <a:latin typeface="Times New Roman" pitchFamily="18" charset="0"/>
                <a:cs typeface="Times New Roman" pitchFamily="18" charset="0"/>
              </a:rPr>
              <a:t>Đoạn trích </a:t>
            </a:r>
            <a:r>
              <a:rPr lang="vi-VN" sz="4800" i="1" dirty="0">
                <a:solidFill>
                  <a:srgbClr val="FFFFFF"/>
                </a:solidFill>
                <a:latin typeface="Times New Roman" pitchFamily="18" charset="0"/>
                <a:cs typeface="Times New Roman" pitchFamily="18" charset="0"/>
              </a:rPr>
              <a:t>Bài học đường đời đầu tiên</a:t>
            </a:r>
            <a:r>
              <a:rPr lang="vi-VN" sz="4800" dirty="0">
                <a:solidFill>
                  <a:srgbClr val="FFFFFF"/>
                </a:solidFill>
                <a:latin typeface="Times New Roman" pitchFamily="18" charset="0"/>
                <a:cs typeface="Times New Roman" pitchFamily="18" charset="0"/>
              </a:rPr>
              <a:t> được trích từ tác phẩm nào?</a:t>
            </a:r>
            <a:endParaRPr lang="en-US" sz="4800" dirty="0">
              <a:solidFill>
                <a:srgbClr val="FFFFFF"/>
              </a:solidFill>
              <a:latin typeface="Times New Roman" pitchFamily="18" charset="0"/>
              <a:cs typeface="Times New Roman" pitchFamily="18" charset="0"/>
            </a:endParaRPr>
          </a:p>
        </p:txBody>
      </p:sp>
      <p:sp>
        <p:nvSpPr>
          <p:cNvPr id="2" name="TextBox 1"/>
          <p:cNvSpPr txBox="1"/>
          <p:nvPr/>
        </p:nvSpPr>
        <p:spPr>
          <a:xfrm>
            <a:off x="457201" y="4563071"/>
            <a:ext cx="3536951" cy="923330"/>
          </a:xfrm>
          <a:prstGeom prst="rect">
            <a:avLst/>
          </a:prstGeom>
          <a:noFill/>
        </p:spPr>
        <p:txBody>
          <a:bodyPr wrap="square" rtlCol="0">
            <a:spAutoFit/>
          </a:bodyPr>
          <a:lstStyle/>
          <a:p>
            <a:pPr defTabSz="914377"/>
            <a:r>
              <a:rPr lang="en-US" sz="5400" i="1" u="sng" dirty="0" err="1">
                <a:solidFill>
                  <a:srgbClr val="FFFF00"/>
                </a:solidFill>
                <a:latin typeface="Times New Roman" panose="02020603050405020304" pitchFamily="18" charset="0"/>
                <a:cs typeface="Times New Roman" panose="02020603050405020304" pitchFamily="18" charset="0"/>
              </a:rPr>
              <a:t>Đáp</a:t>
            </a:r>
            <a:r>
              <a:rPr lang="en-US" sz="5400" i="1" u="sng" dirty="0">
                <a:solidFill>
                  <a:srgbClr val="FFFF00"/>
                </a:solidFill>
                <a:latin typeface="Times New Roman" panose="02020603050405020304" pitchFamily="18" charset="0"/>
                <a:cs typeface="Times New Roman" panose="02020603050405020304" pitchFamily="18" charset="0"/>
              </a:rPr>
              <a:t> </a:t>
            </a:r>
            <a:r>
              <a:rPr lang="en-US" sz="5400" i="1" u="sng" dirty="0" err="1">
                <a:solidFill>
                  <a:srgbClr val="FFFF00"/>
                </a:solidFill>
                <a:latin typeface="Times New Roman" panose="02020603050405020304" pitchFamily="18" charset="0"/>
                <a:cs typeface="Times New Roman" panose="02020603050405020304" pitchFamily="18" charset="0"/>
              </a:rPr>
              <a:t>án</a:t>
            </a:r>
            <a:r>
              <a:rPr lang="en-US" sz="54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8" y="503560"/>
            <a:ext cx="1114507" cy="986803"/>
          </a:xfrm>
          <a:prstGeom prst="ellipse">
            <a:avLst/>
          </a:prstGeom>
          <a:ln>
            <a:noFill/>
          </a:ln>
          <a:effectLst>
            <a:softEdge rad="112500"/>
          </a:effectLst>
        </p:spPr>
      </p:pic>
      <p:sp>
        <p:nvSpPr>
          <p:cNvPr id="38" name="Hình chữ nhật 85"/>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0597731" y="170282"/>
            <a:ext cx="1363379"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0737855"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77">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5" y="17767"/>
            <a:ext cx="1707491" cy="1710119"/>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90090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60400" y="584200"/>
            <a:ext cx="10617200" cy="5994400"/>
          </a:xfrm>
          <a:custGeom>
            <a:avLst/>
            <a:gdLst/>
            <a:ahLst/>
            <a:cxnLst/>
            <a:rect l="l" t="t" r="r" b="b"/>
            <a:pathLst>
              <a:path w="878072" h="323258">
                <a:moveTo>
                  <a:pt x="0" y="0"/>
                </a:moveTo>
                <a:lnTo>
                  <a:pt x="878072" y="0"/>
                </a:lnTo>
                <a:lnTo>
                  <a:pt x="878072" y="323258"/>
                </a:lnTo>
                <a:lnTo>
                  <a:pt x="0" y="323258"/>
                </a:lnTo>
                <a:close/>
              </a:path>
            </a:pathLst>
          </a:custGeom>
          <a:solidFill>
            <a:schemeClr val="bg1"/>
          </a:solidFill>
        </p:spPr>
        <p:txBody>
          <a:bodyPr/>
          <a:lstStyle/>
          <a:p>
            <a:endParaRPr lang="en-US" sz="1200"/>
          </a:p>
        </p:txBody>
      </p:sp>
      <p:pic>
        <p:nvPicPr>
          <p:cNvPr id="7"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185400" y="219456"/>
            <a:ext cx="2006600" cy="1444752"/>
          </a:xfrm>
          <a:prstGeom prst="rect">
            <a:avLst/>
          </a:prstGeom>
        </p:spPr>
      </p:pic>
      <p:pic>
        <p:nvPicPr>
          <p:cNvPr id="2" name="Picture 1"/>
          <p:cNvPicPr>
            <a:picLocks noChangeAspect="1"/>
          </p:cNvPicPr>
          <p:nvPr/>
        </p:nvPicPr>
        <p:blipFill>
          <a:blip r:embed="rId5"/>
          <a:stretch>
            <a:fillRect/>
          </a:stretch>
        </p:blipFill>
        <p:spPr>
          <a:xfrm>
            <a:off x="508001" y="562187"/>
            <a:ext cx="9819475" cy="1284335"/>
          </a:xfrm>
          <a:prstGeom prst="rect">
            <a:avLst/>
          </a:prstGeom>
        </p:spPr>
      </p:pic>
      <p:sp>
        <p:nvSpPr>
          <p:cNvPr id="10" name="Rectangle 9"/>
          <p:cNvSpPr/>
          <p:nvPr/>
        </p:nvSpPr>
        <p:spPr>
          <a:xfrm>
            <a:off x="1016000" y="1669941"/>
            <a:ext cx="9906000" cy="2051139"/>
          </a:xfrm>
          <a:prstGeom prst="rect">
            <a:avLst/>
          </a:prstGeom>
        </p:spPr>
        <p:txBody>
          <a:bodyPr wrap="square">
            <a:spAutoFit/>
          </a:bodyPr>
          <a:lstStyle/>
          <a:p>
            <a:pPr algn="just" eaLnBrk="0" fontAlgn="base" hangingPunct="0">
              <a:lnSpc>
                <a:spcPct val="150000"/>
              </a:lnSpc>
              <a:spcBef>
                <a:spcPct val="20000"/>
              </a:spcBef>
              <a:spcAft>
                <a:spcPct val="0"/>
              </a:spcAft>
            </a:pPr>
            <a:r>
              <a:rPr lang="vi-VN" altLang="en-US" sz="2933" dirty="0">
                <a:solidFill>
                  <a:srgbClr val="000000"/>
                </a:solidFill>
                <a:latin typeface="+mj-lt"/>
                <a:cs typeface="Times New Roman" panose="02020603050405020304" pitchFamily="18" charset="0"/>
              </a:rPr>
              <a:t>-</a:t>
            </a:r>
            <a:r>
              <a:rPr lang="vi-VN" altLang="en-US" sz="2933" dirty="0">
                <a:solidFill>
                  <a:srgbClr val="000000"/>
                </a:solidFill>
                <a:latin typeface="+mj-lt"/>
                <a:cs typeface="Arial" panose="020B0604020202020204" pitchFamily="34" charset="0"/>
              </a:rPr>
              <a:t> </a:t>
            </a:r>
            <a:r>
              <a:rPr lang="vi-VN" altLang="en-US" sz="2933" dirty="0">
                <a:solidFill>
                  <a:srgbClr val="000000"/>
                </a:solidFill>
                <a:latin typeface="+mj-lt"/>
                <a:cs typeface="Times New Roman" panose="02020603050405020304" pitchFamily="18" charset="0"/>
              </a:rPr>
              <a:t>Truyện là loại </a:t>
            </a:r>
            <a:r>
              <a:rPr lang="vi-VN" altLang="en-US" sz="2933" dirty="0">
                <a:solidFill>
                  <a:srgbClr val="FF0000"/>
                </a:solidFill>
                <a:latin typeface="+mj-lt"/>
                <a:cs typeface="Times New Roman" panose="02020603050405020304" pitchFamily="18" charset="0"/>
              </a:rPr>
              <a:t>tác phẩm văn học </a:t>
            </a:r>
            <a:r>
              <a:rPr lang="vi-VN" altLang="en-US" sz="2933" dirty="0">
                <a:solidFill>
                  <a:srgbClr val="000000"/>
                </a:solidFill>
                <a:latin typeface="+mj-lt"/>
                <a:cs typeface="Times New Roman" panose="02020603050405020304" pitchFamily="18" charset="0"/>
              </a:rPr>
              <a:t>kể lại một </a:t>
            </a:r>
            <a:r>
              <a:rPr lang="vi-VN" altLang="en-US" sz="2933" dirty="0">
                <a:solidFill>
                  <a:srgbClr val="FF0000"/>
                </a:solidFill>
                <a:latin typeface="+mj-lt"/>
                <a:cs typeface="Times New Roman" panose="02020603050405020304" pitchFamily="18" charset="0"/>
              </a:rPr>
              <a:t>câu chuyện</a:t>
            </a:r>
            <a:r>
              <a:rPr lang="vi-VN" altLang="en-US" sz="2933" dirty="0">
                <a:solidFill>
                  <a:srgbClr val="000000"/>
                </a:solidFill>
                <a:latin typeface="+mj-lt"/>
                <a:cs typeface="Times New Roman" panose="02020603050405020304" pitchFamily="18" charset="0"/>
              </a:rPr>
              <a:t>, có cốt truyện, </a:t>
            </a:r>
            <a:r>
              <a:rPr lang="vi-VN" altLang="en-US" sz="2933" dirty="0">
                <a:solidFill>
                  <a:srgbClr val="FF0000"/>
                </a:solidFill>
                <a:latin typeface="+mj-lt"/>
                <a:cs typeface="Times New Roman" panose="02020603050405020304" pitchFamily="18" charset="0"/>
              </a:rPr>
              <a:t>nhân vật, không gian, thời gian</a:t>
            </a:r>
            <a:r>
              <a:rPr lang="vi-VN" altLang="en-US" sz="2933" dirty="0">
                <a:solidFill>
                  <a:srgbClr val="000000"/>
                </a:solidFill>
                <a:latin typeface="+mj-lt"/>
                <a:cs typeface="Times New Roman" panose="02020603050405020304" pitchFamily="18" charset="0"/>
              </a:rPr>
              <a:t>, hoàn cảnh diễn ra các sự việc.</a:t>
            </a:r>
            <a:endParaRPr lang="en-US" altLang="en-US" sz="2933" dirty="0">
              <a:solidFill>
                <a:srgbClr val="000000"/>
              </a:solidFill>
              <a:latin typeface="+mj-lt"/>
              <a:cs typeface="Times New Roman" panose="02020603050405020304" pitchFamily="18" charset="0"/>
            </a:endParaRPr>
          </a:p>
        </p:txBody>
      </p:sp>
      <p:sp>
        <p:nvSpPr>
          <p:cNvPr id="12" name="Rounded Rectangle 11"/>
          <p:cNvSpPr/>
          <p:nvPr/>
        </p:nvSpPr>
        <p:spPr>
          <a:xfrm>
            <a:off x="3505200" y="1871197"/>
            <a:ext cx="2794000" cy="43825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tx1"/>
                </a:solidFill>
                <a:latin typeface="Times New Roman" panose="02020603050405020304" pitchFamily="18" charset="0"/>
                <a:cs typeface="Times New Roman" panose="02020603050405020304" pitchFamily="18" charset="0"/>
              </a:rPr>
              <a:t>………(1)……..</a:t>
            </a:r>
          </a:p>
        </p:txBody>
      </p:sp>
      <p:sp>
        <p:nvSpPr>
          <p:cNvPr id="13" name="Rounded Rectangle 12"/>
          <p:cNvSpPr/>
          <p:nvPr/>
        </p:nvSpPr>
        <p:spPr>
          <a:xfrm>
            <a:off x="7975600" y="1885689"/>
            <a:ext cx="1778000" cy="43825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tx1"/>
                </a:solidFill>
                <a:latin typeface="Times New Roman" panose="02020603050405020304" pitchFamily="18" charset="0"/>
                <a:cs typeface="Times New Roman" panose="02020603050405020304" pitchFamily="18" charset="0"/>
              </a:rPr>
              <a:t>……(2)…</a:t>
            </a:r>
          </a:p>
        </p:txBody>
      </p:sp>
      <p:sp>
        <p:nvSpPr>
          <p:cNvPr id="14" name="Rounded Rectangle 13"/>
          <p:cNvSpPr/>
          <p:nvPr/>
        </p:nvSpPr>
        <p:spPr>
          <a:xfrm>
            <a:off x="2108200" y="2584341"/>
            <a:ext cx="4851400" cy="43825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tx1"/>
                </a:solidFill>
                <a:latin typeface="Times New Roman" panose="02020603050405020304" pitchFamily="18" charset="0"/>
                <a:cs typeface="Times New Roman" panose="02020603050405020304" pitchFamily="18" charset="0"/>
              </a:rPr>
              <a:t>…………….…(3)………..……..</a:t>
            </a:r>
          </a:p>
        </p:txBody>
      </p:sp>
      <p:sp>
        <p:nvSpPr>
          <p:cNvPr id="16" name="Rectangle 15"/>
          <p:cNvSpPr/>
          <p:nvPr/>
        </p:nvSpPr>
        <p:spPr>
          <a:xfrm>
            <a:off x="1039707" y="3707297"/>
            <a:ext cx="9906000" cy="2728183"/>
          </a:xfrm>
          <a:prstGeom prst="rect">
            <a:avLst/>
          </a:prstGeom>
        </p:spPr>
        <p:txBody>
          <a:bodyPr wrap="square">
            <a:spAutoFit/>
          </a:bodyPr>
          <a:lstStyle/>
          <a:p>
            <a:pPr algn="just" eaLnBrk="0" fontAlgn="base" hangingPunct="0">
              <a:lnSpc>
                <a:spcPct val="150000"/>
              </a:lnSpc>
              <a:spcBef>
                <a:spcPct val="20000"/>
              </a:spcBef>
              <a:spcAft>
                <a:spcPct val="0"/>
              </a:spcAft>
            </a:pPr>
            <a:r>
              <a:rPr lang="vi-VN" altLang="en-US" sz="2933" dirty="0">
                <a:solidFill>
                  <a:srgbClr val="000000"/>
                </a:solidFill>
                <a:latin typeface="Times New Roman" panose="02020603050405020304" pitchFamily="18" charset="0"/>
                <a:cs typeface="Times New Roman" panose="02020603050405020304" pitchFamily="18" charset="0"/>
              </a:rPr>
              <a:t>- Truyện đồng thoại là truyện viết cho </a:t>
            </a:r>
            <a:r>
              <a:rPr lang="vi-VN" altLang="en-US" sz="2933" dirty="0">
                <a:solidFill>
                  <a:srgbClr val="FF0000"/>
                </a:solidFill>
                <a:latin typeface="Times New Roman" panose="02020603050405020304" pitchFamily="18" charset="0"/>
                <a:cs typeface="Times New Roman" panose="02020603050405020304" pitchFamily="18" charset="0"/>
              </a:rPr>
              <a:t>trẻ em</a:t>
            </a:r>
            <a:r>
              <a:rPr lang="vi-VN" altLang="en-US" sz="2933" dirty="0">
                <a:solidFill>
                  <a:srgbClr val="000000"/>
                </a:solidFill>
                <a:latin typeface="Times New Roman" panose="02020603050405020304" pitchFamily="18" charset="0"/>
                <a:cs typeface="Times New Roman" panose="02020603050405020304" pitchFamily="18" charset="0"/>
              </a:rPr>
              <a:t>, có nhân vật thường là </a:t>
            </a:r>
            <a:r>
              <a:rPr lang="vi-VN" altLang="en-US" sz="2933" dirty="0">
                <a:solidFill>
                  <a:srgbClr val="FF0000"/>
                </a:solidFill>
                <a:latin typeface="Times New Roman" panose="02020603050405020304" pitchFamily="18" charset="0"/>
                <a:cs typeface="Times New Roman" panose="02020603050405020304" pitchFamily="18" charset="0"/>
              </a:rPr>
              <a:t>loài vật hoặc đồ vật </a:t>
            </a:r>
            <a:r>
              <a:rPr lang="vi-VN" altLang="en-US" sz="2933" dirty="0">
                <a:solidFill>
                  <a:srgbClr val="000000"/>
                </a:solidFill>
                <a:latin typeface="Times New Roman" panose="02020603050405020304" pitchFamily="18" charset="0"/>
                <a:cs typeface="Times New Roman" panose="02020603050405020304" pitchFamily="18" charset="0"/>
              </a:rPr>
              <a:t>được nhân cách hoá. Các nhân vật này vừa mang những đặc tính vốn có c</a:t>
            </a:r>
            <a:r>
              <a:rPr lang="en-US" altLang="en-US" sz="2933" dirty="0">
                <a:solidFill>
                  <a:srgbClr val="000000"/>
                </a:solidFill>
                <a:latin typeface="Times New Roman" panose="02020603050405020304" pitchFamily="18" charset="0"/>
                <a:cs typeface="Times New Roman" panose="02020603050405020304" pitchFamily="18" charset="0"/>
              </a:rPr>
              <a:t>ủ</a:t>
            </a:r>
            <a:r>
              <a:rPr lang="vi-VN" altLang="en-US" sz="2933" dirty="0">
                <a:solidFill>
                  <a:srgbClr val="000000"/>
                </a:solidFill>
                <a:latin typeface="Times New Roman" panose="02020603050405020304" pitchFamily="18" charset="0"/>
                <a:cs typeface="Times New Roman" panose="02020603050405020304" pitchFamily="18" charset="0"/>
              </a:rPr>
              <a:t>a </a:t>
            </a:r>
            <a:r>
              <a:rPr lang="vi-VN" altLang="en-US" sz="2933" dirty="0">
                <a:solidFill>
                  <a:srgbClr val="FF0000"/>
                </a:solidFill>
                <a:latin typeface="Times New Roman" panose="02020603050405020304" pitchFamily="18" charset="0"/>
                <a:cs typeface="Times New Roman" panose="02020603050405020304" pitchFamily="18" charset="0"/>
              </a:rPr>
              <a:t>loài vật hoặc đồ vật </a:t>
            </a:r>
            <a:r>
              <a:rPr lang="vi-VN" altLang="en-US" sz="2933" dirty="0">
                <a:solidFill>
                  <a:srgbClr val="000000"/>
                </a:solidFill>
                <a:latin typeface="Times New Roman" panose="02020603050405020304" pitchFamily="18" charset="0"/>
                <a:cs typeface="Times New Roman" panose="02020603050405020304" pitchFamily="18" charset="0"/>
              </a:rPr>
              <a:t>vừa mang đặc điểm của </a:t>
            </a:r>
            <a:r>
              <a:rPr lang="vi-VN" altLang="en-US" sz="2933" dirty="0">
                <a:solidFill>
                  <a:srgbClr val="FF0000"/>
                </a:solidFill>
                <a:latin typeface="Times New Roman" panose="02020603050405020304" pitchFamily="18" charset="0"/>
                <a:cs typeface="Times New Roman" panose="02020603050405020304" pitchFamily="18" charset="0"/>
              </a:rPr>
              <a:t>con người</a:t>
            </a:r>
            <a:r>
              <a:rPr lang="vi-VN" altLang="en-US" sz="2933" dirty="0">
                <a:solidFill>
                  <a:srgbClr val="000000"/>
                </a:solidFill>
                <a:latin typeface="Times New Roman" panose="02020603050405020304" pitchFamily="18" charset="0"/>
                <a:cs typeface="Times New Roman" panose="02020603050405020304" pitchFamily="18" charset="0"/>
              </a:rPr>
              <a:t>.</a:t>
            </a:r>
            <a:endParaRPr lang="en-US" altLang="en-US" sz="2933" dirty="0">
              <a:solidFill>
                <a:srgbClr val="000000"/>
              </a:solidFill>
              <a:cs typeface="Times New Roman" panose="02020603050405020304" pitchFamily="18" charset="0"/>
            </a:endParaRPr>
          </a:p>
        </p:txBody>
      </p:sp>
      <p:sp>
        <p:nvSpPr>
          <p:cNvPr id="17" name="Rounded Rectangle 16"/>
          <p:cNvSpPr/>
          <p:nvPr/>
        </p:nvSpPr>
        <p:spPr>
          <a:xfrm>
            <a:off x="6807200" y="3923226"/>
            <a:ext cx="1016000" cy="43825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tx1"/>
                </a:solidFill>
                <a:latin typeface="Times New Roman" panose="02020603050405020304" pitchFamily="18" charset="0"/>
                <a:cs typeface="Times New Roman" panose="02020603050405020304" pitchFamily="18" charset="0"/>
              </a:rPr>
              <a:t>...(4)..</a:t>
            </a:r>
          </a:p>
        </p:txBody>
      </p:sp>
      <p:sp>
        <p:nvSpPr>
          <p:cNvPr id="18" name="Rounded Rectangle 17"/>
          <p:cNvSpPr/>
          <p:nvPr/>
        </p:nvSpPr>
        <p:spPr>
          <a:xfrm>
            <a:off x="1422400" y="4535448"/>
            <a:ext cx="2997200" cy="43825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tx1"/>
                </a:solidFill>
                <a:latin typeface="Times New Roman" panose="02020603050405020304" pitchFamily="18" charset="0"/>
                <a:cs typeface="Times New Roman" panose="02020603050405020304" pitchFamily="18" charset="0"/>
              </a:rPr>
              <a:t>………..(5)……….</a:t>
            </a:r>
          </a:p>
        </p:txBody>
      </p:sp>
      <p:sp>
        <p:nvSpPr>
          <p:cNvPr id="19" name="Rounded Rectangle 18"/>
          <p:cNvSpPr/>
          <p:nvPr/>
        </p:nvSpPr>
        <p:spPr>
          <a:xfrm>
            <a:off x="6248400" y="5243175"/>
            <a:ext cx="3048000" cy="438259"/>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tx1"/>
                </a:solidFill>
                <a:latin typeface="Times New Roman" panose="02020603050405020304" pitchFamily="18" charset="0"/>
                <a:cs typeface="Times New Roman" panose="02020603050405020304" pitchFamily="18" charset="0"/>
              </a:rPr>
              <a:t>………..(6)……….</a:t>
            </a:r>
          </a:p>
        </p:txBody>
      </p:sp>
      <p:sp>
        <p:nvSpPr>
          <p:cNvPr id="21" name="Rounded Rectangle 20"/>
          <p:cNvSpPr/>
          <p:nvPr/>
        </p:nvSpPr>
        <p:spPr>
          <a:xfrm>
            <a:off x="3124200" y="5937141"/>
            <a:ext cx="1778000" cy="438259"/>
          </a:xfrm>
          <a:prstGeom prst="roundRect">
            <a:avLst/>
          </a:prstGeom>
          <a:solidFill>
            <a:srgbClr val="C9E5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tx1"/>
                </a:solidFill>
                <a:latin typeface="Times New Roman" panose="02020603050405020304" pitchFamily="18" charset="0"/>
                <a:cs typeface="Times New Roman" panose="02020603050405020304" pitchFamily="18" charset="0"/>
              </a:rPr>
              <a:t>……(7)…</a:t>
            </a:r>
          </a:p>
        </p:txBody>
      </p:sp>
    </p:spTree>
    <p:extLst>
      <p:ext uri="{BB962C8B-B14F-4D97-AF65-F5344CB8AC3E}">
        <p14:creationId xmlns:p14="http://schemas.microsoft.com/office/powerpoint/2010/main" val="200054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13"/>
                                        </p:tgtEl>
                                      </p:cBhvr>
                                    </p:animEffect>
                                    <p:set>
                                      <p:cBhvr>
                                        <p:cTn id="12" dur="1" fill="hold">
                                          <p:stCondLst>
                                            <p:cond delay="19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0" nodeType="clickEffect">
                                  <p:stCondLst>
                                    <p:cond delay="0"/>
                                  </p:stCondLst>
                                  <p:childTnLst>
                                    <p:animEffect transition="out" filter="wheel(1)">
                                      <p:cBhvr>
                                        <p:cTn id="16" dur="2000"/>
                                        <p:tgtEl>
                                          <p:spTgt spid="14"/>
                                        </p:tgtEl>
                                      </p:cBhvr>
                                    </p:animEffect>
                                    <p:set>
                                      <p:cBhvr>
                                        <p:cTn id="17" dur="1" fill="hold">
                                          <p:stCondLst>
                                            <p:cond delay="19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6" presetClass="exit" presetSubtype="0" fill="hold" grpId="0" nodeType="clickEffect">
                                  <p:stCondLst>
                                    <p:cond delay="0"/>
                                  </p:stCondLst>
                                  <p:childTnLst>
                                    <p:animEffect transition="out" filter="wipe(down)">
                                      <p:cBhvr>
                                        <p:cTn id="21" dur="180" accel="50000">
                                          <p:stCondLst>
                                            <p:cond delay="1820"/>
                                          </p:stCondLst>
                                        </p:cTn>
                                        <p:tgtEl>
                                          <p:spTgt spid="17"/>
                                        </p:tgtEl>
                                      </p:cBhvr>
                                    </p:animEffect>
                                    <p:anim calcmode="lin" valueType="num">
                                      <p:cBhvr>
                                        <p:cTn id="22" dur="1822"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23" dur="178">
                                          <p:stCondLst>
                                            <p:cond delay="1822"/>
                                          </p:stCondLst>
                                        </p:cTn>
                                        <p:tgtEl>
                                          <p:spTgt spid="17"/>
                                        </p:tgtEl>
                                        <p:attrNameLst>
                                          <p:attrName>ppt_x</p:attrName>
                                        </p:attrNameLst>
                                      </p:cBhvr>
                                      <p:tavLst>
                                        <p:tav tm="0">
                                          <p:val>
                                            <p:strVal val="ppt_x"/>
                                          </p:val>
                                        </p:tav>
                                        <p:tav tm="100000">
                                          <p:val>
                                            <p:strVal val="ppt_x"/>
                                          </p:val>
                                        </p:tav>
                                      </p:tavLst>
                                    </p:anim>
                                    <p:anim calcmode="lin" valueType="num">
                                      <p:cBhvr>
                                        <p:cTn id="24" dur="664"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5" dur="664" tmFilter="0, 0; 0.125,0.2665; 0.25,0.4; 0.375,0.465; 0.5,0.5;  0.625,0.535; 0.75,0.6; 0.875,0.7335; 1,1">
                                          <p:stCondLst>
                                            <p:cond delay="664"/>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6" dur="332" tmFilter="0, 0; 0.125,0.2665; 0.25,0.4; 0.375,0.465; 0.5,0.5;  0.625,0.535; 0.75,0.6; 0.875,0.7335; 1,1">
                                          <p:stCondLst>
                                            <p:cond delay="1324"/>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7" dur="164" tmFilter="0, 0; 0.125,0.2665; 0.25,0.4; 0.375,0.465; 0.5,0.5;  0.625,0.535; 0.75,0.6; 0.875,0.7335; 1,1">
                                          <p:stCondLst>
                                            <p:cond delay="1656"/>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8" dur="180" accel="50000">
                                          <p:stCondLst>
                                            <p:cond delay="1820"/>
                                          </p:stCondLst>
                                        </p:cTn>
                                        <p:tgtEl>
                                          <p:spTgt spid="17"/>
                                        </p:tgtEl>
                                        <p:attrNameLst>
                                          <p:attrName>ppt_y</p:attrName>
                                        </p:attrNameLst>
                                      </p:cBhvr>
                                      <p:tavLst>
                                        <p:tav tm="0">
                                          <p:val>
                                            <p:strVal val="ppt_y"/>
                                          </p:val>
                                        </p:tav>
                                        <p:tav tm="100000">
                                          <p:val>
                                            <p:strVal val="ppt_y+ppt_h"/>
                                          </p:val>
                                        </p:tav>
                                      </p:tavLst>
                                    </p:anim>
                                    <p:animScale>
                                      <p:cBhvr>
                                        <p:cTn id="29" dur="26">
                                          <p:stCondLst>
                                            <p:cond delay="620"/>
                                          </p:stCondLst>
                                        </p:cTn>
                                        <p:tgtEl>
                                          <p:spTgt spid="17"/>
                                        </p:tgtEl>
                                      </p:cBhvr>
                                      <p:to x="100000" y="60000"/>
                                    </p:animScale>
                                    <p:animScale>
                                      <p:cBhvr>
                                        <p:cTn id="30" dur="166" decel="50000">
                                          <p:stCondLst>
                                            <p:cond delay="646"/>
                                          </p:stCondLst>
                                        </p:cTn>
                                        <p:tgtEl>
                                          <p:spTgt spid="17"/>
                                        </p:tgtEl>
                                      </p:cBhvr>
                                      <p:to x="100000" y="100000"/>
                                    </p:animScale>
                                    <p:animScale>
                                      <p:cBhvr>
                                        <p:cTn id="31" dur="26">
                                          <p:stCondLst>
                                            <p:cond delay="1312"/>
                                          </p:stCondLst>
                                        </p:cTn>
                                        <p:tgtEl>
                                          <p:spTgt spid="17"/>
                                        </p:tgtEl>
                                      </p:cBhvr>
                                      <p:to x="100000" y="80000"/>
                                    </p:animScale>
                                    <p:animScale>
                                      <p:cBhvr>
                                        <p:cTn id="32" dur="166" decel="50000">
                                          <p:stCondLst>
                                            <p:cond delay="1338"/>
                                          </p:stCondLst>
                                        </p:cTn>
                                        <p:tgtEl>
                                          <p:spTgt spid="17"/>
                                        </p:tgtEl>
                                      </p:cBhvr>
                                      <p:to x="100000" y="100000"/>
                                    </p:animScale>
                                    <p:animScale>
                                      <p:cBhvr>
                                        <p:cTn id="33" dur="26">
                                          <p:stCondLst>
                                            <p:cond delay="1642"/>
                                          </p:stCondLst>
                                        </p:cTn>
                                        <p:tgtEl>
                                          <p:spTgt spid="17"/>
                                        </p:tgtEl>
                                      </p:cBhvr>
                                      <p:to x="100000" y="90000"/>
                                    </p:animScale>
                                    <p:animScale>
                                      <p:cBhvr>
                                        <p:cTn id="34" dur="166" decel="50000">
                                          <p:stCondLst>
                                            <p:cond delay="1668"/>
                                          </p:stCondLst>
                                        </p:cTn>
                                        <p:tgtEl>
                                          <p:spTgt spid="17"/>
                                        </p:tgtEl>
                                      </p:cBhvr>
                                      <p:to x="100000" y="100000"/>
                                    </p:animScale>
                                    <p:animScale>
                                      <p:cBhvr>
                                        <p:cTn id="35" dur="26">
                                          <p:stCondLst>
                                            <p:cond delay="1808"/>
                                          </p:stCondLst>
                                        </p:cTn>
                                        <p:tgtEl>
                                          <p:spTgt spid="17"/>
                                        </p:tgtEl>
                                      </p:cBhvr>
                                      <p:to x="100000" y="95000"/>
                                    </p:animScale>
                                    <p:animScale>
                                      <p:cBhvr>
                                        <p:cTn id="36" dur="166" decel="50000">
                                          <p:stCondLst>
                                            <p:cond delay="1834"/>
                                          </p:stCondLst>
                                        </p:cTn>
                                        <p:tgtEl>
                                          <p:spTgt spid="17"/>
                                        </p:tgtEl>
                                      </p:cBhvr>
                                      <p:to x="100000" y="100000"/>
                                    </p:animScale>
                                    <p:set>
                                      <p:cBhvr>
                                        <p:cTn id="37" dur="1" fill="hold">
                                          <p:stCondLst>
                                            <p:cond delay="1999"/>
                                          </p:stCondLst>
                                        </p:cTn>
                                        <p:tgtEl>
                                          <p:spTgt spid="1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1" presetClass="exit" presetSubtype="0" fill="hold" grpId="0" nodeType="clickEffect">
                                  <p:stCondLst>
                                    <p:cond delay="0"/>
                                  </p:stCondLst>
                                  <p:childTnLst>
                                    <p:anim calcmode="lin" valueType="num">
                                      <p:cBhvr>
                                        <p:cTn id="41" dur="1000"/>
                                        <p:tgtEl>
                                          <p:spTgt spid="18"/>
                                        </p:tgtEl>
                                        <p:attrNameLst>
                                          <p:attrName>ppt_w</p:attrName>
                                        </p:attrNameLst>
                                      </p:cBhvr>
                                      <p:tavLst>
                                        <p:tav tm="0">
                                          <p:val>
                                            <p:strVal val="ppt_w"/>
                                          </p:val>
                                        </p:tav>
                                        <p:tav tm="100000">
                                          <p:val>
                                            <p:fltVal val="0"/>
                                          </p:val>
                                        </p:tav>
                                      </p:tavLst>
                                    </p:anim>
                                    <p:anim calcmode="lin" valueType="num">
                                      <p:cBhvr>
                                        <p:cTn id="42" dur="1000"/>
                                        <p:tgtEl>
                                          <p:spTgt spid="18"/>
                                        </p:tgtEl>
                                        <p:attrNameLst>
                                          <p:attrName>ppt_h</p:attrName>
                                        </p:attrNameLst>
                                      </p:cBhvr>
                                      <p:tavLst>
                                        <p:tav tm="0">
                                          <p:val>
                                            <p:strVal val="ppt_h"/>
                                          </p:val>
                                        </p:tav>
                                        <p:tav tm="100000">
                                          <p:val>
                                            <p:fltVal val="0"/>
                                          </p:val>
                                        </p:tav>
                                      </p:tavLst>
                                    </p:anim>
                                    <p:anim calcmode="lin" valueType="num">
                                      <p:cBhvr>
                                        <p:cTn id="43" dur="1000"/>
                                        <p:tgtEl>
                                          <p:spTgt spid="18"/>
                                        </p:tgtEl>
                                        <p:attrNameLst>
                                          <p:attrName>style.rotation</p:attrName>
                                        </p:attrNameLst>
                                      </p:cBhvr>
                                      <p:tavLst>
                                        <p:tav tm="0">
                                          <p:val>
                                            <p:fltVal val="0"/>
                                          </p:val>
                                        </p:tav>
                                        <p:tav tm="100000">
                                          <p:val>
                                            <p:fltVal val="90"/>
                                          </p:val>
                                        </p:tav>
                                      </p:tavLst>
                                    </p:anim>
                                    <p:animEffect transition="out" filter="fade">
                                      <p:cBhvr>
                                        <p:cTn id="44" dur="1000"/>
                                        <p:tgtEl>
                                          <p:spTgt spid="18"/>
                                        </p:tgtEl>
                                      </p:cBhvr>
                                    </p:animEffect>
                                    <p:set>
                                      <p:cBhvr>
                                        <p:cTn id="45" dur="1" fill="hold">
                                          <p:stCondLst>
                                            <p:cond delay="999"/>
                                          </p:stCondLst>
                                        </p:cTn>
                                        <p:tgtEl>
                                          <p:spTgt spid="1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 presetClass="exit" presetSubtype="4" fill="hold" grpId="0" nodeType="clickEffect">
                                  <p:stCondLst>
                                    <p:cond delay="0"/>
                                  </p:stCondLst>
                                  <p:childTnLst>
                                    <p:anim calcmode="lin" valueType="num">
                                      <p:cBhvr additive="base">
                                        <p:cTn id="49" dur="500"/>
                                        <p:tgtEl>
                                          <p:spTgt spid="19"/>
                                        </p:tgtEl>
                                        <p:attrNameLst>
                                          <p:attrName>ppt_x</p:attrName>
                                        </p:attrNameLst>
                                      </p:cBhvr>
                                      <p:tavLst>
                                        <p:tav tm="0">
                                          <p:val>
                                            <p:strVal val="ppt_x"/>
                                          </p:val>
                                        </p:tav>
                                        <p:tav tm="100000">
                                          <p:val>
                                            <p:strVal val="ppt_x"/>
                                          </p:val>
                                        </p:tav>
                                      </p:tavLst>
                                    </p:anim>
                                    <p:anim calcmode="lin" valueType="num">
                                      <p:cBhvr additive="base">
                                        <p:cTn id="50" dur="500"/>
                                        <p:tgtEl>
                                          <p:spTgt spid="19"/>
                                        </p:tgtEl>
                                        <p:attrNameLst>
                                          <p:attrName>ppt_y</p:attrName>
                                        </p:attrNameLst>
                                      </p:cBhvr>
                                      <p:tavLst>
                                        <p:tav tm="0">
                                          <p:val>
                                            <p:strVal val="ppt_y"/>
                                          </p:val>
                                        </p:tav>
                                        <p:tav tm="100000">
                                          <p:val>
                                            <p:strVal val="1+ppt_h/2"/>
                                          </p:val>
                                        </p:tav>
                                      </p:tavLst>
                                    </p:anim>
                                    <p:set>
                                      <p:cBhvr>
                                        <p:cTn id="51" dur="1" fill="hold">
                                          <p:stCondLst>
                                            <p:cond delay="499"/>
                                          </p:stCondLst>
                                        </p:cTn>
                                        <p:tgtEl>
                                          <p:spTgt spid="1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4" presetClass="exit" presetSubtype="10" fill="hold" grpId="0" nodeType="clickEffect">
                                  <p:stCondLst>
                                    <p:cond delay="0"/>
                                  </p:stCondLst>
                                  <p:childTnLst>
                                    <p:animEffect transition="out" filter="randombar(horizontal)">
                                      <p:cBhvr>
                                        <p:cTn id="55" dur="500"/>
                                        <p:tgtEl>
                                          <p:spTgt spid="21"/>
                                        </p:tgtEl>
                                      </p:cBhvr>
                                    </p:animEffect>
                                    <p:set>
                                      <p:cBhvr>
                                        <p:cTn id="5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7" grpId="0" animBg="1"/>
      <p:bldP spid="18" grpId="0" animBg="1"/>
      <p:bldP spid="19" grpId="0" animBg="1"/>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1"/>
            <a:ext cx="4724400" cy="923330"/>
          </a:xfrm>
          <a:prstGeom prst="rect">
            <a:avLst/>
          </a:prstGeom>
          <a:noFill/>
        </p:spPr>
        <p:txBody>
          <a:bodyPr wrap="square" rtlCol="0">
            <a:spAutoFit/>
          </a:bodyPr>
          <a:lstStyle/>
          <a:p>
            <a:pPr defTabSz="914377"/>
            <a:r>
              <a:rPr lang="en-US" sz="5400" dirty="0">
                <a:solidFill>
                  <a:srgbClr val="FFFF00"/>
                </a:solidFill>
                <a:latin typeface="Times New Roman" panose="02020603050405020304" pitchFamily="18" charset="0"/>
                <a:cs typeface="Times New Roman" panose="02020603050405020304" pitchFamily="18" charset="0"/>
              </a:rPr>
              <a:t>CÂU </a:t>
            </a:r>
            <a:r>
              <a:rPr lang="en-US" sz="5400">
                <a:solidFill>
                  <a:srgbClr val="FFFF00"/>
                </a:solidFill>
                <a:latin typeface="Times New Roman" panose="02020603050405020304" pitchFamily="18" charset="0"/>
                <a:cs typeface="Times New Roman" panose="02020603050405020304" pitchFamily="18" charset="0"/>
              </a:rPr>
              <a:t>HỎI 3 </a:t>
            </a:r>
            <a:endParaRPr lang="en-US" sz="5400" dirty="0">
              <a:solidFill>
                <a:srgbClr val="FFFF0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1058246198"/>
              </p:ext>
            </p:extLst>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120" imgH="177480" progId="Equation.DSMT4">
                  <p:embed/>
                </p:oleObj>
              </mc:Choice>
              <mc:Fallback>
                <p:oleObj name="Equation" r:id="rId10" imgW="114120" imgH="17748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61" y="5188804"/>
            <a:ext cx="5835969" cy="830997"/>
          </a:xfrm>
          <a:prstGeom prst="rect">
            <a:avLst/>
          </a:prstGeom>
          <a:solidFill>
            <a:schemeClr val="tx1">
              <a:alpha val="47000"/>
            </a:schemeClr>
          </a:solidFill>
        </p:spPr>
        <p:txBody>
          <a:bodyPr wrap="square" rtlCol="0">
            <a:spAutoFit/>
          </a:bodyPr>
          <a:lstStyle/>
          <a:p>
            <a:pPr defTabSz="914377"/>
            <a:r>
              <a:rPr lang="en-US" sz="4800" dirty="0" err="1">
                <a:solidFill>
                  <a:prstClr val="white"/>
                </a:solidFill>
                <a:latin typeface="Times New Roman" panose="02020603050405020304" pitchFamily="18" charset="0"/>
                <a:cs typeface="Times New Roman" panose="02020603050405020304" pitchFamily="18" charset="0"/>
              </a:rPr>
              <a:t>Dế</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Mèn</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và</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Dế</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Choắt</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666663" y="2211209"/>
            <a:ext cx="10636996" cy="1569660"/>
          </a:xfrm>
          <a:prstGeom prst="rect">
            <a:avLst/>
          </a:prstGeom>
          <a:solidFill>
            <a:schemeClr val="tx1">
              <a:alpha val="47000"/>
            </a:schemeClr>
          </a:solidFill>
        </p:spPr>
        <p:txBody>
          <a:bodyPr wrap="square" rtlCol="0">
            <a:spAutoFit/>
          </a:bodyPr>
          <a:lstStyle/>
          <a:p>
            <a:pPr lvl="0" algn="just" fontAlgn="base">
              <a:spcBef>
                <a:spcPct val="0"/>
              </a:spcBef>
              <a:spcAft>
                <a:spcPct val="0"/>
              </a:spcAft>
              <a:defRPr/>
            </a:pPr>
            <a:r>
              <a:rPr lang="vi-VN" sz="4800" b="1" dirty="0">
                <a:solidFill>
                  <a:srgbClr val="FFFFFF"/>
                </a:solidFill>
                <a:latin typeface="Times New Roman" pitchFamily="18" charset="0"/>
                <a:cs typeface="Times New Roman" pitchFamily="18" charset="0"/>
              </a:rPr>
              <a:t>Câu 3: </a:t>
            </a:r>
            <a:r>
              <a:rPr lang="vi-VN" sz="4800" dirty="0">
                <a:solidFill>
                  <a:srgbClr val="FFFFFF"/>
                </a:solidFill>
                <a:latin typeface="Times New Roman" pitchFamily="18" charset="0"/>
                <a:cs typeface="Times New Roman" pitchFamily="18" charset="0"/>
              </a:rPr>
              <a:t>Hai nhân vật chính trong đoạn trích trên là ai?</a:t>
            </a:r>
            <a:endParaRPr lang="en-US" sz="4800" dirty="0">
              <a:solidFill>
                <a:srgbClr val="FFFFFF"/>
              </a:solidFill>
              <a:latin typeface="Times New Roman" pitchFamily="18" charset="0"/>
              <a:cs typeface="Times New Roman" pitchFamily="18" charset="0"/>
            </a:endParaRPr>
          </a:p>
        </p:txBody>
      </p:sp>
      <p:sp>
        <p:nvSpPr>
          <p:cNvPr id="2" name="TextBox 1"/>
          <p:cNvSpPr txBox="1"/>
          <p:nvPr/>
        </p:nvSpPr>
        <p:spPr>
          <a:xfrm>
            <a:off x="457201" y="4143969"/>
            <a:ext cx="3536951" cy="923330"/>
          </a:xfrm>
          <a:prstGeom prst="rect">
            <a:avLst/>
          </a:prstGeom>
          <a:noFill/>
        </p:spPr>
        <p:txBody>
          <a:bodyPr wrap="square" rtlCol="0">
            <a:spAutoFit/>
          </a:bodyPr>
          <a:lstStyle/>
          <a:p>
            <a:pPr defTabSz="914377"/>
            <a:r>
              <a:rPr lang="en-US" sz="5400" i="1" u="sng" dirty="0" err="1">
                <a:solidFill>
                  <a:srgbClr val="FFFF00"/>
                </a:solidFill>
                <a:latin typeface="Times New Roman" panose="02020603050405020304" pitchFamily="18" charset="0"/>
                <a:cs typeface="Times New Roman" panose="02020603050405020304" pitchFamily="18" charset="0"/>
              </a:rPr>
              <a:t>Đáp</a:t>
            </a:r>
            <a:r>
              <a:rPr lang="en-US" sz="5400" i="1" u="sng" dirty="0">
                <a:solidFill>
                  <a:srgbClr val="FFFF00"/>
                </a:solidFill>
                <a:latin typeface="Times New Roman" panose="02020603050405020304" pitchFamily="18" charset="0"/>
                <a:cs typeface="Times New Roman" panose="02020603050405020304" pitchFamily="18" charset="0"/>
              </a:rPr>
              <a:t> </a:t>
            </a:r>
            <a:r>
              <a:rPr lang="en-US" sz="5400" i="1" u="sng" dirty="0" err="1">
                <a:solidFill>
                  <a:srgbClr val="FFFF00"/>
                </a:solidFill>
                <a:latin typeface="Times New Roman" panose="02020603050405020304" pitchFamily="18" charset="0"/>
                <a:cs typeface="Times New Roman" panose="02020603050405020304" pitchFamily="18" charset="0"/>
              </a:rPr>
              <a:t>án</a:t>
            </a:r>
            <a:r>
              <a:rPr lang="en-US" sz="54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8" y="503560"/>
            <a:ext cx="1114507" cy="986803"/>
          </a:xfrm>
          <a:prstGeom prst="ellipse">
            <a:avLst/>
          </a:prstGeom>
          <a:ln>
            <a:noFill/>
          </a:ln>
          <a:effectLst>
            <a:softEdge rad="112500"/>
          </a:effectLst>
        </p:spPr>
      </p:pic>
      <p:sp>
        <p:nvSpPr>
          <p:cNvPr id="38" name="Hình chữ nhật 85"/>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0597731" y="170282"/>
            <a:ext cx="1363379"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0737855" y="609601"/>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77">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5" y="17767"/>
            <a:ext cx="1707491" cy="1710119"/>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242938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1"/>
            <a:ext cx="4724400" cy="923330"/>
          </a:xfrm>
          <a:prstGeom prst="rect">
            <a:avLst/>
          </a:prstGeom>
          <a:noFill/>
        </p:spPr>
        <p:txBody>
          <a:bodyPr wrap="square" rtlCol="0">
            <a:spAutoFit/>
          </a:bodyPr>
          <a:lstStyle/>
          <a:p>
            <a:pPr defTabSz="914377"/>
            <a:r>
              <a:rPr lang="en-US" sz="5400" dirty="0">
                <a:solidFill>
                  <a:srgbClr val="FFFF00"/>
                </a:solidFill>
                <a:latin typeface="Times New Roman" panose="02020603050405020304" pitchFamily="18" charset="0"/>
                <a:cs typeface="Times New Roman" panose="02020603050405020304" pitchFamily="18" charset="0"/>
              </a:rPr>
              <a:t>CÂU </a:t>
            </a:r>
            <a:r>
              <a:rPr lang="en-US" sz="5400">
                <a:solidFill>
                  <a:srgbClr val="FFFF00"/>
                </a:solidFill>
                <a:latin typeface="Times New Roman" panose="02020603050405020304" pitchFamily="18" charset="0"/>
                <a:cs typeface="Times New Roman" panose="02020603050405020304" pitchFamily="18" charset="0"/>
              </a:rPr>
              <a:t>HỎI 4 </a:t>
            </a:r>
            <a:endParaRPr lang="en-US" sz="5400" dirty="0">
              <a:solidFill>
                <a:srgbClr val="FFFF0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2634287986"/>
              </p:ext>
            </p:extLst>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120" imgH="177480" progId="Equation.DSMT4">
                  <p:embed/>
                </p:oleObj>
              </mc:Choice>
              <mc:Fallback>
                <p:oleObj name="Equation" r:id="rId10" imgW="114120" imgH="17748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61" y="5188805"/>
            <a:ext cx="5835969" cy="830997"/>
          </a:xfrm>
          <a:prstGeom prst="rect">
            <a:avLst/>
          </a:prstGeom>
          <a:solidFill>
            <a:schemeClr val="tx1">
              <a:alpha val="47000"/>
            </a:schemeClr>
          </a:solidFill>
        </p:spPr>
        <p:txBody>
          <a:bodyPr wrap="square" rtlCol="0">
            <a:spAutoFit/>
          </a:bodyPr>
          <a:lstStyle/>
          <a:p>
            <a:pPr defTabSz="914377"/>
            <a:r>
              <a:rPr lang="en-US" sz="4800" dirty="0" err="1">
                <a:solidFill>
                  <a:prstClr val="white"/>
                </a:solidFill>
                <a:latin typeface="Times New Roman" panose="02020603050405020304" pitchFamily="18" charset="0"/>
                <a:cs typeface="Times New Roman" panose="02020603050405020304" pitchFamily="18" charset="0"/>
              </a:rPr>
              <a:t>Tự</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sự</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666663" y="2211209"/>
            <a:ext cx="10636996" cy="1569660"/>
          </a:xfrm>
          <a:prstGeom prst="rect">
            <a:avLst/>
          </a:prstGeom>
          <a:solidFill>
            <a:schemeClr val="tx1">
              <a:alpha val="47000"/>
            </a:schemeClr>
          </a:solidFill>
        </p:spPr>
        <p:txBody>
          <a:bodyPr wrap="square" rtlCol="0">
            <a:spAutoFit/>
          </a:bodyPr>
          <a:lstStyle/>
          <a:p>
            <a:pPr lvl="0" algn="just" fontAlgn="base">
              <a:spcBef>
                <a:spcPct val="0"/>
              </a:spcBef>
              <a:spcAft>
                <a:spcPct val="0"/>
              </a:spcAft>
              <a:defRPr/>
            </a:pPr>
            <a:r>
              <a:rPr lang="vi-VN" sz="4800" b="1" dirty="0">
                <a:solidFill>
                  <a:srgbClr val="FFFFFF"/>
                </a:solidFill>
                <a:latin typeface="Times New Roman" pitchFamily="18" charset="0"/>
                <a:cs typeface="Times New Roman" pitchFamily="18" charset="0"/>
              </a:rPr>
              <a:t>Câu 4: </a:t>
            </a:r>
            <a:r>
              <a:rPr lang="vi-VN" sz="4800" dirty="0">
                <a:solidFill>
                  <a:srgbClr val="FFFFFF"/>
                </a:solidFill>
                <a:latin typeface="Times New Roman" pitchFamily="18" charset="0"/>
                <a:cs typeface="Times New Roman" pitchFamily="18" charset="0"/>
              </a:rPr>
              <a:t>Phương thức biểu đạt</a:t>
            </a:r>
            <a:r>
              <a:rPr lang="en-US" sz="4800" dirty="0">
                <a:solidFill>
                  <a:srgbClr val="FFFFFF"/>
                </a:solidFill>
                <a:latin typeface="Times New Roman" pitchFamily="18" charset="0"/>
                <a:cs typeface="Times New Roman" pitchFamily="18" charset="0"/>
              </a:rPr>
              <a:t> </a:t>
            </a:r>
            <a:r>
              <a:rPr lang="vi-VN" sz="4800" dirty="0">
                <a:solidFill>
                  <a:srgbClr val="FFFFFF"/>
                </a:solidFill>
                <a:latin typeface="Times New Roman" pitchFamily="18" charset="0"/>
                <a:cs typeface="Times New Roman" pitchFamily="18" charset="0"/>
              </a:rPr>
              <a:t>chính của đoạn trích là</a:t>
            </a:r>
            <a:endParaRPr lang="en-US" sz="4800" dirty="0">
              <a:solidFill>
                <a:srgbClr val="FFFFFF"/>
              </a:solidFill>
              <a:latin typeface="Times New Roman" pitchFamily="18" charset="0"/>
              <a:cs typeface="Times New Roman" pitchFamily="18" charset="0"/>
            </a:endParaRPr>
          </a:p>
        </p:txBody>
      </p:sp>
      <p:sp>
        <p:nvSpPr>
          <p:cNvPr id="2" name="TextBox 1"/>
          <p:cNvSpPr txBox="1"/>
          <p:nvPr/>
        </p:nvSpPr>
        <p:spPr>
          <a:xfrm>
            <a:off x="457201" y="4143969"/>
            <a:ext cx="3536951" cy="923330"/>
          </a:xfrm>
          <a:prstGeom prst="rect">
            <a:avLst/>
          </a:prstGeom>
          <a:noFill/>
        </p:spPr>
        <p:txBody>
          <a:bodyPr wrap="square" rtlCol="0">
            <a:spAutoFit/>
          </a:bodyPr>
          <a:lstStyle/>
          <a:p>
            <a:pPr defTabSz="914377"/>
            <a:r>
              <a:rPr lang="en-US" sz="5400" i="1" u="sng" dirty="0" err="1">
                <a:solidFill>
                  <a:srgbClr val="FFFF00"/>
                </a:solidFill>
                <a:latin typeface="Times New Roman" panose="02020603050405020304" pitchFamily="18" charset="0"/>
                <a:cs typeface="Times New Roman" panose="02020603050405020304" pitchFamily="18" charset="0"/>
              </a:rPr>
              <a:t>Đáp</a:t>
            </a:r>
            <a:r>
              <a:rPr lang="en-US" sz="5400" i="1" u="sng" dirty="0">
                <a:solidFill>
                  <a:srgbClr val="FFFF00"/>
                </a:solidFill>
                <a:latin typeface="Times New Roman" panose="02020603050405020304" pitchFamily="18" charset="0"/>
                <a:cs typeface="Times New Roman" panose="02020603050405020304" pitchFamily="18" charset="0"/>
              </a:rPr>
              <a:t> </a:t>
            </a:r>
            <a:r>
              <a:rPr lang="en-US" sz="5400" i="1" u="sng" dirty="0" err="1">
                <a:solidFill>
                  <a:srgbClr val="FFFF00"/>
                </a:solidFill>
                <a:latin typeface="Times New Roman" panose="02020603050405020304" pitchFamily="18" charset="0"/>
                <a:cs typeface="Times New Roman" panose="02020603050405020304" pitchFamily="18" charset="0"/>
              </a:rPr>
              <a:t>án</a:t>
            </a:r>
            <a:r>
              <a:rPr lang="en-US" sz="54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8" y="503560"/>
            <a:ext cx="1114507" cy="986803"/>
          </a:xfrm>
          <a:prstGeom prst="ellipse">
            <a:avLst/>
          </a:prstGeom>
          <a:ln>
            <a:noFill/>
          </a:ln>
          <a:effectLst>
            <a:softEdge rad="112500"/>
          </a:effectLst>
        </p:spPr>
      </p:pic>
      <p:sp>
        <p:nvSpPr>
          <p:cNvPr id="38" name="Hình chữ nhật 85"/>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0597731" y="170282"/>
            <a:ext cx="1363379"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0737855" y="609601"/>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77">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5" y="17767"/>
            <a:ext cx="1707491" cy="1710119"/>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417912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1"/>
            <a:ext cx="4724400" cy="923330"/>
          </a:xfrm>
          <a:prstGeom prst="rect">
            <a:avLst/>
          </a:prstGeom>
          <a:noFill/>
        </p:spPr>
        <p:txBody>
          <a:bodyPr wrap="square" rtlCol="0">
            <a:spAutoFit/>
          </a:bodyPr>
          <a:lstStyle/>
          <a:p>
            <a:pPr defTabSz="914377"/>
            <a:r>
              <a:rPr lang="en-US" sz="5400" dirty="0">
                <a:solidFill>
                  <a:srgbClr val="FFFF00"/>
                </a:solidFill>
                <a:latin typeface="Times New Roman" panose="02020603050405020304" pitchFamily="18" charset="0"/>
                <a:cs typeface="Times New Roman" panose="02020603050405020304" pitchFamily="18" charset="0"/>
              </a:rPr>
              <a:t>CÂU </a:t>
            </a:r>
            <a:r>
              <a:rPr lang="en-US" sz="5400">
                <a:solidFill>
                  <a:srgbClr val="FFFF00"/>
                </a:solidFill>
                <a:latin typeface="Times New Roman" panose="02020603050405020304" pitchFamily="18" charset="0"/>
                <a:cs typeface="Times New Roman" panose="02020603050405020304" pitchFamily="18" charset="0"/>
              </a:rPr>
              <a:t>HỎI  5</a:t>
            </a:r>
            <a:endParaRPr lang="en-US" sz="5400" dirty="0">
              <a:solidFill>
                <a:srgbClr val="FFFF0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4220311193"/>
              </p:ext>
            </p:extLst>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120" imgH="177480" progId="Equation.DSMT4">
                  <p:embed/>
                </p:oleObj>
              </mc:Choice>
              <mc:Fallback>
                <p:oleObj name="Equation" r:id="rId10" imgW="114120" imgH="17748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61" y="5188805"/>
            <a:ext cx="5835969" cy="830997"/>
          </a:xfrm>
          <a:prstGeom prst="rect">
            <a:avLst/>
          </a:prstGeom>
          <a:solidFill>
            <a:schemeClr val="tx1">
              <a:alpha val="47000"/>
            </a:schemeClr>
          </a:solidFill>
        </p:spPr>
        <p:txBody>
          <a:bodyPr wrap="square" rtlCol="0">
            <a:spAutoFit/>
          </a:bodyPr>
          <a:lstStyle/>
          <a:p>
            <a:pPr defTabSz="914377"/>
            <a:r>
              <a:rPr lang="en-US" sz="4800" dirty="0" err="1">
                <a:solidFill>
                  <a:prstClr val="white"/>
                </a:solidFill>
                <a:latin typeface="Times New Roman" panose="02020603050405020304" pitchFamily="18" charset="0"/>
                <a:cs typeface="Times New Roman" panose="02020603050405020304" pitchFamily="18" charset="0"/>
              </a:rPr>
              <a:t>Dế</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Mèn</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666662" y="2211209"/>
            <a:ext cx="10854777" cy="1569660"/>
          </a:xfrm>
          <a:prstGeom prst="rect">
            <a:avLst/>
          </a:prstGeom>
          <a:solidFill>
            <a:schemeClr val="tx1">
              <a:alpha val="47000"/>
            </a:schemeClr>
          </a:solidFill>
        </p:spPr>
        <p:txBody>
          <a:bodyPr wrap="square" rtlCol="0">
            <a:spAutoFit/>
          </a:bodyPr>
          <a:lstStyle/>
          <a:p>
            <a:pPr lvl="0" algn="just" fontAlgn="base">
              <a:spcBef>
                <a:spcPct val="0"/>
              </a:spcBef>
              <a:spcAft>
                <a:spcPct val="0"/>
              </a:spcAft>
              <a:defRPr/>
            </a:pPr>
            <a:r>
              <a:rPr lang="vi-VN" sz="4800" b="1" dirty="0">
                <a:solidFill>
                  <a:srgbClr val="FFFFFF"/>
                </a:solidFill>
                <a:latin typeface="Times New Roman" pitchFamily="18" charset="0"/>
                <a:cs typeface="Times New Roman" pitchFamily="18" charset="0"/>
              </a:rPr>
              <a:t>Câu 5: </a:t>
            </a:r>
            <a:r>
              <a:rPr lang="vi-VN" sz="4800" dirty="0">
                <a:solidFill>
                  <a:srgbClr val="FFFFFF"/>
                </a:solidFill>
                <a:latin typeface="Times New Roman" pitchFamily="18" charset="0"/>
                <a:cs typeface="Times New Roman" pitchFamily="18" charset="0"/>
              </a:rPr>
              <a:t>Đoạn trích </a:t>
            </a:r>
            <a:r>
              <a:rPr lang="vi-VN" sz="4800" i="1" dirty="0">
                <a:solidFill>
                  <a:srgbClr val="FFFFFF"/>
                </a:solidFill>
                <a:latin typeface="Times New Roman" pitchFamily="18" charset="0"/>
                <a:cs typeface="Times New Roman" pitchFamily="18" charset="0"/>
              </a:rPr>
              <a:t>Bài học đường đời đầu tiên</a:t>
            </a:r>
            <a:r>
              <a:rPr lang="vi-VN" sz="4800" dirty="0">
                <a:solidFill>
                  <a:srgbClr val="FFFFFF"/>
                </a:solidFill>
                <a:latin typeface="Times New Roman" pitchFamily="18" charset="0"/>
                <a:cs typeface="Times New Roman" pitchFamily="18" charset="0"/>
              </a:rPr>
              <a:t> được kể lại theo lời</a:t>
            </a:r>
            <a:r>
              <a:rPr lang="en-US" sz="4800" dirty="0">
                <a:solidFill>
                  <a:srgbClr val="FFFFFF"/>
                </a:solidFill>
                <a:latin typeface="Times New Roman" pitchFamily="18" charset="0"/>
                <a:cs typeface="Times New Roman" pitchFamily="18" charset="0"/>
              </a:rPr>
              <a:t> </a:t>
            </a:r>
            <a:r>
              <a:rPr lang="en-US" sz="4800" dirty="0" err="1">
                <a:solidFill>
                  <a:srgbClr val="FFFFFF"/>
                </a:solidFill>
                <a:latin typeface="Times New Roman" pitchFamily="18" charset="0"/>
                <a:cs typeface="Times New Roman" pitchFamily="18" charset="0"/>
              </a:rPr>
              <a:t>của</a:t>
            </a:r>
            <a:r>
              <a:rPr lang="en-US" sz="4800" dirty="0">
                <a:solidFill>
                  <a:srgbClr val="FFFFFF"/>
                </a:solidFill>
                <a:latin typeface="Times New Roman" pitchFamily="18" charset="0"/>
                <a:cs typeface="Times New Roman" pitchFamily="18" charset="0"/>
              </a:rPr>
              <a:t> </a:t>
            </a:r>
            <a:r>
              <a:rPr lang="en-US" sz="4800" dirty="0" err="1">
                <a:solidFill>
                  <a:srgbClr val="FFFFFF"/>
                </a:solidFill>
                <a:latin typeface="Times New Roman" pitchFamily="18" charset="0"/>
                <a:cs typeface="Times New Roman" pitchFamily="18" charset="0"/>
              </a:rPr>
              <a:t>nhân</a:t>
            </a:r>
            <a:r>
              <a:rPr lang="en-US" sz="4800" dirty="0">
                <a:solidFill>
                  <a:srgbClr val="FFFFFF"/>
                </a:solidFill>
                <a:latin typeface="Times New Roman" pitchFamily="18" charset="0"/>
                <a:cs typeface="Times New Roman" pitchFamily="18" charset="0"/>
              </a:rPr>
              <a:t> </a:t>
            </a:r>
            <a:r>
              <a:rPr lang="en-US" sz="4800" dirty="0" err="1">
                <a:solidFill>
                  <a:srgbClr val="FFFFFF"/>
                </a:solidFill>
                <a:latin typeface="Times New Roman" pitchFamily="18" charset="0"/>
                <a:cs typeface="Times New Roman" pitchFamily="18" charset="0"/>
              </a:rPr>
              <a:t>vật</a:t>
            </a:r>
            <a:r>
              <a:rPr lang="en-US" sz="4800" dirty="0">
                <a:solidFill>
                  <a:srgbClr val="FFFFFF"/>
                </a:solidFill>
                <a:latin typeface="Times New Roman" pitchFamily="18" charset="0"/>
                <a:cs typeface="Times New Roman" pitchFamily="18" charset="0"/>
              </a:rPr>
              <a:t> </a:t>
            </a:r>
            <a:r>
              <a:rPr lang="en-US" sz="4800" dirty="0" err="1">
                <a:solidFill>
                  <a:srgbClr val="FFFFFF"/>
                </a:solidFill>
                <a:latin typeface="Times New Roman" pitchFamily="18" charset="0"/>
                <a:cs typeface="Times New Roman" pitchFamily="18" charset="0"/>
              </a:rPr>
              <a:t>nào</a:t>
            </a:r>
            <a:r>
              <a:rPr lang="en-US" sz="4800" dirty="0">
                <a:solidFill>
                  <a:srgbClr val="FFFFFF"/>
                </a:solidFill>
                <a:latin typeface="Times New Roman" pitchFamily="18" charset="0"/>
                <a:cs typeface="Times New Roman" pitchFamily="18" charset="0"/>
              </a:rPr>
              <a:t>?</a:t>
            </a:r>
          </a:p>
        </p:txBody>
      </p:sp>
      <p:sp>
        <p:nvSpPr>
          <p:cNvPr id="2" name="TextBox 1"/>
          <p:cNvSpPr txBox="1"/>
          <p:nvPr/>
        </p:nvSpPr>
        <p:spPr>
          <a:xfrm>
            <a:off x="457201" y="4143969"/>
            <a:ext cx="3536951" cy="923330"/>
          </a:xfrm>
          <a:prstGeom prst="rect">
            <a:avLst/>
          </a:prstGeom>
          <a:noFill/>
        </p:spPr>
        <p:txBody>
          <a:bodyPr wrap="square" rtlCol="0">
            <a:spAutoFit/>
          </a:bodyPr>
          <a:lstStyle/>
          <a:p>
            <a:pPr defTabSz="914377"/>
            <a:r>
              <a:rPr lang="en-US" sz="5400" i="1" u="sng" dirty="0" err="1">
                <a:solidFill>
                  <a:srgbClr val="FFFF00"/>
                </a:solidFill>
                <a:latin typeface="Times New Roman" panose="02020603050405020304" pitchFamily="18" charset="0"/>
                <a:cs typeface="Times New Roman" panose="02020603050405020304" pitchFamily="18" charset="0"/>
              </a:rPr>
              <a:t>Đáp</a:t>
            </a:r>
            <a:r>
              <a:rPr lang="en-US" sz="5400" i="1" u="sng" dirty="0">
                <a:solidFill>
                  <a:srgbClr val="FFFF00"/>
                </a:solidFill>
                <a:latin typeface="Times New Roman" panose="02020603050405020304" pitchFamily="18" charset="0"/>
                <a:cs typeface="Times New Roman" panose="02020603050405020304" pitchFamily="18" charset="0"/>
              </a:rPr>
              <a:t> </a:t>
            </a:r>
            <a:r>
              <a:rPr lang="en-US" sz="5400" i="1" u="sng" dirty="0" err="1">
                <a:solidFill>
                  <a:srgbClr val="FFFF00"/>
                </a:solidFill>
                <a:latin typeface="Times New Roman" panose="02020603050405020304" pitchFamily="18" charset="0"/>
                <a:cs typeface="Times New Roman" panose="02020603050405020304" pitchFamily="18" charset="0"/>
              </a:rPr>
              <a:t>án</a:t>
            </a:r>
            <a:r>
              <a:rPr lang="en-US" sz="54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8" y="503560"/>
            <a:ext cx="1114507" cy="986803"/>
          </a:xfrm>
          <a:prstGeom prst="ellipse">
            <a:avLst/>
          </a:prstGeom>
          <a:ln>
            <a:noFill/>
          </a:ln>
          <a:effectLst>
            <a:softEdge rad="112500"/>
          </a:effectLst>
        </p:spPr>
      </p:pic>
      <p:sp>
        <p:nvSpPr>
          <p:cNvPr id="38" name="Hình chữ nhật 85"/>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0597731" y="170282"/>
            <a:ext cx="1363379"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0737855"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77">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5" y="17767"/>
            <a:ext cx="1707491" cy="1710119"/>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416505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1"/>
            <a:ext cx="4724400" cy="923330"/>
          </a:xfrm>
          <a:prstGeom prst="rect">
            <a:avLst/>
          </a:prstGeom>
          <a:noFill/>
        </p:spPr>
        <p:txBody>
          <a:bodyPr wrap="square" rtlCol="0">
            <a:spAutoFit/>
          </a:bodyPr>
          <a:lstStyle/>
          <a:p>
            <a:pPr defTabSz="914377"/>
            <a:r>
              <a:rPr lang="en-US" sz="5400" dirty="0">
                <a:solidFill>
                  <a:srgbClr val="FFFF00"/>
                </a:solidFill>
                <a:latin typeface="Times New Roman" panose="02020603050405020304" pitchFamily="18" charset="0"/>
                <a:cs typeface="Times New Roman" panose="02020603050405020304" pitchFamily="18" charset="0"/>
              </a:rPr>
              <a:t>CÂU </a:t>
            </a:r>
            <a:r>
              <a:rPr lang="en-US" sz="5400">
                <a:solidFill>
                  <a:srgbClr val="FFFF00"/>
                </a:solidFill>
                <a:latin typeface="Times New Roman" panose="02020603050405020304" pitchFamily="18" charset="0"/>
                <a:cs typeface="Times New Roman" panose="02020603050405020304" pitchFamily="18" charset="0"/>
              </a:rPr>
              <a:t>HỎI  6</a:t>
            </a:r>
            <a:endParaRPr lang="en-US" sz="5400" dirty="0">
              <a:solidFill>
                <a:srgbClr val="FFFF0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3485489763"/>
              </p:ext>
            </p:extLst>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120" imgH="177480" progId="Equation.DSMT4">
                  <p:embed/>
                </p:oleObj>
              </mc:Choice>
              <mc:Fallback>
                <p:oleObj name="Equation" r:id="rId10" imgW="114120" imgH="17748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32461" y="5188805"/>
            <a:ext cx="9973856" cy="830997"/>
          </a:xfrm>
          <a:prstGeom prst="rect">
            <a:avLst/>
          </a:prstGeom>
          <a:solidFill>
            <a:schemeClr val="tx1">
              <a:alpha val="47000"/>
            </a:schemeClr>
          </a:solidFill>
        </p:spPr>
        <p:txBody>
          <a:bodyPr wrap="square" rtlCol="0">
            <a:spAutoFit/>
          </a:bodyPr>
          <a:lstStyle/>
          <a:p>
            <a:pPr defTabSz="914377"/>
            <a:r>
              <a:rPr lang="en-US" sz="4800" dirty="0" err="1">
                <a:solidFill>
                  <a:prstClr val="white"/>
                </a:solidFill>
                <a:latin typeface="Times New Roman" panose="02020603050405020304" pitchFamily="18" charset="0"/>
                <a:cs typeface="Times New Roman" panose="02020603050405020304" pitchFamily="18" charset="0"/>
              </a:rPr>
              <a:t>Khỏe</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mạnh</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cường</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tráng</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và</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mạnh</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mẽ</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666663" y="2211209"/>
            <a:ext cx="10636996" cy="1569660"/>
          </a:xfrm>
          <a:prstGeom prst="rect">
            <a:avLst/>
          </a:prstGeom>
          <a:solidFill>
            <a:schemeClr val="tx1">
              <a:alpha val="47000"/>
            </a:schemeClr>
          </a:solidFill>
        </p:spPr>
        <p:txBody>
          <a:bodyPr wrap="square" rtlCol="0">
            <a:spAutoFit/>
          </a:bodyPr>
          <a:lstStyle/>
          <a:p>
            <a:pPr lvl="0" algn="just" fontAlgn="base">
              <a:spcBef>
                <a:spcPct val="0"/>
              </a:spcBef>
              <a:spcAft>
                <a:spcPct val="0"/>
              </a:spcAft>
              <a:defRPr/>
            </a:pPr>
            <a:r>
              <a:rPr lang="vi-VN" sz="4800" b="1" dirty="0">
                <a:solidFill>
                  <a:srgbClr val="FFFFFF"/>
                </a:solidFill>
                <a:latin typeface="Times New Roman" pitchFamily="18" charset="0"/>
                <a:cs typeface="Times New Roman" pitchFamily="18" charset="0"/>
              </a:rPr>
              <a:t>Câu 6: </a:t>
            </a:r>
            <a:r>
              <a:rPr lang="vi-VN" sz="4800" dirty="0">
                <a:solidFill>
                  <a:srgbClr val="FFFFFF"/>
                </a:solidFill>
                <a:latin typeface="Times New Roman" pitchFamily="18" charset="0"/>
                <a:cs typeface="Times New Roman" pitchFamily="18" charset="0"/>
              </a:rPr>
              <a:t>Tác giả đã khắc họa vẻ ngoài của </a:t>
            </a:r>
            <a:endParaRPr lang="en-US" sz="4800" dirty="0">
              <a:solidFill>
                <a:srgbClr val="FFFFFF"/>
              </a:solidFill>
              <a:latin typeface="Times New Roman" pitchFamily="18" charset="0"/>
              <a:cs typeface="Times New Roman" pitchFamily="18" charset="0"/>
            </a:endParaRPr>
          </a:p>
          <a:p>
            <a:pPr lvl="0" algn="just" fontAlgn="base">
              <a:spcBef>
                <a:spcPct val="0"/>
              </a:spcBef>
              <a:spcAft>
                <a:spcPct val="0"/>
              </a:spcAft>
              <a:defRPr/>
            </a:pPr>
            <a:r>
              <a:rPr lang="vi-VN" sz="4800" dirty="0">
                <a:solidFill>
                  <a:srgbClr val="FFFFFF"/>
                </a:solidFill>
                <a:latin typeface="Times New Roman" pitchFamily="18" charset="0"/>
                <a:cs typeface="Times New Roman" pitchFamily="18" charset="0"/>
              </a:rPr>
              <a:t>Dế Mèn như thế nào?</a:t>
            </a:r>
            <a:endParaRPr lang="en-US" sz="4800" dirty="0">
              <a:solidFill>
                <a:srgbClr val="FFFFFF"/>
              </a:solidFill>
              <a:latin typeface="Times New Roman" pitchFamily="18" charset="0"/>
              <a:cs typeface="Times New Roman" pitchFamily="18" charset="0"/>
            </a:endParaRPr>
          </a:p>
        </p:txBody>
      </p:sp>
      <p:sp>
        <p:nvSpPr>
          <p:cNvPr id="2" name="TextBox 1"/>
          <p:cNvSpPr txBox="1"/>
          <p:nvPr/>
        </p:nvSpPr>
        <p:spPr>
          <a:xfrm>
            <a:off x="457201" y="4143969"/>
            <a:ext cx="3536951" cy="923330"/>
          </a:xfrm>
          <a:prstGeom prst="rect">
            <a:avLst/>
          </a:prstGeom>
          <a:noFill/>
        </p:spPr>
        <p:txBody>
          <a:bodyPr wrap="square" rtlCol="0">
            <a:spAutoFit/>
          </a:bodyPr>
          <a:lstStyle/>
          <a:p>
            <a:pPr defTabSz="914377"/>
            <a:r>
              <a:rPr lang="en-US" sz="5400" i="1" u="sng" dirty="0" err="1">
                <a:solidFill>
                  <a:srgbClr val="FFFF00"/>
                </a:solidFill>
                <a:latin typeface="Times New Roman" panose="02020603050405020304" pitchFamily="18" charset="0"/>
                <a:cs typeface="Times New Roman" panose="02020603050405020304" pitchFamily="18" charset="0"/>
              </a:rPr>
              <a:t>Đáp</a:t>
            </a:r>
            <a:r>
              <a:rPr lang="en-US" sz="5400" i="1" u="sng" dirty="0">
                <a:solidFill>
                  <a:srgbClr val="FFFF00"/>
                </a:solidFill>
                <a:latin typeface="Times New Roman" panose="02020603050405020304" pitchFamily="18" charset="0"/>
                <a:cs typeface="Times New Roman" panose="02020603050405020304" pitchFamily="18" charset="0"/>
              </a:rPr>
              <a:t> </a:t>
            </a:r>
            <a:r>
              <a:rPr lang="en-US" sz="5400" i="1" u="sng" dirty="0" err="1">
                <a:solidFill>
                  <a:srgbClr val="FFFF00"/>
                </a:solidFill>
                <a:latin typeface="Times New Roman" panose="02020603050405020304" pitchFamily="18" charset="0"/>
                <a:cs typeface="Times New Roman" panose="02020603050405020304" pitchFamily="18" charset="0"/>
              </a:rPr>
              <a:t>án</a:t>
            </a:r>
            <a:r>
              <a:rPr lang="en-US" sz="54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8" y="503560"/>
            <a:ext cx="1114507" cy="986803"/>
          </a:xfrm>
          <a:prstGeom prst="ellipse">
            <a:avLst/>
          </a:prstGeom>
          <a:ln>
            <a:noFill/>
          </a:ln>
          <a:effectLst>
            <a:softEdge rad="112500"/>
          </a:effectLst>
        </p:spPr>
      </p:pic>
      <p:sp>
        <p:nvSpPr>
          <p:cNvPr id="38" name="Hình chữ nhật 85"/>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0597731" y="170282"/>
            <a:ext cx="1363379"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0737855"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77">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5" y="17767"/>
            <a:ext cx="1707491" cy="1710119"/>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171701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79169" y="240353"/>
            <a:ext cx="4724400" cy="923330"/>
          </a:xfrm>
          <a:prstGeom prst="rect">
            <a:avLst/>
          </a:prstGeom>
          <a:noFill/>
        </p:spPr>
        <p:txBody>
          <a:bodyPr wrap="square" rtlCol="0">
            <a:spAutoFit/>
          </a:bodyPr>
          <a:lstStyle/>
          <a:p>
            <a:pPr defTabSz="914377"/>
            <a:r>
              <a:rPr lang="en-US" sz="5400" dirty="0">
                <a:solidFill>
                  <a:srgbClr val="FFFF00"/>
                </a:solidFill>
                <a:latin typeface="Times New Roman" panose="02020603050405020304" pitchFamily="18" charset="0"/>
                <a:cs typeface="Times New Roman" panose="02020603050405020304" pitchFamily="18" charset="0"/>
              </a:rPr>
              <a:t>CÂU </a:t>
            </a:r>
            <a:r>
              <a:rPr lang="en-US" sz="5400">
                <a:solidFill>
                  <a:srgbClr val="FFFF00"/>
                </a:solidFill>
                <a:latin typeface="Times New Roman" panose="02020603050405020304" pitchFamily="18" charset="0"/>
                <a:cs typeface="Times New Roman" panose="02020603050405020304" pitchFamily="18" charset="0"/>
              </a:rPr>
              <a:t>HỎI  7</a:t>
            </a:r>
            <a:endParaRPr lang="en-US" sz="5400" dirty="0">
              <a:solidFill>
                <a:srgbClr val="FFFF0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759075577"/>
              </p:ext>
            </p:extLst>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120" imgH="177480" progId="Equation.DSMT4">
                  <p:embed/>
                </p:oleObj>
              </mc:Choice>
              <mc:Fallback>
                <p:oleObj name="Equation" r:id="rId10" imgW="114120" imgH="17748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66662" y="5067299"/>
            <a:ext cx="9197341" cy="1569660"/>
          </a:xfrm>
          <a:prstGeom prst="rect">
            <a:avLst/>
          </a:prstGeom>
          <a:solidFill>
            <a:schemeClr val="tx1">
              <a:alpha val="47000"/>
            </a:schemeClr>
          </a:solidFill>
        </p:spPr>
        <p:txBody>
          <a:bodyPr wrap="square" rtlCol="0">
            <a:spAutoFit/>
          </a:bodyPr>
          <a:lstStyle/>
          <a:p>
            <a:pPr defTabSz="914377"/>
            <a:r>
              <a:rPr lang="en-US" sz="4800" dirty="0">
                <a:solidFill>
                  <a:prstClr val="white"/>
                </a:solidFill>
                <a:latin typeface="Times New Roman" panose="02020603050405020304" pitchFamily="18" charset="0"/>
                <a:cs typeface="Times New Roman" panose="02020603050405020304" pitchFamily="18" charset="0"/>
              </a:rPr>
              <a:t>Hung </a:t>
            </a:r>
            <a:r>
              <a:rPr lang="en-US" sz="4800" dirty="0" err="1">
                <a:solidFill>
                  <a:prstClr val="white"/>
                </a:solidFill>
                <a:latin typeface="Times New Roman" panose="02020603050405020304" pitchFamily="18" charset="0"/>
                <a:cs typeface="Times New Roman" panose="02020603050405020304" pitchFamily="18" charset="0"/>
              </a:rPr>
              <a:t>hăng</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kiêu</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ngạo</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coi</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thường</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các</a:t>
            </a:r>
            <a:r>
              <a:rPr lang="en-US" sz="4800" dirty="0">
                <a:solidFill>
                  <a:prstClr val="white"/>
                </a:solidFill>
                <a:latin typeface="Times New Roman" panose="02020603050405020304" pitchFamily="18" charset="0"/>
                <a:cs typeface="Times New Roman" panose="02020603050405020304" pitchFamily="18" charset="0"/>
              </a:rPr>
              <a:t> con </a:t>
            </a:r>
            <a:r>
              <a:rPr lang="en-US" sz="4800" dirty="0" err="1">
                <a:solidFill>
                  <a:prstClr val="white"/>
                </a:solidFill>
                <a:latin typeface="Times New Roman" panose="02020603050405020304" pitchFamily="18" charset="0"/>
                <a:cs typeface="Times New Roman" panose="02020603050405020304" pitchFamily="18" charset="0"/>
              </a:rPr>
              <a:t>vật</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khác</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666662" y="2211209"/>
            <a:ext cx="11294447" cy="1446550"/>
          </a:xfrm>
          <a:prstGeom prst="rect">
            <a:avLst/>
          </a:prstGeom>
          <a:solidFill>
            <a:schemeClr val="tx1">
              <a:alpha val="47000"/>
            </a:schemeClr>
          </a:solidFill>
        </p:spPr>
        <p:txBody>
          <a:bodyPr wrap="square" rtlCol="0">
            <a:spAutoFit/>
          </a:bodyPr>
          <a:lstStyle/>
          <a:p>
            <a:pPr lvl="0" algn="just" fontAlgn="base">
              <a:spcBef>
                <a:spcPct val="0"/>
              </a:spcBef>
              <a:spcAft>
                <a:spcPct val="0"/>
              </a:spcAft>
              <a:defRPr/>
            </a:pPr>
            <a:r>
              <a:rPr lang="vi-VN" sz="4400" b="1" dirty="0">
                <a:solidFill>
                  <a:srgbClr val="FFFFFF"/>
                </a:solidFill>
                <a:latin typeface="Times New Roman" pitchFamily="18" charset="0"/>
                <a:cs typeface="Times New Roman" pitchFamily="18" charset="0"/>
              </a:rPr>
              <a:t>Câu 7: </a:t>
            </a:r>
            <a:r>
              <a:rPr lang="vi-VN" sz="4400" dirty="0">
                <a:solidFill>
                  <a:srgbClr val="FFFFFF"/>
                </a:solidFill>
                <a:latin typeface="Times New Roman" pitchFamily="18" charset="0"/>
                <a:cs typeface="Times New Roman" pitchFamily="18" charset="0"/>
              </a:rPr>
              <a:t>Tính cách của Dế Mèn trong đoạn trích </a:t>
            </a:r>
            <a:r>
              <a:rPr lang="vi-VN" sz="4400" i="1" dirty="0">
                <a:solidFill>
                  <a:srgbClr val="FFFFFF"/>
                </a:solidFill>
                <a:latin typeface="Times New Roman" pitchFamily="18" charset="0"/>
                <a:cs typeface="Times New Roman" pitchFamily="18" charset="0"/>
              </a:rPr>
              <a:t>Bài học đường đời đầu tiên</a:t>
            </a:r>
            <a:r>
              <a:rPr lang="vi-VN" sz="4400" dirty="0">
                <a:solidFill>
                  <a:srgbClr val="FFFFFF"/>
                </a:solidFill>
                <a:latin typeface="Times New Roman" pitchFamily="18" charset="0"/>
                <a:cs typeface="Times New Roman" pitchFamily="18" charset="0"/>
              </a:rPr>
              <a:t> như thế nào?</a:t>
            </a:r>
            <a:endParaRPr lang="en-US" sz="4400" dirty="0">
              <a:solidFill>
                <a:srgbClr val="FFFFFF"/>
              </a:solidFill>
              <a:latin typeface="Times New Roman" pitchFamily="18" charset="0"/>
              <a:cs typeface="Times New Roman" pitchFamily="18" charset="0"/>
            </a:endParaRPr>
          </a:p>
        </p:txBody>
      </p:sp>
      <p:sp>
        <p:nvSpPr>
          <p:cNvPr id="2" name="TextBox 1"/>
          <p:cNvSpPr txBox="1"/>
          <p:nvPr/>
        </p:nvSpPr>
        <p:spPr>
          <a:xfrm>
            <a:off x="457201" y="4143969"/>
            <a:ext cx="3536951" cy="923330"/>
          </a:xfrm>
          <a:prstGeom prst="rect">
            <a:avLst/>
          </a:prstGeom>
          <a:noFill/>
        </p:spPr>
        <p:txBody>
          <a:bodyPr wrap="square" rtlCol="0">
            <a:spAutoFit/>
          </a:bodyPr>
          <a:lstStyle/>
          <a:p>
            <a:pPr defTabSz="914377"/>
            <a:r>
              <a:rPr lang="en-US" sz="5400" i="1" u="sng" dirty="0" err="1">
                <a:solidFill>
                  <a:srgbClr val="FFFF00"/>
                </a:solidFill>
                <a:latin typeface="Times New Roman" panose="02020603050405020304" pitchFamily="18" charset="0"/>
                <a:cs typeface="Times New Roman" panose="02020603050405020304" pitchFamily="18" charset="0"/>
              </a:rPr>
              <a:t>Đáp</a:t>
            </a:r>
            <a:r>
              <a:rPr lang="en-US" sz="5400" i="1" u="sng" dirty="0">
                <a:solidFill>
                  <a:srgbClr val="FFFF00"/>
                </a:solidFill>
                <a:latin typeface="Times New Roman" panose="02020603050405020304" pitchFamily="18" charset="0"/>
                <a:cs typeface="Times New Roman" panose="02020603050405020304" pitchFamily="18" charset="0"/>
              </a:rPr>
              <a:t> </a:t>
            </a:r>
            <a:r>
              <a:rPr lang="en-US" sz="5400" i="1" u="sng" dirty="0" err="1">
                <a:solidFill>
                  <a:srgbClr val="FFFF00"/>
                </a:solidFill>
                <a:latin typeface="Times New Roman" panose="02020603050405020304" pitchFamily="18" charset="0"/>
                <a:cs typeface="Times New Roman" panose="02020603050405020304" pitchFamily="18" charset="0"/>
              </a:rPr>
              <a:t>án</a:t>
            </a:r>
            <a:r>
              <a:rPr lang="en-US" sz="54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8" y="503560"/>
            <a:ext cx="1114507" cy="986803"/>
          </a:xfrm>
          <a:prstGeom prst="ellipse">
            <a:avLst/>
          </a:prstGeom>
          <a:ln>
            <a:noFill/>
          </a:ln>
          <a:effectLst>
            <a:softEdge rad="112500"/>
          </a:effectLst>
        </p:spPr>
      </p:pic>
      <p:sp>
        <p:nvSpPr>
          <p:cNvPr id="38" name="Hình chữ nhật 85"/>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0597731" y="170282"/>
            <a:ext cx="1363379"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0597733" y="170282"/>
            <a:ext cx="1363377" cy="1653359"/>
          </a:xfrm>
          <a:prstGeom prst="rect">
            <a:avLst/>
          </a:prstGeom>
          <a:blipFill>
            <a:blip r:embed="rId14"/>
            <a:stretch>
              <a:fillRect/>
            </a:stretch>
          </a:blipFill>
          <a:ln w="25400" cap="flat" cmpd="sng" algn="ctr">
            <a:noFill/>
            <a:prstDash val="solid"/>
          </a:ln>
          <a:effectLst/>
        </p:spPr>
        <p:txBody>
          <a:bodyPr anchor="b"/>
          <a:lstStyle/>
          <a:p>
            <a:pPr algn="ctr" defTabSz="914377">
              <a:defRPr/>
            </a:pPr>
            <a:r>
              <a:rPr lang="en-US" sz="66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0737855"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77">
              <a:defRPr/>
            </a:pPr>
            <a:r>
              <a:rPr lang="en-US"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5" y="17767"/>
            <a:ext cx="1707491" cy="1710119"/>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259147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67339" y="330200"/>
            <a:ext cx="9701571" cy="5720841"/>
          </a:xfrm>
          <a:prstGeom prst="rect">
            <a:avLst/>
          </a:prstGeom>
        </p:spPr>
      </p:pic>
      <p:pic>
        <p:nvPicPr>
          <p:cNvPr id="2" name="Picture 1"/>
          <p:cNvPicPr>
            <a:picLocks noChangeAspect="1"/>
          </p:cNvPicPr>
          <p:nvPr/>
        </p:nvPicPr>
        <p:blipFill>
          <a:blip r:embed="rId5"/>
          <a:stretch>
            <a:fillRect/>
          </a:stretch>
        </p:blipFill>
        <p:spPr>
          <a:xfrm>
            <a:off x="6197600" y="1346200"/>
            <a:ext cx="2788145" cy="1072989"/>
          </a:xfrm>
          <a:prstGeom prst="rect">
            <a:avLst/>
          </a:prstGeom>
        </p:spPr>
      </p:pic>
      <p:pic>
        <p:nvPicPr>
          <p:cNvPr id="9" name="Picture 8"/>
          <p:cNvPicPr>
            <a:picLocks noChangeAspect="1"/>
          </p:cNvPicPr>
          <p:nvPr/>
        </p:nvPicPr>
        <p:blipFill rotWithShape="1">
          <a:blip r:embed="rId6"/>
          <a:srcRect t="2244"/>
          <a:stretch/>
        </p:blipFill>
        <p:spPr>
          <a:xfrm>
            <a:off x="179756" y="3352120"/>
            <a:ext cx="4900244" cy="3353827"/>
          </a:xfrm>
          <a:prstGeom prst="rect">
            <a:avLst/>
          </a:prstGeom>
        </p:spPr>
      </p:pic>
      <p:sp>
        <p:nvSpPr>
          <p:cNvPr id="13" name="TextBox 12"/>
          <p:cNvSpPr txBox="1">
            <a:spLocks noChangeArrowheads="1"/>
          </p:cNvSpPr>
          <p:nvPr/>
        </p:nvSpPr>
        <p:spPr bwMode="auto">
          <a:xfrm>
            <a:off x="5080000" y="2209800"/>
            <a:ext cx="5767756" cy="285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381019" indent="-381019" algn="just" eaLnBrk="0" fontAlgn="base" hangingPunct="0">
              <a:spcBef>
                <a:spcPct val="20000"/>
              </a:spcBef>
              <a:spcAft>
                <a:spcPct val="0"/>
              </a:spcAft>
              <a:buFontTx/>
              <a:buChar char="-"/>
            </a:pPr>
            <a:r>
              <a:rPr lang="en-US" altLang="en-US" sz="2800" b="1" dirty="0">
                <a:solidFill>
                  <a:srgbClr val="000000"/>
                </a:solidFill>
                <a:latin typeface="Times New Roman" panose="02020603050405020304" pitchFamily="18" charset="0"/>
                <a:cs typeface="Times New Roman" panose="02020603050405020304" pitchFamily="18" charset="0"/>
              </a:rPr>
              <a:t>GV chia </a:t>
            </a:r>
            <a:r>
              <a:rPr lang="en-US" altLang="en-US" sz="2800" b="1" dirty="0" err="1">
                <a:solidFill>
                  <a:srgbClr val="000000"/>
                </a:solidFill>
                <a:latin typeface="Times New Roman" panose="02020603050405020304" pitchFamily="18" charset="0"/>
                <a:cs typeface="Times New Roman" panose="02020603050405020304" pitchFamily="18" charset="0"/>
              </a:rPr>
              <a:t>lớp</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thành</a:t>
            </a:r>
            <a:r>
              <a:rPr lang="en-US" altLang="en-US" sz="2800" b="1" dirty="0">
                <a:solidFill>
                  <a:srgbClr val="000000"/>
                </a:solidFill>
                <a:latin typeface="Times New Roman" panose="02020603050405020304" pitchFamily="18" charset="0"/>
                <a:cs typeface="Times New Roman" panose="02020603050405020304" pitchFamily="18" charset="0"/>
              </a:rPr>
              <a:t> 4 </a:t>
            </a:r>
            <a:r>
              <a:rPr lang="en-US" altLang="en-US" sz="2800" b="1" dirty="0" err="1">
                <a:solidFill>
                  <a:srgbClr val="000000"/>
                </a:solidFill>
                <a:latin typeface="Times New Roman" panose="02020603050405020304" pitchFamily="18" charset="0"/>
                <a:cs typeface="Times New Roman" panose="02020603050405020304" pitchFamily="18" charset="0"/>
              </a:rPr>
              <a:t>nhóm</a:t>
            </a:r>
            <a:endParaRPr lang="en-US" altLang="en-US" sz="2800" b="1" dirty="0">
              <a:solidFill>
                <a:srgbClr val="000000"/>
              </a:solidFill>
              <a:latin typeface="Times New Roman" panose="02020603050405020304" pitchFamily="18" charset="0"/>
              <a:cs typeface="Times New Roman" panose="02020603050405020304" pitchFamily="18" charset="0"/>
            </a:endParaRPr>
          </a:p>
          <a:p>
            <a:pPr marL="381019" indent="-381019" algn="just" eaLnBrk="0" fontAlgn="base" hangingPunct="0">
              <a:spcBef>
                <a:spcPct val="20000"/>
              </a:spcBef>
              <a:spcAft>
                <a:spcPct val="0"/>
              </a:spcAft>
              <a:buFontTx/>
              <a:buChar char="-"/>
            </a:pPr>
            <a:r>
              <a:rPr lang="en-US" altLang="en-US" sz="2800" b="1" dirty="0" err="1">
                <a:solidFill>
                  <a:srgbClr val="000000"/>
                </a:solidFill>
                <a:latin typeface="Times New Roman" panose="02020603050405020304" pitchFamily="18" charset="0"/>
                <a:cs typeface="Times New Roman" panose="02020603050405020304" pitchFamily="18" charset="0"/>
              </a:rPr>
              <a:t>Yêu</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cầu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tìm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hiểu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về</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đặc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điểm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truyện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cốt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truyện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nhân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vật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người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kể</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chuyện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lời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người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kể</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chuyện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nhân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vật</a:t>
            </a:r>
            <a:r>
              <a:rPr lang="en-US" altLang="en-US" sz="2800" dirty="0">
                <a:solidFill>
                  <a:srgbClr val="000000"/>
                </a:solidFill>
                <a:latin typeface="Times New Roman" panose="02020603050405020304" pitchFamily="18" charset="0"/>
                <a:cs typeface="Times New Roman" panose="02020603050405020304" pitchFamily="18" charset="0"/>
              </a:rPr>
              <a:t>)</a:t>
            </a:r>
          </a:p>
          <a:p>
            <a:pPr marL="381019" indent="-381019" algn="just" eaLnBrk="0" fontAlgn="base" hangingPunct="0">
              <a:spcBef>
                <a:spcPct val="20000"/>
              </a:spcBef>
              <a:spcAft>
                <a:spcPct val="0"/>
              </a:spcAft>
              <a:buFontTx/>
              <a:buChar char="-"/>
            </a:pPr>
            <a:r>
              <a:rPr lang="en-US" altLang="en-US" sz="2800" b="1" dirty="0" err="1">
                <a:solidFill>
                  <a:srgbClr val="000000"/>
                </a:solidFill>
                <a:latin typeface="Times New Roman" panose="02020603050405020304" pitchFamily="18" charset="0"/>
                <a:cs typeface="Times New Roman" panose="02020603050405020304" pitchFamily="18" charset="0"/>
              </a:rPr>
              <a:t>Thời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gian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dirty="0">
                <a:solidFill>
                  <a:srgbClr val="000000"/>
                </a:solidFill>
                <a:latin typeface="Times New Roman" panose="02020603050405020304" pitchFamily="18" charset="0"/>
                <a:cs typeface="Times New Roman" panose="02020603050405020304" pitchFamily="18" charset="0"/>
              </a:rPr>
              <a:t>10 </a:t>
            </a:r>
            <a:r>
              <a:rPr lang="en-US" altLang="en-US" sz="2800" dirty="0" err="1">
                <a:solidFill>
                  <a:srgbClr val="000000"/>
                </a:solidFill>
                <a:latin typeface="Times New Roman" panose="02020603050405020304" pitchFamily="18" charset="0"/>
                <a:cs typeface="Times New Roman" panose="02020603050405020304" pitchFamily="18" charset="0"/>
              </a:rPr>
              <a:t>phút</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851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strips(downLeft)">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strips(downLeft)">
                                      <p:cBhvr>
                                        <p:cTn id="19" dur="500"/>
                                        <p:tgtEl>
                                          <p:spTgt spid="1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13">
                                            <p:txEl>
                                              <p:pRg st="2" end="2"/>
                                            </p:txEl>
                                          </p:spTgt>
                                        </p:tgtEl>
                                        <p:attrNameLst>
                                          <p:attrName>style.visibility</p:attrName>
                                        </p:attrNameLst>
                                      </p:cBhvr>
                                      <p:to>
                                        <p:strVal val="visible"/>
                                      </p:to>
                                    </p:set>
                                    <p:animEffect transition="in" filter="strips(downLeft)">
                                      <p:cBhvr>
                                        <p:cTn id="24"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5155">
            <a:off x="10159242" y="3646525"/>
            <a:ext cx="3354451" cy="4413751"/>
          </a:xfrm>
          <a:prstGeom prst="rect">
            <a:avLst/>
          </a:prstGeom>
        </p:spPr>
      </p:pic>
      <p:sp>
        <p:nvSpPr>
          <p:cNvPr id="5" name="Freeform 3"/>
          <p:cNvSpPr/>
          <p:nvPr/>
        </p:nvSpPr>
        <p:spPr>
          <a:xfrm>
            <a:off x="558800" y="228599"/>
            <a:ext cx="11125200" cy="6197600"/>
          </a:xfrm>
          <a:custGeom>
            <a:avLst/>
            <a:gdLst/>
            <a:ahLst/>
            <a:cxnLst/>
            <a:rect l="l" t="t" r="r" b="b"/>
            <a:pathLst>
              <a:path w="878072" h="323258">
                <a:moveTo>
                  <a:pt x="0" y="0"/>
                </a:moveTo>
                <a:lnTo>
                  <a:pt x="878072" y="0"/>
                </a:lnTo>
                <a:lnTo>
                  <a:pt x="878072" y="323258"/>
                </a:lnTo>
                <a:lnTo>
                  <a:pt x="0" y="323258"/>
                </a:lnTo>
                <a:close/>
              </a:path>
            </a:pathLst>
          </a:custGeom>
          <a:solidFill>
            <a:schemeClr val="bg1"/>
          </a:solidFill>
          <a:ln>
            <a:solidFill>
              <a:schemeClr val="accent4">
                <a:lumMod val="60000"/>
                <a:lumOff val="40000"/>
              </a:schemeClr>
            </a:solidFill>
            <a:prstDash val="dash"/>
          </a:ln>
        </p:spPr>
        <p:txBody>
          <a:bodyPr/>
          <a:lstStyle/>
          <a:p>
            <a:endParaRPr lang="en-US" sz="1200"/>
          </a:p>
        </p:txBody>
      </p:sp>
      <p:pic>
        <p:nvPicPr>
          <p:cNvPr id="6" name="Picture 5"/>
          <p:cNvPicPr>
            <a:picLocks noChangeAspect="1"/>
          </p:cNvPicPr>
          <p:nvPr/>
        </p:nvPicPr>
        <p:blipFill>
          <a:blip r:embed="rId5"/>
          <a:stretch>
            <a:fillRect/>
          </a:stretch>
        </p:blipFill>
        <p:spPr>
          <a:xfrm>
            <a:off x="3947332" y="252568"/>
            <a:ext cx="3564083" cy="1371600"/>
          </a:xfrm>
          <a:prstGeom prst="rect">
            <a:avLst/>
          </a:prstGeom>
        </p:spPr>
      </p:pic>
      <p:sp>
        <p:nvSpPr>
          <p:cNvPr id="7" name="TextBox 6"/>
          <p:cNvSpPr txBox="1">
            <a:spLocks noChangeArrowheads="1"/>
          </p:cNvSpPr>
          <p:nvPr/>
        </p:nvSpPr>
        <p:spPr bwMode="auto">
          <a:xfrm>
            <a:off x="3834805" y="1624169"/>
            <a:ext cx="714548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2000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 </a:t>
            </a:r>
            <a:r>
              <a:rPr lang="vi-VN" altLang="en-US" sz="2800" dirty="0">
                <a:solidFill>
                  <a:srgbClr val="000000"/>
                </a:solidFill>
                <a:latin typeface="Times New Roman" panose="02020603050405020304" pitchFamily="18" charset="0"/>
                <a:cs typeface="Times New Roman" panose="02020603050405020304" pitchFamily="18" charset="0"/>
              </a:rPr>
              <a:t>Là yếu tố quan trọng của truyện kể, gồm các sự kiện chính được sắp xếp theo một trật tự nhất định: có mở đầu, diễn biến và kết thúc.</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938552" y="4644557"/>
            <a:ext cx="1036569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2000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 </a:t>
            </a:r>
            <a:r>
              <a:rPr lang="vi-VN" altLang="en-US" sz="2800" dirty="0">
                <a:solidFill>
                  <a:srgbClr val="000000"/>
                </a:solidFill>
                <a:latin typeface="Times New Roman" panose="02020603050405020304" pitchFamily="18" charset="0"/>
                <a:cs typeface="Times New Roman" panose="02020603050405020304" pitchFamily="18" charset="0"/>
              </a:rPr>
              <a:t>Là đối tượng có hình dáng, cử chỉ, hành động, ngôn ngữ, cảm xúc, suy nghĩ,... được nhà văn khắc hoạ trong tác phẩm. Nhân vật thường là con người nhưng cũng có thể là thần tiên, ma quỷ, con vật. đồ vật,...</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pic>
        <p:nvPicPr>
          <p:cNvPr id="11"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306118">
            <a:off x="696428" y="1050855"/>
            <a:ext cx="2504773" cy="2102803"/>
          </a:xfrm>
          <a:prstGeom prst="rect">
            <a:avLst/>
          </a:prstGeom>
        </p:spPr>
      </p:pic>
      <p:sp>
        <p:nvSpPr>
          <p:cNvPr id="12" name="TextBox 11"/>
          <p:cNvSpPr txBox="1">
            <a:spLocks noChangeArrowheads="1"/>
          </p:cNvSpPr>
          <p:nvPr/>
        </p:nvSpPr>
        <p:spPr bwMode="auto">
          <a:xfrm>
            <a:off x="1280795" y="1689222"/>
            <a:ext cx="1537348" cy="954107"/>
          </a:xfrm>
          <a:prstGeom prst="rect">
            <a:avLst/>
          </a:prstGeom>
          <a:noFill/>
          <a:ln>
            <a:noFill/>
          </a:ln>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ctr" eaLnBrk="0" fontAlgn="base" hangingPunct="0">
              <a:spcBef>
                <a:spcPct val="20000"/>
              </a:spcBef>
              <a:spcAft>
                <a:spcPct val="0"/>
              </a:spcAft>
            </a:pPr>
            <a:r>
              <a:rPr lang="en-US" altLang="en-US" sz="2800" b="1" dirty="0">
                <a:latin typeface="Times New Roman" panose="02020603050405020304" pitchFamily="18" charset="0"/>
                <a:cs typeface="Times New Roman" panose="02020603050405020304" pitchFamily="18" charset="0"/>
              </a:rPr>
              <a:t>a. </a:t>
            </a:r>
            <a:r>
              <a:rPr lang="en-US" altLang="en-US" sz="2800" b="1" dirty="0" err="1">
                <a:latin typeface="Times New Roman" panose="02020603050405020304" pitchFamily="18" charset="0"/>
                <a:cs typeface="Times New Roman" panose="02020603050405020304" pitchFamily="18" charset="0"/>
              </a:rPr>
              <a:t>Cốt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truyện</a:t>
            </a:r>
            <a:endParaRPr lang="en-US" altLang="en-US" sz="2800" b="1" dirty="0">
              <a:latin typeface="Times New Roman" panose="02020603050405020304" pitchFamily="18" charset="0"/>
              <a:cs typeface="Times New Roman" panose="02020603050405020304" pitchFamily="18" charset="0"/>
            </a:endParaRPr>
          </a:p>
        </p:txBody>
      </p:sp>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29785">
            <a:off x="4807225" y="3238230"/>
            <a:ext cx="2371854" cy="1319613"/>
          </a:xfrm>
          <a:prstGeom prst="rect">
            <a:avLst/>
          </a:prstGeom>
        </p:spPr>
      </p:pic>
      <p:sp>
        <p:nvSpPr>
          <p:cNvPr id="14" name="TextBox 13"/>
          <p:cNvSpPr txBox="1">
            <a:spLocks noChangeArrowheads="1"/>
          </p:cNvSpPr>
          <p:nvPr/>
        </p:nvSpPr>
        <p:spPr bwMode="auto">
          <a:xfrm>
            <a:off x="4766960" y="3708765"/>
            <a:ext cx="2336177" cy="523220"/>
          </a:xfrm>
          <a:prstGeom prst="rect">
            <a:avLst/>
          </a:prstGeom>
          <a:noFill/>
          <a:ln>
            <a:noFill/>
          </a:ln>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ctr" eaLnBrk="0" fontAlgn="base" hangingPunct="0">
              <a:spcBef>
                <a:spcPct val="20000"/>
              </a:spcBef>
              <a:spcAft>
                <a:spcPct val="0"/>
              </a:spcAft>
            </a:pPr>
            <a:r>
              <a:rPr lang="en-US" altLang="en-US" sz="2800" b="1" dirty="0">
                <a:latin typeface="Times New Roman" panose="02020603050405020304" pitchFamily="18" charset="0"/>
                <a:cs typeface="Times New Roman" panose="02020603050405020304" pitchFamily="18" charset="0"/>
              </a:rPr>
              <a:t>b. </a:t>
            </a:r>
            <a:r>
              <a:rPr lang="en-US" altLang="en-US" sz="2800" b="1" dirty="0" err="1">
                <a:latin typeface="Times New Roman" panose="02020603050405020304" pitchFamily="18" charset="0"/>
                <a:cs typeface="Times New Roman" panose="02020603050405020304" pitchFamily="18" charset="0"/>
              </a:rPr>
              <a:t>Nhân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vật</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7617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499;p19"/>
          <p:cNvPicPr preferRelativeResize="0"/>
          <p:nvPr/>
        </p:nvPicPr>
        <p:blipFill rotWithShape="1">
          <a:blip r:embed="rId3">
            <a:alphaModFix/>
            <a:biLevel thresh="50000"/>
          </a:blip>
          <a:srcRect/>
          <a:stretch/>
        </p:blipFill>
        <p:spPr>
          <a:xfrm>
            <a:off x="-175673" y="1222995"/>
            <a:ext cx="12570873" cy="7265951"/>
          </a:xfrm>
          <a:prstGeom prst="rect">
            <a:avLst/>
          </a:prstGeom>
          <a:noFill/>
          <a:ln>
            <a:noFill/>
          </a:ln>
        </p:spPr>
      </p:pic>
      <p:pic>
        <p:nvPicPr>
          <p:cNvPr id="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75155">
            <a:off x="9650004" y="-1128675"/>
            <a:ext cx="3354451" cy="4413751"/>
          </a:xfrm>
          <a:prstGeom prst="rect">
            <a:avLst/>
          </a:prstGeom>
        </p:spPr>
      </p:pic>
      <p:pic>
        <p:nvPicPr>
          <p:cNvPr id="15" name="Google Shape;499;p19"/>
          <p:cNvPicPr preferRelativeResize="0"/>
          <p:nvPr/>
        </p:nvPicPr>
        <p:blipFill rotWithShape="1">
          <a:blip r:embed="rId3">
            <a:alphaModFix/>
            <a:biLevel thresh="50000"/>
          </a:blip>
          <a:srcRect/>
          <a:stretch/>
        </p:blipFill>
        <p:spPr>
          <a:xfrm>
            <a:off x="0" y="-891819"/>
            <a:ext cx="9144000" cy="4976445"/>
          </a:xfrm>
          <a:prstGeom prst="rect">
            <a:avLst/>
          </a:prstGeom>
          <a:noFill/>
          <a:ln>
            <a:noFill/>
          </a:ln>
        </p:spPr>
      </p:pic>
      <p:sp>
        <p:nvSpPr>
          <p:cNvPr id="16" name="TextBox 15"/>
          <p:cNvSpPr txBox="1">
            <a:spLocks noChangeArrowheads="1"/>
          </p:cNvSpPr>
          <p:nvPr/>
        </p:nvSpPr>
        <p:spPr bwMode="auto">
          <a:xfrm>
            <a:off x="707126" y="730552"/>
            <a:ext cx="3100386" cy="523220"/>
          </a:xfrm>
          <a:prstGeom prst="rect">
            <a:avLst/>
          </a:prstGeom>
          <a:noFill/>
          <a:ln>
            <a:noFill/>
          </a:ln>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ctr" eaLnBrk="0" fontAlgn="base" hangingPunct="0">
              <a:spcBef>
                <a:spcPct val="20000"/>
              </a:spcBef>
              <a:spcAft>
                <a:spcPct val="0"/>
              </a:spcAft>
              <a:defRPr/>
            </a:pPr>
            <a:r>
              <a:rPr lang="en-US" altLang="en-US" sz="2800" b="1" dirty="0">
                <a:latin typeface="Times New Roman" panose="02020603050405020304" pitchFamily="18" charset="0"/>
                <a:cs typeface="Times New Roman" panose="02020603050405020304" pitchFamily="18" charset="0"/>
              </a:rPr>
              <a:t>c. </a:t>
            </a:r>
            <a:r>
              <a:rPr lang="en-US" altLang="en-US" sz="2800" b="1" dirty="0" err="1">
                <a:latin typeface="Times New Roman" panose="02020603050405020304" pitchFamily="18" charset="0"/>
                <a:cs typeface="Times New Roman" panose="02020603050405020304" pitchFamily="18" charset="0"/>
              </a:rPr>
              <a:t>Người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kể</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chuyện</a:t>
            </a:r>
            <a:endParaRPr lang="en-US" altLang="en-US" sz="2800" b="1" dirty="0">
              <a:latin typeface="Times New Roman" panose="02020603050405020304" pitchFamily="18" charset="0"/>
              <a:cs typeface="Times New Roman" panose="02020603050405020304" pitchFamily="18" charset="0"/>
            </a:endParaRPr>
          </a:p>
        </p:txBody>
      </p:sp>
      <p:sp>
        <p:nvSpPr>
          <p:cNvPr id="17" name="TextBox 16"/>
          <p:cNvSpPr txBox="1">
            <a:spLocks noChangeArrowheads="1"/>
          </p:cNvSpPr>
          <p:nvPr/>
        </p:nvSpPr>
        <p:spPr bwMode="auto">
          <a:xfrm>
            <a:off x="1168400" y="1224688"/>
            <a:ext cx="9144000" cy="155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eaLnBrk="0" fontAlgn="base" hangingPunct="0">
              <a:spcBef>
                <a:spcPct val="2000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 </a:t>
            </a:r>
            <a:r>
              <a:rPr lang="vi-VN" altLang="en-US" sz="2800" dirty="0">
                <a:solidFill>
                  <a:srgbClr val="000000"/>
                </a:solidFill>
                <a:latin typeface="Times New Roman" panose="02020603050405020304" pitchFamily="18" charset="0"/>
                <a:cs typeface="Times New Roman" panose="02020603050405020304" pitchFamily="18" charset="0"/>
              </a:rPr>
              <a:t>Là nhân vật do nhà văn tạo ra để kể lại câu chuyện:</a:t>
            </a:r>
            <a:endParaRPr lang="en-US" altLang="en-US" sz="2800" dirty="0">
              <a:solidFill>
                <a:srgbClr val="000000"/>
              </a:solidFill>
              <a:latin typeface="Times New Roman" panose="02020603050405020304" pitchFamily="18" charset="0"/>
              <a:cs typeface="Times New Roman" panose="02020603050405020304" pitchFamily="18" charset="0"/>
            </a:endParaRPr>
          </a:p>
          <a:p>
            <a:pPr eaLnBrk="0" fontAlgn="base" hangingPunct="0">
              <a:spcBef>
                <a:spcPct val="20000"/>
              </a:spcBef>
              <a:spcAft>
                <a:spcPct val="0"/>
              </a:spcAft>
            </a:pPr>
            <a:r>
              <a:rPr lang="vi-VN" altLang="en-US" sz="2800" dirty="0">
                <a:solidFill>
                  <a:srgbClr val="000000"/>
                </a:solidFill>
                <a:latin typeface="Times New Roman" panose="02020603050405020304" pitchFamily="18" charset="0"/>
                <a:cs typeface="Times New Roman" panose="02020603050405020304" pitchFamily="18" charset="0"/>
              </a:rPr>
              <a:t>+ Ngôi thứ nhất, xưng “tôi”.</a:t>
            </a:r>
            <a:endParaRPr lang="en-US" altLang="en-US" sz="2800" dirty="0">
              <a:solidFill>
                <a:srgbClr val="000000"/>
              </a:solidFill>
              <a:latin typeface="Times New Roman" panose="02020603050405020304" pitchFamily="18" charset="0"/>
              <a:cs typeface="Times New Roman" panose="02020603050405020304" pitchFamily="18" charset="0"/>
            </a:endParaRPr>
          </a:p>
          <a:p>
            <a:pPr eaLnBrk="0" fontAlgn="base" hangingPunct="0">
              <a:spcBef>
                <a:spcPct val="20000"/>
              </a:spcBef>
              <a:spcAft>
                <a:spcPct val="0"/>
              </a:spcAft>
            </a:pPr>
            <a:r>
              <a:rPr lang="vi-VN" altLang="en-US" sz="2800" dirty="0">
                <a:solidFill>
                  <a:srgbClr val="000000"/>
                </a:solidFill>
                <a:latin typeface="Times New Roman" panose="02020603050405020304" pitchFamily="18" charset="0"/>
                <a:cs typeface="Times New Roman" panose="02020603050405020304" pitchFamily="18" charset="0"/>
              </a:rPr>
              <a:t>+ Ngôi thứ ba, người kể giấu mình.</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19" name="TextBox 18"/>
          <p:cNvSpPr txBox="1">
            <a:spLocks noChangeArrowheads="1"/>
          </p:cNvSpPr>
          <p:nvPr/>
        </p:nvSpPr>
        <p:spPr bwMode="auto">
          <a:xfrm>
            <a:off x="693579" y="3593031"/>
            <a:ext cx="6061302" cy="523220"/>
          </a:xfrm>
          <a:prstGeom prst="rect">
            <a:avLst/>
          </a:prstGeom>
          <a:noFill/>
          <a:ln>
            <a:noFill/>
          </a:ln>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ctr" eaLnBrk="0" fontAlgn="base" hangingPunct="0">
              <a:spcBef>
                <a:spcPct val="20000"/>
              </a:spcBef>
              <a:spcAft>
                <a:spcPct val="0"/>
              </a:spcAft>
              <a:defRPr/>
            </a:pPr>
            <a:r>
              <a:rPr lang="en-US" altLang="en-US" sz="2800" b="1" dirty="0">
                <a:latin typeface="Times New Roman" panose="02020603050405020304" pitchFamily="18" charset="0"/>
                <a:cs typeface="Times New Roman" panose="02020603050405020304" pitchFamily="18" charset="0"/>
              </a:rPr>
              <a:t>d. </a:t>
            </a:r>
            <a:r>
              <a:rPr lang="en-US" altLang="en-US" sz="2800" b="1" dirty="0" err="1">
                <a:latin typeface="Times New Roman" panose="02020603050405020304" pitchFamily="18" charset="0"/>
                <a:cs typeface="Times New Roman" panose="02020603050405020304" pitchFamily="18" charset="0"/>
              </a:rPr>
              <a:t>Lời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người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kể</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chuyện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nhân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vật</a:t>
            </a:r>
            <a:endParaRPr lang="en-US" altLang="en-US" sz="2800" b="1" dirty="0">
              <a:latin typeface="Times New Roman" panose="02020603050405020304" pitchFamily="18" charset="0"/>
              <a:cs typeface="Times New Roman" panose="02020603050405020304" pitchFamily="18" charset="0"/>
            </a:endParaRPr>
          </a:p>
        </p:txBody>
      </p:sp>
      <p:sp>
        <p:nvSpPr>
          <p:cNvPr id="20" name="TextBox 19"/>
          <p:cNvSpPr txBox="1">
            <a:spLocks noChangeArrowheads="1"/>
          </p:cNvSpPr>
          <p:nvPr/>
        </p:nvSpPr>
        <p:spPr bwMode="auto">
          <a:xfrm>
            <a:off x="451871" y="4096645"/>
            <a:ext cx="11242289" cy="233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20000"/>
              </a:spcBef>
              <a:spcAft>
                <a:spcPct val="0"/>
              </a:spcAft>
            </a:pPr>
            <a:r>
              <a:rPr lang="vi-VN" altLang="en-US" sz="2800" dirty="0">
                <a:solidFill>
                  <a:srgbClr val="000000"/>
                </a:solidFill>
                <a:latin typeface="Times New Roman" panose="02020603050405020304" pitchFamily="18" charset="0"/>
                <a:cs typeface="Times New Roman" panose="02020603050405020304" pitchFamily="18" charset="0"/>
              </a:rPr>
              <a:t>- Lời người kể chuyện đảm nhận việc thuật lại các sự việc trong câu chuyện, bao gồm cà việc thuật lại mọi hoạt động c</a:t>
            </a:r>
            <a:r>
              <a:rPr lang="en-US" altLang="en-US" sz="2800" dirty="0">
                <a:solidFill>
                  <a:srgbClr val="000000"/>
                </a:solidFill>
                <a:latin typeface="Times New Roman" panose="02020603050405020304" pitchFamily="18" charset="0"/>
                <a:cs typeface="Times New Roman" panose="02020603050405020304" pitchFamily="18" charset="0"/>
              </a:rPr>
              <a:t>ủ</a:t>
            </a:r>
            <a:r>
              <a:rPr lang="vi-VN" altLang="en-US" sz="2800" dirty="0">
                <a:solidFill>
                  <a:srgbClr val="000000"/>
                </a:solidFill>
                <a:latin typeface="Times New Roman" panose="02020603050405020304" pitchFamily="18" charset="0"/>
                <a:cs typeface="Times New Roman" panose="02020603050405020304" pitchFamily="18" charset="0"/>
              </a:rPr>
              <a:t>a nhân vật vả miêu tả bối cảnh không gian, thời gian của các sự việc, hoạt động ấy.</a:t>
            </a:r>
            <a:endParaRPr lang="en-US" altLang="en-US" sz="2800" dirty="0">
              <a:solidFill>
                <a:srgbClr val="000000"/>
              </a:solidFill>
              <a:latin typeface="Times New Roman" panose="02020603050405020304" pitchFamily="18" charset="0"/>
              <a:cs typeface="Times New Roman" panose="02020603050405020304" pitchFamily="18" charset="0"/>
            </a:endParaRPr>
          </a:p>
          <a:p>
            <a:pPr algn="just" eaLnBrk="0" fontAlgn="base" hangingPunct="0">
              <a:spcBef>
                <a:spcPct val="20000"/>
              </a:spcBef>
              <a:spcAft>
                <a:spcPct val="0"/>
              </a:spcAft>
            </a:pPr>
            <a:r>
              <a:rPr lang="vi-VN" altLang="en-US" sz="2800" dirty="0">
                <a:solidFill>
                  <a:srgbClr val="000000"/>
                </a:solidFill>
                <a:latin typeface="Times New Roman" panose="02020603050405020304" pitchFamily="18" charset="0"/>
                <a:cs typeface="Times New Roman" panose="02020603050405020304" pitchFamily="18" charset="0"/>
              </a:rPr>
              <a:t>- Lời nhân vật là lời nói tr</a:t>
            </a:r>
            <a:r>
              <a:rPr lang="en-US" altLang="en-US" sz="2800" dirty="0">
                <a:solidFill>
                  <a:srgbClr val="000000"/>
                </a:solidFill>
                <a:latin typeface="Times New Roman" panose="02020603050405020304" pitchFamily="18" charset="0"/>
                <a:cs typeface="Times New Roman" panose="02020603050405020304" pitchFamily="18" charset="0"/>
              </a:rPr>
              <a:t>ự</a:t>
            </a:r>
            <a:r>
              <a:rPr lang="vi-VN" altLang="en-US" sz="2800" dirty="0">
                <a:solidFill>
                  <a:srgbClr val="000000"/>
                </a:solidFill>
                <a:latin typeface="Times New Roman" panose="02020603050405020304" pitchFamily="18" charset="0"/>
                <a:cs typeface="Times New Roman" panose="02020603050405020304" pitchFamily="18" charset="0"/>
              </a:rPr>
              <a:t>c tiếp c</a:t>
            </a:r>
            <a:r>
              <a:rPr lang="en-US" altLang="en-US" sz="2800" dirty="0">
                <a:solidFill>
                  <a:srgbClr val="000000"/>
                </a:solidFill>
                <a:latin typeface="Times New Roman" panose="02020603050405020304" pitchFamily="18" charset="0"/>
                <a:cs typeface="Times New Roman" panose="02020603050405020304" pitchFamily="18" charset="0"/>
              </a:rPr>
              <a:t>ủ</a:t>
            </a:r>
            <a:r>
              <a:rPr lang="vi-VN" altLang="en-US" sz="2800" dirty="0">
                <a:solidFill>
                  <a:srgbClr val="000000"/>
                </a:solidFill>
                <a:latin typeface="Times New Roman" panose="02020603050405020304" pitchFamily="18" charset="0"/>
                <a:cs typeface="Times New Roman" panose="02020603050405020304" pitchFamily="18" charset="0"/>
              </a:rPr>
              <a:t>a nhân vật (đối thoại, độc thoại), có thể được tr</a:t>
            </a:r>
            <a:r>
              <a:rPr lang="en-US" altLang="en-US" sz="2800" dirty="0">
                <a:solidFill>
                  <a:srgbClr val="000000"/>
                </a:solidFill>
                <a:latin typeface="Times New Roman" panose="02020603050405020304" pitchFamily="18" charset="0"/>
                <a:cs typeface="Times New Roman" panose="02020603050405020304" pitchFamily="18" charset="0"/>
              </a:rPr>
              <a:t>ì</a:t>
            </a:r>
            <a:r>
              <a:rPr lang="vi-VN" altLang="en-US" sz="2800" dirty="0">
                <a:solidFill>
                  <a:srgbClr val="000000"/>
                </a:solidFill>
                <a:latin typeface="Times New Roman" panose="02020603050405020304" pitchFamily="18" charset="0"/>
                <a:cs typeface="Times New Roman" panose="02020603050405020304" pitchFamily="18" charset="0"/>
              </a:rPr>
              <a:t>nh bày tách riêng hoặc xen lẫn với lời người k</a:t>
            </a:r>
            <a:r>
              <a:rPr lang="en-US" altLang="en-US" sz="2800" dirty="0">
                <a:solidFill>
                  <a:srgbClr val="000000"/>
                </a:solidFill>
                <a:latin typeface="Times New Roman" panose="02020603050405020304" pitchFamily="18" charset="0"/>
                <a:cs typeface="Times New Roman" panose="02020603050405020304" pitchFamily="18" charset="0"/>
              </a:rPr>
              <a:t>ể</a:t>
            </a:r>
            <a:r>
              <a:rPr lang="vi-VN" altLang="en-US" sz="2800" dirty="0">
                <a:solidFill>
                  <a:srgbClr val="000000"/>
                </a:solidFill>
                <a:latin typeface="Times New Roman" panose="02020603050405020304" pitchFamily="18" charset="0"/>
                <a:cs typeface="Times New Roman" panose="02020603050405020304" pitchFamily="18" charset="0"/>
              </a:rPr>
              <a:t> chuyện.</a:t>
            </a:r>
            <a:r>
              <a:rPr lang="en-US" altLang="en-US" sz="2800" dirty="0">
                <a:solidFill>
                  <a:srgbClr val="0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83938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strips(down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strips(downLeft)">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strips(downLeft)">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strips(downLeft)">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animEffect transition="in" filter="strips(downLeft)">
                                      <p:cBhvr>
                                        <p:cTn id="27"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p:cNvPicPr>
            <a:picLocks noChangeAspect="1"/>
          </p:cNvPicPr>
          <p:nvPr/>
        </p:nvPicPr>
        <p:blipFill>
          <a:blip r:embed="rId3"/>
          <a:srcRect/>
          <a:stretch>
            <a:fillRect/>
          </a:stretch>
        </p:blipFill>
        <p:spPr>
          <a:xfrm>
            <a:off x="10433163" y="4728"/>
            <a:ext cx="1748925" cy="1796072"/>
          </a:xfrm>
          <a:prstGeom prst="rect">
            <a:avLst/>
          </a:prstGeom>
        </p:spPr>
      </p:pic>
      <p:grpSp>
        <p:nvGrpSpPr>
          <p:cNvPr id="9" name="Group 2"/>
          <p:cNvGrpSpPr/>
          <p:nvPr/>
        </p:nvGrpSpPr>
        <p:grpSpPr>
          <a:xfrm>
            <a:off x="685800" y="1772923"/>
            <a:ext cx="10820400" cy="4399277"/>
            <a:chOff x="0" y="0"/>
            <a:chExt cx="17532556" cy="8889747"/>
          </a:xfrm>
        </p:grpSpPr>
        <p:sp>
          <p:nvSpPr>
            <p:cNvPr id="10"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en-US"/>
            </a:p>
          </p:txBody>
        </p:sp>
      </p:grpSp>
      <p:sp>
        <p:nvSpPr>
          <p:cNvPr id="11" name="Rectangle 10"/>
          <p:cNvSpPr/>
          <p:nvPr/>
        </p:nvSpPr>
        <p:spPr>
          <a:xfrm>
            <a:off x="406400" y="330200"/>
            <a:ext cx="6188079" cy="543675"/>
          </a:xfrm>
          <a:prstGeom prst="rect">
            <a:avLst/>
          </a:prstGeom>
        </p:spPr>
        <p:txBody>
          <a:bodyPr wrap="square">
            <a:spAutoFit/>
          </a:bodyPr>
          <a:lstStyle/>
          <a:p>
            <a:pPr algn="ctr"/>
            <a:r>
              <a:rPr lang="en-US" sz="2933" b="1" dirty="0" err="1">
                <a:solidFill>
                  <a:prstClr val="black"/>
                </a:solidFill>
                <a:latin typeface="Times New Roman" panose="02020603050405020304" pitchFamily="18" charset="0"/>
                <a:cs typeface="Times New Roman" panose="02020603050405020304" pitchFamily="18" charset="0"/>
              </a:rPr>
              <a:t>Đọc</a:t>
            </a:r>
            <a:r>
              <a:rPr lang="en-US" sz="2933" b="1" dirty="0">
                <a:solidFill>
                  <a:prstClr val="black"/>
                </a:solidFill>
                <a:latin typeface="Times New Roman" panose="02020603050405020304" pitchFamily="18" charset="0"/>
                <a:cs typeface="Times New Roman" panose="02020603050405020304" pitchFamily="18" charset="0"/>
              </a:rPr>
              <a:t> – </a:t>
            </a:r>
            <a:r>
              <a:rPr lang="en-US" sz="2933" b="1" dirty="0" err="1">
                <a:solidFill>
                  <a:prstClr val="black"/>
                </a:solidFill>
                <a:latin typeface="Times New Roman" panose="02020603050405020304" pitchFamily="18" charset="0"/>
                <a:cs typeface="Times New Roman" panose="02020603050405020304" pitchFamily="18" charset="0"/>
              </a:rPr>
              <a:t>chú</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thích</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09600" y="1051562"/>
            <a:ext cx="6188079" cy="543675"/>
          </a:xfrm>
          <a:prstGeom prst="rect">
            <a:avLst/>
          </a:prstGeom>
        </p:spPr>
        <p:txBody>
          <a:bodyPr wrap="square">
            <a:spAutoFit/>
          </a:bodyPr>
          <a:lstStyle/>
          <a:p>
            <a:pPr algn="just"/>
            <a:r>
              <a:rPr lang="en-US" sz="2933" dirty="0" err="1">
                <a:solidFill>
                  <a:prstClr val="black"/>
                </a:solidFill>
                <a:latin typeface="Times New Roman" panose="02020603050405020304" pitchFamily="18" charset="0"/>
                <a:cs typeface="Times New Roman" panose="02020603050405020304" pitchFamily="18" charset="0"/>
              </a:rPr>
              <a:t>Đọc</a:t>
            </a:r>
            <a:endParaRPr lang="vi-VN" sz="2933"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422400" y="1905000"/>
            <a:ext cx="9804400" cy="1058238"/>
          </a:xfrm>
          <a:prstGeom prst="rect">
            <a:avLst/>
          </a:prstGeom>
        </p:spPr>
        <p:txBody>
          <a:bodyPr wrap="square">
            <a:spAutoFit/>
          </a:bodyPr>
          <a:lstStyle/>
          <a:p>
            <a:pPr algn="ctr">
              <a:lnSpc>
                <a:spcPct val="107000"/>
              </a:lnSpc>
              <a:tabLst>
                <a:tab pos="60116" algn="l"/>
                <a:tab pos="120233" algn="l"/>
              </a:tabLst>
            </a:pP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GV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gọi</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 HS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HS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lớp</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xét</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dựa</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tabLst>
                <a:tab pos="60116" algn="l"/>
                <a:tab pos="120233" algn="l"/>
              </a:tabLst>
            </a:pP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kiểm</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kĩ</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endParaRPr lang="en-US" sz="2933" b="1" dirty="0">
              <a:solidFill>
                <a:prstClr val="black"/>
              </a:solidFill>
              <a:ea typeface="Calibri" panose="020F0502020204030204" pitchFamily="34" charset="0"/>
              <a:cs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790906586"/>
              </p:ext>
            </p:extLst>
          </p:nvPr>
        </p:nvGraphicFramePr>
        <p:xfrm>
          <a:off x="863600" y="3163926"/>
          <a:ext cx="10363200" cy="2032000"/>
        </p:xfrm>
        <a:graphic>
          <a:graphicData uri="http://schemas.openxmlformats.org/drawingml/2006/table">
            <a:tbl>
              <a:tblPr firstRow="1" bandRow="1">
                <a:tableStyleId>{93296810-A885-4BE3-A3E7-6D5BEEA58F35}</a:tableStyleId>
              </a:tblPr>
              <a:tblGrid>
                <a:gridCol w="6248400">
                  <a:extLst>
                    <a:ext uri="{9D8B030D-6E8A-4147-A177-3AD203B41FA5}">
                      <a16:colId xmlns:a16="http://schemas.microsoft.com/office/drawing/2014/main" val="1581923702"/>
                    </a:ext>
                  </a:extLst>
                </a:gridCol>
                <a:gridCol w="1930400">
                  <a:extLst>
                    <a:ext uri="{9D8B030D-6E8A-4147-A177-3AD203B41FA5}">
                      <a16:colId xmlns:a16="http://schemas.microsoft.com/office/drawing/2014/main" val="2443342177"/>
                    </a:ext>
                  </a:extLst>
                </a:gridCol>
                <a:gridCol w="2184400">
                  <a:extLst>
                    <a:ext uri="{9D8B030D-6E8A-4147-A177-3AD203B41FA5}">
                      <a16:colId xmlns:a16="http://schemas.microsoft.com/office/drawing/2014/main" val="977379158"/>
                    </a:ext>
                  </a:extLst>
                </a:gridCol>
              </a:tblGrid>
              <a:tr h="508000">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Tiêu</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chí</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Có</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Không</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extLst>
                  <a:ext uri="{0D108BD9-81ED-4DB2-BD59-A6C34878D82A}">
                    <a16:rowId xmlns:a16="http://schemas.microsoft.com/office/drawing/2014/main" val="3906272452"/>
                  </a:ext>
                </a:extLst>
              </a:tr>
              <a:tr h="508000">
                <a:tc>
                  <a:txBody>
                    <a:bodyPr/>
                    <a:lstStyle/>
                    <a:p>
                      <a:pPr algn="just"/>
                      <a:r>
                        <a:rPr lang="en-US" sz="2900" dirty="0" err="1">
                          <a:solidFill>
                            <a:schemeClr val="tx1"/>
                          </a:solidFill>
                          <a:latin typeface="Times New Roman" panose="02020603050405020304" pitchFamily="18" charset="0"/>
                          <a:cs typeface="Times New Roman" panose="02020603050405020304" pitchFamily="18" charset="0"/>
                        </a:rPr>
                        <a:t>Đọc</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trôi</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chảy</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không</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bỏ</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từ</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thêm</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từ</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5628032"/>
                  </a:ext>
                </a:extLst>
              </a:tr>
              <a:tr h="508000">
                <a:tc>
                  <a:txBody>
                    <a:bodyPr/>
                    <a:lstStyle/>
                    <a:p>
                      <a:pPr algn="just"/>
                      <a:r>
                        <a:rPr lang="en-US" sz="2900" dirty="0" err="1">
                          <a:solidFill>
                            <a:schemeClr val="tx1"/>
                          </a:solidFill>
                          <a:latin typeface="Times New Roman" panose="02020603050405020304" pitchFamily="18" charset="0"/>
                          <a:cs typeface="Times New Roman" panose="02020603050405020304" pitchFamily="18" charset="0"/>
                        </a:rPr>
                        <a:t>Ngắt</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giọng</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phù</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hợp</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3287588"/>
                  </a:ext>
                </a:extLst>
              </a:tr>
              <a:tr h="508000">
                <a:tc>
                  <a:txBody>
                    <a:bodyPr/>
                    <a:lstStyle/>
                    <a:p>
                      <a:pPr algn="just"/>
                      <a:r>
                        <a:rPr lang="en-US" sz="2900" dirty="0" err="1">
                          <a:solidFill>
                            <a:schemeClr val="tx1"/>
                          </a:solidFill>
                          <a:latin typeface="Times New Roman" panose="02020603050405020304" pitchFamily="18" charset="0"/>
                          <a:cs typeface="Times New Roman" panose="02020603050405020304" pitchFamily="18" charset="0"/>
                        </a:rPr>
                        <a:t>Giọng</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đọc</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chậm</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rãi</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nhẹ</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nhàng</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8478845"/>
                  </a:ext>
                </a:extLst>
              </a:tr>
            </a:tbl>
          </a:graphicData>
        </a:graphic>
      </p:graphicFrame>
    </p:spTree>
    <p:extLst>
      <p:ext uri="{BB962C8B-B14F-4D97-AF65-F5344CB8AC3E}">
        <p14:creationId xmlns:p14="http://schemas.microsoft.com/office/powerpoint/2010/main" val="302237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8800" y="441962"/>
            <a:ext cx="6188079" cy="543675"/>
          </a:xfrm>
          <a:prstGeom prst="rect">
            <a:avLst/>
          </a:prstGeom>
        </p:spPr>
        <p:txBody>
          <a:bodyPr wrap="square">
            <a:spAutoFit/>
          </a:bodyPr>
          <a:lstStyle/>
          <a:p>
            <a:pPr algn="just"/>
            <a:r>
              <a:rPr lang="en-US" sz="2933" b="1" dirty="0" err="1">
                <a:solidFill>
                  <a:prstClr val="black"/>
                </a:solidFill>
                <a:latin typeface="Times New Roman" panose="02020603050405020304" pitchFamily="18" charset="0"/>
                <a:cs typeface="Times New Roman" panose="02020603050405020304" pitchFamily="18" charset="0"/>
              </a:rPr>
              <a:t>Giải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nghĩa</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từ</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khó</a:t>
            </a:r>
            <a:endParaRPr lang="vi-VN" sz="2933" b="1" dirty="0">
              <a:solidFill>
                <a:prstClr val="black"/>
              </a:solidFill>
              <a:latin typeface="Times New Roman" panose="02020603050405020304" pitchFamily="18" charset="0"/>
              <a:cs typeface="Times New Roman" panose="02020603050405020304" pitchFamily="18" charset="0"/>
            </a:endParaRPr>
          </a:p>
        </p:txBody>
      </p:sp>
      <p:grpSp>
        <p:nvGrpSpPr>
          <p:cNvPr id="5" name="Group 2"/>
          <p:cNvGrpSpPr/>
          <p:nvPr/>
        </p:nvGrpSpPr>
        <p:grpSpPr>
          <a:xfrm>
            <a:off x="558800" y="1092200"/>
            <a:ext cx="10820400" cy="5283200"/>
            <a:chOff x="0" y="0"/>
            <a:chExt cx="17532556" cy="8889747"/>
          </a:xfrm>
        </p:grpSpPr>
        <p:sp>
          <p:nvSpPr>
            <p:cNvPr id="6"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en-US"/>
            </a:p>
          </p:txBody>
        </p:sp>
      </p:grpSp>
      <p:sp>
        <p:nvSpPr>
          <p:cNvPr id="16" name="Rectangle 15"/>
          <p:cNvSpPr/>
          <p:nvPr/>
        </p:nvSpPr>
        <p:spPr>
          <a:xfrm>
            <a:off x="761665" y="1533197"/>
            <a:ext cx="10072256" cy="4832092"/>
          </a:xfrm>
          <a:prstGeom prst="rect">
            <a:avLst/>
          </a:prstGeom>
        </p:spPr>
        <p:txBody>
          <a:bodyPr wrap="square">
            <a:spAutoFit/>
          </a:bodyPr>
          <a:lstStyle/>
          <a:p>
            <a:pPr algn="just"/>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Mẫm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béo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tròn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đầy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đặn</a:t>
            </a:r>
            <a:endParaRPr lang="en-US" sz="2800" dirty="0">
              <a:solidFill>
                <a:prstClr val="black"/>
              </a:solidFill>
              <a:latin typeface="Times New Roman" panose="02020603050405020304" pitchFamily="18" charset="0"/>
              <a:cs typeface="Times New Roman" panose="02020603050405020304" pitchFamily="18" charset="0"/>
            </a:endParaRPr>
          </a:p>
          <a:p>
            <a:pPr algn="just"/>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Hủn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hoẳn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ngắn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coi</a:t>
            </a:r>
            <a:endParaRPr lang="en-US" sz="2800" dirty="0">
              <a:solidFill>
                <a:prstClr val="black"/>
              </a:solidFill>
              <a:latin typeface="Times New Roman" panose="02020603050405020304" pitchFamily="18" charset="0"/>
              <a:cs typeface="Times New Roman" panose="02020603050405020304" pitchFamily="18" charset="0"/>
            </a:endParaRPr>
          </a:p>
          <a:p>
            <a:pPr algn="just"/>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múa</a:t>
            </a:r>
            <a:r>
              <a:rPr lang="en-US" sz="2800" dirty="0">
                <a:solidFill>
                  <a:prstClr val="black"/>
                </a:solidFill>
                <a:latin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cs typeface="Times New Roman" panose="02020603050405020304" pitchFamily="18" charset="0"/>
              </a:rPr>
              <a:t>đây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nghĩa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vỗ</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cánh</a:t>
            </a:r>
            <a:endParaRPr lang="en-US" sz="2800" dirty="0">
              <a:solidFill>
                <a:prstClr val="black"/>
              </a:solidFill>
              <a:latin typeface="Times New Roman" panose="02020603050405020304" pitchFamily="18" charset="0"/>
              <a:cs typeface="Times New Roman" panose="02020603050405020304" pitchFamily="18" charset="0"/>
            </a:endParaRPr>
          </a:p>
          <a:p>
            <a:pPr algn="just"/>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Hùng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dũng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mẽ</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ngang</a:t>
            </a:r>
            <a:r>
              <a:rPr lang="en-US" sz="2800" dirty="0">
                <a:solidFill>
                  <a:prstClr val="black"/>
                </a:solidFill>
                <a:latin typeface="Times New Roman" panose="02020603050405020304" pitchFamily="18" charset="0"/>
                <a:cs typeface="Times New Roman" panose="02020603050405020304" pitchFamily="18" charset="0"/>
              </a:rPr>
              <a:t>, can </a:t>
            </a:r>
            <a:r>
              <a:rPr lang="en-US" sz="2800" dirty="0" err="1">
                <a:solidFill>
                  <a:prstClr val="black"/>
                </a:solidFill>
                <a:latin typeface="Times New Roman" panose="02020603050405020304" pitchFamily="18" charset="0"/>
                <a:cs typeface="Times New Roman" panose="02020603050405020304" pitchFamily="18" charset="0"/>
              </a:rPr>
              <a:t>đảm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bạo</a:t>
            </a:r>
            <a:r>
              <a:rPr lang="en-US" sz="2800" dirty="0">
                <a:solidFill>
                  <a:prstClr val="black"/>
                </a:solidFill>
                <a:latin typeface="Times New Roman" panose="02020603050405020304" pitchFamily="18" charset="0"/>
                <a:cs typeface="Times New Roman" panose="02020603050405020304" pitchFamily="18" charset="0"/>
              </a:rPr>
              <a:t>…</a:t>
            </a:r>
          </a:p>
          <a:p>
            <a:pPr algn="just"/>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Dún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dẩy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chuyển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chiều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nhịp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nhàng</a:t>
            </a:r>
            <a:r>
              <a:rPr lang="en-US" sz="2800" dirty="0">
                <a:solidFill>
                  <a:prstClr val="black"/>
                </a:solidFill>
                <a:latin typeface="Times New Roman" panose="02020603050405020304" pitchFamily="18" charset="0"/>
                <a:cs typeface="Times New Roman" panose="02020603050405020304" pitchFamily="18" charset="0"/>
              </a:rPr>
              <a:t>.</a:t>
            </a:r>
          </a:p>
          <a:p>
            <a:pPr algn="just"/>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liều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lĩnh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gì</a:t>
            </a:r>
            <a:r>
              <a:rPr lang="en-US" sz="2800" dirty="0">
                <a:solidFill>
                  <a:prstClr val="black"/>
                </a:solidFill>
                <a:latin typeface="Times New Roman" panose="02020603050405020304" pitchFamily="18" charset="0"/>
                <a:cs typeface="Times New Roman" panose="02020603050405020304" pitchFamily="18" charset="0"/>
              </a:rPr>
              <a:t>.</a:t>
            </a:r>
          </a:p>
          <a:p>
            <a:pPr algn="just"/>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khịa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nhau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nhau</a:t>
            </a:r>
            <a:endParaRPr lang="en-US" sz="2800" dirty="0">
              <a:solidFill>
                <a:prstClr val="black"/>
              </a:solidFill>
              <a:latin typeface="Times New Roman" panose="02020603050405020304" pitchFamily="18" charset="0"/>
              <a:cs typeface="Times New Roman" panose="02020603050405020304" pitchFamily="18" charset="0"/>
            </a:endParaRPr>
          </a:p>
          <a:p>
            <a:pPr algn="just"/>
            <a:r>
              <a:rPr lang="en-US" sz="2800" b="1" dirty="0">
                <a:solidFill>
                  <a:prstClr val="black"/>
                </a:solidFill>
                <a:latin typeface="Times New Roman" panose="02020603050405020304" pitchFamily="18" charset="0"/>
                <a:cs typeface="Times New Roman" panose="02020603050405020304" pitchFamily="18" charset="0"/>
              </a:rPr>
              <a:t>- Ho he</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tỏ</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muốn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lại</a:t>
            </a:r>
            <a:endParaRPr lang="en-US" sz="2800" dirty="0">
              <a:solidFill>
                <a:prstClr val="black"/>
              </a:solidFill>
              <a:latin typeface="Times New Roman" panose="02020603050405020304" pitchFamily="18" charset="0"/>
              <a:cs typeface="Times New Roman" panose="02020603050405020304" pitchFamily="18" charset="0"/>
            </a:endParaRPr>
          </a:p>
          <a:p>
            <a:pPr algn="just"/>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Xốc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nổi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hăng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nhưng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thiếu</a:t>
            </a:r>
            <a:r>
              <a:rPr lang="en-US" sz="2800" dirty="0">
                <a:solidFill>
                  <a:prstClr val="black"/>
                </a:solidFill>
                <a:latin typeface="Times New Roman" panose="02020603050405020304" pitchFamily="18" charset="0"/>
                <a:cs typeface="Times New Roman" panose="02020603050405020304" pitchFamily="18" charset="0"/>
              </a:rPr>
              <a:t> chin </a:t>
            </a:r>
            <a:r>
              <a:rPr lang="en-US" sz="2800" dirty="0" err="1">
                <a:solidFill>
                  <a:prstClr val="black"/>
                </a:solidFill>
                <a:latin typeface="Times New Roman" panose="02020603050405020304" pitchFamily="18" charset="0"/>
                <a:cs typeface="Times New Roman" panose="02020603050405020304" pitchFamily="18" charset="0"/>
              </a:rPr>
              <a:t>chắn</a:t>
            </a:r>
            <a:endParaRPr lang="en-US" sz="2800" dirty="0">
              <a:solidFill>
                <a:prstClr val="black"/>
              </a:solidFill>
              <a:latin typeface="Times New Roman" panose="02020603050405020304" pitchFamily="18" charset="0"/>
              <a:cs typeface="Times New Roman" panose="02020603050405020304" pitchFamily="18" charset="0"/>
            </a:endParaRPr>
          </a:p>
          <a:p>
            <a:pPr algn="just"/>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Ngụ</a:t>
            </a:r>
            <a:r>
              <a:rPr lang="en-US" sz="2800" dirty="0">
                <a:solidFill>
                  <a:prstClr val="black"/>
                </a:solidFill>
                <a:latin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cs typeface="Times New Roman" panose="02020603050405020304" pitchFamily="18" charset="0"/>
              </a:rPr>
              <a:t>sinh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sống</a:t>
            </a:r>
            <a:endParaRPr lang="en-US" sz="2800" dirty="0">
              <a:solidFill>
                <a:prstClr val="black"/>
              </a:solidFill>
              <a:latin typeface="Times New Roman" panose="02020603050405020304" pitchFamily="18" charset="0"/>
              <a:cs typeface="Times New Roman" panose="02020603050405020304" pitchFamily="18" charset="0"/>
            </a:endParaRPr>
          </a:p>
          <a:p>
            <a:pPr algn="just"/>
            <a:r>
              <a:rPr lang="en-US" sz="2800" dirty="0">
                <a:solidFill>
                  <a:prstClr val="black"/>
                </a:solidFill>
                <a:latin typeface="Times New Roman" panose="02020603050405020304" pitchFamily="18" charset="0"/>
                <a:cs typeface="Times New Roman" panose="02020603050405020304" pitchFamily="18" charset="0"/>
              </a:rPr>
              <a:t>…………………..</a:t>
            </a:r>
            <a:endParaRPr lang="vi-VN" sz="2800" dirty="0">
              <a:solidFill>
                <a:prstClr val="black"/>
              </a:solidFill>
              <a:latin typeface="Times New Roman" panose="02020603050405020304" pitchFamily="18" charset="0"/>
              <a:cs typeface="Times New Roman" panose="02020603050405020304" pitchFamily="18" charset="0"/>
            </a:endParaRPr>
          </a:p>
        </p:txBody>
      </p:sp>
      <p:pic>
        <p:nvPicPr>
          <p:cNvPr id="2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0833921" y="-381000"/>
            <a:ext cx="1464183" cy="2743200"/>
          </a:xfrm>
          <a:prstGeom prst="rect">
            <a:avLst/>
          </a:prstGeom>
        </p:spPr>
      </p:pic>
    </p:spTree>
    <p:extLst>
      <p:ext uri="{BB962C8B-B14F-4D97-AF65-F5344CB8AC3E}">
        <p14:creationId xmlns:p14="http://schemas.microsoft.com/office/powerpoint/2010/main" val="15985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9282</TotalTime>
  <Words>3043</Words>
  <Application>Microsoft Office PowerPoint</Application>
  <PresentationFormat>Widescreen</PresentationFormat>
  <Paragraphs>336</Paragraphs>
  <Slides>44</Slides>
  <Notes>36</Notes>
  <HiddenSlides>0</HiddenSlides>
  <MMClips>7</MMClips>
  <ScaleCrop>false</ScaleCrop>
  <HeadingPairs>
    <vt:vector size="8" baseType="variant">
      <vt:variant>
        <vt:lpstr>Fonts Used</vt:lpstr>
      </vt:variant>
      <vt:variant>
        <vt:i4>5</vt:i4>
      </vt:variant>
      <vt:variant>
        <vt:lpstr>Theme</vt:lpstr>
      </vt:variant>
      <vt:variant>
        <vt:i4>15</vt:i4>
      </vt:variant>
      <vt:variant>
        <vt:lpstr>Embedded OLE Servers</vt:lpstr>
      </vt:variant>
      <vt:variant>
        <vt:i4>1</vt:i4>
      </vt:variant>
      <vt:variant>
        <vt:lpstr>Slide Titles</vt:lpstr>
      </vt:variant>
      <vt:variant>
        <vt:i4>44</vt:i4>
      </vt:variant>
    </vt:vector>
  </HeadingPairs>
  <TitlesOfParts>
    <vt:vector size="65" baseType="lpstr">
      <vt:lpstr>Arial</vt:lpstr>
      <vt:lpstr>Calibri</vt:lpstr>
      <vt:lpstr>Calibri Light</vt:lpstr>
      <vt:lpstr>Times New Roman</vt:lpstr>
      <vt:lpstr>Wingdings</vt:lpstr>
      <vt:lpstr>3_Office Theme</vt:lpstr>
      <vt:lpstr>6_Office Theme</vt:lpstr>
      <vt:lpstr>4_Office Theme</vt:lpstr>
      <vt:lpstr>https://www.freeppt7.com</vt:lpstr>
      <vt:lpstr>2_Office Theme</vt:lpstr>
      <vt:lpstr>https://freeppt7.com</vt:lpstr>
      <vt:lpstr>Office 主题</vt:lpstr>
      <vt:lpstr>5_Office Theme</vt:lpstr>
      <vt:lpstr>8_Office Theme</vt:lpstr>
      <vt:lpstr>9_Office Theme</vt:lpstr>
      <vt:lpstr>10_Office Theme</vt:lpstr>
      <vt:lpstr>1_Office 主题</vt:lpstr>
      <vt:lpstr>1_Office Theme</vt:lpstr>
      <vt:lpstr>Office Theme</vt:lpstr>
      <vt:lpstr>7_Office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HUYEN MY</cp:lastModifiedBy>
  <cp:revision>3261</cp:revision>
  <dcterms:created xsi:type="dcterms:W3CDTF">2022-02-10T03:12:31Z</dcterms:created>
  <dcterms:modified xsi:type="dcterms:W3CDTF">2025-08-08T14:44:22Z</dcterms:modified>
</cp:coreProperties>
</file>