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2" r:id="rId5"/>
    <p:sldMasterId id="2147483684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6858000" cx="12192000"/>
  <p:notesSz cx="6858000" cy="9144000"/>
  <p:embeddedFontLst>
    <p:embeddedFont>
      <p:font typeface="Libre Frankl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BfOythUyIcyxFRfUhng81lOq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LibreFranklin-bold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customschemas.google.com/relationships/presentationmetadata" Target="meta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Ấn vào các số 1, 2, 3, 4 để chọn các câu hỏi tương ứng.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Sau khi HS chọn đúng và quay lại slide này rồi, GV chọn vào người dưới tảng đá tương ứng với câu hỏi để giải cứu họ.</a:t>
            </a:r>
            <a:endParaRPr/>
          </a:p>
        </p:txBody>
      </p:sp>
      <p:sp>
        <p:nvSpPr>
          <p:cNvPr id="864" name="Google Shape;8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khi HS chọn được đáp án đúng, GV ấn vào mấy tảng đá góc phải bên dưới màn hình để quay lại slide đầu trò chơi. </a:t>
            </a:r>
            <a:endParaRPr/>
          </a:p>
        </p:txBody>
      </p:sp>
      <p:sp>
        <p:nvSpPr>
          <p:cNvPr id="911" name="Google Shape;91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5" name="Google Shape;7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7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5" name="Google Shape;175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7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7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7" name="Google Shape;187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7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7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2" name="Google Shape;202;p7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4" name="Google Shape;214;p7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7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2" name="Google Shape;222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7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8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7" name="Google Shape;24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8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9" name="Google Shape;259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8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8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8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2" name="Google Shape;272;p8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8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4" name="Google Shape;274;p8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8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0" name="Google Shape;290;p8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1" name="Google Shape;291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8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8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8" name="Google Shape;298;p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8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8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9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Thanks Slide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9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322" name="Google Shape;322;p29"/>
            <p:cNvSpPr/>
            <p:nvPr/>
          </p:nvSpPr>
          <p:spPr>
            <a:xfrm>
              <a:off x="6678503" y="1272318"/>
              <a:ext cx="5526208" cy="2007220"/>
            </a:xfrm>
            <a:custGeom>
              <a:rect b="b" l="l" r="r" t="t"/>
              <a:pathLst>
                <a:path extrusionOk="0" h="2007220" w="5526207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7262884" y="665690"/>
              <a:ext cx="4941827" cy="2591601"/>
            </a:xfrm>
            <a:custGeom>
              <a:rect b="b" l="l" r="r" t="t"/>
              <a:pathLst>
                <a:path extrusionOk="0" h="2591601" w="4941827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4" name="Google Shape;324;p29"/>
          <p:cNvSpPr/>
          <p:nvPr/>
        </p:nvSpPr>
        <p:spPr>
          <a:xfrm>
            <a:off x="5886429" y="5240536"/>
            <a:ext cx="1486046" cy="1625760"/>
          </a:xfrm>
          <a:custGeom>
            <a:rect b="b" l="l" r="r" t="t"/>
            <a:pathLst>
              <a:path extrusionOk="0" h="1625760" w="1486046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-13301" y="298479"/>
            <a:ext cx="2679964" cy="762075"/>
          </a:xfrm>
          <a:custGeom>
            <a:rect b="b" l="l" r="r" t="t"/>
            <a:pathLst>
              <a:path extrusionOk="0" h="762075" w="2679963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7752243" y="4099514"/>
            <a:ext cx="4445438" cy="1105009"/>
          </a:xfrm>
          <a:custGeom>
            <a:rect b="b" l="l" r="r" t="t"/>
            <a:pathLst>
              <a:path extrusionOk="0" h="1105008" w="4445437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-13301" y="237513"/>
            <a:ext cx="2895885" cy="1028801"/>
          </a:xfrm>
          <a:custGeom>
            <a:rect b="b" l="l" r="r" t="t"/>
            <a:pathLst>
              <a:path extrusionOk="0" h="1028801" w="2895885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1353" l="-39710" r="1768" t="16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0061" l="10610" r="-117937" t="-16990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6033764" y="5121144"/>
            <a:ext cx="1714669" cy="1740071"/>
          </a:xfrm>
          <a:custGeom>
            <a:rect b="b" l="l" r="r" t="t"/>
            <a:pathLst>
              <a:path extrusionOk="0" h="1740071" w="1714668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0454" l="-67193" r="8110" t="618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8228540" y="3516857"/>
            <a:ext cx="3975491" cy="1663864"/>
          </a:xfrm>
          <a:custGeom>
            <a:rect b="b" l="l" r="r" t="t"/>
            <a:pathLst>
              <a:path extrusionOk="0" h="1663863" w="3975491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2" name="Google Shape;332;p29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3" name="Google Shape;333;p29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334" name="Google Shape;334;p29"/>
            <p:cNvSpPr/>
            <p:nvPr/>
          </p:nvSpPr>
          <p:spPr>
            <a:xfrm>
              <a:off x="-12667" y="4352590"/>
              <a:ext cx="6431657" cy="2511771"/>
            </a:xfrm>
            <a:custGeom>
              <a:rect b="b" l="l" r="r" t="t"/>
              <a:pathLst>
                <a:path extrusionOk="0" h="2511771" w="6431657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-12667" y="718133"/>
              <a:ext cx="6444343" cy="5936914"/>
            </a:xfrm>
            <a:custGeom>
              <a:rect b="b" l="l" r="r" t="t"/>
              <a:pathLst>
                <a:path extrusionOk="0" h="5936914" w="6444342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-12667" y="1036544"/>
              <a:ext cx="6114514" cy="5366057"/>
            </a:xfrm>
            <a:custGeom>
              <a:rect b="b" l="l" r="r" t="t"/>
              <a:pathLst>
                <a:path extrusionOk="0" h="5366057" w="6114514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7" name="Google Shape;337;p29"/>
          <p:cNvSpPr/>
          <p:nvPr>
            <p:ph idx="2" type="pic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29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50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41" name="Google Shape;341;p50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2" name="Google Shape;342;p50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3" name="Google Shape;343;p50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4" name="Google Shape;344;p50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5" name="Google Shape;345;p50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6" name="Google Shape;346;p50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7" name="Google Shape;347;p50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8" name="Google Shape;348;p50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9" name="Google Shape;349;p50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0" name="Google Shape;350;p50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1" name="Google Shape;351;p50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2" name="Google Shape;352;p50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5" name="Google Shape;355;p50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56" name="Google Shape;356;p50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7" name="Google Shape;357;p50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50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0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1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362" name="Google Shape;362;p51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3" name="Google Shape;363;p51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4" name="Google Shape;364;p51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65" name="Google Shape;365;p5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66" name="Google Shape;366;p5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7" name="Google Shape;367;p5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68" name="Google Shape;368;p51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9" name="Google Shape;369;p51"/>
          <p:cNvSpPr/>
          <p:nvPr>
            <p:ph idx="2" type="pic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5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5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51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4" name="Google Shape;374;p51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5" name="Google Shape;375;p5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76" name="Google Shape;376;p51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7" name="Google Shape;377;p51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8" name="Google Shape;378;p51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9" name="Google Shape;379;p51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1">
  <p:cSld name="Text Layout 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5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2" name="Google Shape;382;p5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3" name="Google Shape;383;p5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385" name="Google Shape;385;p5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5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5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52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9" name="Google Shape;389;p52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0" name="Google Shape;390;p52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52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b="0"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92" name="Google Shape;392;p52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393" name="Google Shape;393;p52"/>
            <p:cNvSpPr/>
            <p:nvPr/>
          </p:nvSpPr>
          <p:spPr>
            <a:xfrm>
              <a:off x="5518024" y="-12700"/>
              <a:ext cx="2287209" cy="5565543"/>
            </a:xfrm>
            <a:custGeom>
              <a:rect b="b" l="l" r="r" t="t"/>
              <a:pathLst>
                <a:path extrusionOk="0" h="5565543" w="2287209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4" name="Google Shape;394;p52"/>
            <p:cNvSpPr/>
            <p:nvPr/>
          </p:nvSpPr>
          <p:spPr>
            <a:xfrm>
              <a:off x="5537084" y="-12700"/>
              <a:ext cx="6340653" cy="6455013"/>
            </a:xfrm>
            <a:custGeom>
              <a:rect b="b" l="l" r="r" t="t"/>
              <a:pathLst>
                <a:path extrusionOk="0" h="6455013" w="634065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5" name="Google Shape;395;p52"/>
            <p:cNvSpPr/>
            <p:nvPr/>
          </p:nvSpPr>
          <p:spPr>
            <a:xfrm>
              <a:off x="5830609" y="-12700"/>
              <a:ext cx="5756144" cy="6150052"/>
            </a:xfrm>
            <a:custGeom>
              <a:rect b="b" l="l" r="r" t="t"/>
              <a:pathLst>
                <a:path extrusionOk="0" h="6150052" w="5756143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96" name="Google Shape;396;p52"/>
          <p:cNvSpPr/>
          <p:nvPr>
            <p:ph idx="3" type="pic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2">
  <p:cSld name="Text Layout 2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5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99" name="Google Shape;399;p5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0" name="Google Shape;400;p5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1" name="Google Shape;401;p5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5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5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4" name="Google Shape;404;p53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405" name="Google Shape;405;p53"/>
            <p:cNvSpPr/>
            <p:nvPr/>
          </p:nvSpPr>
          <p:spPr>
            <a:xfrm>
              <a:off x="-24517" y="970945"/>
              <a:ext cx="4593600" cy="1238400"/>
            </a:xfrm>
            <a:custGeom>
              <a:rect b="b" l="l" r="r" t="t"/>
              <a:pathLst>
                <a:path extrusionOk="0" h="942975" w="34575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6" name="Google Shape;406;p53"/>
            <p:cNvSpPr/>
            <p:nvPr/>
          </p:nvSpPr>
          <p:spPr>
            <a:xfrm>
              <a:off x="-26126" y="587196"/>
              <a:ext cx="4885313" cy="1632656"/>
            </a:xfrm>
            <a:custGeom>
              <a:rect b="b" l="l" r="r" t="t"/>
              <a:pathLst>
                <a:path extrusionOk="0" h="1632656" w="4885312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7" name="Google Shape;407;p53"/>
          <p:cNvSpPr txBox="1"/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53"/>
          <p:cNvSpPr txBox="1"/>
          <p:nvPr>
            <p:ph idx="1" type="body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09" name="Google Shape;409;p53"/>
          <p:cNvSpPr txBox="1"/>
          <p:nvPr>
            <p:ph idx="2" type="body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0" name="Google Shape;410;p53"/>
          <p:cNvSpPr txBox="1"/>
          <p:nvPr>
            <p:ph idx="3" type="body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11" name="Google Shape;411;p53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412" name="Google Shape;412;p53"/>
            <p:cNvSpPr/>
            <p:nvPr/>
          </p:nvSpPr>
          <p:spPr>
            <a:xfrm>
              <a:off x="0" y="4388743"/>
              <a:ext cx="6396137" cy="1759509"/>
            </a:xfrm>
            <a:custGeom>
              <a:rect b="b" l="l" r="r" t="t"/>
              <a:pathLst>
                <a:path extrusionOk="0" h="1759509" w="6396137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3" name="Google Shape;413;p53"/>
            <p:cNvSpPr/>
            <p:nvPr/>
          </p:nvSpPr>
          <p:spPr>
            <a:xfrm>
              <a:off x="-12667" y="-12667"/>
              <a:ext cx="6418971" cy="5683200"/>
            </a:xfrm>
            <a:custGeom>
              <a:rect b="b" l="l" r="r" t="t"/>
              <a:pathLst>
                <a:path extrusionOk="0" h="5683200" w="6418971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4" name="Google Shape;414;p53"/>
            <p:cNvSpPr/>
            <p:nvPr/>
          </p:nvSpPr>
          <p:spPr>
            <a:xfrm>
              <a:off x="-12667" y="-12667"/>
              <a:ext cx="6114514" cy="5404114"/>
            </a:xfrm>
            <a:custGeom>
              <a:rect b="b" l="l" r="r" t="t"/>
              <a:pathLst>
                <a:path extrusionOk="0" h="5404114" w="61145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15" name="Google Shape;415;p53"/>
          <p:cNvSpPr/>
          <p:nvPr>
            <p:ph idx="4" type="pic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5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18" name="Google Shape;418;p5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20" name="Google Shape;420;p54"/>
          <p:cNvSpPr txBox="1"/>
          <p:nvPr>
            <p:ph idx="1" type="body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1" name="Google Shape;421;p54"/>
          <p:cNvSpPr txBox="1"/>
          <p:nvPr>
            <p:ph idx="2" type="body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5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5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p54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5" name="Google Shape;425;p54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6" name="Google Shape;426;p54"/>
          <p:cNvSpPr txBox="1"/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54"/>
          <p:cNvSpPr txBox="1"/>
          <p:nvPr>
            <p:ph idx="3" type="body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8" name="Google Shape;428;p54"/>
          <p:cNvSpPr txBox="1"/>
          <p:nvPr>
            <p:ph idx="4" type="body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54"/>
          <p:cNvSpPr txBox="1"/>
          <p:nvPr>
            <p:ph idx="5" type="body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30" name="Google Shape;430;p54"/>
          <p:cNvSpPr/>
          <p:nvPr/>
        </p:nvSpPr>
        <p:spPr>
          <a:xfrm>
            <a:off x="4200902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4406705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85590" l="-51457" r="5238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5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34" name="Google Shape;434;p5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5" name="Google Shape;435;p5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36" name="Google Shape;436;p5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5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p5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9" name="Google Shape;439;p5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0" name="Google Shape;440;p55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55"/>
          <p:cNvSpPr txBox="1"/>
          <p:nvPr>
            <p:ph idx="1" type="body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42" name="Google Shape;442;p55"/>
          <p:cNvSpPr/>
          <p:nvPr>
            <p:ph idx="2" type="chart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43" name="Google Shape;443;p55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4" name="Google Shape;444;p55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able Slide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5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47" name="Google Shape;447;p5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8" name="Google Shape;448;p5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49" name="Google Shape;449;p5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5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p5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2" name="Google Shape;452;p5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3" name="Google Shape;453;p56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56"/>
          <p:cNvSpPr txBox="1"/>
          <p:nvPr>
            <p:ph idx="1" type="body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55" name="Google Shape;455;p56"/>
          <p:cNvSpPr/>
          <p:nvPr/>
        </p:nvSpPr>
        <p:spPr>
          <a:xfrm>
            <a:off x="2641930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6" name="Google Shape;456;p56"/>
          <p:cNvSpPr/>
          <p:nvPr/>
        </p:nvSpPr>
        <p:spPr>
          <a:xfrm>
            <a:off x="2847733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4607" l="-76814" r="6335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5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59" name="Google Shape;459;p5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0" name="Google Shape;460;p5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61" name="Google Shape;461;p5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5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3" name="Google Shape;463;p57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464" name="Google Shape;464;p57"/>
            <p:cNvSpPr/>
            <p:nvPr/>
          </p:nvSpPr>
          <p:spPr>
            <a:xfrm>
              <a:off x="227974" y="-12694"/>
              <a:ext cx="2146414" cy="5677200"/>
            </a:xfrm>
            <a:custGeom>
              <a:rect b="b" l="l" r="r" t="t"/>
              <a:pathLst>
                <a:path extrusionOk="0" h="5677200" w="2146413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5" name="Google Shape;465;p57"/>
            <p:cNvSpPr/>
            <p:nvPr/>
          </p:nvSpPr>
          <p:spPr>
            <a:xfrm>
              <a:off x="866818" y="-12694"/>
              <a:ext cx="11328999" cy="5689901"/>
            </a:xfrm>
            <a:custGeom>
              <a:rect b="b" l="l" r="r" t="t"/>
              <a:pathLst>
                <a:path extrusionOk="0" h="5689900" w="11328999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6" name="Google Shape;466;p57"/>
            <p:cNvSpPr/>
            <p:nvPr/>
          </p:nvSpPr>
          <p:spPr>
            <a:xfrm>
              <a:off x="1152583" y="-12694"/>
              <a:ext cx="11036884" cy="5410486"/>
            </a:xfrm>
            <a:custGeom>
              <a:rect b="b" l="l" r="r" t="t"/>
              <a:pathLst>
                <a:path extrusionOk="0" h="5410485" w="11036883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67" name="Google Shape;467;p57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8" name="Google Shape;468;p57"/>
          <p:cNvSpPr/>
          <p:nvPr>
            <p:ph idx="2" type="pic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57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Caption">
  <p:cSld name="Video with Caption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5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72" name="Google Shape;472;p5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3" name="Google Shape;473;p5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74" name="Google Shape;474;p58"/>
          <p:cNvSpPr txBox="1"/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5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58"/>
          <p:cNvSpPr/>
          <p:nvPr>
            <p:ph idx="2" type="media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78" name="Google Shape;478;p58"/>
          <p:cNvSpPr/>
          <p:nvPr/>
        </p:nvSpPr>
        <p:spPr>
          <a:xfrm>
            <a:off x="-12729" y="3056551"/>
            <a:ext cx="1309593" cy="470436"/>
          </a:xfrm>
          <a:custGeom>
            <a:rect b="b" l="l" r="r" t="t"/>
            <a:pathLst>
              <a:path extrusionOk="0" h="470436" w="1309592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9" name="Google Shape;479;p58"/>
          <p:cNvSpPr/>
          <p:nvPr/>
        </p:nvSpPr>
        <p:spPr>
          <a:xfrm>
            <a:off x="-12729" y="2995521"/>
            <a:ext cx="1525739" cy="737441"/>
          </a:xfrm>
          <a:custGeom>
            <a:rect b="b" l="l" r="r" t="t"/>
            <a:pathLst>
              <a:path extrusionOk="0" h="737440" w="1525739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4792" l="-173096" r="3067" t="238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480" name="Google Shape;480;p58"/>
          <p:cNvSpPr/>
          <p:nvPr/>
        </p:nvSpPr>
        <p:spPr>
          <a:xfrm>
            <a:off x="10792048" y="-12728"/>
            <a:ext cx="1398594" cy="1665599"/>
          </a:xfrm>
          <a:custGeom>
            <a:rect b="b" l="l" r="r" t="t"/>
            <a:pathLst>
              <a:path extrusionOk="0" h="1665598" w="1398594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1" name="Google Shape;481;p58"/>
          <p:cNvSpPr/>
          <p:nvPr/>
        </p:nvSpPr>
        <p:spPr>
          <a:xfrm>
            <a:off x="10686456" y="-12728"/>
            <a:ext cx="1513025" cy="1983461"/>
          </a:xfrm>
          <a:custGeom>
            <a:rect b="b" l="l" r="r" t="t"/>
            <a:pathLst>
              <a:path extrusionOk="0" h="1983460" w="1513024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6372" l="10184" r="-101660" t="-697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59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484" name="Google Shape;484;p59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5" name="Google Shape;485;p59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6" name="Google Shape;486;p59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7" name="Google Shape;487;p59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8" name="Google Shape;488;p59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9" name="Google Shape;489;p59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0" name="Google Shape;490;p59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1" name="Google Shape;491;p59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2" name="Google Shape;492;p59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3" name="Google Shape;493;p59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4" name="Google Shape;494;p59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5" name="Google Shape;495;p59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6" name="Google Shape;496;p59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7" name="Google Shape;497;p59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8" name="Google Shape;498;p59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99" name="Google Shape;499;p59"/>
          <p:cNvSpPr txBox="1"/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59"/>
          <p:cNvSpPr txBox="1"/>
          <p:nvPr>
            <p:ph idx="1" type="subTitle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60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503" name="Google Shape;503;p60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4" name="Google Shape;504;p60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5" name="Google Shape;505;p60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06" name="Google Shape;506;p6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07" name="Google Shape;507;p6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8" name="Google Shape;508;p6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09" name="Google Shape;509;p60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0" name="Google Shape;510;p60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6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6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3" name="Google Shape;513;p60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4" name="Google Shape;514;p60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5" name="Google Shape;515;p6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16" name="Google Shape;516;p60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7" name="Google Shape;517;p60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8" name="Google Shape;518;p60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9" name="Google Shape;519;p60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0" name="Google Shape;520;p60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23" name="Google Shape;523;p6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4" name="Google Shape;524;p6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5" name="Google Shape;525;p61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6" name="Google Shape;526;p6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6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6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61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30" name="Google Shape;530;p6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31" name="Google Shape;531;p61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2" name="Google Shape;532;p61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3" name="Google Shape;533;p61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4" name="Google Shape;534;p61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35" name="Google Shape;535;p61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61"/>
          <p:cNvSpPr txBox="1"/>
          <p:nvPr>
            <p:ph idx="1" type="body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6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39" name="Google Shape;539;p6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0" name="Google Shape;540;p6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41" name="Google Shape;541;p62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2" name="Google Shape;542;p6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6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6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2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46" name="Google Shape;546;p6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47" name="Google Shape;547;p6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8" name="Google Shape;548;p6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9" name="Google Shape;549;p6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0" name="Google Shape;550;p6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51" name="Google Shape;551;p62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62"/>
          <p:cNvSpPr txBox="1"/>
          <p:nvPr>
            <p:ph idx="1" type="body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p62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6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56" name="Google Shape;556;p6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7" name="Google Shape;557;p6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58" name="Google Shape;558;p63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6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6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6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2" name="Google Shape;562;p63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63" name="Google Shape;563;p63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64" name="Google Shape;564;p63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5" name="Google Shape;565;p63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6" name="Google Shape;566;p63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7" name="Google Shape;567;p63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68" name="Google Shape;568;p63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63"/>
          <p:cNvSpPr txBox="1"/>
          <p:nvPr>
            <p:ph idx="1" type="body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0" name="Google Shape;570;p63"/>
          <p:cNvSpPr txBox="1"/>
          <p:nvPr>
            <p:ph idx="2" type="body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p63"/>
          <p:cNvSpPr txBox="1"/>
          <p:nvPr>
            <p:ph idx="3" type="body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2" name="Google Shape;572;p63"/>
          <p:cNvSpPr txBox="1"/>
          <p:nvPr>
            <p:ph idx="4" type="body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6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75" name="Google Shape;575;p6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6" name="Google Shape;576;p6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77" name="Google Shape;577;p6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6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64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0" name="Google Shape;580;p64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1" name="Google Shape;581;p64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2" name="Google Shape;582;p64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3" name="Google Shape;583;p64"/>
          <p:cNvSpPr txBox="1"/>
          <p:nvPr>
            <p:ph idx="1" type="body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4" name="Google Shape;584;p64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5" name="Google Shape;585;p64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rt Slide">
  <p:cSld name="2_Chart Slide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6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88" name="Google Shape;588;p6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9" name="Google Shape;589;p6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90" name="Google Shape;590;p6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6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2" name="Google Shape;592;p6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3" name="Google Shape;593;p6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4" name="Google Shape;594;p65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5" name="Google Shape;595;p65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6" name="Google Shape;596;p65"/>
          <p:cNvSpPr/>
          <p:nvPr>
            <p:ph idx="2" type="pic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65"/>
          <p:cNvSpPr txBox="1"/>
          <p:nvPr>
            <p:ph idx="1" type="body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8" name="Google Shape;598;p65"/>
          <p:cNvSpPr txBox="1"/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6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01" name="Google Shape;601;p6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2" name="Google Shape;602;p6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03" name="Google Shape;603;p66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4" name="Google Shape;604;p6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6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6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7" name="Google Shape;607;p66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08" name="Google Shape;608;p6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609" name="Google Shape;609;p6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0" name="Google Shape;610;p6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1" name="Google Shape;611;p6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2" name="Google Shape;612;p6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13" name="Google Shape;613;p66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6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16" name="Google Shape;616;p6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7" name="Google Shape;617;p6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18" name="Google Shape;618;p67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9" name="Google Shape;619;p67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6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6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2" name="Google Shape;622;p67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23" name="Google Shape;623;p67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624" name="Google Shape;624;p67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5" name="Google Shape;625;p67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6" name="Google Shape;626;p67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7" name="Google Shape;627;p67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28" name="Google Shape;628;p67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67"/>
          <p:cNvSpPr txBox="1"/>
          <p:nvPr>
            <p:ph idx="1" type="body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6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32" name="Google Shape;632;p6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3" name="Google Shape;633;p6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34" name="Google Shape;634;p68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6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6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37" name="Google Shape;637;p6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638" name="Google Shape;638;p68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9" name="Google Shape;639;p68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0" name="Google Shape;640;p68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1" name="Google Shape;641;p68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D0F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ual" showMasterSp="0">
  <p:cSld name="Manual">
    <p:bg>
      <p:bgPr>
        <a:solidFill>
          <a:schemeClr val="lt1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9"/>
          <p:cNvSpPr/>
          <p:nvPr/>
        </p:nvSpPr>
        <p:spPr>
          <a:xfrm>
            <a:off x="-12778" y="429785"/>
            <a:ext cx="7606299" cy="1490682"/>
          </a:xfrm>
          <a:custGeom>
            <a:rect b="b" l="l" r="r" t="t"/>
            <a:pathLst>
              <a:path extrusionOk="0" h="1490681" w="7606298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D0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4" name="Google Shape;644;p69"/>
          <p:cNvSpPr txBox="1"/>
          <p:nvPr>
            <p:ph idx="1" type="body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5" name="Google Shape;645;p69"/>
          <p:cNvSpPr txBox="1"/>
          <p:nvPr>
            <p:ph idx="2" type="body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69"/>
          <p:cNvSpPr txBox="1"/>
          <p:nvPr>
            <p:ph idx="3" type="body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7" name="Google Shape;647;p69"/>
          <p:cNvSpPr txBox="1"/>
          <p:nvPr>
            <p:ph idx="4" type="body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69"/>
          <p:cNvSpPr txBox="1"/>
          <p:nvPr>
            <p:ph idx="5" type="body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69"/>
          <p:cNvSpPr txBox="1"/>
          <p:nvPr>
            <p:ph idx="6" type="body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69"/>
          <p:cNvSpPr txBox="1"/>
          <p:nvPr>
            <p:ph idx="7" type="body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69"/>
          <p:cNvSpPr txBox="1"/>
          <p:nvPr>
            <p:ph idx="8" type="body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69"/>
          <p:cNvSpPr txBox="1"/>
          <p:nvPr>
            <p:ph idx="9" type="body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69"/>
          <p:cNvSpPr txBox="1"/>
          <p:nvPr>
            <p:ph idx="13" type="body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69"/>
          <p:cNvSpPr txBox="1"/>
          <p:nvPr>
            <p:ph idx="14" type="body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69"/>
          <p:cNvSpPr txBox="1"/>
          <p:nvPr>
            <p:ph idx="15" type="body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69"/>
          <p:cNvSpPr txBox="1"/>
          <p:nvPr>
            <p:ph idx="16" type="body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69"/>
          <p:cNvSpPr/>
          <p:nvPr>
            <p:ph idx="17" type="pic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p69"/>
          <p:cNvSpPr/>
          <p:nvPr>
            <p:ph idx="18" type="pic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p69"/>
          <p:cNvSpPr/>
          <p:nvPr>
            <p:ph idx="19" type="pic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69"/>
          <p:cNvSpPr/>
          <p:nvPr>
            <p:ph idx="20" type="pic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69"/>
          <p:cNvSpPr txBox="1"/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0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0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7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7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95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63.xml"/><Relationship Id="rId6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11" name="Google Shape;1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87" name="Google Shape;8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163" name="Google Shape;16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239" name="Google Shape;23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Google Shape;24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FCFC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www.9slide.vn</a:t>
            </a:r>
            <a:endParaRPr/>
          </a:p>
        </p:txBody>
      </p:sp>
      <p:sp>
        <p:nvSpPr>
          <p:cNvPr id="315" name="Google Shape;31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6" name="Google Shape;31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17" name="Google Shape;317;p28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18" name="Google Shape;318;p2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19" name="Google Shape;319;p2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jpg"/><Relationship Id="rId4" Type="http://schemas.openxmlformats.org/officeDocument/2006/relationships/image" Target="../media/image3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57.png"/><Relationship Id="rId5" Type="http://schemas.openxmlformats.org/officeDocument/2006/relationships/image" Target="../media/image55.gif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4.xml"/><Relationship Id="rId22" Type="http://schemas.openxmlformats.org/officeDocument/2006/relationships/slide" Target="/ppt/slides/slide15.xml"/><Relationship Id="rId21" Type="http://schemas.openxmlformats.org/officeDocument/2006/relationships/image" Target="../media/image70.png"/><Relationship Id="rId24" Type="http://schemas.openxmlformats.org/officeDocument/2006/relationships/slide" Target="/ppt/slides/slide16.xml"/><Relationship Id="rId23" Type="http://schemas.openxmlformats.org/officeDocument/2006/relationships/image" Target="../media/image76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59.png"/><Relationship Id="rId26" Type="http://schemas.openxmlformats.org/officeDocument/2006/relationships/image" Target="../media/image69.png"/><Relationship Id="rId25" Type="http://schemas.openxmlformats.org/officeDocument/2006/relationships/image" Target="../media/image77.png"/><Relationship Id="rId28" Type="http://schemas.openxmlformats.org/officeDocument/2006/relationships/image" Target="../media/image83.png"/><Relationship Id="rId27" Type="http://schemas.openxmlformats.org/officeDocument/2006/relationships/slide" Target="/ppt/slides/slide17.xml"/><Relationship Id="rId5" Type="http://schemas.openxmlformats.org/officeDocument/2006/relationships/image" Target="../media/image60.png"/><Relationship Id="rId6" Type="http://schemas.openxmlformats.org/officeDocument/2006/relationships/image" Target="../media/image52.png"/><Relationship Id="rId29" Type="http://schemas.openxmlformats.org/officeDocument/2006/relationships/image" Target="../media/image91.png"/><Relationship Id="rId7" Type="http://schemas.openxmlformats.org/officeDocument/2006/relationships/image" Target="../media/image73.png"/><Relationship Id="rId8" Type="http://schemas.openxmlformats.org/officeDocument/2006/relationships/image" Target="../media/image67.png"/><Relationship Id="rId11" Type="http://schemas.openxmlformats.org/officeDocument/2006/relationships/image" Target="../media/image74.png"/><Relationship Id="rId10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3.png"/><Relationship Id="rId15" Type="http://schemas.openxmlformats.org/officeDocument/2006/relationships/image" Target="../media/image64.png"/><Relationship Id="rId14" Type="http://schemas.openxmlformats.org/officeDocument/2006/relationships/image" Target="../media/image68.png"/><Relationship Id="rId17" Type="http://schemas.openxmlformats.org/officeDocument/2006/relationships/image" Target="../media/image86.png"/><Relationship Id="rId16" Type="http://schemas.openxmlformats.org/officeDocument/2006/relationships/image" Target="../media/image65.png"/><Relationship Id="rId19" Type="http://schemas.openxmlformats.org/officeDocument/2006/relationships/image" Target="../media/image58.png"/><Relationship Id="rId18" Type="http://schemas.openxmlformats.org/officeDocument/2006/relationships/image" Target="../media/image6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5.png"/><Relationship Id="rId5" Type="http://schemas.openxmlformats.org/officeDocument/2006/relationships/image" Target="../media/image80.png"/><Relationship Id="rId6" Type="http://schemas.openxmlformats.org/officeDocument/2006/relationships/slide" Target="/ppt/slides/slide13.xml"/><Relationship Id="rId7" Type="http://schemas.openxmlformats.org/officeDocument/2006/relationships/image" Target="../media/image62.png"/><Relationship Id="rId8" Type="http://schemas.openxmlformats.org/officeDocument/2006/relationships/image" Target="../media/image87.png"/><Relationship Id="rId11" Type="http://schemas.openxmlformats.org/officeDocument/2006/relationships/image" Target="../media/image75.png"/><Relationship Id="rId10" Type="http://schemas.openxmlformats.org/officeDocument/2006/relationships/image" Target="../media/image92.png"/><Relationship Id="rId12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93.png"/><Relationship Id="rId5" Type="http://schemas.openxmlformats.org/officeDocument/2006/relationships/image" Target="../media/image80.png"/><Relationship Id="rId6" Type="http://schemas.openxmlformats.org/officeDocument/2006/relationships/slide" Target="/ppt/slides/slide13.xml"/><Relationship Id="rId7" Type="http://schemas.openxmlformats.org/officeDocument/2006/relationships/image" Target="../media/image62.png"/><Relationship Id="rId8" Type="http://schemas.openxmlformats.org/officeDocument/2006/relationships/image" Target="../media/image8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94.png"/><Relationship Id="rId5" Type="http://schemas.openxmlformats.org/officeDocument/2006/relationships/image" Target="../media/image80.png"/><Relationship Id="rId6" Type="http://schemas.openxmlformats.org/officeDocument/2006/relationships/slide" Target="/ppt/slides/slide13.xml"/><Relationship Id="rId7" Type="http://schemas.openxmlformats.org/officeDocument/2006/relationships/image" Target="../media/image62.png"/><Relationship Id="rId8" Type="http://schemas.openxmlformats.org/officeDocument/2006/relationships/image" Target="../media/image8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90.png"/><Relationship Id="rId5" Type="http://schemas.openxmlformats.org/officeDocument/2006/relationships/image" Target="../media/image80.png"/><Relationship Id="rId6" Type="http://schemas.openxmlformats.org/officeDocument/2006/relationships/slide" Target="/ppt/slides/slide13.xml"/><Relationship Id="rId7" Type="http://schemas.openxmlformats.org/officeDocument/2006/relationships/image" Target="../media/image62.png"/><Relationship Id="rId8" Type="http://schemas.openxmlformats.org/officeDocument/2006/relationships/image" Target="../media/image8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Relationship Id="rId4" Type="http://schemas.openxmlformats.org/officeDocument/2006/relationships/image" Target="../media/image37.jpg"/><Relationship Id="rId9" Type="http://schemas.openxmlformats.org/officeDocument/2006/relationships/image" Target="../media/image13.png"/><Relationship Id="rId5" Type="http://schemas.openxmlformats.org/officeDocument/2006/relationships/image" Target="../media/image33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8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38.png"/><Relationship Id="rId5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4.jpg"/><Relationship Id="rId9" Type="http://schemas.openxmlformats.org/officeDocument/2006/relationships/oleObject" Target="../embeddings/oleObject1.bin"/><Relationship Id="rId5" Type="http://schemas.openxmlformats.org/officeDocument/2006/relationships/image" Target="../media/image42.jpg"/><Relationship Id="rId6" Type="http://schemas.openxmlformats.org/officeDocument/2006/relationships/image" Target="../media/image48.png"/><Relationship Id="rId7" Type="http://schemas.openxmlformats.org/officeDocument/2006/relationships/image" Target="../media/image46.png"/><Relationship Id="rId8" Type="http://schemas.openxmlformats.org/officeDocument/2006/relationships/oleObject" Target="../embeddings/oleObject1.bin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"/>
          <p:cNvSpPr txBox="1"/>
          <p:nvPr/>
        </p:nvSpPr>
        <p:spPr>
          <a:xfrm>
            <a:off x="262360" y="2412059"/>
            <a:ext cx="11952372" cy="1417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000"/>
              <a:buFont typeface="Times New Roman"/>
              <a:buNone/>
            </a:pPr>
            <a:br>
              <a:rPr b="1" i="0" lang="en-US" sz="5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5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BÌNH HÀNH</a:t>
            </a:r>
            <a:endParaRPr b="1" i="0" sz="5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71" name="Google Shape;671;p1"/>
          <p:cNvCxnSpPr/>
          <p:nvPr/>
        </p:nvCxnSpPr>
        <p:spPr>
          <a:xfrm>
            <a:off x="3579677" y="4747910"/>
            <a:ext cx="491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2" name="Google Shape;672;p1"/>
          <p:cNvSpPr txBox="1"/>
          <p:nvPr/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viên:……………………………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lipboard" id="673" name="Google Shape;6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ler" id="674" name="Google Shape;67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" id="675" name="Google Shape;67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"/>
          <p:cNvSpPr txBox="1"/>
          <p:nvPr/>
        </p:nvSpPr>
        <p:spPr>
          <a:xfrm>
            <a:off x="2524677" y="2118109"/>
            <a:ext cx="80844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HỌC 6 – CHƯƠNG III</a:t>
            </a:r>
            <a:endParaRPr sz="4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"/>
          <p:cNvSpPr txBox="1"/>
          <p:nvPr/>
        </p:nvSpPr>
        <p:spPr>
          <a:xfrm>
            <a:off x="262360" y="16089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THCS </a:t>
            </a: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THẠCH BÀN</a:t>
            </a:r>
            <a:endParaRPr b="0" i="0" sz="2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24517"/>
            <a:ext cx="12192000" cy="3256547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0"/>
          <p:cNvSpPr txBox="1"/>
          <p:nvPr/>
        </p:nvSpPr>
        <p:spPr>
          <a:xfrm>
            <a:off x="433137" y="593558"/>
            <a:ext cx="44165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Luyện tập 1 SGK</a:t>
            </a:r>
            <a:endParaRPr/>
          </a:p>
        </p:txBody>
      </p:sp>
      <p:sp>
        <p:nvSpPr>
          <p:cNvPr id="801" name="Google Shape;801;p10"/>
          <p:cNvSpPr/>
          <p:nvPr/>
        </p:nvSpPr>
        <p:spPr>
          <a:xfrm>
            <a:off x="128337" y="2566737"/>
            <a:ext cx="3400926" cy="2791326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0"/>
          <p:cNvSpPr/>
          <p:nvPr/>
        </p:nvSpPr>
        <p:spPr>
          <a:xfrm>
            <a:off x="3529263" y="1837003"/>
            <a:ext cx="2433385" cy="304335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1"/>
          <p:cNvSpPr txBox="1"/>
          <p:nvPr/>
        </p:nvSpPr>
        <p:spPr>
          <a:xfrm>
            <a:off x="386366" y="193184"/>
            <a:ext cx="47249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VẼ HÌNH BÌNH HÀNH</a:t>
            </a:r>
            <a:endParaRPr/>
          </a:p>
        </p:txBody>
      </p:sp>
      <p:sp>
        <p:nvSpPr>
          <p:cNvPr id="808" name="Google Shape;808;p11"/>
          <p:cNvSpPr/>
          <p:nvPr/>
        </p:nvSpPr>
        <p:spPr>
          <a:xfrm>
            <a:off x="754135" y="928096"/>
            <a:ext cx="6468299" cy="1334468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09" name="Google Shape;809;p11"/>
          <p:cNvGrpSpPr/>
          <p:nvPr/>
        </p:nvGrpSpPr>
        <p:grpSpPr>
          <a:xfrm>
            <a:off x="115910" y="767920"/>
            <a:ext cx="1352280" cy="726029"/>
            <a:chOff x="478087" y="1283444"/>
            <a:chExt cx="1378037" cy="772732"/>
          </a:xfrm>
        </p:grpSpPr>
        <p:sp>
          <p:nvSpPr>
            <p:cNvPr id="810" name="Google Shape;810;p11"/>
            <p:cNvSpPr/>
            <p:nvPr/>
          </p:nvSpPr>
          <p:spPr>
            <a:xfrm>
              <a:off x="890209" y="1429071"/>
              <a:ext cx="965915" cy="50475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478087" y="1283444"/>
              <a:ext cx="772732" cy="772732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2" name="Google Shape;81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600435" y="1405792"/>
              <a:ext cx="528035" cy="5280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813" name="Google Shape;813;p11"/>
          <p:cNvSpPr txBox="1"/>
          <p:nvPr/>
        </p:nvSpPr>
        <p:spPr>
          <a:xfrm>
            <a:off x="897254" y="864305"/>
            <a:ext cx="3699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814" name="Google Shape;814;p11"/>
          <p:cNvSpPr txBox="1"/>
          <p:nvPr/>
        </p:nvSpPr>
        <p:spPr>
          <a:xfrm>
            <a:off x="754136" y="942302"/>
            <a:ext cx="667195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trước hai đoạn thẳng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AB, AD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25. Vẽ hình bình hành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nhận hai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thẳng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AB, AD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cạnh.</a:t>
            </a:r>
            <a:endParaRPr/>
          </a:p>
        </p:txBody>
      </p:sp>
      <p:sp>
        <p:nvSpPr>
          <p:cNvPr id="815" name="Google Shape;815;p11"/>
          <p:cNvSpPr txBox="1"/>
          <p:nvPr/>
        </p:nvSpPr>
        <p:spPr>
          <a:xfrm>
            <a:off x="1875524" y="5639881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25</a:t>
            </a:r>
            <a:endParaRPr/>
          </a:p>
        </p:txBody>
      </p:sp>
      <p:sp>
        <p:nvSpPr>
          <p:cNvPr id="816" name="Google Shape;816;p11"/>
          <p:cNvSpPr/>
          <p:nvPr/>
        </p:nvSpPr>
        <p:spPr>
          <a:xfrm>
            <a:off x="2271860" y="6293427"/>
            <a:ext cx="4320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7" name="Google Shape;817;p11"/>
          <p:cNvCxnSpPr/>
          <p:nvPr/>
        </p:nvCxnSpPr>
        <p:spPr>
          <a:xfrm>
            <a:off x="1468190" y="5217810"/>
            <a:ext cx="2160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8" name="Google Shape;818;p11"/>
          <p:cNvSpPr/>
          <p:nvPr/>
        </p:nvSpPr>
        <p:spPr>
          <a:xfrm>
            <a:off x="3608419" y="5171429"/>
            <a:ext cx="100800" cy="1008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9" name="Google Shape;819;p11"/>
          <p:cNvCxnSpPr/>
          <p:nvPr/>
        </p:nvCxnSpPr>
        <p:spPr>
          <a:xfrm flipH="1" rot="10800000">
            <a:off x="1515982" y="3869635"/>
            <a:ext cx="485097" cy="134556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0" name="Google Shape;820;p11"/>
          <p:cNvSpPr/>
          <p:nvPr/>
        </p:nvSpPr>
        <p:spPr>
          <a:xfrm>
            <a:off x="1932017" y="3839587"/>
            <a:ext cx="100800" cy="1008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1"/>
          <p:cNvSpPr/>
          <p:nvPr/>
        </p:nvSpPr>
        <p:spPr>
          <a:xfrm>
            <a:off x="1468190" y="5164801"/>
            <a:ext cx="100800" cy="1008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1"/>
          <p:cNvSpPr txBox="1"/>
          <p:nvPr/>
        </p:nvSpPr>
        <p:spPr>
          <a:xfrm>
            <a:off x="1182744" y="5087563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823" name="Google Shape;823;p11"/>
          <p:cNvSpPr txBox="1"/>
          <p:nvPr/>
        </p:nvSpPr>
        <p:spPr>
          <a:xfrm>
            <a:off x="3628190" y="5221829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824" name="Google Shape;824;p11"/>
          <p:cNvSpPr txBox="1"/>
          <p:nvPr/>
        </p:nvSpPr>
        <p:spPr>
          <a:xfrm>
            <a:off x="1595403" y="3540277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825" name="Google Shape;825;p11"/>
          <p:cNvSpPr/>
          <p:nvPr/>
        </p:nvSpPr>
        <p:spPr>
          <a:xfrm>
            <a:off x="2487905" y="6114384"/>
            <a:ext cx="43200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6" name="Google Shape;826;p11"/>
          <p:cNvGrpSpPr/>
          <p:nvPr/>
        </p:nvGrpSpPr>
        <p:grpSpPr>
          <a:xfrm>
            <a:off x="2612048" y="1823800"/>
            <a:ext cx="4320000" cy="6581557"/>
            <a:chOff x="2612048" y="1823800"/>
            <a:chExt cx="4320000" cy="6581557"/>
          </a:xfrm>
        </p:grpSpPr>
        <p:grpSp>
          <p:nvGrpSpPr>
            <p:cNvPr id="827" name="Google Shape;827;p11"/>
            <p:cNvGrpSpPr/>
            <p:nvPr/>
          </p:nvGrpSpPr>
          <p:grpSpPr>
            <a:xfrm>
              <a:off x="4772048" y="1823800"/>
              <a:ext cx="2160000" cy="3263763"/>
              <a:chOff x="7864173" y="716404"/>
              <a:chExt cx="2160000" cy="3263763"/>
            </a:xfrm>
          </p:grpSpPr>
          <p:sp>
            <p:nvSpPr>
              <p:cNvPr id="828" name="Google Shape;828;p11"/>
              <p:cNvSpPr/>
              <p:nvPr/>
            </p:nvSpPr>
            <p:spPr>
              <a:xfrm>
                <a:off x="7864173" y="1100167"/>
                <a:ext cx="2160000" cy="2880000"/>
              </a:xfrm>
              <a:custGeom>
                <a:rect b="b" l="l" r="r" t="t"/>
                <a:pathLst>
                  <a:path extrusionOk="0" h="2880000" w="2160000">
                    <a:moveTo>
                      <a:pt x="0" y="2880000"/>
                    </a:moveTo>
                    <a:lnTo>
                      <a:pt x="1080000" y="0"/>
                    </a:lnTo>
                    <a:lnTo>
                      <a:pt x="2160000" y="2880000"/>
                    </a:lnTo>
                    <a:cubicBezTo>
                      <a:pt x="1934748" y="2874157"/>
                      <a:pt x="1311930" y="681704"/>
                      <a:pt x="1086678" y="675861"/>
                    </a:cubicBezTo>
                    <a:lnTo>
                      <a:pt x="0" y="2880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1"/>
              <p:cNvSpPr/>
              <p:nvPr/>
            </p:nvSpPr>
            <p:spPr>
              <a:xfrm flipH="1">
                <a:off x="8699837" y="1255254"/>
                <a:ext cx="486958" cy="594753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121" y="10800"/>
                    </a:moveTo>
                    <a:cubicBezTo>
                      <a:pt x="8121" y="12280"/>
                      <a:pt x="9320" y="13479"/>
                      <a:pt x="10800" y="13479"/>
                    </a:cubicBezTo>
                    <a:cubicBezTo>
                      <a:pt x="12280" y="13479"/>
                      <a:pt x="13479" y="12280"/>
                      <a:pt x="13479" y="10800"/>
                    </a:cubicBezTo>
                    <a:cubicBezTo>
                      <a:pt x="13479" y="9320"/>
                      <a:pt x="12280" y="8121"/>
                      <a:pt x="10800" y="8121"/>
                    </a:cubicBezTo>
                    <a:cubicBezTo>
                      <a:pt x="9320" y="8121"/>
                      <a:pt x="8121" y="9320"/>
                      <a:pt x="8121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1"/>
              <p:cNvSpPr/>
              <p:nvPr/>
            </p:nvSpPr>
            <p:spPr>
              <a:xfrm flipH="1">
                <a:off x="8871712" y="716404"/>
                <a:ext cx="143206" cy="767526"/>
              </a:xfrm>
              <a:prstGeom prst="can">
                <a:avLst>
                  <a:gd fmla="val 116288" name="adj"/>
                </a:avLst>
              </a:prstGeom>
              <a:solidFill>
                <a:srgbClr val="5D3B3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1" name="Google Shape;831;p11"/>
            <p:cNvSpPr/>
            <p:nvPr/>
          </p:nvSpPr>
          <p:spPr>
            <a:xfrm>
              <a:off x="2612048" y="5140157"/>
              <a:ext cx="4320000" cy="3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11"/>
          <p:cNvSpPr/>
          <p:nvPr/>
        </p:nvSpPr>
        <p:spPr>
          <a:xfrm>
            <a:off x="7473883" y="1356099"/>
            <a:ext cx="4774002" cy="5177223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1"/>
          <p:cNvSpPr txBox="1"/>
          <p:nvPr/>
        </p:nvSpPr>
        <p:spPr>
          <a:xfrm>
            <a:off x="7614811" y="1591496"/>
            <a:ext cx="464422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vẽ: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tâm vẽ một phần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tròn có bán kính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tâm vẽ một phần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tròn có bán kính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giao điểm của hai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đường tròn này.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đoạn thẳng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đoạn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thẳng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grpSp>
        <p:nvGrpSpPr>
          <p:cNvPr id="834" name="Google Shape;834;p11"/>
          <p:cNvGrpSpPr/>
          <p:nvPr/>
        </p:nvGrpSpPr>
        <p:grpSpPr>
          <a:xfrm>
            <a:off x="3711827" y="2674976"/>
            <a:ext cx="2862000" cy="5400000"/>
            <a:chOff x="2612048" y="1823800"/>
            <a:chExt cx="4320000" cy="6581557"/>
          </a:xfrm>
        </p:grpSpPr>
        <p:grpSp>
          <p:nvGrpSpPr>
            <p:cNvPr id="835" name="Google Shape;835;p11"/>
            <p:cNvGrpSpPr/>
            <p:nvPr/>
          </p:nvGrpSpPr>
          <p:grpSpPr>
            <a:xfrm>
              <a:off x="4772048" y="1823800"/>
              <a:ext cx="2160000" cy="3263763"/>
              <a:chOff x="7864173" y="716404"/>
              <a:chExt cx="2160000" cy="3263763"/>
            </a:xfrm>
          </p:grpSpPr>
          <p:sp>
            <p:nvSpPr>
              <p:cNvPr id="836" name="Google Shape;836;p11"/>
              <p:cNvSpPr/>
              <p:nvPr/>
            </p:nvSpPr>
            <p:spPr>
              <a:xfrm>
                <a:off x="7864173" y="1100167"/>
                <a:ext cx="2160000" cy="2880000"/>
              </a:xfrm>
              <a:custGeom>
                <a:rect b="b" l="l" r="r" t="t"/>
                <a:pathLst>
                  <a:path extrusionOk="0" h="2880000" w="2160000">
                    <a:moveTo>
                      <a:pt x="0" y="2880000"/>
                    </a:moveTo>
                    <a:lnTo>
                      <a:pt x="1080000" y="0"/>
                    </a:lnTo>
                    <a:lnTo>
                      <a:pt x="2160000" y="2880000"/>
                    </a:lnTo>
                    <a:cubicBezTo>
                      <a:pt x="1934748" y="2874157"/>
                      <a:pt x="1311930" y="681704"/>
                      <a:pt x="1086678" y="675861"/>
                    </a:cubicBezTo>
                    <a:lnTo>
                      <a:pt x="0" y="2880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 flipH="1">
                <a:off x="8699837" y="1255254"/>
                <a:ext cx="486958" cy="594753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121" y="10800"/>
                    </a:moveTo>
                    <a:cubicBezTo>
                      <a:pt x="8121" y="12280"/>
                      <a:pt x="9320" y="13479"/>
                      <a:pt x="10800" y="13479"/>
                    </a:cubicBezTo>
                    <a:cubicBezTo>
                      <a:pt x="12280" y="13479"/>
                      <a:pt x="13479" y="12280"/>
                      <a:pt x="13479" y="10800"/>
                    </a:cubicBezTo>
                    <a:cubicBezTo>
                      <a:pt x="13479" y="9320"/>
                      <a:pt x="12280" y="8121"/>
                      <a:pt x="10800" y="8121"/>
                    </a:cubicBezTo>
                    <a:cubicBezTo>
                      <a:pt x="9320" y="8121"/>
                      <a:pt x="8121" y="9320"/>
                      <a:pt x="8121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 flipH="1">
                <a:off x="8871712" y="716404"/>
                <a:ext cx="143206" cy="767526"/>
              </a:xfrm>
              <a:prstGeom prst="can">
                <a:avLst>
                  <a:gd fmla="val 116288" name="adj"/>
                </a:avLst>
              </a:prstGeom>
              <a:solidFill>
                <a:srgbClr val="5D3B3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9" name="Google Shape;839;p11"/>
            <p:cNvSpPr/>
            <p:nvPr/>
          </p:nvSpPr>
          <p:spPr>
            <a:xfrm>
              <a:off x="2612048" y="5140157"/>
              <a:ext cx="4320000" cy="3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0" name="Google Shape;8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9532" y="3693210"/>
            <a:ext cx="1163854" cy="1642406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1"/>
          <p:cNvSpPr txBox="1"/>
          <p:nvPr/>
        </p:nvSpPr>
        <p:spPr>
          <a:xfrm>
            <a:off x="4108955" y="341180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cxnSp>
        <p:nvCxnSpPr>
          <p:cNvPr id="842" name="Google Shape;842;p11"/>
          <p:cNvCxnSpPr/>
          <p:nvPr/>
        </p:nvCxnSpPr>
        <p:spPr>
          <a:xfrm>
            <a:off x="1980464" y="3875448"/>
            <a:ext cx="2160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5310" y="3773472"/>
            <a:ext cx="191944" cy="1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2343" y="2878397"/>
            <a:ext cx="2362745" cy="144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104" y="3809909"/>
            <a:ext cx="191944" cy="1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7575" y="3770864"/>
            <a:ext cx="191944" cy="1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6237" y="3797071"/>
            <a:ext cx="191944" cy="192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8" name="Google Shape;848;p11"/>
          <p:cNvCxnSpPr/>
          <p:nvPr/>
        </p:nvCxnSpPr>
        <p:spPr>
          <a:xfrm flipH="1" rot="10800000">
            <a:off x="3656584" y="3849966"/>
            <a:ext cx="485097" cy="134556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9487" y="3770450"/>
            <a:ext cx="191944" cy="1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1628" y="5148385"/>
            <a:ext cx="191944" cy="19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5000"/>
          </a:blip>
          <a:stretch>
            <a:fillRect/>
          </a:stretch>
        </a:blip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2"/>
          <p:cNvSpPr/>
          <p:nvPr/>
        </p:nvSpPr>
        <p:spPr>
          <a:xfrm>
            <a:off x="2001078" y="1986170"/>
            <a:ext cx="8189843" cy="2400300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6" name="Google Shape;856;p12"/>
          <p:cNvGrpSpPr/>
          <p:nvPr/>
        </p:nvGrpSpPr>
        <p:grpSpPr>
          <a:xfrm>
            <a:off x="1431284" y="1341468"/>
            <a:ext cx="1709480" cy="1507749"/>
            <a:chOff x="238539" y="3551583"/>
            <a:chExt cx="2093745" cy="2070139"/>
          </a:xfrm>
        </p:grpSpPr>
        <p:sp>
          <p:nvSpPr>
            <p:cNvPr id="857" name="Google Shape;857;p12"/>
            <p:cNvSpPr/>
            <p:nvPr/>
          </p:nvSpPr>
          <p:spPr>
            <a:xfrm>
              <a:off x="238539" y="3551583"/>
              <a:ext cx="2093745" cy="2070139"/>
            </a:xfrm>
            <a:prstGeom prst="ellipse">
              <a:avLst/>
            </a:prstGeom>
            <a:solidFill>
              <a:srgbClr val="DDEAF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8" name="Google Shape;858;p12"/>
            <p:cNvPicPr preferRelativeResize="0"/>
            <p:nvPr/>
          </p:nvPicPr>
          <p:blipFill rotWithShape="1">
            <a:blip r:embed="rId4">
              <a:alphaModFix/>
            </a:blip>
            <a:srcRect b="8819" l="0" r="0" t="0"/>
            <a:stretch/>
          </p:blipFill>
          <p:spPr>
            <a:xfrm>
              <a:off x="463874" y="3771900"/>
              <a:ext cx="1643073" cy="1643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9" name="Google Shape;859;p12"/>
          <p:cNvSpPr txBox="1"/>
          <p:nvPr/>
        </p:nvSpPr>
        <p:spPr>
          <a:xfrm>
            <a:off x="2162133" y="2379348"/>
            <a:ext cx="78432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Áp dụng 1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Vẽ hai đoạn thẳng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MQ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Từ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 vẽ hình bình hành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MNPQ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nhận hai cạnh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MQ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cạnh.</a:t>
            </a:r>
            <a:endParaRPr/>
          </a:p>
        </p:txBody>
      </p:sp>
      <p:pic>
        <p:nvPicPr>
          <p:cNvPr descr="Digit 180" id="860" name="Google Shape;86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0253" y="236219"/>
            <a:ext cx="2303882" cy="126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3"/>
          <p:cNvGrpSpPr/>
          <p:nvPr/>
        </p:nvGrpSpPr>
        <p:grpSpPr>
          <a:xfrm rot="5661605">
            <a:off x="2591411" y="3632472"/>
            <a:ext cx="1923898" cy="1984381"/>
            <a:chOff x="3437913" y="3189561"/>
            <a:chExt cx="2072842" cy="2290426"/>
          </a:xfrm>
        </p:grpSpPr>
        <p:pic>
          <p:nvPicPr>
            <p:cNvPr id="867" name="Google Shape;867;p13"/>
            <p:cNvPicPr preferRelativeResize="0"/>
            <p:nvPr/>
          </p:nvPicPr>
          <p:blipFill rotWithShape="1">
            <a:blip r:embed="rId3">
              <a:alphaModFix/>
            </a:blip>
            <a:srcRect b="51614" l="16919" r="54077" t="11134"/>
            <a:stretch/>
          </p:blipFill>
          <p:spPr>
            <a:xfrm rot="1390139">
              <a:off x="3746854" y="3400427"/>
              <a:ext cx="1454960" cy="1868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ũ Cối Quân Đội Loại 1 - An Lộc Việt" id="868" name="Google Shape;86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80484" y="3355941"/>
              <a:ext cx="655723" cy="8690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9" name="Google Shape;869;p13"/>
          <p:cNvPicPr preferRelativeResize="0"/>
          <p:nvPr/>
        </p:nvPicPr>
        <p:blipFill rotWithShape="1">
          <a:blip r:embed="rId5">
            <a:alphaModFix/>
          </a:blip>
          <a:srcRect b="22465" l="0" r="0" t="24886"/>
          <a:stretch/>
        </p:blipFill>
        <p:spPr>
          <a:xfrm flipH="1">
            <a:off x="3686938" y="5247698"/>
            <a:ext cx="1901592" cy="1001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0" name="Google Shape;870;p13"/>
          <p:cNvGrpSpPr/>
          <p:nvPr/>
        </p:nvGrpSpPr>
        <p:grpSpPr>
          <a:xfrm>
            <a:off x="2205571" y="3628493"/>
            <a:ext cx="2214039" cy="1655705"/>
            <a:chOff x="340032" y="4474496"/>
            <a:chExt cx="2214039" cy="1655705"/>
          </a:xfrm>
        </p:grpSpPr>
        <p:pic>
          <p:nvPicPr>
            <p:cNvPr id="871" name="Google Shape;871;p13"/>
            <p:cNvPicPr preferRelativeResize="0"/>
            <p:nvPr/>
          </p:nvPicPr>
          <p:blipFill rotWithShape="1">
            <a:blip r:embed="rId6">
              <a:alphaModFix/>
            </a:blip>
            <a:srcRect b="39458" l="2888" r="-158" t="21367"/>
            <a:stretch/>
          </p:blipFill>
          <p:spPr>
            <a:xfrm>
              <a:off x="340032" y="4474496"/>
              <a:ext cx="2214039" cy="150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2" name="Google Shape;872;p13"/>
            <p:cNvPicPr preferRelativeResize="0"/>
            <p:nvPr/>
          </p:nvPicPr>
          <p:blipFill rotWithShape="1">
            <a:blip r:embed="rId7">
              <a:alphaModFix/>
            </a:blip>
            <a:srcRect b="29362" l="6716" r="17474" t="15709"/>
            <a:stretch/>
          </p:blipFill>
          <p:spPr>
            <a:xfrm>
              <a:off x="564153" y="4874187"/>
              <a:ext cx="1733428" cy="1256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3" name="Google Shape;873;p13"/>
          <p:cNvGrpSpPr/>
          <p:nvPr/>
        </p:nvGrpSpPr>
        <p:grpSpPr>
          <a:xfrm>
            <a:off x="3118346" y="4652178"/>
            <a:ext cx="2214039" cy="1655705"/>
            <a:chOff x="340032" y="4474496"/>
            <a:chExt cx="2214039" cy="1655705"/>
          </a:xfrm>
        </p:grpSpPr>
        <p:pic>
          <p:nvPicPr>
            <p:cNvPr id="874" name="Google Shape;874;p13"/>
            <p:cNvPicPr preferRelativeResize="0"/>
            <p:nvPr/>
          </p:nvPicPr>
          <p:blipFill rotWithShape="1">
            <a:blip r:embed="rId6">
              <a:alphaModFix/>
            </a:blip>
            <a:srcRect b="39458" l="2888" r="-158" t="21367"/>
            <a:stretch/>
          </p:blipFill>
          <p:spPr>
            <a:xfrm>
              <a:off x="340032" y="4474496"/>
              <a:ext cx="2214039" cy="150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5" name="Google Shape;875;p13"/>
            <p:cNvPicPr preferRelativeResize="0"/>
            <p:nvPr/>
          </p:nvPicPr>
          <p:blipFill rotWithShape="1">
            <a:blip r:embed="rId7">
              <a:alphaModFix/>
            </a:blip>
            <a:srcRect b="29362" l="6716" r="17474" t="15709"/>
            <a:stretch/>
          </p:blipFill>
          <p:spPr>
            <a:xfrm>
              <a:off x="564153" y="4874187"/>
              <a:ext cx="1733428" cy="12560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6" name="Google Shape;876;p13"/>
          <p:cNvPicPr preferRelativeResize="0"/>
          <p:nvPr/>
        </p:nvPicPr>
        <p:blipFill rotWithShape="1">
          <a:blip r:embed="rId8">
            <a:alphaModFix/>
          </a:blip>
          <a:srcRect b="44006" l="11547" r="21958" t="19412"/>
          <a:stretch/>
        </p:blipFill>
        <p:spPr>
          <a:xfrm>
            <a:off x="1861946" y="5760725"/>
            <a:ext cx="1071829" cy="58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3"/>
          <p:cNvPicPr preferRelativeResize="0"/>
          <p:nvPr/>
        </p:nvPicPr>
        <p:blipFill rotWithShape="1">
          <a:blip r:embed="rId9">
            <a:alphaModFix/>
          </a:blip>
          <a:srcRect b="44006" l="32647" r="21957" t="19412"/>
          <a:stretch/>
        </p:blipFill>
        <p:spPr>
          <a:xfrm>
            <a:off x="0" y="4665589"/>
            <a:ext cx="1269703" cy="102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3"/>
          <p:cNvPicPr preferRelativeResize="0"/>
          <p:nvPr/>
        </p:nvPicPr>
        <p:blipFill rotWithShape="1">
          <a:blip r:embed="rId10">
            <a:alphaModFix/>
          </a:blip>
          <a:srcRect b="44006" l="11547" r="21958" t="19412"/>
          <a:stretch/>
        </p:blipFill>
        <p:spPr>
          <a:xfrm>
            <a:off x="-8328" y="6017656"/>
            <a:ext cx="1473528" cy="81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3"/>
          <p:cNvPicPr preferRelativeResize="0"/>
          <p:nvPr/>
        </p:nvPicPr>
        <p:blipFill rotWithShape="1">
          <a:blip r:embed="rId11">
            <a:alphaModFix/>
          </a:blip>
          <a:srcRect b="44544" l="17011" r="19314" t="19189"/>
          <a:stretch/>
        </p:blipFill>
        <p:spPr>
          <a:xfrm rot="730218">
            <a:off x="160032" y="2865041"/>
            <a:ext cx="1104277" cy="89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3"/>
          <p:cNvPicPr preferRelativeResize="0"/>
          <p:nvPr/>
        </p:nvPicPr>
        <p:blipFill rotWithShape="1">
          <a:blip r:embed="rId12">
            <a:alphaModFix/>
          </a:blip>
          <a:srcRect b="44544" l="17011" r="19314" t="19189"/>
          <a:stretch/>
        </p:blipFill>
        <p:spPr>
          <a:xfrm rot="5400000">
            <a:off x="-721688" y="3520497"/>
            <a:ext cx="3014477" cy="171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3"/>
          <p:cNvPicPr preferRelativeResize="0"/>
          <p:nvPr/>
        </p:nvPicPr>
        <p:blipFill rotWithShape="1">
          <a:blip r:embed="rId12">
            <a:alphaModFix/>
          </a:blip>
          <a:srcRect b="39632" l="17011" r="4296" t="19189"/>
          <a:stretch/>
        </p:blipFill>
        <p:spPr>
          <a:xfrm rot="360332">
            <a:off x="41325" y="3016106"/>
            <a:ext cx="3725535" cy="194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3"/>
          <p:cNvPicPr preferRelativeResize="0"/>
          <p:nvPr/>
        </p:nvPicPr>
        <p:blipFill rotWithShape="1">
          <a:blip r:embed="rId13">
            <a:alphaModFix/>
          </a:blip>
          <a:srcRect b="44006" l="11547" r="21958" t="19412"/>
          <a:stretch/>
        </p:blipFill>
        <p:spPr>
          <a:xfrm>
            <a:off x="168644" y="3795291"/>
            <a:ext cx="2595475" cy="1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"/>
          <p:cNvPicPr preferRelativeResize="0"/>
          <p:nvPr/>
        </p:nvPicPr>
        <p:blipFill rotWithShape="1">
          <a:blip r:embed="rId13">
            <a:alphaModFix/>
          </a:blip>
          <a:srcRect b="44006" l="8809" r="21959" t="19412"/>
          <a:stretch/>
        </p:blipFill>
        <p:spPr>
          <a:xfrm>
            <a:off x="-683253" y="3339364"/>
            <a:ext cx="2702330" cy="1427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13"/>
          <p:cNvGrpSpPr/>
          <p:nvPr/>
        </p:nvGrpSpPr>
        <p:grpSpPr>
          <a:xfrm rot="5688293">
            <a:off x="2146820" y="5047871"/>
            <a:ext cx="2144609" cy="2287377"/>
            <a:chOff x="3347011" y="4886194"/>
            <a:chExt cx="2437510" cy="2534715"/>
          </a:xfrm>
        </p:grpSpPr>
        <p:pic>
          <p:nvPicPr>
            <p:cNvPr id="885" name="Google Shape;885;p13"/>
            <p:cNvPicPr preferRelativeResize="0"/>
            <p:nvPr/>
          </p:nvPicPr>
          <p:blipFill rotWithShape="1">
            <a:blip r:embed="rId14">
              <a:alphaModFix/>
            </a:blip>
            <a:srcRect b="20987" l="46742" r="21894" t="40501"/>
            <a:stretch/>
          </p:blipFill>
          <p:spPr>
            <a:xfrm rot="2050720">
              <a:off x="3762404" y="5167139"/>
              <a:ext cx="1606723" cy="197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ũ Cối Quân Đội Loại 1 - An Lộc Việt" id="886" name="Google Shape;886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146472" y="5105256"/>
              <a:ext cx="655723" cy="8690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7" name="Google Shape;887;p13"/>
          <p:cNvGrpSpPr/>
          <p:nvPr/>
        </p:nvGrpSpPr>
        <p:grpSpPr>
          <a:xfrm>
            <a:off x="1612038" y="5311979"/>
            <a:ext cx="2431337" cy="1655705"/>
            <a:chOff x="1717013" y="5502194"/>
            <a:chExt cx="2431337" cy="1655705"/>
          </a:xfrm>
        </p:grpSpPr>
        <p:grpSp>
          <p:nvGrpSpPr>
            <p:cNvPr id="888" name="Google Shape;888;p13"/>
            <p:cNvGrpSpPr/>
            <p:nvPr/>
          </p:nvGrpSpPr>
          <p:grpSpPr>
            <a:xfrm>
              <a:off x="1934311" y="5502194"/>
              <a:ext cx="2214039" cy="1655705"/>
              <a:chOff x="340032" y="4474496"/>
              <a:chExt cx="2214039" cy="1655705"/>
            </a:xfrm>
          </p:grpSpPr>
          <p:pic>
            <p:nvPicPr>
              <p:cNvPr id="889" name="Google Shape;889;p13"/>
              <p:cNvPicPr preferRelativeResize="0"/>
              <p:nvPr/>
            </p:nvPicPr>
            <p:blipFill rotWithShape="1">
              <a:blip r:embed="rId6">
                <a:alphaModFix/>
              </a:blip>
              <a:srcRect b="39458" l="2888" r="-158" t="21367"/>
              <a:stretch/>
            </p:blipFill>
            <p:spPr>
              <a:xfrm>
                <a:off x="340032" y="4474496"/>
                <a:ext cx="2214039" cy="15061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0" name="Google Shape;890;p13"/>
              <p:cNvPicPr preferRelativeResize="0"/>
              <p:nvPr/>
            </p:nvPicPr>
            <p:blipFill rotWithShape="1">
              <a:blip r:embed="rId7">
                <a:alphaModFix/>
              </a:blip>
              <a:srcRect b="29362" l="6716" r="17474" t="15709"/>
              <a:stretch/>
            </p:blipFill>
            <p:spPr>
              <a:xfrm>
                <a:off x="564153" y="4874187"/>
                <a:ext cx="1733428" cy="12560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91" name="Google Shape;891;p13"/>
            <p:cNvPicPr preferRelativeResize="0"/>
            <p:nvPr/>
          </p:nvPicPr>
          <p:blipFill rotWithShape="1">
            <a:blip r:embed="rId16">
              <a:alphaModFix/>
            </a:blip>
            <a:srcRect b="44006" l="11547" r="21958" t="19412"/>
            <a:stretch/>
          </p:blipFill>
          <p:spPr>
            <a:xfrm>
              <a:off x="1717013" y="6082142"/>
              <a:ext cx="1410316" cy="7758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2" name="Google Shape;892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4813218">
            <a:off x="939102" y="4422925"/>
            <a:ext cx="1883827" cy="2030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3" name="Google Shape;893;p13"/>
          <p:cNvGrpSpPr/>
          <p:nvPr/>
        </p:nvGrpSpPr>
        <p:grpSpPr>
          <a:xfrm>
            <a:off x="5714382" y="3457141"/>
            <a:ext cx="3335158" cy="2428955"/>
            <a:chOff x="4134615" y="3469352"/>
            <a:chExt cx="3701637" cy="3069293"/>
          </a:xfrm>
        </p:grpSpPr>
        <p:pic>
          <p:nvPicPr>
            <p:cNvPr id="894" name="Google Shape;894;p13"/>
            <p:cNvPicPr preferRelativeResize="0"/>
            <p:nvPr/>
          </p:nvPicPr>
          <p:blipFill rotWithShape="1">
            <a:blip r:embed="rId18">
              <a:alphaModFix/>
            </a:blip>
            <a:srcRect b="16804" l="3854" r="5893" t="8729"/>
            <a:stretch/>
          </p:blipFill>
          <p:spPr>
            <a:xfrm flipH="1">
              <a:off x="4134615" y="3484438"/>
              <a:ext cx="3701637" cy="3054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ũ Cối Quân Đội Loại 1 - An Lộc Việt" id="895" name="Google Shape;895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 rot="-152855">
              <a:off x="5928249" y="3481538"/>
              <a:ext cx="563042" cy="6619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6" name="Google Shape;896;p13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71062" l="3390" r="68065" t="433"/>
          <a:stretch/>
        </p:blipFill>
        <p:spPr>
          <a:xfrm>
            <a:off x="3063173" y="4500638"/>
            <a:ext cx="422887" cy="42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3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71959" l="39558" r="32712" t="0"/>
          <a:stretch/>
        </p:blipFill>
        <p:spPr>
          <a:xfrm>
            <a:off x="4059960" y="5428449"/>
            <a:ext cx="419522" cy="42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3">
            <a:hlinkClick action="ppaction://hlinksldjump" r:id="rId24"/>
          </p:cNvPr>
          <p:cNvPicPr preferRelativeResize="0"/>
          <p:nvPr/>
        </p:nvPicPr>
        <p:blipFill rotWithShape="1">
          <a:blip r:embed="rId25">
            <a:alphaModFix/>
          </a:blip>
          <a:srcRect b="70349" l="74692" r="-2421" t="1610"/>
          <a:stretch/>
        </p:blipFill>
        <p:spPr>
          <a:xfrm>
            <a:off x="2747831" y="6114954"/>
            <a:ext cx="444068" cy="44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3"/>
          <p:cNvPicPr preferRelativeResize="0"/>
          <p:nvPr/>
        </p:nvPicPr>
        <p:blipFill rotWithShape="1">
          <a:blip r:embed="rId26">
            <a:alphaModFix/>
          </a:blip>
          <a:srcRect b="44006" l="11547" r="21958" t="19412"/>
          <a:stretch/>
        </p:blipFill>
        <p:spPr>
          <a:xfrm>
            <a:off x="-675861" y="4765643"/>
            <a:ext cx="2284794" cy="1445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0" name="Google Shape;900;p13"/>
          <p:cNvGrpSpPr/>
          <p:nvPr/>
        </p:nvGrpSpPr>
        <p:grpSpPr>
          <a:xfrm>
            <a:off x="340032" y="4474496"/>
            <a:ext cx="2214039" cy="1655705"/>
            <a:chOff x="340032" y="4474496"/>
            <a:chExt cx="2214039" cy="1655705"/>
          </a:xfrm>
        </p:grpSpPr>
        <p:pic>
          <p:nvPicPr>
            <p:cNvPr id="901" name="Google Shape;901;p13"/>
            <p:cNvPicPr preferRelativeResize="0"/>
            <p:nvPr/>
          </p:nvPicPr>
          <p:blipFill rotWithShape="1">
            <a:blip r:embed="rId6">
              <a:alphaModFix/>
            </a:blip>
            <a:srcRect b="39458" l="2888" r="-158" t="21367"/>
            <a:stretch/>
          </p:blipFill>
          <p:spPr>
            <a:xfrm>
              <a:off x="340032" y="4474496"/>
              <a:ext cx="2214039" cy="150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2" name="Google Shape;902;p13"/>
            <p:cNvPicPr preferRelativeResize="0"/>
            <p:nvPr/>
          </p:nvPicPr>
          <p:blipFill rotWithShape="1">
            <a:blip r:embed="rId7">
              <a:alphaModFix/>
            </a:blip>
            <a:srcRect b="29362" l="6716" r="17474" t="15709"/>
            <a:stretch/>
          </p:blipFill>
          <p:spPr>
            <a:xfrm>
              <a:off x="564153" y="4874187"/>
              <a:ext cx="1733428" cy="12560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3" name="Google Shape;903;p13">
            <a:hlinkClick action="ppaction://hlinksldjump" r:id="rId27"/>
          </p:cNvPr>
          <p:cNvPicPr preferRelativeResize="0"/>
          <p:nvPr/>
        </p:nvPicPr>
        <p:blipFill rotWithShape="1">
          <a:blip r:embed="rId28">
            <a:alphaModFix/>
          </a:blip>
          <a:srcRect b="36525" l="4979" r="67292" t="35433"/>
          <a:stretch/>
        </p:blipFill>
        <p:spPr>
          <a:xfrm>
            <a:off x="1212685" y="5346798"/>
            <a:ext cx="412530" cy="41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543856" y="-864961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3"/>
          <p:cNvSpPr/>
          <p:nvPr/>
        </p:nvSpPr>
        <p:spPr>
          <a:xfrm>
            <a:off x="3777812" y="258564"/>
            <a:ext cx="47826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CỨU HỘ SẠT LỞ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1269703" y="1120127"/>
            <a:ext cx="9498381" cy="1964099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3"/>
          <p:cNvSpPr txBox="1"/>
          <p:nvPr/>
        </p:nvSpPr>
        <p:spPr>
          <a:xfrm>
            <a:off x="1430867" y="1238943"/>
            <a:ext cx="954312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 nay tình hình lũ lụt, sạt lở đất ở miền Trung nước ta diễn ra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 nghiệm trọng, gây tổn thất cả về người và của. Nhiều người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bị đè lấp dưới lớp đất đá. Em hãy giúp họ thoát ra bằng cách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đúng các câu hỏi nhé!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4"/>
          <p:cNvSpPr/>
          <p:nvPr/>
        </p:nvSpPr>
        <p:spPr>
          <a:xfrm>
            <a:off x="191823" y="0"/>
            <a:ext cx="12210594" cy="205195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Trong các hình sau hình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 là hình bình hành? 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p14"/>
          <p:cNvSpPr/>
          <p:nvPr/>
        </p:nvSpPr>
        <p:spPr>
          <a:xfrm>
            <a:off x="583107" y="2453772"/>
            <a:ext cx="4287170" cy="1930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4"/>
          <p:cNvSpPr/>
          <p:nvPr/>
        </p:nvSpPr>
        <p:spPr>
          <a:xfrm>
            <a:off x="600499" y="4879349"/>
            <a:ext cx="4361843" cy="1948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6" name="Google Shape;916;p14"/>
          <p:cNvPicPr preferRelativeResize="0"/>
          <p:nvPr/>
        </p:nvPicPr>
        <p:blipFill rotWithShape="1">
          <a:blip r:embed="rId3">
            <a:alphaModFix/>
          </a:blip>
          <a:srcRect b="0" l="0" r="-5484" t="0"/>
          <a:stretch/>
        </p:blipFill>
        <p:spPr>
          <a:xfrm>
            <a:off x="3875548" y="3065083"/>
            <a:ext cx="885137" cy="7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14"/>
          <p:cNvPicPr preferRelativeResize="0"/>
          <p:nvPr/>
        </p:nvPicPr>
        <p:blipFill rotWithShape="1">
          <a:blip r:embed="rId4">
            <a:alphaModFix/>
          </a:blip>
          <a:srcRect b="0" l="0" r="3472" t="0"/>
          <a:stretch/>
        </p:blipFill>
        <p:spPr>
          <a:xfrm>
            <a:off x="3946559" y="4946078"/>
            <a:ext cx="804536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4"/>
          <p:cNvSpPr/>
          <p:nvPr/>
        </p:nvSpPr>
        <p:spPr>
          <a:xfrm>
            <a:off x="6728345" y="2442647"/>
            <a:ext cx="4259873" cy="1965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9" name="Google Shape;9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0984" y="2994030"/>
            <a:ext cx="804742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14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44006" l="11547" r="21958" t="19412"/>
          <a:stretch/>
        </p:blipFill>
        <p:spPr>
          <a:xfrm>
            <a:off x="10718472" y="6017655"/>
            <a:ext cx="1473528" cy="810633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4"/>
          <p:cNvSpPr/>
          <p:nvPr/>
        </p:nvSpPr>
        <p:spPr>
          <a:xfrm>
            <a:off x="6728345" y="4796179"/>
            <a:ext cx="4333271" cy="2032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" name="Google Shape;9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6371" y="5340490"/>
            <a:ext cx="804742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3514" y="2549393"/>
            <a:ext cx="2542857" cy="17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5080" y="2449577"/>
            <a:ext cx="2847619" cy="18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06483" y="4923566"/>
            <a:ext cx="2476190" cy="19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60621" y="4922543"/>
            <a:ext cx="2189699" cy="187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93894" y="-35188"/>
            <a:ext cx="2749947" cy="2617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8" name="Google Shape;928;p14"/>
          <p:cNvGrpSpPr/>
          <p:nvPr/>
        </p:nvGrpSpPr>
        <p:grpSpPr>
          <a:xfrm rot="1786145">
            <a:off x="10594061" y="734622"/>
            <a:ext cx="1110009" cy="1132195"/>
            <a:chOff x="840573" y="2379277"/>
            <a:chExt cx="3829048" cy="3849975"/>
          </a:xfrm>
        </p:grpSpPr>
        <p:sp>
          <p:nvSpPr>
            <p:cNvPr id="929" name="Google Shape;929;p14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14"/>
          <p:cNvGrpSpPr/>
          <p:nvPr/>
        </p:nvGrpSpPr>
        <p:grpSpPr>
          <a:xfrm>
            <a:off x="10440495" y="2419554"/>
            <a:ext cx="1534313" cy="564658"/>
            <a:chOff x="4284637" y="-304827"/>
            <a:chExt cx="2669678" cy="697560"/>
          </a:xfrm>
        </p:grpSpPr>
        <p:sp>
          <p:nvSpPr>
            <p:cNvPr id="932" name="Google Shape;932;p14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5"/>
          <p:cNvSpPr/>
          <p:nvPr/>
        </p:nvSpPr>
        <p:spPr>
          <a:xfrm>
            <a:off x="-8328" y="-1"/>
            <a:ext cx="12200328" cy="2751549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EB70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Google Shape;939;p15"/>
          <p:cNvSpPr/>
          <p:nvPr/>
        </p:nvSpPr>
        <p:spPr>
          <a:xfrm>
            <a:off x="6332560" y="4989820"/>
            <a:ext cx="4406400" cy="18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5"/>
          <p:cNvSpPr/>
          <p:nvPr/>
        </p:nvSpPr>
        <p:spPr>
          <a:xfrm>
            <a:off x="681129" y="4970990"/>
            <a:ext cx="4406400" cy="18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5"/>
          <p:cNvSpPr/>
          <p:nvPr/>
        </p:nvSpPr>
        <p:spPr>
          <a:xfrm>
            <a:off x="674848" y="2911336"/>
            <a:ext cx="4406471" cy="18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2" name="Google Shape;942;p15"/>
          <p:cNvPicPr preferRelativeResize="0"/>
          <p:nvPr/>
        </p:nvPicPr>
        <p:blipFill rotWithShape="1">
          <a:blip r:embed="rId3">
            <a:alphaModFix/>
          </a:blip>
          <a:srcRect b="0" l="0" r="-5484" t="0"/>
          <a:stretch/>
        </p:blipFill>
        <p:spPr>
          <a:xfrm>
            <a:off x="9686892" y="5453118"/>
            <a:ext cx="885137" cy="7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5"/>
          <p:cNvPicPr preferRelativeResize="0"/>
          <p:nvPr/>
        </p:nvPicPr>
        <p:blipFill rotWithShape="1">
          <a:blip r:embed="rId4">
            <a:alphaModFix/>
          </a:blip>
          <a:srcRect b="0" l="0" r="3472" t="0"/>
          <a:stretch/>
        </p:blipFill>
        <p:spPr>
          <a:xfrm>
            <a:off x="4155259" y="5457089"/>
            <a:ext cx="804536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255" y="3462609"/>
            <a:ext cx="804742" cy="707197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15"/>
          <p:cNvSpPr/>
          <p:nvPr/>
        </p:nvSpPr>
        <p:spPr>
          <a:xfrm>
            <a:off x="6332560" y="2911336"/>
            <a:ext cx="4406400" cy="18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6" name="Google Shape;9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4219" y="3214897"/>
            <a:ext cx="804742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44006" l="11547" r="21958" t="19412"/>
          <a:stretch/>
        </p:blipFill>
        <p:spPr>
          <a:xfrm>
            <a:off x="10738961" y="5960357"/>
            <a:ext cx="1473528" cy="81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63987" y="-400784"/>
            <a:ext cx="2749947" cy="2617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15"/>
          <p:cNvGrpSpPr/>
          <p:nvPr/>
        </p:nvGrpSpPr>
        <p:grpSpPr>
          <a:xfrm rot="1786145">
            <a:off x="10264154" y="369026"/>
            <a:ext cx="1110009" cy="1132195"/>
            <a:chOff x="840573" y="2379277"/>
            <a:chExt cx="3829048" cy="3849975"/>
          </a:xfrm>
        </p:grpSpPr>
        <p:sp>
          <p:nvSpPr>
            <p:cNvPr id="950" name="Google Shape;950;p15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15"/>
          <p:cNvGrpSpPr/>
          <p:nvPr/>
        </p:nvGrpSpPr>
        <p:grpSpPr>
          <a:xfrm>
            <a:off x="10110588" y="2053958"/>
            <a:ext cx="1534313" cy="564658"/>
            <a:chOff x="4284637" y="-304827"/>
            <a:chExt cx="2669678" cy="697560"/>
          </a:xfrm>
        </p:grpSpPr>
        <p:sp>
          <p:nvSpPr>
            <p:cNvPr id="953" name="Google Shape;953;p15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5" name="Google Shape;955;p15"/>
          <p:cNvSpPr txBox="1"/>
          <p:nvPr/>
        </p:nvSpPr>
        <p:spPr>
          <a:xfrm>
            <a:off x="119077" y="12604"/>
            <a:ext cx="100103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Có bao nhiêu hình bình hành trong các hình sau đây?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6" name="Google Shape;95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5456" y="267438"/>
            <a:ext cx="7969498" cy="252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"/>
          <p:cNvSpPr/>
          <p:nvPr/>
        </p:nvSpPr>
        <p:spPr>
          <a:xfrm>
            <a:off x="-8328" y="-20751"/>
            <a:ext cx="12200328" cy="2076862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6"/>
          <p:cNvSpPr/>
          <p:nvPr/>
        </p:nvSpPr>
        <p:spPr>
          <a:xfrm>
            <a:off x="6091836" y="5067808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AB=AD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4" name="Google Shape;964;p16"/>
          <p:cNvSpPr/>
          <p:nvPr/>
        </p:nvSpPr>
        <p:spPr>
          <a:xfrm>
            <a:off x="369124" y="4994731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 ở đỉnh A và góc ở đỉnh C bằng nhau.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5" name="Google Shape;965;p16"/>
          <p:cNvSpPr/>
          <p:nvPr/>
        </p:nvSpPr>
        <p:spPr>
          <a:xfrm>
            <a:off x="369124" y="2710231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AB=CD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6" name="Google Shape;966;p16"/>
          <p:cNvPicPr preferRelativeResize="0"/>
          <p:nvPr/>
        </p:nvPicPr>
        <p:blipFill rotWithShape="1">
          <a:blip r:embed="rId3">
            <a:alphaModFix/>
          </a:blip>
          <a:srcRect b="0" l="0" r="-5484" t="0"/>
          <a:stretch/>
        </p:blipFill>
        <p:spPr>
          <a:xfrm>
            <a:off x="9535330" y="5626378"/>
            <a:ext cx="885137" cy="7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6"/>
          <p:cNvPicPr preferRelativeResize="0"/>
          <p:nvPr/>
        </p:nvPicPr>
        <p:blipFill rotWithShape="1">
          <a:blip r:embed="rId4">
            <a:alphaModFix/>
          </a:blip>
          <a:srcRect b="0" l="0" r="3472" t="0"/>
          <a:stretch/>
        </p:blipFill>
        <p:spPr>
          <a:xfrm>
            <a:off x="3798935" y="5555287"/>
            <a:ext cx="804536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8935" y="3169531"/>
            <a:ext cx="804742" cy="707197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6"/>
          <p:cNvSpPr/>
          <p:nvPr/>
        </p:nvSpPr>
        <p:spPr>
          <a:xfrm>
            <a:off x="6091836" y="2678267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Cạnh AD và cạnh BC song song với nhau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0" name="Google Shape;9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1070" y="3176751"/>
            <a:ext cx="804742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44006" l="11547" r="21958" t="19412"/>
          <a:stretch/>
        </p:blipFill>
        <p:spPr>
          <a:xfrm>
            <a:off x="10718472" y="6047367"/>
            <a:ext cx="1473528" cy="81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76212" y="-389948"/>
            <a:ext cx="2749947" cy="2617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3" name="Google Shape;973;p16"/>
          <p:cNvGrpSpPr/>
          <p:nvPr/>
        </p:nvGrpSpPr>
        <p:grpSpPr>
          <a:xfrm rot="1786145">
            <a:off x="9976379" y="379862"/>
            <a:ext cx="1110009" cy="1132195"/>
            <a:chOff x="840573" y="2379277"/>
            <a:chExt cx="3829048" cy="3849975"/>
          </a:xfrm>
        </p:grpSpPr>
        <p:sp>
          <p:nvSpPr>
            <p:cNvPr id="974" name="Google Shape;974;p16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16"/>
          <p:cNvGrpSpPr/>
          <p:nvPr/>
        </p:nvGrpSpPr>
        <p:grpSpPr>
          <a:xfrm>
            <a:off x="9773975" y="2093393"/>
            <a:ext cx="1534313" cy="564658"/>
            <a:chOff x="4284637" y="-304827"/>
            <a:chExt cx="2669678" cy="697560"/>
          </a:xfrm>
        </p:grpSpPr>
        <p:sp>
          <p:nvSpPr>
            <p:cNvPr id="977" name="Google Shape;977;p16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9" name="Google Shape;979;p16"/>
          <p:cNvSpPr txBox="1"/>
          <p:nvPr/>
        </p:nvSpPr>
        <p:spPr>
          <a:xfrm>
            <a:off x="175863" y="-35547"/>
            <a:ext cx="89315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Cho hình bình hành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hình vẽ. Khẳng định nào sau đây là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0" name="Google Shape;980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54824" y="263155"/>
            <a:ext cx="2781671" cy="187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"/>
          <p:cNvSpPr/>
          <p:nvPr/>
        </p:nvSpPr>
        <p:spPr>
          <a:xfrm>
            <a:off x="0" y="-21632"/>
            <a:ext cx="12192000" cy="2379729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7"/>
          <p:cNvSpPr/>
          <p:nvPr/>
        </p:nvSpPr>
        <p:spPr>
          <a:xfrm>
            <a:off x="6373619" y="2550580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CD = 6 cm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7" name="Google Shape;987;p17"/>
          <p:cNvSpPr/>
          <p:nvPr/>
        </p:nvSpPr>
        <p:spPr>
          <a:xfrm>
            <a:off x="6373619" y="4828630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Cạnh AC và cạnh BD song song với nhau.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8" name="Google Shape;988;p17"/>
          <p:cNvSpPr/>
          <p:nvPr/>
        </p:nvSpPr>
        <p:spPr>
          <a:xfrm>
            <a:off x="322721" y="2585220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Cạnh AD và cạnh BA song song với nhau.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9" name="Google Shape;989;p17"/>
          <p:cNvPicPr preferRelativeResize="0"/>
          <p:nvPr/>
        </p:nvPicPr>
        <p:blipFill rotWithShape="1">
          <a:blip r:embed="rId3">
            <a:alphaModFix/>
          </a:blip>
          <a:srcRect b="0" l="0" r="-5484" t="0"/>
          <a:stretch/>
        </p:blipFill>
        <p:spPr>
          <a:xfrm>
            <a:off x="9853668" y="3175394"/>
            <a:ext cx="885137" cy="7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17"/>
          <p:cNvPicPr preferRelativeResize="0"/>
          <p:nvPr/>
        </p:nvPicPr>
        <p:blipFill rotWithShape="1">
          <a:blip r:embed="rId4">
            <a:alphaModFix/>
          </a:blip>
          <a:srcRect b="0" l="0" r="3472" t="0"/>
          <a:stretch/>
        </p:blipFill>
        <p:spPr>
          <a:xfrm>
            <a:off x="9734558" y="5389186"/>
            <a:ext cx="804536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067" y="3162425"/>
            <a:ext cx="804742" cy="707197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7"/>
          <p:cNvSpPr/>
          <p:nvPr/>
        </p:nvSpPr>
        <p:spPr>
          <a:xfrm>
            <a:off x="322721" y="4828630"/>
            <a:ext cx="44064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BD = 3,5 cm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3" name="Google Shape;9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4828" y="5340170"/>
            <a:ext cx="804742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7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44006" l="11547" r="21958" t="19412"/>
          <a:stretch/>
        </p:blipFill>
        <p:spPr>
          <a:xfrm>
            <a:off x="10718472" y="6047367"/>
            <a:ext cx="1473528" cy="81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69976" y="-501613"/>
            <a:ext cx="2749947" cy="2617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6" name="Google Shape;996;p17"/>
          <p:cNvGrpSpPr/>
          <p:nvPr/>
        </p:nvGrpSpPr>
        <p:grpSpPr>
          <a:xfrm rot="1786145">
            <a:off x="10070143" y="268197"/>
            <a:ext cx="1110009" cy="1132195"/>
            <a:chOff x="840573" y="2379277"/>
            <a:chExt cx="3829048" cy="3849975"/>
          </a:xfrm>
        </p:grpSpPr>
        <p:sp>
          <p:nvSpPr>
            <p:cNvPr id="997" name="Google Shape;997;p17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17"/>
          <p:cNvGrpSpPr/>
          <p:nvPr/>
        </p:nvGrpSpPr>
        <p:grpSpPr>
          <a:xfrm>
            <a:off x="9853668" y="1946607"/>
            <a:ext cx="1534313" cy="564658"/>
            <a:chOff x="4284637" y="-304827"/>
            <a:chExt cx="2669678" cy="697560"/>
          </a:xfrm>
        </p:grpSpPr>
        <p:sp>
          <p:nvSpPr>
            <p:cNvPr id="1000" name="Google Shape;1000;p1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17"/>
          <p:cNvSpPr txBox="1"/>
          <p:nvPr/>
        </p:nvSpPr>
        <p:spPr>
          <a:xfrm>
            <a:off x="121559" y="-21632"/>
            <a:ext cx="946867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Cho hình bình hành </a:t>
            </a: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như hình vẽ. Khẳng định nào sau đây là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pic>
        <p:nvPicPr>
          <p:cNvPr id="1003" name="Google Shape;1003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56333" y="281770"/>
            <a:ext cx="3514411" cy="201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8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t/>
            </a:r>
            <a:endParaRPr/>
          </a:p>
        </p:txBody>
      </p:sp>
      <p:sp>
        <p:nvSpPr>
          <p:cNvPr id="1009" name="Google Shape;1009;p18"/>
          <p:cNvSpPr txBox="1"/>
          <p:nvPr/>
        </p:nvSpPr>
        <p:spPr>
          <a:xfrm>
            <a:off x="2569028" y="1089341"/>
            <a:ext cx="566576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8"/>
          <p:cNvSpPr/>
          <p:nvPr/>
        </p:nvSpPr>
        <p:spPr>
          <a:xfrm rot="-641606">
            <a:off x="165683" y="2481757"/>
            <a:ext cx="5611813" cy="2255361"/>
          </a:xfrm>
          <a:prstGeom prst="rect">
            <a:avLst/>
          </a:prstGeom>
          <a:solidFill>
            <a:srgbClr val="FFC7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9D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br>
              <a:rPr lang="en-US" sz="4000">
                <a:solidFill>
                  <a:srgbClr val="9D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 tính chất về các cạnh đối và các góc đối của hình bình hành.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Hoàn thành bài tập sau: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5000"/>
          </a:blip>
          <a:stretch>
            <a:fillRect/>
          </a:stretch>
        </a:blipFill>
      </p:bgPr>
    </p:bg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9"/>
          <p:cNvSpPr/>
          <p:nvPr/>
        </p:nvSpPr>
        <p:spPr>
          <a:xfrm>
            <a:off x="798133" y="228600"/>
            <a:ext cx="3575713" cy="1323832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F2C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BTVN</a:t>
            </a:r>
            <a:endParaRPr/>
          </a:p>
        </p:txBody>
      </p:sp>
      <p:sp>
        <p:nvSpPr>
          <p:cNvPr id="1016" name="Google Shape;1016;p19"/>
          <p:cNvSpPr/>
          <p:nvPr/>
        </p:nvSpPr>
        <p:spPr>
          <a:xfrm>
            <a:off x="798133" y="1160059"/>
            <a:ext cx="10590663" cy="4333164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7" name="Google Shape;1017;p19"/>
          <p:cNvSpPr txBox="1"/>
          <p:nvPr/>
        </p:nvSpPr>
        <p:spPr>
          <a:xfrm>
            <a:off x="1401694" y="1364777"/>
            <a:ext cx="961204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Vẽ hình bình hành ABCD</a:t>
            </a:r>
            <a:endParaRPr/>
          </a:p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Vẽ BH vuông góc với AD</a:t>
            </a:r>
            <a:endParaRPr/>
          </a:p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Cắt hình bình hành ABCD thành tam giác ABH và hình thang BCDH</a:t>
            </a:r>
            <a:endParaRPr/>
          </a:p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Ghép tam giác ABH vào hình thang BCDH để được hình chữ nhật</a:t>
            </a:r>
            <a:endParaRPr/>
          </a:p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	So sánh diện tích hình bình hành ABCD và hình chữ nhật vừa được tạo thành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8" name="Google Shape;1018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682" name="Google Shape;682;p2"/>
          <p:cNvPicPr preferRelativeResize="0"/>
          <p:nvPr/>
        </p:nvPicPr>
        <p:blipFill rotWithShape="1">
          <a:blip r:embed="rId3">
            <a:alphaModFix/>
          </a:blip>
          <a:srcRect b="12167" l="0" r="-1" t="12169"/>
          <a:stretch/>
        </p:blipFill>
        <p:spPr>
          <a:xfrm>
            <a:off x="2743200" y="1"/>
            <a:ext cx="9448800" cy="3694372"/>
          </a:xfrm>
          <a:custGeom>
            <a:rect b="b" l="l" r="r" t="t"/>
            <a:pathLst>
              <a:path extrusionOk="0"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83" name="Google Shape;683;p2"/>
          <p:cNvSpPr/>
          <p:nvPr/>
        </p:nvSpPr>
        <p:spPr>
          <a:xfrm>
            <a:off x="3014175" y="456325"/>
            <a:ext cx="7924800" cy="2749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67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Giáo viên:</a:t>
            </a:r>
            <a:r>
              <a:rPr lang="en-US" sz="4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SGK, kế hoạch bài dạy, thước thẳng có chia đơn vị, ê ke, compa, bảng phụ, máy chiếu, phiếu bài tập (các bài tập bổ sung).</a:t>
            </a:r>
            <a:endParaRPr sz="4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4" name="Google Shape;684;p2"/>
          <p:cNvSpPr/>
          <p:nvPr/>
        </p:nvSpPr>
        <p:spPr>
          <a:xfrm rot="5400000">
            <a:off x="-158013" y="154967"/>
            <a:ext cx="4114804" cy="3804872"/>
          </a:xfrm>
          <a:custGeom>
            <a:rect b="b" l="l" r="r" t="t"/>
            <a:pathLst>
              <a:path extrusionOk="0" h="4116501" w="467025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  <a:effectLst>
            <a:outerShdw blurRad="57785" algn="ctr" dir="3180000" dist="3302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67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5" name="Google Shape;6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922206">
            <a:off x="-510579" y="1287926"/>
            <a:ext cx="3886636" cy="795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686" name="Google Shape;686;p2"/>
          <p:cNvPicPr preferRelativeResize="0"/>
          <p:nvPr/>
        </p:nvPicPr>
        <p:blipFill rotWithShape="1">
          <a:blip r:embed="rId3">
            <a:alphaModFix/>
          </a:blip>
          <a:srcRect b="12167" l="0" r="-1" t="12169"/>
          <a:stretch/>
        </p:blipFill>
        <p:spPr>
          <a:xfrm>
            <a:off x="2743200" y="3163629"/>
            <a:ext cx="9448800" cy="3694372"/>
          </a:xfrm>
          <a:custGeom>
            <a:rect b="b" l="l" r="r" t="t"/>
            <a:pathLst>
              <a:path extrusionOk="0"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87" name="Google Shape;687;p2"/>
          <p:cNvSpPr/>
          <p:nvPr/>
        </p:nvSpPr>
        <p:spPr>
          <a:xfrm>
            <a:off x="2541009" y="3902819"/>
            <a:ext cx="8451607" cy="3112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67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Học sinh:   </a:t>
            </a:r>
            <a:r>
              <a:rPr lang="en-US" sz="4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SGK, thước thẳng có chia đơn vị, ê ke, compa, bảng nhóm, kéo thủ công, 6 tam giác đều bằng nhau.</a:t>
            </a:r>
            <a:endParaRPr sz="4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692" name="Google Shape;692;p3"/>
          <p:cNvPicPr preferRelativeResize="0"/>
          <p:nvPr/>
        </p:nvPicPr>
        <p:blipFill rotWithShape="1">
          <a:blip r:embed="rId3">
            <a:alphaModFix/>
          </a:blip>
          <a:srcRect b="-4" l="20349" r="20344" t="0"/>
          <a:stretch/>
        </p:blipFill>
        <p:spPr>
          <a:xfrm>
            <a:off x="989554" y="2710688"/>
            <a:ext cx="2733847" cy="3103563"/>
          </a:xfrm>
          <a:custGeom>
            <a:rect b="b" l="l" r="r" t="t"/>
            <a:pathLst>
              <a:path extrusionOk="0" h="2926956" w="2590737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Background pattern&#10;&#10;Description automatically generated" id="693" name="Google Shape;693;p3"/>
          <p:cNvPicPr preferRelativeResize="0"/>
          <p:nvPr/>
        </p:nvPicPr>
        <p:blipFill rotWithShape="1">
          <a:blip r:embed="rId4">
            <a:alphaModFix/>
          </a:blip>
          <a:srcRect b="2" l="17381" r="20120" t="0"/>
          <a:stretch/>
        </p:blipFill>
        <p:spPr>
          <a:xfrm>
            <a:off x="3458142" y="1905002"/>
            <a:ext cx="4577519" cy="4577519"/>
          </a:xfrm>
          <a:custGeom>
            <a:rect b="b" l="l" r="r" t="t"/>
            <a:pathLst>
              <a:path extrusionOk="0" h="4627648" w="4627646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Background pattern&#10;&#10;Description automatically generated" id="694" name="Google Shape;694;p3"/>
          <p:cNvPicPr preferRelativeResize="0"/>
          <p:nvPr/>
        </p:nvPicPr>
        <p:blipFill rotWithShape="1">
          <a:blip r:embed="rId5">
            <a:alphaModFix/>
          </a:blip>
          <a:srcRect b="2" l="36011" r="14448" t="0"/>
          <a:stretch/>
        </p:blipFill>
        <p:spPr>
          <a:xfrm>
            <a:off x="7560501" y="2451691"/>
            <a:ext cx="3273940" cy="3730712"/>
          </a:xfrm>
          <a:custGeom>
            <a:rect b="b" l="l" r="r" t="t"/>
            <a:pathLst>
              <a:path extrusionOk="0" h="2926956" w="2577829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toy, doll&#10;&#10;Description automatically generated" id="695" name="Google Shape;69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88661" y="2042484"/>
            <a:ext cx="3103563" cy="310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"/>
          <p:cNvPicPr preferRelativeResize="0"/>
          <p:nvPr/>
        </p:nvPicPr>
        <p:blipFill rotWithShape="1">
          <a:blip r:embed="rId7">
            <a:alphaModFix/>
          </a:blip>
          <a:srcRect b="8819" l="0" r="0" t="0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38077" y="2841385"/>
            <a:ext cx="2082307" cy="2082307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"/>
          <p:cNvSpPr/>
          <p:nvPr/>
        </p:nvSpPr>
        <p:spPr>
          <a:xfrm rot="5400000">
            <a:off x="-187908" y="184862"/>
            <a:ext cx="3103563" cy="2733845"/>
          </a:xfrm>
          <a:custGeom>
            <a:rect b="b" l="l" r="r" t="t"/>
            <a:pathLst>
              <a:path extrusionOk="0" h="4116501" w="467025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  <a:effectLst>
            <a:outerShdw blurRad="57785" algn="ctr" dir="3180000" dist="3302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9" name="Google Shape;69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2930128">
            <a:off x="-318080" y="758061"/>
            <a:ext cx="2733847" cy="69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79153" y="835303"/>
            <a:ext cx="2700763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54633" y="81140"/>
            <a:ext cx="2700763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82005" y="509300"/>
            <a:ext cx="2901948" cy="184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371" y="3550597"/>
            <a:ext cx="779463" cy="1238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4"/>
          <p:cNvGrpSpPr/>
          <p:nvPr/>
        </p:nvGrpSpPr>
        <p:grpSpPr>
          <a:xfrm>
            <a:off x="3408395" y="2335555"/>
            <a:ext cx="7575843" cy="2847748"/>
            <a:chOff x="3083174" y="2498792"/>
            <a:chExt cx="6538424" cy="2847748"/>
          </a:xfrm>
        </p:grpSpPr>
        <p:pic>
          <p:nvPicPr>
            <p:cNvPr descr="Cover" id="710" name="Google Shape;710;p4"/>
            <p:cNvPicPr preferRelativeResize="0"/>
            <p:nvPr/>
          </p:nvPicPr>
          <p:blipFill rotWithShape="1">
            <a:blip r:embed="rId4">
              <a:alphaModFix/>
            </a:blip>
            <a:srcRect b="0" l="0" r="44859" t="0"/>
            <a:stretch/>
          </p:blipFill>
          <p:spPr>
            <a:xfrm flipH="1" rot="8355168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4"/>
            <p:cNvSpPr/>
            <p:nvPr/>
          </p:nvSpPr>
          <p:spPr>
            <a:xfrm>
              <a:off x="5023279" y="2667446"/>
              <a:ext cx="4598319" cy="1620470"/>
            </a:xfrm>
            <a:prstGeom prst="roundRect">
              <a:avLst>
                <a:gd fmla="val 16667" name="adj"/>
              </a:avLst>
            </a:prstGeom>
            <a:solidFill>
              <a:srgbClr val="99FF33"/>
            </a:solidFill>
            <a:ln cap="flat" cmpd="sng" w="12700">
              <a:solidFill>
                <a:srgbClr val="33CC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PHẦN 2 : HÌNH THÀNH KIẾN THỨC</a:t>
              </a:r>
              <a:endParaRPr/>
            </a:p>
          </p:txBody>
        </p:sp>
      </p:grpSp>
      <p:grpSp>
        <p:nvGrpSpPr>
          <p:cNvPr id="712" name="Google Shape;712;p4"/>
          <p:cNvGrpSpPr/>
          <p:nvPr/>
        </p:nvGrpSpPr>
        <p:grpSpPr>
          <a:xfrm>
            <a:off x="2540108" y="754638"/>
            <a:ext cx="6764620" cy="3589236"/>
            <a:chOff x="2061421" y="373268"/>
            <a:chExt cx="6764620" cy="3589234"/>
          </a:xfrm>
        </p:grpSpPr>
        <p:sp>
          <p:nvSpPr>
            <p:cNvPr id="713" name="Google Shape;713;p4"/>
            <p:cNvSpPr/>
            <p:nvPr/>
          </p:nvSpPr>
          <p:spPr>
            <a:xfrm>
              <a:off x="4851356" y="743375"/>
              <a:ext cx="3974685" cy="1342270"/>
            </a:xfrm>
            <a:prstGeom prst="roundRect">
              <a:avLst>
                <a:gd fmla="val 16667" name="adj"/>
              </a:avLst>
            </a:prstGeom>
            <a:solidFill>
              <a:srgbClr val="FF9900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PHẦN 1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KHỞI ĐỘNG</a:t>
              </a:r>
              <a:endParaRPr/>
            </a:p>
          </p:txBody>
        </p:sp>
        <p:pic>
          <p:nvPicPr>
            <p:cNvPr descr="image006" id="714" name="Google Shape;71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2156938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5" name="Google Shape;715;p4"/>
          <p:cNvGrpSpPr/>
          <p:nvPr/>
        </p:nvGrpSpPr>
        <p:grpSpPr>
          <a:xfrm>
            <a:off x="3399725" y="3215403"/>
            <a:ext cx="7153142" cy="3018542"/>
            <a:chOff x="2771800" y="3633294"/>
            <a:chExt cx="7153141" cy="3018540"/>
          </a:xfrm>
        </p:grpSpPr>
        <p:sp>
          <p:nvSpPr>
            <p:cNvPr id="716" name="Google Shape;716;p4"/>
            <p:cNvSpPr/>
            <p:nvPr/>
          </p:nvSpPr>
          <p:spPr>
            <a:xfrm>
              <a:off x="5232452" y="4587615"/>
              <a:ext cx="4692489" cy="1594488"/>
            </a:xfrm>
            <a:prstGeom prst="roundRect">
              <a:avLst>
                <a:gd fmla="val 16667" name="adj"/>
              </a:avLst>
            </a:prstGeom>
            <a:solidFill>
              <a:srgbClr val="FF5050"/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PHẦN 3: LUYỆN TẬP, VẬN DỤNG</a:t>
              </a:r>
              <a:endParaRPr/>
            </a:p>
          </p:txBody>
        </p:sp>
        <p:pic>
          <p:nvPicPr>
            <p:cNvPr descr="image002" id="717" name="Google Shape;717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37839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over" id="718" name="Google Shape;71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2974" y="2467017"/>
            <a:ext cx="3310237" cy="234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" id="723" name="Google Shape;7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6744" y="3266538"/>
            <a:ext cx="6823788" cy="2743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724" name="Google Shape;7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9560" y="708338"/>
            <a:ext cx="6883294" cy="2877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725" name="Google Shape;7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373" y="3359753"/>
            <a:ext cx="6011023" cy="2223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726" name="Google Shape;72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90286" y="1120462"/>
            <a:ext cx="6137521" cy="2465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727" name="Google Shape;72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9075" y="1974574"/>
            <a:ext cx="3757612" cy="301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ter, sky, outdoor, nature&#10;&#10;Description automatically generated" id="732" name="Google Shape;7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9271"/>
            <a:ext cx="12192000" cy="6874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electronics, computer, computer&#10;&#10;Description automatically generated" id="733" name="Google Shape;7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4072" y="152400"/>
            <a:ext cx="7718039" cy="4954857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6"/>
          <p:cNvSpPr/>
          <p:nvPr/>
        </p:nvSpPr>
        <p:spPr>
          <a:xfrm>
            <a:off x="5521183" y="380999"/>
            <a:ext cx="6140934" cy="3342678"/>
          </a:xfrm>
          <a:prstGeom prst="cloudCallout">
            <a:avLst>
              <a:gd fmla="val -46660" name="adj1"/>
              <a:gd fmla="val 55452" name="adj2"/>
            </a:avLst>
          </a:prstGeom>
          <a:solidFill>
            <a:srgbClr val="FFF2CC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estion Mark" id="735" name="Google Shape;7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0144" y="2646243"/>
            <a:ext cx="849329" cy="107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3478" y="4346916"/>
            <a:ext cx="1516340" cy="240884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"/>
          <p:cNvSpPr/>
          <p:nvPr/>
        </p:nvSpPr>
        <p:spPr>
          <a:xfrm>
            <a:off x="6170067" y="1144397"/>
            <a:ext cx="51980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bài hôm nay chúng ta sẽ tìm hiểu về cách nhận biết; cách vẽ hình bình hành.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"/>
          <p:cNvSpPr txBox="1"/>
          <p:nvPr/>
        </p:nvSpPr>
        <p:spPr>
          <a:xfrm>
            <a:off x="386366" y="193184"/>
            <a:ext cx="39469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HÌNH BÌNH HÀNH</a:t>
            </a:r>
            <a:endParaRPr/>
          </a:p>
        </p:txBody>
      </p:sp>
      <p:pic>
        <p:nvPicPr>
          <p:cNvPr id="743" name="Google Shape;743;p7"/>
          <p:cNvPicPr preferRelativeResize="0"/>
          <p:nvPr/>
        </p:nvPicPr>
        <p:blipFill rotWithShape="1">
          <a:blip r:embed="rId4">
            <a:alphaModFix/>
          </a:blip>
          <a:srcRect b="8819" l="0" r="0" t="0"/>
          <a:stretch/>
        </p:blipFill>
        <p:spPr>
          <a:xfrm>
            <a:off x="-190911" y="4812406"/>
            <a:ext cx="1980950" cy="198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7"/>
          <p:cNvGrpSpPr/>
          <p:nvPr/>
        </p:nvGrpSpPr>
        <p:grpSpPr>
          <a:xfrm>
            <a:off x="977726" y="1025183"/>
            <a:ext cx="9707753" cy="1986064"/>
            <a:chOff x="748217" y="1102842"/>
            <a:chExt cx="9707753" cy="1986064"/>
          </a:xfrm>
        </p:grpSpPr>
        <p:sp>
          <p:nvSpPr>
            <p:cNvPr id="745" name="Google Shape;745;p7"/>
            <p:cNvSpPr/>
            <p:nvPr/>
          </p:nvSpPr>
          <p:spPr>
            <a:xfrm>
              <a:off x="748217" y="1102842"/>
              <a:ext cx="9427336" cy="1701347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6" name="Google Shape;746;p7"/>
            <p:cNvSpPr txBox="1"/>
            <p:nvPr/>
          </p:nvSpPr>
          <p:spPr>
            <a:xfrm>
              <a:off x="1058846" y="1334580"/>
              <a:ext cx="939712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 hãy sử dụng bốn chiếc que, trong đó hai que ngắn có đồ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dài bằng nhau, hai que dài có độ dài bằng nhau, để xếp thành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bình hành như ở hình 21.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47" name="Google Shape;747;p7"/>
          <p:cNvCxnSpPr/>
          <p:nvPr/>
        </p:nvCxnSpPr>
        <p:spPr>
          <a:xfrm>
            <a:off x="1944710" y="3734873"/>
            <a:ext cx="1828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7"/>
          <p:cNvCxnSpPr/>
          <p:nvPr/>
        </p:nvCxnSpPr>
        <p:spPr>
          <a:xfrm>
            <a:off x="1944710" y="4016061"/>
            <a:ext cx="1828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7"/>
          <p:cNvCxnSpPr/>
          <p:nvPr/>
        </p:nvCxnSpPr>
        <p:spPr>
          <a:xfrm>
            <a:off x="1944710" y="4415307"/>
            <a:ext cx="2614411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7"/>
          <p:cNvCxnSpPr/>
          <p:nvPr/>
        </p:nvCxnSpPr>
        <p:spPr>
          <a:xfrm>
            <a:off x="1944710" y="4812406"/>
            <a:ext cx="2614411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"/>
          <p:cNvCxnSpPr/>
          <p:nvPr/>
        </p:nvCxnSpPr>
        <p:spPr>
          <a:xfrm>
            <a:off x="6837724" y="4913291"/>
            <a:ext cx="2614411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"/>
          <p:cNvCxnSpPr/>
          <p:nvPr/>
        </p:nvCxnSpPr>
        <p:spPr>
          <a:xfrm flipH="1" rot="10800000">
            <a:off x="6849414" y="3588857"/>
            <a:ext cx="491544" cy="1337313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"/>
          <p:cNvCxnSpPr/>
          <p:nvPr/>
        </p:nvCxnSpPr>
        <p:spPr>
          <a:xfrm>
            <a:off x="7328079" y="3588857"/>
            <a:ext cx="2614411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"/>
          <p:cNvCxnSpPr/>
          <p:nvPr/>
        </p:nvCxnSpPr>
        <p:spPr>
          <a:xfrm flipH="1" rot="10800000">
            <a:off x="9425305" y="3591939"/>
            <a:ext cx="491544" cy="1337313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5" name="Google Shape;755;p7"/>
          <p:cNvSpPr txBox="1"/>
          <p:nvPr/>
        </p:nvSpPr>
        <p:spPr>
          <a:xfrm>
            <a:off x="7538391" y="5067449"/>
            <a:ext cx="1351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21</a:t>
            </a:r>
            <a:endParaRPr/>
          </a:p>
        </p:txBody>
      </p:sp>
      <p:grpSp>
        <p:nvGrpSpPr>
          <p:cNvPr id="756" name="Google Shape;756;p7"/>
          <p:cNvGrpSpPr/>
          <p:nvPr/>
        </p:nvGrpSpPr>
        <p:grpSpPr>
          <a:xfrm>
            <a:off x="288707" y="716404"/>
            <a:ext cx="1378037" cy="772732"/>
            <a:chOff x="139220" y="717282"/>
            <a:chExt cx="1378037" cy="772732"/>
          </a:xfrm>
        </p:grpSpPr>
        <p:grpSp>
          <p:nvGrpSpPr>
            <p:cNvPr id="757" name="Google Shape;757;p7"/>
            <p:cNvGrpSpPr/>
            <p:nvPr/>
          </p:nvGrpSpPr>
          <p:grpSpPr>
            <a:xfrm>
              <a:off x="139220" y="717282"/>
              <a:ext cx="1378037" cy="772732"/>
              <a:chOff x="478087" y="1283444"/>
              <a:chExt cx="1378037" cy="772732"/>
            </a:xfrm>
          </p:grpSpPr>
          <p:sp>
            <p:nvSpPr>
              <p:cNvPr id="758" name="Google Shape;758;p7"/>
              <p:cNvSpPr/>
              <p:nvPr/>
            </p:nvSpPr>
            <p:spPr>
              <a:xfrm>
                <a:off x="890209" y="1429071"/>
                <a:ext cx="965915" cy="50475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478087" y="1283444"/>
                <a:ext cx="772732" cy="772732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60" name="Google Shape;760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 rot="10800000">
                <a:off x="600435" y="1405792"/>
                <a:ext cx="528035" cy="52803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</p:grpSp>
        <p:sp>
          <p:nvSpPr>
            <p:cNvPr id="761" name="Google Shape;761;p7"/>
            <p:cNvSpPr txBox="1"/>
            <p:nvPr/>
          </p:nvSpPr>
          <p:spPr>
            <a:xfrm>
              <a:off x="991805" y="782782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"/>
          <p:cNvSpPr/>
          <p:nvPr/>
        </p:nvSpPr>
        <p:spPr>
          <a:xfrm>
            <a:off x="455891" y="152400"/>
            <a:ext cx="6585625" cy="4438259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67" name="Google Shape;767;p8"/>
          <p:cNvGrpSpPr/>
          <p:nvPr/>
        </p:nvGrpSpPr>
        <p:grpSpPr>
          <a:xfrm>
            <a:off x="-20299" y="-1848"/>
            <a:ext cx="1378037" cy="772732"/>
            <a:chOff x="478087" y="1283444"/>
            <a:chExt cx="1378037" cy="772732"/>
          </a:xfrm>
        </p:grpSpPr>
        <p:sp>
          <p:nvSpPr>
            <p:cNvPr id="768" name="Google Shape;768;p8"/>
            <p:cNvSpPr/>
            <p:nvPr/>
          </p:nvSpPr>
          <p:spPr>
            <a:xfrm>
              <a:off x="890209" y="1429071"/>
              <a:ext cx="965915" cy="50475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478087" y="1283444"/>
              <a:ext cx="772732" cy="772732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0" name="Google Shape;77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600435" y="1405792"/>
              <a:ext cx="528035" cy="5280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771" name="Google Shape;771;p8"/>
          <p:cNvSpPr txBox="1"/>
          <p:nvPr/>
        </p:nvSpPr>
        <p:spPr>
          <a:xfrm>
            <a:off x="779756" y="94537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pic>
        <p:nvPicPr>
          <p:cNvPr descr="A picture containing toy, doll&#10;&#10;Description automatically generated" id="772" name="Google Shape;77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32371" y="5202847"/>
            <a:ext cx="1655153" cy="1655153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8"/>
          <p:cNvSpPr/>
          <p:nvPr/>
        </p:nvSpPr>
        <p:spPr>
          <a:xfrm>
            <a:off x="391822" y="1913004"/>
            <a:ext cx="673997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Cắt hình bình hành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PRSQ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theo đường chéo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thành hai tam giác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PQR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(tô màu xanh) và tam giác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RSP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(tô màu hồng) (Hình 23 a), b)).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* So sánh: Cặp cạnh đối QR và PS; cặp cạnh đối PQ và 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* So sánh góc PSR và góc PQR.</a:t>
            </a:r>
            <a:endParaRPr/>
          </a:p>
        </p:txBody>
      </p:sp>
      <p:grpSp>
        <p:nvGrpSpPr>
          <p:cNvPr id="774" name="Google Shape;774;p8"/>
          <p:cNvGrpSpPr/>
          <p:nvPr/>
        </p:nvGrpSpPr>
        <p:grpSpPr>
          <a:xfrm>
            <a:off x="544134" y="94537"/>
            <a:ext cx="10614032" cy="2479493"/>
            <a:chOff x="-579434" y="111983"/>
            <a:chExt cx="10614032" cy="2479493"/>
          </a:xfrm>
        </p:grpSpPr>
        <p:sp>
          <p:nvSpPr>
            <p:cNvPr id="775" name="Google Shape;775;p8"/>
            <p:cNvSpPr txBox="1"/>
            <p:nvPr/>
          </p:nvSpPr>
          <p:spPr>
            <a:xfrm>
              <a:off x="-579434" y="199846"/>
              <a:ext cx="6705682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</a:t>
              </a: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Với hình bình hành </a:t>
              </a:r>
              <a:r>
                <a:rPr i="1"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PQRS</a:t>
              </a: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như ở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22, thực hiện các hoạt động sau:</a:t>
              </a:r>
              <a:endParaRPr/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AutoNum type="alphaLcParenR"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Quan sát xem các cặp cạnh đối </a:t>
              </a:r>
              <a:r>
                <a:rPr i="1"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PQ</a:t>
              </a: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và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RS</a:t>
              </a: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 </a:t>
              </a:r>
              <a:r>
                <a:rPr i="1"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PS</a:t>
              </a: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và </a:t>
              </a:r>
              <a:r>
                <a:rPr i="1"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QR</a:t>
              </a: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có song song với nhau không?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descr="Screen Clipping" id="776" name="Google Shape;776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43481" y="111983"/>
              <a:ext cx="3291117" cy="2082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7" name="Google Shape;777;p8"/>
            <p:cNvSpPr txBox="1"/>
            <p:nvPr/>
          </p:nvSpPr>
          <p:spPr>
            <a:xfrm>
              <a:off x="7790651" y="2160589"/>
              <a:ext cx="110158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22</a:t>
              </a:r>
              <a:endParaRPr/>
            </a:p>
          </p:txBody>
        </p:sp>
      </p:grpSp>
      <p:sp>
        <p:nvSpPr>
          <p:cNvPr id="778" name="Google Shape;778;p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79" name="Google Shape;779;p8"/>
          <p:cNvGraphicFramePr/>
          <p:nvPr/>
        </p:nvGraphicFramePr>
        <p:xfrm>
          <a:off x="7607989" y="2574030"/>
          <a:ext cx="3003200" cy="4239905"/>
        </p:xfrm>
        <a:graphic>
          <a:graphicData uri="http://schemas.openxmlformats.org/presentationml/2006/ole">
            <mc:AlternateContent>
              <mc:Choice Requires="v">
                <p:oleObj r:id="rId8" imgH="4239905" imgW="3003200" progId="FXDraw.Graphic" spid="_x0000_s1">
                  <p:embed/>
                </p:oleObj>
              </mc:Choice>
              <mc:Fallback>
                <p:oleObj r:id="rId9" imgH="4239905" imgW="3003200" progId="FXDraw.Graphic">
                  <p:embed/>
                  <p:pic>
                    <p:nvPicPr>
                      <p:cNvPr id="779" name="Google Shape;779;p8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607989" y="2574030"/>
                        <a:ext cx="3003200" cy="42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0" name="Google Shape;780;p8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8"/>
          <p:cNvSpPr/>
          <p:nvPr/>
        </p:nvSpPr>
        <p:spPr>
          <a:xfrm>
            <a:off x="391822" y="4750080"/>
            <a:ext cx="6649694" cy="155701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Hai cạnh đối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PQ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nhau.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Hai cạnh đối PS và QR bằng nhau.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Hai góc PSR và PQR bằng nhau.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"/>
          <p:cNvSpPr/>
          <p:nvPr/>
        </p:nvSpPr>
        <p:spPr>
          <a:xfrm>
            <a:off x="752433" y="542715"/>
            <a:ext cx="6149625" cy="1894764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bình hành ABCD và rút ra nhận xét về các góc và các cạnh ?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87" name="Google Shape;787;p9"/>
          <p:cNvGrpSpPr/>
          <p:nvPr/>
        </p:nvGrpSpPr>
        <p:grpSpPr>
          <a:xfrm>
            <a:off x="5623" y="-22153"/>
            <a:ext cx="1248922" cy="772732"/>
            <a:chOff x="478087" y="1283444"/>
            <a:chExt cx="1248922" cy="772732"/>
          </a:xfrm>
        </p:grpSpPr>
        <p:sp>
          <p:nvSpPr>
            <p:cNvPr id="788" name="Google Shape;788;p9"/>
            <p:cNvSpPr/>
            <p:nvPr/>
          </p:nvSpPr>
          <p:spPr>
            <a:xfrm>
              <a:off x="761094" y="1387895"/>
              <a:ext cx="965915" cy="50475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78087" y="1283444"/>
              <a:ext cx="772732" cy="772732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0" name="Google Shape;79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600435" y="1405792"/>
              <a:ext cx="528035" cy="5280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791" name="Google Shape;7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2445" y="425210"/>
            <a:ext cx="3928714" cy="294245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9"/>
          <p:cNvSpPr/>
          <p:nvPr/>
        </p:nvSpPr>
        <p:spPr>
          <a:xfrm>
            <a:off x="452198" y="3567663"/>
            <a:ext cx="10469866" cy="254657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3" name="Google Shape;793;p9"/>
          <p:cNvSpPr txBox="1"/>
          <p:nvPr/>
        </p:nvSpPr>
        <p:spPr>
          <a:xfrm>
            <a:off x="656006" y="3567663"/>
            <a:ext cx="1016963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bình hành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24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có: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cạnh đối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song song với nhau.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cạnh đối bằng nhau: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AB=CD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BC=AD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góc ở các đỉnh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nhau; hai góc ở các đỉnh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nhau.   </a:t>
            </a:r>
            <a:endParaRPr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4" name="Google Shape;794;p9"/>
          <p:cNvSpPr txBox="1"/>
          <p:nvPr/>
        </p:nvSpPr>
        <p:spPr>
          <a:xfrm>
            <a:off x="795632" y="43455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2021-07-10T15:02:39Z</dcterms:created>
  <dc:creator>Laptop</dc:creator>
</cp:coreProperties>
</file>