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Tahoma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S6ugiW5nRzJPU4NGqjg52tDMe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Tahoma-bold.fntdata"/><Relationship Id="rId16" Type="http://schemas.openxmlformats.org/officeDocument/2006/relationships/font" Target="fonts/Tahoma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6" name="Google Shape;24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3" name="Google Shape;63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/>
        </p:nvSpPr>
        <p:spPr>
          <a:xfrm>
            <a:off x="0" y="-1604665"/>
            <a:ext cx="121920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FCFCF"/>
                </a:solidFill>
                <a:latin typeface="Calibri"/>
                <a:ea typeface="Calibri"/>
                <a:cs typeface="Calibri"/>
                <a:sym typeface="Calibri"/>
              </a:rPr>
              <a:t>www.9slide.vn</a:t>
            </a:r>
            <a:endParaRPr/>
          </a:p>
        </p:txBody>
      </p:sp>
      <p:sp>
        <p:nvSpPr>
          <p:cNvPr id="11" name="Google Shape;11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Logo, company name&#10;&#10;Description automatically generated" id="16" name="Google Shape;16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11307" y="5438588"/>
            <a:ext cx="2086303" cy="16561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Relationship Id="rId6" Type="http://schemas.openxmlformats.org/officeDocument/2006/relationships/hyperlink" Target="about:blank" TargetMode="External"/><Relationship Id="rId7" Type="http://schemas.openxmlformats.org/officeDocument/2006/relationships/hyperlink" Target="about:blank" TargetMode="External"/><Relationship Id="rId8" Type="http://schemas.openxmlformats.org/officeDocument/2006/relationships/hyperlink" Target="about:blan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6.png"/><Relationship Id="rId4" Type="http://schemas.openxmlformats.org/officeDocument/2006/relationships/image" Target="../media/image12.png"/><Relationship Id="rId5" Type="http://schemas.openxmlformats.org/officeDocument/2006/relationships/image" Target="../media/image17.jpg"/><Relationship Id="rId6" Type="http://schemas.openxmlformats.org/officeDocument/2006/relationships/hyperlink" Target="about:blank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7.jpg"/><Relationship Id="rId5" Type="http://schemas.openxmlformats.org/officeDocument/2006/relationships/hyperlink" Target="about:blank" TargetMode="External"/><Relationship Id="rId6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17.jpg"/><Relationship Id="rId5" Type="http://schemas.openxmlformats.org/officeDocument/2006/relationships/hyperlink" Target="about:blank" TargetMode="External"/><Relationship Id="rId6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Relationship Id="rId4" Type="http://schemas.openxmlformats.org/officeDocument/2006/relationships/image" Target="../media/image17.jpg"/><Relationship Id="rId5" Type="http://schemas.openxmlformats.org/officeDocument/2006/relationships/hyperlink" Target="about:blank" TargetMode="External"/><Relationship Id="rId6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Relationship Id="rId4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4E79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>
            <p:ph type="ctrTitle"/>
          </p:nvPr>
        </p:nvSpPr>
        <p:spPr>
          <a:xfrm>
            <a:off x="239628" y="2323835"/>
            <a:ext cx="11952372" cy="141712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000"/>
              <a:buFont typeface="Times New Roman"/>
              <a:buNone/>
            </a:pPr>
            <a:br>
              <a:rPr b="1" lang="en-US" sz="5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5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CHỮ NHẬT – HÌNH THOI</a:t>
            </a:r>
            <a:endParaRPr/>
          </a:p>
        </p:txBody>
      </p:sp>
      <p:cxnSp>
        <p:nvCxnSpPr>
          <p:cNvPr id="79" name="Google Shape;79;p1"/>
          <p:cNvCxnSpPr/>
          <p:nvPr/>
        </p:nvCxnSpPr>
        <p:spPr>
          <a:xfrm>
            <a:off x="3579677" y="4747910"/>
            <a:ext cx="49149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0" name="Google Shape;80;p1"/>
          <p:cNvSpPr txBox="1"/>
          <p:nvPr>
            <p:ph idx="1" type="subTitle"/>
          </p:nvPr>
        </p:nvSpPr>
        <p:spPr>
          <a:xfrm>
            <a:off x="1465127" y="517791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Giáo viên:……………………………</a:t>
            </a:r>
            <a:endParaRPr sz="2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lipboard" id="81" name="Google Shape;8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31394">
            <a:off x="-634327" y="3883012"/>
            <a:ext cx="3194131" cy="31941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uler" id="82" name="Google Shape;8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710505">
            <a:off x="10171718" y="145767"/>
            <a:ext cx="1574403" cy="15744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encil" id="83" name="Google Shape;8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1079210">
            <a:off x="10917677" y="783939"/>
            <a:ext cx="1488402" cy="1488402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"/>
          <p:cNvSpPr txBox="1"/>
          <p:nvPr/>
        </p:nvSpPr>
        <p:spPr>
          <a:xfrm>
            <a:off x="262360" y="160893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 THCS </a:t>
            </a:r>
            <a:r>
              <a:rPr lang="en-US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THẠCH BÀN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082903" y="2094255"/>
            <a:ext cx="808445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HỌC 6 – CHƯƠNG III</a:t>
            </a:r>
            <a:endParaRPr sz="48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0"/>
          <p:cNvSpPr/>
          <p:nvPr/>
        </p:nvSpPr>
        <p:spPr>
          <a:xfrm>
            <a:off x="112542" y="99607"/>
            <a:ext cx="11943219" cy="6658786"/>
          </a:xfrm>
          <a:custGeom>
            <a:rect b="b" l="l" r="r" t="t"/>
            <a:pathLst>
              <a:path extrusionOk="0" h="6658786" w="11943219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cap="flat" cmpd="sng" w="69850">
            <a:solidFill>
              <a:srgbClr val="1F4E7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0"/>
          <p:cNvSpPr/>
          <p:nvPr/>
        </p:nvSpPr>
        <p:spPr>
          <a:xfrm rot="5400000">
            <a:off x="8372593" y="3075225"/>
            <a:ext cx="6647990" cy="718345"/>
          </a:xfrm>
          <a:prstGeom prst="roundRect">
            <a:avLst>
              <a:gd fmla="val 50000" name="adj"/>
            </a:avLst>
          </a:prstGeom>
          <a:solidFill>
            <a:srgbClr val="70AD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HƯỚNG DẪN TỰ HỌC Ở NHÀ</a:t>
            </a:r>
            <a:endParaRPr/>
          </a:p>
        </p:txBody>
      </p:sp>
      <p:sp>
        <p:nvSpPr>
          <p:cNvPr id="251" name="Google Shape;251;p10"/>
          <p:cNvSpPr txBox="1"/>
          <p:nvPr/>
        </p:nvSpPr>
        <p:spPr>
          <a:xfrm>
            <a:off x="277767" y="366623"/>
            <a:ext cx="10894423" cy="612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Học bài theo SGK và vở ghi.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Hoàn thành các bài tập sau: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Bài 1: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Một mảnh vườn hình thoi có độ dài hai đường chéo lần lượt là 100m, 80m. Người ta trồng cam trên mảnh vườn đó, trung bình cứ 100m</a:t>
            </a:r>
            <a:r>
              <a:rPr baseline="30000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thu được 50kg cam. Tính: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Diện tích mảnh vườn đó?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Trên cả mảnh, người ta thu hoạch được bao nhiêu kg cam?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Bài 2: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 Hình chữ nhật ABCD biết chu vi là 20cm và 1 cạnh bằng 4cm. Cạnh còn lại là chiều dài hay chiều rộng của hình chữ nhật.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Chuẩn bị giờ sau: </a:t>
            </a:r>
            <a:endParaRPr/>
          </a:p>
          <a:p>
            <a:pPr indent="-4572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Các em hãy ôn lại các đặc điểm của hình bình hành đã học ở tiểu học. </a:t>
            </a:r>
            <a:endParaRPr/>
          </a:p>
          <a:p>
            <a:pPr indent="-457200" lvl="0" marL="45720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-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Đọc trước bài </a:t>
            </a:r>
            <a:r>
              <a:rPr b="1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HÌNH</a:t>
            </a: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BÌNH HÀNH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sgk tr102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4E79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1"/>
          <p:cNvSpPr txBox="1"/>
          <p:nvPr>
            <p:ph type="ctrTitle"/>
          </p:nvPr>
        </p:nvSpPr>
        <p:spPr>
          <a:xfrm>
            <a:off x="1524000" y="85220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Rockwell"/>
              <a:buNone/>
            </a:pPr>
            <a:r>
              <a:rPr lang="en-US" sz="8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Remember…</a:t>
            </a:r>
            <a:br>
              <a:rPr lang="en-US" sz="8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</a:br>
            <a:r>
              <a:rPr lang="en-US" sz="8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Safety First!</a:t>
            </a:r>
            <a:endParaRPr/>
          </a:p>
        </p:txBody>
      </p:sp>
      <p:cxnSp>
        <p:nvCxnSpPr>
          <p:cNvPr id="257" name="Google Shape;257;p11"/>
          <p:cNvCxnSpPr/>
          <p:nvPr/>
        </p:nvCxnSpPr>
        <p:spPr>
          <a:xfrm>
            <a:off x="3579677" y="3278339"/>
            <a:ext cx="49149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8" name="Google Shape;258;p11"/>
          <p:cNvSpPr txBox="1"/>
          <p:nvPr>
            <p:ph idx="1" type="subTitle"/>
          </p:nvPr>
        </p:nvSpPr>
        <p:spPr>
          <a:xfrm>
            <a:off x="1465127" y="362036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US" sz="2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Thank you!</a:t>
            </a:r>
            <a:endParaRPr sz="200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descr="Clipboard" id="259" name="Google Shape;25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31394">
            <a:off x="-514584" y="4127150"/>
            <a:ext cx="3194131" cy="319413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uler" id="260" name="Google Shape;260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710505">
            <a:off x="10171718" y="145767"/>
            <a:ext cx="1574403" cy="15744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encil" id="261" name="Google Shape;261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1079210">
            <a:off x="10917677" y="783939"/>
            <a:ext cx="1488402" cy="1488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709881" y="1545594"/>
            <a:ext cx="5089119" cy="4953893"/>
            <a:chOff x="1844698" y="727324"/>
            <a:chExt cx="5089119" cy="4953893"/>
          </a:xfrm>
        </p:grpSpPr>
        <p:sp>
          <p:nvSpPr>
            <p:cNvPr id="91" name="Google Shape;91;p2"/>
            <p:cNvSpPr/>
            <p:nvPr/>
          </p:nvSpPr>
          <p:spPr>
            <a:xfrm>
              <a:off x="2170748" y="3236143"/>
              <a:ext cx="2470244" cy="2224584"/>
            </a:xfrm>
            <a:prstGeom prst="teardrop">
              <a:avLst>
                <a:gd fmla="val 100000" name="adj"/>
              </a:avLst>
            </a:prstGeom>
            <a:solidFill>
              <a:srgbClr val="00B0F0"/>
            </a:solidFill>
            <a:ln cap="flat" cmpd="sng" w="57150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 rot="4484445">
              <a:off x="2007722" y="1241944"/>
              <a:ext cx="2470244" cy="2224584"/>
            </a:xfrm>
            <a:prstGeom prst="teardrop">
              <a:avLst>
                <a:gd fmla="val 100000" name="adj"/>
              </a:avLst>
            </a:prstGeom>
            <a:solidFill>
              <a:srgbClr val="00B0F0"/>
            </a:solidFill>
            <a:ln cap="flat" cmpd="sng" w="57150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 rot="10296877">
              <a:off x="4314571" y="895552"/>
              <a:ext cx="2470244" cy="2224584"/>
            </a:xfrm>
            <a:prstGeom prst="teardrop">
              <a:avLst>
                <a:gd fmla="val 100000" name="adj"/>
              </a:avLst>
            </a:prstGeom>
            <a:solidFill>
              <a:srgbClr val="00B0F0"/>
            </a:solidFill>
            <a:ln cap="flat" cmpd="sng" w="57150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 rot="-5718683">
              <a:off x="4476845" y="3236143"/>
              <a:ext cx="2470244" cy="2224584"/>
            </a:xfrm>
            <a:prstGeom prst="teardrop">
              <a:avLst>
                <a:gd fmla="val 100000" name="adj"/>
              </a:avLst>
            </a:prstGeom>
            <a:solidFill>
              <a:srgbClr val="00B0F0"/>
            </a:solidFill>
            <a:ln cap="flat" cmpd="sng" w="57150">
              <a:solidFill>
                <a:srgbClr val="00B05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" name="Google Shape;95;p2"/>
          <p:cNvGrpSpPr/>
          <p:nvPr/>
        </p:nvGrpSpPr>
        <p:grpSpPr>
          <a:xfrm>
            <a:off x="7300429" y="1314586"/>
            <a:ext cx="3563784" cy="3563784"/>
            <a:chOff x="3310490" y="671167"/>
            <a:chExt cx="3563784" cy="3563784"/>
          </a:xfrm>
        </p:grpSpPr>
        <p:sp>
          <p:nvSpPr>
            <p:cNvPr id="96" name="Google Shape;96;p2"/>
            <p:cNvSpPr/>
            <p:nvPr/>
          </p:nvSpPr>
          <p:spPr>
            <a:xfrm>
              <a:off x="3685857" y="1046534"/>
              <a:ext cx="2813050" cy="2813050"/>
            </a:xfrm>
            <a:prstGeom prst="ellipse">
              <a:avLst/>
            </a:prstGeom>
            <a:solidFill>
              <a:srgbClr val="2F5496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 rot="2715151">
              <a:off x="3832382" y="1193059"/>
              <a:ext cx="2520000" cy="2520000"/>
            </a:xfrm>
            <a:prstGeom prst="flowChartOr">
              <a:avLst/>
            </a:prstGeom>
            <a:noFill/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832382" y="1193059"/>
              <a:ext cx="2520000" cy="2520000"/>
            </a:xfrm>
            <a:prstGeom prst="flowChartOr">
              <a:avLst/>
            </a:prstGeom>
            <a:noFill/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832382" y="1193059"/>
              <a:ext cx="2520000" cy="2520000"/>
            </a:xfrm>
            <a:prstGeom prst="pie">
              <a:avLst>
                <a:gd fmla="val 0" name="adj1"/>
                <a:gd fmla="val 2855401" name="adj2"/>
              </a:avLst>
            </a:prstGeom>
            <a:solidFill>
              <a:srgbClr val="D5DBE5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 rot="8140880">
              <a:off x="3832382" y="1193059"/>
              <a:ext cx="2520000" cy="2520000"/>
            </a:xfrm>
            <a:prstGeom prst="pie">
              <a:avLst>
                <a:gd fmla="val 261" name="adj1"/>
                <a:gd fmla="val 2652528" name="adj2"/>
              </a:avLst>
            </a:prstGeom>
            <a:solidFill>
              <a:srgbClr val="FEE599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 rot="5554111">
              <a:off x="3832382" y="1193059"/>
              <a:ext cx="2520000" cy="2520000"/>
            </a:xfrm>
            <a:prstGeom prst="pie">
              <a:avLst>
                <a:gd fmla="val 21446898" name="adj1"/>
                <a:gd fmla="val 2552314" name="adj2"/>
              </a:avLst>
            </a:prstGeom>
            <a:solidFill>
              <a:srgbClr val="ED7D31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 rot="2833972">
              <a:off x="3832382" y="1193059"/>
              <a:ext cx="2520000" cy="2520000"/>
            </a:xfrm>
            <a:prstGeom prst="pie">
              <a:avLst>
                <a:gd fmla="val 0" name="adj1"/>
                <a:gd fmla="val 2548806" name="adj2"/>
              </a:avLst>
            </a:prstGeom>
            <a:solidFill>
              <a:srgbClr val="92D050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 rot="10800000">
              <a:off x="3832383" y="1193059"/>
              <a:ext cx="2520000" cy="2520000"/>
            </a:xfrm>
            <a:prstGeom prst="pie">
              <a:avLst>
                <a:gd fmla="val 0" name="adj1"/>
                <a:gd fmla="val 2855401" name="adj2"/>
              </a:avLst>
            </a:prstGeom>
            <a:solidFill>
              <a:srgbClr val="F4B081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 rot="-2659120">
              <a:off x="3832382" y="1193059"/>
              <a:ext cx="2520000" cy="2520000"/>
            </a:xfrm>
            <a:prstGeom prst="pie">
              <a:avLst>
                <a:gd fmla="val 261" name="adj1"/>
                <a:gd fmla="val 2652528" name="adj2"/>
              </a:avLst>
            </a:prstGeom>
            <a:gradFill>
              <a:gsLst>
                <a:gs pos="0">
                  <a:srgbClr val="989019"/>
                </a:gs>
                <a:gs pos="50000">
                  <a:srgbClr val="DCD025"/>
                </a:gs>
                <a:gs pos="100000">
                  <a:srgbClr val="FFF92C"/>
                </a:gs>
              </a:gsLst>
              <a:lin ang="5400000" scaled="0"/>
            </a:gra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 rot="-5245889">
              <a:off x="3832382" y="1193059"/>
              <a:ext cx="2520000" cy="2520000"/>
            </a:xfrm>
            <a:prstGeom prst="pie">
              <a:avLst>
                <a:gd fmla="val 21431065" name="adj1"/>
                <a:gd fmla="val 2552314" name="adj2"/>
              </a:avLst>
            </a:prstGeom>
            <a:gradFill>
              <a:gsLst>
                <a:gs pos="0">
                  <a:srgbClr val="213F76"/>
                </a:gs>
                <a:gs pos="50000">
                  <a:srgbClr val="2F5CAB"/>
                </a:gs>
                <a:gs pos="100000">
                  <a:srgbClr val="3A6FCD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 rot="-7966028">
              <a:off x="3832382" y="1193059"/>
              <a:ext cx="2520000" cy="2520000"/>
            </a:xfrm>
            <a:prstGeom prst="pie">
              <a:avLst>
                <a:gd fmla="val 0" name="adj1"/>
                <a:gd fmla="val 2548806" name="adj2"/>
              </a:avLst>
            </a:prstGeom>
            <a:solidFill>
              <a:srgbClr val="BF9000"/>
            </a:solidFill>
            <a:ln cap="flat" cmpd="sng" w="28575">
              <a:solidFill>
                <a:srgbClr val="C55A1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 rot="-1597369">
              <a:off x="5339941" y="1973073"/>
              <a:ext cx="826315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1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 rot="1345168">
              <a:off x="5340748" y="2532889"/>
              <a:ext cx="826315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2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 rot="4010199">
              <a:off x="4941243" y="2921060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3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 rot="6396563">
              <a:off x="4432464" y="2926501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4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 rot="8833383">
              <a:off x="4004819" y="2586544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1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 rot="-9774996">
              <a:off x="3987287" y="1973073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2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 rot="-6837364">
              <a:off x="4400746" y="1578799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3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 rot="-4153412">
              <a:off x="4941243" y="1597061"/>
              <a:ext cx="8263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CÂU 4</a:t>
              </a:r>
              <a:endParaRPr b="1" sz="200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915484" y="2276161"/>
              <a:ext cx="353797" cy="353797"/>
            </a:xfrm>
            <a:prstGeom prst="ellipse">
              <a:avLst/>
            </a:prstGeom>
            <a:solidFill>
              <a:schemeClr val="accent1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" name="Google Shape;116;p2"/>
          <p:cNvSpPr/>
          <p:nvPr/>
        </p:nvSpPr>
        <p:spPr>
          <a:xfrm>
            <a:off x="8024023" y="6017742"/>
            <a:ext cx="1530350" cy="384085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QUAY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66248" y="1493581"/>
            <a:ext cx="6096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/>
          <p:nvPr/>
        </p:nvSpPr>
        <p:spPr>
          <a:xfrm rot="10800000">
            <a:off x="8916804" y="1134623"/>
            <a:ext cx="404273" cy="1012082"/>
          </a:xfrm>
          <a:prstGeom prst="triangle">
            <a:avLst>
              <a:gd fmla="val 50000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>
            <a:hlinkClick r:id="rId4"/>
          </p:cNvPr>
          <p:cNvSpPr/>
          <p:nvPr/>
        </p:nvSpPr>
        <p:spPr>
          <a:xfrm>
            <a:off x="1923572" y="2633673"/>
            <a:ext cx="1433015" cy="1433015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 cap="flat" cmpd="sng" w="12700">
            <a:solidFill>
              <a:srgbClr val="C55A1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sz="20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>
            <a:hlinkClick r:id="rId5"/>
          </p:cNvPr>
          <p:cNvSpPr/>
          <p:nvPr/>
        </p:nvSpPr>
        <p:spPr>
          <a:xfrm>
            <a:off x="3373588" y="2644777"/>
            <a:ext cx="1433015" cy="1433015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 cap="flat" cmpd="sng" w="12700">
            <a:solidFill>
              <a:srgbClr val="C55A1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sz="20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>
            <a:hlinkClick r:id="rId6"/>
          </p:cNvPr>
          <p:cNvSpPr/>
          <p:nvPr/>
        </p:nvSpPr>
        <p:spPr>
          <a:xfrm>
            <a:off x="3354073" y="4052051"/>
            <a:ext cx="1433015" cy="1433015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 cap="flat" cmpd="sng" w="12700">
            <a:solidFill>
              <a:srgbClr val="C55A1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sz="20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>
            <a:hlinkClick r:id="rId7"/>
          </p:cNvPr>
          <p:cNvSpPr/>
          <p:nvPr/>
        </p:nvSpPr>
        <p:spPr>
          <a:xfrm>
            <a:off x="1906571" y="4066688"/>
            <a:ext cx="1433015" cy="1433015"/>
          </a:xfrm>
          <a:prstGeom prst="roundRect">
            <a:avLst>
              <a:gd fmla="val 16667" name="adj"/>
            </a:avLst>
          </a:prstGeom>
          <a:solidFill>
            <a:srgbClr val="92D050"/>
          </a:solidFill>
          <a:ln cap="flat" cmpd="sng" w="12700">
            <a:solidFill>
              <a:srgbClr val="C55A1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sz="20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13415" y="215854"/>
            <a:ext cx="4189224" cy="653685"/>
          </a:xfrm>
          <a:prstGeom prst="roundRect">
            <a:avLst>
              <a:gd fmla="val 16667" name="adj"/>
            </a:avLst>
          </a:prstGeom>
          <a:solidFill>
            <a:srgbClr val="C55A11"/>
          </a:solidFill>
          <a:ln cap="flat" cmpd="sng" w="2857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HOẠT ĐỘNG MỞ ĐẦU</a:t>
            </a: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4787088" y="332676"/>
            <a:ext cx="5139497" cy="523220"/>
          </a:xfrm>
          <a:prstGeom prst="rect">
            <a:avLst/>
          </a:prstGeom>
          <a:gradFill>
            <a:gsLst>
              <a:gs pos="0">
                <a:srgbClr val="5F82CA"/>
              </a:gs>
              <a:gs pos="50000">
                <a:srgbClr val="3C70CA"/>
              </a:gs>
              <a:gs pos="100000">
                <a:srgbClr val="2E60B9"/>
              </a:gs>
            </a:gsLst>
            <a:lin ang="5400000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“VÒNG QUAY KỲ DIỆU”</a:t>
            </a: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9027924" y="1179397"/>
            <a:ext cx="204716" cy="204716"/>
          </a:xfrm>
          <a:prstGeom prst="ellipse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>
            <a:hlinkClick r:id="rId8"/>
          </p:cNvPr>
          <p:cNvSpPr/>
          <p:nvPr/>
        </p:nvSpPr>
        <p:spPr>
          <a:xfrm>
            <a:off x="10975848" y="6278997"/>
            <a:ext cx="433680" cy="47664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/>
          <p:nvPr>
            <p:ph type="title"/>
          </p:nvPr>
        </p:nvSpPr>
        <p:spPr>
          <a:xfrm>
            <a:off x="464024" y="309663"/>
            <a:ext cx="2292824" cy="823102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Câu 1: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1610436" y="1120906"/>
            <a:ext cx="9457899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Chọn chữ cái đứng trước câu trả lời đúng: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 hình chữ nhật ABCD, khẳng định nào sau đây là sai?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852556" y="2505901"/>
            <a:ext cx="5376009" cy="65939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A. AB = CD; AD = BC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34433" y="2329399"/>
            <a:ext cx="3374565" cy="2279822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"/>
          <p:cNvSpPr/>
          <p:nvPr/>
        </p:nvSpPr>
        <p:spPr>
          <a:xfrm>
            <a:off x="852556" y="3381508"/>
            <a:ext cx="5376009" cy="65939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B. AB = AC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852556" y="4375597"/>
            <a:ext cx="5376009" cy="65939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C. AB // CD; AD // BC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7" name="Google Shape;137;p3"/>
          <p:cNvGrpSpPr/>
          <p:nvPr/>
        </p:nvGrpSpPr>
        <p:grpSpPr>
          <a:xfrm>
            <a:off x="852557" y="5369686"/>
            <a:ext cx="5406245" cy="659396"/>
            <a:chOff x="2047164" y="5417890"/>
            <a:chExt cx="3705621" cy="659396"/>
          </a:xfrm>
        </p:grpSpPr>
        <p:sp>
          <p:nvSpPr>
            <p:cNvPr id="138" name="Google Shape;138;p3"/>
            <p:cNvSpPr/>
            <p:nvPr/>
          </p:nvSpPr>
          <p:spPr>
            <a:xfrm>
              <a:off x="2047164" y="5417890"/>
              <a:ext cx="3684896" cy="659396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D. Các góc A, B, C, D đều bằng 90</a:t>
              </a:r>
              <a:r>
                <a:rPr baseline="30000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9" name="Google Shape;139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624682" y="5795696"/>
              <a:ext cx="128103" cy="2174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0" name="Google Shape;140;p3"/>
          <p:cNvSpPr/>
          <p:nvPr/>
        </p:nvSpPr>
        <p:spPr>
          <a:xfrm>
            <a:off x="6901151" y="4553873"/>
            <a:ext cx="2368620" cy="1058647"/>
          </a:xfrm>
          <a:prstGeom prst="wedgeEllipseCallout">
            <a:avLst>
              <a:gd fmla="val 71791" name="adj1"/>
              <a:gd fmla="val 80610" name="adj2"/>
            </a:avLst>
          </a:prstGeom>
          <a:solidFill>
            <a:srgbClr val="3CDFE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SAI RỒI!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/>
          <p:nvPr/>
        </p:nvSpPr>
        <p:spPr>
          <a:xfrm>
            <a:off x="9810064" y="5349922"/>
            <a:ext cx="1598934" cy="1377805"/>
          </a:xfrm>
          <a:prstGeom prst="smileyFace">
            <a:avLst>
              <a:gd fmla="val 4653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10064" y="5331699"/>
            <a:ext cx="1685314" cy="1414249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"/>
          <p:cNvSpPr/>
          <p:nvPr/>
        </p:nvSpPr>
        <p:spPr>
          <a:xfrm>
            <a:off x="6553651" y="4553873"/>
            <a:ext cx="2961564" cy="1347004"/>
          </a:xfrm>
          <a:prstGeom prst="wedgeEllipseCallout">
            <a:avLst>
              <a:gd fmla="val 64859" name="adj1"/>
              <a:gd fmla="val 51493" name="adj2"/>
            </a:avLst>
          </a:prstGeom>
          <a:solidFill>
            <a:srgbClr val="FAED3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BẠN GIỎI QUÁ!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>
            <a:hlinkClick r:id="rId6"/>
          </p:cNvPr>
          <p:cNvSpPr/>
          <p:nvPr/>
        </p:nvSpPr>
        <p:spPr>
          <a:xfrm>
            <a:off x="7861110" y="6223379"/>
            <a:ext cx="409433" cy="5043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"/>
          <p:cNvSpPr txBox="1"/>
          <p:nvPr>
            <p:ph type="title"/>
          </p:nvPr>
        </p:nvSpPr>
        <p:spPr>
          <a:xfrm>
            <a:off x="229658" y="265520"/>
            <a:ext cx="2292824" cy="823102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Câu 2: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2864852" y="488037"/>
            <a:ext cx="8871045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Chọn chữ cái đứng trước câu trả lời đúng: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Hình thoi MNPQ có diện tích bằng 40cm</a:t>
            </a:r>
            <a:r>
              <a:rPr baseline="30000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MP = 10cm. Độ dài đường chéo NQ bằng: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"/>
          <p:cNvSpPr/>
          <p:nvPr/>
        </p:nvSpPr>
        <p:spPr>
          <a:xfrm>
            <a:off x="2002492" y="2795939"/>
            <a:ext cx="2080027" cy="659396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A. 4cm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2002492" y="5610525"/>
            <a:ext cx="2080027" cy="659396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D. 8cm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4"/>
          <p:cNvSpPr/>
          <p:nvPr/>
        </p:nvSpPr>
        <p:spPr>
          <a:xfrm>
            <a:off x="2002492" y="3715157"/>
            <a:ext cx="2080027" cy="659396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B. 10cm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4" name="Google Shape;154;p4"/>
          <p:cNvGrpSpPr/>
          <p:nvPr/>
        </p:nvGrpSpPr>
        <p:grpSpPr>
          <a:xfrm>
            <a:off x="2002492" y="4662228"/>
            <a:ext cx="2080027" cy="659396"/>
            <a:chOff x="2047164" y="5417890"/>
            <a:chExt cx="3684896" cy="659396"/>
          </a:xfrm>
        </p:grpSpPr>
        <p:sp>
          <p:nvSpPr>
            <p:cNvPr id="155" name="Google Shape;155;p4"/>
            <p:cNvSpPr/>
            <p:nvPr/>
          </p:nvSpPr>
          <p:spPr>
            <a:xfrm>
              <a:off x="2047164" y="5417890"/>
              <a:ext cx="3684896" cy="659396"/>
            </a:xfrm>
            <a:prstGeom prst="roundRect">
              <a:avLst>
                <a:gd fmla="val 16667" name="adj"/>
              </a:avLst>
            </a:prstGeom>
            <a:solidFill>
              <a:schemeClr val="accent6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C. 2cm 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56" name="Google Shape;156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539721" y="5702854"/>
              <a:ext cx="178969" cy="16351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7" name="Google Shape;157;p4"/>
          <p:cNvSpPr/>
          <p:nvPr/>
        </p:nvSpPr>
        <p:spPr>
          <a:xfrm>
            <a:off x="6901151" y="4553873"/>
            <a:ext cx="2368620" cy="1058647"/>
          </a:xfrm>
          <a:prstGeom prst="wedgeEllipseCallout">
            <a:avLst>
              <a:gd fmla="val 71791" name="adj1"/>
              <a:gd fmla="val 80610" name="adj2"/>
            </a:avLst>
          </a:prstGeom>
          <a:solidFill>
            <a:srgbClr val="3CDFE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SAI RỒI!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9810064" y="5349922"/>
            <a:ext cx="1598934" cy="1377805"/>
          </a:xfrm>
          <a:prstGeom prst="smileyFace">
            <a:avLst>
              <a:gd fmla="val 4653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10064" y="5331699"/>
            <a:ext cx="1685314" cy="141424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4"/>
          <p:cNvSpPr/>
          <p:nvPr/>
        </p:nvSpPr>
        <p:spPr>
          <a:xfrm>
            <a:off x="6553651" y="4553873"/>
            <a:ext cx="2961564" cy="1347004"/>
          </a:xfrm>
          <a:prstGeom prst="wedgeEllipseCallout">
            <a:avLst>
              <a:gd fmla="val 64859" name="adj1"/>
              <a:gd fmla="val 51493" name="adj2"/>
            </a:avLst>
          </a:prstGeom>
          <a:solidFill>
            <a:srgbClr val="FAED3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BẠN GIỎI QUÁ!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">
            <a:hlinkClick r:id="rId5"/>
          </p:cNvPr>
          <p:cNvSpPr/>
          <p:nvPr/>
        </p:nvSpPr>
        <p:spPr>
          <a:xfrm>
            <a:off x="7861110" y="6223379"/>
            <a:ext cx="409433" cy="5043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79084" y="2617622"/>
            <a:ext cx="3956807" cy="25175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/>
          <p:nvPr>
            <p:ph type="title"/>
          </p:nvPr>
        </p:nvSpPr>
        <p:spPr>
          <a:xfrm>
            <a:off x="346458" y="309663"/>
            <a:ext cx="2292824" cy="823102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Câu 3: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5"/>
          <p:cNvSpPr txBox="1"/>
          <p:nvPr/>
        </p:nvSpPr>
        <p:spPr>
          <a:xfrm>
            <a:off x="2786063" y="11539"/>
            <a:ext cx="8884692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Chọn chữ cái đứng trước câu trả lời đúng: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 hình vẽ, biết MNPQ là hình thoi, MINO là hình chữ nhật. Biết MO = 4cm; NO = 2cm.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Diện tích hình chữ nhật và hình thoi lần lượt là: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5"/>
          <p:cNvSpPr/>
          <p:nvPr/>
        </p:nvSpPr>
        <p:spPr>
          <a:xfrm>
            <a:off x="1996498" y="2977552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A. 8cm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; 32cm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5"/>
          <p:cNvSpPr/>
          <p:nvPr/>
        </p:nvSpPr>
        <p:spPr>
          <a:xfrm>
            <a:off x="1996498" y="4728590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C. 8cm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; 16cm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5"/>
          <p:cNvSpPr/>
          <p:nvPr/>
        </p:nvSpPr>
        <p:spPr>
          <a:xfrm>
            <a:off x="1996498" y="3844389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B. 32cm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; 8cm</a:t>
            </a:r>
            <a:r>
              <a:rPr baseline="30000"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2" name="Google Shape;172;p5"/>
          <p:cNvGrpSpPr/>
          <p:nvPr/>
        </p:nvGrpSpPr>
        <p:grpSpPr>
          <a:xfrm>
            <a:off x="1996498" y="5612520"/>
            <a:ext cx="3045368" cy="659396"/>
            <a:chOff x="2047164" y="5417890"/>
            <a:chExt cx="3684896" cy="659396"/>
          </a:xfrm>
        </p:grpSpPr>
        <p:sp>
          <p:nvSpPr>
            <p:cNvPr id="173" name="Google Shape;173;p5"/>
            <p:cNvSpPr/>
            <p:nvPr/>
          </p:nvSpPr>
          <p:spPr>
            <a:xfrm>
              <a:off x="2047164" y="5417890"/>
              <a:ext cx="3684896" cy="659396"/>
            </a:xfrm>
            <a:prstGeom prst="roundRect">
              <a:avLst>
                <a:gd fmla="val 16667" name="adj"/>
              </a:avLst>
            </a:prstGeom>
            <a:solidFill>
              <a:srgbClr val="D6009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D. 16cm</a:t>
              </a:r>
              <a:r>
                <a:rPr baseline="30000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; 8cm</a:t>
              </a:r>
              <a:r>
                <a:rPr baseline="30000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4" name="Google Shape;174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922713" y="5645367"/>
              <a:ext cx="123825" cy="14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5" name="Google Shape;175;p5"/>
          <p:cNvSpPr/>
          <p:nvPr/>
        </p:nvSpPr>
        <p:spPr>
          <a:xfrm>
            <a:off x="6901151" y="4553873"/>
            <a:ext cx="2368620" cy="1058647"/>
          </a:xfrm>
          <a:prstGeom prst="wedgeEllipseCallout">
            <a:avLst>
              <a:gd fmla="val 71791" name="adj1"/>
              <a:gd fmla="val 80610" name="adj2"/>
            </a:avLst>
          </a:prstGeom>
          <a:solidFill>
            <a:srgbClr val="3CDFE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SAI RỒI!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/>
          <p:nvPr/>
        </p:nvSpPr>
        <p:spPr>
          <a:xfrm>
            <a:off x="9810064" y="5349922"/>
            <a:ext cx="1598934" cy="1377805"/>
          </a:xfrm>
          <a:prstGeom prst="smileyFace">
            <a:avLst>
              <a:gd fmla="val 4653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10064" y="5331699"/>
            <a:ext cx="1685314" cy="1414249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5"/>
          <p:cNvSpPr/>
          <p:nvPr/>
        </p:nvSpPr>
        <p:spPr>
          <a:xfrm>
            <a:off x="6553651" y="4553873"/>
            <a:ext cx="2961564" cy="1347004"/>
          </a:xfrm>
          <a:prstGeom prst="wedgeEllipseCallout">
            <a:avLst>
              <a:gd fmla="val 64859" name="adj1"/>
              <a:gd fmla="val 51493" name="adj2"/>
            </a:avLst>
          </a:prstGeom>
          <a:solidFill>
            <a:srgbClr val="FAED3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BẠN GIỎI QUÁ!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5">
            <a:hlinkClick r:id="rId5"/>
          </p:cNvPr>
          <p:cNvSpPr/>
          <p:nvPr/>
        </p:nvSpPr>
        <p:spPr>
          <a:xfrm>
            <a:off x="7861110" y="6223379"/>
            <a:ext cx="409433" cy="5043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13948" y="2476147"/>
            <a:ext cx="3956807" cy="25175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6"/>
          <p:cNvSpPr txBox="1"/>
          <p:nvPr>
            <p:ph type="title"/>
          </p:nvPr>
        </p:nvSpPr>
        <p:spPr>
          <a:xfrm>
            <a:off x="333396" y="406709"/>
            <a:ext cx="2292824" cy="823102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cap="flat" cmpd="sng" w="571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Câu 4: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2829182" y="214148"/>
            <a:ext cx="8884692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Chọn chữ cái đứng trước câu trả lời đúng: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 hình chữ nhật ABCD có chu vi bằng 24cm. Cạnh AB dài gấp đôi cạnh AD. Độ dài các cạnh AB, AD lần lượt là: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6"/>
          <p:cNvSpPr/>
          <p:nvPr/>
        </p:nvSpPr>
        <p:spPr>
          <a:xfrm>
            <a:off x="1996498" y="4737165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C. 8cm; 16cm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/>
          <p:nvPr/>
        </p:nvSpPr>
        <p:spPr>
          <a:xfrm>
            <a:off x="2023854" y="3025358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A. 8cm; 4cm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/>
          <p:nvPr/>
        </p:nvSpPr>
        <p:spPr>
          <a:xfrm>
            <a:off x="1996498" y="3844389"/>
            <a:ext cx="3045368" cy="659396"/>
          </a:xfrm>
          <a:prstGeom prst="roundRect">
            <a:avLst>
              <a:gd fmla="val 16667" name="adj"/>
            </a:avLst>
          </a:prstGeom>
          <a:solidFill>
            <a:srgbClr val="D6009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B. 4cm; 8cm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0" name="Google Shape;190;p6"/>
          <p:cNvGrpSpPr/>
          <p:nvPr/>
        </p:nvGrpSpPr>
        <p:grpSpPr>
          <a:xfrm>
            <a:off x="1996498" y="5612520"/>
            <a:ext cx="3045368" cy="659396"/>
            <a:chOff x="2047164" y="5417890"/>
            <a:chExt cx="3684896" cy="659396"/>
          </a:xfrm>
        </p:grpSpPr>
        <p:sp>
          <p:nvSpPr>
            <p:cNvPr id="191" name="Google Shape;191;p6"/>
            <p:cNvSpPr/>
            <p:nvPr/>
          </p:nvSpPr>
          <p:spPr>
            <a:xfrm>
              <a:off x="2047164" y="5417890"/>
              <a:ext cx="3684896" cy="659396"/>
            </a:xfrm>
            <a:prstGeom prst="roundRect">
              <a:avLst>
                <a:gd fmla="val 16667" name="adj"/>
              </a:avLst>
            </a:prstGeom>
            <a:solidFill>
              <a:srgbClr val="D6009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 D. 16cm; 8cm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2" name="Google Shape;192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922713" y="5645367"/>
              <a:ext cx="123825" cy="149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3" name="Google Shape;193;p6"/>
          <p:cNvSpPr/>
          <p:nvPr/>
        </p:nvSpPr>
        <p:spPr>
          <a:xfrm>
            <a:off x="6901151" y="4553873"/>
            <a:ext cx="2368620" cy="1058647"/>
          </a:xfrm>
          <a:prstGeom prst="wedgeEllipseCallout">
            <a:avLst>
              <a:gd fmla="val 71791" name="adj1"/>
              <a:gd fmla="val 80610" name="adj2"/>
            </a:avLst>
          </a:prstGeom>
          <a:solidFill>
            <a:srgbClr val="3CDFE6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SAI RỒI!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9810064" y="5349922"/>
            <a:ext cx="1598934" cy="1377805"/>
          </a:xfrm>
          <a:prstGeom prst="smileyFace">
            <a:avLst>
              <a:gd fmla="val 4653" name="adj"/>
            </a:avLst>
          </a:prstGeom>
          <a:solidFill>
            <a:srgbClr val="FF0000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10064" y="5331699"/>
            <a:ext cx="1685314" cy="1414249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6"/>
          <p:cNvSpPr/>
          <p:nvPr/>
        </p:nvSpPr>
        <p:spPr>
          <a:xfrm>
            <a:off x="6553651" y="4553873"/>
            <a:ext cx="2961564" cy="1347004"/>
          </a:xfrm>
          <a:prstGeom prst="wedgeEllipseCallout">
            <a:avLst>
              <a:gd fmla="val 64859" name="adj1"/>
              <a:gd fmla="val 51493" name="adj2"/>
            </a:avLst>
          </a:prstGeom>
          <a:solidFill>
            <a:srgbClr val="FAED3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BẠN GIỎI QUÁ!</a:t>
            </a:r>
            <a:endParaRPr b="1" sz="2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6">
            <a:hlinkClick r:id="rId5"/>
          </p:cNvPr>
          <p:cNvSpPr/>
          <p:nvPr/>
        </p:nvSpPr>
        <p:spPr>
          <a:xfrm>
            <a:off x="7861110" y="6223379"/>
            <a:ext cx="409433" cy="5043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" name="Google Shape;198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207654" y="2812517"/>
            <a:ext cx="3755613" cy="2270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"/>
          <p:cNvSpPr/>
          <p:nvPr/>
        </p:nvSpPr>
        <p:spPr>
          <a:xfrm>
            <a:off x="3112586" y="2175765"/>
            <a:ext cx="536634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rgbClr val="D8E2F3"/>
                </a:solidFill>
                <a:latin typeface="Calibri"/>
                <a:ea typeface="Calibri"/>
                <a:cs typeface="Calibri"/>
                <a:sym typeface="Calibri"/>
              </a:rPr>
              <a:t>TIẾT 3: LUYỆN TẬP</a:t>
            </a:r>
            <a:endParaRPr/>
          </a:p>
        </p:txBody>
      </p:sp>
      <p:grpSp>
        <p:nvGrpSpPr>
          <p:cNvPr id="204" name="Google Shape;204;p7"/>
          <p:cNvGrpSpPr/>
          <p:nvPr/>
        </p:nvGrpSpPr>
        <p:grpSpPr>
          <a:xfrm rot="-1776452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05" name="Google Shape;205;p7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rgbClr val="1E4E7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8546" y="1430865"/>
            <a:ext cx="6034206" cy="42056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5" name="Google Shape;215;p8"/>
          <p:cNvGrpSpPr/>
          <p:nvPr/>
        </p:nvGrpSpPr>
        <p:grpSpPr>
          <a:xfrm rot="8238398">
            <a:off x="-5681" y="4546321"/>
            <a:ext cx="3136324" cy="8030311"/>
            <a:chOff x="9055676" y="0"/>
            <a:chExt cx="3136324" cy="6858000"/>
          </a:xfrm>
        </p:grpSpPr>
        <p:sp>
          <p:nvSpPr>
            <p:cNvPr id="216" name="Google Shape;216;p8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rgbClr val="1E4E7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8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1" name="Google Shape;221;p8"/>
          <p:cNvSpPr txBox="1"/>
          <p:nvPr/>
        </p:nvSpPr>
        <p:spPr>
          <a:xfrm>
            <a:off x="532263" y="839827"/>
            <a:ext cx="1173707" cy="523220"/>
          </a:xfrm>
          <a:prstGeom prst="rect">
            <a:avLst/>
          </a:prstGeom>
          <a:solidFill>
            <a:srgbClr val="3CDFE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Bài 2:</a:t>
            </a:r>
            <a:endParaRPr b="1" sz="2800" u="sng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8"/>
          <p:cNvSpPr txBox="1"/>
          <p:nvPr/>
        </p:nvSpPr>
        <p:spPr>
          <a:xfrm>
            <a:off x="1705970" y="917332"/>
            <a:ext cx="822376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Tính diện tích phần tô màu xanh trong hình bên.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8"/>
          <p:cNvSpPr txBox="1"/>
          <p:nvPr/>
        </p:nvSpPr>
        <p:spPr>
          <a:xfrm>
            <a:off x="2853179" y="172489"/>
            <a:ext cx="6823084" cy="584775"/>
          </a:xfrm>
          <a:prstGeom prst="rect">
            <a:avLst/>
          </a:prstGeom>
          <a:solidFill>
            <a:srgbClr val="A7FDFF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HÌNH CHỮ NHẬT – HÌNH THOI</a:t>
            </a:r>
            <a:endParaRPr/>
          </a:p>
        </p:txBody>
      </p:sp>
      <p:grpSp>
        <p:nvGrpSpPr>
          <p:cNvPr id="224" name="Google Shape;224;p8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5" name="Google Shape;225;p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>
                <a:gd fmla="val 16667" name="adj"/>
              </a:avLst>
            </a:prstGeom>
            <a:solidFill>
              <a:srgbClr val="70AD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8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HOẠT ĐỘNG VẬN DỤNG</a:t>
              </a:r>
              <a:endParaRPr sz="24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8"/>
          <p:cNvGrpSpPr/>
          <p:nvPr/>
        </p:nvGrpSpPr>
        <p:grpSpPr>
          <a:xfrm>
            <a:off x="436360" y="1600620"/>
            <a:ext cx="5865439" cy="3539430"/>
            <a:chOff x="436360" y="1600620"/>
            <a:chExt cx="5865439" cy="3539430"/>
          </a:xfrm>
        </p:grpSpPr>
        <p:pic>
          <p:nvPicPr>
            <p:cNvPr id="228" name="Google Shape;228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9524" y="3425021"/>
              <a:ext cx="3627935" cy="77621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9" name="Google Shape;229;p8"/>
            <p:cNvSpPr/>
            <p:nvPr/>
          </p:nvSpPr>
          <p:spPr>
            <a:xfrm>
              <a:off x="436360" y="1600620"/>
              <a:ext cx="5865439" cy="35394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800"/>
                <a:buFont typeface="Arial"/>
                <a:buNone/>
              </a:pPr>
              <a:r>
                <a:rPr b="1" lang="en-US" sz="2800" u="sng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Giải:</a:t>
              </a:r>
              <a:endParaRPr b="1" i="0" sz="2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Diện tích một hình chữ nhật là: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2. 5 = 10(cm</a:t>
              </a:r>
              <a:r>
                <a:rPr baseline="30000"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)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Diện</a:t>
              </a:r>
              <a:r>
                <a:rPr b="0" i="0" lang="en-US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tích hình thoi là: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Diện tích phần tô màu xanh là: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Arial"/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10. 2 + 24 = 44(cm</a:t>
              </a:r>
              <a:r>
                <a:rPr baseline="30000"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)</a:t>
              </a:r>
              <a:endPara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9"/>
          <p:cNvGrpSpPr/>
          <p:nvPr/>
        </p:nvGrpSpPr>
        <p:grpSpPr>
          <a:xfrm rot="8238398">
            <a:off x="-5681" y="4546321"/>
            <a:ext cx="3136324" cy="8030311"/>
            <a:chOff x="9055676" y="0"/>
            <a:chExt cx="3136324" cy="6858000"/>
          </a:xfrm>
        </p:grpSpPr>
        <p:sp>
          <p:nvSpPr>
            <p:cNvPr id="235" name="Google Shape;235;p9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rgbClr val="1E4E7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0" name="Google Shape;240;p9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41" name="Google Shape;241;p9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>
                <a:gd fmla="val 16667" name="adj"/>
              </a:avLst>
            </a:prstGeom>
            <a:solidFill>
              <a:srgbClr val="70AD4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HOẠT ĐỘNG VẬN DỤNG</a:t>
              </a:r>
              <a:endParaRPr sz="24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3" name="Google Shape;243;p9"/>
          <p:cNvSpPr/>
          <p:nvPr/>
        </p:nvSpPr>
        <p:spPr>
          <a:xfrm>
            <a:off x="735966" y="60996"/>
            <a:ext cx="10827698" cy="6555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Làm khung tranh treo tường: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(HOẠT ĐỘNG NHÓM ĐÔI – THỜI GIAN 15 PHÚT)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Nhiệm vụ dùng vật liệu tái chế: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Giấy bìa cũ, nhựa, tre, gỗ .. để làm khung tranh treo tường hình chữ nhật hoặc hình thoi có diện tích 300cm</a:t>
            </a:r>
            <a:r>
              <a:rPr baseline="30000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Mỗi nhóm học sinh tổ 1 và tổ 2 làm 1 khung tranh dạng hình chữ nhật; mỗi nhóm học sinh tổ 3 và tổ 4 làm 1 khung tranh dạng hình thoi.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Đo các kích thước cần thiết và tính chu vi của khung tranh làm được.</a:t>
            </a:r>
            <a:endParaRPr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2021-06-07T13:44:30Z</dcterms:created>
  <dc:creator>Laptop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