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Tahom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7" roundtripDataSignature="AMtx7mjDF7T/jbU9+qxhUtAgsJ+wRxzM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ahoma-bold.fntdata"/><Relationship Id="rId25" Type="http://schemas.openxmlformats.org/officeDocument/2006/relationships/font" Target="fonts/Tahoma-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9"/>
          <p:cNvSpPr/>
          <p:nvPr>
            <p:ph idx="2" type="pic"/>
          </p:nvPr>
        </p:nvSpPr>
        <p:spPr>
          <a:xfrm>
            <a:off x="5183188" y="987425"/>
            <a:ext cx="6172200" cy="4873625"/>
          </a:xfrm>
          <a:prstGeom prst="rect">
            <a:avLst/>
          </a:prstGeom>
          <a:noFill/>
          <a:ln>
            <a:noFill/>
          </a:ln>
        </p:spPr>
      </p:sp>
      <p:sp>
        <p:nvSpPr>
          <p:cNvPr id="70" name="Google Shape;70;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nvSpPr>
        <p:spPr>
          <a:xfrm>
            <a:off x="0" y="-1604665"/>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CFCFCF"/>
                </a:solidFill>
                <a:latin typeface="Calibri"/>
                <a:ea typeface="Calibri"/>
                <a:cs typeface="Calibri"/>
                <a:sym typeface="Calibri"/>
              </a:rPr>
              <a:t>www.9slide.vn</a:t>
            </a:r>
            <a:endParaRPr/>
          </a:p>
        </p:txBody>
      </p:sp>
      <p:sp>
        <p:nvSpPr>
          <p:cNvPr id="11" name="Google Shape;1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16" name="Google Shape;16;p20"/>
          <p:cNvPicPr preferRelativeResize="0"/>
          <p:nvPr/>
        </p:nvPicPr>
        <p:blipFill rotWithShape="1">
          <a:blip r:embed="rId1">
            <a:alphaModFix/>
          </a:blip>
          <a:srcRect b="0" l="0" r="0" t="0"/>
          <a:stretch/>
        </p:blipFill>
        <p:spPr>
          <a:xfrm>
            <a:off x="9411307" y="5438588"/>
            <a:ext cx="2086303"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14.png"/><Relationship Id="rId7"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39.png"/><Relationship Id="rId7" Type="http://schemas.openxmlformats.org/officeDocument/2006/relationships/image" Target="../media/image23.png"/><Relationship Id="rId8"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37.png"/><Relationship Id="rId6" Type="http://schemas.openxmlformats.org/officeDocument/2006/relationships/image" Target="../media/image35.png"/><Relationship Id="rId7" Type="http://schemas.openxmlformats.org/officeDocument/2006/relationships/image" Target="../media/image34.png"/><Relationship Id="rId8"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image" Target="../media/image28.png"/><Relationship Id="rId11" Type="http://schemas.openxmlformats.org/officeDocument/2006/relationships/image" Target="../media/image7.png"/><Relationship Id="rId10" Type="http://schemas.openxmlformats.org/officeDocument/2006/relationships/slide" Target="/ppt/slides/slide17.xml"/><Relationship Id="rId9" Type="http://schemas.openxmlformats.org/officeDocument/2006/relationships/image" Target="../media/image15.png"/><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4E79"/>
        </a:solidFill>
      </p:bgPr>
    </p:bg>
    <p:spTree>
      <p:nvGrpSpPr>
        <p:cNvPr id="77" name="Shape 77"/>
        <p:cNvGrpSpPr/>
        <p:nvPr/>
      </p:nvGrpSpPr>
      <p:grpSpPr>
        <a:xfrm>
          <a:off x="0" y="0"/>
          <a:ext cx="0" cy="0"/>
          <a:chOff x="0" y="0"/>
          <a:chExt cx="0" cy="0"/>
        </a:xfrm>
      </p:grpSpPr>
      <p:sp>
        <p:nvSpPr>
          <p:cNvPr id="78" name="Google Shape;78;p1"/>
          <p:cNvSpPr txBox="1"/>
          <p:nvPr>
            <p:ph type="ctrTitle"/>
          </p:nvPr>
        </p:nvSpPr>
        <p:spPr>
          <a:xfrm>
            <a:off x="239628" y="2323835"/>
            <a:ext cx="11952372" cy="220244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C000"/>
              </a:buClr>
              <a:buSzPts val="3600"/>
              <a:buFont typeface="Times New Roman"/>
              <a:buNone/>
            </a:pPr>
            <a:r>
              <a:rPr b="1" lang="en-US" sz="3600">
                <a:solidFill>
                  <a:srgbClr val="FFC000"/>
                </a:solidFill>
                <a:latin typeface="Times New Roman"/>
                <a:ea typeface="Times New Roman"/>
                <a:cs typeface="Times New Roman"/>
                <a:sym typeface="Times New Roman"/>
              </a:rPr>
              <a:t>§1. TAM GIÁC ĐỀU. HÌNH VUÔNG. LỤC GIÁC ĐỀU</a:t>
            </a:r>
            <a:br>
              <a:rPr b="1" lang="en-US" sz="3600">
                <a:solidFill>
                  <a:srgbClr val="FFC000"/>
                </a:solidFill>
                <a:latin typeface="Times New Roman"/>
                <a:ea typeface="Times New Roman"/>
                <a:cs typeface="Times New Roman"/>
                <a:sym typeface="Times New Roman"/>
              </a:rPr>
            </a:br>
            <a:r>
              <a:rPr b="1" lang="en-US" sz="3600">
                <a:solidFill>
                  <a:srgbClr val="FFC000"/>
                </a:solidFill>
                <a:latin typeface="Times New Roman"/>
                <a:ea typeface="Times New Roman"/>
                <a:cs typeface="Times New Roman"/>
                <a:sym typeface="Times New Roman"/>
              </a:rPr>
              <a:t>(TIẾT 2)</a:t>
            </a:r>
            <a:endParaRPr/>
          </a:p>
        </p:txBody>
      </p:sp>
      <p:cxnSp>
        <p:nvCxnSpPr>
          <p:cNvPr id="79" name="Google Shape;79;p1"/>
          <p:cNvCxnSpPr/>
          <p:nvPr/>
        </p:nvCxnSpPr>
        <p:spPr>
          <a:xfrm>
            <a:off x="3579677" y="4747910"/>
            <a:ext cx="4914900" cy="0"/>
          </a:xfrm>
          <a:prstGeom prst="straightConnector1">
            <a:avLst/>
          </a:prstGeom>
          <a:noFill/>
          <a:ln cap="flat" cmpd="sng" w="19050">
            <a:solidFill>
              <a:schemeClr val="lt1"/>
            </a:solidFill>
            <a:prstDash val="solid"/>
            <a:miter lim="800000"/>
            <a:headEnd len="sm" w="sm" type="none"/>
            <a:tailEnd len="sm" w="sm" type="none"/>
          </a:ln>
        </p:spPr>
      </p:cxnSp>
      <p:sp>
        <p:nvSpPr>
          <p:cNvPr id="80" name="Google Shape;80;p1"/>
          <p:cNvSpPr txBox="1"/>
          <p:nvPr>
            <p:ph idx="1" type="subTitle"/>
          </p:nvPr>
        </p:nvSpPr>
        <p:spPr>
          <a:xfrm>
            <a:off x="1465127" y="517791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sz="2800">
                <a:solidFill>
                  <a:schemeClr val="lt1"/>
                </a:solidFill>
                <a:latin typeface="Times New Roman"/>
                <a:ea typeface="Times New Roman"/>
                <a:cs typeface="Times New Roman"/>
                <a:sym typeface="Times New Roman"/>
              </a:rPr>
              <a:t>Giáo viên:</a:t>
            </a:r>
            <a:endParaRPr sz="2800">
              <a:solidFill>
                <a:schemeClr val="lt1"/>
              </a:solidFill>
              <a:latin typeface="Times New Roman"/>
              <a:ea typeface="Times New Roman"/>
              <a:cs typeface="Times New Roman"/>
              <a:sym typeface="Times New Roman"/>
            </a:endParaRPr>
          </a:p>
        </p:txBody>
      </p:sp>
      <p:pic>
        <p:nvPicPr>
          <p:cNvPr descr="Clipboard" id="81" name="Google Shape;81;p1"/>
          <p:cNvPicPr preferRelativeResize="0"/>
          <p:nvPr/>
        </p:nvPicPr>
        <p:blipFill rotWithShape="1">
          <a:blip r:embed="rId3">
            <a:alphaModFix/>
          </a:blip>
          <a:srcRect b="0" l="0" r="0" t="0"/>
          <a:stretch/>
        </p:blipFill>
        <p:spPr>
          <a:xfrm rot="631394">
            <a:off x="-634327" y="3883012"/>
            <a:ext cx="3194131" cy="3194131"/>
          </a:xfrm>
          <a:prstGeom prst="rect">
            <a:avLst/>
          </a:prstGeom>
          <a:noFill/>
          <a:ln>
            <a:noFill/>
          </a:ln>
        </p:spPr>
      </p:pic>
      <p:pic>
        <p:nvPicPr>
          <p:cNvPr descr="Ruler" id="82" name="Google Shape;82;p1"/>
          <p:cNvPicPr preferRelativeResize="0"/>
          <p:nvPr/>
        </p:nvPicPr>
        <p:blipFill rotWithShape="1">
          <a:blip r:embed="rId4">
            <a:alphaModFix/>
          </a:blip>
          <a:srcRect b="0" l="0" r="0" t="0"/>
          <a:stretch/>
        </p:blipFill>
        <p:spPr>
          <a:xfrm rot="-2710505">
            <a:off x="10171718" y="145767"/>
            <a:ext cx="1574403" cy="1574403"/>
          </a:xfrm>
          <a:prstGeom prst="rect">
            <a:avLst/>
          </a:prstGeom>
          <a:noFill/>
          <a:ln>
            <a:noFill/>
          </a:ln>
        </p:spPr>
      </p:pic>
      <p:pic>
        <p:nvPicPr>
          <p:cNvPr descr="Pencil" id="83" name="Google Shape;83;p1"/>
          <p:cNvPicPr preferRelativeResize="0"/>
          <p:nvPr/>
        </p:nvPicPr>
        <p:blipFill rotWithShape="1">
          <a:blip r:embed="rId5">
            <a:alphaModFix/>
          </a:blip>
          <a:srcRect b="0" l="0" r="0" t="0"/>
          <a:stretch/>
        </p:blipFill>
        <p:spPr>
          <a:xfrm rot="-1079210">
            <a:off x="10917677" y="783939"/>
            <a:ext cx="1488402" cy="1488402"/>
          </a:xfrm>
          <a:prstGeom prst="rect">
            <a:avLst/>
          </a:prstGeom>
          <a:noFill/>
          <a:ln>
            <a:noFill/>
          </a:ln>
        </p:spPr>
      </p:pic>
      <p:sp>
        <p:nvSpPr>
          <p:cNvPr id="84" name="Google Shape;84;p1"/>
          <p:cNvSpPr txBox="1"/>
          <p:nvPr/>
        </p:nvSpPr>
        <p:spPr>
          <a:xfrm>
            <a:off x="262360" y="2433179"/>
            <a:ext cx="118098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800" u="none" cap="none" strike="noStrike">
                <a:solidFill>
                  <a:srgbClr val="FFC000"/>
                </a:solidFill>
                <a:latin typeface="Times New Roman"/>
                <a:ea typeface="Times New Roman"/>
                <a:cs typeface="Times New Roman"/>
                <a:sym typeface="Times New Roman"/>
              </a:rPr>
              <a:t>CHƯƠNG III. HÌNH HỌC TRỰC QUAN</a:t>
            </a:r>
            <a:endParaRPr sz="4800">
              <a:solidFill>
                <a:srgbClr val="FFC000"/>
              </a:solidFill>
              <a:latin typeface="Calibri"/>
              <a:ea typeface="Calibri"/>
              <a:cs typeface="Calibri"/>
              <a:sym typeface="Calibri"/>
            </a:endParaRPr>
          </a:p>
        </p:txBody>
      </p:sp>
      <p:sp>
        <p:nvSpPr>
          <p:cNvPr id="85" name="Google Shape;85;p1"/>
          <p:cNvSpPr txBox="1"/>
          <p:nvPr/>
        </p:nvSpPr>
        <p:spPr>
          <a:xfrm>
            <a:off x="262360" y="160893"/>
            <a:ext cx="9144000" cy="16557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FFFF"/>
              </a:buClr>
              <a:buSzPts val="2800"/>
              <a:buFont typeface="Arial"/>
              <a:buNone/>
            </a:pPr>
            <a:r>
              <a:t/>
            </a:r>
            <a:endParaRPr/>
          </a:p>
          <a:p>
            <a:pPr indent="0" lvl="0" marL="0" marR="0" rtl="0" algn="l">
              <a:lnSpc>
                <a:spcPct val="90000"/>
              </a:lnSpc>
              <a:spcBef>
                <a:spcPts val="1000"/>
              </a:spcBef>
              <a:spcAft>
                <a:spcPts val="0"/>
              </a:spcAft>
              <a:buClr>
                <a:srgbClr val="FFFFFF"/>
              </a:buClr>
              <a:buSzPts val="2800"/>
              <a:buFont typeface="Arial"/>
              <a:buNone/>
            </a:pPr>
            <a:r>
              <a:rPr b="0" i="0" lang="en-US" sz="2800" u="none" cap="none" strike="noStrike">
                <a:solidFill>
                  <a:srgbClr val="FFFFFF"/>
                </a:solidFill>
                <a:latin typeface="Times New Roman"/>
                <a:ea typeface="Times New Roman"/>
                <a:cs typeface="Times New Roman"/>
                <a:sym typeface="Times New Roman"/>
              </a:rPr>
              <a:t>TRƯỜNG THCS </a:t>
            </a:r>
            <a:r>
              <a:rPr lang="en-US" sz="2800">
                <a:solidFill>
                  <a:srgbClr val="FFFFFF"/>
                </a:solidFill>
                <a:latin typeface="Times New Roman"/>
                <a:ea typeface="Times New Roman"/>
                <a:cs typeface="Times New Roman"/>
                <a:sym typeface="Times New Roman"/>
              </a:rPr>
              <a:t>THẠCH BÀN</a:t>
            </a:r>
            <a:endParaRPr b="0" i="0" sz="2800" u="none" cap="none" strike="noStrike">
              <a:solidFill>
                <a:srgbClr val="FFFFFF"/>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p:nvPr/>
        </p:nvSpPr>
        <p:spPr>
          <a:xfrm rot="5400000">
            <a:off x="8507246" y="3094677"/>
            <a:ext cx="6643540"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Calibri"/>
              <a:ea typeface="Calibri"/>
              <a:cs typeface="Calibri"/>
              <a:sym typeface="Calibri"/>
            </a:endParaRPr>
          </a:p>
        </p:txBody>
      </p:sp>
      <p:sp>
        <p:nvSpPr>
          <p:cNvPr id="213" name="Google Shape;213;p10"/>
          <p:cNvSpPr txBox="1"/>
          <p:nvPr/>
        </p:nvSpPr>
        <p:spPr>
          <a:xfrm>
            <a:off x="198120" y="253731"/>
            <a:ext cx="7086600" cy="655564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800">
                <a:solidFill>
                  <a:srgbClr val="FF0000"/>
                </a:solidFill>
                <a:latin typeface="Times New Roman"/>
                <a:ea typeface="Times New Roman"/>
                <a:cs typeface="Times New Roman"/>
                <a:sym typeface="Times New Roman"/>
              </a:rPr>
              <a:t>Bài tập 2 (SGK/tr97)</a:t>
            </a:r>
            <a:endParaRPr/>
          </a:p>
          <a:p>
            <a:pPr indent="0" lvl="0" marL="0" marR="0" rtl="0" algn="just">
              <a:lnSpc>
                <a:spcPct val="150000"/>
              </a:lnSpc>
              <a:spcBef>
                <a:spcPts val="0"/>
              </a:spcBef>
              <a:spcAft>
                <a:spcPts val="0"/>
              </a:spcAft>
              <a:buNone/>
            </a:pPr>
            <a:r>
              <a:rPr lang="en-US" sz="2800">
                <a:solidFill>
                  <a:srgbClr val="0070C0"/>
                </a:solidFill>
                <a:latin typeface="Times New Roman"/>
                <a:ea typeface="Times New Roman"/>
                <a:cs typeface="Times New Roman"/>
                <a:sym typeface="Times New Roman"/>
              </a:rPr>
              <a:t>Một mảnh vườn có dạng hình vuông với chiều dài cạnh bằng 25m. Người ta để một phần của mảnh vường làm lối đi rộng 2m như hình 10, phần còn lại để trồng rau.</a:t>
            </a:r>
            <a:endParaRPr/>
          </a:p>
          <a:p>
            <a:pPr indent="-514350" lvl="0" marL="514350" marR="0" rtl="0" algn="just">
              <a:lnSpc>
                <a:spcPct val="150000"/>
              </a:lnSpc>
              <a:spcBef>
                <a:spcPts val="0"/>
              </a:spcBef>
              <a:spcAft>
                <a:spcPts val="0"/>
              </a:spcAft>
              <a:buClr>
                <a:srgbClr val="0070C0"/>
              </a:buClr>
              <a:buSzPts val="2800"/>
              <a:buFont typeface="Times New Roman"/>
              <a:buAutoNum type="alphaLcPeriod"/>
            </a:pPr>
            <a:r>
              <a:rPr lang="en-US" sz="2800">
                <a:solidFill>
                  <a:srgbClr val="0070C0"/>
                </a:solidFill>
                <a:latin typeface="Times New Roman"/>
                <a:ea typeface="Times New Roman"/>
                <a:cs typeface="Times New Roman"/>
                <a:sym typeface="Times New Roman"/>
              </a:rPr>
              <a:t>Tính diện tích phần vườn trồng rau.</a:t>
            </a:r>
            <a:endParaRPr/>
          </a:p>
          <a:p>
            <a:pPr indent="-514350" lvl="0" marL="514350" marR="0" rtl="0" algn="just">
              <a:lnSpc>
                <a:spcPct val="150000"/>
              </a:lnSpc>
              <a:spcBef>
                <a:spcPts val="0"/>
              </a:spcBef>
              <a:spcAft>
                <a:spcPts val="0"/>
              </a:spcAft>
              <a:buClr>
                <a:srgbClr val="0070C0"/>
              </a:buClr>
              <a:buSzPts val="2800"/>
              <a:buFont typeface="Times New Roman"/>
              <a:buAutoNum type="alphaLcPeriod"/>
            </a:pPr>
            <a:r>
              <a:rPr lang="en-US" sz="2800">
                <a:solidFill>
                  <a:srgbClr val="0070C0"/>
                </a:solidFill>
                <a:latin typeface="Times New Roman"/>
                <a:ea typeface="Times New Roman"/>
                <a:cs typeface="Times New Roman"/>
                <a:sym typeface="Times New Roman"/>
              </a:rPr>
              <a:t>Người ta làm hàng rào xung quanh phần vườn trồng rau và ở một góc vườn rau có để cửa ra vào rộng 2m. Tính độ dài của hàng rào đó.</a:t>
            </a:r>
            <a:endParaRPr/>
          </a:p>
        </p:txBody>
      </p:sp>
      <p:pic>
        <p:nvPicPr>
          <p:cNvPr id="214" name="Google Shape;214;p10"/>
          <p:cNvPicPr preferRelativeResize="0"/>
          <p:nvPr/>
        </p:nvPicPr>
        <p:blipFill rotWithShape="1">
          <a:blip r:embed="rId3">
            <a:alphaModFix/>
          </a:blip>
          <a:srcRect b="0" l="0" r="0" t="0"/>
          <a:stretch/>
        </p:blipFill>
        <p:spPr>
          <a:xfrm>
            <a:off x="7391400" y="1198611"/>
            <a:ext cx="4110773" cy="4483778"/>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p:nvPr/>
        </p:nvSpPr>
        <p:spPr>
          <a:xfrm rot="5400000">
            <a:off x="8507246" y="3094677"/>
            <a:ext cx="6643540"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Times New Roman"/>
              <a:ea typeface="Times New Roman"/>
              <a:cs typeface="Times New Roman"/>
              <a:sym typeface="Times New Roman"/>
            </a:endParaRPr>
          </a:p>
        </p:txBody>
      </p:sp>
      <p:sp>
        <p:nvSpPr>
          <p:cNvPr id="220" name="Google Shape;220;p11"/>
          <p:cNvSpPr/>
          <p:nvPr/>
        </p:nvSpPr>
        <p:spPr>
          <a:xfrm>
            <a:off x="317948" y="101770"/>
            <a:ext cx="3387466" cy="66120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800">
                <a:solidFill>
                  <a:srgbClr val="FF0000"/>
                </a:solidFill>
                <a:latin typeface="Times New Roman"/>
                <a:ea typeface="Times New Roman"/>
                <a:cs typeface="Times New Roman"/>
                <a:sym typeface="Times New Roman"/>
              </a:rPr>
              <a:t>Bài tập 2 (SGK/tr97)</a:t>
            </a:r>
            <a:endParaRPr/>
          </a:p>
        </p:txBody>
      </p:sp>
      <p:pic>
        <p:nvPicPr>
          <p:cNvPr id="221" name="Google Shape;221;p11"/>
          <p:cNvPicPr preferRelativeResize="0"/>
          <p:nvPr/>
        </p:nvPicPr>
        <p:blipFill rotWithShape="1">
          <a:blip r:embed="rId3">
            <a:alphaModFix/>
          </a:blip>
          <a:srcRect b="0" l="0" r="0" t="0"/>
          <a:stretch/>
        </p:blipFill>
        <p:spPr>
          <a:xfrm>
            <a:off x="7391399" y="528051"/>
            <a:ext cx="4110773" cy="4483778"/>
          </a:xfrm>
          <a:prstGeom prst="rect">
            <a:avLst/>
          </a:prstGeom>
          <a:noFill/>
          <a:ln>
            <a:noFill/>
          </a:ln>
        </p:spPr>
      </p:pic>
      <p:sp>
        <p:nvSpPr>
          <p:cNvPr id="222" name="Google Shape;222;p11"/>
          <p:cNvSpPr/>
          <p:nvPr/>
        </p:nvSpPr>
        <p:spPr>
          <a:xfrm>
            <a:off x="176703" y="760605"/>
            <a:ext cx="708948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a) </a:t>
            </a:r>
            <a:endParaRPr sz="28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Chiều dài cạnh của phần vườn trồng rau là: </a:t>
            </a:r>
            <a:endParaRPr/>
          </a:p>
        </p:txBody>
      </p:sp>
      <p:pic>
        <p:nvPicPr>
          <p:cNvPr id="223" name="Google Shape;223;p11"/>
          <p:cNvPicPr preferRelativeResize="0"/>
          <p:nvPr/>
        </p:nvPicPr>
        <p:blipFill rotWithShape="1">
          <a:blip r:embed="rId4">
            <a:alphaModFix/>
          </a:blip>
          <a:srcRect b="0" l="0" r="0" t="0"/>
          <a:stretch/>
        </p:blipFill>
        <p:spPr>
          <a:xfrm>
            <a:off x="2011682" y="1876882"/>
            <a:ext cx="3133756" cy="609341"/>
          </a:xfrm>
          <a:prstGeom prst="rect">
            <a:avLst/>
          </a:prstGeom>
          <a:noFill/>
          <a:ln>
            <a:noFill/>
          </a:ln>
        </p:spPr>
      </p:pic>
      <p:sp>
        <p:nvSpPr>
          <p:cNvPr id="224" name="Google Shape;224;p11"/>
          <p:cNvSpPr/>
          <p:nvPr/>
        </p:nvSpPr>
        <p:spPr>
          <a:xfrm>
            <a:off x="301918" y="2539961"/>
            <a:ext cx="70894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Diện tích phần vườn trồng rau là:</a:t>
            </a:r>
            <a:endParaRPr sz="2800">
              <a:solidFill>
                <a:schemeClr val="accent1"/>
              </a:solidFill>
              <a:latin typeface="Times New Roman"/>
              <a:ea typeface="Times New Roman"/>
              <a:cs typeface="Times New Roman"/>
              <a:sym typeface="Times New Roman"/>
            </a:endParaRPr>
          </a:p>
        </p:txBody>
      </p:sp>
      <p:pic>
        <p:nvPicPr>
          <p:cNvPr id="225" name="Google Shape;225;p11"/>
          <p:cNvPicPr preferRelativeResize="0"/>
          <p:nvPr/>
        </p:nvPicPr>
        <p:blipFill rotWithShape="1">
          <a:blip r:embed="rId5">
            <a:alphaModFix/>
          </a:blip>
          <a:srcRect b="0" l="0" r="0" t="0"/>
          <a:stretch/>
        </p:blipFill>
        <p:spPr>
          <a:xfrm>
            <a:off x="1882645" y="3028613"/>
            <a:ext cx="3262794" cy="697178"/>
          </a:xfrm>
          <a:prstGeom prst="rect">
            <a:avLst/>
          </a:prstGeom>
          <a:noFill/>
          <a:ln>
            <a:noFill/>
          </a:ln>
        </p:spPr>
      </p:pic>
      <p:sp>
        <p:nvSpPr>
          <p:cNvPr id="226" name="Google Shape;226;p11"/>
          <p:cNvSpPr/>
          <p:nvPr/>
        </p:nvSpPr>
        <p:spPr>
          <a:xfrm>
            <a:off x="301918" y="3570042"/>
            <a:ext cx="708948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b) </a:t>
            </a:r>
            <a:endParaRPr sz="28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Chu vi phần vườn trồng rau là:</a:t>
            </a:r>
            <a:endParaRPr sz="2800">
              <a:solidFill>
                <a:schemeClr val="accent1"/>
              </a:solidFill>
              <a:latin typeface="Times New Roman"/>
              <a:ea typeface="Times New Roman"/>
              <a:cs typeface="Times New Roman"/>
              <a:sym typeface="Times New Roman"/>
            </a:endParaRPr>
          </a:p>
        </p:txBody>
      </p:sp>
      <p:pic>
        <p:nvPicPr>
          <p:cNvPr id="227" name="Google Shape;227;p11"/>
          <p:cNvPicPr preferRelativeResize="0"/>
          <p:nvPr/>
        </p:nvPicPr>
        <p:blipFill rotWithShape="1">
          <a:blip r:embed="rId6">
            <a:alphaModFix/>
          </a:blip>
          <a:srcRect b="0" l="0" r="0" t="0"/>
          <a:stretch/>
        </p:blipFill>
        <p:spPr>
          <a:xfrm>
            <a:off x="2011682" y="4558511"/>
            <a:ext cx="2715302" cy="581850"/>
          </a:xfrm>
          <a:prstGeom prst="rect">
            <a:avLst/>
          </a:prstGeom>
          <a:noFill/>
          <a:ln>
            <a:noFill/>
          </a:ln>
        </p:spPr>
      </p:pic>
      <p:sp>
        <p:nvSpPr>
          <p:cNvPr id="228" name="Google Shape;228;p11"/>
          <p:cNvSpPr/>
          <p:nvPr/>
        </p:nvSpPr>
        <p:spPr>
          <a:xfrm>
            <a:off x="301917" y="5109282"/>
            <a:ext cx="70894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Độ dài của hàng rào là:</a:t>
            </a:r>
            <a:endParaRPr sz="2800">
              <a:solidFill>
                <a:schemeClr val="accent1"/>
              </a:solidFill>
              <a:latin typeface="Times New Roman"/>
              <a:ea typeface="Times New Roman"/>
              <a:cs typeface="Times New Roman"/>
              <a:sym typeface="Times New Roman"/>
            </a:endParaRPr>
          </a:p>
        </p:txBody>
      </p:sp>
      <p:pic>
        <p:nvPicPr>
          <p:cNvPr id="229" name="Google Shape;229;p11"/>
          <p:cNvPicPr preferRelativeResize="0"/>
          <p:nvPr/>
        </p:nvPicPr>
        <p:blipFill rotWithShape="1">
          <a:blip r:embed="rId7">
            <a:alphaModFix/>
          </a:blip>
          <a:srcRect b="0" l="0" r="0" t="0"/>
          <a:stretch/>
        </p:blipFill>
        <p:spPr>
          <a:xfrm>
            <a:off x="1935868" y="5658207"/>
            <a:ext cx="2791116" cy="563592"/>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p:nvPr/>
        </p:nvSpPr>
        <p:spPr>
          <a:xfrm rot="5400000">
            <a:off x="8507246" y="3094677"/>
            <a:ext cx="6643540"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Times New Roman"/>
              <a:ea typeface="Times New Roman"/>
              <a:cs typeface="Times New Roman"/>
              <a:sym typeface="Times New Roman"/>
            </a:endParaRPr>
          </a:p>
        </p:txBody>
      </p:sp>
      <p:sp>
        <p:nvSpPr>
          <p:cNvPr id="235" name="Google Shape;235;p12"/>
          <p:cNvSpPr txBox="1"/>
          <p:nvPr/>
        </p:nvSpPr>
        <p:spPr>
          <a:xfrm>
            <a:off x="289560" y="191882"/>
            <a:ext cx="37947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III. LỤC GIÁC ĐỀU</a:t>
            </a:r>
            <a:endParaRPr/>
          </a:p>
        </p:txBody>
      </p:sp>
      <p:grpSp>
        <p:nvGrpSpPr>
          <p:cNvPr id="236" name="Google Shape;236;p12"/>
          <p:cNvGrpSpPr/>
          <p:nvPr/>
        </p:nvGrpSpPr>
        <p:grpSpPr>
          <a:xfrm>
            <a:off x="259080" y="692326"/>
            <a:ext cx="10515600" cy="954107"/>
            <a:chOff x="259080" y="692326"/>
            <a:chExt cx="10515600" cy="954107"/>
          </a:xfrm>
        </p:grpSpPr>
        <p:pic>
          <p:nvPicPr>
            <p:cNvPr id="237" name="Google Shape;237;p12"/>
            <p:cNvPicPr preferRelativeResize="0"/>
            <p:nvPr/>
          </p:nvPicPr>
          <p:blipFill rotWithShape="1">
            <a:blip r:embed="rId3">
              <a:alphaModFix/>
            </a:blip>
            <a:srcRect b="0" l="0" r="0" t="0"/>
            <a:stretch/>
          </p:blipFill>
          <p:spPr>
            <a:xfrm>
              <a:off x="259080" y="887724"/>
              <a:ext cx="970407" cy="539115"/>
            </a:xfrm>
            <a:prstGeom prst="rect">
              <a:avLst/>
            </a:prstGeom>
            <a:noFill/>
            <a:ln>
              <a:noFill/>
            </a:ln>
          </p:spPr>
        </p:pic>
        <p:sp>
          <p:nvSpPr>
            <p:cNvPr id="238" name="Google Shape;238;p12"/>
            <p:cNvSpPr txBox="1"/>
            <p:nvPr/>
          </p:nvSpPr>
          <p:spPr>
            <a:xfrm>
              <a:off x="1244041" y="692326"/>
              <a:ext cx="953063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 a. Dùng 6 miếng bìa hình tam giác đều đã chuẩn bị trước để ghép thành một hình lục giác (Hình 7).  </a:t>
              </a:r>
              <a:endParaRPr/>
            </a:p>
          </p:txBody>
        </p:sp>
      </p:grpSp>
      <p:sp>
        <p:nvSpPr>
          <p:cNvPr id="239" name="Google Shape;239;p12"/>
          <p:cNvSpPr/>
          <p:nvPr/>
        </p:nvSpPr>
        <p:spPr>
          <a:xfrm rot="10800000">
            <a:off x="2383919" y="2271991"/>
            <a:ext cx="1196340" cy="1031328"/>
          </a:xfrm>
          <a:prstGeom prst="triangle">
            <a:avLst>
              <a:gd fmla="val 50000"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0" name="Google Shape;240;p12"/>
          <p:cNvSpPr/>
          <p:nvPr/>
        </p:nvSpPr>
        <p:spPr>
          <a:xfrm>
            <a:off x="1779269" y="2271991"/>
            <a:ext cx="1196340" cy="1031328"/>
          </a:xfrm>
          <a:prstGeom prst="triangle">
            <a:avLst>
              <a:gd fmla="val 50000" name="adj"/>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1" name="Google Shape;241;p12"/>
          <p:cNvSpPr/>
          <p:nvPr/>
        </p:nvSpPr>
        <p:spPr>
          <a:xfrm rot="10800000">
            <a:off x="2982089" y="3295535"/>
            <a:ext cx="1196340" cy="1031328"/>
          </a:xfrm>
          <a:prstGeom prst="triangle">
            <a:avLst>
              <a:gd fmla="val 50000" name="adj"/>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2" name="Google Shape;242;p12"/>
          <p:cNvSpPr/>
          <p:nvPr/>
        </p:nvSpPr>
        <p:spPr>
          <a:xfrm>
            <a:off x="2982089" y="2269904"/>
            <a:ext cx="1196340" cy="1031328"/>
          </a:xfrm>
          <a:prstGeom prst="triangle">
            <a:avLst>
              <a:gd fmla="val 50000"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3" name="Google Shape;243;p12"/>
          <p:cNvSpPr/>
          <p:nvPr/>
        </p:nvSpPr>
        <p:spPr>
          <a:xfrm>
            <a:off x="2383919" y="3321010"/>
            <a:ext cx="1196340" cy="1031328"/>
          </a:xfrm>
          <a:prstGeom prst="triangle">
            <a:avLst>
              <a:gd fmla="val 50000"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4" name="Google Shape;244;p12"/>
          <p:cNvSpPr/>
          <p:nvPr/>
        </p:nvSpPr>
        <p:spPr>
          <a:xfrm rot="10800000">
            <a:off x="1785749" y="3303320"/>
            <a:ext cx="1196340" cy="1031328"/>
          </a:xfrm>
          <a:prstGeom prst="triangle">
            <a:avLst>
              <a:gd fmla="val 50000"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5" name="Google Shape;245;p12"/>
          <p:cNvSpPr/>
          <p:nvPr/>
        </p:nvSpPr>
        <p:spPr>
          <a:xfrm rot="10800000">
            <a:off x="10020300" y="3385257"/>
            <a:ext cx="1196340" cy="1031328"/>
          </a:xfrm>
          <a:prstGeom prst="triangle">
            <a:avLst>
              <a:gd fmla="val 50000"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6" name="Google Shape;246;p12"/>
          <p:cNvSpPr/>
          <p:nvPr/>
        </p:nvSpPr>
        <p:spPr>
          <a:xfrm>
            <a:off x="9435090" y="2264207"/>
            <a:ext cx="1196340" cy="1031328"/>
          </a:xfrm>
          <a:prstGeom prst="triangle">
            <a:avLst>
              <a:gd fmla="val 50000" name="adj"/>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7" name="Google Shape;247;p12"/>
          <p:cNvSpPr/>
          <p:nvPr/>
        </p:nvSpPr>
        <p:spPr>
          <a:xfrm rot="10800000">
            <a:off x="6875548" y="2614519"/>
            <a:ext cx="1196340" cy="1031328"/>
          </a:xfrm>
          <a:prstGeom prst="triangle">
            <a:avLst>
              <a:gd fmla="val 50000" name="adj"/>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8" name="Google Shape;248;p12"/>
          <p:cNvSpPr/>
          <p:nvPr/>
        </p:nvSpPr>
        <p:spPr>
          <a:xfrm>
            <a:off x="7149090" y="3645847"/>
            <a:ext cx="1196340" cy="1031328"/>
          </a:xfrm>
          <a:prstGeom prst="triangle">
            <a:avLst>
              <a:gd fmla="val 50000"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9" name="Google Shape;249;p12"/>
          <p:cNvSpPr/>
          <p:nvPr/>
        </p:nvSpPr>
        <p:spPr>
          <a:xfrm>
            <a:off x="8548890" y="3645847"/>
            <a:ext cx="1196340" cy="1031328"/>
          </a:xfrm>
          <a:prstGeom prst="triangle">
            <a:avLst>
              <a:gd fmla="val 50000"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0" name="Google Shape;250;p12"/>
          <p:cNvSpPr/>
          <p:nvPr/>
        </p:nvSpPr>
        <p:spPr>
          <a:xfrm rot="10800000">
            <a:off x="8345430" y="2098855"/>
            <a:ext cx="1196340" cy="1031328"/>
          </a:xfrm>
          <a:prstGeom prst="triangle">
            <a:avLst>
              <a:gd fmla="val 50000"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cxnSp>
        <p:nvCxnSpPr>
          <p:cNvPr id="251" name="Google Shape;251;p12"/>
          <p:cNvCxnSpPr/>
          <p:nvPr/>
        </p:nvCxnSpPr>
        <p:spPr>
          <a:xfrm flipH="1" rot="10800000">
            <a:off x="2355979" y="2269904"/>
            <a:ext cx="1243584" cy="2088"/>
          </a:xfrm>
          <a:prstGeom prst="straightConnector1">
            <a:avLst/>
          </a:prstGeom>
          <a:noFill/>
          <a:ln cap="flat" cmpd="sng" w="57150">
            <a:solidFill>
              <a:schemeClr val="accent1"/>
            </a:solidFill>
            <a:prstDash val="solid"/>
            <a:miter lim="800000"/>
            <a:headEnd len="sm" w="sm" type="none"/>
            <a:tailEnd len="sm" w="sm" type="none"/>
          </a:ln>
        </p:spPr>
      </p:cxnSp>
      <p:cxnSp>
        <p:nvCxnSpPr>
          <p:cNvPr id="252" name="Google Shape;252;p12"/>
          <p:cNvCxnSpPr/>
          <p:nvPr/>
        </p:nvCxnSpPr>
        <p:spPr>
          <a:xfrm flipH="1" rot="10800000">
            <a:off x="2368549" y="4352338"/>
            <a:ext cx="1234440" cy="2087"/>
          </a:xfrm>
          <a:prstGeom prst="straightConnector1">
            <a:avLst/>
          </a:prstGeom>
          <a:noFill/>
          <a:ln cap="flat" cmpd="sng" w="57150">
            <a:solidFill>
              <a:schemeClr val="accent1"/>
            </a:solidFill>
            <a:prstDash val="solid"/>
            <a:miter lim="800000"/>
            <a:headEnd len="sm" w="sm" type="none"/>
            <a:tailEnd len="sm" w="sm" type="none"/>
          </a:ln>
        </p:spPr>
      </p:cxnSp>
      <p:cxnSp>
        <p:nvCxnSpPr>
          <p:cNvPr id="253" name="Google Shape;253;p12"/>
          <p:cNvCxnSpPr>
            <a:stCxn id="240" idx="2"/>
          </p:cNvCxnSpPr>
          <p:nvPr/>
        </p:nvCxnSpPr>
        <p:spPr>
          <a:xfrm flipH="1" rot="10800000">
            <a:off x="1779269" y="2251819"/>
            <a:ext cx="598200" cy="1051500"/>
          </a:xfrm>
          <a:prstGeom prst="straightConnector1">
            <a:avLst/>
          </a:prstGeom>
          <a:noFill/>
          <a:ln cap="flat" cmpd="sng" w="57150">
            <a:solidFill>
              <a:schemeClr val="accent1"/>
            </a:solidFill>
            <a:prstDash val="solid"/>
            <a:miter lim="800000"/>
            <a:headEnd len="sm" w="sm" type="none"/>
            <a:tailEnd len="sm" w="sm" type="none"/>
          </a:ln>
        </p:spPr>
      </p:cxnSp>
      <p:cxnSp>
        <p:nvCxnSpPr>
          <p:cNvPr id="254" name="Google Shape;254;p12"/>
          <p:cNvCxnSpPr/>
          <p:nvPr/>
        </p:nvCxnSpPr>
        <p:spPr>
          <a:xfrm flipH="1" rot="10800000">
            <a:off x="3590418" y="3289184"/>
            <a:ext cx="594361" cy="1078992"/>
          </a:xfrm>
          <a:prstGeom prst="straightConnector1">
            <a:avLst/>
          </a:prstGeom>
          <a:noFill/>
          <a:ln cap="flat" cmpd="sng" w="57150">
            <a:solidFill>
              <a:schemeClr val="accent1"/>
            </a:solidFill>
            <a:prstDash val="solid"/>
            <a:miter lim="800000"/>
            <a:headEnd len="sm" w="sm" type="none"/>
            <a:tailEnd len="sm" w="sm" type="none"/>
          </a:ln>
        </p:spPr>
      </p:cxnSp>
      <p:cxnSp>
        <p:nvCxnSpPr>
          <p:cNvPr id="255" name="Google Shape;255;p12"/>
          <p:cNvCxnSpPr>
            <a:endCxn id="241" idx="2"/>
          </p:cNvCxnSpPr>
          <p:nvPr/>
        </p:nvCxnSpPr>
        <p:spPr>
          <a:xfrm>
            <a:off x="3584129" y="2253035"/>
            <a:ext cx="594300" cy="1042500"/>
          </a:xfrm>
          <a:prstGeom prst="straightConnector1">
            <a:avLst/>
          </a:prstGeom>
          <a:noFill/>
          <a:ln cap="flat" cmpd="sng" w="57150">
            <a:solidFill>
              <a:schemeClr val="accent1"/>
            </a:solidFill>
            <a:prstDash val="solid"/>
            <a:miter lim="800000"/>
            <a:headEnd len="sm" w="sm" type="none"/>
            <a:tailEnd len="sm" w="sm" type="none"/>
          </a:ln>
        </p:spPr>
      </p:cxnSp>
      <p:cxnSp>
        <p:nvCxnSpPr>
          <p:cNvPr id="256" name="Google Shape;256;p12"/>
          <p:cNvCxnSpPr>
            <a:stCxn id="244" idx="4"/>
          </p:cNvCxnSpPr>
          <p:nvPr/>
        </p:nvCxnSpPr>
        <p:spPr>
          <a:xfrm>
            <a:off x="1785749" y="3303320"/>
            <a:ext cx="598200" cy="1060800"/>
          </a:xfrm>
          <a:prstGeom prst="straightConnector1">
            <a:avLst/>
          </a:prstGeom>
          <a:noFill/>
          <a:ln cap="flat" cmpd="sng" w="57150">
            <a:solidFill>
              <a:schemeClr val="accent1"/>
            </a:solidFill>
            <a:prstDash val="solid"/>
            <a:miter lim="800000"/>
            <a:headEnd len="sm" w="sm" type="none"/>
            <a:tailEnd len="sm" w="sm" type="none"/>
          </a:ln>
        </p:spPr>
      </p:cxnSp>
      <p:sp>
        <p:nvSpPr>
          <p:cNvPr id="257" name="Google Shape;257;p12"/>
          <p:cNvSpPr txBox="1"/>
          <p:nvPr/>
        </p:nvSpPr>
        <p:spPr>
          <a:xfrm>
            <a:off x="314459" y="5221250"/>
            <a:ext cx="1090218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b. Vẽ đường viền xung quanh sáu cạnh của hình lục giác đều ở hình 7 ta được lục giác đều và đặt tên các đỉnh của lục giác đều đó.</a:t>
            </a:r>
            <a:endParaRPr/>
          </a:p>
        </p:txBody>
      </p:sp>
      <p:cxnSp>
        <p:nvCxnSpPr>
          <p:cNvPr id="258" name="Google Shape;258;p12"/>
          <p:cNvCxnSpPr/>
          <p:nvPr/>
        </p:nvCxnSpPr>
        <p:spPr>
          <a:xfrm>
            <a:off x="4693920" y="3321010"/>
            <a:ext cx="656850" cy="0"/>
          </a:xfrm>
          <a:prstGeom prst="straightConnector1">
            <a:avLst/>
          </a:prstGeom>
          <a:noFill/>
          <a:ln cap="flat" cmpd="sng" w="28575">
            <a:solidFill>
              <a:srgbClr val="ED7D31"/>
            </a:solidFill>
            <a:prstDash val="solid"/>
            <a:miter lim="800000"/>
            <a:headEnd len="sm" w="sm" type="none"/>
            <a:tailEnd len="med" w="med" type="stealth"/>
          </a:ln>
        </p:spPr>
      </p:cxnSp>
      <p:sp>
        <p:nvSpPr>
          <p:cNvPr id="259" name="Google Shape;259;p12"/>
          <p:cNvSpPr/>
          <p:nvPr/>
        </p:nvSpPr>
        <p:spPr>
          <a:xfrm>
            <a:off x="5434590" y="2894920"/>
            <a:ext cx="3630180" cy="801229"/>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Hình lục giác đều</a:t>
            </a:r>
            <a:endParaRPr sz="3200">
              <a:solidFill>
                <a:srgbClr val="FF0000"/>
              </a:solidFill>
              <a:latin typeface="Times New Roman"/>
              <a:ea typeface="Times New Roman"/>
              <a:cs typeface="Times New Roman"/>
              <a:sym typeface="Times New Roman"/>
            </a:endParaRPr>
          </a:p>
        </p:txBody>
      </p:sp>
      <p:sp>
        <p:nvSpPr>
          <p:cNvPr id="260" name="Google Shape;260;p12"/>
          <p:cNvSpPr txBox="1"/>
          <p:nvPr/>
        </p:nvSpPr>
        <p:spPr>
          <a:xfrm>
            <a:off x="2324099" y="4573100"/>
            <a:ext cx="13868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Hình 7</a:t>
            </a:r>
            <a:endParaRPr/>
          </a:p>
        </p:txBody>
      </p:sp>
      <p:sp>
        <p:nvSpPr>
          <p:cNvPr id="261" name="Google Shape;261;p12"/>
          <p:cNvSpPr txBox="1"/>
          <p:nvPr/>
        </p:nvSpPr>
        <p:spPr>
          <a:xfrm>
            <a:off x="1244041" y="3131629"/>
            <a:ext cx="444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a:t>
            </a:r>
            <a:endParaRPr/>
          </a:p>
        </p:txBody>
      </p:sp>
      <p:sp>
        <p:nvSpPr>
          <p:cNvPr id="262" name="Google Shape;262;p12"/>
          <p:cNvSpPr txBox="1"/>
          <p:nvPr/>
        </p:nvSpPr>
        <p:spPr>
          <a:xfrm>
            <a:off x="1964806" y="1837245"/>
            <a:ext cx="444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a:t>
            </a:r>
            <a:endParaRPr/>
          </a:p>
        </p:txBody>
      </p:sp>
      <p:sp>
        <p:nvSpPr>
          <p:cNvPr id="263" name="Google Shape;263;p12"/>
          <p:cNvSpPr txBox="1"/>
          <p:nvPr/>
        </p:nvSpPr>
        <p:spPr>
          <a:xfrm>
            <a:off x="3640052" y="1775101"/>
            <a:ext cx="444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a:t>
            </a:r>
            <a:endParaRPr/>
          </a:p>
        </p:txBody>
      </p:sp>
      <p:sp>
        <p:nvSpPr>
          <p:cNvPr id="264" name="Google Shape;264;p12"/>
          <p:cNvSpPr txBox="1"/>
          <p:nvPr/>
        </p:nvSpPr>
        <p:spPr>
          <a:xfrm>
            <a:off x="4249652" y="3033924"/>
            <a:ext cx="444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a:t>
            </a:r>
            <a:endParaRPr/>
          </a:p>
        </p:txBody>
      </p:sp>
      <p:sp>
        <p:nvSpPr>
          <p:cNvPr id="265" name="Google Shape;265;p12"/>
          <p:cNvSpPr txBox="1"/>
          <p:nvPr/>
        </p:nvSpPr>
        <p:spPr>
          <a:xfrm>
            <a:off x="3584068" y="4311490"/>
            <a:ext cx="444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E</a:t>
            </a:r>
            <a:endParaRPr/>
          </a:p>
        </p:txBody>
      </p:sp>
      <p:sp>
        <p:nvSpPr>
          <p:cNvPr id="266" name="Google Shape;266;p12"/>
          <p:cNvSpPr txBox="1"/>
          <p:nvPr/>
        </p:nvSpPr>
        <p:spPr>
          <a:xfrm>
            <a:off x="1983494" y="4354426"/>
            <a:ext cx="444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6"/>
                                        </p:tgtEl>
                                      </p:cBhvr>
                                    </p:animEffect>
                                    <p:set>
                                      <p:cBhvr>
                                        <p:cTn dur="1" fill="hold">
                                          <p:stCondLst>
                                            <p:cond delay="500"/>
                                          </p:stCondLst>
                                        </p:cTn>
                                        <p:tgtEl>
                                          <p:spTgt spid="24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5"/>
                                        </p:tgtEl>
                                      </p:cBhvr>
                                    </p:animEffect>
                                    <p:set>
                                      <p:cBhvr>
                                        <p:cTn dur="1" fill="hold">
                                          <p:stCondLst>
                                            <p:cond delay="500"/>
                                          </p:stCondLst>
                                        </p:cTn>
                                        <p:tgtEl>
                                          <p:spTgt spid="2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8"/>
                                        </p:tgtEl>
                                      </p:cBhvr>
                                    </p:animEffect>
                                    <p:set>
                                      <p:cBhvr>
                                        <p:cTn dur="1" fill="hold">
                                          <p:stCondLst>
                                            <p:cond delay="500"/>
                                          </p:stCondLst>
                                        </p:cTn>
                                        <p:tgtEl>
                                          <p:spTgt spid="2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9"/>
                                        </p:tgtEl>
                                      </p:cBhvr>
                                    </p:animEffect>
                                    <p:set>
                                      <p:cBhvr>
                                        <p:cTn dur="1" fill="hold">
                                          <p:stCondLst>
                                            <p:cond delay="500"/>
                                          </p:stCondLst>
                                        </p:cTn>
                                        <p:tgtEl>
                                          <p:spTgt spid="24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0"/>
                                        </p:tgtEl>
                                      </p:cBhvr>
                                    </p:animEffect>
                                    <p:set>
                                      <p:cBhvr>
                                        <p:cTn dur="1" fill="hold">
                                          <p:stCondLst>
                                            <p:cond delay="500"/>
                                          </p:stCondLst>
                                        </p:cTn>
                                        <p:tgtEl>
                                          <p:spTgt spid="2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2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2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2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0"/>
                                        </p:tgtEl>
                                      </p:cBhvr>
                                    </p:animEffect>
                                    <p:set>
                                      <p:cBhvr>
                                        <p:cTn dur="1" fill="hold">
                                          <p:stCondLst>
                                            <p:cond delay="500"/>
                                          </p:stCondLst>
                                        </p:cTn>
                                        <p:tgtEl>
                                          <p:spTgt spid="2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9"/>
                                        </p:tgtEl>
                                      </p:cBhvr>
                                    </p:animEffect>
                                    <p:set>
                                      <p:cBhvr>
                                        <p:cTn dur="1" fill="hold">
                                          <p:stCondLst>
                                            <p:cond delay="500"/>
                                          </p:stCondLst>
                                        </p:cTn>
                                        <p:tgtEl>
                                          <p:spTgt spid="2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2"/>
                                        </p:tgtEl>
                                      </p:cBhvr>
                                    </p:animEffect>
                                    <p:set>
                                      <p:cBhvr>
                                        <p:cTn dur="1" fill="hold">
                                          <p:stCondLst>
                                            <p:cond delay="500"/>
                                          </p:stCondLst>
                                        </p:cTn>
                                        <p:tgtEl>
                                          <p:spTgt spid="2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1"/>
                                        </p:tgtEl>
                                      </p:cBhvr>
                                    </p:animEffect>
                                    <p:set>
                                      <p:cBhvr>
                                        <p:cTn dur="1" fill="hold">
                                          <p:stCondLst>
                                            <p:cond delay="500"/>
                                          </p:stCondLst>
                                        </p:cTn>
                                        <p:tgtEl>
                                          <p:spTgt spid="2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3"/>
                                        </p:tgtEl>
                                      </p:cBhvr>
                                    </p:animEffect>
                                    <p:set>
                                      <p:cBhvr>
                                        <p:cTn dur="1" fill="hold">
                                          <p:stCondLst>
                                            <p:cond delay="500"/>
                                          </p:stCondLst>
                                        </p:cTn>
                                        <p:tgtEl>
                                          <p:spTgt spid="2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13"/>
          <p:cNvGrpSpPr/>
          <p:nvPr/>
        </p:nvGrpSpPr>
        <p:grpSpPr>
          <a:xfrm rot="5400000">
            <a:off x="8383393" y="3218530"/>
            <a:ext cx="6891246" cy="653685"/>
            <a:chOff x="4871257" y="83128"/>
            <a:chExt cx="7501721" cy="653685"/>
          </a:xfrm>
        </p:grpSpPr>
        <p:sp>
          <p:nvSpPr>
            <p:cNvPr id="272" name="Google Shape;272;p13"/>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Times New Roman"/>
                <a:ea typeface="Times New Roman"/>
                <a:cs typeface="Times New Roman"/>
                <a:sym typeface="Times New Roman"/>
              </a:endParaRPr>
            </a:p>
          </p:txBody>
        </p:sp>
        <p:sp>
          <p:nvSpPr>
            <p:cNvPr id="273" name="Google Shape;273;p13"/>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Times New Roman"/>
                <a:ea typeface="Times New Roman"/>
                <a:cs typeface="Times New Roman"/>
                <a:sym typeface="Times New Roman"/>
              </a:endParaRPr>
            </a:p>
          </p:txBody>
        </p:sp>
      </p:grpSp>
      <p:pic>
        <p:nvPicPr>
          <p:cNvPr id="274" name="Google Shape;274;p13"/>
          <p:cNvPicPr preferRelativeResize="0"/>
          <p:nvPr/>
        </p:nvPicPr>
        <p:blipFill rotWithShape="1">
          <a:blip r:embed="rId3">
            <a:alphaModFix/>
          </a:blip>
          <a:srcRect b="0" l="0" r="0" t="0"/>
          <a:stretch/>
        </p:blipFill>
        <p:spPr>
          <a:xfrm>
            <a:off x="8077199" y="1103594"/>
            <a:ext cx="3394493" cy="3280264"/>
          </a:xfrm>
          <a:prstGeom prst="rect">
            <a:avLst/>
          </a:prstGeom>
          <a:noFill/>
          <a:ln>
            <a:noFill/>
          </a:ln>
        </p:spPr>
      </p:pic>
      <p:grpSp>
        <p:nvGrpSpPr>
          <p:cNvPr id="275" name="Google Shape;275;p13"/>
          <p:cNvGrpSpPr/>
          <p:nvPr/>
        </p:nvGrpSpPr>
        <p:grpSpPr>
          <a:xfrm>
            <a:off x="190500" y="99749"/>
            <a:ext cx="10584180" cy="616404"/>
            <a:chOff x="190500" y="99749"/>
            <a:chExt cx="10584180" cy="616404"/>
          </a:xfrm>
        </p:grpSpPr>
        <p:pic>
          <p:nvPicPr>
            <p:cNvPr id="276" name="Google Shape;276;p13"/>
            <p:cNvPicPr preferRelativeResize="0"/>
            <p:nvPr/>
          </p:nvPicPr>
          <p:blipFill rotWithShape="1">
            <a:blip r:embed="rId4">
              <a:alphaModFix/>
            </a:blip>
            <a:srcRect b="0" l="0" r="0" t="0"/>
            <a:stretch/>
          </p:blipFill>
          <p:spPr>
            <a:xfrm>
              <a:off x="190500" y="99749"/>
              <a:ext cx="1150620" cy="616404"/>
            </a:xfrm>
            <a:prstGeom prst="rect">
              <a:avLst/>
            </a:prstGeom>
            <a:noFill/>
            <a:ln>
              <a:noFill/>
            </a:ln>
          </p:spPr>
        </p:pic>
        <p:sp>
          <p:nvSpPr>
            <p:cNvPr id="277" name="Google Shape;277;p13"/>
            <p:cNvSpPr txBox="1"/>
            <p:nvPr/>
          </p:nvSpPr>
          <p:spPr>
            <a:xfrm>
              <a:off x="1244041" y="160709"/>
              <a:ext cx="95306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 Quan sát lục giác đều ABCDEG ở hình 8, yêu cầu:</a:t>
              </a:r>
              <a:endParaRPr/>
            </a:p>
          </p:txBody>
        </p:sp>
      </p:grpSp>
      <p:sp>
        <p:nvSpPr>
          <p:cNvPr id="278" name="Google Shape;278;p13"/>
          <p:cNvSpPr txBox="1"/>
          <p:nvPr/>
        </p:nvSpPr>
        <p:spPr>
          <a:xfrm>
            <a:off x="190500" y="857222"/>
            <a:ext cx="8100059"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 a. Dựa trên các tam giác đều OAB, OBC, OCD, ODE, OEG, OGA, hãy so sánh độ dài các cạnh AB, BC, CD, DE, EG, GA.</a:t>
            </a:r>
            <a:endParaRPr/>
          </a:p>
        </p:txBody>
      </p:sp>
      <p:sp>
        <p:nvSpPr>
          <p:cNvPr id="279" name="Google Shape;279;p13"/>
          <p:cNvSpPr txBox="1"/>
          <p:nvPr/>
        </p:nvSpPr>
        <p:spPr>
          <a:xfrm>
            <a:off x="190499" y="2213582"/>
            <a:ext cx="8100059"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 b. Gấp mảnh giấy hình lục giác đều ABCDG theo các đường chéo chính AD, BE, CG. Cho biết chúng có cùng đi qua điểm O không?</a:t>
            </a:r>
            <a:endParaRPr/>
          </a:p>
        </p:txBody>
      </p:sp>
      <p:sp>
        <p:nvSpPr>
          <p:cNvPr id="280" name="Google Shape;280;p13"/>
          <p:cNvSpPr txBox="1"/>
          <p:nvPr/>
        </p:nvSpPr>
        <p:spPr>
          <a:xfrm>
            <a:off x="190500" y="3585274"/>
            <a:ext cx="886206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 c. Dựa trên các tam giác đều OAB, OBC, OCD, ODE, OEG, OGA, hãy so sánh độ dài các đường chéo chính, AD, BE, CG.</a:t>
            </a:r>
            <a:endParaRPr/>
          </a:p>
        </p:txBody>
      </p:sp>
      <p:sp>
        <p:nvSpPr>
          <p:cNvPr id="281" name="Google Shape;281;p13"/>
          <p:cNvSpPr txBox="1"/>
          <p:nvPr/>
        </p:nvSpPr>
        <p:spPr>
          <a:xfrm>
            <a:off x="190500" y="4955029"/>
            <a:ext cx="109347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 c. Dựa trên các tam giác đều OAB, OBC, OCD, ODE, OEG, OGA, hãy so sánh các góc ở đỉnh A, B, C, D, E, G.</a:t>
            </a:r>
            <a:endParaRPr/>
          </a:p>
        </p:txBody>
      </p:sp>
      <p:sp>
        <p:nvSpPr>
          <p:cNvPr id="282" name="Google Shape;282;p13"/>
          <p:cNvSpPr txBox="1"/>
          <p:nvPr/>
        </p:nvSpPr>
        <p:spPr>
          <a:xfrm>
            <a:off x="0" y="6035404"/>
            <a:ext cx="385605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rgbClr val="7030A0"/>
                </a:solidFill>
                <a:latin typeface="Times New Roman"/>
                <a:ea typeface="Times New Roman"/>
                <a:cs typeface="Times New Roman"/>
                <a:sym typeface="Times New Roman"/>
              </a:rPr>
              <a:t>Chia lớp thành 4 nhóm. Mỗi nhóm làm 1 hoạt động (3 phút)</a:t>
            </a:r>
            <a:endParaRPr i="1" sz="2000">
              <a:solidFill>
                <a:srgbClr val="7030A0"/>
              </a:solidFill>
              <a:latin typeface="Times New Roman"/>
              <a:ea typeface="Times New Roman"/>
              <a:cs typeface="Times New Roman"/>
              <a:sym typeface="Times New Roman"/>
            </a:endParaRPr>
          </a:p>
        </p:txBody>
      </p:sp>
      <p:sp>
        <p:nvSpPr>
          <p:cNvPr id="283" name="Google Shape;28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03:00</a:t>
            </a:r>
            <a:endParaRPr/>
          </a:p>
        </p:txBody>
      </p:sp>
      <p:sp>
        <p:nvSpPr>
          <p:cNvPr id="284" name="Google Shape;28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02:59</a:t>
            </a:r>
            <a:endParaRPr/>
          </a:p>
        </p:txBody>
      </p:sp>
      <p:sp>
        <p:nvSpPr>
          <p:cNvPr id="285" name="Google Shape;28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02:58</a:t>
            </a:r>
            <a:endParaRPr/>
          </a:p>
        </p:txBody>
      </p:sp>
      <p:sp>
        <p:nvSpPr>
          <p:cNvPr id="286" name="Google Shape;28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02:57</a:t>
            </a:r>
            <a:endParaRPr/>
          </a:p>
        </p:txBody>
      </p:sp>
      <p:sp>
        <p:nvSpPr>
          <p:cNvPr id="287" name="Google Shape;28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02:56</a:t>
            </a:r>
            <a:endParaRPr/>
          </a:p>
        </p:txBody>
      </p:sp>
      <p:sp>
        <p:nvSpPr>
          <p:cNvPr id="288" name="Google Shape;28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02:55</a:t>
            </a:r>
            <a:endParaRPr/>
          </a:p>
        </p:txBody>
      </p:sp>
      <p:sp>
        <p:nvSpPr>
          <p:cNvPr id="289" name="Google Shape;28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02:54</a:t>
            </a:r>
            <a:endParaRPr/>
          </a:p>
        </p:txBody>
      </p:sp>
      <p:sp>
        <p:nvSpPr>
          <p:cNvPr id="290" name="Google Shape;29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02:53</a:t>
            </a:r>
            <a:endParaRPr/>
          </a:p>
        </p:txBody>
      </p:sp>
      <p:sp>
        <p:nvSpPr>
          <p:cNvPr id="291" name="Google Shape;29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02:52</a:t>
            </a:r>
            <a:endParaRPr/>
          </a:p>
        </p:txBody>
      </p:sp>
      <p:sp>
        <p:nvSpPr>
          <p:cNvPr id="292" name="Google Shape;29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02:51</a:t>
            </a:r>
            <a:endParaRPr/>
          </a:p>
        </p:txBody>
      </p:sp>
      <p:sp>
        <p:nvSpPr>
          <p:cNvPr id="293" name="Google Shape;29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02:50</a:t>
            </a:r>
            <a:endParaRPr/>
          </a:p>
        </p:txBody>
      </p:sp>
      <p:sp>
        <p:nvSpPr>
          <p:cNvPr id="294" name="Google Shape;29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02:49</a:t>
            </a:r>
            <a:endParaRPr/>
          </a:p>
        </p:txBody>
      </p:sp>
      <p:sp>
        <p:nvSpPr>
          <p:cNvPr id="295" name="Google Shape;29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02:48</a:t>
            </a:r>
            <a:endParaRPr/>
          </a:p>
        </p:txBody>
      </p:sp>
      <p:sp>
        <p:nvSpPr>
          <p:cNvPr id="296" name="Google Shape;29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02:47</a:t>
            </a:r>
            <a:endParaRPr/>
          </a:p>
        </p:txBody>
      </p:sp>
      <p:sp>
        <p:nvSpPr>
          <p:cNvPr id="297" name="Google Shape;29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02:46</a:t>
            </a:r>
            <a:endParaRPr/>
          </a:p>
        </p:txBody>
      </p:sp>
      <p:sp>
        <p:nvSpPr>
          <p:cNvPr id="298" name="Google Shape;29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02:45</a:t>
            </a:r>
            <a:endParaRPr/>
          </a:p>
        </p:txBody>
      </p:sp>
      <p:sp>
        <p:nvSpPr>
          <p:cNvPr id="299" name="Google Shape;29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02:44</a:t>
            </a:r>
            <a:endParaRPr/>
          </a:p>
        </p:txBody>
      </p:sp>
      <p:sp>
        <p:nvSpPr>
          <p:cNvPr id="300" name="Google Shape;30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02:43</a:t>
            </a:r>
            <a:endParaRPr/>
          </a:p>
        </p:txBody>
      </p:sp>
      <p:sp>
        <p:nvSpPr>
          <p:cNvPr id="301" name="Google Shape;30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02:42</a:t>
            </a:r>
            <a:endParaRPr/>
          </a:p>
        </p:txBody>
      </p:sp>
      <p:sp>
        <p:nvSpPr>
          <p:cNvPr id="302" name="Google Shape;30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02:41</a:t>
            </a:r>
            <a:endParaRPr/>
          </a:p>
        </p:txBody>
      </p:sp>
      <p:sp>
        <p:nvSpPr>
          <p:cNvPr id="303" name="Google Shape;30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02:40</a:t>
            </a:r>
            <a:endParaRPr/>
          </a:p>
        </p:txBody>
      </p:sp>
      <p:sp>
        <p:nvSpPr>
          <p:cNvPr id="304" name="Google Shape;30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02:39</a:t>
            </a:r>
            <a:endParaRPr/>
          </a:p>
        </p:txBody>
      </p:sp>
      <p:sp>
        <p:nvSpPr>
          <p:cNvPr id="305" name="Google Shape;30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02:38</a:t>
            </a:r>
            <a:endParaRPr/>
          </a:p>
        </p:txBody>
      </p:sp>
      <p:sp>
        <p:nvSpPr>
          <p:cNvPr id="306" name="Google Shape;30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02:37</a:t>
            </a:r>
            <a:endParaRPr/>
          </a:p>
        </p:txBody>
      </p:sp>
      <p:sp>
        <p:nvSpPr>
          <p:cNvPr id="307" name="Google Shape;30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02:36</a:t>
            </a:r>
            <a:endParaRPr/>
          </a:p>
        </p:txBody>
      </p:sp>
      <p:sp>
        <p:nvSpPr>
          <p:cNvPr id="308" name="Google Shape;30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02:35</a:t>
            </a:r>
            <a:endParaRPr/>
          </a:p>
        </p:txBody>
      </p:sp>
      <p:sp>
        <p:nvSpPr>
          <p:cNvPr id="309" name="Google Shape;30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02:34</a:t>
            </a:r>
            <a:endParaRPr/>
          </a:p>
        </p:txBody>
      </p:sp>
      <p:sp>
        <p:nvSpPr>
          <p:cNvPr id="310" name="Google Shape;31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02:33</a:t>
            </a:r>
            <a:endParaRPr/>
          </a:p>
        </p:txBody>
      </p:sp>
      <p:sp>
        <p:nvSpPr>
          <p:cNvPr id="311" name="Google Shape;31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02:32</a:t>
            </a:r>
            <a:endParaRPr/>
          </a:p>
        </p:txBody>
      </p:sp>
      <p:sp>
        <p:nvSpPr>
          <p:cNvPr id="312" name="Google Shape;31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02:31</a:t>
            </a:r>
            <a:endParaRPr/>
          </a:p>
        </p:txBody>
      </p:sp>
      <p:sp>
        <p:nvSpPr>
          <p:cNvPr id="313" name="Google Shape;31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02:30</a:t>
            </a:r>
            <a:endParaRPr/>
          </a:p>
        </p:txBody>
      </p:sp>
      <p:sp>
        <p:nvSpPr>
          <p:cNvPr id="314" name="Google Shape;31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02:29</a:t>
            </a:r>
            <a:endParaRPr/>
          </a:p>
        </p:txBody>
      </p:sp>
      <p:sp>
        <p:nvSpPr>
          <p:cNvPr id="315" name="Google Shape;31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02:28</a:t>
            </a:r>
            <a:endParaRPr/>
          </a:p>
        </p:txBody>
      </p:sp>
      <p:sp>
        <p:nvSpPr>
          <p:cNvPr id="316" name="Google Shape;31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02:27</a:t>
            </a:r>
            <a:endParaRPr/>
          </a:p>
        </p:txBody>
      </p:sp>
      <p:sp>
        <p:nvSpPr>
          <p:cNvPr id="317" name="Google Shape;31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02:26</a:t>
            </a:r>
            <a:endParaRPr/>
          </a:p>
        </p:txBody>
      </p:sp>
      <p:sp>
        <p:nvSpPr>
          <p:cNvPr id="318" name="Google Shape;31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02:25</a:t>
            </a:r>
            <a:endParaRPr/>
          </a:p>
        </p:txBody>
      </p:sp>
      <p:sp>
        <p:nvSpPr>
          <p:cNvPr id="319" name="Google Shape;31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02:24</a:t>
            </a:r>
            <a:endParaRPr/>
          </a:p>
        </p:txBody>
      </p:sp>
      <p:sp>
        <p:nvSpPr>
          <p:cNvPr id="320" name="Google Shape;32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02:23</a:t>
            </a:r>
            <a:endParaRPr/>
          </a:p>
        </p:txBody>
      </p:sp>
      <p:sp>
        <p:nvSpPr>
          <p:cNvPr id="321" name="Google Shape;32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02:22</a:t>
            </a:r>
            <a:endParaRPr/>
          </a:p>
        </p:txBody>
      </p:sp>
      <p:sp>
        <p:nvSpPr>
          <p:cNvPr id="322" name="Google Shape;32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02:21</a:t>
            </a:r>
            <a:endParaRPr/>
          </a:p>
        </p:txBody>
      </p:sp>
      <p:sp>
        <p:nvSpPr>
          <p:cNvPr id="323" name="Google Shape;32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02:20</a:t>
            </a:r>
            <a:endParaRPr/>
          </a:p>
        </p:txBody>
      </p:sp>
      <p:sp>
        <p:nvSpPr>
          <p:cNvPr id="324" name="Google Shape;32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02:19</a:t>
            </a:r>
            <a:endParaRPr/>
          </a:p>
        </p:txBody>
      </p:sp>
      <p:sp>
        <p:nvSpPr>
          <p:cNvPr id="325" name="Google Shape;32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02:18</a:t>
            </a:r>
            <a:endParaRPr/>
          </a:p>
        </p:txBody>
      </p:sp>
      <p:sp>
        <p:nvSpPr>
          <p:cNvPr id="326" name="Google Shape;32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02:17</a:t>
            </a:r>
            <a:endParaRPr/>
          </a:p>
        </p:txBody>
      </p:sp>
      <p:sp>
        <p:nvSpPr>
          <p:cNvPr id="327" name="Google Shape;32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02:16</a:t>
            </a:r>
            <a:endParaRPr/>
          </a:p>
        </p:txBody>
      </p:sp>
      <p:sp>
        <p:nvSpPr>
          <p:cNvPr id="328" name="Google Shape;32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02:15</a:t>
            </a:r>
            <a:endParaRPr/>
          </a:p>
        </p:txBody>
      </p:sp>
      <p:sp>
        <p:nvSpPr>
          <p:cNvPr id="329" name="Google Shape;32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02:14</a:t>
            </a:r>
            <a:endParaRPr/>
          </a:p>
        </p:txBody>
      </p:sp>
      <p:sp>
        <p:nvSpPr>
          <p:cNvPr id="330" name="Google Shape;33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02:13</a:t>
            </a:r>
            <a:endParaRPr/>
          </a:p>
        </p:txBody>
      </p:sp>
      <p:sp>
        <p:nvSpPr>
          <p:cNvPr id="331" name="Google Shape;33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02:12</a:t>
            </a:r>
            <a:endParaRPr/>
          </a:p>
        </p:txBody>
      </p:sp>
      <p:sp>
        <p:nvSpPr>
          <p:cNvPr id="332" name="Google Shape;33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02:11</a:t>
            </a:r>
            <a:endParaRPr/>
          </a:p>
        </p:txBody>
      </p:sp>
      <p:sp>
        <p:nvSpPr>
          <p:cNvPr id="333" name="Google Shape;33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02:10</a:t>
            </a:r>
            <a:endParaRPr/>
          </a:p>
        </p:txBody>
      </p:sp>
      <p:sp>
        <p:nvSpPr>
          <p:cNvPr id="334" name="Google Shape;33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02:09</a:t>
            </a:r>
            <a:endParaRPr/>
          </a:p>
        </p:txBody>
      </p:sp>
      <p:sp>
        <p:nvSpPr>
          <p:cNvPr id="335" name="Google Shape;33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02:08</a:t>
            </a:r>
            <a:endParaRPr/>
          </a:p>
        </p:txBody>
      </p:sp>
      <p:sp>
        <p:nvSpPr>
          <p:cNvPr id="336" name="Google Shape;33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02:07</a:t>
            </a:r>
            <a:endParaRPr/>
          </a:p>
        </p:txBody>
      </p:sp>
      <p:sp>
        <p:nvSpPr>
          <p:cNvPr id="337" name="Google Shape;33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02:06</a:t>
            </a:r>
            <a:endParaRPr/>
          </a:p>
        </p:txBody>
      </p:sp>
      <p:sp>
        <p:nvSpPr>
          <p:cNvPr id="338" name="Google Shape;33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02:05</a:t>
            </a:r>
            <a:endParaRPr/>
          </a:p>
        </p:txBody>
      </p:sp>
      <p:sp>
        <p:nvSpPr>
          <p:cNvPr id="339" name="Google Shape;33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02:04</a:t>
            </a:r>
            <a:endParaRPr/>
          </a:p>
        </p:txBody>
      </p:sp>
      <p:sp>
        <p:nvSpPr>
          <p:cNvPr id="340" name="Google Shape;34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02:03</a:t>
            </a:r>
            <a:endParaRPr/>
          </a:p>
        </p:txBody>
      </p:sp>
      <p:sp>
        <p:nvSpPr>
          <p:cNvPr id="341" name="Google Shape;34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02:02</a:t>
            </a:r>
            <a:endParaRPr/>
          </a:p>
        </p:txBody>
      </p:sp>
      <p:sp>
        <p:nvSpPr>
          <p:cNvPr id="342" name="Google Shape;34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02:01</a:t>
            </a:r>
            <a:endParaRPr/>
          </a:p>
        </p:txBody>
      </p:sp>
      <p:sp>
        <p:nvSpPr>
          <p:cNvPr id="343" name="Google Shape;34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02:00</a:t>
            </a:r>
            <a:endParaRPr/>
          </a:p>
        </p:txBody>
      </p:sp>
      <p:sp>
        <p:nvSpPr>
          <p:cNvPr id="344" name="Google Shape;34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01:59</a:t>
            </a:r>
            <a:endParaRPr/>
          </a:p>
        </p:txBody>
      </p:sp>
      <p:sp>
        <p:nvSpPr>
          <p:cNvPr id="345" name="Google Shape;34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01:58</a:t>
            </a:r>
            <a:endParaRPr/>
          </a:p>
        </p:txBody>
      </p:sp>
      <p:sp>
        <p:nvSpPr>
          <p:cNvPr id="346" name="Google Shape;34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01:57</a:t>
            </a:r>
            <a:endParaRPr/>
          </a:p>
        </p:txBody>
      </p:sp>
      <p:sp>
        <p:nvSpPr>
          <p:cNvPr id="347" name="Google Shape;34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01:56</a:t>
            </a:r>
            <a:endParaRPr/>
          </a:p>
        </p:txBody>
      </p:sp>
      <p:sp>
        <p:nvSpPr>
          <p:cNvPr id="348" name="Google Shape;34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01:55</a:t>
            </a:r>
            <a:endParaRPr/>
          </a:p>
        </p:txBody>
      </p:sp>
      <p:sp>
        <p:nvSpPr>
          <p:cNvPr id="349" name="Google Shape;34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01:54</a:t>
            </a:r>
            <a:endParaRPr/>
          </a:p>
        </p:txBody>
      </p:sp>
      <p:sp>
        <p:nvSpPr>
          <p:cNvPr id="350" name="Google Shape;35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01:53</a:t>
            </a:r>
            <a:endParaRPr/>
          </a:p>
        </p:txBody>
      </p:sp>
      <p:sp>
        <p:nvSpPr>
          <p:cNvPr id="351" name="Google Shape;35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01:52</a:t>
            </a:r>
            <a:endParaRPr/>
          </a:p>
        </p:txBody>
      </p:sp>
      <p:sp>
        <p:nvSpPr>
          <p:cNvPr id="352" name="Google Shape;35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01:51</a:t>
            </a:r>
            <a:endParaRPr/>
          </a:p>
        </p:txBody>
      </p:sp>
      <p:sp>
        <p:nvSpPr>
          <p:cNvPr id="353" name="Google Shape;35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01:50</a:t>
            </a:r>
            <a:endParaRPr/>
          </a:p>
        </p:txBody>
      </p:sp>
      <p:sp>
        <p:nvSpPr>
          <p:cNvPr id="354" name="Google Shape;35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01:49</a:t>
            </a:r>
            <a:endParaRPr/>
          </a:p>
        </p:txBody>
      </p:sp>
      <p:sp>
        <p:nvSpPr>
          <p:cNvPr id="355" name="Google Shape;35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01:48</a:t>
            </a:r>
            <a:endParaRPr/>
          </a:p>
        </p:txBody>
      </p:sp>
      <p:sp>
        <p:nvSpPr>
          <p:cNvPr id="356" name="Google Shape;35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01:47</a:t>
            </a:r>
            <a:endParaRPr/>
          </a:p>
        </p:txBody>
      </p:sp>
      <p:sp>
        <p:nvSpPr>
          <p:cNvPr id="357" name="Google Shape;35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01:46</a:t>
            </a:r>
            <a:endParaRPr/>
          </a:p>
        </p:txBody>
      </p:sp>
      <p:sp>
        <p:nvSpPr>
          <p:cNvPr id="358" name="Google Shape;35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01:45</a:t>
            </a:r>
            <a:endParaRPr/>
          </a:p>
        </p:txBody>
      </p:sp>
      <p:sp>
        <p:nvSpPr>
          <p:cNvPr id="359" name="Google Shape;35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01:44</a:t>
            </a:r>
            <a:endParaRPr/>
          </a:p>
        </p:txBody>
      </p:sp>
      <p:sp>
        <p:nvSpPr>
          <p:cNvPr id="360" name="Google Shape;36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01:43</a:t>
            </a:r>
            <a:endParaRPr/>
          </a:p>
        </p:txBody>
      </p:sp>
      <p:sp>
        <p:nvSpPr>
          <p:cNvPr id="361" name="Google Shape;36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01:42</a:t>
            </a:r>
            <a:endParaRPr/>
          </a:p>
        </p:txBody>
      </p:sp>
      <p:sp>
        <p:nvSpPr>
          <p:cNvPr id="362" name="Google Shape;36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01:41</a:t>
            </a:r>
            <a:endParaRPr/>
          </a:p>
        </p:txBody>
      </p:sp>
      <p:sp>
        <p:nvSpPr>
          <p:cNvPr id="363" name="Google Shape;36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01:40</a:t>
            </a:r>
            <a:endParaRPr/>
          </a:p>
        </p:txBody>
      </p:sp>
      <p:sp>
        <p:nvSpPr>
          <p:cNvPr id="364" name="Google Shape;36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01:39</a:t>
            </a:r>
            <a:endParaRPr/>
          </a:p>
        </p:txBody>
      </p:sp>
      <p:sp>
        <p:nvSpPr>
          <p:cNvPr id="365" name="Google Shape;36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01:38</a:t>
            </a:r>
            <a:endParaRPr/>
          </a:p>
        </p:txBody>
      </p:sp>
      <p:sp>
        <p:nvSpPr>
          <p:cNvPr id="366" name="Google Shape;36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01:37</a:t>
            </a:r>
            <a:endParaRPr/>
          </a:p>
        </p:txBody>
      </p:sp>
      <p:sp>
        <p:nvSpPr>
          <p:cNvPr id="367" name="Google Shape;36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01:36</a:t>
            </a:r>
            <a:endParaRPr/>
          </a:p>
        </p:txBody>
      </p:sp>
      <p:sp>
        <p:nvSpPr>
          <p:cNvPr id="368" name="Google Shape;36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01:35</a:t>
            </a:r>
            <a:endParaRPr/>
          </a:p>
        </p:txBody>
      </p:sp>
      <p:sp>
        <p:nvSpPr>
          <p:cNvPr id="369" name="Google Shape;36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01:34</a:t>
            </a:r>
            <a:endParaRPr/>
          </a:p>
        </p:txBody>
      </p:sp>
      <p:sp>
        <p:nvSpPr>
          <p:cNvPr id="370" name="Google Shape;37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01:33</a:t>
            </a:r>
            <a:endParaRPr/>
          </a:p>
        </p:txBody>
      </p:sp>
      <p:sp>
        <p:nvSpPr>
          <p:cNvPr id="371" name="Google Shape;37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01:32</a:t>
            </a:r>
            <a:endParaRPr/>
          </a:p>
        </p:txBody>
      </p:sp>
      <p:sp>
        <p:nvSpPr>
          <p:cNvPr id="372" name="Google Shape;37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01:31</a:t>
            </a:r>
            <a:endParaRPr/>
          </a:p>
        </p:txBody>
      </p:sp>
      <p:sp>
        <p:nvSpPr>
          <p:cNvPr id="373" name="Google Shape;37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01:30</a:t>
            </a:r>
            <a:endParaRPr/>
          </a:p>
        </p:txBody>
      </p:sp>
      <p:sp>
        <p:nvSpPr>
          <p:cNvPr id="374" name="Google Shape;37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01:29</a:t>
            </a:r>
            <a:endParaRPr/>
          </a:p>
        </p:txBody>
      </p:sp>
      <p:sp>
        <p:nvSpPr>
          <p:cNvPr id="375" name="Google Shape;37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01:28</a:t>
            </a:r>
            <a:endParaRPr/>
          </a:p>
        </p:txBody>
      </p:sp>
      <p:sp>
        <p:nvSpPr>
          <p:cNvPr id="376" name="Google Shape;37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01:27</a:t>
            </a:r>
            <a:endParaRPr/>
          </a:p>
        </p:txBody>
      </p:sp>
      <p:sp>
        <p:nvSpPr>
          <p:cNvPr id="377" name="Google Shape;37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01:26</a:t>
            </a:r>
            <a:endParaRPr/>
          </a:p>
        </p:txBody>
      </p:sp>
      <p:sp>
        <p:nvSpPr>
          <p:cNvPr id="378" name="Google Shape;37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01:25</a:t>
            </a:r>
            <a:endParaRPr/>
          </a:p>
        </p:txBody>
      </p:sp>
      <p:sp>
        <p:nvSpPr>
          <p:cNvPr id="379" name="Google Shape;37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01:24</a:t>
            </a:r>
            <a:endParaRPr/>
          </a:p>
        </p:txBody>
      </p:sp>
      <p:sp>
        <p:nvSpPr>
          <p:cNvPr id="380" name="Google Shape;38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01:23</a:t>
            </a:r>
            <a:endParaRPr/>
          </a:p>
        </p:txBody>
      </p:sp>
      <p:sp>
        <p:nvSpPr>
          <p:cNvPr id="381" name="Google Shape;38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01:22</a:t>
            </a:r>
            <a:endParaRPr/>
          </a:p>
        </p:txBody>
      </p:sp>
      <p:sp>
        <p:nvSpPr>
          <p:cNvPr id="382" name="Google Shape;38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01:21</a:t>
            </a:r>
            <a:endParaRPr/>
          </a:p>
        </p:txBody>
      </p:sp>
      <p:sp>
        <p:nvSpPr>
          <p:cNvPr id="383" name="Google Shape;38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01:20</a:t>
            </a:r>
            <a:endParaRPr/>
          </a:p>
        </p:txBody>
      </p:sp>
      <p:sp>
        <p:nvSpPr>
          <p:cNvPr id="384" name="Google Shape;38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01:19</a:t>
            </a:r>
            <a:endParaRPr/>
          </a:p>
        </p:txBody>
      </p:sp>
      <p:sp>
        <p:nvSpPr>
          <p:cNvPr id="385" name="Google Shape;38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01:18</a:t>
            </a:r>
            <a:endParaRPr/>
          </a:p>
        </p:txBody>
      </p:sp>
      <p:sp>
        <p:nvSpPr>
          <p:cNvPr id="386" name="Google Shape;38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01:17</a:t>
            </a:r>
            <a:endParaRPr/>
          </a:p>
        </p:txBody>
      </p:sp>
      <p:sp>
        <p:nvSpPr>
          <p:cNvPr id="387" name="Google Shape;38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01:16</a:t>
            </a:r>
            <a:endParaRPr/>
          </a:p>
        </p:txBody>
      </p:sp>
      <p:sp>
        <p:nvSpPr>
          <p:cNvPr id="388" name="Google Shape;38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01:15</a:t>
            </a:r>
            <a:endParaRPr/>
          </a:p>
        </p:txBody>
      </p:sp>
      <p:sp>
        <p:nvSpPr>
          <p:cNvPr id="389" name="Google Shape;38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01:14</a:t>
            </a:r>
            <a:endParaRPr/>
          </a:p>
        </p:txBody>
      </p:sp>
      <p:sp>
        <p:nvSpPr>
          <p:cNvPr id="390" name="Google Shape;39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01:13</a:t>
            </a:r>
            <a:endParaRPr/>
          </a:p>
        </p:txBody>
      </p:sp>
      <p:sp>
        <p:nvSpPr>
          <p:cNvPr id="391" name="Google Shape;39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01:12</a:t>
            </a:r>
            <a:endParaRPr/>
          </a:p>
        </p:txBody>
      </p:sp>
      <p:sp>
        <p:nvSpPr>
          <p:cNvPr id="392" name="Google Shape;39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01:11</a:t>
            </a:r>
            <a:endParaRPr/>
          </a:p>
        </p:txBody>
      </p:sp>
      <p:sp>
        <p:nvSpPr>
          <p:cNvPr id="393" name="Google Shape;39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01:10</a:t>
            </a:r>
            <a:endParaRPr/>
          </a:p>
        </p:txBody>
      </p:sp>
      <p:sp>
        <p:nvSpPr>
          <p:cNvPr id="394" name="Google Shape;39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01:09</a:t>
            </a:r>
            <a:endParaRPr/>
          </a:p>
        </p:txBody>
      </p:sp>
      <p:sp>
        <p:nvSpPr>
          <p:cNvPr id="395" name="Google Shape;39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01:08</a:t>
            </a:r>
            <a:endParaRPr/>
          </a:p>
        </p:txBody>
      </p:sp>
      <p:sp>
        <p:nvSpPr>
          <p:cNvPr id="396" name="Google Shape;39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01:07</a:t>
            </a:r>
            <a:endParaRPr/>
          </a:p>
        </p:txBody>
      </p:sp>
      <p:sp>
        <p:nvSpPr>
          <p:cNvPr id="397" name="Google Shape;39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01:06</a:t>
            </a:r>
            <a:endParaRPr/>
          </a:p>
        </p:txBody>
      </p:sp>
      <p:sp>
        <p:nvSpPr>
          <p:cNvPr id="398" name="Google Shape;39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01:05</a:t>
            </a:r>
            <a:endParaRPr/>
          </a:p>
        </p:txBody>
      </p:sp>
      <p:sp>
        <p:nvSpPr>
          <p:cNvPr id="399" name="Google Shape;39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01:04</a:t>
            </a:r>
            <a:endParaRPr/>
          </a:p>
        </p:txBody>
      </p:sp>
      <p:sp>
        <p:nvSpPr>
          <p:cNvPr id="400" name="Google Shape;40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01:03</a:t>
            </a:r>
            <a:endParaRPr/>
          </a:p>
        </p:txBody>
      </p:sp>
      <p:sp>
        <p:nvSpPr>
          <p:cNvPr id="401" name="Google Shape;40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01:02</a:t>
            </a:r>
            <a:endParaRPr/>
          </a:p>
        </p:txBody>
      </p:sp>
      <p:sp>
        <p:nvSpPr>
          <p:cNvPr id="402" name="Google Shape;40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01:01</a:t>
            </a:r>
            <a:endParaRPr/>
          </a:p>
        </p:txBody>
      </p:sp>
      <p:sp>
        <p:nvSpPr>
          <p:cNvPr id="403" name="Google Shape;40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01:00</a:t>
            </a:r>
            <a:endParaRPr/>
          </a:p>
        </p:txBody>
      </p:sp>
      <p:sp>
        <p:nvSpPr>
          <p:cNvPr id="404" name="Google Shape;40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00:59</a:t>
            </a:r>
            <a:endParaRPr/>
          </a:p>
        </p:txBody>
      </p:sp>
      <p:sp>
        <p:nvSpPr>
          <p:cNvPr id="405" name="Google Shape;40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00:58</a:t>
            </a:r>
            <a:endParaRPr/>
          </a:p>
        </p:txBody>
      </p:sp>
      <p:sp>
        <p:nvSpPr>
          <p:cNvPr id="406" name="Google Shape;40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00:57</a:t>
            </a:r>
            <a:endParaRPr/>
          </a:p>
        </p:txBody>
      </p:sp>
      <p:sp>
        <p:nvSpPr>
          <p:cNvPr id="407" name="Google Shape;40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00:56</a:t>
            </a:r>
            <a:endParaRPr/>
          </a:p>
        </p:txBody>
      </p:sp>
      <p:sp>
        <p:nvSpPr>
          <p:cNvPr id="408" name="Google Shape;40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00:55</a:t>
            </a:r>
            <a:endParaRPr/>
          </a:p>
        </p:txBody>
      </p:sp>
      <p:sp>
        <p:nvSpPr>
          <p:cNvPr id="409" name="Google Shape;40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00:54</a:t>
            </a:r>
            <a:endParaRPr/>
          </a:p>
        </p:txBody>
      </p:sp>
      <p:sp>
        <p:nvSpPr>
          <p:cNvPr id="410" name="Google Shape;41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00:53</a:t>
            </a:r>
            <a:endParaRPr/>
          </a:p>
        </p:txBody>
      </p:sp>
      <p:sp>
        <p:nvSpPr>
          <p:cNvPr id="411" name="Google Shape;41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00:52</a:t>
            </a:r>
            <a:endParaRPr/>
          </a:p>
        </p:txBody>
      </p:sp>
      <p:sp>
        <p:nvSpPr>
          <p:cNvPr id="412" name="Google Shape;41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00:51</a:t>
            </a:r>
            <a:endParaRPr/>
          </a:p>
        </p:txBody>
      </p:sp>
      <p:sp>
        <p:nvSpPr>
          <p:cNvPr id="413" name="Google Shape;41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00:50</a:t>
            </a:r>
            <a:endParaRPr/>
          </a:p>
        </p:txBody>
      </p:sp>
      <p:sp>
        <p:nvSpPr>
          <p:cNvPr id="414" name="Google Shape;41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00:49</a:t>
            </a:r>
            <a:endParaRPr/>
          </a:p>
        </p:txBody>
      </p:sp>
      <p:sp>
        <p:nvSpPr>
          <p:cNvPr id="415" name="Google Shape;41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00:48</a:t>
            </a:r>
            <a:endParaRPr/>
          </a:p>
        </p:txBody>
      </p:sp>
      <p:sp>
        <p:nvSpPr>
          <p:cNvPr id="416" name="Google Shape;41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00:47</a:t>
            </a:r>
            <a:endParaRPr/>
          </a:p>
        </p:txBody>
      </p:sp>
      <p:sp>
        <p:nvSpPr>
          <p:cNvPr id="417" name="Google Shape;41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00:46</a:t>
            </a:r>
            <a:endParaRPr/>
          </a:p>
        </p:txBody>
      </p:sp>
      <p:sp>
        <p:nvSpPr>
          <p:cNvPr id="418" name="Google Shape;41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00:45</a:t>
            </a:r>
            <a:endParaRPr/>
          </a:p>
        </p:txBody>
      </p:sp>
      <p:sp>
        <p:nvSpPr>
          <p:cNvPr id="419" name="Google Shape;41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00:44</a:t>
            </a:r>
            <a:endParaRPr/>
          </a:p>
        </p:txBody>
      </p:sp>
      <p:sp>
        <p:nvSpPr>
          <p:cNvPr id="420" name="Google Shape;42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00:43</a:t>
            </a:r>
            <a:endParaRPr/>
          </a:p>
        </p:txBody>
      </p:sp>
      <p:sp>
        <p:nvSpPr>
          <p:cNvPr id="421" name="Google Shape;42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00:42</a:t>
            </a:r>
            <a:endParaRPr/>
          </a:p>
        </p:txBody>
      </p:sp>
      <p:sp>
        <p:nvSpPr>
          <p:cNvPr id="422" name="Google Shape;42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00:41</a:t>
            </a:r>
            <a:endParaRPr/>
          </a:p>
        </p:txBody>
      </p:sp>
      <p:sp>
        <p:nvSpPr>
          <p:cNvPr id="423" name="Google Shape;42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00:40</a:t>
            </a:r>
            <a:endParaRPr/>
          </a:p>
        </p:txBody>
      </p:sp>
      <p:sp>
        <p:nvSpPr>
          <p:cNvPr id="424" name="Google Shape;42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00:39</a:t>
            </a:r>
            <a:endParaRPr/>
          </a:p>
        </p:txBody>
      </p:sp>
      <p:sp>
        <p:nvSpPr>
          <p:cNvPr id="425" name="Google Shape;42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00:38</a:t>
            </a:r>
            <a:endParaRPr/>
          </a:p>
        </p:txBody>
      </p:sp>
      <p:sp>
        <p:nvSpPr>
          <p:cNvPr id="426" name="Google Shape;42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00:37</a:t>
            </a:r>
            <a:endParaRPr/>
          </a:p>
        </p:txBody>
      </p:sp>
      <p:sp>
        <p:nvSpPr>
          <p:cNvPr id="427" name="Google Shape;42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00:36</a:t>
            </a:r>
            <a:endParaRPr/>
          </a:p>
        </p:txBody>
      </p:sp>
      <p:sp>
        <p:nvSpPr>
          <p:cNvPr id="428" name="Google Shape;42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00:35</a:t>
            </a:r>
            <a:endParaRPr/>
          </a:p>
        </p:txBody>
      </p:sp>
      <p:sp>
        <p:nvSpPr>
          <p:cNvPr id="429" name="Google Shape;42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00:34</a:t>
            </a:r>
            <a:endParaRPr/>
          </a:p>
        </p:txBody>
      </p:sp>
      <p:sp>
        <p:nvSpPr>
          <p:cNvPr id="430" name="Google Shape;43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00:33</a:t>
            </a:r>
            <a:endParaRPr/>
          </a:p>
        </p:txBody>
      </p:sp>
      <p:sp>
        <p:nvSpPr>
          <p:cNvPr id="431" name="Google Shape;43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00:32</a:t>
            </a:r>
            <a:endParaRPr/>
          </a:p>
        </p:txBody>
      </p:sp>
      <p:sp>
        <p:nvSpPr>
          <p:cNvPr id="432" name="Google Shape;43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00:31</a:t>
            </a:r>
            <a:endParaRPr/>
          </a:p>
        </p:txBody>
      </p:sp>
      <p:sp>
        <p:nvSpPr>
          <p:cNvPr id="433" name="Google Shape;43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00:30</a:t>
            </a:r>
            <a:endParaRPr/>
          </a:p>
        </p:txBody>
      </p:sp>
      <p:sp>
        <p:nvSpPr>
          <p:cNvPr id="434" name="Google Shape;43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00:29</a:t>
            </a:r>
            <a:endParaRPr/>
          </a:p>
        </p:txBody>
      </p:sp>
      <p:sp>
        <p:nvSpPr>
          <p:cNvPr id="435" name="Google Shape;43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00:28</a:t>
            </a:r>
            <a:endParaRPr/>
          </a:p>
        </p:txBody>
      </p:sp>
      <p:sp>
        <p:nvSpPr>
          <p:cNvPr id="436" name="Google Shape;43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00:27</a:t>
            </a:r>
            <a:endParaRPr/>
          </a:p>
        </p:txBody>
      </p:sp>
      <p:sp>
        <p:nvSpPr>
          <p:cNvPr id="437" name="Google Shape;43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00:26</a:t>
            </a:r>
            <a:endParaRPr/>
          </a:p>
        </p:txBody>
      </p:sp>
      <p:sp>
        <p:nvSpPr>
          <p:cNvPr id="438" name="Google Shape;43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00:25</a:t>
            </a:r>
            <a:endParaRPr/>
          </a:p>
        </p:txBody>
      </p:sp>
      <p:sp>
        <p:nvSpPr>
          <p:cNvPr id="439" name="Google Shape;43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00:24</a:t>
            </a:r>
            <a:endParaRPr/>
          </a:p>
        </p:txBody>
      </p:sp>
      <p:sp>
        <p:nvSpPr>
          <p:cNvPr id="440" name="Google Shape;44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00:23</a:t>
            </a:r>
            <a:endParaRPr/>
          </a:p>
        </p:txBody>
      </p:sp>
      <p:sp>
        <p:nvSpPr>
          <p:cNvPr id="441" name="Google Shape;44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00:22</a:t>
            </a:r>
            <a:endParaRPr/>
          </a:p>
        </p:txBody>
      </p:sp>
      <p:sp>
        <p:nvSpPr>
          <p:cNvPr id="442" name="Google Shape;44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00:21</a:t>
            </a:r>
            <a:endParaRPr/>
          </a:p>
        </p:txBody>
      </p:sp>
      <p:sp>
        <p:nvSpPr>
          <p:cNvPr id="443" name="Google Shape;44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00:20</a:t>
            </a:r>
            <a:endParaRPr/>
          </a:p>
        </p:txBody>
      </p:sp>
      <p:sp>
        <p:nvSpPr>
          <p:cNvPr id="444" name="Google Shape;44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00:19</a:t>
            </a:r>
            <a:endParaRPr/>
          </a:p>
        </p:txBody>
      </p:sp>
      <p:sp>
        <p:nvSpPr>
          <p:cNvPr id="445" name="Google Shape;44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00:18</a:t>
            </a:r>
            <a:endParaRPr/>
          </a:p>
        </p:txBody>
      </p:sp>
      <p:sp>
        <p:nvSpPr>
          <p:cNvPr id="446" name="Google Shape;44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00:17</a:t>
            </a:r>
            <a:endParaRPr/>
          </a:p>
        </p:txBody>
      </p:sp>
      <p:sp>
        <p:nvSpPr>
          <p:cNvPr id="447" name="Google Shape;44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00:16</a:t>
            </a:r>
            <a:endParaRPr/>
          </a:p>
        </p:txBody>
      </p:sp>
      <p:sp>
        <p:nvSpPr>
          <p:cNvPr id="448" name="Google Shape;44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00:15</a:t>
            </a:r>
            <a:endParaRPr/>
          </a:p>
        </p:txBody>
      </p:sp>
      <p:sp>
        <p:nvSpPr>
          <p:cNvPr id="449" name="Google Shape;44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00:14</a:t>
            </a:r>
            <a:endParaRPr/>
          </a:p>
        </p:txBody>
      </p:sp>
      <p:sp>
        <p:nvSpPr>
          <p:cNvPr id="450" name="Google Shape;45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00:13</a:t>
            </a:r>
            <a:endParaRPr/>
          </a:p>
        </p:txBody>
      </p:sp>
      <p:sp>
        <p:nvSpPr>
          <p:cNvPr id="451" name="Google Shape;45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00:12</a:t>
            </a:r>
            <a:endParaRPr/>
          </a:p>
        </p:txBody>
      </p:sp>
      <p:sp>
        <p:nvSpPr>
          <p:cNvPr id="452" name="Google Shape;45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00:11</a:t>
            </a:r>
            <a:endParaRPr/>
          </a:p>
        </p:txBody>
      </p:sp>
      <p:sp>
        <p:nvSpPr>
          <p:cNvPr id="453" name="Google Shape;453;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00:10</a:t>
            </a:r>
            <a:endParaRPr/>
          </a:p>
        </p:txBody>
      </p:sp>
      <p:sp>
        <p:nvSpPr>
          <p:cNvPr id="454" name="Google Shape;454;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00:09</a:t>
            </a:r>
            <a:endParaRPr/>
          </a:p>
        </p:txBody>
      </p:sp>
      <p:sp>
        <p:nvSpPr>
          <p:cNvPr id="455" name="Google Shape;455;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00:08</a:t>
            </a:r>
            <a:endParaRPr/>
          </a:p>
        </p:txBody>
      </p:sp>
      <p:sp>
        <p:nvSpPr>
          <p:cNvPr id="456" name="Google Shape;456;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00:07</a:t>
            </a:r>
            <a:endParaRPr/>
          </a:p>
        </p:txBody>
      </p:sp>
      <p:sp>
        <p:nvSpPr>
          <p:cNvPr id="457" name="Google Shape;457;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00:06</a:t>
            </a:r>
            <a:endParaRPr/>
          </a:p>
        </p:txBody>
      </p:sp>
      <p:sp>
        <p:nvSpPr>
          <p:cNvPr id="458" name="Google Shape;458;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00:05</a:t>
            </a:r>
            <a:endParaRPr/>
          </a:p>
        </p:txBody>
      </p:sp>
      <p:sp>
        <p:nvSpPr>
          <p:cNvPr id="459" name="Google Shape;459;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00:04</a:t>
            </a:r>
            <a:endParaRPr/>
          </a:p>
        </p:txBody>
      </p:sp>
      <p:sp>
        <p:nvSpPr>
          <p:cNvPr id="460" name="Google Shape;460;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00:03</a:t>
            </a:r>
            <a:endParaRPr/>
          </a:p>
        </p:txBody>
      </p:sp>
      <p:sp>
        <p:nvSpPr>
          <p:cNvPr id="461" name="Google Shape;461;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00:02</a:t>
            </a:r>
            <a:endParaRPr/>
          </a:p>
        </p:txBody>
      </p:sp>
      <p:sp>
        <p:nvSpPr>
          <p:cNvPr id="462" name="Google Shape;462;p13"/>
          <p:cNvSpPr/>
          <p:nvPr/>
        </p:nvSpPr>
        <p:spPr>
          <a:xfrm>
            <a:off x="9944724" y="198176"/>
            <a:ext cx="1143000" cy="533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00:01</a:t>
            </a:r>
            <a:endParaRPr/>
          </a:p>
        </p:txBody>
      </p:sp>
      <p:sp>
        <p:nvSpPr>
          <p:cNvPr id="463" name="Google Shape;463;p13"/>
          <p:cNvSpPr/>
          <p:nvPr/>
        </p:nvSpPr>
        <p:spPr>
          <a:xfrm>
            <a:off x="9907249" y="180688"/>
            <a:ext cx="1217951" cy="568377"/>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00:00</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par>
                          <p:cTn fill="hold">
                            <p:stCondLst>
                              <p:cond delay="27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28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par>
                          <p:cTn fill="hold">
                            <p:stCondLst>
                              <p:cond delay="29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30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par>
                          <p:cTn fill="hold">
                            <p:stCondLst>
                              <p:cond delay="31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par>
                          <p:cTn fill="hold">
                            <p:stCondLst>
                              <p:cond delay="32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33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34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par>
                          <p:cTn fill="hold">
                            <p:stCondLst>
                              <p:cond delay="350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360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37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380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39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par>
                          <p:cTn fill="hold">
                            <p:stCondLst>
                              <p:cond delay="40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41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par>
                          <p:cTn fill="hold">
                            <p:stCondLst>
                              <p:cond delay="420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43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par>
                          <p:cTn fill="hold">
                            <p:stCondLst>
                              <p:cond delay="44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45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46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470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480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490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par>
                          <p:cTn fill="hold">
                            <p:stCondLst>
                              <p:cond delay="50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51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par>
                          <p:cTn fill="hold">
                            <p:stCondLst>
                              <p:cond delay="520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53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par>
                          <p:cTn fill="hold">
                            <p:stCondLst>
                              <p:cond delay="54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par>
                          <p:cTn fill="hold">
                            <p:stCondLst>
                              <p:cond delay="550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par>
                          <p:cTn fill="hold">
                            <p:stCondLst>
                              <p:cond delay="56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57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58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59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60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610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par>
                          <p:cTn fill="hold">
                            <p:stCondLst>
                              <p:cond delay="62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63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par>
                          <p:cTn fill="hold">
                            <p:stCondLst>
                              <p:cond delay="64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650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par>
                          <p:cTn fill="hold">
                            <p:stCondLst>
                              <p:cond delay="66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par>
                          <p:cTn fill="hold">
                            <p:stCondLst>
                              <p:cond delay="670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par>
                          <p:cTn fill="hold">
                            <p:stCondLst>
                              <p:cond delay="68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par>
                          <p:cTn fill="hold">
                            <p:stCondLst>
                              <p:cond delay="69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par>
                          <p:cTn fill="hold">
                            <p:stCondLst>
                              <p:cond delay="70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par>
                          <p:cTn fill="hold">
                            <p:stCondLst>
                              <p:cond delay="71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par>
                          <p:cTn fill="hold">
                            <p:stCondLst>
                              <p:cond delay="720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730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740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par>
                          <p:cTn fill="hold">
                            <p:stCondLst>
                              <p:cond delay="750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par>
                          <p:cTn fill="hold">
                            <p:stCondLst>
                              <p:cond delay="76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par>
                          <p:cTn fill="hold">
                            <p:stCondLst>
                              <p:cond delay="770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par>
                          <p:cTn fill="hold">
                            <p:stCondLst>
                              <p:cond delay="78000"/>
                            </p:stCondLst>
                            <p:childTnLst>
                              <p:par>
                                <p:cTn fill="hold" nodeType="after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par>
                          <p:cTn fill="hold">
                            <p:stCondLst>
                              <p:cond delay="79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par>
                          <p:cTn fill="hold">
                            <p:stCondLst>
                              <p:cond delay="80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par>
                          <p:cTn fill="hold">
                            <p:stCondLst>
                              <p:cond delay="810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82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830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84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850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86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87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par>
                          <p:cTn fill="hold">
                            <p:stCondLst>
                              <p:cond delay="88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par>
                          <p:cTn fill="hold">
                            <p:stCondLst>
                              <p:cond delay="890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par>
                          <p:cTn fill="hold">
                            <p:stCondLst>
                              <p:cond delay="900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par>
                          <p:cTn fill="hold">
                            <p:stCondLst>
                              <p:cond delay="91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par>
                          <p:cTn fill="hold">
                            <p:stCondLst>
                              <p:cond delay="920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par>
                          <p:cTn fill="hold">
                            <p:stCondLst>
                              <p:cond delay="930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940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par>
                          <p:cTn fill="hold">
                            <p:stCondLst>
                              <p:cond delay="95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par>
                          <p:cTn fill="hold">
                            <p:stCondLst>
                              <p:cond delay="960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par>
                          <p:cTn fill="hold">
                            <p:stCondLst>
                              <p:cond delay="97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par>
                          <p:cTn fill="hold">
                            <p:stCondLst>
                              <p:cond delay="98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par>
                          <p:cTn fill="hold">
                            <p:stCondLst>
                              <p:cond delay="990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1000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par>
                          <p:cTn fill="hold">
                            <p:stCondLst>
                              <p:cond delay="101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par>
                          <p:cTn fill="hold">
                            <p:stCondLst>
                              <p:cond delay="1020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103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1040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par>
                          <p:cTn fill="hold">
                            <p:stCondLst>
                              <p:cond delay="105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par>
                          <p:cTn fill="hold">
                            <p:stCondLst>
                              <p:cond delay="1060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par>
                          <p:cTn fill="hold">
                            <p:stCondLst>
                              <p:cond delay="1070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par>
                          <p:cTn fill="hold">
                            <p:stCondLst>
                              <p:cond delay="1080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par>
                          <p:cTn fill="hold">
                            <p:stCondLst>
                              <p:cond delay="109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par>
                          <p:cTn fill="hold">
                            <p:stCondLst>
                              <p:cond delay="1100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par>
                          <p:cTn fill="hold">
                            <p:stCondLst>
                              <p:cond delay="111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par>
                          <p:cTn fill="hold">
                            <p:stCondLst>
                              <p:cond delay="112000"/>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par>
                          <p:cTn fill="hold">
                            <p:stCondLst>
                              <p:cond delay="1130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par>
                          <p:cTn fill="hold">
                            <p:stCondLst>
                              <p:cond delay="114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1150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1160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1170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par>
                          <p:cTn fill="hold">
                            <p:stCondLst>
                              <p:cond delay="1180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par>
                          <p:cTn fill="hold">
                            <p:stCondLst>
                              <p:cond delay="1190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1200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par>
                          <p:cTn fill="hold">
                            <p:stCondLst>
                              <p:cond delay="1210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par>
                          <p:cTn fill="hold">
                            <p:stCondLst>
                              <p:cond delay="1220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par>
                          <p:cTn fill="hold">
                            <p:stCondLst>
                              <p:cond delay="1230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par>
                          <p:cTn fill="hold">
                            <p:stCondLst>
                              <p:cond delay="1240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par>
                          <p:cTn fill="hold">
                            <p:stCondLst>
                              <p:cond delay="125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126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par>
                          <p:cTn fill="hold">
                            <p:stCondLst>
                              <p:cond delay="127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par>
                          <p:cTn fill="hold">
                            <p:stCondLst>
                              <p:cond delay="1280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par>
                          <p:cTn fill="hold">
                            <p:stCondLst>
                              <p:cond delay="129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par>
                          <p:cTn fill="hold">
                            <p:stCondLst>
                              <p:cond delay="130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par>
                          <p:cTn fill="hold">
                            <p:stCondLst>
                              <p:cond delay="131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132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par>
                          <p:cTn fill="hold">
                            <p:stCondLst>
                              <p:cond delay="1330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par>
                          <p:cTn fill="hold">
                            <p:stCondLst>
                              <p:cond delay="134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par>
                          <p:cTn fill="hold">
                            <p:stCondLst>
                              <p:cond delay="1350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par>
                          <p:cTn fill="hold">
                            <p:stCondLst>
                              <p:cond delay="1360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1370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par>
                          <p:cTn fill="hold">
                            <p:stCondLst>
                              <p:cond delay="138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par>
                          <p:cTn fill="hold">
                            <p:stCondLst>
                              <p:cond delay="13900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par>
                          <p:cTn fill="hold">
                            <p:stCondLst>
                              <p:cond delay="1400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141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1420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par>
                          <p:cTn fill="hold">
                            <p:stCondLst>
                              <p:cond delay="14300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par>
                          <p:cTn fill="hold">
                            <p:stCondLst>
                              <p:cond delay="144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par>
                          <p:cTn fill="hold">
                            <p:stCondLst>
                              <p:cond delay="145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par>
                          <p:cTn fill="hold">
                            <p:stCondLst>
                              <p:cond delay="1460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147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par>
                          <p:cTn fill="hold">
                            <p:stCondLst>
                              <p:cond delay="148000"/>
                            </p:stCondLst>
                            <p:childTnLst>
                              <p:par>
                                <p:cTn fill="hold" nodeType="after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par>
                          <p:cTn fill="hold">
                            <p:stCondLst>
                              <p:cond delay="149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par>
                          <p:cTn fill="hold">
                            <p:stCondLst>
                              <p:cond delay="150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par>
                          <p:cTn fill="hold">
                            <p:stCondLst>
                              <p:cond delay="151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1520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par>
                          <p:cTn fill="hold">
                            <p:stCondLst>
                              <p:cond delay="1530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par>
                          <p:cTn fill="hold">
                            <p:stCondLst>
                              <p:cond delay="1540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par>
                          <p:cTn fill="hold">
                            <p:stCondLst>
                              <p:cond delay="1550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par>
                          <p:cTn fill="hold">
                            <p:stCondLst>
                              <p:cond delay="1560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par>
                          <p:cTn fill="hold">
                            <p:stCondLst>
                              <p:cond delay="1570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par>
                          <p:cTn fill="hold">
                            <p:stCondLst>
                              <p:cond delay="1580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par>
                          <p:cTn fill="hold">
                            <p:stCondLst>
                              <p:cond delay="1590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par>
                          <p:cTn fill="hold">
                            <p:stCondLst>
                              <p:cond delay="1600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par>
                          <p:cTn fill="hold">
                            <p:stCondLst>
                              <p:cond delay="1610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par>
                          <p:cTn fill="hold">
                            <p:stCondLst>
                              <p:cond delay="162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163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par>
                          <p:cTn fill="hold">
                            <p:stCondLst>
                              <p:cond delay="164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par>
                          <p:cTn fill="hold">
                            <p:stCondLst>
                              <p:cond delay="165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166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1670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par>
                          <p:cTn fill="hold">
                            <p:stCondLst>
                              <p:cond delay="1680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par>
                          <p:cTn fill="hold">
                            <p:stCondLst>
                              <p:cond delay="1690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par>
                          <p:cTn fill="hold">
                            <p:stCondLst>
                              <p:cond delay="1700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par>
                          <p:cTn fill="hold">
                            <p:stCondLst>
                              <p:cond delay="171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par>
                          <p:cTn fill="hold">
                            <p:stCondLst>
                              <p:cond delay="1720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par>
                          <p:cTn fill="hold">
                            <p:stCondLst>
                              <p:cond delay="1730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par>
                          <p:cTn fill="hold">
                            <p:stCondLst>
                              <p:cond delay="1740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par>
                          <p:cTn fill="hold">
                            <p:stCondLst>
                              <p:cond delay="1750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par>
                          <p:cTn fill="hold">
                            <p:stCondLst>
                              <p:cond delay="1760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par>
                          <p:cTn fill="hold">
                            <p:stCondLst>
                              <p:cond delay="177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par>
                          <p:cTn fill="hold">
                            <p:stCondLst>
                              <p:cond delay="1780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par>
                          <p:cTn fill="hold">
                            <p:stCondLst>
                              <p:cond delay="1790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par>
                          <p:cTn fill="hold">
                            <p:stCondLst>
                              <p:cond delay="1800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pSp>
        <p:nvGrpSpPr>
          <p:cNvPr id="468" name="Google Shape;468;p14"/>
          <p:cNvGrpSpPr/>
          <p:nvPr/>
        </p:nvGrpSpPr>
        <p:grpSpPr>
          <a:xfrm rot="5400000">
            <a:off x="8383393" y="3218530"/>
            <a:ext cx="6891246" cy="653685"/>
            <a:chOff x="4871257" y="83128"/>
            <a:chExt cx="7501721" cy="653685"/>
          </a:xfrm>
        </p:grpSpPr>
        <p:sp>
          <p:nvSpPr>
            <p:cNvPr id="469" name="Google Shape;469;p14"/>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70" name="Google Shape;470;p14"/>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Calibri"/>
                <a:ea typeface="Calibri"/>
                <a:cs typeface="Calibri"/>
                <a:sym typeface="Calibri"/>
              </a:endParaRPr>
            </a:p>
          </p:txBody>
        </p:sp>
      </p:grpSp>
      <p:pic>
        <p:nvPicPr>
          <p:cNvPr id="471" name="Google Shape;471;p14"/>
          <p:cNvPicPr preferRelativeResize="0"/>
          <p:nvPr/>
        </p:nvPicPr>
        <p:blipFill rotWithShape="1">
          <a:blip r:embed="rId3">
            <a:alphaModFix/>
          </a:blip>
          <a:srcRect b="0" l="0" r="0" t="0"/>
          <a:stretch/>
        </p:blipFill>
        <p:spPr>
          <a:xfrm>
            <a:off x="8070693" y="1742666"/>
            <a:ext cx="3431480" cy="3316006"/>
          </a:xfrm>
          <a:prstGeom prst="rect">
            <a:avLst/>
          </a:prstGeom>
          <a:noFill/>
          <a:ln>
            <a:noFill/>
          </a:ln>
        </p:spPr>
      </p:pic>
      <p:sp>
        <p:nvSpPr>
          <p:cNvPr id="472" name="Google Shape;472;p14"/>
          <p:cNvSpPr txBox="1"/>
          <p:nvPr/>
        </p:nvSpPr>
        <p:spPr>
          <a:xfrm>
            <a:off x="327660" y="141711"/>
            <a:ext cx="20497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Arial"/>
                <a:ea typeface="Arial"/>
                <a:cs typeface="Arial"/>
                <a:sym typeface="Arial"/>
              </a:rPr>
              <a:t>Nhận xét:</a:t>
            </a:r>
            <a:endParaRPr/>
          </a:p>
        </p:txBody>
      </p:sp>
      <p:sp>
        <p:nvSpPr>
          <p:cNvPr id="473" name="Google Shape;473;p14"/>
          <p:cNvSpPr txBox="1"/>
          <p:nvPr/>
        </p:nvSpPr>
        <p:spPr>
          <a:xfrm>
            <a:off x="2249880" y="172488"/>
            <a:ext cx="104450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Arial"/>
                <a:ea typeface="Arial"/>
                <a:cs typeface="Arial"/>
                <a:sym typeface="Arial"/>
              </a:rPr>
              <a:t>Lục giác đều ABCDEG ở hình 8 có:</a:t>
            </a:r>
            <a:endParaRPr/>
          </a:p>
        </p:txBody>
      </p:sp>
      <p:sp>
        <p:nvSpPr>
          <p:cNvPr id="474" name="Google Shape;474;p14"/>
          <p:cNvSpPr txBox="1"/>
          <p:nvPr/>
        </p:nvSpPr>
        <p:spPr>
          <a:xfrm>
            <a:off x="198120" y="1164554"/>
            <a:ext cx="9509760" cy="65883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70C0"/>
              </a:buClr>
              <a:buSzPts val="2800"/>
              <a:buFont typeface="Arial"/>
              <a:buChar char="-"/>
            </a:pPr>
            <a:r>
              <a:rPr lang="en-US" sz="2800">
                <a:solidFill>
                  <a:srgbClr val="0070C0"/>
                </a:solidFill>
                <a:latin typeface="Arial"/>
                <a:ea typeface="Arial"/>
                <a:cs typeface="Arial"/>
                <a:sym typeface="Arial"/>
              </a:rPr>
              <a:t>Sáu cạnh bằng  nhau AB = BC = CD = DE = EG = GA.</a:t>
            </a:r>
            <a:endParaRPr/>
          </a:p>
        </p:txBody>
      </p:sp>
      <p:sp>
        <p:nvSpPr>
          <p:cNvPr id="475" name="Google Shape;475;p14"/>
          <p:cNvSpPr/>
          <p:nvPr/>
        </p:nvSpPr>
        <p:spPr>
          <a:xfrm>
            <a:off x="182880" y="2213818"/>
            <a:ext cx="71962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Arial"/>
                <a:ea typeface="Arial"/>
                <a:cs typeface="Arial"/>
                <a:sym typeface="Arial"/>
              </a:rPr>
              <a:t>- Ba đường chéo chính cắt nhau tại điểm O.</a:t>
            </a:r>
            <a:endParaRPr sz="2800">
              <a:solidFill>
                <a:schemeClr val="dk1"/>
              </a:solidFill>
              <a:latin typeface="Calibri"/>
              <a:ea typeface="Calibri"/>
              <a:cs typeface="Calibri"/>
              <a:sym typeface="Calibri"/>
            </a:endParaRPr>
          </a:p>
        </p:txBody>
      </p:sp>
      <p:sp>
        <p:nvSpPr>
          <p:cNvPr id="476" name="Google Shape;476;p14"/>
          <p:cNvSpPr/>
          <p:nvPr/>
        </p:nvSpPr>
        <p:spPr>
          <a:xfrm>
            <a:off x="167640" y="3008240"/>
            <a:ext cx="81926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Arial"/>
                <a:ea typeface="Arial"/>
                <a:cs typeface="Arial"/>
                <a:sym typeface="Arial"/>
              </a:rPr>
              <a:t>- Ba đường chéo chính bằng nhau AD = BE = CG.</a:t>
            </a:r>
            <a:endParaRPr sz="2800">
              <a:solidFill>
                <a:schemeClr val="dk1"/>
              </a:solidFill>
              <a:latin typeface="Calibri"/>
              <a:ea typeface="Calibri"/>
              <a:cs typeface="Calibri"/>
              <a:sym typeface="Calibri"/>
            </a:endParaRPr>
          </a:p>
        </p:txBody>
      </p:sp>
      <p:sp>
        <p:nvSpPr>
          <p:cNvPr id="477" name="Google Shape;477;p14"/>
          <p:cNvSpPr/>
          <p:nvPr/>
        </p:nvSpPr>
        <p:spPr>
          <a:xfrm>
            <a:off x="137160" y="3727936"/>
            <a:ext cx="79875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Arial"/>
                <a:ea typeface="Arial"/>
                <a:cs typeface="Arial"/>
                <a:sym typeface="Arial"/>
              </a:rPr>
              <a:t>- Sáu góc ở các đỉnh A, B, C, D, E, G bằng nhau.</a:t>
            </a:r>
            <a:endParaRPr sz="2800">
              <a:solidFill>
                <a:schemeClr val="dk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pSp>
        <p:nvGrpSpPr>
          <p:cNvPr id="482" name="Google Shape;482;p15"/>
          <p:cNvGrpSpPr/>
          <p:nvPr/>
        </p:nvGrpSpPr>
        <p:grpSpPr>
          <a:xfrm rot="5400000">
            <a:off x="8383393" y="3218530"/>
            <a:ext cx="6891246" cy="653685"/>
            <a:chOff x="4871257" y="83128"/>
            <a:chExt cx="7501721" cy="653685"/>
          </a:xfrm>
        </p:grpSpPr>
        <p:sp>
          <p:nvSpPr>
            <p:cNvPr id="483" name="Google Shape;483;p15"/>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84" name="Google Shape;484;p15"/>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Calibri"/>
                <a:ea typeface="Calibri"/>
                <a:cs typeface="Calibri"/>
                <a:sym typeface="Calibri"/>
              </a:endParaRPr>
            </a:p>
          </p:txBody>
        </p:sp>
      </p:grpSp>
      <p:sp>
        <p:nvSpPr>
          <p:cNvPr id="485" name="Google Shape;485;p15"/>
          <p:cNvSpPr/>
          <p:nvPr/>
        </p:nvSpPr>
        <p:spPr>
          <a:xfrm>
            <a:off x="2459906" y="749734"/>
            <a:ext cx="875726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rial"/>
                <a:ea typeface="Arial"/>
                <a:cs typeface="Arial"/>
                <a:sym typeface="Arial"/>
              </a:rPr>
              <a:t>Hãy tìm các hình trong thực tế gần gũi xung quanh có dạng hình lục giác đều.</a:t>
            </a:r>
            <a:endParaRPr/>
          </a:p>
        </p:txBody>
      </p:sp>
      <p:grpSp>
        <p:nvGrpSpPr>
          <p:cNvPr id="486" name="Google Shape;486;p15"/>
          <p:cNvGrpSpPr/>
          <p:nvPr/>
        </p:nvGrpSpPr>
        <p:grpSpPr>
          <a:xfrm>
            <a:off x="-202026" y="-150194"/>
            <a:ext cx="2555252" cy="2753963"/>
            <a:chOff x="7663367" y="3134234"/>
            <a:chExt cx="3056215" cy="2952722"/>
          </a:xfrm>
        </p:grpSpPr>
        <p:pic>
          <p:nvPicPr>
            <p:cNvPr descr="Clipboard" id="487" name="Google Shape;487;p15"/>
            <p:cNvPicPr preferRelativeResize="0"/>
            <p:nvPr/>
          </p:nvPicPr>
          <p:blipFill rotWithShape="1">
            <a:blip r:embed="rId3">
              <a:alphaModFix/>
            </a:blip>
            <a:srcRect b="0" l="0" r="0" t="0"/>
            <a:stretch/>
          </p:blipFill>
          <p:spPr>
            <a:xfrm rot="631394">
              <a:off x="7873351" y="3344218"/>
              <a:ext cx="2532753" cy="2532753"/>
            </a:xfrm>
            <a:prstGeom prst="rect">
              <a:avLst/>
            </a:prstGeom>
            <a:noFill/>
            <a:ln>
              <a:noFill/>
            </a:ln>
          </p:spPr>
        </p:pic>
        <p:pic>
          <p:nvPicPr>
            <p:cNvPr descr="Pencil" id="488" name="Google Shape;488;p15"/>
            <p:cNvPicPr preferRelativeResize="0"/>
            <p:nvPr/>
          </p:nvPicPr>
          <p:blipFill rotWithShape="1">
            <a:blip r:embed="rId4">
              <a:alphaModFix/>
            </a:blip>
            <a:srcRect b="0" l="0" r="0" t="0"/>
            <a:stretch/>
          </p:blipFill>
          <p:spPr>
            <a:xfrm>
              <a:off x="9231180" y="3939943"/>
              <a:ext cx="1488402" cy="1488402"/>
            </a:xfrm>
            <a:prstGeom prst="rect">
              <a:avLst/>
            </a:prstGeom>
            <a:noFill/>
            <a:ln>
              <a:noFill/>
            </a:ln>
          </p:spPr>
        </p:pic>
      </p:grpSp>
      <p:pic>
        <p:nvPicPr>
          <p:cNvPr id="489" name="Google Shape;489;p15"/>
          <p:cNvPicPr preferRelativeResize="0"/>
          <p:nvPr/>
        </p:nvPicPr>
        <p:blipFill rotWithShape="1">
          <a:blip r:embed="rId5">
            <a:alphaModFix/>
          </a:blip>
          <a:srcRect b="0" l="0" r="0" t="0"/>
          <a:stretch/>
        </p:blipFill>
        <p:spPr>
          <a:xfrm>
            <a:off x="2997713" y="1703841"/>
            <a:ext cx="2411021" cy="2414170"/>
          </a:xfrm>
          <a:prstGeom prst="rect">
            <a:avLst/>
          </a:prstGeom>
          <a:noFill/>
          <a:ln>
            <a:noFill/>
          </a:ln>
        </p:spPr>
      </p:pic>
      <p:pic>
        <p:nvPicPr>
          <p:cNvPr id="490" name="Google Shape;490;p15"/>
          <p:cNvPicPr preferRelativeResize="0"/>
          <p:nvPr/>
        </p:nvPicPr>
        <p:blipFill rotWithShape="1">
          <a:blip r:embed="rId6">
            <a:alphaModFix/>
          </a:blip>
          <a:srcRect b="0" l="0" r="0" t="0"/>
          <a:stretch/>
        </p:blipFill>
        <p:spPr>
          <a:xfrm>
            <a:off x="6743504" y="2019141"/>
            <a:ext cx="2223733" cy="1951121"/>
          </a:xfrm>
          <a:prstGeom prst="rect">
            <a:avLst/>
          </a:prstGeom>
          <a:noFill/>
          <a:ln>
            <a:noFill/>
          </a:ln>
        </p:spPr>
      </p:pic>
      <p:pic>
        <p:nvPicPr>
          <p:cNvPr id="491" name="Google Shape;491;p15"/>
          <p:cNvPicPr preferRelativeResize="0"/>
          <p:nvPr/>
        </p:nvPicPr>
        <p:blipFill rotWithShape="1">
          <a:blip r:embed="rId7">
            <a:alphaModFix/>
          </a:blip>
          <a:srcRect b="0" l="0" r="0" t="0"/>
          <a:stretch/>
        </p:blipFill>
        <p:spPr>
          <a:xfrm>
            <a:off x="3255900" y="4256208"/>
            <a:ext cx="1894645" cy="2218976"/>
          </a:xfrm>
          <a:prstGeom prst="rect">
            <a:avLst/>
          </a:prstGeom>
          <a:noFill/>
          <a:ln>
            <a:noFill/>
          </a:ln>
        </p:spPr>
      </p:pic>
      <p:pic>
        <p:nvPicPr>
          <p:cNvPr id="492" name="Google Shape;492;p15"/>
          <p:cNvPicPr preferRelativeResize="0"/>
          <p:nvPr/>
        </p:nvPicPr>
        <p:blipFill rotWithShape="1">
          <a:blip r:embed="rId8">
            <a:alphaModFix/>
          </a:blip>
          <a:srcRect b="0" l="0" r="0" t="0"/>
          <a:stretch/>
        </p:blipFill>
        <p:spPr>
          <a:xfrm>
            <a:off x="6743504" y="4300708"/>
            <a:ext cx="2450437" cy="2221424"/>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6"/>
          <p:cNvSpPr/>
          <p:nvPr/>
        </p:nvSpPr>
        <p:spPr>
          <a:xfrm>
            <a:off x="6065520" y="991071"/>
            <a:ext cx="3779520" cy="3024870"/>
          </a:xfrm>
          <a:prstGeom prst="ellipse">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8" name="Google Shape;498;p16"/>
          <p:cNvGrpSpPr/>
          <p:nvPr/>
        </p:nvGrpSpPr>
        <p:grpSpPr>
          <a:xfrm rot="5400000">
            <a:off x="8383393" y="3218530"/>
            <a:ext cx="6891246" cy="653685"/>
            <a:chOff x="4871257" y="83128"/>
            <a:chExt cx="7501721" cy="653685"/>
          </a:xfrm>
        </p:grpSpPr>
        <p:sp>
          <p:nvSpPr>
            <p:cNvPr id="499" name="Google Shape;499;p16"/>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500" name="Google Shape;500;p16"/>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Calibri"/>
                <a:ea typeface="Calibri"/>
                <a:cs typeface="Calibri"/>
                <a:sym typeface="Calibri"/>
              </a:endParaRPr>
            </a:p>
          </p:txBody>
        </p:sp>
      </p:grpSp>
      <p:grpSp>
        <p:nvGrpSpPr>
          <p:cNvPr id="501" name="Google Shape;501;p16"/>
          <p:cNvGrpSpPr/>
          <p:nvPr/>
        </p:nvGrpSpPr>
        <p:grpSpPr>
          <a:xfrm>
            <a:off x="-202026" y="-150194"/>
            <a:ext cx="2555252" cy="2753963"/>
            <a:chOff x="7663367" y="3134234"/>
            <a:chExt cx="3056215" cy="2952722"/>
          </a:xfrm>
        </p:grpSpPr>
        <p:pic>
          <p:nvPicPr>
            <p:cNvPr descr="Clipboard" id="502" name="Google Shape;502;p16"/>
            <p:cNvPicPr preferRelativeResize="0"/>
            <p:nvPr/>
          </p:nvPicPr>
          <p:blipFill rotWithShape="1">
            <a:blip r:embed="rId3">
              <a:alphaModFix/>
            </a:blip>
            <a:srcRect b="0" l="0" r="0" t="0"/>
            <a:stretch/>
          </p:blipFill>
          <p:spPr>
            <a:xfrm rot="631394">
              <a:off x="7873351" y="3344218"/>
              <a:ext cx="2532753" cy="2532753"/>
            </a:xfrm>
            <a:prstGeom prst="rect">
              <a:avLst/>
            </a:prstGeom>
            <a:noFill/>
            <a:ln>
              <a:noFill/>
            </a:ln>
          </p:spPr>
        </p:pic>
        <p:pic>
          <p:nvPicPr>
            <p:cNvPr descr="Pencil" id="503" name="Google Shape;503;p16"/>
            <p:cNvPicPr preferRelativeResize="0"/>
            <p:nvPr/>
          </p:nvPicPr>
          <p:blipFill rotWithShape="1">
            <a:blip r:embed="rId4">
              <a:alphaModFix/>
            </a:blip>
            <a:srcRect b="0" l="0" r="0" t="0"/>
            <a:stretch/>
          </p:blipFill>
          <p:spPr>
            <a:xfrm>
              <a:off x="9231180" y="3939943"/>
              <a:ext cx="1488402" cy="1488402"/>
            </a:xfrm>
            <a:prstGeom prst="rect">
              <a:avLst/>
            </a:prstGeom>
            <a:noFill/>
            <a:ln>
              <a:noFill/>
            </a:ln>
          </p:spPr>
        </p:pic>
      </p:grpSp>
      <p:sp>
        <p:nvSpPr>
          <p:cNvPr id="504" name="Google Shape;504;p16"/>
          <p:cNvSpPr/>
          <p:nvPr/>
        </p:nvSpPr>
        <p:spPr>
          <a:xfrm>
            <a:off x="2353225" y="467851"/>
            <a:ext cx="98026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rial"/>
                <a:ea typeface="Arial"/>
                <a:cs typeface="Arial"/>
                <a:sym typeface="Arial"/>
              </a:rPr>
              <a:t>Quan sát các hình sau, cho biết hình nào là lục giác đều?</a:t>
            </a:r>
            <a:endParaRPr/>
          </a:p>
        </p:txBody>
      </p:sp>
      <p:pic>
        <p:nvPicPr>
          <p:cNvPr id="505" name="Google Shape;505;p16"/>
          <p:cNvPicPr preferRelativeResize="0"/>
          <p:nvPr/>
        </p:nvPicPr>
        <p:blipFill rotWithShape="1">
          <a:blip r:embed="rId5">
            <a:alphaModFix/>
          </a:blip>
          <a:srcRect b="0" l="0" r="0" t="0"/>
          <a:stretch/>
        </p:blipFill>
        <p:spPr>
          <a:xfrm>
            <a:off x="2718985" y="1069340"/>
            <a:ext cx="2479320" cy="2557780"/>
          </a:xfrm>
          <a:prstGeom prst="rect">
            <a:avLst/>
          </a:prstGeom>
          <a:noFill/>
          <a:ln>
            <a:noFill/>
          </a:ln>
        </p:spPr>
      </p:pic>
      <p:pic>
        <p:nvPicPr>
          <p:cNvPr id="506" name="Google Shape;506;p16"/>
          <p:cNvPicPr preferRelativeResize="0"/>
          <p:nvPr/>
        </p:nvPicPr>
        <p:blipFill rotWithShape="1">
          <a:blip r:embed="rId6">
            <a:alphaModFix/>
          </a:blip>
          <a:srcRect b="0" l="0" r="0" t="0"/>
          <a:stretch/>
        </p:blipFill>
        <p:spPr>
          <a:xfrm>
            <a:off x="6758940" y="1051547"/>
            <a:ext cx="2461260" cy="2933388"/>
          </a:xfrm>
          <a:prstGeom prst="rect">
            <a:avLst/>
          </a:prstGeom>
          <a:noFill/>
          <a:ln>
            <a:noFill/>
          </a:ln>
        </p:spPr>
      </p:pic>
      <p:pic>
        <p:nvPicPr>
          <p:cNvPr id="507" name="Google Shape;507;p16"/>
          <p:cNvPicPr preferRelativeResize="0"/>
          <p:nvPr/>
        </p:nvPicPr>
        <p:blipFill rotWithShape="1">
          <a:blip r:embed="rId7">
            <a:alphaModFix/>
          </a:blip>
          <a:srcRect b="0" l="0" r="0" t="0"/>
          <a:stretch/>
        </p:blipFill>
        <p:spPr>
          <a:xfrm>
            <a:off x="2514981" y="3784375"/>
            <a:ext cx="2887328" cy="2958915"/>
          </a:xfrm>
          <a:prstGeom prst="rect">
            <a:avLst/>
          </a:prstGeom>
          <a:noFill/>
          <a:ln>
            <a:noFill/>
          </a:ln>
        </p:spPr>
      </p:pic>
      <p:pic>
        <p:nvPicPr>
          <p:cNvPr id="508" name="Google Shape;508;p16"/>
          <p:cNvPicPr preferRelativeResize="0"/>
          <p:nvPr/>
        </p:nvPicPr>
        <p:blipFill rotWithShape="1">
          <a:blip r:embed="rId8">
            <a:alphaModFix/>
          </a:blip>
          <a:srcRect b="0" l="0" r="0" t="0"/>
          <a:stretch/>
        </p:blipFill>
        <p:spPr>
          <a:xfrm>
            <a:off x="6842760" y="4015941"/>
            <a:ext cx="2293620" cy="272734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7"/>
          <p:cNvSpPr/>
          <p:nvPr/>
        </p:nvSpPr>
        <p:spPr>
          <a:xfrm>
            <a:off x="112542" y="99607"/>
            <a:ext cx="11943219" cy="6658786"/>
          </a:xfrm>
          <a:custGeom>
            <a:rect b="b" l="l" r="r" t="t"/>
            <a:pathLst>
              <a:path extrusionOk="0" h="6658786" w="11943219">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cap="flat" cmpd="sng" w="69850">
            <a:solidFill>
              <a:srgbClr val="1F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17"/>
          <p:cNvSpPr/>
          <p:nvPr/>
        </p:nvSpPr>
        <p:spPr>
          <a:xfrm>
            <a:off x="3225504" y="328207"/>
            <a:ext cx="5717294" cy="956117"/>
          </a:xfrm>
          <a:prstGeom prst="roundRect">
            <a:avLst>
              <a:gd fmla="val 50000"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HƯỚNG DẪN TỰ HỌC Ở NHÀ</a:t>
            </a:r>
            <a:endParaRPr/>
          </a:p>
        </p:txBody>
      </p:sp>
      <p:sp>
        <p:nvSpPr>
          <p:cNvPr id="516" name="Google Shape;516;p17"/>
          <p:cNvSpPr txBox="1"/>
          <p:nvPr/>
        </p:nvSpPr>
        <p:spPr>
          <a:xfrm>
            <a:off x="472440" y="1471690"/>
            <a:ext cx="11247120" cy="369440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accent1"/>
              </a:buClr>
              <a:buSzPts val="3200"/>
              <a:buFont typeface="Arial"/>
              <a:buChar char="-"/>
            </a:pPr>
            <a:r>
              <a:rPr lang="en-US" sz="3200">
                <a:solidFill>
                  <a:schemeClr val="accent1"/>
                </a:solidFill>
                <a:latin typeface="Arial"/>
                <a:ea typeface="Arial"/>
                <a:cs typeface="Arial"/>
                <a:sym typeface="Arial"/>
              </a:rPr>
              <a:t>Đọc lại toàn bộ nội dung đã học.</a:t>
            </a:r>
            <a:endParaRPr/>
          </a:p>
          <a:p>
            <a:pPr indent="-457200" lvl="0" marL="457200" marR="0" rtl="0" algn="l">
              <a:lnSpc>
                <a:spcPct val="150000"/>
              </a:lnSpc>
              <a:spcBef>
                <a:spcPts val="0"/>
              </a:spcBef>
              <a:spcAft>
                <a:spcPts val="0"/>
              </a:spcAft>
              <a:buClr>
                <a:schemeClr val="accent1"/>
              </a:buClr>
              <a:buSzPts val="3200"/>
              <a:buFont typeface="Arial"/>
              <a:buChar char="-"/>
            </a:pPr>
            <a:r>
              <a:rPr lang="en-US" sz="3200">
                <a:solidFill>
                  <a:schemeClr val="accent1"/>
                </a:solidFill>
                <a:latin typeface="Arial"/>
                <a:ea typeface="Arial"/>
                <a:cs typeface="Arial"/>
                <a:sym typeface="Arial"/>
              </a:rPr>
              <a:t>Học thuộc:</a:t>
            </a:r>
            <a:endParaRPr/>
          </a:p>
          <a:p>
            <a:pPr indent="0" lvl="0" marL="0" marR="0" rtl="0" algn="l">
              <a:lnSpc>
                <a:spcPct val="150000"/>
              </a:lnSpc>
              <a:spcBef>
                <a:spcPts val="0"/>
              </a:spcBef>
              <a:spcAft>
                <a:spcPts val="0"/>
              </a:spcAft>
              <a:buNone/>
            </a:pPr>
            <a:r>
              <a:rPr lang="en-US" sz="3200">
                <a:solidFill>
                  <a:schemeClr val="accent1"/>
                </a:solidFill>
                <a:latin typeface="Arial"/>
                <a:ea typeface="Arial"/>
                <a:cs typeface="Arial"/>
                <a:sym typeface="Arial"/>
              </a:rPr>
              <a:t>	+ Cách vẽ hình vuông bằng êke, công thức tính chu vi và diện tích của hình vuông, nhận xét về lục giác đều.</a:t>
            </a:r>
            <a:endParaRPr/>
          </a:p>
          <a:p>
            <a:pPr indent="0" lvl="0" marL="0" marR="0" rtl="0" algn="l">
              <a:lnSpc>
                <a:spcPct val="150000"/>
              </a:lnSpc>
              <a:spcBef>
                <a:spcPts val="0"/>
              </a:spcBef>
              <a:spcAft>
                <a:spcPts val="0"/>
              </a:spcAft>
              <a:buNone/>
            </a:pPr>
            <a:r>
              <a:rPr lang="en-US" sz="3200">
                <a:solidFill>
                  <a:schemeClr val="accent1"/>
                </a:solidFill>
                <a:latin typeface="Arial"/>
                <a:ea typeface="Arial"/>
                <a:cs typeface="Arial"/>
                <a:sym typeface="Arial"/>
              </a:rPr>
              <a:t>- Làm các bài tập 1, 2 (SGK/tr96,97); làm thêm bài sau:</a:t>
            </a:r>
            <a:endParaRPr sz="3200">
              <a:solidFill>
                <a:schemeClr val="accen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18"/>
          <p:cNvPicPr preferRelativeResize="0"/>
          <p:nvPr/>
        </p:nvPicPr>
        <p:blipFill rotWithShape="1">
          <a:blip r:embed="rId3">
            <a:alphaModFix/>
          </a:blip>
          <a:srcRect b="0" l="0" r="0" t="0"/>
          <a:stretch/>
        </p:blipFill>
        <p:spPr>
          <a:xfrm>
            <a:off x="524292" y="862892"/>
            <a:ext cx="12465678" cy="3816538"/>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4E79"/>
        </a:solidFill>
      </p:bgPr>
    </p:bg>
    <p:spTree>
      <p:nvGrpSpPr>
        <p:cNvPr id="525" name="Shape 525"/>
        <p:cNvGrpSpPr/>
        <p:nvPr/>
      </p:nvGrpSpPr>
      <p:grpSpPr>
        <a:xfrm>
          <a:off x="0" y="0"/>
          <a:ext cx="0" cy="0"/>
          <a:chOff x="0" y="0"/>
          <a:chExt cx="0" cy="0"/>
        </a:xfrm>
      </p:grpSpPr>
      <p:sp>
        <p:nvSpPr>
          <p:cNvPr id="526" name="Google Shape;526;p19"/>
          <p:cNvSpPr txBox="1"/>
          <p:nvPr>
            <p:ph type="ctrTitle"/>
          </p:nvPr>
        </p:nvSpPr>
        <p:spPr>
          <a:xfrm>
            <a:off x="1524000" y="85220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Rockwell"/>
              <a:buNone/>
            </a:pPr>
            <a:r>
              <a:rPr lang="en-US" sz="8000">
                <a:solidFill>
                  <a:schemeClr val="lt1"/>
                </a:solidFill>
                <a:latin typeface="Rockwell"/>
                <a:ea typeface="Rockwell"/>
                <a:cs typeface="Rockwell"/>
                <a:sym typeface="Rockwell"/>
              </a:rPr>
              <a:t>Remember…</a:t>
            </a:r>
            <a:br>
              <a:rPr lang="en-US" sz="8000">
                <a:solidFill>
                  <a:schemeClr val="lt1"/>
                </a:solidFill>
                <a:latin typeface="Rockwell"/>
                <a:ea typeface="Rockwell"/>
                <a:cs typeface="Rockwell"/>
                <a:sym typeface="Rockwell"/>
              </a:rPr>
            </a:br>
            <a:r>
              <a:rPr lang="en-US" sz="8000">
                <a:solidFill>
                  <a:schemeClr val="lt1"/>
                </a:solidFill>
                <a:latin typeface="Rockwell"/>
                <a:ea typeface="Rockwell"/>
                <a:cs typeface="Rockwell"/>
                <a:sym typeface="Rockwell"/>
              </a:rPr>
              <a:t>Safety First!</a:t>
            </a:r>
            <a:endParaRPr/>
          </a:p>
        </p:txBody>
      </p:sp>
      <p:cxnSp>
        <p:nvCxnSpPr>
          <p:cNvPr id="527" name="Google Shape;527;p19"/>
          <p:cNvCxnSpPr/>
          <p:nvPr/>
        </p:nvCxnSpPr>
        <p:spPr>
          <a:xfrm>
            <a:off x="3579677" y="3278339"/>
            <a:ext cx="4914900" cy="0"/>
          </a:xfrm>
          <a:prstGeom prst="straightConnector1">
            <a:avLst/>
          </a:prstGeom>
          <a:noFill/>
          <a:ln cap="flat" cmpd="sng" w="19050">
            <a:solidFill>
              <a:schemeClr val="lt1"/>
            </a:solidFill>
            <a:prstDash val="solid"/>
            <a:miter lim="800000"/>
            <a:headEnd len="sm" w="sm" type="none"/>
            <a:tailEnd len="sm" w="sm" type="none"/>
          </a:ln>
        </p:spPr>
      </p:cxnSp>
      <p:sp>
        <p:nvSpPr>
          <p:cNvPr id="528" name="Google Shape;528;p19"/>
          <p:cNvSpPr txBox="1"/>
          <p:nvPr>
            <p:ph idx="1" type="subTitle"/>
          </p:nvPr>
        </p:nvSpPr>
        <p:spPr>
          <a:xfrm>
            <a:off x="1465127" y="3620366"/>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None/>
            </a:pPr>
            <a:r>
              <a:rPr lang="en-US" sz="2000">
                <a:solidFill>
                  <a:schemeClr val="lt1"/>
                </a:solidFill>
                <a:latin typeface="Tahoma"/>
                <a:ea typeface="Tahoma"/>
                <a:cs typeface="Tahoma"/>
                <a:sym typeface="Tahoma"/>
              </a:rPr>
              <a:t>Thank you!</a:t>
            </a:r>
            <a:endParaRPr sz="2000">
              <a:solidFill>
                <a:schemeClr val="lt1"/>
              </a:solidFill>
              <a:latin typeface="Tahoma"/>
              <a:ea typeface="Tahoma"/>
              <a:cs typeface="Tahoma"/>
              <a:sym typeface="Tahoma"/>
            </a:endParaRPr>
          </a:p>
        </p:txBody>
      </p:sp>
      <p:pic>
        <p:nvPicPr>
          <p:cNvPr descr="Clipboard" id="529" name="Google Shape;529;p19"/>
          <p:cNvPicPr preferRelativeResize="0"/>
          <p:nvPr/>
        </p:nvPicPr>
        <p:blipFill rotWithShape="1">
          <a:blip r:embed="rId3">
            <a:alphaModFix/>
          </a:blip>
          <a:srcRect b="0" l="0" r="0" t="0"/>
          <a:stretch/>
        </p:blipFill>
        <p:spPr>
          <a:xfrm rot="631394">
            <a:off x="-514584" y="4127150"/>
            <a:ext cx="3194131" cy="3194131"/>
          </a:xfrm>
          <a:prstGeom prst="rect">
            <a:avLst/>
          </a:prstGeom>
          <a:noFill/>
          <a:ln>
            <a:noFill/>
          </a:ln>
        </p:spPr>
      </p:pic>
      <p:pic>
        <p:nvPicPr>
          <p:cNvPr descr="Ruler" id="530" name="Google Shape;530;p19"/>
          <p:cNvPicPr preferRelativeResize="0"/>
          <p:nvPr/>
        </p:nvPicPr>
        <p:blipFill rotWithShape="1">
          <a:blip r:embed="rId4">
            <a:alphaModFix/>
          </a:blip>
          <a:srcRect b="0" l="0" r="0" t="0"/>
          <a:stretch/>
        </p:blipFill>
        <p:spPr>
          <a:xfrm rot="-2710505">
            <a:off x="10171718" y="145767"/>
            <a:ext cx="1574403" cy="1574403"/>
          </a:xfrm>
          <a:prstGeom prst="rect">
            <a:avLst/>
          </a:prstGeom>
          <a:noFill/>
          <a:ln>
            <a:noFill/>
          </a:ln>
        </p:spPr>
      </p:pic>
      <p:pic>
        <p:nvPicPr>
          <p:cNvPr descr="Pencil" id="531" name="Google Shape;531;p19"/>
          <p:cNvPicPr preferRelativeResize="0"/>
          <p:nvPr/>
        </p:nvPicPr>
        <p:blipFill rotWithShape="1">
          <a:blip r:embed="rId5">
            <a:alphaModFix/>
          </a:blip>
          <a:srcRect b="0" l="0" r="0" t="0"/>
          <a:stretch/>
        </p:blipFill>
        <p:spPr>
          <a:xfrm rot="-1079210">
            <a:off x="10917677" y="783939"/>
            <a:ext cx="1488402" cy="1488402"/>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a:hlinkClick action="ppaction://hlinksldjump" r:id="rId3"/>
          </p:cNvPr>
          <p:cNvSpPr/>
          <p:nvPr/>
        </p:nvSpPr>
        <p:spPr>
          <a:xfrm>
            <a:off x="4806462" y="1609969"/>
            <a:ext cx="2039815" cy="199165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Times New Roman"/>
                <a:ea typeface="Times New Roman"/>
                <a:cs typeface="Times New Roman"/>
                <a:sym typeface="Times New Roman"/>
              </a:rPr>
              <a:t>Câu 4</a:t>
            </a:r>
            <a:endParaRPr/>
          </a:p>
        </p:txBody>
      </p:sp>
      <p:pic>
        <p:nvPicPr>
          <p:cNvPr descr="thong diep 5k.jpg" id="91" name="Google Shape;91;p2"/>
          <p:cNvPicPr preferRelativeResize="0"/>
          <p:nvPr/>
        </p:nvPicPr>
        <p:blipFill rotWithShape="1">
          <a:blip r:embed="rId4">
            <a:alphaModFix/>
          </a:blip>
          <a:srcRect b="0" l="0" r="0" t="0"/>
          <a:stretch/>
        </p:blipFill>
        <p:spPr>
          <a:xfrm>
            <a:off x="4124569" y="953475"/>
            <a:ext cx="4222262" cy="5439509"/>
          </a:xfrm>
          <a:prstGeom prst="rect">
            <a:avLst/>
          </a:prstGeom>
          <a:noFill/>
          <a:ln>
            <a:noFill/>
          </a:ln>
        </p:spPr>
      </p:pic>
      <p:sp>
        <p:nvSpPr>
          <p:cNvPr id="92" name="Google Shape;92;p2">
            <a:hlinkClick action="ppaction://hlinksldjump" r:id="rId5"/>
          </p:cNvPr>
          <p:cNvSpPr/>
          <p:nvPr/>
        </p:nvSpPr>
        <p:spPr>
          <a:xfrm>
            <a:off x="4124569" y="953475"/>
            <a:ext cx="2111131" cy="271975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Câu 1</a:t>
            </a:r>
            <a:endParaRPr/>
          </a:p>
        </p:txBody>
      </p:sp>
      <p:sp>
        <p:nvSpPr>
          <p:cNvPr id="93" name="Google Shape;93;p2">
            <a:hlinkClick action="ppaction://hlinksldjump" r:id="rId6"/>
          </p:cNvPr>
          <p:cNvSpPr/>
          <p:nvPr/>
        </p:nvSpPr>
        <p:spPr>
          <a:xfrm>
            <a:off x="6235700" y="953475"/>
            <a:ext cx="2111131" cy="271975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Câu 2</a:t>
            </a:r>
            <a:endParaRPr/>
          </a:p>
        </p:txBody>
      </p:sp>
      <p:sp>
        <p:nvSpPr>
          <p:cNvPr id="94" name="Google Shape;94;p2">
            <a:hlinkClick action="ppaction://hlinksldjump" r:id="rId7"/>
          </p:cNvPr>
          <p:cNvSpPr/>
          <p:nvPr/>
        </p:nvSpPr>
        <p:spPr>
          <a:xfrm>
            <a:off x="4124569" y="3673229"/>
            <a:ext cx="2111131" cy="271975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Câu 3</a:t>
            </a:r>
            <a:endParaRPr/>
          </a:p>
        </p:txBody>
      </p:sp>
      <p:sp>
        <p:nvSpPr>
          <p:cNvPr id="95" name="Google Shape;95;p2">
            <a:hlinkClick action="ppaction://hlinksldjump" r:id="rId8"/>
          </p:cNvPr>
          <p:cNvSpPr/>
          <p:nvPr/>
        </p:nvSpPr>
        <p:spPr>
          <a:xfrm>
            <a:off x="6235700" y="3673229"/>
            <a:ext cx="2111131" cy="271975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Câu 4</a:t>
            </a:r>
            <a:endParaRPr/>
          </a:p>
        </p:txBody>
      </p:sp>
      <p:sp>
        <p:nvSpPr>
          <p:cNvPr id="96" name="Google Shape;96;p2"/>
          <p:cNvSpPr/>
          <p:nvPr/>
        </p:nvSpPr>
        <p:spPr>
          <a:xfrm>
            <a:off x="6338467" y="319869"/>
            <a:ext cx="5717294" cy="493723"/>
          </a:xfrm>
          <a:prstGeom prst="roundRect">
            <a:avLst>
              <a:gd fmla="val 16667" name="adj"/>
            </a:avLst>
          </a:prstGeom>
          <a:solidFill>
            <a:srgbClr val="ED7D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HOẠT ĐỘNG MỞ ĐẦU</a:t>
            </a:r>
            <a:endParaRPr/>
          </a:p>
        </p:txBody>
      </p:sp>
      <p:sp>
        <p:nvSpPr>
          <p:cNvPr id="97" name="Google Shape;97;p2"/>
          <p:cNvSpPr/>
          <p:nvPr/>
        </p:nvSpPr>
        <p:spPr>
          <a:xfrm>
            <a:off x="112542" y="99607"/>
            <a:ext cx="11943219" cy="6658786"/>
          </a:xfrm>
          <a:custGeom>
            <a:rect b="b" l="l" r="r" t="t"/>
            <a:pathLst>
              <a:path extrusionOk="0" h="6658786" w="11943219">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cap="flat" cmpd="sng" w="69850">
            <a:solidFill>
              <a:srgbClr val="1F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2"/>
          <p:cNvSpPr txBox="1"/>
          <p:nvPr/>
        </p:nvSpPr>
        <p:spPr>
          <a:xfrm>
            <a:off x="481876" y="566730"/>
            <a:ext cx="327336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C00000"/>
                </a:solidFill>
                <a:latin typeface="Arial"/>
                <a:ea typeface="Arial"/>
                <a:cs typeface="Arial"/>
                <a:sym typeface="Arial"/>
              </a:rPr>
              <a:t>Trò chơi: </a:t>
            </a:r>
            <a:endParaRPr/>
          </a:p>
          <a:p>
            <a:pPr indent="0" lvl="0" marL="0" marR="0" rtl="0" algn="l">
              <a:spcBef>
                <a:spcPts val="0"/>
              </a:spcBef>
              <a:spcAft>
                <a:spcPts val="0"/>
              </a:spcAft>
              <a:buNone/>
            </a:pPr>
            <a:r>
              <a:rPr lang="en-US" sz="2800">
                <a:solidFill>
                  <a:srgbClr val="C00000"/>
                </a:solidFill>
                <a:latin typeface="Arial"/>
                <a:ea typeface="Arial"/>
                <a:cs typeface="Arial"/>
                <a:sym typeface="Arial"/>
              </a:rPr>
              <a:t>Lật mảnh ghép</a:t>
            </a:r>
            <a:endParaRPr sz="2800">
              <a:solidFill>
                <a:srgbClr val="C00000"/>
              </a:solidFill>
              <a:latin typeface="Arial"/>
              <a:ea typeface="Arial"/>
              <a:cs typeface="Arial"/>
              <a:sym typeface="Arial"/>
            </a:endParaRPr>
          </a:p>
        </p:txBody>
      </p:sp>
      <p:pic>
        <p:nvPicPr>
          <p:cNvPr id="99" name="Google Shape;99;p2"/>
          <p:cNvPicPr preferRelativeResize="0"/>
          <p:nvPr/>
        </p:nvPicPr>
        <p:blipFill rotWithShape="1">
          <a:blip r:embed="rId9">
            <a:alphaModFix/>
          </a:blip>
          <a:srcRect b="0" l="0" r="0" t="0"/>
          <a:stretch/>
        </p:blipFill>
        <p:spPr>
          <a:xfrm>
            <a:off x="9898592" y="3917562"/>
            <a:ext cx="1674695" cy="1524763"/>
          </a:xfrm>
          <a:prstGeom prst="rect">
            <a:avLst/>
          </a:prstGeom>
          <a:noFill/>
          <a:ln>
            <a:noFill/>
          </a:ln>
        </p:spPr>
      </p:pic>
      <p:pic>
        <p:nvPicPr>
          <p:cNvPr id="100" name="Google Shape;100;p2">
            <a:hlinkClick action="ppaction://hlinksldjump" r:id="rId10"/>
          </p:cNvPr>
          <p:cNvPicPr preferRelativeResize="0"/>
          <p:nvPr/>
        </p:nvPicPr>
        <p:blipFill rotWithShape="1">
          <a:blip r:embed="rId11">
            <a:alphaModFix/>
          </a:blip>
          <a:srcRect b="0" l="0" r="0" t="0"/>
          <a:stretch/>
        </p:blipFill>
        <p:spPr>
          <a:xfrm>
            <a:off x="473686" y="4180751"/>
            <a:ext cx="1644869" cy="164486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2"/>
                                        </p:tgtEl>
                                      </p:cBhvr>
                                    </p:animEffect>
                                    <p:set>
                                      <p:cBhvr>
                                        <p:cTn dur="1" fill="hold">
                                          <p:stCondLst>
                                            <p:cond delay="1000"/>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3"/>
                                        </p:tgtEl>
                                      </p:cBhvr>
                                    </p:animEffect>
                                    <p:set>
                                      <p:cBhvr>
                                        <p:cTn dur="1" fill="hold">
                                          <p:stCondLst>
                                            <p:cond delay="1000"/>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4"/>
                                        </p:tgtEl>
                                      </p:cBhvr>
                                    </p:animEffect>
                                    <p:set>
                                      <p:cBhvr>
                                        <p:cTn dur="1" fill="hold">
                                          <p:stCondLst>
                                            <p:cond delay="1000"/>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5"/>
                                        </p:tgtEl>
                                      </p:cBhvr>
                                    </p:animEffect>
                                    <p:set>
                                      <p:cBhvr>
                                        <p:cTn dur="1" fill="hold">
                                          <p:stCondLst>
                                            <p:cond delay="1000"/>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520263" y="204952"/>
            <a:ext cx="10421006" cy="52322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Trong các tam giác sau tam giác nào là tam giác đều.</a:t>
            </a:r>
            <a:endParaRPr/>
          </a:p>
        </p:txBody>
      </p:sp>
      <p:pic>
        <p:nvPicPr>
          <p:cNvPr id="106" name="Google Shape;106;p3"/>
          <p:cNvPicPr preferRelativeResize="0"/>
          <p:nvPr/>
        </p:nvPicPr>
        <p:blipFill rotWithShape="1">
          <a:blip r:embed="rId3">
            <a:alphaModFix/>
          </a:blip>
          <a:srcRect b="0" l="0" r="0" t="0"/>
          <a:stretch/>
        </p:blipFill>
        <p:spPr>
          <a:xfrm>
            <a:off x="1966998" y="888508"/>
            <a:ext cx="6145571" cy="5181215"/>
          </a:xfrm>
          <a:prstGeom prst="rect">
            <a:avLst/>
          </a:prstGeom>
          <a:noFill/>
          <a:ln>
            <a:noFill/>
          </a:ln>
        </p:spPr>
      </p:pic>
      <p:sp>
        <p:nvSpPr>
          <p:cNvPr id="107" name="Google Shape;107;p3"/>
          <p:cNvSpPr txBox="1"/>
          <p:nvPr/>
        </p:nvSpPr>
        <p:spPr>
          <a:xfrm>
            <a:off x="8954813" y="2513247"/>
            <a:ext cx="3105807" cy="954107"/>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Tam giác DEF là tam giác đều</a:t>
            </a:r>
            <a:endParaRPr sz="2800">
              <a:solidFill>
                <a:schemeClr val="accent1"/>
              </a:solidFill>
              <a:latin typeface="Times New Roman"/>
              <a:ea typeface="Times New Roman"/>
              <a:cs typeface="Times New Roman"/>
              <a:sym typeface="Times New Roman"/>
            </a:endParaRPr>
          </a:p>
        </p:txBody>
      </p:sp>
      <p:sp>
        <p:nvSpPr>
          <p:cNvPr id="108" name="Google Shape;108;p3">
            <a:hlinkClick action="ppaction://hlinksldjump" r:id="rId4"/>
          </p:cNvPr>
          <p:cNvSpPr/>
          <p:nvPr/>
        </p:nvSpPr>
        <p:spPr>
          <a:xfrm>
            <a:off x="88933" y="5684712"/>
            <a:ext cx="1026695" cy="770021"/>
          </a:xfrm>
          <a:custGeom>
            <a:rect b="b" l="l" r="r" t="t"/>
            <a:pathLst>
              <a:path extrusionOk="0" h="120000" w="120000">
                <a:moveTo>
                  <a:pt x="0" y="0"/>
                </a:moveTo>
                <a:lnTo>
                  <a:pt x="120000" y="0"/>
                </a:lnTo>
                <a:lnTo>
                  <a:pt x="120000" y="120000"/>
                </a:lnTo>
                <a:lnTo>
                  <a:pt x="0" y="120000"/>
                </a:lnTo>
                <a:close/>
                <a:moveTo>
                  <a:pt x="60000" y="15000"/>
                </a:moveTo>
                <a:lnTo>
                  <a:pt x="26250" y="60000"/>
                </a:lnTo>
                <a:lnTo>
                  <a:pt x="34688" y="60000"/>
                </a:lnTo>
                <a:lnTo>
                  <a:pt x="34688" y="105000"/>
                </a:lnTo>
                <a:lnTo>
                  <a:pt x="85312" y="105000"/>
                </a:lnTo>
                <a:lnTo>
                  <a:pt x="85312" y="60000"/>
                </a:lnTo>
                <a:lnTo>
                  <a:pt x="93750" y="60000"/>
                </a:lnTo>
                <a:lnTo>
                  <a:pt x="81094" y="43125"/>
                </a:lnTo>
                <a:lnTo>
                  <a:pt x="81094" y="20625"/>
                </a:lnTo>
                <a:lnTo>
                  <a:pt x="72656" y="20625"/>
                </a:lnTo>
                <a:lnTo>
                  <a:pt x="72656" y="31875"/>
                </a:lnTo>
                <a:close/>
              </a:path>
              <a:path extrusionOk="0" fill="darkenLess" h="120000" w="120000">
                <a:moveTo>
                  <a:pt x="81094" y="43125"/>
                </a:moveTo>
                <a:lnTo>
                  <a:pt x="81094" y="20625"/>
                </a:lnTo>
                <a:lnTo>
                  <a:pt x="72656" y="20625"/>
                </a:lnTo>
                <a:lnTo>
                  <a:pt x="72656" y="31875"/>
                </a:lnTo>
                <a:close/>
                <a:moveTo>
                  <a:pt x="34688" y="60000"/>
                </a:moveTo>
                <a:lnTo>
                  <a:pt x="34688" y="105000"/>
                </a:lnTo>
                <a:lnTo>
                  <a:pt x="55781" y="105000"/>
                </a:lnTo>
                <a:lnTo>
                  <a:pt x="55781" y="82500"/>
                </a:lnTo>
                <a:lnTo>
                  <a:pt x="64219" y="82500"/>
                </a:lnTo>
                <a:lnTo>
                  <a:pt x="64219" y="105000"/>
                </a:lnTo>
                <a:lnTo>
                  <a:pt x="85312" y="105000"/>
                </a:lnTo>
                <a:lnTo>
                  <a:pt x="85312" y="60000"/>
                </a:lnTo>
                <a:close/>
              </a:path>
              <a:path extrusionOk="0" fill="darken" h="120000" w="120000">
                <a:moveTo>
                  <a:pt x="60000" y="15000"/>
                </a:moveTo>
                <a:lnTo>
                  <a:pt x="26250" y="60000"/>
                </a:lnTo>
                <a:lnTo>
                  <a:pt x="93750" y="60000"/>
                </a:lnTo>
                <a:close/>
                <a:moveTo>
                  <a:pt x="55781" y="82500"/>
                </a:moveTo>
                <a:lnTo>
                  <a:pt x="64219" y="82500"/>
                </a:lnTo>
                <a:lnTo>
                  <a:pt x="64219" y="105000"/>
                </a:lnTo>
                <a:lnTo>
                  <a:pt x="55781" y="105000"/>
                </a:lnTo>
                <a:close/>
              </a:path>
              <a:path extrusionOk="0" fill="none" h="120000" w="120000">
                <a:moveTo>
                  <a:pt x="60000" y="15000"/>
                </a:moveTo>
                <a:lnTo>
                  <a:pt x="72656" y="31875"/>
                </a:lnTo>
                <a:lnTo>
                  <a:pt x="72656" y="20625"/>
                </a:lnTo>
                <a:lnTo>
                  <a:pt x="81094" y="20625"/>
                </a:lnTo>
                <a:lnTo>
                  <a:pt x="81094" y="43125"/>
                </a:lnTo>
                <a:lnTo>
                  <a:pt x="93750" y="60000"/>
                </a:lnTo>
                <a:lnTo>
                  <a:pt x="85312" y="60000"/>
                </a:lnTo>
                <a:lnTo>
                  <a:pt x="85312" y="105000"/>
                </a:lnTo>
                <a:lnTo>
                  <a:pt x="34688" y="105000"/>
                </a:lnTo>
                <a:lnTo>
                  <a:pt x="34688" y="60000"/>
                </a:lnTo>
                <a:lnTo>
                  <a:pt x="26250" y="60000"/>
                </a:lnTo>
                <a:close/>
                <a:moveTo>
                  <a:pt x="72656" y="31875"/>
                </a:moveTo>
                <a:lnTo>
                  <a:pt x="81094" y="43125"/>
                </a:lnTo>
                <a:moveTo>
                  <a:pt x="85312" y="60000"/>
                </a:moveTo>
                <a:lnTo>
                  <a:pt x="34688"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nvSpPr>
        <p:spPr>
          <a:xfrm>
            <a:off x="642883" y="427297"/>
            <a:ext cx="10160000" cy="1077218"/>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Câu 2:</a:t>
            </a:r>
            <a:r>
              <a:rPr lang="en-US" sz="3200">
                <a:solidFill>
                  <a:srgbClr val="000000"/>
                </a:solidFill>
                <a:latin typeface="Times New Roman"/>
                <a:ea typeface="Times New Roman"/>
                <a:cs typeface="Times New Roman"/>
                <a:sym typeface="Times New Roman"/>
              </a:rPr>
              <a:t> Tam giác MNP đều có cạnh MN = 7cm, NP và MP có độ dài bằng bao nhiêu?</a:t>
            </a:r>
            <a:endParaRPr/>
          </a:p>
        </p:txBody>
      </p:sp>
      <p:sp>
        <p:nvSpPr>
          <p:cNvPr id="114" name="Google Shape;114;p4"/>
          <p:cNvSpPr txBox="1"/>
          <p:nvPr/>
        </p:nvSpPr>
        <p:spPr>
          <a:xfrm>
            <a:off x="1320799" y="2223473"/>
            <a:ext cx="5584497"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A. NP = 7cm, MP = 6cm</a:t>
            </a:r>
            <a:r>
              <a:rPr lang="en-US" sz="1800">
                <a:solidFill>
                  <a:srgbClr val="000000"/>
                </a:solidFill>
                <a:latin typeface="Times New Roman"/>
                <a:ea typeface="Times New Roman"/>
                <a:cs typeface="Times New Roman"/>
                <a:sym typeface="Times New Roman"/>
              </a:rPr>
              <a:t>				 </a:t>
            </a:r>
            <a:endParaRPr/>
          </a:p>
        </p:txBody>
      </p:sp>
      <p:sp>
        <p:nvSpPr>
          <p:cNvPr id="115" name="Google Shape;115;p4"/>
          <p:cNvSpPr/>
          <p:nvPr/>
        </p:nvSpPr>
        <p:spPr>
          <a:xfrm>
            <a:off x="1148187" y="4985729"/>
            <a:ext cx="711200" cy="533400"/>
          </a:xfrm>
          <a:prstGeom prst="flowChartConnector">
            <a:avLst/>
          </a:prstGeom>
          <a:no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Times New Roman"/>
              <a:ea typeface="Times New Roman"/>
              <a:cs typeface="Times New Roman"/>
              <a:sym typeface="Times New Roman"/>
            </a:endParaRPr>
          </a:p>
        </p:txBody>
      </p:sp>
      <p:sp>
        <p:nvSpPr>
          <p:cNvPr id="116" name="Google Shape;116;p4"/>
          <p:cNvSpPr txBox="1"/>
          <p:nvPr/>
        </p:nvSpPr>
        <p:spPr>
          <a:xfrm>
            <a:off x="1320799" y="3181757"/>
            <a:ext cx="48873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B. NP = 6 cm, MP = 7 cm</a:t>
            </a:r>
            <a:endParaRPr sz="2800">
              <a:solidFill>
                <a:schemeClr val="dk1"/>
              </a:solidFill>
              <a:latin typeface="Times New Roman"/>
              <a:ea typeface="Times New Roman"/>
              <a:cs typeface="Times New Roman"/>
              <a:sym typeface="Times New Roman"/>
            </a:endParaRPr>
          </a:p>
        </p:txBody>
      </p:sp>
      <p:sp>
        <p:nvSpPr>
          <p:cNvPr id="117" name="Google Shape;117;p4"/>
          <p:cNvSpPr txBox="1"/>
          <p:nvPr/>
        </p:nvSpPr>
        <p:spPr>
          <a:xfrm>
            <a:off x="1320798" y="4042907"/>
            <a:ext cx="48873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 NP = 6 cm, MP = 6 cm</a:t>
            </a:r>
            <a:endParaRPr sz="2800">
              <a:solidFill>
                <a:schemeClr val="dk1"/>
              </a:solidFill>
              <a:latin typeface="Times New Roman"/>
              <a:ea typeface="Times New Roman"/>
              <a:cs typeface="Times New Roman"/>
              <a:sym typeface="Times New Roman"/>
            </a:endParaRPr>
          </a:p>
        </p:txBody>
      </p:sp>
      <p:sp>
        <p:nvSpPr>
          <p:cNvPr id="118" name="Google Shape;118;p4"/>
          <p:cNvSpPr txBox="1"/>
          <p:nvPr/>
        </p:nvSpPr>
        <p:spPr>
          <a:xfrm>
            <a:off x="1320798" y="4957552"/>
            <a:ext cx="48873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D. NP = 7 cm, MP = 7 cm</a:t>
            </a:r>
            <a:endParaRPr sz="2800">
              <a:solidFill>
                <a:schemeClr val="dk1"/>
              </a:solidFill>
              <a:latin typeface="Times New Roman"/>
              <a:ea typeface="Times New Roman"/>
              <a:cs typeface="Times New Roman"/>
              <a:sym typeface="Times New Roman"/>
            </a:endParaRPr>
          </a:p>
        </p:txBody>
      </p:sp>
      <p:sp>
        <p:nvSpPr>
          <p:cNvPr id="119" name="Google Shape;119;p4">
            <a:hlinkClick action="ppaction://hlinksldjump" r:id="rId3"/>
          </p:cNvPr>
          <p:cNvSpPr/>
          <p:nvPr/>
        </p:nvSpPr>
        <p:spPr>
          <a:xfrm>
            <a:off x="58522" y="5644606"/>
            <a:ext cx="1026695" cy="770021"/>
          </a:xfrm>
          <a:custGeom>
            <a:rect b="b" l="l" r="r" t="t"/>
            <a:pathLst>
              <a:path extrusionOk="0" h="120000" w="120000">
                <a:moveTo>
                  <a:pt x="0" y="0"/>
                </a:moveTo>
                <a:lnTo>
                  <a:pt x="120000" y="0"/>
                </a:lnTo>
                <a:lnTo>
                  <a:pt x="120000" y="120000"/>
                </a:lnTo>
                <a:lnTo>
                  <a:pt x="0" y="120000"/>
                </a:lnTo>
                <a:close/>
                <a:moveTo>
                  <a:pt x="60000" y="15000"/>
                </a:moveTo>
                <a:lnTo>
                  <a:pt x="26250" y="60000"/>
                </a:lnTo>
                <a:lnTo>
                  <a:pt x="34688" y="60000"/>
                </a:lnTo>
                <a:lnTo>
                  <a:pt x="34688" y="105000"/>
                </a:lnTo>
                <a:lnTo>
                  <a:pt x="85312" y="105000"/>
                </a:lnTo>
                <a:lnTo>
                  <a:pt x="85312" y="60000"/>
                </a:lnTo>
                <a:lnTo>
                  <a:pt x="93750" y="60000"/>
                </a:lnTo>
                <a:lnTo>
                  <a:pt x="81094" y="43125"/>
                </a:lnTo>
                <a:lnTo>
                  <a:pt x="81094" y="20625"/>
                </a:lnTo>
                <a:lnTo>
                  <a:pt x="72656" y="20625"/>
                </a:lnTo>
                <a:lnTo>
                  <a:pt x="72656" y="31875"/>
                </a:lnTo>
                <a:close/>
              </a:path>
              <a:path extrusionOk="0" fill="darkenLess" h="120000" w="120000">
                <a:moveTo>
                  <a:pt x="81094" y="43125"/>
                </a:moveTo>
                <a:lnTo>
                  <a:pt x="81094" y="20625"/>
                </a:lnTo>
                <a:lnTo>
                  <a:pt x="72656" y="20625"/>
                </a:lnTo>
                <a:lnTo>
                  <a:pt x="72656" y="31875"/>
                </a:lnTo>
                <a:close/>
                <a:moveTo>
                  <a:pt x="34688" y="60000"/>
                </a:moveTo>
                <a:lnTo>
                  <a:pt x="34688" y="105000"/>
                </a:lnTo>
                <a:lnTo>
                  <a:pt x="55781" y="105000"/>
                </a:lnTo>
                <a:lnTo>
                  <a:pt x="55781" y="82500"/>
                </a:lnTo>
                <a:lnTo>
                  <a:pt x="64219" y="82500"/>
                </a:lnTo>
                <a:lnTo>
                  <a:pt x="64219" y="105000"/>
                </a:lnTo>
                <a:lnTo>
                  <a:pt x="85312" y="105000"/>
                </a:lnTo>
                <a:lnTo>
                  <a:pt x="85312" y="60000"/>
                </a:lnTo>
                <a:close/>
              </a:path>
              <a:path extrusionOk="0" fill="darken" h="120000" w="120000">
                <a:moveTo>
                  <a:pt x="60000" y="15000"/>
                </a:moveTo>
                <a:lnTo>
                  <a:pt x="26250" y="60000"/>
                </a:lnTo>
                <a:lnTo>
                  <a:pt x="93750" y="60000"/>
                </a:lnTo>
                <a:close/>
                <a:moveTo>
                  <a:pt x="55781" y="82500"/>
                </a:moveTo>
                <a:lnTo>
                  <a:pt x="64219" y="82500"/>
                </a:lnTo>
                <a:lnTo>
                  <a:pt x="64219" y="105000"/>
                </a:lnTo>
                <a:lnTo>
                  <a:pt x="55781" y="105000"/>
                </a:lnTo>
                <a:close/>
              </a:path>
              <a:path extrusionOk="0" fill="none" h="120000" w="120000">
                <a:moveTo>
                  <a:pt x="60000" y="15000"/>
                </a:moveTo>
                <a:lnTo>
                  <a:pt x="72656" y="31875"/>
                </a:lnTo>
                <a:lnTo>
                  <a:pt x="72656" y="20625"/>
                </a:lnTo>
                <a:lnTo>
                  <a:pt x="81094" y="20625"/>
                </a:lnTo>
                <a:lnTo>
                  <a:pt x="81094" y="43125"/>
                </a:lnTo>
                <a:lnTo>
                  <a:pt x="93750" y="60000"/>
                </a:lnTo>
                <a:lnTo>
                  <a:pt x="85312" y="60000"/>
                </a:lnTo>
                <a:lnTo>
                  <a:pt x="85312" y="105000"/>
                </a:lnTo>
                <a:lnTo>
                  <a:pt x="34688" y="105000"/>
                </a:lnTo>
                <a:lnTo>
                  <a:pt x="34688" y="60000"/>
                </a:lnTo>
                <a:lnTo>
                  <a:pt x="26250" y="60000"/>
                </a:lnTo>
                <a:close/>
                <a:moveTo>
                  <a:pt x="72656" y="31875"/>
                </a:moveTo>
                <a:lnTo>
                  <a:pt x="81094" y="43125"/>
                </a:lnTo>
                <a:moveTo>
                  <a:pt x="85312" y="60000"/>
                </a:moveTo>
                <a:lnTo>
                  <a:pt x="34688"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539531" y="359088"/>
            <a:ext cx="10160000" cy="954107"/>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3:</a:t>
            </a:r>
            <a:r>
              <a:rPr lang="en-US" sz="2800">
                <a:solidFill>
                  <a:srgbClr val="000000"/>
                </a:solidFill>
                <a:latin typeface="Times New Roman"/>
                <a:ea typeface="Times New Roman"/>
                <a:cs typeface="Times New Roman"/>
                <a:sym typeface="Times New Roman"/>
              </a:rPr>
              <a:t> Cho tam giác HIK có HI = IK = HK. So sánh các góc của tam giác HIK?</a:t>
            </a:r>
            <a:endParaRPr/>
          </a:p>
        </p:txBody>
      </p:sp>
      <p:pic>
        <p:nvPicPr>
          <p:cNvPr id="125" name="Google Shape;125;p5"/>
          <p:cNvPicPr preferRelativeResize="0"/>
          <p:nvPr/>
        </p:nvPicPr>
        <p:blipFill rotWithShape="1">
          <a:blip r:embed="rId3">
            <a:alphaModFix/>
          </a:blip>
          <a:srcRect b="0" l="0" r="0" t="0"/>
          <a:stretch/>
        </p:blipFill>
        <p:spPr>
          <a:xfrm>
            <a:off x="8678333" y="3355975"/>
            <a:ext cx="254000" cy="330200"/>
          </a:xfrm>
          <a:prstGeom prst="rect">
            <a:avLst/>
          </a:prstGeom>
          <a:noFill/>
          <a:ln>
            <a:noFill/>
          </a:ln>
        </p:spPr>
      </p:pic>
      <p:sp>
        <p:nvSpPr>
          <p:cNvPr id="126" name="Google Shape;126;p5"/>
          <p:cNvSpPr txBox="1"/>
          <p:nvPr/>
        </p:nvSpPr>
        <p:spPr>
          <a:xfrm>
            <a:off x="1682530" y="2229296"/>
            <a:ext cx="43172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A. Góc H &lt; góc I &lt; góc K</a:t>
            </a:r>
            <a:endParaRPr/>
          </a:p>
        </p:txBody>
      </p:sp>
      <p:sp>
        <p:nvSpPr>
          <p:cNvPr id="127" name="Google Shape;127;p5"/>
          <p:cNvSpPr txBox="1"/>
          <p:nvPr/>
        </p:nvSpPr>
        <p:spPr>
          <a:xfrm>
            <a:off x="1740533" y="3219313"/>
            <a:ext cx="55633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B. Góc H &gt; góc I &lt; góc K  </a:t>
            </a:r>
            <a:endParaRPr/>
          </a:p>
        </p:txBody>
      </p:sp>
      <p:sp>
        <p:nvSpPr>
          <p:cNvPr id="128" name="Google Shape;128;p5"/>
          <p:cNvSpPr txBox="1"/>
          <p:nvPr/>
        </p:nvSpPr>
        <p:spPr>
          <a:xfrm>
            <a:off x="1763109" y="4037142"/>
            <a:ext cx="484623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 Góc H = góc I = góc K</a:t>
            </a:r>
            <a:endParaRPr/>
          </a:p>
        </p:txBody>
      </p:sp>
      <p:sp>
        <p:nvSpPr>
          <p:cNvPr id="129" name="Google Shape;129;p5"/>
          <p:cNvSpPr/>
          <p:nvPr/>
        </p:nvSpPr>
        <p:spPr>
          <a:xfrm>
            <a:off x="1535845" y="4071666"/>
            <a:ext cx="711200" cy="533400"/>
          </a:xfrm>
          <a:prstGeom prst="flowChartConnector">
            <a:avLst/>
          </a:prstGeom>
          <a:no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Times New Roman"/>
              <a:ea typeface="Times New Roman"/>
              <a:cs typeface="Times New Roman"/>
              <a:sym typeface="Times New Roman"/>
            </a:endParaRPr>
          </a:p>
        </p:txBody>
      </p:sp>
      <p:sp>
        <p:nvSpPr>
          <p:cNvPr id="130" name="Google Shape;130;p5"/>
          <p:cNvSpPr txBox="1"/>
          <p:nvPr/>
        </p:nvSpPr>
        <p:spPr>
          <a:xfrm>
            <a:off x="1682531" y="4961026"/>
            <a:ext cx="45097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Góc H &gt; góc I &gt; góc K</a:t>
            </a:r>
            <a:r>
              <a:rPr lang="en-US" sz="4000">
                <a:solidFill>
                  <a:schemeClr val="dk1"/>
                </a:solidFill>
                <a:latin typeface="Times New Roman"/>
                <a:ea typeface="Times New Roman"/>
                <a:cs typeface="Times New Roman"/>
                <a:sym typeface="Times New Roman"/>
              </a:rPr>
              <a:t> </a:t>
            </a:r>
            <a:endParaRPr/>
          </a:p>
        </p:txBody>
      </p:sp>
      <p:sp>
        <p:nvSpPr>
          <p:cNvPr id="131" name="Google Shape;131;p5">
            <a:hlinkClick action="ppaction://hlinksldjump" r:id="rId4"/>
          </p:cNvPr>
          <p:cNvSpPr/>
          <p:nvPr/>
        </p:nvSpPr>
        <p:spPr>
          <a:xfrm>
            <a:off x="230306" y="5521746"/>
            <a:ext cx="1026695" cy="770021"/>
          </a:xfrm>
          <a:custGeom>
            <a:rect b="b" l="l" r="r" t="t"/>
            <a:pathLst>
              <a:path extrusionOk="0" h="120000" w="120000">
                <a:moveTo>
                  <a:pt x="0" y="0"/>
                </a:moveTo>
                <a:lnTo>
                  <a:pt x="120000" y="0"/>
                </a:lnTo>
                <a:lnTo>
                  <a:pt x="120000" y="120000"/>
                </a:lnTo>
                <a:lnTo>
                  <a:pt x="0" y="120000"/>
                </a:lnTo>
                <a:close/>
                <a:moveTo>
                  <a:pt x="60000" y="15000"/>
                </a:moveTo>
                <a:lnTo>
                  <a:pt x="26250" y="60000"/>
                </a:lnTo>
                <a:lnTo>
                  <a:pt x="34688" y="60000"/>
                </a:lnTo>
                <a:lnTo>
                  <a:pt x="34688" y="105000"/>
                </a:lnTo>
                <a:lnTo>
                  <a:pt x="85312" y="105000"/>
                </a:lnTo>
                <a:lnTo>
                  <a:pt x="85312" y="60000"/>
                </a:lnTo>
                <a:lnTo>
                  <a:pt x="93750" y="60000"/>
                </a:lnTo>
                <a:lnTo>
                  <a:pt x="81094" y="43125"/>
                </a:lnTo>
                <a:lnTo>
                  <a:pt x="81094" y="20625"/>
                </a:lnTo>
                <a:lnTo>
                  <a:pt x="72656" y="20625"/>
                </a:lnTo>
                <a:lnTo>
                  <a:pt x="72656" y="31875"/>
                </a:lnTo>
                <a:close/>
              </a:path>
              <a:path extrusionOk="0" fill="darkenLess" h="120000" w="120000">
                <a:moveTo>
                  <a:pt x="81094" y="43125"/>
                </a:moveTo>
                <a:lnTo>
                  <a:pt x="81094" y="20625"/>
                </a:lnTo>
                <a:lnTo>
                  <a:pt x="72656" y="20625"/>
                </a:lnTo>
                <a:lnTo>
                  <a:pt x="72656" y="31875"/>
                </a:lnTo>
                <a:close/>
                <a:moveTo>
                  <a:pt x="34688" y="60000"/>
                </a:moveTo>
                <a:lnTo>
                  <a:pt x="34688" y="105000"/>
                </a:lnTo>
                <a:lnTo>
                  <a:pt x="55781" y="105000"/>
                </a:lnTo>
                <a:lnTo>
                  <a:pt x="55781" y="82500"/>
                </a:lnTo>
                <a:lnTo>
                  <a:pt x="64219" y="82500"/>
                </a:lnTo>
                <a:lnTo>
                  <a:pt x="64219" y="105000"/>
                </a:lnTo>
                <a:lnTo>
                  <a:pt x="85312" y="105000"/>
                </a:lnTo>
                <a:lnTo>
                  <a:pt x="85312" y="60000"/>
                </a:lnTo>
                <a:close/>
              </a:path>
              <a:path extrusionOk="0" fill="darken" h="120000" w="120000">
                <a:moveTo>
                  <a:pt x="60000" y="15000"/>
                </a:moveTo>
                <a:lnTo>
                  <a:pt x="26250" y="60000"/>
                </a:lnTo>
                <a:lnTo>
                  <a:pt x="93750" y="60000"/>
                </a:lnTo>
                <a:close/>
                <a:moveTo>
                  <a:pt x="55781" y="82500"/>
                </a:moveTo>
                <a:lnTo>
                  <a:pt x="64219" y="82500"/>
                </a:lnTo>
                <a:lnTo>
                  <a:pt x="64219" y="105000"/>
                </a:lnTo>
                <a:lnTo>
                  <a:pt x="55781" y="105000"/>
                </a:lnTo>
                <a:close/>
              </a:path>
              <a:path extrusionOk="0" fill="none" h="120000" w="120000">
                <a:moveTo>
                  <a:pt x="60000" y="15000"/>
                </a:moveTo>
                <a:lnTo>
                  <a:pt x="72656" y="31875"/>
                </a:lnTo>
                <a:lnTo>
                  <a:pt x="72656" y="20625"/>
                </a:lnTo>
                <a:lnTo>
                  <a:pt x="81094" y="20625"/>
                </a:lnTo>
                <a:lnTo>
                  <a:pt x="81094" y="43125"/>
                </a:lnTo>
                <a:lnTo>
                  <a:pt x="93750" y="60000"/>
                </a:lnTo>
                <a:lnTo>
                  <a:pt x="85312" y="60000"/>
                </a:lnTo>
                <a:lnTo>
                  <a:pt x="85312" y="105000"/>
                </a:lnTo>
                <a:lnTo>
                  <a:pt x="34688" y="105000"/>
                </a:lnTo>
                <a:lnTo>
                  <a:pt x="34688" y="60000"/>
                </a:lnTo>
                <a:lnTo>
                  <a:pt x="26250" y="60000"/>
                </a:lnTo>
                <a:close/>
                <a:moveTo>
                  <a:pt x="72656" y="31875"/>
                </a:moveTo>
                <a:lnTo>
                  <a:pt x="81094" y="43125"/>
                </a:lnTo>
                <a:moveTo>
                  <a:pt x="85312" y="60000"/>
                </a:moveTo>
                <a:lnTo>
                  <a:pt x="34688"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nvSpPr>
        <p:spPr>
          <a:xfrm>
            <a:off x="1422399" y="762000"/>
            <a:ext cx="9149347" cy="954107"/>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4:</a:t>
            </a:r>
            <a:r>
              <a:rPr lang="en-US" sz="2800">
                <a:solidFill>
                  <a:srgbClr val="000000"/>
                </a:solidFill>
                <a:latin typeface="Times New Roman"/>
                <a:ea typeface="Times New Roman"/>
                <a:cs typeface="Times New Roman"/>
                <a:sym typeface="Times New Roman"/>
              </a:rPr>
              <a:t> Cho tam giác PQR có góc P = góc Q = góc R                          </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Hãy so sánh các cạnh PQ, QR và RP?</a:t>
            </a:r>
            <a:endParaRPr sz="2800">
              <a:solidFill>
                <a:srgbClr val="000000"/>
              </a:solidFill>
              <a:latin typeface="Times New Roman"/>
              <a:ea typeface="Times New Roman"/>
              <a:cs typeface="Times New Roman"/>
              <a:sym typeface="Times New Roman"/>
            </a:endParaRPr>
          </a:p>
        </p:txBody>
      </p:sp>
      <p:sp>
        <p:nvSpPr>
          <p:cNvPr id="137" name="Google Shape;137;p6"/>
          <p:cNvSpPr/>
          <p:nvPr/>
        </p:nvSpPr>
        <p:spPr>
          <a:xfrm>
            <a:off x="1847517" y="3118572"/>
            <a:ext cx="711200" cy="533400"/>
          </a:xfrm>
          <a:prstGeom prst="flowChartConnector">
            <a:avLst/>
          </a:prstGeom>
          <a:no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Times New Roman"/>
              <a:ea typeface="Times New Roman"/>
              <a:cs typeface="Times New Roman"/>
              <a:sym typeface="Times New Roman"/>
            </a:endParaRPr>
          </a:p>
        </p:txBody>
      </p:sp>
      <p:sp>
        <p:nvSpPr>
          <p:cNvPr id="138" name="Google Shape;138;p6"/>
          <p:cNvSpPr txBox="1"/>
          <p:nvPr/>
        </p:nvSpPr>
        <p:spPr>
          <a:xfrm>
            <a:off x="2082799" y="2288397"/>
            <a:ext cx="33634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PQ &lt; QR &lt; RP</a:t>
            </a:r>
            <a:endParaRPr/>
          </a:p>
        </p:txBody>
      </p:sp>
      <p:sp>
        <p:nvSpPr>
          <p:cNvPr id="139" name="Google Shape;139;p6"/>
          <p:cNvSpPr txBox="1"/>
          <p:nvPr/>
        </p:nvSpPr>
        <p:spPr>
          <a:xfrm>
            <a:off x="2082797" y="3946096"/>
            <a:ext cx="33634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 PQ &gt; QR &gt; RP</a:t>
            </a:r>
            <a:endParaRPr/>
          </a:p>
        </p:txBody>
      </p:sp>
      <p:sp>
        <p:nvSpPr>
          <p:cNvPr id="140" name="Google Shape;140;p6"/>
          <p:cNvSpPr txBox="1"/>
          <p:nvPr/>
        </p:nvSpPr>
        <p:spPr>
          <a:xfrm>
            <a:off x="2082797" y="3084340"/>
            <a:ext cx="33634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PQ = QR = RP</a:t>
            </a:r>
            <a:endParaRPr/>
          </a:p>
        </p:txBody>
      </p:sp>
      <p:sp>
        <p:nvSpPr>
          <p:cNvPr id="141" name="Google Shape;141;p6"/>
          <p:cNvSpPr txBox="1"/>
          <p:nvPr/>
        </p:nvSpPr>
        <p:spPr>
          <a:xfrm>
            <a:off x="2082800" y="4729209"/>
            <a:ext cx="33634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PQ &lt; QR &gt; RP</a:t>
            </a:r>
            <a:endParaRPr/>
          </a:p>
        </p:txBody>
      </p:sp>
      <p:sp>
        <p:nvSpPr>
          <p:cNvPr id="142" name="Google Shape;142;p6">
            <a:hlinkClick action="ppaction://hlinksldjump" r:id="rId3"/>
          </p:cNvPr>
          <p:cNvSpPr/>
          <p:nvPr/>
        </p:nvSpPr>
        <p:spPr>
          <a:xfrm>
            <a:off x="114101" y="5484185"/>
            <a:ext cx="1026695" cy="770021"/>
          </a:xfrm>
          <a:custGeom>
            <a:rect b="b" l="l" r="r" t="t"/>
            <a:pathLst>
              <a:path extrusionOk="0" h="120000" w="120000">
                <a:moveTo>
                  <a:pt x="0" y="0"/>
                </a:moveTo>
                <a:lnTo>
                  <a:pt x="120000" y="0"/>
                </a:lnTo>
                <a:lnTo>
                  <a:pt x="120000" y="120000"/>
                </a:lnTo>
                <a:lnTo>
                  <a:pt x="0" y="120000"/>
                </a:lnTo>
                <a:close/>
                <a:moveTo>
                  <a:pt x="60000" y="15000"/>
                </a:moveTo>
                <a:lnTo>
                  <a:pt x="26250" y="60000"/>
                </a:lnTo>
                <a:lnTo>
                  <a:pt x="34688" y="60000"/>
                </a:lnTo>
                <a:lnTo>
                  <a:pt x="34688" y="105000"/>
                </a:lnTo>
                <a:lnTo>
                  <a:pt x="85312" y="105000"/>
                </a:lnTo>
                <a:lnTo>
                  <a:pt x="85312" y="60000"/>
                </a:lnTo>
                <a:lnTo>
                  <a:pt x="93750" y="60000"/>
                </a:lnTo>
                <a:lnTo>
                  <a:pt x="81094" y="43125"/>
                </a:lnTo>
                <a:lnTo>
                  <a:pt x="81094" y="20625"/>
                </a:lnTo>
                <a:lnTo>
                  <a:pt x="72656" y="20625"/>
                </a:lnTo>
                <a:lnTo>
                  <a:pt x="72656" y="31875"/>
                </a:lnTo>
                <a:close/>
              </a:path>
              <a:path extrusionOk="0" fill="darkenLess" h="120000" w="120000">
                <a:moveTo>
                  <a:pt x="81094" y="43125"/>
                </a:moveTo>
                <a:lnTo>
                  <a:pt x="81094" y="20625"/>
                </a:lnTo>
                <a:lnTo>
                  <a:pt x="72656" y="20625"/>
                </a:lnTo>
                <a:lnTo>
                  <a:pt x="72656" y="31875"/>
                </a:lnTo>
                <a:close/>
                <a:moveTo>
                  <a:pt x="34688" y="60000"/>
                </a:moveTo>
                <a:lnTo>
                  <a:pt x="34688" y="105000"/>
                </a:lnTo>
                <a:lnTo>
                  <a:pt x="55781" y="105000"/>
                </a:lnTo>
                <a:lnTo>
                  <a:pt x="55781" y="82500"/>
                </a:lnTo>
                <a:lnTo>
                  <a:pt x="64219" y="82500"/>
                </a:lnTo>
                <a:lnTo>
                  <a:pt x="64219" y="105000"/>
                </a:lnTo>
                <a:lnTo>
                  <a:pt x="85312" y="105000"/>
                </a:lnTo>
                <a:lnTo>
                  <a:pt x="85312" y="60000"/>
                </a:lnTo>
                <a:close/>
              </a:path>
              <a:path extrusionOk="0" fill="darken" h="120000" w="120000">
                <a:moveTo>
                  <a:pt x="60000" y="15000"/>
                </a:moveTo>
                <a:lnTo>
                  <a:pt x="26250" y="60000"/>
                </a:lnTo>
                <a:lnTo>
                  <a:pt x="93750" y="60000"/>
                </a:lnTo>
                <a:close/>
                <a:moveTo>
                  <a:pt x="55781" y="82500"/>
                </a:moveTo>
                <a:lnTo>
                  <a:pt x="64219" y="82500"/>
                </a:lnTo>
                <a:lnTo>
                  <a:pt x="64219" y="105000"/>
                </a:lnTo>
                <a:lnTo>
                  <a:pt x="55781" y="105000"/>
                </a:lnTo>
                <a:close/>
              </a:path>
              <a:path extrusionOk="0" fill="none" h="120000" w="120000">
                <a:moveTo>
                  <a:pt x="60000" y="15000"/>
                </a:moveTo>
                <a:lnTo>
                  <a:pt x="72656" y="31875"/>
                </a:lnTo>
                <a:lnTo>
                  <a:pt x="72656" y="20625"/>
                </a:lnTo>
                <a:lnTo>
                  <a:pt x="81094" y="20625"/>
                </a:lnTo>
                <a:lnTo>
                  <a:pt x="81094" y="43125"/>
                </a:lnTo>
                <a:lnTo>
                  <a:pt x="93750" y="60000"/>
                </a:lnTo>
                <a:lnTo>
                  <a:pt x="85312" y="60000"/>
                </a:lnTo>
                <a:lnTo>
                  <a:pt x="85312" y="105000"/>
                </a:lnTo>
                <a:lnTo>
                  <a:pt x="34688" y="105000"/>
                </a:lnTo>
                <a:lnTo>
                  <a:pt x="34688" y="60000"/>
                </a:lnTo>
                <a:lnTo>
                  <a:pt x="26250" y="60000"/>
                </a:lnTo>
                <a:close/>
                <a:moveTo>
                  <a:pt x="72656" y="31875"/>
                </a:moveTo>
                <a:lnTo>
                  <a:pt x="81094" y="43125"/>
                </a:lnTo>
                <a:moveTo>
                  <a:pt x="85312" y="60000"/>
                </a:moveTo>
                <a:lnTo>
                  <a:pt x="34688"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b="0" l="0" r="0" t="0"/>
          <a:stretch/>
        </p:blipFill>
        <p:spPr>
          <a:xfrm rot="10800000">
            <a:off x="4333117" y="1559420"/>
            <a:ext cx="6595178" cy="3841432"/>
          </a:xfrm>
          <a:prstGeom prst="rect">
            <a:avLst/>
          </a:prstGeom>
          <a:noFill/>
          <a:ln>
            <a:noFill/>
          </a:ln>
        </p:spPr>
      </p:pic>
      <p:pic>
        <p:nvPicPr>
          <p:cNvPr id="149" name="Google Shape;149;p7"/>
          <p:cNvPicPr preferRelativeResize="0"/>
          <p:nvPr/>
        </p:nvPicPr>
        <p:blipFill rotWithShape="1">
          <a:blip r:embed="rId3">
            <a:alphaModFix/>
          </a:blip>
          <a:srcRect b="0" l="0" r="0" t="0"/>
          <a:stretch/>
        </p:blipFill>
        <p:spPr>
          <a:xfrm>
            <a:off x="8631836" y="3064847"/>
            <a:ext cx="6595178" cy="3841432"/>
          </a:xfrm>
          <a:prstGeom prst="rect">
            <a:avLst/>
          </a:prstGeom>
          <a:noFill/>
          <a:ln>
            <a:noFill/>
          </a:ln>
        </p:spPr>
      </p:pic>
      <p:pic>
        <p:nvPicPr>
          <p:cNvPr id="150" name="Google Shape;150;p7"/>
          <p:cNvPicPr preferRelativeResize="0"/>
          <p:nvPr/>
        </p:nvPicPr>
        <p:blipFill rotWithShape="1">
          <a:blip r:embed="rId3">
            <a:alphaModFix/>
          </a:blip>
          <a:srcRect b="0" l="0" r="0" t="0"/>
          <a:stretch/>
        </p:blipFill>
        <p:spPr>
          <a:xfrm rot="-5400000">
            <a:off x="7214448" y="167307"/>
            <a:ext cx="6595178" cy="3841432"/>
          </a:xfrm>
          <a:prstGeom prst="rect">
            <a:avLst/>
          </a:prstGeom>
          <a:noFill/>
          <a:ln>
            <a:noFill/>
          </a:ln>
        </p:spPr>
      </p:pic>
      <p:cxnSp>
        <p:nvCxnSpPr>
          <p:cNvPr id="151" name="Google Shape;151;p7"/>
          <p:cNvCxnSpPr/>
          <p:nvPr/>
        </p:nvCxnSpPr>
        <p:spPr>
          <a:xfrm rot="10800000">
            <a:off x="8616119" y="3069259"/>
            <a:ext cx="0" cy="2331720"/>
          </a:xfrm>
          <a:prstGeom prst="straightConnector1">
            <a:avLst/>
          </a:prstGeom>
          <a:noFill/>
          <a:ln cap="flat" cmpd="sng" w="38100">
            <a:solidFill>
              <a:srgbClr val="ED7D31"/>
            </a:solidFill>
            <a:prstDash val="solid"/>
            <a:miter lim="800000"/>
            <a:headEnd len="sm" w="sm" type="none"/>
            <a:tailEnd len="sm" w="sm" type="none"/>
          </a:ln>
        </p:spPr>
      </p:cxnSp>
      <p:cxnSp>
        <p:nvCxnSpPr>
          <p:cNvPr id="152" name="Google Shape;152;p7"/>
          <p:cNvCxnSpPr/>
          <p:nvPr/>
        </p:nvCxnSpPr>
        <p:spPr>
          <a:xfrm>
            <a:off x="8631836" y="5385612"/>
            <a:ext cx="2306921" cy="0"/>
          </a:xfrm>
          <a:prstGeom prst="straightConnector1">
            <a:avLst/>
          </a:prstGeom>
          <a:noFill/>
          <a:ln cap="flat" cmpd="sng" w="38100">
            <a:solidFill>
              <a:schemeClr val="accent2"/>
            </a:solidFill>
            <a:prstDash val="solid"/>
            <a:miter lim="800000"/>
            <a:headEnd len="sm" w="sm" type="none"/>
            <a:tailEnd len="sm" w="sm" type="none"/>
          </a:ln>
        </p:spPr>
      </p:cxnSp>
      <p:cxnSp>
        <p:nvCxnSpPr>
          <p:cNvPr id="153" name="Google Shape;153;p7"/>
          <p:cNvCxnSpPr/>
          <p:nvPr/>
        </p:nvCxnSpPr>
        <p:spPr>
          <a:xfrm rot="10800000">
            <a:off x="10938757" y="3069387"/>
            <a:ext cx="0" cy="2331720"/>
          </a:xfrm>
          <a:prstGeom prst="straightConnector1">
            <a:avLst/>
          </a:prstGeom>
          <a:noFill/>
          <a:ln cap="flat" cmpd="sng" w="38100">
            <a:solidFill>
              <a:srgbClr val="ED7D31"/>
            </a:solidFill>
            <a:prstDash val="solid"/>
            <a:miter lim="800000"/>
            <a:headEnd len="sm" w="sm" type="none"/>
            <a:tailEnd len="sm" w="sm" type="none"/>
          </a:ln>
        </p:spPr>
      </p:cxnSp>
      <p:cxnSp>
        <p:nvCxnSpPr>
          <p:cNvPr id="154" name="Google Shape;154;p7"/>
          <p:cNvCxnSpPr/>
          <p:nvPr/>
        </p:nvCxnSpPr>
        <p:spPr>
          <a:xfrm>
            <a:off x="8596911" y="3059133"/>
            <a:ext cx="2359152" cy="0"/>
          </a:xfrm>
          <a:prstGeom prst="straightConnector1">
            <a:avLst/>
          </a:prstGeom>
          <a:noFill/>
          <a:ln cap="flat" cmpd="sng" w="38100">
            <a:solidFill>
              <a:srgbClr val="ED7D31"/>
            </a:solidFill>
            <a:prstDash val="solid"/>
            <a:miter lim="800000"/>
            <a:headEnd len="sm" w="sm" type="none"/>
            <a:tailEnd len="sm" w="sm" type="none"/>
          </a:ln>
        </p:spPr>
      </p:cxnSp>
      <p:sp>
        <p:nvSpPr>
          <p:cNvPr id="155" name="Google Shape;155;p7"/>
          <p:cNvSpPr txBox="1"/>
          <p:nvPr/>
        </p:nvSpPr>
        <p:spPr>
          <a:xfrm>
            <a:off x="8080780" y="5400853"/>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a:t>
            </a:r>
            <a:endParaRPr/>
          </a:p>
        </p:txBody>
      </p:sp>
      <p:sp>
        <p:nvSpPr>
          <p:cNvPr id="156" name="Google Shape;156;p7"/>
          <p:cNvSpPr txBox="1"/>
          <p:nvPr/>
        </p:nvSpPr>
        <p:spPr>
          <a:xfrm>
            <a:off x="11112982" y="5367782"/>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a:t>
            </a:r>
            <a:endParaRPr/>
          </a:p>
        </p:txBody>
      </p:sp>
      <p:sp>
        <p:nvSpPr>
          <p:cNvPr id="157" name="Google Shape;157;p7"/>
          <p:cNvSpPr txBox="1"/>
          <p:nvPr/>
        </p:nvSpPr>
        <p:spPr>
          <a:xfrm>
            <a:off x="11017732" y="2535913"/>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a:t>
            </a:r>
            <a:endParaRPr/>
          </a:p>
        </p:txBody>
      </p:sp>
      <p:sp>
        <p:nvSpPr>
          <p:cNvPr id="158" name="Google Shape;158;p7"/>
          <p:cNvSpPr txBox="1"/>
          <p:nvPr/>
        </p:nvSpPr>
        <p:spPr>
          <a:xfrm>
            <a:off x="8080780" y="2535913"/>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a:t>
            </a:r>
            <a:endParaRPr/>
          </a:p>
        </p:txBody>
      </p:sp>
      <p:sp>
        <p:nvSpPr>
          <p:cNvPr id="159" name="Google Shape;159;p7"/>
          <p:cNvSpPr txBox="1"/>
          <p:nvPr/>
        </p:nvSpPr>
        <p:spPr>
          <a:xfrm>
            <a:off x="9314952" y="5442054"/>
            <a:ext cx="11311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7cm</a:t>
            </a:r>
            <a:endParaRPr/>
          </a:p>
        </p:txBody>
      </p:sp>
      <p:grpSp>
        <p:nvGrpSpPr>
          <p:cNvPr id="160" name="Google Shape;160;p7"/>
          <p:cNvGrpSpPr/>
          <p:nvPr/>
        </p:nvGrpSpPr>
        <p:grpSpPr>
          <a:xfrm>
            <a:off x="40602" y="39146"/>
            <a:ext cx="6891246" cy="653685"/>
            <a:chOff x="4871257" y="83128"/>
            <a:chExt cx="7501721" cy="653685"/>
          </a:xfrm>
        </p:grpSpPr>
        <p:sp>
          <p:nvSpPr>
            <p:cNvPr id="161" name="Google Shape;161;p7"/>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Times New Roman"/>
                <a:ea typeface="Times New Roman"/>
                <a:cs typeface="Times New Roman"/>
                <a:sym typeface="Times New Roman"/>
              </a:endParaRPr>
            </a:p>
          </p:txBody>
        </p:sp>
        <p:sp>
          <p:nvSpPr>
            <p:cNvPr id="162" name="Google Shape;162;p7"/>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Times New Roman"/>
                <a:ea typeface="Times New Roman"/>
                <a:cs typeface="Times New Roman"/>
                <a:sym typeface="Times New Roman"/>
              </a:endParaRPr>
            </a:p>
          </p:txBody>
        </p:sp>
      </p:grpSp>
      <p:sp>
        <p:nvSpPr>
          <p:cNvPr id="163" name="Google Shape;163;p7"/>
          <p:cNvSpPr txBox="1"/>
          <p:nvPr/>
        </p:nvSpPr>
        <p:spPr>
          <a:xfrm>
            <a:off x="289560" y="708071"/>
            <a:ext cx="37947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II. HÌNH VUÔNG</a:t>
            </a:r>
            <a:endParaRPr/>
          </a:p>
        </p:txBody>
      </p:sp>
      <p:sp>
        <p:nvSpPr>
          <p:cNvPr id="164" name="Google Shape;164;p7"/>
          <p:cNvSpPr txBox="1"/>
          <p:nvPr/>
        </p:nvSpPr>
        <p:spPr>
          <a:xfrm>
            <a:off x="289560" y="1231291"/>
            <a:ext cx="55778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2. Vẽ hình vuông</a:t>
            </a:r>
            <a:endParaRPr sz="2800">
              <a:solidFill>
                <a:srgbClr val="FF0000"/>
              </a:solidFill>
              <a:latin typeface="Times New Roman"/>
              <a:ea typeface="Times New Roman"/>
              <a:cs typeface="Times New Roman"/>
              <a:sym typeface="Times New Roman"/>
            </a:endParaRPr>
          </a:p>
        </p:txBody>
      </p:sp>
      <p:sp>
        <p:nvSpPr>
          <p:cNvPr id="165" name="Google Shape;165;p7"/>
          <p:cNvSpPr txBox="1"/>
          <p:nvPr/>
        </p:nvSpPr>
        <p:spPr>
          <a:xfrm>
            <a:off x="1274521" y="1916092"/>
            <a:ext cx="104450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Dùng ê ke vẽ hình vuông ABCD có độ dài cạnh bằng 7 cm.</a:t>
            </a:r>
            <a:endParaRPr/>
          </a:p>
        </p:txBody>
      </p:sp>
      <p:pic>
        <p:nvPicPr>
          <p:cNvPr id="166" name="Google Shape;166;p7"/>
          <p:cNvPicPr preferRelativeResize="0"/>
          <p:nvPr/>
        </p:nvPicPr>
        <p:blipFill rotWithShape="1">
          <a:blip r:embed="rId4">
            <a:alphaModFix/>
          </a:blip>
          <a:srcRect b="0" l="0" r="0" t="0"/>
          <a:stretch/>
        </p:blipFill>
        <p:spPr>
          <a:xfrm>
            <a:off x="320040" y="1870372"/>
            <a:ext cx="984961" cy="567605"/>
          </a:xfrm>
          <a:prstGeom prst="rect">
            <a:avLst/>
          </a:prstGeom>
          <a:noFill/>
          <a:ln>
            <a:noFill/>
          </a:ln>
        </p:spPr>
      </p:pic>
      <p:sp>
        <p:nvSpPr>
          <p:cNvPr id="167" name="Google Shape;167;p7"/>
          <p:cNvSpPr txBox="1"/>
          <p:nvPr/>
        </p:nvSpPr>
        <p:spPr>
          <a:xfrm>
            <a:off x="169934" y="2651025"/>
            <a:ext cx="68404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Bước 1</a:t>
            </a:r>
            <a:r>
              <a:rPr lang="en-US" sz="2400">
                <a:solidFill>
                  <a:srgbClr val="0070C0"/>
                </a:solidFill>
                <a:latin typeface="Times New Roman"/>
                <a:ea typeface="Times New Roman"/>
                <a:cs typeface="Times New Roman"/>
                <a:sym typeface="Times New Roman"/>
              </a:rPr>
              <a:t>: Vẽ theo một cạnh góc vuông của ê ke đoạn thẳng AB = 7cm.</a:t>
            </a:r>
            <a:endParaRPr/>
          </a:p>
        </p:txBody>
      </p:sp>
      <p:sp>
        <p:nvSpPr>
          <p:cNvPr id="168" name="Google Shape;168;p7"/>
          <p:cNvSpPr txBox="1"/>
          <p:nvPr/>
        </p:nvSpPr>
        <p:spPr>
          <a:xfrm>
            <a:off x="139454" y="3631882"/>
            <a:ext cx="716050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Bước 2</a:t>
            </a:r>
            <a:r>
              <a:rPr lang="en-US" sz="2400">
                <a:solidFill>
                  <a:srgbClr val="0070C0"/>
                </a:solidFill>
                <a:latin typeface="Times New Roman"/>
                <a:ea typeface="Times New Roman"/>
                <a:cs typeface="Times New Roman"/>
                <a:sym typeface="Times New Roman"/>
              </a:rPr>
              <a:t>: Đặt đỉnh góc vuông của ê ke trùng với điểm A và một cạnh ê ke nằm trên AB, vẽ theo cạnh kia của ê ke đoạn thẳng AD = 7cm.</a:t>
            </a:r>
            <a:endParaRPr/>
          </a:p>
        </p:txBody>
      </p:sp>
      <p:sp>
        <p:nvSpPr>
          <p:cNvPr id="169" name="Google Shape;169;p7"/>
          <p:cNvSpPr txBox="1"/>
          <p:nvPr/>
        </p:nvSpPr>
        <p:spPr>
          <a:xfrm>
            <a:off x="169934" y="5004613"/>
            <a:ext cx="74500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Bước 3</a:t>
            </a:r>
            <a:r>
              <a:rPr lang="en-US" sz="2400">
                <a:solidFill>
                  <a:srgbClr val="0070C0"/>
                </a:solidFill>
                <a:latin typeface="Times New Roman"/>
                <a:ea typeface="Times New Roman"/>
                <a:cs typeface="Times New Roman"/>
                <a:sym typeface="Times New Roman"/>
              </a:rPr>
              <a:t>: Xoay ê ke rồi thực hiện tương tự như ở Bước 2 để được cạnh BC = 7cm.</a:t>
            </a:r>
            <a:endParaRPr/>
          </a:p>
        </p:txBody>
      </p:sp>
      <p:sp>
        <p:nvSpPr>
          <p:cNvPr id="170" name="Google Shape;170;p7"/>
          <p:cNvSpPr txBox="1"/>
          <p:nvPr/>
        </p:nvSpPr>
        <p:spPr>
          <a:xfrm>
            <a:off x="169934" y="6117074"/>
            <a:ext cx="74500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Bước 4</a:t>
            </a:r>
            <a:r>
              <a:rPr lang="en-US" sz="2400">
                <a:solidFill>
                  <a:srgbClr val="0070C0"/>
                </a:solidFill>
                <a:latin typeface="Times New Roman"/>
                <a:ea typeface="Times New Roman"/>
                <a:cs typeface="Times New Roman"/>
                <a:sym typeface="Times New Roman"/>
              </a:rPr>
              <a:t>: Vẽ đoạn thẳng CD.</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0"/>
                                        </p:tgtEl>
                                      </p:cBhvr>
                                    </p:animEffect>
                                    <p:set>
                                      <p:cBhvr>
                                        <p:cTn dur="1" fill="hold">
                                          <p:stCondLst>
                                            <p:cond delay="5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8"/>
                                        </p:tgtEl>
                                      </p:cBhvr>
                                    </p:animEffect>
                                    <p:set>
                                      <p:cBhvr>
                                        <p:cTn dur="1" fill="hold">
                                          <p:stCondLst>
                                            <p:cond delay="50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9"/>
                                        </p:tgtEl>
                                        <p:attrNameLst>
                                          <p:attrName>ppt_y</p:attrName>
                                        </p:attrNameLst>
                                      </p:cBhvr>
                                      <p:tavLst>
                                        <p:tav fmla="" tm="0">
                                          <p:val>
                                            <p:strVal val="#ppt_y"/>
                                          </p:val>
                                        </p:tav>
                                        <p:tav fmla="" tm="100000">
                                          <p:val>
                                            <p:strVal val="#ppt_y+1"/>
                                          </p:val>
                                        </p:tav>
                                      </p:tavLst>
                                    </p:anim>
                                    <p:set>
                                      <p:cBhvr>
                                        <p:cTn dur="1" fill="hold">
                                          <p:stCondLst>
                                            <p:cond delay="500"/>
                                          </p:stCondLst>
                                        </p:cTn>
                                        <p:tgtEl>
                                          <p:spTgt spid="1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b="0" l="0" r="0" t="0"/>
          <a:stretch/>
        </p:blipFill>
        <p:spPr>
          <a:xfrm rot="-5400000">
            <a:off x="536306" y="-15177"/>
            <a:ext cx="6595178" cy="3841432"/>
          </a:xfrm>
          <a:prstGeom prst="rect">
            <a:avLst/>
          </a:prstGeom>
          <a:noFill/>
          <a:ln>
            <a:noFill/>
          </a:ln>
        </p:spPr>
      </p:pic>
      <p:pic>
        <p:nvPicPr>
          <p:cNvPr id="176" name="Google Shape;176;p8"/>
          <p:cNvPicPr preferRelativeResize="0"/>
          <p:nvPr/>
        </p:nvPicPr>
        <p:blipFill rotWithShape="1">
          <a:blip r:embed="rId3">
            <a:alphaModFix/>
          </a:blip>
          <a:srcRect b="0" l="0" r="0" t="0"/>
          <a:stretch/>
        </p:blipFill>
        <p:spPr>
          <a:xfrm>
            <a:off x="1934644" y="3206213"/>
            <a:ext cx="6595178" cy="3841432"/>
          </a:xfrm>
          <a:prstGeom prst="rect">
            <a:avLst/>
          </a:prstGeom>
          <a:noFill/>
          <a:ln>
            <a:noFill/>
          </a:ln>
        </p:spPr>
      </p:pic>
      <p:pic>
        <p:nvPicPr>
          <p:cNvPr id="177" name="Google Shape;177;p8"/>
          <p:cNvPicPr preferRelativeResize="0"/>
          <p:nvPr/>
        </p:nvPicPr>
        <p:blipFill rotWithShape="1">
          <a:blip r:embed="rId3">
            <a:alphaModFix/>
          </a:blip>
          <a:srcRect b="0" l="0" r="0" t="0"/>
          <a:stretch/>
        </p:blipFill>
        <p:spPr>
          <a:xfrm rot="10800000">
            <a:off x="-2706975" y="1376936"/>
            <a:ext cx="6595178" cy="3841432"/>
          </a:xfrm>
          <a:prstGeom prst="rect">
            <a:avLst/>
          </a:prstGeom>
          <a:noFill/>
          <a:ln>
            <a:noFill/>
          </a:ln>
        </p:spPr>
      </p:pic>
      <p:grpSp>
        <p:nvGrpSpPr>
          <p:cNvPr id="178" name="Google Shape;178;p8"/>
          <p:cNvGrpSpPr/>
          <p:nvPr/>
        </p:nvGrpSpPr>
        <p:grpSpPr>
          <a:xfrm rot="5400000">
            <a:off x="8383393" y="3218530"/>
            <a:ext cx="6891246" cy="653685"/>
            <a:chOff x="4871257" y="83128"/>
            <a:chExt cx="7501721" cy="653685"/>
          </a:xfrm>
        </p:grpSpPr>
        <p:sp>
          <p:nvSpPr>
            <p:cNvPr id="179" name="Google Shape;179;p8"/>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Times New Roman"/>
                <a:ea typeface="Times New Roman"/>
                <a:cs typeface="Times New Roman"/>
                <a:sym typeface="Times New Roman"/>
              </a:endParaRPr>
            </a:p>
          </p:txBody>
        </p:sp>
        <p:sp>
          <p:nvSpPr>
            <p:cNvPr id="180" name="Google Shape;180;p8"/>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Times New Roman"/>
                <a:ea typeface="Times New Roman"/>
                <a:cs typeface="Times New Roman"/>
                <a:sym typeface="Times New Roman"/>
              </a:endParaRPr>
            </a:p>
          </p:txBody>
        </p:sp>
      </p:grpSp>
      <p:pic>
        <p:nvPicPr>
          <p:cNvPr id="181" name="Google Shape;181;p8"/>
          <p:cNvPicPr preferRelativeResize="0"/>
          <p:nvPr/>
        </p:nvPicPr>
        <p:blipFill rotWithShape="1">
          <a:blip r:embed="rId4">
            <a:alphaModFix/>
          </a:blip>
          <a:srcRect b="0" l="0" r="0" t="0"/>
          <a:stretch/>
        </p:blipFill>
        <p:spPr>
          <a:xfrm>
            <a:off x="331469" y="99749"/>
            <a:ext cx="841113" cy="776412"/>
          </a:xfrm>
          <a:prstGeom prst="rect">
            <a:avLst/>
          </a:prstGeom>
          <a:noFill/>
          <a:ln>
            <a:noFill/>
          </a:ln>
        </p:spPr>
      </p:pic>
      <p:sp>
        <p:nvSpPr>
          <p:cNvPr id="182" name="Google Shape;182;p8"/>
          <p:cNvSpPr txBox="1"/>
          <p:nvPr/>
        </p:nvSpPr>
        <p:spPr>
          <a:xfrm>
            <a:off x="1274521" y="352941"/>
            <a:ext cx="104450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Dùng ê ke vẽ hình vuông EGHI có độ dài cạnh bằng 6 cm.</a:t>
            </a:r>
            <a:endParaRPr/>
          </a:p>
        </p:txBody>
      </p:sp>
      <p:cxnSp>
        <p:nvCxnSpPr>
          <p:cNvPr id="183" name="Google Shape;183;p8"/>
          <p:cNvCxnSpPr/>
          <p:nvPr/>
        </p:nvCxnSpPr>
        <p:spPr>
          <a:xfrm rot="10800000">
            <a:off x="1937977" y="3209925"/>
            <a:ext cx="0" cy="2005395"/>
          </a:xfrm>
          <a:prstGeom prst="straightConnector1">
            <a:avLst/>
          </a:prstGeom>
          <a:noFill/>
          <a:ln cap="flat" cmpd="sng" w="38100">
            <a:solidFill>
              <a:srgbClr val="ED7D31"/>
            </a:solidFill>
            <a:prstDash val="solid"/>
            <a:miter lim="800000"/>
            <a:headEnd len="sm" w="sm" type="none"/>
            <a:tailEnd len="sm" w="sm" type="none"/>
          </a:ln>
        </p:spPr>
      </p:cxnSp>
      <p:cxnSp>
        <p:nvCxnSpPr>
          <p:cNvPr id="184" name="Google Shape;184;p8"/>
          <p:cNvCxnSpPr/>
          <p:nvPr/>
        </p:nvCxnSpPr>
        <p:spPr>
          <a:xfrm>
            <a:off x="1920352" y="5207891"/>
            <a:ext cx="2029968" cy="0"/>
          </a:xfrm>
          <a:prstGeom prst="straightConnector1">
            <a:avLst/>
          </a:prstGeom>
          <a:noFill/>
          <a:ln cap="flat" cmpd="sng" w="38100">
            <a:solidFill>
              <a:schemeClr val="accent2"/>
            </a:solidFill>
            <a:prstDash val="solid"/>
            <a:miter lim="800000"/>
            <a:headEnd len="sm" w="sm" type="none"/>
            <a:tailEnd len="sm" w="sm" type="none"/>
          </a:ln>
        </p:spPr>
      </p:cxnSp>
      <p:cxnSp>
        <p:nvCxnSpPr>
          <p:cNvPr id="185" name="Google Shape;185;p8"/>
          <p:cNvCxnSpPr/>
          <p:nvPr/>
        </p:nvCxnSpPr>
        <p:spPr>
          <a:xfrm flipH="1" rot="10800000">
            <a:off x="3927205" y="3205296"/>
            <a:ext cx="1858" cy="2006977"/>
          </a:xfrm>
          <a:prstGeom prst="straightConnector1">
            <a:avLst/>
          </a:prstGeom>
          <a:noFill/>
          <a:ln cap="flat" cmpd="sng" w="38100">
            <a:solidFill>
              <a:srgbClr val="ED7D31"/>
            </a:solidFill>
            <a:prstDash val="solid"/>
            <a:miter lim="800000"/>
            <a:headEnd len="sm" w="sm" type="none"/>
            <a:tailEnd len="sm" w="sm" type="none"/>
          </a:ln>
        </p:spPr>
      </p:cxnSp>
      <p:cxnSp>
        <p:nvCxnSpPr>
          <p:cNvPr id="186" name="Google Shape;186;p8"/>
          <p:cNvCxnSpPr/>
          <p:nvPr/>
        </p:nvCxnSpPr>
        <p:spPr>
          <a:xfrm>
            <a:off x="1920352" y="3205296"/>
            <a:ext cx="2029968" cy="0"/>
          </a:xfrm>
          <a:prstGeom prst="straightConnector1">
            <a:avLst/>
          </a:prstGeom>
          <a:noFill/>
          <a:ln cap="flat" cmpd="sng" w="38100">
            <a:solidFill>
              <a:srgbClr val="ED7D31"/>
            </a:solidFill>
            <a:prstDash val="solid"/>
            <a:miter lim="800000"/>
            <a:headEnd len="sm" w="sm" type="none"/>
            <a:tailEnd len="sm" w="sm" type="none"/>
          </a:ln>
        </p:spPr>
      </p:cxnSp>
      <p:sp>
        <p:nvSpPr>
          <p:cNvPr id="187" name="Google Shape;187;p8"/>
          <p:cNvSpPr txBox="1"/>
          <p:nvPr/>
        </p:nvSpPr>
        <p:spPr>
          <a:xfrm>
            <a:off x="1402638" y="5218369"/>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E</a:t>
            </a:r>
            <a:endParaRPr/>
          </a:p>
        </p:txBody>
      </p:sp>
      <p:sp>
        <p:nvSpPr>
          <p:cNvPr id="188" name="Google Shape;188;p8"/>
          <p:cNvSpPr txBox="1"/>
          <p:nvPr/>
        </p:nvSpPr>
        <p:spPr>
          <a:xfrm>
            <a:off x="4084320" y="5203128"/>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G</a:t>
            </a:r>
            <a:endParaRPr/>
          </a:p>
        </p:txBody>
      </p:sp>
      <p:sp>
        <p:nvSpPr>
          <p:cNvPr id="189" name="Google Shape;189;p8"/>
          <p:cNvSpPr txBox="1"/>
          <p:nvPr/>
        </p:nvSpPr>
        <p:spPr>
          <a:xfrm>
            <a:off x="4084320" y="2686705"/>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H</a:t>
            </a:r>
            <a:endParaRPr/>
          </a:p>
        </p:txBody>
      </p:sp>
      <p:sp>
        <p:nvSpPr>
          <p:cNvPr id="190" name="Google Shape;190;p8"/>
          <p:cNvSpPr txBox="1"/>
          <p:nvPr/>
        </p:nvSpPr>
        <p:spPr>
          <a:xfrm>
            <a:off x="1657908" y="2692518"/>
            <a:ext cx="510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a:t>
            </a:r>
            <a:endParaRPr/>
          </a:p>
        </p:txBody>
      </p:sp>
      <p:sp>
        <p:nvSpPr>
          <p:cNvPr id="191" name="Google Shape;191;p8"/>
          <p:cNvSpPr txBox="1"/>
          <p:nvPr/>
        </p:nvSpPr>
        <p:spPr>
          <a:xfrm>
            <a:off x="2636810" y="5259570"/>
            <a:ext cx="11311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6cm</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5"/>
                                        </p:tgtEl>
                                      </p:cBhvr>
                                    </p:animEffect>
                                    <p:set>
                                      <p:cBhvr>
                                        <p:cTn dur="1" fill="hold">
                                          <p:stCondLst>
                                            <p:cond delay="500"/>
                                          </p:stCondLst>
                                        </p:cTn>
                                        <p:tgtEl>
                                          <p:spTgt spid="1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7"/>
                                        </p:tgtEl>
                                      </p:cBhvr>
                                    </p:animEffect>
                                    <p:set>
                                      <p:cBhvr>
                                        <p:cTn dur="1" fill="hold">
                                          <p:stCondLst>
                                            <p:cond delay="500"/>
                                          </p:stCondLst>
                                        </p:cTn>
                                        <p:tgtEl>
                                          <p:spTgt spid="1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76"/>
                                        </p:tgtEl>
                                        <p:attrNameLst>
                                          <p:attrName>ppt_y</p:attrName>
                                        </p:attrNameLst>
                                      </p:cBhvr>
                                      <p:tavLst>
                                        <p:tav fmla="" tm="0">
                                          <p:val>
                                            <p:strVal val="#ppt_y"/>
                                          </p:val>
                                        </p:tav>
                                        <p:tav fmla="" tm="100000">
                                          <p:val>
                                            <p:strVal val="#ppt_y+1"/>
                                          </p:val>
                                        </p:tav>
                                      </p:tavLst>
                                    </p:anim>
                                    <p:set>
                                      <p:cBhvr>
                                        <p:cTn dur="1" fill="hold">
                                          <p:stCondLst>
                                            <p:cond delay="500"/>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9"/>
          <p:cNvGrpSpPr/>
          <p:nvPr/>
        </p:nvGrpSpPr>
        <p:grpSpPr>
          <a:xfrm rot="5400000">
            <a:off x="8383393" y="3218530"/>
            <a:ext cx="6891246" cy="653685"/>
            <a:chOff x="4871257" y="83128"/>
            <a:chExt cx="7501721" cy="653685"/>
          </a:xfrm>
        </p:grpSpPr>
        <p:sp>
          <p:nvSpPr>
            <p:cNvPr id="198" name="Google Shape;198;p9"/>
            <p:cNvSpPr/>
            <p:nvPr/>
          </p:nvSpPr>
          <p:spPr>
            <a:xfrm>
              <a:off x="4871257" y="83128"/>
              <a:ext cx="7232072" cy="653685"/>
            </a:xfrm>
            <a:prstGeom prst="roundRect">
              <a:avLst>
                <a:gd fmla="val 16667" name="adj"/>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Times New Roman"/>
                <a:ea typeface="Times New Roman"/>
                <a:cs typeface="Times New Roman"/>
                <a:sym typeface="Times New Roman"/>
              </a:endParaRPr>
            </a:p>
          </p:txBody>
        </p:sp>
        <p:sp>
          <p:nvSpPr>
            <p:cNvPr id="199" name="Google Shape;199;p9"/>
            <p:cNvSpPr txBox="1"/>
            <p:nvPr/>
          </p:nvSpPr>
          <p:spPr>
            <a:xfrm>
              <a:off x="5268730" y="213658"/>
              <a:ext cx="7104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Times New Roman"/>
                <a:ea typeface="Times New Roman"/>
                <a:cs typeface="Times New Roman"/>
                <a:sym typeface="Times New Roman"/>
              </a:endParaRPr>
            </a:p>
          </p:txBody>
        </p:sp>
      </p:grpSp>
      <p:sp>
        <p:nvSpPr>
          <p:cNvPr id="200" name="Google Shape;200;p9"/>
          <p:cNvSpPr txBox="1"/>
          <p:nvPr/>
        </p:nvSpPr>
        <p:spPr>
          <a:xfrm>
            <a:off x="289560" y="203267"/>
            <a:ext cx="60515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3. Chu vi và diện tích của hình vuông</a:t>
            </a:r>
            <a:endParaRPr b="1" sz="2800">
              <a:solidFill>
                <a:srgbClr val="FF0000"/>
              </a:solidFill>
              <a:latin typeface="Times New Roman"/>
              <a:ea typeface="Times New Roman"/>
              <a:cs typeface="Times New Roman"/>
              <a:sym typeface="Times New Roman"/>
            </a:endParaRPr>
          </a:p>
        </p:txBody>
      </p:sp>
      <p:sp>
        <p:nvSpPr>
          <p:cNvPr id="201" name="Google Shape;201;p9"/>
          <p:cNvSpPr txBox="1"/>
          <p:nvPr/>
        </p:nvSpPr>
        <p:spPr>
          <a:xfrm>
            <a:off x="1118624" y="730785"/>
            <a:ext cx="1011325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Times New Roman"/>
                <a:ea typeface="Times New Roman"/>
                <a:cs typeface="Times New Roman"/>
                <a:sym typeface="Times New Roman"/>
              </a:rPr>
              <a:t>Phát biểu công thức tính chu vi và diện tích của hình vuông đã học ở Tiểu học.</a:t>
            </a:r>
            <a:endParaRPr/>
          </a:p>
        </p:txBody>
      </p:sp>
      <p:pic>
        <p:nvPicPr>
          <p:cNvPr id="202" name="Google Shape;202;p9"/>
          <p:cNvPicPr preferRelativeResize="0"/>
          <p:nvPr/>
        </p:nvPicPr>
        <p:blipFill rotWithShape="1">
          <a:blip r:embed="rId3">
            <a:alphaModFix/>
          </a:blip>
          <a:srcRect b="0" l="0" r="0" t="0"/>
          <a:stretch/>
        </p:blipFill>
        <p:spPr>
          <a:xfrm>
            <a:off x="150019" y="730785"/>
            <a:ext cx="1071562" cy="1071562"/>
          </a:xfrm>
          <a:prstGeom prst="rect">
            <a:avLst/>
          </a:prstGeom>
          <a:noFill/>
          <a:ln>
            <a:noFill/>
          </a:ln>
        </p:spPr>
      </p:pic>
      <p:pic>
        <p:nvPicPr>
          <p:cNvPr id="203" name="Google Shape;203;p9"/>
          <p:cNvPicPr preferRelativeResize="0"/>
          <p:nvPr/>
        </p:nvPicPr>
        <p:blipFill rotWithShape="1">
          <a:blip r:embed="rId4">
            <a:alphaModFix/>
          </a:blip>
          <a:srcRect b="0" l="0" r="0" t="0"/>
          <a:stretch/>
        </p:blipFill>
        <p:spPr>
          <a:xfrm>
            <a:off x="6843322" y="1684892"/>
            <a:ext cx="4451739" cy="3839113"/>
          </a:xfrm>
          <a:prstGeom prst="rect">
            <a:avLst/>
          </a:prstGeom>
          <a:noFill/>
          <a:ln>
            <a:noFill/>
          </a:ln>
        </p:spPr>
      </p:pic>
      <p:sp>
        <p:nvSpPr>
          <p:cNvPr id="204" name="Google Shape;204;p9"/>
          <p:cNvSpPr txBox="1"/>
          <p:nvPr/>
        </p:nvSpPr>
        <p:spPr>
          <a:xfrm>
            <a:off x="509024" y="2087145"/>
            <a:ext cx="65537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Cho hình vuông có độ dài cạnh bằng a </a:t>
            </a:r>
            <a:endParaRPr/>
          </a:p>
        </p:txBody>
      </p:sp>
      <p:sp>
        <p:nvSpPr>
          <p:cNvPr id="205" name="Google Shape;205;p9"/>
          <p:cNvSpPr txBox="1"/>
          <p:nvPr/>
        </p:nvSpPr>
        <p:spPr>
          <a:xfrm>
            <a:off x="289560" y="2887384"/>
            <a:ext cx="65537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 Chu vi của hình vuông là </a:t>
            </a:r>
            <a:r>
              <a:rPr i="1" lang="en-US" sz="2800">
                <a:solidFill>
                  <a:srgbClr val="FF0000"/>
                </a:solidFill>
                <a:latin typeface="Times New Roman"/>
                <a:ea typeface="Times New Roman"/>
                <a:cs typeface="Times New Roman"/>
                <a:sym typeface="Times New Roman"/>
              </a:rPr>
              <a:t>C = 4a</a:t>
            </a:r>
            <a:endParaRPr/>
          </a:p>
        </p:txBody>
      </p:sp>
      <p:sp>
        <p:nvSpPr>
          <p:cNvPr id="206" name="Google Shape;206;p9"/>
          <p:cNvSpPr txBox="1"/>
          <p:nvPr/>
        </p:nvSpPr>
        <p:spPr>
          <a:xfrm>
            <a:off x="289560" y="3724780"/>
            <a:ext cx="69037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Times New Roman"/>
                <a:ea typeface="Times New Roman"/>
                <a:cs typeface="Times New Roman"/>
                <a:sym typeface="Times New Roman"/>
              </a:rPr>
              <a:t>- Diện tích của hình vuông là </a:t>
            </a:r>
            <a:r>
              <a:rPr i="1" lang="en-US" sz="2800">
                <a:solidFill>
                  <a:srgbClr val="FF0000"/>
                </a:solidFill>
                <a:latin typeface="Times New Roman"/>
                <a:ea typeface="Times New Roman"/>
                <a:cs typeface="Times New Roman"/>
                <a:sym typeface="Times New Roman"/>
              </a:rPr>
              <a:t>S = a.a = a</a:t>
            </a:r>
            <a:r>
              <a:rPr baseline="30000" i="1" lang="en-US" sz="2800">
                <a:solidFill>
                  <a:srgbClr val="FF0000"/>
                </a:solidFill>
                <a:latin typeface="Times New Roman"/>
                <a:ea typeface="Times New Roman"/>
                <a:cs typeface="Times New Roman"/>
                <a:sym typeface="Times New Roman"/>
              </a:rPr>
              <a:t>2</a:t>
            </a:r>
            <a:r>
              <a:rPr i="1" lang="en-US" sz="2800">
                <a:solidFill>
                  <a:srgbClr val="FF0000"/>
                </a:solidFill>
                <a:latin typeface="Times New Roman"/>
                <a:ea typeface="Times New Roman"/>
                <a:cs typeface="Times New Roman"/>
                <a:sym typeface="Times New Roman"/>
              </a:rPr>
              <a:t> </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2021-06-07T13:44:30Z</dcterms:created>
  <dc:creator>Laptop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