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kfsvhnxMXGU94A7Y/BPGnlfMn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regular.fntdata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/>
          </a:p>
        </p:txBody>
      </p:sp>
      <p:sp>
        <p:nvSpPr>
          <p:cNvPr id="11" name="Google Shape;1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, company name&#10;&#10;Description automatically generated" id="16" name="Google Shape;16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411307" y="5438588"/>
            <a:ext cx="2086303" cy="16561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6.png"/><Relationship Id="rId6" Type="http://schemas.openxmlformats.org/officeDocument/2006/relationships/image" Target="../media/image34.png"/><Relationship Id="rId7" Type="http://schemas.openxmlformats.org/officeDocument/2006/relationships/image" Target="../media/image46.png"/><Relationship Id="rId8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4.png"/><Relationship Id="rId6" Type="http://schemas.openxmlformats.org/officeDocument/2006/relationships/image" Target="../media/image40.png"/><Relationship Id="rId7" Type="http://schemas.openxmlformats.org/officeDocument/2006/relationships/image" Target="../media/image45.png"/><Relationship Id="rId8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5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7.jpg"/><Relationship Id="rId6" Type="http://schemas.openxmlformats.org/officeDocument/2006/relationships/image" Target="../media/image16.png"/><Relationship Id="rId7" Type="http://schemas.openxmlformats.org/officeDocument/2006/relationships/image" Target="../media/image29.jpg"/><Relationship Id="rId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5496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239628" y="2323835"/>
            <a:ext cx="11952372" cy="22024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347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FFD3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§1. TAM GIÁC ĐỀU. HÌNH VUÔNG. LỤC GIÁC ĐỀU</a:t>
            </a:r>
            <a:br>
              <a:rPr b="1" lang="en-US" sz="3600">
                <a:solidFill>
                  <a:srgbClr val="FFD3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3600">
                <a:solidFill>
                  <a:srgbClr val="FFD3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(TIẾT 1)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1465127" y="51779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</a:t>
            </a:r>
            <a:endParaRPr/>
          </a:p>
        </p:txBody>
      </p:sp>
      <p:pic>
        <p:nvPicPr>
          <p:cNvPr descr="Clipboard"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31394">
            <a:off x="-634327" y="3883012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uler"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cil" id="82" name="Google Shape;8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/>
          <p:nvPr/>
        </p:nvSpPr>
        <p:spPr>
          <a:xfrm>
            <a:off x="262360" y="2433179"/>
            <a:ext cx="118098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D3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III. HÌNH HỌC TRỰC QUAN</a:t>
            </a:r>
            <a:endParaRPr sz="4800">
              <a:solidFill>
                <a:srgbClr val="FFD3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262360" y="16089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THCS </a:t>
            </a:r>
            <a:r>
              <a:rPr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THẠCH BÀN</a:t>
            </a:r>
            <a:endParaRPr b="0" i="0" sz="2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10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98" name="Google Shape;398;p10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>
                <a:gd fmla="val 16667" name="adj"/>
              </a:avLst>
            </a:prstGeom>
            <a:solidFill>
              <a:srgbClr val="70A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HOẠT ĐỘNG HÌNH THÀNH KIẾN THỨC</a:t>
              </a:r>
              <a:endParaRPr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10"/>
          <p:cNvSpPr txBox="1"/>
          <p:nvPr/>
        </p:nvSpPr>
        <p:spPr>
          <a:xfrm>
            <a:off x="289560" y="203267"/>
            <a:ext cx="33375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Vẽ tam giác đều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p10"/>
          <p:cNvGrpSpPr/>
          <p:nvPr/>
        </p:nvGrpSpPr>
        <p:grpSpPr>
          <a:xfrm>
            <a:off x="215654" y="726487"/>
            <a:ext cx="11348010" cy="958405"/>
            <a:chOff x="289560" y="919163"/>
            <a:chExt cx="11348010" cy="958405"/>
          </a:xfrm>
        </p:grpSpPr>
        <p:pic>
          <p:nvPicPr>
            <p:cNvPr id="402" name="Google Shape;40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9560" y="919163"/>
              <a:ext cx="918210" cy="5473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0"/>
            <p:cNvSpPr txBox="1"/>
            <p:nvPr/>
          </p:nvSpPr>
          <p:spPr>
            <a:xfrm>
              <a:off x="1192530" y="923461"/>
              <a:ext cx="10445040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Dùng thước và compa vẽ  tam giác đều ABC có độ dài cạnh bằng 3 cm.</a:t>
              </a:r>
              <a:endParaRPr/>
            </a:p>
          </p:txBody>
        </p:sp>
      </p:grpSp>
      <p:sp>
        <p:nvSpPr>
          <p:cNvPr id="404" name="Google Shape;404;p10"/>
          <p:cNvSpPr txBox="1"/>
          <p:nvPr/>
        </p:nvSpPr>
        <p:spPr>
          <a:xfrm>
            <a:off x="169934" y="1934745"/>
            <a:ext cx="68404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Bước 1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Dùng thước vẽ đoạn thẳng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AB = 3cm.</a:t>
            </a:r>
            <a:endParaRPr/>
          </a:p>
        </p:txBody>
      </p:sp>
      <p:sp>
        <p:nvSpPr>
          <p:cNvPr id="405" name="Google Shape;405;p10"/>
          <p:cNvSpPr txBox="1"/>
          <p:nvPr/>
        </p:nvSpPr>
        <p:spPr>
          <a:xfrm>
            <a:off x="139454" y="2915602"/>
            <a:ext cx="716050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Bước 2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Lấy A làm tâm, dùng compa vẽ một phần đường tròn có bán kính AB.</a:t>
            </a:r>
            <a:endParaRPr/>
          </a:p>
        </p:txBody>
      </p:sp>
      <p:sp>
        <p:nvSpPr>
          <p:cNvPr id="406" name="Google Shape;406;p10"/>
          <p:cNvSpPr txBox="1"/>
          <p:nvPr/>
        </p:nvSpPr>
        <p:spPr>
          <a:xfrm>
            <a:off x="169934" y="3982402"/>
            <a:ext cx="745006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Bước 3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Lấy B làm tâm, dùng compa vẽ một phần đường tròn có bán kính BA; gọi C là giao điểm của hai phần đường tròn vừa vẽ.</a:t>
            </a:r>
            <a:endParaRPr/>
          </a:p>
        </p:txBody>
      </p:sp>
      <p:sp>
        <p:nvSpPr>
          <p:cNvPr id="407" name="Google Shape;407;p10"/>
          <p:cNvSpPr txBox="1"/>
          <p:nvPr/>
        </p:nvSpPr>
        <p:spPr>
          <a:xfrm>
            <a:off x="169934" y="5400794"/>
            <a:ext cx="74500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Bước 4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Dùng thước vẽ các đoạn thẳng AC và BC.</a:t>
            </a:r>
            <a:endParaRPr/>
          </a:p>
        </p:txBody>
      </p:sp>
      <p:grpSp>
        <p:nvGrpSpPr>
          <p:cNvPr id="408" name="Google Shape;408;p10"/>
          <p:cNvGrpSpPr/>
          <p:nvPr/>
        </p:nvGrpSpPr>
        <p:grpSpPr>
          <a:xfrm rot="-1727489">
            <a:off x="6220143" y="3157538"/>
            <a:ext cx="4114800" cy="3886200"/>
            <a:chOff x="576" y="960"/>
            <a:chExt cx="1872" cy="1872"/>
          </a:xfrm>
        </p:grpSpPr>
        <p:sp>
          <p:nvSpPr>
            <p:cNvPr id="409" name="Google Shape;409;p10"/>
            <p:cNvSpPr/>
            <p:nvPr/>
          </p:nvSpPr>
          <p:spPr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0" name="Google Shape;41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1" name="Google Shape;411;p10"/>
          <p:cNvGrpSpPr/>
          <p:nvPr/>
        </p:nvGrpSpPr>
        <p:grpSpPr>
          <a:xfrm rot="-7990932">
            <a:off x="8028306" y="3157537"/>
            <a:ext cx="4114800" cy="3886200"/>
            <a:chOff x="576" y="960"/>
            <a:chExt cx="1872" cy="1872"/>
          </a:xfrm>
        </p:grpSpPr>
        <p:sp>
          <p:nvSpPr>
            <p:cNvPr id="412" name="Google Shape;412;p10"/>
            <p:cNvSpPr/>
            <p:nvPr/>
          </p:nvSpPr>
          <p:spPr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3" name="Google Shape;413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10"/>
          <p:cNvSpPr/>
          <p:nvPr/>
        </p:nvSpPr>
        <p:spPr>
          <a:xfrm>
            <a:off x="8823644" y="3351214"/>
            <a:ext cx="1233487" cy="1716087"/>
          </a:xfrm>
          <a:custGeom>
            <a:rect b="b" l="l" r="r" t="t"/>
            <a:pathLst>
              <a:path extrusionOk="0" fill="none" h="20927" w="15039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extrusionOk="0" h="20927" w="15039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cap="flat" cmpd="sng" w="19050">
            <a:solidFill>
              <a:srgbClr val="C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0"/>
          <p:cNvSpPr/>
          <p:nvPr/>
        </p:nvSpPr>
        <p:spPr>
          <a:xfrm>
            <a:off x="8261668" y="3359150"/>
            <a:ext cx="1276350" cy="1722438"/>
          </a:xfrm>
          <a:custGeom>
            <a:rect b="b" l="l" r="r" t="t"/>
            <a:pathLst>
              <a:path extrusionOk="0" fill="none" h="20839" w="15445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extrusionOk="0" h="20839" w="15445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cap="flat" cmpd="sng" w="19050">
            <a:solidFill>
              <a:srgbClr val="C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p10"/>
          <p:cNvCxnSpPr/>
          <p:nvPr/>
        </p:nvCxnSpPr>
        <p:spPr>
          <a:xfrm flipH="1">
            <a:off x="8266431" y="3524250"/>
            <a:ext cx="904875" cy="1562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7" name="Google Shape;417;p10"/>
          <p:cNvCxnSpPr/>
          <p:nvPr/>
        </p:nvCxnSpPr>
        <p:spPr>
          <a:xfrm>
            <a:off x="9174480" y="3524250"/>
            <a:ext cx="895350" cy="1562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8" name="Google Shape;418;p10"/>
          <p:cNvCxnSpPr/>
          <p:nvPr/>
        </p:nvCxnSpPr>
        <p:spPr>
          <a:xfrm>
            <a:off x="8647431" y="4295776"/>
            <a:ext cx="104775" cy="66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9" name="Google Shape;419;p10"/>
          <p:cNvCxnSpPr/>
          <p:nvPr/>
        </p:nvCxnSpPr>
        <p:spPr>
          <a:xfrm flipH="1">
            <a:off x="9571355" y="4276726"/>
            <a:ext cx="95250" cy="66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0" name="Google Shape;420;p10"/>
          <p:cNvGrpSpPr/>
          <p:nvPr/>
        </p:nvGrpSpPr>
        <p:grpSpPr>
          <a:xfrm>
            <a:off x="8247381" y="5029200"/>
            <a:ext cx="1838325" cy="114300"/>
            <a:chOff x="2228850" y="5029200"/>
            <a:chExt cx="1838325" cy="114300"/>
          </a:xfrm>
        </p:grpSpPr>
        <p:grpSp>
          <p:nvGrpSpPr>
            <p:cNvPr id="421" name="Google Shape;421;p10"/>
            <p:cNvGrpSpPr/>
            <p:nvPr/>
          </p:nvGrpSpPr>
          <p:grpSpPr>
            <a:xfrm>
              <a:off x="2228850" y="5067300"/>
              <a:ext cx="1838325" cy="38100"/>
              <a:chOff x="2228850" y="5067300"/>
              <a:chExt cx="1838325" cy="38100"/>
            </a:xfrm>
          </p:grpSpPr>
          <p:cxnSp>
            <p:nvCxnSpPr>
              <p:cNvPr id="422" name="Google Shape;422;p10"/>
              <p:cNvCxnSpPr/>
              <p:nvPr/>
            </p:nvCxnSpPr>
            <p:spPr>
              <a:xfrm>
                <a:off x="2247900" y="5086350"/>
                <a:ext cx="1800225" cy="1588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23" name="Google Shape;423;p10"/>
              <p:cNvSpPr/>
              <p:nvPr/>
            </p:nvSpPr>
            <p:spPr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0"/>
              <p:cNvSpPr/>
              <p:nvPr/>
            </p:nvSpPr>
            <p:spPr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5" name="Google Shape;425;p10"/>
            <p:cNvCxnSpPr/>
            <p:nvPr/>
          </p:nvCxnSpPr>
          <p:spPr>
            <a:xfrm>
              <a:off x="3162300" y="5029200"/>
              <a:ext cx="1588" cy="114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26" name="Google Shape;426;p10"/>
          <p:cNvSpPr/>
          <p:nvPr/>
        </p:nvSpPr>
        <p:spPr>
          <a:xfrm>
            <a:off x="10142855" y="4953001"/>
            <a:ext cx="23884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0"/>
          <p:cNvSpPr/>
          <p:nvPr/>
        </p:nvSpPr>
        <p:spPr>
          <a:xfrm>
            <a:off x="8056880" y="4962526"/>
            <a:ext cx="25968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0"/>
          <p:cNvSpPr/>
          <p:nvPr/>
        </p:nvSpPr>
        <p:spPr>
          <a:xfrm>
            <a:off x="9074149" y="3009901"/>
            <a:ext cx="3662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0"/>
          <p:cNvSpPr/>
          <p:nvPr/>
        </p:nvSpPr>
        <p:spPr>
          <a:xfrm>
            <a:off x="9142730" y="3505200"/>
            <a:ext cx="38100" cy="38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430;p10"/>
          <p:cNvGrpSpPr/>
          <p:nvPr/>
        </p:nvGrpSpPr>
        <p:grpSpPr>
          <a:xfrm rot="2798637">
            <a:off x="6193950" y="3132932"/>
            <a:ext cx="4144962" cy="3946525"/>
            <a:chOff x="576" y="960"/>
            <a:chExt cx="1872" cy="1872"/>
          </a:xfrm>
        </p:grpSpPr>
        <p:sp>
          <p:nvSpPr>
            <p:cNvPr id="431" name="Google Shape;431;p10"/>
            <p:cNvSpPr/>
            <p:nvPr/>
          </p:nvSpPr>
          <p:spPr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2" name="Google Shape;43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3" name="Google Shape;433;p10"/>
          <p:cNvSpPr txBox="1"/>
          <p:nvPr/>
        </p:nvSpPr>
        <p:spPr>
          <a:xfrm>
            <a:off x="8845250" y="5051108"/>
            <a:ext cx="8451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3cm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1"/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HÌNH THÀNH KIẾN THỨC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1"/>
          <p:cNvSpPr/>
          <p:nvPr/>
        </p:nvSpPr>
        <p:spPr>
          <a:xfrm>
            <a:off x="0" y="-533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1"/>
          <p:cNvSpPr/>
          <p:nvPr/>
        </p:nvSpPr>
        <p:spPr>
          <a:xfrm>
            <a:off x="0" y="1752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" name="Google Shape;442;p11"/>
          <p:cNvGrpSpPr/>
          <p:nvPr/>
        </p:nvGrpSpPr>
        <p:grpSpPr>
          <a:xfrm>
            <a:off x="437587" y="184785"/>
            <a:ext cx="11126077" cy="997187"/>
            <a:chOff x="437587" y="184785"/>
            <a:chExt cx="11126077" cy="997187"/>
          </a:xfrm>
        </p:grpSpPr>
        <p:pic>
          <p:nvPicPr>
            <p:cNvPr id="443" name="Google Shape;44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7587" y="184785"/>
              <a:ext cx="681037" cy="710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Google Shape;444;p11"/>
            <p:cNvSpPr txBox="1"/>
            <p:nvPr/>
          </p:nvSpPr>
          <p:spPr>
            <a:xfrm>
              <a:off x="1118624" y="227865"/>
              <a:ext cx="10445040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Dùng thước và compa vẽ  tam giác đều EGH có độ dài cạnh bằng 4 cm.</a:t>
              </a:r>
              <a:endParaRPr/>
            </a:p>
          </p:txBody>
        </p:sp>
      </p:grpSp>
      <p:grpSp>
        <p:nvGrpSpPr>
          <p:cNvPr id="445" name="Google Shape;445;p11"/>
          <p:cNvGrpSpPr/>
          <p:nvPr/>
        </p:nvGrpSpPr>
        <p:grpSpPr>
          <a:xfrm rot="-1727489">
            <a:off x="2562543" y="1923098"/>
            <a:ext cx="4114800" cy="3886200"/>
            <a:chOff x="576" y="960"/>
            <a:chExt cx="1872" cy="1872"/>
          </a:xfrm>
        </p:grpSpPr>
        <p:sp>
          <p:nvSpPr>
            <p:cNvPr id="446" name="Google Shape;446;p11"/>
            <p:cNvSpPr/>
            <p:nvPr/>
          </p:nvSpPr>
          <p:spPr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7" name="Google Shape;44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8" name="Google Shape;448;p11"/>
          <p:cNvGrpSpPr/>
          <p:nvPr/>
        </p:nvGrpSpPr>
        <p:grpSpPr>
          <a:xfrm rot="-7990932">
            <a:off x="4370706" y="1923097"/>
            <a:ext cx="4114800" cy="3886200"/>
            <a:chOff x="576" y="960"/>
            <a:chExt cx="1872" cy="1872"/>
          </a:xfrm>
        </p:grpSpPr>
        <p:sp>
          <p:nvSpPr>
            <p:cNvPr id="449" name="Google Shape;449;p11"/>
            <p:cNvSpPr/>
            <p:nvPr/>
          </p:nvSpPr>
          <p:spPr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0" name="Google Shape;45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11"/>
          <p:cNvSpPr/>
          <p:nvPr/>
        </p:nvSpPr>
        <p:spPr>
          <a:xfrm>
            <a:off x="5166044" y="2116774"/>
            <a:ext cx="1233487" cy="1716087"/>
          </a:xfrm>
          <a:custGeom>
            <a:rect b="b" l="l" r="r" t="t"/>
            <a:pathLst>
              <a:path extrusionOk="0" fill="none" h="20927" w="15039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extrusionOk="0" h="20927" w="15039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cap="flat" cmpd="sng" w="19050">
            <a:solidFill>
              <a:srgbClr val="C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4604068" y="2124710"/>
            <a:ext cx="1276350" cy="1722438"/>
          </a:xfrm>
          <a:custGeom>
            <a:rect b="b" l="l" r="r" t="t"/>
            <a:pathLst>
              <a:path extrusionOk="0" fill="none" h="20839" w="15445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extrusionOk="0" h="20839" w="15445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cap="flat" cmpd="sng" w="19050">
            <a:solidFill>
              <a:srgbClr val="C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3" name="Google Shape;453;p11"/>
          <p:cNvCxnSpPr/>
          <p:nvPr/>
        </p:nvCxnSpPr>
        <p:spPr>
          <a:xfrm flipH="1">
            <a:off x="4608831" y="2289810"/>
            <a:ext cx="904875" cy="1562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4" name="Google Shape;454;p11"/>
          <p:cNvCxnSpPr/>
          <p:nvPr/>
        </p:nvCxnSpPr>
        <p:spPr>
          <a:xfrm>
            <a:off x="5516880" y="2289810"/>
            <a:ext cx="895350" cy="1562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5" name="Google Shape;455;p11"/>
          <p:cNvCxnSpPr/>
          <p:nvPr/>
        </p:nvCxnSpPr>
        <p:spPr>
          <a:xfrm>
            <a:off x="4989831" y="3061336"/>
            <a:ext cx="104775" cy="66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6" name="Google Shape;456;p11"/>
          <p:cNvCxnSpPr/>
          <p:nvPr/>
        </p:nvCxnSpPr>
        <p:spPr>
          <a:xfrm flipH="1">
            <a:off x="5913755" y="3042286"/>
            <a:ext cx="95250" cy="66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7" name="Google Shape;457;p11"/>
          <p:cNvGrpSpPr/>
          <p:nvPr/>
        </p:nvGrpSpPr>
        <p:grpSpPr>
          <a:xfrm>
            <a:off x="4589781" y="3794760"/>
            <a:ext cx="1838325" cy="114300"/>
            <a:chOff x="2228850" y="5029200"/>
            <a:chExt cx="1838325" cy="114300"/>
          </a:xfrm>
        </p:grpSpPr>
        <p:grpSp>
          <p:nvGrpSpPr>
            <p:cNvPr id="458" name="Google Shape;458;p11"/>
            <p:cNvGrpSpPr/>
            <p:nvPr/>
          </p:nvGrpSpPr>
          <p:grpSpPr>
            <a:xfrm>
              <a:off x="2228850" y="5067300"/>
              <a:ext cx="1838325" cy="38100"/>
              <a:chOff x="2228850" y="5067300"/>
              <a:chExt cx="1838325" cy="38100"/>
            </a:xfrm>
          </p:grpSpPr>
          <p:cxnSp>
            <p:nvCxnSpPr>
              <p:cNvPr id="459" name="Google Shape;459;p11"/>
              <p:cNvCxnSpPr/>
              <p:nvPr/>
            </p:nvCxnSpPr>
            <p:spPr>
              <a:xfrm>
                <a:off x="2247900" y="5086350"/>
                <a:ext cx="1800225" cy="1588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60" name="Google Shape;460;p11"/>
              <p:cNvSpPr/>
              <p:nvPr/>
            </p:nvSpPr>
            <p:spPr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1"/>
              <p:cNvSpPr/>
              <p:nvPr/>
            </p:nvSpPr>
            <p:spPr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62" name="Google Shape;462;p11"/>
            <p:cNvCxnSpPr/>
            <p:nvPr/>
          </p:nvCxnSpPr>
          <p:spPr>
            <a:xfrm>
              <a:off x="3162300" y="5029200"/>
              <a:ext cx="1588" cy="114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63" name="Google Shape;463;p11"/>
          <p:cNvSpPr/>
          <p:nvPr/>
        </p:nvSpPr>
        <p:spPr>
          <a:xfrm>
            <a:off x="6485255" y="3718561"/>
            <a:ext cx="2388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1"/>
          <p:cNvSpPr/>
          <p:nvPr/>
        </p:nvSpPr>
        <p:spPr>
          <a:xfrm>
            <a:off x="4399280" y="3728086"/>
            <a:ext cx="1715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1"/>
          <p:cNvSpPr/>
          <p:nvPr/>
        </p:nvSpPr>
        <p:spPr>
          <a:xfrm>
            <a:off x="5447030" y="2004061"/>
            <a:ext cx="1859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66" name="Google Shape;466;p11"/>
          <p:cNvSpPr/>
          <p:nvPr/>
        </p:nvSpPr>
        <p:spPr>
          <a:xfrm>
            <a:off x="5485130" y="2270760"/>
            <a:ext cx="38100" cy="38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7" name="Google Shape;467;p11"/>
          <p:cNvGrpSpPr/>
          <p:nvPr/>
        </p:nvGrpSpPr>
        <p:grpSpPr>
          <a:xfrm rot="2798637">
            <a:off x="2536350" y="1898492"/>
            <a:ext cx="4144962" cy="3946525"/>
            <a:chOff x="576" y="960"/>
            <a:chExt cx="1872" cy="1872"/>
          </a:xfrm>
        </p:grpSpPr>
        <p:sp>
          <p:nvSpPr>
            <p:cNvPr id="468" name="Google Shape;468;p11"/>
            <p:cNvSpPr/>
            <p:nvPr/>
          </p:nvSpPr>
          <p:spPr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9" name="Google Shape;469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0" name="Google Shape;470;p11"/>
          <p:cNvSpPr txBox="1"/>
          <p:nvPr/>
        </p:nvSpPr>
        <p:spPr>
          <a:xfrm>
            <a:off x="5166044" y="3892868"/>
            <a:ext cx="8451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4cm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2"/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HÌNH THÀNH KIẾN THỨC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2"/>
          <p:cNvSpPr txBox="1"/>
          <p:nvPr/>
        </p:nvSpPr>
        <p:spPr>
          <a:xfrm>
            <a:off x="289560" y="98471"/>
            <a:ext cx="37947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II. HÌNH VUÔNG</a:t>
            </a:r>
            <a:endParaRPr/>
          </a:p>
        </p:txBody>
      </p:sp>
      <p:sp>
        <p:nvSpPr>
          <p:cNvPr id="477" name="Google Shape;477;p12"/>
          <p:cNvSpPr txBox="1"/>
          <p:nvPr/>
        </p:nvSpPr>
        <p:spPr>
          <a:xfrm>
            <a:off x="-14878" y="6386512"/>
            <a:ext cx="58213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lớp thành 4 nhóm, mỗi nhóm làm 1 câu (2 phút)</a:t>
            </a:r>
            <a:endParaRPr i="1"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2"/>
          <p:cNvSpPr txBox="1"/>
          <p:nvPr/>
        </p:nvSpPr>
        <p:spPr>
          <a:xfrm>
            <a:off x="228600" y="621691"/>
            <a:ext cx="55778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Nhận biết hình vuông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12"/>
          <p:cNvGrpSpPr/>
          <p:nvPr/>
        </p:nvGrpSpPr>
        <p:grpSpPr>
          <a:xfrm>
            <a:off x="289560" y="1287489"/>
            <a:ext cx="5943600" cy="523220"/>
            <a:chOff x="289560" y="1377018"/>
            <a:chExt cx="5943600" cy="523220"/>
          </a:xfrm>
        </p:grpSpPr>
        <p:pic>
          <p:nvPicPr>
            <p:cNvPr id="480" name="Google Shape;48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9560" y="1377316"/>
              <a:ext cx="867640" cy="4772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12"/>
            <p:cNvSpPr txBox="1"/>
            <p:nvPr/>
          </p:nvSpPr>
          <p:spPr>
            <a:xfrm>
              <a:off x="1157200" y="1377018"/>
              <a:ext cx="50759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Cho HKLM là một hình vuông.</a:t>
              </a:r>
              <a:endParaRPr/>
            </a:p>
          </p:txBody>
        </p:sp>
      </p:grpSp>
      <p:pic>
        <p:nvPicPr>
          <p:cNvPr id="482" name="Google Shape;48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4405" y="1287489"/>
            <a:ext cx="4095115" cy="3690886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2"/>
          <p:cNvSpPr txBox="1"/>
          <p:nvPr/>
        </p:nvSpPr>
        <p:spPr>
          <a:xfrm>
            <a:off x="169934" y="1934745"/>
            <a:ext cx="725194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Đếm số ô vuông để so sánh độ dài cạnh HK, KL, LM, MH.</a:t>
            </a:r>
            <a:endParaRPr/>
          </a:p>
        </p:txBody>
      </p:sp>
      <p:sp>
        <p:nvSpPr>
          <p:cNvPr id="484" name="Google Shape;484;p12"/>
          <p:cNvSpPr txBox="1"/>
          <p:nvPr/>
        </p:nvSpPr>
        <p:spPr>
          <a:xfrm>
            <a:off x="244203" y="2944465"/>
            <a:ext cx="725194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Quan sát xem các cạnh đối HK và ML; HM và KL của hình vuông HKLM có song song với nhau không.</a:t>
            </a:r>
            <a:endParaRPr/>
          </a:p>
        </p:txBody>
      </p:sp>
      <p:sp>
        <p:nvSpPr>
          <p:cNvPr id="485" name="Google Shape;485;p12"/>
          <p:cNvSpPr txBox="1"/>
          <p:nvPr/>
        </p:nvSpPr>
        <p:spPr>
          <a:xfrm>
            <a:off x="259080" y="4498945"/>
            <a:ext cx="8001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Đếm số ô vuông để so sánh độ dài hai đường chéo KM và HL.</a:t>
            </a:r>
            <a:endParaRPr/>
          </a:p>
        </p:txBody>
      </p:sp>
      <p:sp>
        <p:nvSpPr>
          <p:cNvPr id="486" name="Google Shape;486;p12"/>
          <p:cNvSpPr txBox="1"/>
          <p:nvPr/>
        </p:nvSpPr>
        <p:spPr>
          <a:xfrm>
            <a:off x="259080" y="5614352"/>
            <a:ext cx="83972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Nêu đặt điểm bốn góc ở các đỉnh H, K, L, M.</a:t>
            </a:r>
            <a:endParaRPr/>
          </a:p>
        </p:txBody>
      </p:sp>
      <p:sp>
        <p:nvSpPr>
          <p:cNvPr id="487" name="Google Shape;48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02:00</a:t>
            </a:r>
            <a:endParaRPr/>
          </a:p>
        </p:txBody>
      </p:sp>
      <p:sp>
        <p:nvSpPr>
          <p:cNvPr id="488" name="Google Shape;48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01:59</a:t>
            </a:r>
            <a:endParaRPr/>
          </a:p>
        </p:txBody>
      </p:sp>
      <p:sp>
        <p:nvSpPr>
          <p:cNvPr id="489" name="Google Shape;48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01:58</a:t>
            </a:r>
            <a:endParaRPr/>
          </a:p>
        </p:txBody>
      </p:sp>
      <p:sp>
        <p:nvSpPr>
          <p:cNvPr id="490" name="Google Shape;49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01:57</a:t>
            </a:r>
            <a:endParaRPr/>
          </a:p>
        </p:txBody>
      </p:sp>
      <p:sp>
        <p:nvSpPr>
          <p:cNvPr id="491" name="Google Shape;49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01:56</a:t>
            </a:r>
            <a:endParaRPr/>
          </a:p>
        </p:txBody>
      </p:sp>
      <p:sp>
        <p:nvSpPr>
          <p:cNvPr id="492" name="Google Shape;49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01:55</a:t>
            </a:r>
            <a:endParaRPr/>
          </a:p>
        </p:txBody>
      </p:sp>
      <p:sp>
        <p:nvSpPr>
          <p:cNvPr id="493" name="Google Shape;49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01:54</a:t>
            </a:r>
            <a:endParaRPr/>
          </a:p>
        </p:txBody>
      </p:sp>
      <p:sp>
        <p:nvSpPr>
          <p:cNvPr id="494" name="Google Shape;49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01:53</a:t>
            </a:r>
            <a:endParaRPr/>
          </a:p>
        </p:txBody>
      </p:sp>
      <p:sp>
        <p:nvSpPr>
          <p:cNvPr id="495" name="Google Shape;49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01:52</a:t>
            </a:r>
            <a:endParaRPr/>
          </a:p>
        </p:txBody>
      </p:sp>
      <p:sp>
        <p:nvSpPr>
          <p:cNvPr id="496" name="Google Shape;49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01:51</a:t>
            </a:r>
            <a:endParaRPr/>
          </a:p>
        </p:txBody>
      </p:sp>
      <p:sp>
        <p:nvSpPr>
          <p:cNvPr id="497" name="Google Shape;49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01:50</a:t>
            </a:r>
            <a:endParaRPr/>
          </a:p>
        </p:txBody>
      </p:sp>
      <p:sp>
        <p:nvSpPr>
          <p:cNvPr id="498" name="Google Shape;49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01:49</a:t>
            </a:r>
            <a:endParaRPr/>
          </a:p>
        </p:txBody>
      </p:sp>
      <p:sp>
        <p:nvSpPr>
          <p:cNvPr id="499" name="Google Shape;49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01:48</a:t>
            </a:r>
            <a:endParaRPr/>
          </a:p>
        </p:txBody>
      </p:sp>
      <p:sp>
        <p:nvSpPr>
          <p:cNvPr id="500" name="Google Shape;50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01:47</a:t>
            </a:r>
            <a:endParaRPr/>
          </a:p>
        </p:txBody>
      </p:sp>
      <p:sp>
        <p:nvSpPr>
          <p:cNvPr id="501" name="Google Shape;50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01:46</a:t>
            </a:r>
            <a:endParaRPr/>
          </a:p>
        </p:txBody>
      </p:sp>
      <p:sp>
        <p:nvSpPr>
          <p:cNvPr id="502" name="Google Shape;50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01:45</a:t>
            </a:r>
            <a:endParaRPr/>
          </a:p>
        </p:txBody>
      </p:sp>
      <p:sp>
        <p:nvSpPr>
          <p:cNvPr id="503" name="Google Shape;50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01:44</a:t>
            </a:r>
            <a:endParaRPr/>
          </a:p>
        </p:txBody>
      </p:sp>
      <p:sp>
        <p:nvSpPr>
          <p:cNvPr id="504" name="Google Shape;50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01:43</a:t>
            </a:r>
            <a:endParaRPr/>
          </a:p>
        </p:txBody>
      </p:sp>
      <p:sp>
        <p:nvSpPr>
          <p:cNvPr id="505" name="Google Shape;50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01:42</a:t>
            </a:r>
            <a:endParaRPr/>
          </a:p>
        </p:txBody>
      </p:sp>
      <p:sp>
        <p:nvSpPr>
          <p:cNvPr id="506" name="Google Shape;50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01:41</a:t>
            </a:r>
            <a:endParaRPr/>
          </a:p>
        </p:txBody>
      </p:sp>
      <p:sp>
        <p:nvSpPr>
          <p:cNvPr id="507" name="Google Shape;50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01:40</a:t>
            </a:r>
            <a:endParaRPr/>
          </a:p>
        </p:txBody>
      </p:sp>
      <p:sp>
        <p:nvSpPr>
          <p:cNvPr id="508" name="Google Shape;50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01:39</a:t>
            </a:r>
            <a:endParaRPr/>
          </a:p>
        </p:txBody>
      </p:sp>
      <p:sp>
        <p:nvSpPr>
          <p:cNvPr id="509" name="Google Shape;50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01:38</a:t>
            </a:r>
            <a:endParaRPr/>
          </a:p>
        </p:txBody>
      </p:sp>
      <p:sp>
        <p:nvSpPr>
          <p:cNvPr id="510" name="Google Shape;51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01:37</a:t>
            </a:r>
            <a:endParaRPr/>
          </a:p>
        </p:txBody>
      </p:sp>
      <p:sp>
        <p:nvSpPr>
          <p:cNvPr id="511" name="Google Shape;51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01:36</a:t>
            </a:r>
            <a:endParaRPr/>
          </a:p>
        </p:txBody>
      </p:sp>
      <p:sp>
        <p:nvSpPr>
          <p:cNvPr id="512" name="Google Shape;51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01:35</a:t>
            </a:r>
            <a:endParaRPr/>
          </a:p>
        </p:txBody>
      </p:sp>
      <p:sp>
        <p:nvSpPr>
          <p:cNvPr id="513" name="Google Shape;51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01:34</a:t>
            </a:r>
            <a:endParaRPr/>
          </a:p>
        </p:txBody>
      </p:sp>
      <p:sp>
        <p:nvSpPr>
          <p:cNvPr id="514" name="Google Shape;51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01:33</a:t>
            </a:r>
            <a:endParaRPr/>
          </a:p>
        </p:txBody>
      </p:sp>
      <p:sp>
        <p:nvSpPr>
          <p:cNvPr id="515" name="Google Shape;51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01:32</a:t>
            </a:r>
            <a:endParaRPr/>
          </a:p>
        </p:txBody>
      </p:sp>
      <p:sp>
        <p:nvSpPr>
          <p:cNvPr id="516" name="Google Shape;51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01:31</a:t>
            </a:r>
            <a:endParaRPr/>
          </a:p>
        </p:txBody>
      </p:sp>
      <p:sp>
        <p:nvSpPr>
          <p:cNvPr id="517" name="Google Shape;51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01:30</a:t>
            </a:r>
            <a:endParaRPr/>
          </a:p>
        </p:txBody>
      </p:sp>
      <p:sp>
        <p:nvSpPr>
          <p:cNvPr id="518" name="Google Shape;51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01:29</a:t>
            </a:r>
            <a:endParaRPr/>
          </a:p>
        </p:txBody>
      </p:sp>
      <p:sp>
        <p:nvSpPr>
          <p:cNvPr id="519" name="Google Shape;51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01:28</a:t>
            </a:r>
            <a:endParaRPr/>
          </a:p>
        </p:txBody>
      </p:sp>
      <p:sp>
        <p:nvSpPr>
          <p:cNvPr id="520" name="Google Shape;52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01:27</a:t>
            </a:r>
            <a:endParaRPr/>
          </a:p>
        </p:txBody>
      </p:sp>
      <p:sp>
        <p:nvSpPr>
          <p:cNvPr id="521" name="Google Shape;52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01:26</a:t>
            </a:r>
            <a:endParaRPr/>
          </a:p>
        </p:txBody>
      </p:sp>
      <p:sp>
        <p:nvSpPr>
          <p:cNvPr id="522" name="Google Shape;52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01:25</a:t>
            </a:r>
            <a:endParaRPr/>
          </a:p>
        </p:txBody>
      </p:sp>
      <p:sp>
        <p:nvSpPr>
          <p:cNvPr id="523" name="Google Shape;52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01:24</a:t>
            </a:r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01:23</a:t>
            </a: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01:22</a:t>
            </a: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01:21</a:t>
            </a: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01:20</a:t>
            </a: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01:19</a:t>
            </a: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01:18</a:t>
            </a: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01:17</a:t>
            </a: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01:16</a:t>
            </a: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01:15</a:t>
            </a:r>
            <a:endParaRPr/>
          </a:p>
        </p:txBody>
      </p:sp>
      <p:sp>
        <p:nvSpPr>
          <p:cNvPr id="533" name="Google Shape;53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01:14</a:t>
            </a:r>
            <a:endParaRPr/>
          </a:p>
        </p:txBody>
      </p:sp>
      <p:sp>
        <p:nvSpPr>
          <p:cNvPr id="534" name="Google Shape;53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01:13</a:t>
            </a:r>
            <a:endParaRPr/>
          </a:p>
        </p:txBody>
      </p:sp>
      <p:sp>
        <p:nvSpPr>
          <p:cNvPr id="535" name="Google Shape;53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01:12</a:t>
            </a:r>
            <a:endParaRPr/>
          </a:p>
        </p:txBody>
      </p:sp>
      <p:sp>
        <p:nvSpPr>
          <p:cNvPr id="536" name="Google Shape;53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01:11</a:t>
            </a:r>
            <a:endParaRPr/>
          </a:p>
        </p:txBody>
      </p:sp>
      <p:sp>
        <p:nvSpPr>
          <p:cNvPr id="537" name="Google Shape;53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01:10</a:t>
            </a:r>
            <a:endParaRPr/>
          </a:p>
        </p:txBody>
      </p:sp>
      <p:sp>
        <p:nvSpPr>
          <p:cNvPr id="538" name="Google Shape;53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01:09</a:t>
            </a:r>
            <a:endParaRPr/>
          </a:p>
        </p:txBody>
      </p:sp>
      <p:sp>
        <p:nvSpPr>
          <p:cNvPr id="539" name="Google Shape;53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01:08</a:t>
            </a:r>
            <a:endParaRPr/>
          </a:p>
        </p:txBody>
      </p:sp>
      <p:sp>
        <p:nvSpPr>
          <p:cNvPr id="540" name="Google Shape;54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01:07</a:t>
            </a:r>
            <a:endParaRPr/>
          </a:p>
        </p:txBody>
      </p:sp>
      <p:sp>
        <p:nvSpPr>
          <p:cNvPr id="541" name="Google Shape;54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01:06</a:t>
            </a:r>
            <a:endParaRPr/>
          </a:p>
        </p:txBody>
      </p:sp>
      <p:sp>
        <p:nvSpPr>
          <p:cNvPr id="542" name="Google Shape;54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01:05</a:t>
            </a:r>
            <a:endParaRPr/>
          </a:p>
        </p:txBody>
      </p:sp>
      <p:sp>
        <p:nvSpPr>
          <p:cNvPr id="543" name="Google Shape;54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01:04</a:t>
            </a:r>
            <a:endParaRPr/>
          </a:p>
        </p:txBody>
      </p:sp>
      <p:sp>
        <p:nvSpPr>
          <p:cNvPr id="544" name="Google Shape;54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01:03</a:t>
            </a:r>
            <a:endParaRPr/>
          </a:p>
        </p:txBody>
      </p:sp>
      <p:sp>
        <p:nvSpPr>
          <p:cNvPr id="545" name="Google Shape;54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01:02</a:t>
            </a:r>
            <a:endParaRPr/>
          </a:p>
        </p:txBody>
      </p:sp>
      <p:sp>
        <p:nvSpPr>
          <p:cNvPr id="546" name="Google Shape;54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01:01</a:t>
            </a:r>
            <a:endParaRPr/>
          </a:p>
        </p:txBody>
      </p:sp>
      <p:sp>
        <p:nvSpPr>
          <p:cNvPr id="547" name="Google Shape;54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01:00</a:t>
            </a:r>
            <a:endParaRPr/>
          </a:p>
        </p:txBody>
      </p:sp>
      <p:sp>
        <p:nvSpPr>
          <p:cNvPr id="548" name="Google Shape;54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00:59</a:t>
            </a:r>
            <a:endParaRPr/>
          </a:p>
        </p:txBody>
      </p:sp>
      <p:sp>
        <p:nvSpPr>
          <p:cNvPr id="549" name="Google Shape;54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00:58</a:t>
            </a:r>
            <a:endParaRPr/>
          </a:p>
        </p:txBody>
      </p:sp>
      <p:sp>
        <p:nvSpPr>
          <p:cNvPr id="550" name="Google Shape;55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00:57</a:t>
            </a:r>
            <a:endParaRPr/>
          </a:p>
        </p:txBody>
      </p:sp>
      <p:sp>
        <p:nvSpPr>
          <p:cNvPr id="551" name="Google Shape;55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00:56</a:t>
            </a:r>
            <a:endParaRPr/>
          </a:p>
        </p:txBody>
      </p:sp>
      <p:sp>
        <p:nvSpPr>
          <p:cNvPr id="552" name="Google Shape;55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00:55</a:t>
            </a:r>
            <a:endParaRPr/>
          </a:p>
        </p:txBody>
      </p:sp>
      <p:sp>
        <p:nvSpPr>
          <p:cNvPr id="553" name="Google Shape;55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00:54</a:t>
            </a:r>
            <a:endParaRPr/>
          </a:p>
        </p:txBody>
      </p:sp>
      <p:sp>
        <p:nvSpPr>
          <p:cNvPr id="554" name="Google Shape;55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00:53</a:t>
            </a:r>
            <a:endParaRPr/>
          </a:p>
        </p:txBody>
      </p:sp>
      <p:sp>
        <p:nvSpPr>
          <p:cNvPr id="555" name="Google Shape;55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00:52</a:t>
            </a:r>
            <a:endParaRPr/>
          </a:p>
        </p:txBody>
      </p:sp>
      <p:sp>
        <p:nvSpPr>
          <p:cNvPr id="556" name="Google Shape;55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00:51</a:t>
            </a:r>
            <a:endParaRPr/>
          </a:p>
        </p:txBody>
      </p:sp>
      <p:sp>
        <p:nvSpPr>
          <p:cNvPr id="557" name="Google Shape;55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00:50</a:t>
            </a:r>
            <a:endParaRPr/>
          </a:p>
        </p:txBody>
      </p:sp>
      <p:sp>
        <p:nvSpPr>
          <p:cNvPr id="558" name="Google Shape;55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00:49</a:t>
            </a:r>
            <a:endParaRPr/>
          </a:p>
        </p:txBody>
      </p:sp>
      <p:sp>
        <p:nvSpPr>
          <p:cNvPr id="559" name="Google Shape;55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00:48</a:t>
            </a:r>
            <a:endParaRPr/>
          </a:p>
        </p:txBody>
      </p:sp>
      <p:sp>
        <p:nvSpPr>
          <p:cNvPr id="560" name="Google Shape;56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00:47</a:t>
            </a:r>
            <a:endParaRPr/>
          </a:p>
        </p:txBody>
      </p:sp>
      <p:sp>
        <p:nvSpPr>
          <p:cNvPr id="561" name="Google Shape;56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00:46</a:t>
            </a:r>
            <a:endParaRPr/>
          </a:p>
        </p:txBody>
      </p:sp>
      <p:sp>
        <p:nvSpPr>
          <p:cNvPr id="562" name="Google Shape;56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00:45</a:t>
            </a:r>
            <a:endParaRPr/>
          </a:p>
        </p:txBody>
      </p:sp>
      <p:sp>
        <p:nvSpPr>
          <p:cNvPr id="563" name="Google Shape;56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00:44</a:t>
            </a:r>
            <a:endParaRPr/>
          </a:p>
        </p:txBody>
      </p:sp>
      <p:sp>
        <p:nvSpPr>
          <p:cNvPr id="564" name="Google Shape;56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00:43</a:t>
            </a:r>
            <a:endParaRPr/>
          </a:p>
        </p:txBody>
      </p:sp>
      <p:sp>
        <p:nvSpPr>
          <p:cNvPr id="565" name="Google Shape;56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00:42</a:t>
            </a:r>
            <a:endParaRPr/>
          </a:p>
        </p:txBody>
      </p:sp>
      <p:sp>
        <p:nvSpPr>
          <p:cNvPr id="566" name="Google Shape;56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00:41</a:t>
            </a:r>
            <a:endParaRPr/>
          </a:p>
        </p:txBody>
      </p:sp>
      <p:sp>
        <p:nvSpPr>
          <p:cNvPr id="567" name="Google Shape;56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00:40</a:t>
            </a:r>
            <a:endParaRPr/>
          </a:p>
        </p:txBody>
      </p:sp>
      <p:sp>
        <p:nvSpPr>
          <p:cNvPr id="568" name="Google Shape;56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00:39</a:t>
            </a:r>
            <a:endParaRPr/>
          </a:p>
        </p:txBody>
      </p:sp>
      <p:sp>
        <p:nvSpPr>
          <p:cNvPr id="569" name="Google Shape;56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00:38</a:t>
            </a:r>
            <a:endParaRPr/>
          </a:p>
        </p:txBody>
      </p:sp>
      <p:sp>
        <p:nvSpPr>
          <p:cNvPr id="570" name="Google Shape;57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00:37</a:t>
            </a:r>
            <a:endParaRPr/>
          </a:p>
        </p:txBody>
      </p:sp>
      <p:sp>
        <p:nvSpPr>
          <p:cNvPr id="571" name="Google Shape;57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00:36</a:t>
            </a:r>
            <a:endParaRPr/>
          </a:p>
        </p:txBody>
      </p:sp>
      <p:sp>
        <p:nvSpPr>
          <p:cNvPr id="572" name="Google Shape;57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00:35</a:t>
            </a:r>
            <a:endParaRPr/>
          </a:p>
        </p:txBody>
      </p:sp>
      <p:sp>
        <p:nvSpPr>
          <p:cNvPr id="573" name="Google Shape;57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00:34</a:t>
            </a:r>
            <a:endParaRPr/>
          </a:p>
        </p:txBody>
      </p:sp>
      <p:sp>
        <p:nvSpPr>
          <p:cNvPr id="574" name="Google Shape;57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00:33</a:t>
            </a:r>
            <a:endParaRPr/>
          </a:p>
        </p:txBody>
      </p:sp>
      <p:sp>
        <p:nvSpPr>
          <p:cNvPr id="575" name="Google Shape;57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00:32</a:t>
            </a:r>
            <a:endParaRPr/>
          </a:p>
        </p:txBody>
      </p:sp>
      <p:sp>
        <p:nvSpPr>
          <p:cNvPr id="576" name="Google Shape;57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00:31</a:t>
            </a:r>
            <a:endParaRPr/>
          </a:p>
        </p:txBody>
      </p:sp>
      <p:sp>
        <p:nvSpPr>
          <p:cNvPr id="577" name="Google Shape;57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00:30</a:t>
            </a:r>
            <a:endParaRPr/>
          </a:p>
        </p:txBody>
      </p:sp>
      <p:sp>
        <p:nvSpPr>
          <p:cNvPr id="578" name="Google Shape;57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00:29</a:t>
            </a:r>
            <a:endParaRPr/>
          </a:p>
        </p:txBody>
      </p:sp>
      <p:sp>
        <p:nvSpPr>
          <p:cNvPr id="579" name="Google Shape;57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00:28</a:t>
            </a:r>
            <a:endParaRPr/>
          </a:p>
        </p:txBody>
      </p:sp>
      <p:sp>
        <p:nvSpPr>
          <p:cNvPr id="580" name="Google Shape;58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00:27</a:t>
            </a:r>
            <a:endParaRPr/>
          </a:p>
        </p:txBody>
      </p:sp>
      <p:sp>
        <p:nvSpPr>
          <p:cNvPr id="581" name="Google Shape;58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00:26</a:t>
            </a:r>
            <a:endParaRPr/>
          </a:p>
        </p:txBody>
      </p:sp>
      <p:sp>
        <p:nvSpPr>
          <p:cNvPr id="582" name="Google Shape;58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00:25</a:t>
            </a:r>
            <a:endParaRPr/>
          </a:p>
        </p:txBody>
      </p:sp>
      <p:sp>
        <p:nvSpPr>
          <p:cNvPr id="583" name="Google Shape;58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00:24</a:t>
            </a:r>
            <a:endParaRPr/>
          </a:p>
        </p:txBody>
      </p:sp>
      <p:sp>
        <p:nvSpPr>
          <p:cNvPr id="584" name="Google Shape;58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00:23</a:t>
            </a:r>
            <a:endParaRPr/>
          </a:p>
        </p:txBody>
      </p:sp>
      <p:sp>
        <p:nvSpPr>
          <p:cNvPr id="585" name="Google Shape;58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00:22</a:t>
            </a:r>
            <a:endParaRPr/>
          </a:p>
        </p:txBody>
      </p:sp>
      <p:sp>
        <p:nvSpPr>
          <p:cNvPr id="586" name="Google Shape;58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00:21</a:t>
            </a:r>
            <a:endParaRPr/>
          </a:p>
        </p:txBody>
      </p:sp>
      <p:sp>
        <p:nvSpPr>
          <p:cNvPr id="587" name="Google Shape;58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00:20</a:t>
            </a:r>
            <a:endParaRPr/>
          </a:p>
        </p:txBody>
      </p:sp>
      <p:sp>
        <p:nvSpPr>
          <p:cNvPr id="588" name="Google Shape;58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00:19</a:t>
            </a:r>
            <a:endParaRPr/>
          </a:p>
        </p:txBody>
      </p:sp>
      <p:sp>
        <p:nvSpPr>
          <p:cNvPr id="589" name="Google Shape;58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00:18</a:t>
            </a:r>
            <a:endParaRPr/>
          </a:p>
        </p:txBody>
      </p:sp>
      <p:sp>
        <p:nvSpPr>
          <p:cNvPr id="590" name="Google Shape;59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00:17</a:t>
            </a:r>
            <a:endParaRPr/>
          </a:p>
        </p:txBody>
      </p:sp>
      <p:sp>
        <p:nvSpPr>
          <p:cNvPr id="591" name="Google Shape;59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00:16</a:t>
            </a:r>
            <a:endParaRPr/>
          </a:p>
        </p:txBody>
      </p:sp>
      <p:sp>
        <p:nvSpPr>
          <p:cNvPr id="592" name="Google Shape;59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00:15</a:t>
            </a:r>
            <a:endParaRPr/>
          </a:p>
        </p:txBody>
      </p:sp>
      <p:sp>
        <p:nvSpPr>
          <p:cNvPr id="593" name="Google Shape;59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00:14</a:t>
            </a:r>
            <a:endParaRPr/>
          </a:p>
        </p:txBody>
      </p:sp>
      <p:sp>
        <p:nvSpPr>
          <p:cNvPr id="594" name="Google Shape;59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00:13</a:t>
            </a:r>
            <a:endParaRPr/>
          </a:p>
        </p:txBody>
      </p:sp>
      <p:sp>
        <p:nvSpPr>
          <p:cNvPr id="595" name="Google Shape;59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00:12</a:t>
            </a:r>
            <a:endParaRPr/>
          </a:p>
        </p:txBody>
      </p:sp>
      <p:sp>
        <p:nvSpPr>
          <p:cNvPr id="596" name="Google Shape;59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00:11</a:t>
            </a:r>
            <a:endParaRPr/>
          </a:p>
        </p:txBody>
      </p:sp>
      <p:sp>
        <p:nvSpPr>
          <p:cNvPr id="597" name="Google Shape;59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00:10</a:t>
            </a:r>
            <a:endParaRPr/>
          </a:p>
        </p:txBody>
      </p:sp>
      <p:sp>
        <p:nvSpPr>
          <p:cNvPr id="598" name="Google Shape;598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00:09</a:t>
            </a:r>
            <a:endParaRPr/>
          </a:p>
        </p:txBody>
      </p:sp>
      <p:sp>
        <p:nvSpPr>
          <p:cNvPr id="599" name="Google Shape;599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00:08</a:t>
            </a:r>
            <a:endParaRPr/>
          </a:p>
        </p:txBody>
      </p:sp>
      <p:sp>
        <p:nvSpPr>
          <p:cNvPr id="600" name="Google Shape;600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00:07</a:t>
            </a:r>
            <a:endParaRPr/>
          </a:p>
        </p:txBody>
      </p:sp>
      <p:sp>
        <p:nvSpPr>
          <p:cNvPr id="601" name="Google Shape;601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00:06</a:t>
            </a:r>
            <a:endParaRPr/>
          </a:p>
        </p:txBody>
      </p:sp>
      <p:sp>
        <p:nvSpPr>
          <p:cNvPr id="602" name="Google Shape;602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00:05</a:t>
            </a:r>
            <a:endParaRPr/>
          </a:p>
        </p:txBody>
      </p:sp>
      <p:sp>
        <p:nvSpPr>
          <p:cNvPr id="603" name="Google Shape;603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00:04</a:t>
            </a:r>
            <a:endParaRPr/>
          </a:p>
        </p:txBody>
      </p:sp>
      <p:sp>
        <p:nvSpPr>
          <p:cNvPr id="604" name="Google Shape;604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00:03</a:t>
            </a:r>
            <a:endParaRPr/>
          </a:p>
        </p:txBody>
      </p:sp>
      <p:sp>
        <p:nvSpPr>
          <p:cNvPr id="605" name="Google Shape;605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00:02</a:t>
            </a:r>
            <a:endParaRPr/>
          </a:p>
        </p:txBody>
      </p:sp>
      <p:sp>
        <p:nvSpPr>
          <p:cNvPr id="606" name="Google Shape;606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00:01</a:t>
            </a:r>
            <a:endParaRPr/>
          </a:p>
        </p:txBody>
      </p:sp>
      <p:sp>
        <p:nvSpPr>
          <p:cNvPr id="607" name="Google Shape;607;p12"/>
          <p:cNvSpPr/>
          <p:nvPr/>
        </p:nvSpPr>
        <p:spPr>
          <a:xfrm>
            <a:off x="9351962" y="341973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00:00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3"/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HÌNH THÀNH KIẾN THỨC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3" name="Google Shape;6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4405" y="312129"/>
            <a:ext cx="4095115" cy="36908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13"/>
          <p:cNvGrpSpPr/>
          <p:nvPr/>
        </p:nvGrpSpPr>
        <p:grpSpPr>
          <a:xfrm>
            <a:off x="289560" y="380418"/>
            <a:ext cx="5943600" cy="523220"/>
            <a:chOff x="289560" y="1377018"/>
            <a:chExt cx="5943600" cy="523220"/>
          </a:xfrm>
        </p:grpSpPr>
        <p:pic>
          <p:nvPicPr>
            <p:cNvPr id="615" name="Google Shape;615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9560" y="1377316"/>
              <a:ext cx="867640" cy="4772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6" name="Google Shape;616;p13"/>
            <p:cNvSpPr txBox="1"/>
            <p:nvPr/>
          </p:nvSpPr>
          <p:spPr>
            <a:xfrm>
              <a:off x="1157200" y="1377018"/>
              <a:ext cx="50759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Cho HKLM là một hình vuông.</a:t>
              </a:r>
              <a:endParaRPr/>
            </a:p>
          </p:txBody>
        </p:sp>
      </p:grpSp>
      <p:sp>
        <p:nvSpPr>
          <p:cNvPr id="617" name="Google Shape;617;p13"/>
          <p:cNvSpPr txBox="1"/>
          <p:nvPr/>
        </p:nvSpPr>
        <p:spPr>
          <a:xfrm>
            <a:off x="169934" y="1218465"/>
            <a:ext cx="72519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ộ dài cạnh HK, KL, LM, MH bằng nhau.</a:t>
            </a:r>
            <a:endParaRPr/>
          </a:p>
        </p:txBody>
      </p:sp>
      <p:sp>
        <p:nvSpPr>
          <p:cNvPr id="618" name="Google Shape;618;p13"/>
          <p:cNvSpPr txBox="1"/>
          <p:nvPr/>
        </p:nvSpPr>
        <p:spPr>
          <a:xfrm>
            <a:off x="198120" y="1821030"/>
            <a:ext cx="725194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Hai cạnh HK và ML; HM và KL  song song với nhau.</a:t>
            </a:r>
            <a:endParaRPr/>
          </a:p>
        </p:txBody>
      </p:sp>
      <p:sp>
        <p:nvSpPr>
          <p:cNvPr id="619" name="Google Shape;619;p13"/>
          <p:cNvSpPr txBox="1"/>
          <p:nvPr/>
        </p:nvSpPr>
        <p:spPr>
          <a:xfrm>
            <a:off x="182880" y="2868265"/>
            <a:ext cx="70453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ai đường chéo KM và HL bằng nhau.</a:t>
            </a:r>
            <a:endParaRPr/>
          </a:p>
        </p:txBody>
      </p:sp>
      <p:sp>
        <p:nvSpPr>
          <p:cNvPr id="620" name="Google Shape;620;p13"/>
          <p:cNvSpPr txBox="1"/>
          <p:nvPr/>
        </p:nvSpPr>
        <p:spPr>
          <a:xfrm>
            <a:off x="169934" y="3713455"/>
            <a:ext cx="716050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ốn góc ở các đỉnh H, K, L, M là bốn góc vuông.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4"/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HÌNH THÀNH KIẾN THỨC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6" name="Google Shape;626;p14"/>
          <p:cNvGrpSpPr/>
          <p:nvPr/>
        </p:nvGrpSpPr>
        <p:grpSpPr>
          <a:xfrm>
            <a:off x="-176828" y="-84491"/>
            <a:ext cx="2188508" cy="1830078"/>
            <a:chOff x="7663367" y="3134234"/>
            <a:chExt cx="3056215" cy="2952722"/>
          </a:xfrm>
        </p:grpSpPr>
        <p:pic>
          <p:nvPicPr>
            <p:cNvPr descr="Clipboard" id="627" name="Google Shape;627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628" name="Google Shape;628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9" name="Google Shape;629;p14"/>
          <p:cNvSpPr txBox="1"/>
          <p:nvPr/>
        </p:nvSpPr>
        <p:spPr>
          <a:xfrm>
            <a:off x="2147800" y="414301"/>
            <a:ext cx="908408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Từ hoạt động 4, hãy dự đoán các yếu tố cơ bản về cạnh, góc, đường chéo của hình vuông.</a:t>
            </a:r>
            <a:endParaRPr/>
          </a:p>
        </p:txBody>
      </p:sp>
      <p:sp>
        <p:nvSpPr>
          <p:cNvPr id="630" name="Google Shape;630;p14"/>
          <p:cNvSpPr txBox="1"/>
          <p:nvPr/>
        </p:nvSpPr>
        <p:spPr>
          <a:xfrm>
            <a:off x="880371" y="1999261"/>
            <a:ext cx="8367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Trong hình vuông:</a:t>
            </a:r>
            <a:endParaRPr/>
          </a:p>
        </p:txBody>
      </p:sp>
      <p:sp>
        <p:nvSpPr>
          <p:cNvPr id="631" name="Google Shape;631;p14"/>
          <p:cNvSpPr txBox="1"/>
          <p:nvPr/>
        </p:nvSpPr>
        <p:spPr>
          <a:xfrm>
            <a:off x="880371" y="2700301"/>
            <a:ext cx="8367800" cy="3313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-"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cạnh bằng nhau.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-"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góc bằng nhau và là góc vuông.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-"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đường chéo bằng nhau.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-"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cạnh đối song song với nhau.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15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37" name="Google Shape;637;p15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>
                <a:gd fmla="val 16667" name="adj"/>
              </a:avLst>
            </a:prstGeom>
            <a:solidFill>
              <a:srgbClr val="70A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5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HOẠT ĐỘNG HÌNH THÀNH KIẾN THỨC</a:t>
              </a:r>
              <a:endParaRPr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9" name="Google Shape;639;p15"/>
          <p:cNvSpPr txBox="1"/>
          <p:nvPr/>
        </p:nvSpPr>
        <p:spPr>
          <a:xfrm>
            <a:off x="327660" y="141711"/>
            <a:ext cx="2049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Nhận xét:</a:t>
            </a:r>
            <a:endParaRPr/>
          </a:p>
        </p:txBody>
      </p:sp>
      <p:sp>
        <p:nvSpPr>
          <p:cNvPr id="640" name="Google Shape;640;p15"/>
          <p:cNvSpPr txBox="1"/>
          <p:nvPr/>
        </p:nvSpPr>
        <p:spPr>
          <a:xfrm>
            <a:off x="2249880" y="172488"/>
            <a:ext cx="104450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 vuông ABCD ở hình 6 có:</a:t>
            </a:r>
            <a:endParaRPr/>
          </a:p>
        </p:txBody>
      </p:sp>
      <p:sp>
        <p:nvSpPr>
          <p:cNvPr id="641" name="Google Shape;641;p15"/>
          <p:cNvSpPr txBox="1"/>
          <p:nvPr/>
        </p:nvSpPr>
        <p:spPr>
          <a:xfrm>
            <a:off x="327660" y="884109"/>
            <a:ext cx="8130540" cy="3244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-"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Bốn cạnh bằng nhau: AB = BC = CD = DA.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-"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Hai cạnh đối AB và CD, AD và BC song song với nhau.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-"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Hai đường chéo bằng nhau: AC = BD.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-"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Bốn góc ở các đỉnh A, B, C, D là góc vuông.</a:t>
            </a:r>
            <a:endParaRPr/>
          </a:p>
        </p:txBody>
      </p:sp>
      <p:pic>
        <p:nvPicPr>
          <p:cNvPr id="642" name="Google Shape;64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9685" y="702711"/>
            <a:ext cx="3862488" cy="3606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6"/>
          <p:cNvSpPr/>
          <p:nvPr/>
        </p:nvSpPr>
        <p:spPr>
          <a:xfrm>
            <a:off x="5534023" y="3487701"/>
            <a:ext cx="3947161" cy="326306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8" name="Google Shape;648;p16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49" name="Google Shape;649;p16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>
                <a:gd fmla="val 16667" name="adj"/>
              </a:avLst>
            </a:prstGeom>
            <a:solidFill>
              <a:srgbClr val="70A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6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HOẠT ĐỘNG HÌNH THÀNH KIẾN THỨC</a:t>
              </a:r>
              <a:endParaRPr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16"/>
          <p:cNvGrpSpPr/>
          <p:nvPr/>
        </p:nvGrpSpPr>
        <p:grpSpPr>
          <a:xfrm>
            <a:off x="-174579" y="-99653"/>
            <a:ext cx="2155779" cy="2043282"/>
            <a:chOff x="7663367" y="3134234"/>
            <a:chExt cx="3056215" cy="2952722"/>
          </a:xfrm>
        </p:grpSpPr>
        <p:pic>
          <p:nvPicPr>
            <p:cNvPr descr="Clipboard" id="652" name="Google Shape;65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653" name="Google Shape;653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4" name="Google Shape;654;p16"/>
          <p:cNvSpPr txBox="1"/>
          <p:nvPr/>
        </p:nvSpPr>
        <p:spPr>
          <a:xfrm>
            <a:off x="1981200" y="660378"/>
            <a:ext cx="91135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Trong các hình sau, hình nào là hình vuông?</a:t>
            </a:r>
            <a:endParaRPr/>
          </a:p>
        </p:txBody>
      </p:sp>
      <p:pic>
        <p:nvPicPr>
          <p:cNvPr id="655" name="Google Shape;65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1200" y="1430794"/>
            <a:ext cx="26479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12204" y="1334658"/>
            <a:ext cx="3449955" cy="208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7805" y="3727936"/>
            <a:ext cx="3207068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12204" y="3727936"/>
            <a:ext cx="2590800" cy="291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17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64" name="Google Shape;664;p17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>
                <a:gd fmla="val 16667" name="adj"/>
              </a:avLst>
            </a:prstGeom>
            <a:solidFill>
              <a:srgbClr val="70A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7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HOẠT ĐỘNG HÌNH THÀNH KIẾN THỨC</a:t>
              </a:r>
              <a:endParaRPr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6" name="Google Shape;666;p17"/>
          <p:cNvSpPr/>
          <p:nvPr/>
        </p:nvSpPr>
        <p:spPr>
          <a:xfrm>
            <a:off x="2459906" y="749734"/>
            <a:ext cx="87572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Hãy tìm các hình trong thực tế gần gũi xung quanh có dạng hình vuông.</a:t>
            </a:r>
            <a:endParaRPr/>
          </a:p>
        </p:txBody>
      </p:sp>
      <p:grpSp>
        <p:nvGrpSpPr>
          <p:cNvPr id="667" name="Google Shape;667;p17"/>
          <p:cNvGrpSpPr/>
          <p:nvPr/>
        </p:nvGrpSpPr>
        <p:grpSpPr>
          <a:xfrm>
            <a:off x="-202026" y="-150194"/>
            <a:ext cx="2555252" cy="2753963"/>
            <a:chOff x="7663367" y="3134234"/>
            <a:chExt cx="3056215" cy="2952722"/>
          </a:xfrm>
        </p:grpSpPr>
        <p:pic>
          <p:nvPicPr>
            <p:cNvPr descr="Clipboard" id="668" name="Google Shape;668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669" name="Google Shape;669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0" name="Google Shape;67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1972" y="4317790"/>
            <a:ext cx="2568205" cy="175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01972" y="1935058"/>
            <a:ext cx="2084070" cy="204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7137" y="1356901"/>
            <a:ext cx="2615341" cy="265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80076" y="3945802"/>
            <a:ext cx="1649461" cy="250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8"/>
          <p:cNvSpPr/>
          <p:nvPr/>
        </p:nvSpPr>
        <p:spPr>
          <a:xfrm>
            <a:off x="4775200" y="3733800"/>
            <a:ext cx="6705600" cy="2819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8"/>
          <p:cNvSpPr/>
          <p:nvPr/>
        </p:nvSpPr>
        <p:spPr>
          <a:xfrm>
            <a:off x="7416800" y="4267200"/>
            <a:ext cx="1403351" cy="2133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8"/>
          <p:cNvSpPr/>
          <p:nvPr/>
        </p:nvSpPr>
        <p:spPr>
          <a:xfrm>
            <a:off x="5283200" y="4419600"/>
            <a:ext cx="1117600" cy="762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8"/>
          <p:cNvSpPr/>
          <p:nvPr/>
        </p:nvSpPr>
        <p:spPr>
          <a:xfrm>
            <a:off x="9753600" y="4419600"/>
            <a:ext cx="1117600" cy="7620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821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8"/>
          <p:cNvSpPr/>
          <p:nvPr/>
        </p:nvSpPr>
        <p:spPr>
          <a:xfrm>
            <a:off x="4673600" y="1828800"/>
            <a:ext cx="7010400" cy="1955800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3" name="Google Shape;683;p18"/>
          <p:cNvCxnSpPr/>
          <p:nvPr/>
        </p:nvCxnSpPr>
        <p:spPr>
          <a:xfrm>
            <a:off x="10769600" y="1752600"/>
            <a:ext cx="1219200" cy="60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4" name="Google Shape;684;p18"/>
          <p:cNvCxnSpPr/>
          <p:nvPr/>
        </p:nvCxnSpPr>
        <p:spPr>
          <a:xfrm>
            <a:off x="10058400" y="0"/>
            <a:ext cx="0" cy="60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5" name="Google Shape;685;p18"/>
          <p:cNvCxnSpPr/>
          <p:nvPr/>
        </p:nvCxnSpPr>
        <p:spPr>
          <a:xfrm>
            <a:off x="10058400" y="1981200"/>
            <a:ext cx="0" cy="1219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6" name="Google Shape;686;p18"/>
          <p:cNvCxnSpPr/>
          <p:nvPr/>
        </p:nvCxnSpPr>
        <p:spPr>
          <a:xfrm>
            <a:off x="10972800" y="1295400"/>
            <a:ext cx="10160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7" name="Google Shape;687;p18"/>
          <p:cNvCxnSpPr/>
          <p:nvPr/>
        </p:nvCxnSpPr>
        <p:spPr>
          <a:xfrm rot="10800000">
            <a:off x="8026400" y="1219200"/>
            <a:ext cx="1117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8" name="Google Shape;688;p18"/>
          <p:cNvCxnSpPr/>
          <p:nvPr/>
        </p:nvCxnSpPr>
        <p:spPr>
          <a:xfrm flipH="1">
            <a:off x="10871200" y="152400"/>
            <a:ext cx="1219200" cy="685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9" name="Google Shape;689;p18"/>
          <p:cNvCxnSpPr/>
          <p:nvPr/>
        </p:nvCxnSpPr>
        <p:spPr>
          <a:xfrm rot="10800000">
            <a:off x="7518400" y="76200"/>
            <a:ext cx="1727200" cy="685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0" name="Google Shape;690;p18"/>
          <p:cNvCxnSpPr/>
          <p:nvPr/>
        </p:nvCxnSpPr>
        <p:spPr>
          <a:xfrm flipH="1">
            <a:off x="7823200" y="1676400"/>
            <a:ext cx="1524000" cy="762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1" name="Google Shape;691;p18"/>
          <p:cNvSpPr/>
          <p:nvPr/>
        </p:nvSpPr>
        <p:spPr>
          <a:xfrm>
            <a:off x="9245600" y="685800"/>
            <a:ext cx="1625600" cy="12192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8"/>
          <p:cNvSpPr txBox="1"/>
          <p:nvPr/>
        </p:nvSpPr>
        <p:spPr>
          <a:xfrm>
            <a:off x="711200" y="1188720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3" name="Google Shape;693;p18"/>
          <p:cNvSpPr txBox="1"/>
          <p:nvPr/>
        </p:nvSpPr>
        <p:spPr>
          <a:xfrm>
            <a:off x="2540001" y="1264920"/>
            <a:ext cx="48766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 tranh này có gì</a:t>
            </a:r>
            <a:r>
              <a:rPr lang="en-US" sz="44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694" name="Google Shape;694;p18"/>
          <p:cNvSpPr txBox="1"/>
          <p:nvPr/>
        </p:nvSpPr>
        <p:spPr>
          <a:xfrm>
            <a:off x="1856273" y="1341120"/>
            <a:ext cx="56621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mặt trời có dạng hình gì ?</a:t>
            </a:r>
            <a:endParaRPr/>
          </a:p>
        </p:txBody>
      </p:sp>
      <p:sp>
        <p:nvSpPr>
          <p:cNvPr id="695" name="Google Shape;695;p18"/>
          <p:cNvSpPr txBox="1"/>
          <p:nvPr/>
        </p:nvSpPr>
        <p:spPr>
          <a:xfrm>
            <a:off x="0" y="838200"/>
            <a:ext cx="72394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 nhà được ghép bởi những hình gì ?</a:t>
            </a:r>
            <a:endParaRPr/>
          </a:p>
        </p:txBody>
      </p:sp>
      <p:sp>
        <p:nvSpPr>
          <p:cNvPr id="696" name="Google Shape;696;p18"/>
          <p:cNvSpPr txBox="1"/>
          <p:nvPr/>
        </p:nvSpPr>
        <p:spPr>
          <a:xfrm>
            <a:off x="3048001" y="1341120"/>
            <a:ext cx="4897967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Mái nhà là hình ?</a:t>
            </a:r>
            <a:endParaRPr/>
          </a:p>
        </p:txBody>
      </p:sp>
      <p:sp>
        <p:nvSpPr>
          <p:cNvPr id="697" name="Google Shape;697;p18"/>
          <p:cNvSpPr txBox="1"/>
          <p:nvPr/>
        </p:nvSpPr>
        <p:spPr>
          <a:xfrm>
            <a:off x="2946401" y="1874520"/>
            <a:ext cx="35108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 nhà là hình ?</a:t>
            </a:r>
            <a:endParaRPr/>
          </a:p>
        </p:txBody>
      </p:sp>
      <p:sp>
        <p:nvSpPr>
          <p:cNvPr id="698" name="Google Shape;698;p18"/>
          <p:cNvSpPr txBox="1"/>
          <p:nvPr/>
        </p:nvSpPr>
        <p:spPr>
          <a:xfrm>
            <a:off x="3149601" y="1264920"/>
            <a:ext cx="37481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Cửa ra vào là hình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/>
          </a:p>
        </p:txBody>
      </p:sp>
      <p:sp>
        <p:nvSpPr>
          <p:cNvPr id="699" name="Google Shape;699;p18"/>
          <p:cNvSpPr txBox="1"/>
          <p:nvPr/>
        </p:nvSpPr>
        <p:spPr>
          <a:xfrm>
            <a:off x="1320801" y="2026920"/>
            <a:ext cx="30299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Cửa sổ là hình ?</a:t>
            </a:r>
            <a:endParaRPr/>
          </a:p>
        </p:txBody>
      </p:sp>
      <p:sp>
        <p:nvSpPr>
          <p:cNvPr id="700" name="Google Shape;700;p18"/>
          <p:cNvSpPr txBox="1"/>
          <p:nvPr/>
        </p:nvSpPr>
        <p:spPr>
          <a:xfrm>
            <a:off x="0" y="2514600"/>
            <a:ext cx="38608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tam giác đều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1" name="Google Shape;701;p18"/>
          <p:cNvSpPr txBox="1"/>
          <p:nvPr/>
        </p:nvSpPr>
        <p:spPr>
          <a:xfrm>
            <a:off x="0" y="2971800"/>
            <a:ext cx="34544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chữ nhật</a:t>
            </a:r>
            <a:endParaRPr/>
          </a:p>
        </p:txBody>
      </p:sp>
      <p:sp>
        <p:nvSpPr>
          <p:cNvPr id="702" name="Google Shape;702;p18"/>
          <p:cNvSpPr txBox="1"/>
          <p:nvPr/>
        </p:nvSpPr>
        <p:spPr>
          <a:xfrm>
            <a:off x="457200" y="4419600"/>
            <a:ext cx="29464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vuông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3" name="Google Shape;703;p18"/>
          <p:cNvSpPr txBox="1"/>
          <p:nvPr/>
        </p:nvSpPr>
        <p:spPr>
          <a:xfrm>
            <a:off x="508000" y="3352800"/>
            <a:ext cx="34544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chữ nhật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4" name="Google Shape;704;p18"/>
          <p:cNvSpPr txBox="1"/>
          <p:nvPr/>
        </p:nvSpPr>
        <p:spPr>
          <a:xfrm>
            <a:off x="1432560" y="121920"/>
            <a:ext cx="6162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TRÒ CHƠI NHẬN DẠNG HÌNH</a:t>
            </a:r>
            <a:endParaRPr/>
          </a:p>
        </p:txBody>
      </p:sp>
      <p:sp>
        <p:nvSpPr>
          <p:cNvPr id="705" name="Google Shape;705;p18"/>
          <p:cNvSpPr txBox="1"/>
          <p:nvPr/>
        </p:nvSpPr>
        <p:spPr>
          <a:xfrm>
            <a:off x="203200" y="1310322"/>
            <a:ext cx="34544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tròn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9"/>
          <p:cNvSpPr/>
          <p:nvPr/>
        </p:nvSpPr>
        <p:spPr>
          <a:xfrm>
            <a:off x="112542" y="99607"/>
            <a:ext cx="11943219" cy="6658786"/>
          </a:xfrm>
          <a:custGeom>
            <a:rect b="b" l="l" r="r" t="t"/>
            <a:pathLst>
              <a:path extrusionOk="0" h="6658786" w="11943219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cap="flat" cmpd="sng" w="69850">
            <a:solidFill>
              <a:srgbClr val="1F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19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fmla="val 50000" name="adj"/>
            </a:avLst>
          </a:prstGeom>
          <a:solidFill>
            <a:srgbClr val="70AD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TỰ HỌC Ở NHÀ</a:t>
            </a:r>
            <a:endParaRPr/>
          </a:p>
        </p:txBody>
      </p:sp>
      <p:sp>
        <p:nvSpPr>
          <p:cNvPr id="713" name="Google Shape;713;p19"/>
          <p:cNvSpPr txBox="1"/>
          <p:nvPr/>
        </p:nvSpPr>
        <p:spPr>
          <a:xfrm>
            <a:off x="472440" y="1471690"/>
            <a:ext cx="1124712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-"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Đọc lại toàn bộ nội dung đã học.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-"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Học thuộc: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+ Các nhận xét để nhận biết tam giác đều, hình vuông.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+ Các bước vẽ tam giác đều.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-"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Làm các bài tập 3a, 4 (SGK/tr97).</a:t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-"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Đọc nội dung của phần còn lại, tiết sau hoc.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idx="1" type="body"/>
          </p:nvPr>
        </p:nvSpPr>
        <p:spPr>
          <a:xfrm>
            <a:off x="838200" y="411480"/>
            <a:ext cx="10515600" cy="576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None/>
            </a:pPr>
            <a:r>
              <a:rPr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Qua chương này, các em sẽ: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200"/>
              <a:buChar char="•"/>
            </a:pPr>
            <a:r>
              <a:rPr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Nhận dạng và mô tả được một số yếu tố cơ bản của các hình phẳng quen thuộc như hình chữ nhật, hình vuông, hình bình hành…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200"/>
              <a:buChar char="•"/>
            </a:pPr>
            <a:r>
              <a:rPr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Vẽ được một số hình phẳng bằng các dụng cụ học tập.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200"/>
              <a:buChar char="•"/>
            </a:pPr>
            <a:r>
              <a:rPr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Giải quyết được một số vấn đề thực tiễn gắn với việc tính chu vi, diện tích của một hình phẳng đã học.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4E79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0"/>
          <p:cNvSpPr txBox="1"/>
          <p:nvPr>
            <p:ph type="ctrTitle"/>
          </p:nvPr>
        </p:nvSpPr>
        <p:spPr>
          <a:xfrm>
            <a:off x="1524000" y="85220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Remember…</a:t>
            </a:r>
            <a:b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Safety First!</a:t>
            </a:r>
            <a:endParaRPr/>
          </a:p>
        </p:txBody>
      </p:sp>
      <p:cxnSp>
        <p:nvCxnSpPr>
          <p:cNvPr id="719" name="Google Shape;719;p20"/>
          <p:cNvCxnSpPr/>
          <p:nvPr/>
        </p:nvCxnSpPr>
        <p:spPr>
          <a:xfrm>
            <a:off x="3579677" y="3278339"/>
            <a:ext cx="4914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0" name="Google Shape;720;p20"/>
          <p:cNvSpPr txBox="1"/>
          <p:nvPr>
            <p:ph idx="1" type="subTitle"/>
          </p:nvPr>
        </p:nvSpPr>
        <p:spPr>
          <a:xfrm>
            <a:off x="1465127" y="362036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Thank you!</a:t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lipboard" id="721" name="Google Shape;7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31394">
            <a:off x="-514584" y="4127150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uler" id="722" name="Google Shape;72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cil" id="723" name="Google Shape;72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/>
        </p:nvSpPr>
        <p:spPr>
          <a:xfrm>
            <a:off x="83518" y="49875"/>
            <a:ext cx="4189224" cy="653685"/>
          </a:xfrm>
          <a:prstGeom prst="roundRect">
            <a:avLst>
              <a:gd fmla="val 16667" name="adj"/>
            </a:avLst>
          </a:prstGeom>
          <a:solidFill>
            <a:srgbClr val="FFD3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/>
          <p:nvPr>
            <p:ph type="title"/>
          </p:nvPr>
        </p:nvSpPr>
        <p:spPr>
          <a:xfrm>
            <a:off x="732981" y="653685"/>
            <a:ext cx="8378529" cy="750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sinh quan sát</a:t>
            </a:r>
            <a:endParaRPr b="1" sz="28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MỞ ĐẦU</a:t>
            </a:r>
            <a:endParaRPr sz="28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204" y="1510178"/>
            <a:ext cx="3946692" cy="265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335" y="1510179"/>
            <a:ext cx="2830072" cy="283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3317" y="1510179"/>
            <a:ext cx="3208982" cy="265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523733" y="4340251"/>
            <a:ext cx="1014842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một số hình ảnh thực tế liên quan đến các hình mà giáo viên vừa giới thiệu.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244202" y="6218872"/>
            <a:ext cx="83843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hoạt động theo nhóm trong 1 phút (mỗi bàn 1 nhóm)</a:t>
            </a:r>
            <a:endParaRPr i="1" sz="2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01:00</a:t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00:59</a:t>
            </a: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00:58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00:57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00:56</a:t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00:55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00:54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00:53</a:t>
            </a: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00:52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00:51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00:50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00:49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00:48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00:47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00:46</a:t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00:45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00:44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00:43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00:42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00:41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00:40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00:39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00:38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00:37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00:36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00:35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00:34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00:33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00:32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00:31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00:30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00:29</a:t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00:28</a:t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00:27</a:t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00:26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00:25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00:24</a:t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00:23</a:t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00:22</a:t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00:21</a:t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00:20</a:t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00:19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00:18</a:t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00:17</a:t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00:16</a:t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00:15</a:t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00:14</a:t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00:13</a:t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00:12</a:t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00:11</a:t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00:10</a:t>
            </a: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00:09</a:t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00:08</a:t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00:07</a:t>
            </a: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00:06</a:t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00:05</a:t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00:04</a:t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00:03</a:t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00:02</a:t>
            </a: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00:01</a:t>
            </a: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9814560" y="376717"/>
            <a:ext cx="1295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00:00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4"/>
          <p:cNvGrpSpPr/>
          <p:nvPr/>
        </p:nvGrpSpPr>
        <p:grpSpPr>
          <a:xfrm>
            <a:off x="40602" y="39146"/>
            <a:ext cx="6891246" cy="653685"/>
            <a:chOff x="4871257" y="83128"/>
            <a:chExt cx="7501721" cy="653685"/>
          </a:xfrm>
        </p:grpSpPr>
        <p:sp>
          <p:nvSpPr>
            <p:cNvPr id="168" name="Google Shape;168;p4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>
                <a:gd fmla="val 16667" name="adj"/>
              </a:avLst>
            </a:prstGeom>
            <a:solidFill>
              <a:srgbClr val="70A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HOẠT ĐỘNG HÌNH THÀNH KIẾN THỨC</a:t>
              </a:r>
              <a:endParaRPr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289560" y="708071"/>
            <a:ext cx="37947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 TAM GIÁC ĐỀU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289560" y="1231291"/>
            <a:ext cx="55778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Nhận biết tam giác đều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4"/>
          <p:cNvGrpSpPr/>
          <p:nvPr/>
        </p:nvGrpSpPr>
        <p:grpSpPr>
          <a:xfrm>
            <a:off x="289561" y="1863702"/>
            <a:ext cx="11430000" cy="1006497"/>
            <a:chOff x="289560" y="1863702"/>
            <a:chExt cx="12230623" cy="1006497"/>
          </a:xfrm>
        </p:grpSpPr>
        <p:sp>
          <p:nvSpPr>
            <p:cNvPr id="173" name="Google Shape;173;p4"/>
            <p:cNvSpPr txBox="1"/>
            <p:nvPr/>
          </p:nvSpPr>
          <p:spPr>
            <a:xfrm>
              <a:off x="1343512" y="1916092"/>
              <a:ext cx="11176671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Xếp ba que có độ dài bằng nhau để tạo thành một tam giác như hình 1</a:t>
              </a:r>
              <a:endParaRPr/>
            </a:p>
          </p:txBody>
        </p:sp>
        <p:pic>
          <p:nvPicPr>
            <p:cNvPr id="174" name="Google Shape;17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9560" y="1863702"/>
              <a:ext cx="1134428" cy="6895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5" name="Google Shape;17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1" y="2870199"/>
            <a:ext cx="4955177" cy="2990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4"/>
          <p:cNvCxnSpPr/>
          <p:nvPr/>
        </p:nvCxnSpPr>
        <p:spPr>
          <a:xfrm>
            <a:off x="4780781" y="4280652"/>
            <a:ext cx="940973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7" name="Google Shape;177;p4"/>
          <p:cNvSpPr/>
          <p:nvPr/>
        </p:nvSpPr>
        <p:spPr>
          <a:xfrm>
            <a:off x="6019800" y="3579612"/>
            <a:ext cx="4099560" cy="14020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Tam giác đó được gọi là tam giác đều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5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83" name="Google Shape;183;p5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>
                <a:gd fmla="val 16667" name="adj"/>
              </a:avLst>
            </a:prstGeom>
            <a:solidFill>
              <a:srgbClr val="70A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HOẠT ĐỘNG HÌNH THÀNH KIẾN THỨC</a:t>
              </a:r>
              <a:endParaRPr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26670" y="99749"/>
            <a:ext cx="11403330" cy="1384995"/>
            <a:chOff x="26670" y="99749"/>
            <a:chExt cx="11403330" cy="1384995"/>
          </a:xfrm>
        </p:grpSpPr>
        <p:sp>
          <p:nvSpPr>
            <p:cNvPr id="186" name="Google Shape;186;p5"/>
            <p:cNvSpPr txBox="1"/>
            <p:nvPr/>
          </p:nvSpPr>
          <p:spPr>
            <a:xfrm>
              <a:off x="984960" y="99749"/>
              <a:ext cx="1044504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a. Gấp tam giác đều ABC sao cho cạnh AB trùng với cạnh AC, đỉnh B trùng với đỉnh C. So sánh cạnh AB và cạnh AC; góc ABC và góc ACB.</a:t>
              </a:r>
              <a:endParaRPr/>
            </a:p>
          </p:txBody>
        </p:sp>
        <p:pic>
          <p:nvPicPr>
            <p:cNvPr id="187" name="Google Shape;18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70" y="99749"/>
              <a:ext cx="1040130" cy="5600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5"/>
          <p:cNvSpPr txBox="1"/>
          <p:nvPr/>
        </p:nvSpPr>
        <p:spPr>
          <a:xfrm>
            <a:off x="880233" y="3285975"/>
            <a:ext cx="1044504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b. Gấp tam giác đều ABC sao cho cạnh BC trùng với cạnh BA, đỉnh C trùng với đỉnh A. So sánh cạnh BC và cạnh BA; góc BCA và góc BAC.</a:t>
            </a:r>
            <a:endParaRPr/>
          </a:p>
        </p:txBody>
      </p:sp>
      <p:grpSp>
        <p:nvGrpSpPr>
          <p:cNvPr id="189" name="Google Shape;189;p5"/>
          <p:cNvGrpSpPr/>
          <p:nvPr/>
        </p:nvGrpSpPr>
        <p:grpSpPr>
          <a:xfrm>
            <a:off x="4100255" y="1085423"/>
            <a:ext cx="5165665" cy="1916858"/>
            <a:chOff x="3734496" y="1527383"/>
            <a:chExt cx="5636801" cy="2200553"/>
          </a:xfrm>
        </p:grpSpPr>
        <p:pic>
          <p:nvPicPr>
            <p:cNvPr id="190" name="Google Shape;19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34496" y="1527383"/>
              <a:ext cx="5636801" cy="2200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1" name="Google Shape;191;p5"/>
            <p:cNvCxnSpPr/>
            <p:nvPr/>
          </p:nvCxnSpPr>
          <p:spPr>
            <a:xfrm>
              <a:off x="5736993" y="2627659"/>
              <a:ext cx="1456287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grpSp>
        <p:nvGrpSpPr>
          <p:cNvPr id="192" name="Google Shape;192;p5"/>
          <p:cNvGrpSpPr/>
          <p:nvPr/>
        </p:nvGrpSpPr>
        <p:grpSpPr>
          <a:xfrm>
            <a:off x="4370787" y="4391978"/>
            <a:ext cx="5095735" cy="2115502"/>
            <a:chOff x="4370787" y="4391978"/>
            <a:chExt cx="5095735" cy="2115502"/>
          </a:xfrm>
        </p:grpSpPr>
        <p:pic>
          <p:nvPicPr>
            <p:cNvPr id="193" name="Google Shape;19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70787" y="4391978"/>
              <a:ext cx="5095735" cy="21155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4" name="Google Shape;194;p5"/>
            <p:cNvCxnSpPr/>
            <p:nvPr/>
          </p:nvCxnSpPr>
          <p:spPr>
            <a:xfrm>
              <a:off x="6151847" y="5425627"/>
              <a:ext cx="1456287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sp>
        <p:nvSpPr>
          <p:cNvPr id="195" name="Google Shape;195;p5"/>
          <p:cNvSpPr txBox="1"/>
          <p:nvPr/>
        </p:nvSpPr>
        <p:spPr>
          <a:xfrm>
            <a:off x="0" y="6035404"/>
            <a:ext cx="385605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lớp thành 2 nhóm. Mỗi nhóm làm 1 hoạt động (2 phút)</a:t>
            </a:r>
            <a:endParaRPr i="1"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02:00</a:t>
            </a: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01:59</a:t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01:58</a:t>
            </a: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01:57</a:t>
            </a: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01:56</a:t>
            </a:r>
            <a:endParaRPr/>
          </a:p>
        </p:txBody>
      </p:sp>
      <p:sp>
        <p:nvSpPr>
          <p:cNvPr id="201" name="Google Shape;20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01:55</a:t>
            </a:r>
            <a:endParaRPr/>
          </a:p>
        </p:txBody>
      </p:sp>
      <p:sp>
        <p:nvSpPr>
          <p:cNvPr id="202" name="Google Shape;20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01:54</a:t>
            </a:r>
            <a:endParaRPr/>
          </a:p>
        </p:txBody>
      </p:sp>
      <p:sp>
        <p:nvSpPr>
          <p:cNvPr id="203" name="Google Shape;20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01:53</a:t>
            </a:r>
            <a:endParaRPr/>
          </a:p>
        </p:txBody>
      </p:sp>
      <p:sp>
        <p:nvSpPr>
          <p:cNvPr id="204" name="Google Shape;20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01:52</a:t>
            </a:r>
            <a:endParaRPr/>
          </a:p>
        </p:txBody>
      </p:sp>
      <p:sp>
        <p:nvSpPr>
          <p:cNvPr id="205" name="Google Shape;20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01:51</a:t>
            </a:r>
            <a:endParaRPr/>
          </a:p>
        </p:txBody>
      </p:sp>
      <p:sp>
        <p:nvSpPr>
          <p:cNvPr id="206" name="Google Shape;20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01:50</a:t>
            </a:r>
            <a:endParaRPr/>
          </a:p>
        </p:txBody>
      </p:sp>
      <p:sp>
        <p:nvSpPr>
          <p:cNvPr id="207" name="Google Shape;20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01:49</a:t>
            </a: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01:48</a:t>
            </a:r>
            <a:endParaRPr/>
          </a:p>
        </p:txBody>
      </p:sp>
      <p:sp>
        <p:nvSpPr>
          <p:cNvPr id="209" name="Google Shape;20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01:47</a:t>
            </a:r>
            <a:endParaRPr/>
          </a:p>
        </p:txBody>
      </p:sp>
      <p:sp>
        <p:nvSpPr>
          <p:cNvPr id="210" name="Google Shape;21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01:46</a:t>
            </a:r>
            <a:endParaRPr/>
          </a:p>
        </p:txBody>
      </p:sp>
      <p:sp>
        <p:nvSpPr>
          <p:cNvPr id="211" name="Google Shape;21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01:45</a:t>
            </a:r>
            <a:endParaRPr/>
          </a:p>
        </p:txBody>
      </p:sp>
      <p:sp>
        <p:nvSpPr>
          <p:cNvPr id="212" name="Google Shape;21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01:44</a:t>
            </a:r>
            <a:endParaRPr/>
          </a:p>
        </p:txBody>
      </p:sp>
      <p:sp>
        <p:nvSpPr>
          <p:cNvPr id="213" name="Google Shape;21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01:43</a:t>
            </a:r>
            <a:endParaRPr/>
          </a:p>
        </p:txBody>
      </p:sp>
      <p:sp>
        <p:nvSpPr>
          <p:cNvPr id="214" name="Google Shape;21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01:42</a:t>
            </a:r>
            <a:endParaRPr/>
          </a:p>
        </p:txBody>
      </p:sp>
      <p:sp>
        <p:nvSpPr>
          <p:cNvPr id="215" name="Google Shape;21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01:41</a:t>
            </a:r>
            <a:endParaRPr/>
          </a:p>
        </p:txBody>
      </p:sp>
      <p:sp>
        <p:nvSpPr>
          <p:cNvPr id="216" name="Google Shape;21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01:40</a:t>
            </a:r>
            <a:endParaRPr/>
          </a:p>
        </p:txBody>
      </p:sp>
      <p:sp>
        <p:nvSpPr>
          <p:cNvPr id="217" name="Google Shape;21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01:39</a:t>
            </a:r>
            <a:endParaRPr/>
          </a:p>
        </p:txBody>
      </p:sp>
      <p:sp>
        <p:nvSpPr>
          <p:cNvPr id="218" name="Google Shape;21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01:38</a:t>
            </a:r>
            <a:endParaRPr/>
          </a:p>
        </p:txBody>
      </p:sp>
      <p:sp>
        <p:nvSpPr>
          <p:cNvPr id="219" name="Google Shape;21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01:37</a:t>
            </a:r>
            <a:endParaRPr/>
          </a:p>
        </p:txBody>
      </p:sp>
      <p:sp>
        <p:nvSpPr>
          <p:cNvPr id="220" name="Google Shape;22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01:36</a:t>
            </a:r>
            <a:endParaRPr/>
          </a:p>
        </p:txBody>
      </p:sp>
      <p:sp>
        <p:nvSpPr>
          <p:cNvPr id="221" name="Google Shape;22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01:35</a:t>
            </a:r>
            <a:endParaRPr/>
          </a:p>
        </p:txBody>
      </p:sp>
      <p:sp>
        <p:nvSpPr>
          <p:cNvPr id="222" name="Google Shape;22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01:34</a:t>
            </a:r>
            <a:endParaRPr/>
          </a:p>
        </p:txBody>
      </p:sp>
      <p:sp>
        <p:nvSpPr>
          <p:cNvPr id="223" name="Google Shape;22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01:33</a:t>
            </a:r>
            <a:endParaRPr/>
          </a:p>
        </p:txBody>
      </p:sp>
      <p:sp>
        <p:nvSpPr>
          <p:cNvPr id="224" name="Google Shape;22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01:32</a:t>
            </a:r>
            <a:endParaRPr/>
          </a:p>
        </p:txBody>
      </p:sp>
      <p:sp>
        <p:nvSpPr>
          <p:cNvPr id="225" name="Google Shape;22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01:31</a:t>
            </a:r>
            <a:endParaRPr/>
          </a:p>
        </p:txBody>
      </p:sp>
      <p:sp>
        <p:nvSpPr>
          <p:cNvPr id="226" name="Google Shape;22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01:30</a:t>
            </a:r>
            <a:endParaRPr/>
          </a:p>
        </p:txBody>
      </p:sp>
      <p:sp>
        <p:nvSpPr>
          <p:cNvPr id="227" name="Google Shape;22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01:29</a:t>
            </a:r>
            <a:endParaRPr/>
          </a:p>
        </p:txBody>
      </p:sp>
      <p:sp>
        <p:nvSpPr>
          <p:cNvPr id="228" name="Google Shape;22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01:28</a:t>
            </a:r>
            <a:endParaRPr/>
          </a:p>
        </p:txBody>
      </p:sp>
      <p:sp>
        <p:nvSpPr>
          <p:cNvPr id="229" name="Google Shape;22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01:27</a:t>
            </a:r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01:26</a:t>
            </a: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01:25</a:t>
            </a: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01:24</a:t>
            </a: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01:23</a:t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01:22</a:t>
            </a: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01:21</a:t>
            </a: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01:20</a:t>
            </a:r>
            <a:endParaRPr/>
          </a:p>
        </p:txBody>
      </p:sp>
      <p:sp>
        <p:nvSpPr>
          <p:cNvPr id="237" name="Google Shape;23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01:19</a:t>
            </a:r>
            <a:endParaRPr/>
          </a:p>
        </p:txBody>
      </p:sp>
      <p:sp>
        <p:nvSpPr>
          <p:cNvPr id="238" name="Google Shape;23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01:18</a:t>
            </a:r>
            <a:endParaRPr/>
          </a:p>
        </p:txBody>
      </p:sp>
      <p:sp>
        <p:nvSpPr>
          <p:cNvPr id="239" name="Google Shape;23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01:17</a:t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01:16</a:t>
            </a:r>
            <a:endParaRPr/>
          </a:p>
        </p:txBody>
      </p:sp>
      <p:sp>
        <p:nvSpPr>
          <p:cNvPr id="241" name="Google Shape;24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01:15</a:t>
            </a:r>
            <a:endParaRPr/>
          </a:p>
        </p:txBody>
      </p:sp>
      <p:sp>
        <p:nvSpPr>
          <p:cNvPr id="242" name="Google Shape;24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01:14</a:t>
            </a:r>
            <a:endParaRPr/>
          </a:p>
        </p:txBody>
      </p:sp>
      <p:sp>
        <p:nvSpPr>
          <p:cNvPr id="243" name="Google Shape;24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01:13</a:t>
            </a:r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01:12</a:t>
            </a:r>
            <a:endParaRPr/>
          </a:p>
        </p:txBody>
      </p:sp>
      <p:sp>
        <p:nvSpPr>
          <p:cNvPr id="245" name="Google Shape;24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01:11</a:t>
            </a:r>
            <a:endParaRPr/>
          </a:p>
        </p:txBody>
      </p:sp>
      <p:sp>
        <p:nvSpPr>
          <p:cNvPr id="246" name="Google Shape;24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01:10</a:t>
            </a:r>
            <a:endParaRPr/>
          </a:p>
        </p:txBody>
      </p:sp>
      <p:sp>
        <p:nvSpPr>
          <p:cNvPr id="247" name="Google Shape;24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01:09</a:t>
            </a:r>
            <a:endParaRPr/>
          </a:p>
        </p:txBody>
      </p:sp>
      <p:sp>
        <p:nvSpPr>
          <p:cNvPr id="248" name="Google Shape;24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01:08</a:t>
            </a:r>
            <a:endParaRPr/>
          </a:p>
        </p:txBody>
      </p:sp>
      <p:sp>
        <p:nvSpPr>
          <p:cNvPr id="249" name="Google Shape;24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01:07</a:t>
            </a:r>
            <a:endParaRPr/>
          </a:p>
        </p:txBody>
      </p:sp>
      <p:sp>
        <p:nvSpPr>
          <p:cNvPr id="250" name="Google Shape;25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01:06</a:t>
            </a:r>
            <a:endParaRPr/>
          </a:p>
        </p:txBody>
      </p:sp>
      <p:sp>
        <p:nvSpPr>
          <p:cNvPr id="251" name="Google Shape;25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01:05</a:t>
            </a:r>
            <a:endParaRPr/>
          </a:p>
        </p:txBody>
      </p:sp>
      <p:sp>
        <p:nvSpPr>
          <p:cNvPr id="252" name="Google Shape;25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01:04</a:t>
            </a:r>
            <a:endParaRPr/>
          </a:p>
        </p:txBody>
      </p:sp>
      <p:sp>
        <p:nvSpPr>
          <p:cNvPr id="253" name="Google Shape;25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01:03</a:t>
            </a:r>
            <a:endParaRPr/>
          </a:p>
        </p:txBody>
      </p:sp>
      <p:sp>
        <p:nvSpPr>
          <p:cNvPr id="254" name="Google Shape;25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01:02</a:t>
            </a:r>
            <a:endParaRPr/>
          </a:p>
        </p:txBody>
      </p:sp>
      <p:sp>
        <p:nvSpPr>
          <p:cNvPr id="255" name="Google Shape;25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01:01</a:t>
            </a:r>
            <a:endParaRPr/>
          </a:p>
        </p:txBody>
      </p:sp>
      <p:sp>
        <p:nvSpPr>
          <p:cNvPr id="256" name="Google Shape;25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01:00</a:t>
            </a:r>
            <a:endParaRPr/>
          </a:p>
        </p:txBody>
      </p:sp>
      <p:sp>
        <p:nvSpPr>
          <p:cNvPr id="257" name="Google Shape;25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00:59</a:t>
            </a:r>
            <a:endParaRPr/>
          </a:p>
        </p:txBody>
      </p:sp>
      <p:sp>
        <p:nvSpPr>
          <p:cNvPr id="258" name="Google Shape;25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00:58</a:t>
            </a:r>
            <a:endParaRPr/>
          </a:p>
        </p:txBody>
      </p:sp>
      <p:sp>
        <p:nvSpPr>
          <p:cNvPr id="259" name="Google Shape;25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00:57</a:t>
            </a:r>
            <a:endParaRPr/>
          </a:p>
        </p:txBody>
      </p:sp>
      <p:sp>
        <p:nvSpPr>
          <p:cNvPr id="260" name="Google Shape;26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00:56</a:t>
            </a:r>
            <a:endParaRPr/>
          </a:p>
        </p:txBody>
      </p:sp>
      <p:sp>
        <p:nvSpPr>
          <p:cNvPr id="261" name="Google Shape;26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00:55</a:t>
            </a:r>
            <a:endParaRPr/>
          </a:p>
        </p:txBody>
      </p:sp>
      <p:sp>
        <p:nvSpPr>
          <p:cNvPr id="262" name="Google Shape;26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00:54</a:t>
            </a:r>
            <a:endParaRPr/>
          </a:p>
        </p:txBody>
      </p:sp>
      <p:sp>
        <p:nvSpPr>
          <p:cNvPr id="263" name="Google Shape;26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00:53</a:t>
            </a:r>
            <a:endParaRPr/>
          </a:p>
        </p:txBody>
      </p:sp>
      <p:sp>
        <p:nvSpPr>
          <p:cNvPr id="264" name="Google Shape;26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00:52</a:t>
            </a:r>
            <a:endParaRPr/>
          </a:p>
        </p:txBody>
      </p:sp>
      <p:sp>
        <p:nvSpPr>
          <p:cNvPr id="265" name="Google Shape;26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00:51</a:t>
            </a: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00:50</a:t>
            </a:r>
            <a:endParaRPr/>
          </a:p>
        </p:txBody>
      </p:sp>
      <p:sp>
        <p:nvSpPr>
          <p:cNvPr id="267" name="Google Shape;26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00:49</a:t>
            </a: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00:48</a:t>
            </a: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00:47</a:t>
            </a: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00:46</a:t>
            </a:r>
            <a:endParaRPr/>
          </a:p>
        </p:txBody>
      </p:sp>
      <p:sp>
        <p:nvSpPr>
          <p:cNvPr id="271" name="Google Shape;27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00:45</a:t>
            </a:r>
            <a:endParaRPr/>
          </a:p>
        </p:txBody>
      </p:sp>
      <p:sp>
        <p:nvSpPr>
          <p:cNvPr id="272" name="Google Shape;27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00:44</a:t>
            </a: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00:43</a:t>
            </a:r>
            <a:endParaRPr/>
          </a:p>
        </p:txBody>
      </p:sp>
      <p:sp>
        <p:nvSpPr>
          <p:cNvPr id="274" name="Google Shape;27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00:42</a:t>
            </a:r>
            <a:endParaRPr/>
          </a:p>
        </p:txBody>
      </p:sp>
      <p:sp>
        <p:nvSpPr>
          <p:cNvPr id="275" name="Google Shape;27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00:41</a:t>
            </a:r>
            <a:endParaRPr/>
          </a:p>
        </p:txBody>
      </p:sp>
      <p:sp>
        <p:nvSpPr>
          <p:cNvPr id="276" name="Google Shape;27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00:40</a:t>
            </a:r>
            <a:endParaRPr/>
          </a:p>
        </p:txBody>
      </p:sp>
      <p:sp>
        <p:nvSpPr>
          <p:cNvPr id="277" name="Google Shape;27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00:39</a:t>
            </a:r>
            <a:endParaRPr/>
          </a:p>
        </p:txBody>
      </p:sp>
      <p:sp>
        <p:nvSpPr>
          <p:cNvPr id="278" name="Google Shape;27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00:38</a:t>
            </a:r>
            <a:endParaRPr/>
          </a:p>
        </p:txBody>
      </p:sp>
      <p:sp>
        <p:nvSpPr>
          <p:cNvPr id="279" name="Google Shape;27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00:37</a:t>
            </a:r>
            <a:endParaRPr/>
          </a:p>
        </p:txBody>
      </p:sp>
      <p:sp>
        <p:nvSpPr>
          <p:cNvPr id="280" name="Google Shape;28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00:36</a:t>
            </a:r>
            <a:endParaRPr/>
          </a:p>
        </p:txBody>
      </p:sp>
      <p:sp>
        <p:nvSpPr>
          <p:cNvPr id="281" name="Google Shape;28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00:35</a:t>
            </a:r>
            <a:endParaRPr/>
          </a:p>
        </p:txBody>
      </p:sp>
      <p:sp>
        <p:nvSpPr>
          <p:cNvPr id="282" name="Google Shape;28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00:34</a:t>
            </a:r>
            <a:endParaRPr/>
          </a:p>
        </p:txBody>
      </p:sp>
      <p:sp>
        <p:nvSpPr>
          <p:cNvPr id="283" name="Google Shape;28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00:33</a:t>
            </a:r>
            <a:endParaRPr/>
          </a:p>
        </p:txBody>
      </p:sp>
      <p:sp>
        <p:nvSpPr>
          <p:cNvPr id="284" name="Google Shape;28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00:32</a:t>
            </a:r>
            <a:endParaRPr/>
          </a:p>
        </p:txBody>
      </p:sp>
      <p:sp>
        <p:nvSpPr>
          <p:cNvPr id="285" name="Google Shape;28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00:31</a:t>
            </a:r>
            <a:endParaRPr/>
          </a:p>
        </p:txBody>
      </p:sp>
      <p:sp>
        <p:nvSpPr>
          <p:cNvPr id="286" name="Google Shape;28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00:30</a:t>
            </a:r>
            <a:endParaRPr/>
          </a:p>
        </p:txBody>
      </p:sp>
      <p:sp>
        <p:nvSpPr>
          <p:cNvPr id="287" name="Google Shape;28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00:29</a:t>
            </a:r>
            <a:endParaRPr/>
          </a:p>
        </p:txBody>
      </p:sp>
      <p:sp>
        <p:nvSpPr>
          <p:cNvPr id="288" name="Google Shape;28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00:28</a:t>
            </a:r>
            <a:endParaRPr/>
          </a:p>
        </p:txBody>
      </p:sp>
      <p:sp>
        <p:nvSpPr>
          <p:cNvPr id="289" name="Google Shape;28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00:27</a:t>
            </a:r>
            <a:endParaRPr/>
          </a:p>
        </p:txBody>
      </p:sp>
      <p:sp>
        <p:nvSpPr>
          <p:cNvPr id="290" name="Google Shape;29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00:26</a:t>
            </a:r>
            <a:endParaRPr/>
          </a:p>
        </p:txBody>
      </p:sp>
      <p:sp>
        <p:nvSpPr>
          <p:cNvPr id="291" name="Google Shape;29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00:25</a:t>
            </a:r>
            <a:endParaRPr/>
          </a:p>
        </p:txBody>
      </p:sp>
      <p:sp>
        <p:nvSpPr>
          <p:cNvPr id="292" name="Google Shape;29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00:24</a:t>
            </a:r>
            <a:endParaRPr/>
          </a:p>
        </p:txBody>
      </p:sp>
      <p:sp>
        <p:nvSpPr>
          <p:cNvPr id="293" name="Google Shape;29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00:23</a:t>
            </a:r>
            <a:endParaRPr/>
          </a:p>
        </p:txBody>
      </p:sp>
      <p:sp>
        <p:nvSpPr>
          <p:cNvPr id="294" name="Google Shape;29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00:22</a:t>
            </a:r>
            <a:endParaRPr/>
          </a:p>
        </p:txBody>
      </p:sp>
      <p:sp>
        <p:nvSpPr>
          <p:cNvPr id="295" name="Google Shape;29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00:21</a:t>
            </a:r>
            <a:endParaRPr/>
          </a:p>
        </p:txBody>
      </p:sp>
      <p:sp>
        <p:nvSpPr>
          <p:cNvPr id="296" name="Google Shape;29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00:20</a:t>
            </a:r>
            <a:endParaRPr/>
          </a:p>
        </p:txBody>
      </p:sp>
      <p:sp>
        <p:nvSpPr>
          <p:cNvPr id="297" name="Google Shape;29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00:19</a:t>
            </a:r>
            <a:endParaRPr/>
          </a:p>
        </p:txBody>
      </p:sp>
      <p:sp>
        <p:nvSpPr>
          <p:cNvPr id="298" name="Google Shape;29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00:18</a:t>
            </a:r>
            <a:endParaRPr/>
          </a:p>
        </p:txBody>
      </p:sp>
      <p:sp>
        <p:nvSpPr>
          <p:cNvPr id="299" name="Google Shape;29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00:17</a:t>
            </a:r>
            <a:endParaRPr/>
          </a:p>
        </p:txBody>
      </p:sp>
      <p:sp>
        <p:nvSpPr>
          <p:cNvPr id="300" name="Google Shape;30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00:16</a:t>
            </a:r>
            <a:endParaRPr/>
          </a:p>
        </p:txBody>
      </p:sp>
      <p:sp>
        <p:nvSpPr>
          <p:cNvPr id="301" name="Google Shape;30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00:15</a:t>
            </a:r>
            <a:endParaRPr/>
          </a:p>
        </p:txBody>
      </p:sp>
      <p:sp>
        <p:nvSpPr>
          <p:cNvPr id="302" name="Google Shape;30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00:14</a:t>
            </a:r>
            <a:endParaRPr/>
          </a:p>
        </p:txBody>
      </p:sp>
      <p:sp>
        <p:nvSpPr>
          <p:cNvPr id="303" name="Google Shape;30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00:13</a:t>
            </a:r>
            <a:endParaRPr/>
          </a:p>
        </p:txBody>
      </p:sp>
      <p:sp>
        <p:nvSpPr>
          <p:cNvPr id="304" name="Google Shape;30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00:12</a:t>
            </a:r>
            <a:endParaRPr/>
          </a:p>
        </p:txBody>
      </p:sp>
      <p:sp>
        <p:nvSpPr>
          <p:cNvPr id="305" name="Google Shape;30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00:11</a:t>
            </a:r>
            <a:endParaRPr/>
          </a:p>
        </p:txBody>
      </p:sp>
      <p:sp>
        <p:nvSpPr>
          <p:cNvPr id="306" name="Google Shape;30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00:10</a:t>
            </a:r>
            <a:endParaRPr/>
          </a:p>
        </p:txBody>
      </p:sp>
      <p:sp>
        <p:nvSpPr>
          <p:cNvPr id="307" name="Google Shape;307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00:09</a:t>
            </a:r>
            <a:endParaRPr/>
          </a:p>
        </p:txBody>
      </p:sp>
      <p:sp>
        <p:nvSpPr>
          <p:cNvPr id="308" name="Google Shape;308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00:08</a:t>
            </a:r>
            <a:endParaRPr/>
          </a:p>
        </p:txBody>
      </p:sp>
      <p:sp>
        <p:nvSpPr>
          <p:cNvPr id="309" name="Google Shape;309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00:07</a:t>
            </a:r>
            <a:endParaRPr/>
          </a:p>
        </p:txBody>
      </p:sp>
      <p:sp>
        <p:nvSpPr>
          <p:cNvPr id="310" name="Google Shape;310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00:06</a:t>
            </a:r>
            <a:endParaRPr/>
          </a:p>
        </p:txBody>
      </p:sp>
      <p:sp>
        <p:nvSpPr>
          <p:cNvPr id="311" name="Google Shape;311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00:05</a:t>
            </a:r>
            <a:endParaRPr/>
          </a:p>
        </p:txBody>
      </p:sp>
      <p:sp>
        <p:nvSpPr>
          <p:cNvPr id="312" name="Google Shape;312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00:04</a:t>
            </a:r>
            <a:endParaRPr/>
          </a:p>
        </p:txBody>
      </p:sp>
      <p:sp>
        <p:nvSpPr>
          <p:cNvPr id="313" name="Google Shape;313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00:03</a:t>
            </a:r>
            <a:endParaRPr/>
          </a:p>
        </p:txBody>
      </p:sp>
      <p:sp>
        <p:nvSpPr>
          <p:cNvPr id="314" name="Google Shape;314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00:02</a:t>
            </a:r>
            <a:endParaRPr/>
          </a:p>
        </p:txBody>
      </p:sp>
      <p:sp>
        <p:nvSpPr>
          <p:cNvPr id="315" name="Google Shape;315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00:01</a:t>
            </a:r>
            <a:endParaRPr/>
          </a:p>
        </p:txBody>
      </p:sp>
      <p:sp>
        <p:nvSpPr>
          <p:cNvPr id="316" name="Google Shape;316;p5"/>
          <p:cNvSpPr/>
          <p:nvPr/>
        </p:nvSpPr>
        <p:spPr>
          <a:xfrm>
            <a:off x="299160" y="5498400"/>
            <a:ext cx="13716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00:00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6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23" name="Google Shape;323;p6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>
                <a:gd fmla="val 16667" name="adj"/>
              </a:avLst>
            </a:prstGeom>
            <a:solidFill>
              <a:srgbClr val="70A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6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HOẠT ĐỘNG HÌNH THÀNH KIẾN THỨC</a:t>
              </a:r>
              <a:endParaRPr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6"/>
          <p:cNvGrpSpPr/>
          <p:nvPr/>
        </p:nvGrpSpPr>
        <p:grpSpPr>
          <a:xfrm>
            <a:off x="466100" y="361359"/>
            <a:ext cx="5706101" cy="2511217"/>
            <a:chOff x="3734496" y="1527383"/>
            <a:chExt cx="5636801" cy="2200553"/>
          </a:xfrm>
        </p:grpSpPr>
        <p:pic>
          <p:nvPicPr>
            <p:cNvPr id="326" name="Google Shape;32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34496" y="1527383"/>
              <a:ext cx="5636801" cy="2200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7" name="Google Shape;327;p6"/>
            <p:cNvCxnSpPr/>
            <p:nvPr/>
          </p:nvCxnSpPr>
          <p:spPr>
            <a:xfrm>
              <a:off x="5736993" y="2627659"/>
              <a:ext cx="1456287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grpSp>
        <p:nvGrpSpPr>
          <p:cNvPr id="328" name="Google Shape;328;p6"/>
          <p:cNvGrpSpPr/>
          <p:nvPr/>
        </p:nvGrpSpPr>
        <p:grpSpPr>
          <a:xfrm>
            <a:off x="26670" y="99749"/>
            <a:ext cx="1482090" cy="560070"/>
            <a:chOff x="26670" y="99749"/>
            <a:chExt cx="1482090" cy="560070"/>
          </a:xfrm>
        </p:grpSpPr>
        <p:pic>
          <p:nvPicPr>
            <p:cNvPr id="329" name="Google Shape;329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70" y="99749"/>
              <a:ext cx="1040130" cy="5600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6"/>
            <p:cNvSpPr txBox="1"/>
            <p:nvPr/>
          </p:nvSpPr>
          <p:spPr>
            <a:xfrm>
              <a:off x="984960" y="99749"/>
              <a:ext cx="5238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endParaRPr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6172201" y="570281"/>
            <a:ext cx="51968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cạnh AB và AC bằng nhau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"/>
          <p:cNvSpPr/>
          <p:nvPr/>
        </p:nvSpPr>
        <p:spPr>
          <a:xfrm>
            <a:off x="6172200" y="1333149"/>
            <a:ext cx="53914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góc ABC và ACB bằng nhau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6"/>
          <p:cNvGrpSpPr/>
          <p:nvPr/>
        </p:nvGrpSpPr>
        <p:grpSpPr>
          <a:xfrm>
            <a:off x="510616" y="4251156"/>
            <a:ext cx="5600624" cy="2378244"/>
            <a:chOff x="4370787" y="4391978"/>
            <a:chExt cx="5095735" cy="2115502"/>
          </a:xfrm>
        </p:grpSpPr>
        <p:pic>
          <p:nvPicPr>
            <p:cNvPr id="334" name="Google Shape;33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70787" y="4391978"/>
              <a:ext cx="5095735" cy="21155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5" name="Google Shape;335;p6"/>
            <p:cNvCxnSpPr/>
            <p:nvPr/>
          </p:nvCxnSpPr>
          <p:spPr>
            <a:xfrm>
              <a:off x="6151847" y="5425627"/>
              <a:ext cx="1456287" cy="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grpSp>
        <p:nvGrpSpPr>
          <p:cNvPr id="336" name="Google Shape;336;p6"/>
          <p:cNvGrpSpPr/>
          <p:nvPr/>
        </p:nvGrpSpPr>
        <p:grpSpPr>
          <a:xfrm>
            <a:off x="81990" y="3727936"/>
            <a:ext cx="1482090" cy="560070"/>
            <a:chOff x="26670" y="99749"/>
            <a:chExt cx="1482090" cy="560070"/>
          </a:xfrm>
        </p:grpSpPr>
        <p:pic>
          <p:nvPicPr>
            <p:cNvPr id="337" name="Google Shape;33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70" y="99749"/>
              <a:ext cx="1040130" cy="5600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6"/>
            <p:cNvSpPr txBox="1"/>
            <p:nvPr/>
          </p:nvSpPr>
          <p:spPr>
            <a:xfrm>
              <a:off x="984960" y="99749"/>
              <a:ext cx="5238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b </a:t>
              </a:r>
              <a:endParaRPr/>
            </a:p>
          </p:txBody>
        </p:sp>
      </p:grpSp>
      <p:sp>
        <p:nvSpPr>
          <p:cNvPr id="339" name="Google Shape;339;p6"/>
          <p:cNvSpPr/>
          <p:nvPr/>
        </p:nvSpPr>
        <p:spPr>
          <a:xfrm>
            <a:off x="6050281" y="4288006"/>
            <a:ext cx="51968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cạnh BC và BA bằng nhau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6"/>
          <p:cNvSpPr/>
          <p:nvPr/>
        </p:nvSpPr>
        <p:spPr>
          <a:xfrm>
            <a:off x="6172199" y="5047297"/>
            <a:ext cx="53914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góc BCA và BAC bằng nhau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7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46" name="Google Shape;346;p7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>
                <a:gd fmla="val 16667" name="adj"/>
              </a:avLst>
            </a:prstGeom>
            <a:solidFill>
              <a:srgbClr val="70A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7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HOẠT ĐỘNG HÌNH THÀNH KIẾN THỨC</a:t>
              </a:r>
              <a:endParaRPr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7"/>
          <p:cNvSpPr txBox="1"/>
          <p:nvPr/>
        </p:nvSpPr>
        <p:spPr>
          <a:xfrm>
            <a:off x="327660" y="141711"/>
            <a:ext cx="2049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Nhận xét:</a:t>
            </a:r>
            <a:endParaRPr/>
          </a:p>
        </p:txBody>
      </p:sp>
      <p:pic>
        <p:nvPicPr>
          <p:cNvPr id="349" name="Google Shape;3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500" y="185324"/>
            <a:ext cx="2278380" cy="242419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7"/>
          <p:cNvSpPr txBox="1"/>
          <p:nvPr/>
        </p:nvSpPr>
        <p:spPr>
          <a:xfrm>
            <a:off x="2249880" y="172488"/>
            <a:ext cx="104450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Tam giác đều trong hình 2 có:</a:t>
            </a:r>
            <a:endParaRPr/>
          </a:p>
        </p:txBody>
      </p:sp>
      <p:sp>
        <p:nvSpPr>
          <p:cNvPr id="351" name="Google Shape;351;p7"/>
          <p:cNvSpPr txBox="1"/>
          <p:nvPr/>
        </p:nvSpPr>
        <p:spPr>
          <a:xfrm>
            <a:off x="436320" y="884110"/>
            <a:ext cx="70360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-"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 cạnh bằng nhau: AB = BC = CA;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-"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 góc ở các đỉnh A, B, C bằng nhau.</a:t>
            </a:r>
            <a:endParaRPr/>
          </a:p>
        </p:txBody>
      </p:sp>
      <p:sp>
        <p:nvSpPr>
          <p:cNvPr id="352" name="Google Shape;352;p7"/>
          <p:cNvSpPr txBox="1"/>
          <p:nvPr/>
        </p:nvSpPr>
        <p:spPr>
          <a:xfrm>
            <a:off x="558240" y="2442385"/>
            <a:ext cx="2049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Chú ý:</a:t>
            </a:r>
            <a:endParaRPr/>
          </a:p>
        </p:txBody>
      </p:sp>
      <p:sp>
        <p:nvSpPr>
          <p:cNvPr id="353" name="Google Shape;353;p7"/>
          <p:cNvSpPr txBox="1"/>
          <p:nvPr/>
        </p:nvSpPr>
        <p:spPr>
          <a:xfrm>
            <a:off x="558240" y="3035438"/>
            <a:ext cx="1044504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Trong hình học nói chung, tam giác nói riêng, các cạnh bằng nhau (hay các góc bằng nhau) thường được chỉ rõ bằng cùng một ký hiệu.</a:t>
            </a:r>
            <a:endParaRPr/>
          </a:p>
        </p:txBody>
      </p:sp>
      <p:pic>
        <p:nvPicPr>
          <p:cNvPr id="354" name="Google Shape;3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5849" y="4033838"/>
            <a:ext cx="2389822" cy="254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6329" y="4033838"/>
            <a:ext cx="2389822" cy="2409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"/>
          <p:cNvSpPr/>
          <p:nvPr/>
        </p:nvSpPr>
        <p:spPr>
          <a:xfrm>
            <a:off x="1127759" y="3606016"/>
            <a:ext cx="3947161" cy="326306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" name="Google Shape;361;p8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62" name="Google Shape;362;p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>
                <a:gd fmla="val 16667" name="adj"/>
              </a:avLst>
            </a:prstGeom>
            <a:solidFill>
              <a:srgbClr val="70A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HOẠT ĐỘNG HÌNH THÀNH KIẾN THỨC</a:t>
              </a:r>
              <a:endParaRPr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8"/>
          <p:cNvGrpSpPr/>
          <p:nvPr/>
        </p:nvGrpSpPr>
        <p:grpSpPr>
          <a:xfrm>
            <a:off x="-174579" y="-99653"/>
            <a:ext cx="2155779" cy="2043282"/>
            <a:chOff x="7663367" y="3134234"/>
            <a:chExt cx="3056215" cy="2952722"/>
          </a:xfrm>
        </p:grpSpPr>
        <p:pic>
          <p:nvPicPr>
            <p:cNvPr descr="Clipboard" id="365" name="Google Shape;365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366" name="Google Shape;36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p8"/>
          <p:cNvSpPr txBox="1"/>
          <p:nvPr/>
        </p:nvSpPr>
        <p:spPr>
          <a:xfrm>
            <a:off x="1981200" y="660378"/>
            <a:ext cx="91135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Trong các tam giác sau, tam giác nào là tam giác đều?</a:t>
            </a:r>
            <a:endParaRPr/>
          </a:p>
        </p:txBody>
      </p:sp>
      <p:pic>
        <p:nvPicPr>
          <p:cNvPr id="368" name="Google Shape;36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7880" y="1299127"/>
            <a:ext cx="2667000" cy="235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1830" y="1299127"/>
            <a:ext cx="2686050" cy="209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8"/>
          <p:cNvGrpSpPr/>
          <p:nvPr/>
        </p:nvGrpSpPr>
        <p:grpSpPr>
          <a:xfrm>
            <a:off x="6782219" y="3658396"/>
            <a:ext cx="2446020" cy="3039741"/>
            <a:chOff x="6225540" y="3703549"/>
            <a:chExt cx="2446020" cy="3039741"/>
          </a:xfrm>
        </p:grpSpPr>
        <p:sp>
          <p:nvSpPr>
            <p:cNvPr id="371" name="Google Shape;371;p8"/>
            <p:cNvSpPr/>
            <p:nvPr/>
          </p:nvSpPr>
          <p:spPr>
            <a:xfrm>
              <a:off x="6698819" y="4069876"/>
              <a:ext cx="1500301" cy="2071844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 txBox="1"/>
            <p:nvPr/>
          </p:nvSpPr>
          <p:spPr>
            <a:xfrm>
              <a:off x="7505700" y="3703549"/>
              <a:ext cx="381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373" name="Google Shape;373;p8"/>
            <p:cNvSpPr txBox="1"/>
            <p:nvPr/>
          </p:nvSpPr>
          <p:spPr>
            <a:xfrm>
              <a:off x="6225540" y="5941106"/>
              <a:ext cx="381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</a:t>
              </a:r>
              <a:endParaRPr/>
            </a:p>
          </p:txBody>
        </p:sp>
        <p:sp>
          <p:nvSpPr>
            <p:cNvPr id="374" name="Google Shape;374;p8"/>
            <p:cNvSpPr txBox="1"/>
            <p:nvPr/>
          </p:nvSpPr>
          <p:spPr>
            <a:xfrm>
              <a:off x="8290560" y="5880110"/>
              <a:ext cx="381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/>
            </a:p>
          </p:txBody>
        </p:sp>
        <p:sp>
          <p:nvSpPr>
            <p:cNvPr id="375" name="Google Shape;375;p8"/>
            <p:cNvSpPr txBox="1"/>
            <p:nvPr/>
          </p:nvSpPr>
          <p:spPr>
            <a:xfrm>
              <a:off x="6820319" y="6220070"/>
              <a:ext cx="12573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d</a:t>
              </a:r>
              <a:endParaRPr/>
            </a:p>
          </p:txBody>
        </p:sp>
      </p:grpSp>
      <p:pic>
        <p:nvPicPr>
          <p:cNvPr id="376" name="Google Shape;37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93693" y="3964324"/>
            <a:ext cx="2215291" cy="254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9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82" name="Google Shape;382;p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>
                <a:gd fmla="val 16667" name="adj"/>
              </a:avLst>
            </a:prstGeom>
            <a:solidFill>
              <a:srgbClr val="70A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9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HOẠT ĐỘNG HÌNH THÀNH KIẾN THỨC</a:t>
              </a:r>
              <a:endParaRPr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9"/>
          <p:cNvSpPr/>
          <p:nvPr/>
        </p:nvSpPr>
        <p:spPr>
          <a:xfrm>
            <a:off x="2459906" y="749734"/>
            <a:ext cx="87572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Hãy tìm các hình trong thực tiễn gần gũi xung quanh có dạng hình tam giác đều.</a:t>
            </a:r>
            <a:endParaRPr/>
          </a:p>
        </p:txBody>
      </p:sp>
      <p:grpSp>
        <p:nvGrpSpPr>
          <p:cNvPr id="385" name="Google Shape;385;p9"/>
          <p:cNvGrpSpPr/>
          <p:nvPr/>
        </p:nvGrpSpPr>
        <p:grpSpPr>
          <a:xfrm>
            <a:off x="-202026" y="-150194"/>
            <a:ext cx="2555252" cy="2753963"/>
            <a:chOff x="7663367" y="3134234"/>
            <a:chExt cx="3056215" cy="2952722"/>
          </a:xfrm>
        </p:grpSpPr>
        <p:pic>
          <p:nvPicPr>
            <p:cNvPr descr="Clipboard" id="386" name="Google Shape;38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encil" id="387" name="Google Shape;38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inh-tam-giac-deu-la-gi-dinh-nghia-tinh-chat-va-bai-tap (8)-800x600" id="388" name="Google Shape;38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0906" y="1886312"/>
            <a:ext cx="2691214" cy="200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61615" y="4325282"/>
            <a:ext cx="2770505" cy="2061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ải xuống" id="390" name="Google Shape;39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86870" y="1834728"/>
            <a:ext cx="2054185" cy="205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93723" y="4032951"/>
            <a:ext cx="3759699" cy="2353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2021-06-07T13:44:30Z</dcterms:created>
  <dc:creator>Laptop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