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3"/>
  </p:notesMasterIdLst>
  <p:sldIdLst>
    <p:sldId id="300" r:id="rId2"/>
    <p:sldId id="267" r:id="rId3"/>
    <p:sldId id="256" r:id="rId4"/>
    <p:sldId id="259" r:id="rId5"/>
    <p:sldId id="258" r:id="rId6"/>
    <p:sldId id="260" r:id="rId7"/>
    <p:sldId id="291" r:id="rId8"/>
    <p:sldId id="295" r:id="rId9"/>
    <p:sldId id="311" r:id="rId10"/>
    <p:sldId id="268" r:id="rId11"/>
    <p:sldId id="296" r:id="rId12"/>
    <p:sldId id="297" r:id="rId13"/>
    <p:sldId id="312" r:id="rId14"/>
    <p:sldId id="298" r:id="rId15"/>
    <p:sldId id="299" r:id="rId16"/>
    <p:sldId id="313" r:id="rId17"/>
    <p:sldId id="314" r:id="rId18"/>
    <p:sldId id="316" r:id="rId19"/>
    <p:sldId id="315" r:id="rId20"/>
    <p:sldId id="285" r:id="rId21"/>
    <p:sldId id="308" r:id="rId22"/>
    <p:sldId id="307" r:id="rId23"/>
    <p:sldId id="309" r:id="rId24"/>
    <p:sldId id="310" r:id="rId25"/>
    <p:sldId id="306" r:id="rId26"/>
    <p:sldId id="304" r:id="rId27"/>
    <p:sldId id="274" r:id="rId28"/>
    <p:sldId id="303" r:id="rId29"/>
    <p:sldId id="332" r:id="rId30"/>
    <p:sldId id="261" r:id="rId31"/>
    <p:sldId id="270" r:id="rId32"/>
    <p:sldId id="317" r:id="rId33"/>
    <p:sldId id="318" r:id="rId34"/>
    <p:sldId id="319" r:id="rId35"/>
    <p:sldId id="320" r:id="rId36"/>
    <p:sldId id="321" r:id="rId37"/>
    <p:sldId id="322" r:id="rId38"/>
    <p:sldId id="330" r:id="rId39"/>
    <p:sldId id="323" r:id="rId40"/>
    <p:sldId id="324" r:id="rId41"/>
    <p:sldId id="325" r:id="rId42"/>
    <p:sldId id="280" r:id="rId43"/>
    <p:sldId id="271" r:id="rId44"/>
    <p:sldId id="326" r:id="rId45"/>
    <p:sldId id="328" r:id="rId46"/>
    <p:sldId id="327" r:id="rId47"/>
    <p:sldId id="329" r:id="rId48"/>
    <p:sldId id="286" r:id="rId49"/>
    <p:sldId id="347" r:id="rId50"/>
    <p:sldId id="336" r:id="rId51"/>
    <p:sldId id="339" r:id="rId52"/>
    <p:sldId id="348" r:id="rId53"/>
    <p:sldId id="349" r:id="rId54"/>
    <p:sldId id="346" r:id="rId55"/>
    <p:sldId id="337" r:id="rId56"/>
    <p:sldId id="283" r:id="rId57"/>
    <p:sldId id="288" r:id="rId58"/>
    <p:sldId id="350" r:id="rId59"/>
    <p:sldId id="351" r:id="rId60"/>
    <p:sldId id="284" r:id="rId61"/>
    <p:sldId id="287" r:id="rId62"/>
  </p:sldIdLst>
  <p:sldSz cx="9144000" cy="5143500" type="screen16x9"/>
  <p:notesSz cx="6858000" cy="9144000"/>
  <p:embeddedFontLst>
    <p:embeddedFont>
      <p:font typeface="Comfortaa" panose="020B0604020202020204" charset="0"/>
      <p:regular r:id="rId64"/>
      <p:bold r:id="rId65"/>
    </p:embeddedFont>
    <p:embeddedFont>
      <p:font typeface="Comfortaa Light" panose="020B0604020202020204" charset="0"/>
      <p:regular r:id="rId66"/>
      <p:bold r:id="rId67"/>
    </p:embeddedFont>
    <p:embeddedFont>
      <p:font typeface="Comfortaa Medium" panose="020B0604020202020204" charset="0"/>
      <p:regular r:id="rId68"/>
      <p:bold r:id="rId69"/>
    </p:embeddedFont>
    <p:embeddedFont>
      <p:font typeface="Comfortaa SemiBold" panose="020B0604020202020204" charset="0"/>
      <p:regular r:id="rId70"/>
      <p:bold r:id="rId71"/>
    </p:embeddedFont>
    <p:embeddedFont>
      <p:font typeface="Mali" panose="020B0604020202020204" charset="-34"/>
      <p:regular r:id="rId72"/>
      <p:bold r:id="rId73"/>
      <p:italic r:id="rId74"/>
      <p:boldItalic r:id="rId75"/>
    </p:embeddedFont>
    <p:embeddedFont>
      <p:font typeface="Mali Medium" panose="020B0604020202020204" charset="-34"/>
      <p:regular r:id="rId76"/>
      <p:bold r:id="rId77"/>
      <p:italic r:id="rId78"/>
      <p:boldItalic r:id="rId79"/>
    </p:embeddedFont>
    <p:embeddedFont>
      <p:font typeface="Mali SemiBold" panose="020B0604020202020204" charset="-34"/>
      <p:regular r:id="rId80"/>
      <p:bold r:id="rId81"/>
      <p:italic r:id="rId82"/>
      <p:boldItalic r:id="rId83"/>
    </p:embeddedFont>
  </p:embeddedFontLst>
  <p:custDataLst>
    <p:tags r:id="rId8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4472C4"/>
    <a:srgbClr val="263E68"/>
    <a:srgbClr val="8C92A2"/>
    <a:srgbClr val="1953D6"/>
    <a:srgbClr val="ED510C"/>
    <a:srgbClr val="FCFCF0"/>
    <a:srgbClr val="FC9D82"/>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0" d="100"/>
          <a:sy n="90" d="100"/>
        </p:scale>
        <p:origin x="816" y="84"/>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7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31719929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350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813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203201915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43593586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6861942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12094238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31104216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113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95" r:id="rId2"/>
    <p:sldLayoutId id="2147483692" r:id="rId3"/>
    <p:sldLayoutId id="2147483649" r:id="rId4"/>
    <p:sldLayoutId id="2147483651" r:id="rId5"/>
    <p:sldLayoutId id="2147483655" r:id="rId6"/>
    <p:sldLayoutId id="2147483657" r:id="rId7"/>
    <p:sldLayoutId id="2147483658" r:id="rId8"/>
    <p:sldLayoutId id="2147483659" r:id="rId9"/>
    <p:sldLayoutId id="2147483693" r:id="rId10"/>
    <p:sldLayoutId id="2147483660" r:id="rId11"/>
    <p:sldLayoutId id="2147483661" r:id="rId12"/>
    <p:sldLayoutId id="2147483698" r:id="rId13"/>
    <p:sldLayoutId id="2147483697" r:id="rId14"/>
    <p:sldLayoutId id="2147483662" r:id="rId15"/>
    <p:sldLayoutId id="2147483663" r:id="rId16"/>
    <p:sldLayoutId id="2147483696" r:id="rId17"/>
    <p:sldLayoutId id="2147483664" r:id="rId18"/>
    <p:sldLayoutId id="2147483665" r:id="rId19"/>
    <p:sldLayoutId id="2147483668" r:id="rId20"/>
    <p:sldLayoutId id="2147483671" r:id="rId21"/>
    <p:sldLayoutId id="2147483673" r:id="rId22"/>
    <p:sldLayoutId id="2147483694" r:id="rId23"/>
    <p:sldLayoutId id="2147483691" r:id="rId24"/>
    <p:sldLayoutId id="2147483675" r:id="rId25"/>
    <p:sldLayoutId id="2147483676" r:id="rId26"/>
    <p:sldLayoutId id="2147483678" r:id="rId27"/>
    <p:sldLayoutId id="2147483679" r:id="rId28"/>
    <p:sldLayoutId id="2147483685" r:id="rId29"/>
    <p:sldLayoutId id="2147483686" r:id="rId30"/>
    <p:sldLayoutId id="2147483690" r:id="rId31"/>
    <p:sldLayoutId id="2147483699" r:id="rId3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slide" Target="slide51.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9.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733257" y="2268345"/>
            <a:ext cx="6144685"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rotWithShape="1">
          <a:blip r:embed="rId2"/>
          <a:srcRect t="7068"/>
          <a:stretch/>
        </p:blipFill>
        <p:spPr>
          <a:xfrm>
            <a:off x="45861" y="83963"/>
            <a:ext cx="3810000" cy="4779943"/>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82903" y="3873605"/>
            <a:ext cx="3718277" cy="830997"/>
          </a:xfrm>
          <a:prstGeom prst="rect">
            <a:avLst/>
          </a:prstGeom>
          <a:solidFill>
            <a:schemeClr val="accent3">
              <a:lumMod val="75000"/>
              <a:alpha val="52000"/>
            </a:schemeClr>
          </a:solidFill>
        </p:spPr>
        <p:txBody>
          <a:bodyPr wrap="square" rtlCol="0">
            <a:spAutoFit/>
          </a:bodyPr>
          <a:lstStyle/>
          <a:p>
            <a:pPr algn="ctr"/>
            <a:r>
              <a:rPr lang="vi-VN" sz="2400" b="1" i="0" dirty="0">
                <a:solidFill>
                  <a:srgbClr val="FF0000"/>
                </a:solidFill>
                <a:effectLst/>
                <a:latin typeface="Times New Roman" panose="02020603050405020304" pitchFamily="18" charset="0"/>
                <a:cs typeface="Times New Roman" panose="02020603050405020304" pitchFamily="18" charset="0"/>
              </a:rPr>
              <a:t>Rơ-dơ-pho</a:t>
            </a:r>
          </a:p>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606302" y="1465250"/>
            <a:ext cx="697423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Rơ-dơ-pho </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Nguyên tử có cấu tạo rỗng.</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Cấu tạo nguyên tử:</a:t>
            </a:r>
          </a:p>
          <a:p>
            <a:r>
              <a:rPr lang="en-US" sz="2800" dirty="0">
                <a:solidFill>
                  <a:srgbClr val="00B050"/>
                </a:solidFill>
                <a:latin typeface="Times New Roman" panose="02020603050405020304" pitchFamily="18" charset="0"/>
                <a:cs typeface="Times New Roman" panose="02020603050405020304" pitchFamily="18" charset="0"/>
              </a:rPr>
              <a:t>     + H</a:t>
            </a:r>
            <a:r>
              <a:rPr lang="vi-VN" sz="2800" dirty="0">
                <a:solidFill>
                  <a:srgbClr val="00B050"/>
                </a:solidFill>
                <a:latin typeface="Times New Roman" panose="02020603050405020304" pitchFamily="18" charset="0"/>
                <a:cs typeface="Times New Roman" panose="02020603050405020304" pitchFamily="18" charset="0"/>
              </a:rPr>
              <a:t>ạt nhân ở tâm mang điện tích dương;</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ở lớp vỏ mang điện tích âm;</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800" dirty="0" err="1">
              <a:solidFill>
                <a:srgbClr val="00B05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036" y="1523757"/>
            <a:ext cx="1062103" cy="6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7"/>
          <a:stretch/>
        </p:blipFill>
        <p:spPr bwMode="auto">
          <a:xfrm>
            <a:off x="173145" y="114475"/>
            <a:ext cx="3656013" cy="483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294860" y="3805210"/>
            <a:ext cx="3395792" cy="954107"/>
          </a:xfrm>
          <a:prstGeom prst="rect">
            <a:avLst/>
          </a:prstGeom>
          <a:solidFill>
            <a:schemeClr val="tx1">
              <a:alpha val="56000"/>
            </a:schemeClr>
          </a:solid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Bo</a:t>
            </a:r>
          </a:p>
          <a:p>
            <a:r>
              <a:rPr lang="en-US" sz="2800" i="0" dirty="0" err="1">
                <a:solidFill>
                  <a:schemeClr val="bg1"/>
                </a:solidFill>
                <a:effectLst/>
                <a:latin typeface="Times New Roman" panose="02020603050405020304" pitchFamily="18" charset="0"/>
                <a:cs typeface="Times New Roman" panose="02020603050405020304" pitchFamily="18" charset="0"/>
              </a:rPr>
              <a:t>N.Bohr</a:t>
            </a:r>
            <a:r>
              <a:rPr lang="en-US" sz="2800" i="0" dirty="0">
                <a:solidFill>
                  <a:schemeClr val="bg1"/>
                </a:solidFill>
                <a:effectLst/>
                <a:latin typeface="Times New Roman" panose="02020603050405020304" pitchFamily="18" charset="0"/>
                <a:cs typeface="Times New Roman" panose="02020603050405020304" pitchFamily="18" charset="0"/>
              </a:rPr>
              <a:t>(1885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rot="16200000">
            <a:off x="5488850" y="275422"/>
            <a:ext cx="3495461" cy="3495461"/>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4940496" y="2060154"/>
            <a:ext cx="1074715" cy="1125162"/>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98266" y="4066820"/>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7260927" y="2173045"/>
            <a:ext cx="259383" cy="1975618"/>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3374341" y="278509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4757911" y="717545"/>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FD8707F-B460-4879-97BD-BD5B33A7A453}"/>
              </a:ext>
            </a:extLst>
          </p:cNvPr>
          <p:cNvSpPr txBox="1"/>
          <p:nvPr/>
        </p:nvSpPr>
        <p:spPr>
          <a:xfrm>
            <a:off x="4836933" y="80050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3532385" y="2768929"/>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112" y="248300"/>
            <a:ext cx="4218620" cy="2109310"/>
          </a:xfrm>
          <a:prstGeom prst="rect">
            <a:avLst/>
          </a:prstGeom>
        </p:spPr>
      </p:pic>
      <p:pic>
        <p:nvPicPr>
          <p:cNvPr id="1026" name="Picture 2" descr="Cho biết sơ đồ nguyên tử magie như hình bên Hãy chỉ ra: số p trong hạt nhân  | VietJack.com"/>
          <p:cNvPicPr>
            <a:picLocks noChangeAspect="1" noChangeArrowheads="1"/>
          </p:cNvPicPr>
          <p:nvPr/>
        </p:nvPicPr>
        <p:blipFill rotWithShape="1">
          <a:blip r:embed="rId3">
            <a:extLst>
              <a:ext uri="{28A0092B-C50C-407E-A947-70E740481C1C}">
                <a14:useLocalDpi xmlns:a14="http://schemas.microsoft.com/office/drawing/2010/main" val="0"/>
              </a:ext>
            </a:extLst>
          </a:blip>
          <a:srcRect l="2963" t="5197" r="6018" b="4801"/>
          <a:stretch/>
        </p:blipFill>
        <p:spPr bwMode="auto">
          <a:xfrm>
            <a:off x="231355" y="2478796"/>
            <a:ext cx="2666082" cy="25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1381" y="73470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66740" y="1599870"/>
            <a:ext cx="7289308"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a:t>
            </a:r>
            <a:r>
              <a:rPr lang="en-US" sz="2800" dirty="0">
                <a:solidFill>
                  <a:srgbClr val="FF0000"/>
                </a:solidFill>
                <a:latin typeface="Times New Roman" panose="02020603050405020304" pitchFamily="18" charset="0"/>
                <a:cs typeface="Times New Roman" panose="02020603050405020304" pitchFamily="18" charset="0"/>
              </a:rPr>
              <a:t>Bo: </a:t>
            </a:r>
            <a:r>
              <a:rPr lang="vi-VN" sz="28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Lớp trong cùng có 2 electron, bị hạt nhân hút mạnh nhất.</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rgbClr val="4472C4"/>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1381" y="102709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9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32068" y="1240487"/>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3448677" y="1153223"/>
            <a:ext cx="1583391"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470980" y="4479932"/>
            <a:ext cx="7763229" cy="584775"/>
          </a:xfrm>
          <a:prstGeom prst="rect">
            <a:avLst/>
          </a:prstGeom>
          <a:solidFill>
            <a:srgbClr val="92D050"/>
          </a:solidFill>
        </p:spPr>
        <p:txBody>
          <a:bodyPr wrap="square" rtlCol="0">
            <a:spAutoFit/>
          </a:bodyPr>
          <a:lstStyle/>
          <a:p>
            <a:pPr algn="l"/>
            <a:r>
              <a:rPr lang="vi-VN" sz="3200" dirty="0">
                <a:solidFill>
                  <a:srgbClr val="FF0000"/>
                </a:solidFill>
                <a:latin typeface="Times New Roman" panose="02020603050405020304" pitchFamily="18" charset="0"/>
                <a:cs typeface="Times New Roman" panose="02020603050405020304" pitchFamily="18" charset="0"/>
              </a:rPr>
              <a:t>Nêu đặc điểm cấu tạo của các nguyên tử ?</a:t>
            </a:r>
            <a:endParaRPr lang="en-US" sz="3200" dirty="0" err="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410980" y="190000"/>
            <a:ext cx="3524905" cy="1938992"/>
          </a:xfrm>
          <a:prstGeom prst="rect">
            <a:avLst/>
          </a:prstGeom>
          <a:solidFill>
            <a:srgbClr val="B9B2D6"/>
          </a:solidFill>
        </p:spPr>
        <p:txBody>
          <a:bodyPr wrap="square" rtlCol="0">
            <a:spAutoFit/>
          </a:bodyPr>
          <a:lstStyle/>
          <a:p>
            <a:pPr algn="l"/>
            <a:r>
              <a:rPr lang="vi-VN" sz="4000" dirty="0">
                <a:solidFill>
                  <a:schemeClr val="bg2">
                    <a:lumMod val="40000"/>
                    <a:lumOff val="60000"/>
                  </a:schemeClr>
                </a:solidFill>
                <a:latin typeface="Times New Roman" panose="02020603050405020304" pitchFamily="18" charset="0"/>
                <a:cs typeface="Times New Roman" panose="02020603050405020304" pitchFamily="18" charset="0"/>
              </a:rPr>
              <a:t>Tất cả các vật thể đều </a:t>
            </a:r>
            <a:r>
              <a:rPr lang="vi-VN" sz="4000" i="0" dirty="0">
                <a:solidFill>
                  <a:schemeClr val="bg2">
                    <a:lumMod val="40000"/>
                    <a:lumOff val="60000"/>
                  </a:schemeClr>
                </a:solidFill>
                <a:effectLst/>
                <a:latin typeface="Times New Roman" panose="02020603050405020304" pitchFamily="18" charset="0"/>
                <a:cs typeface="Times New Roman" panose="02020603050405020304" pitchFamily="18" charset="0"/>
              </a:rPr>
              <a:t>được tạo nên từ chất</a:t>
            </a:r>
            <a:endParaRPr lang="en-US" sz="4000" i="0" dirty="0">
              <a:solidFill>
                <a:schemeClr val="bg2">
                  <a:lumMod val="40000"/>
                  <a:lumOff val="60000"/>
                </a:schemeClr>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81566" y="2510888"/>
            <a:ext cx="4103310" cy="2062103"/>
          </a:xfrm>
          <a:prstGeom prst="rect">
            <a:avLst/>
          </a:prstGeom>
          <a:noFill/>
        </p:spPr>
        <p:txBody>
          <a:bodyPr wrap="square" rtlCol="0">
            <a:spAutoFit/>
          </a:bodyPr>
          <a:lstStyle/>
          <a:p>
            <a:pPr algn="l"/>
            <a:r>
              <a:rPr lang="vi-VN" sz="3200" i="0" dirty="0">
                <a:solidFill>
                  <a:srgbClr val="FF0000"/>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58589" y="532836"/>
            <a:ext cx="4038838" cy="3874672"/>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4660136" y="584776"/>
            <a:ext cx="4256304" cy="3848569"/>
          </a:xfrm>
          <a:prstGeom prst="round2DiagRect">
            <a:avLst/>
          </a:prstGeom>
          <a:blipFill>
            <a:blip r:embed="rId3"/>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235328" y="1"/>
            <a:ext cx="6849616" cy="5328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81771" y="-51939"/>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3" name="TextBox 2"/>
          <p:cNvSpPr txBox="1"/>
          <p:nvPr/>
        </p:nvSpPr>
        <p:spPr>
          <a:xfrm>
            <a:off x="2027104" y="4558725"/>
            <a:ext cx="4891489" cy="584775"/>
          </a:xfrm>
          <a:prstGeom prst="rect">
            <a:avLst/>
          </a:prstGeom>
          <a:noFill/>
        </p:spPr>
        <p:txBody>
          <a:bodyPr wrap="square" rtlCol="0">
            <a:spAutoFit/>
          </a:bodyPr>
          <a:lstStyle/>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354" y="65068"/>
            <a:ext cx="8912646" cy="5013363"/>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286933" y="956734"/>
            <a:ext cx="6763232" cy="4021381"/>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3539430"/>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28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Oval 65">
            <a:extLst>
              <a:ext uri="{FF2B5EF4-FFF2-40B4-BE49-F238E27FC236}">
                <a16:creationId xmlns:a16="http://schemas.microsoft.com/office/drawing/2014/main" id="{E446DCA7-EF2A-4FC7-9873-2DEDC2D70481}"/>
              </a:ext>
            </a:extLst>
          </p:cNvPr>
          <p:cNvSpPr/>
          <p:nvPr/>
        </p:nvSpPr>
        <p:spPr>
          <a:xfrm>
            <a:off x="5512122" y="269345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081713" y="346152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619374" y="295230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6802403" y="405179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273364" y="35689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358617" y="3325334"/>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130473" y="3195985"/>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394806" y="308949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331130" y="334596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331130" y="3734680"/>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675807" y="2924659"/>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666457" y="3277037"/>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657107" y="3629415"/>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366921" y="4431622"/>
            <a:ext cx="3524550" cy="461665"/>
          </a:xfrm>
          <a:prstGeom prst="rect">
            <a:avLst/>
          </a:prstGeom>
          <a:solidFill>
            <a:srgbClr val="FECA2A"/>
          </a:solid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73" name="Google Shape;873;p52">
            <a:extLst>
              <a:ext uri="{FF2B5EF4-FFF2-40B4-BE49-F238E27FC236}">
                <a16:creationId xmlns:a16="http://schemas.microsoft.com/office/drawing/2014/main" id="{E84166C1-5BF8-46C8-A53E-89FFED3B1656}"/>
              </a:ext>
            </a:extLst>
          </p:cNvPr>
          <p:cNvSpPr/>
          <p:nvPr/>
        </p:nvSpPr>
        <p:spPr>
          <a:xfrm>
            <a:off x="38943" y="2321453"/>
            <a:ext cx="5196756" cy="27427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a:extLst>
              <a:ext uri="{FF2B5EF4-FFF2-40B4-BE49-F238E27FC236}">
                <a16:creationId xmlns:a16="http://schemas.microsoft.com/office/drawing/2014/main" id="{C598B9FE-9972-4063-B517-44D3E2CA5863}"/>
              </a:ext>
            </a:extLst>
          </p:cNvPr>
          <p:cNvSpPr txBox="1"/>
          <p:nvPr/>
        </p:nvSpPr>
        <p:spPr>
          <a:xfrm>
            <a:off x="144680" y="2321453"/>
            <a:ext cx="5228138" cy="2677656"/>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81" name="Google Shape;873;p52">
            <a:extLst>
              <a:ext uri="{FF2B5EF4-FFF2-40B4-BE49-F238E27FC236}">
                <a16:creationId xmlns:a16="http://schemas.microsoft.com/office/drawing/2014/main" id="{E84166C1-5BF8-46C8-A53E-89FFED3B1656}"/>
              </a:ext>
            </a:extLst>
          </p:cNvPr>
          <p:cNvSpPr/>
          <p:nvPr/>
        </p:nvSpPr>
        <p:spPr>
          <a:xfrm>
            <a:off x="61552" y="23753"/>
            <a:ext cx="8996120" cy="20321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1">
              <a:lumMod val="60000"/>
              <a:lumOff val="40000"/>
            </a:schemeClr>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TextBox 83">
            <a:extLst>
              <a:ext uri="{FF2B5EF4-FFF2-40B4-BE49-F238E27FC236}">
                <a16:creationId xmlns:a16="http://schemas.microsoft.com/office/drawing/2014/main" id="{C598B9FE-9972-4063-B517-44D3E2CA5863}"/>
              </a:ext>
            </a:extLst>
          </p:cNvPr>
          <p:cNvSpPr txBox="1"/>
          <p:nvPr/>
        </p:nvSpPr>
        <p:spPr>
          <a:xfrm>
            <a:off x="161258" y="122581"/>
            <a:ext cx="8826395"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0112190A-A70C-47E7-9C14-5FC6818FEAC6}"/>
              </a:ext>
            </a:extLst>
          </p:cNvPr>
          <p:cNvGrpSpPr/>
          <p:nvPr/>
        </p:nvGrpSpPr>
        <p:grpSpPr>
          <a:xfrm>
            <a:off x="4984078" y="119271"/>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285874" y="151369"/>
            <a:ext cx="1695630" cy="1938992"/>
          </a:xfrm>
          <a:prstGeom prst="rect">
            <a:avLst/>
          </a:prstGeom>
          <a:solidFill>
            <a:schemeClr val="accent6">
              <a:lumMod val="85000"/>
            </a:schemeClr>
          </a:solidFill>
        </p:spPr>
        <p:txBody>
          <a:bodyPr wrap="square" rtlCol="0">
            <a:spAutoFit/>
          </a:bodyPr>
          <a:lstStyle/>
          <a:p>
            <a:pPr algn="l"/>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lớp</a:t>
            </a:r>
            <a:r>
              <a:rPr lang="en-US" sz="2400" i="1" dirty="0">
                <a:solidFill>
                  <a:srgbClr val="FF0000"/>
                </a:solidFill>
                <a:latin typeface="Times New Roman" panose="02020603050405020304" pitchFamily="18" charset="0"/>
                <a:cs typeface="Times New Roman" panose="02020603050405020304" pitchFamily="18" charset="0"/>
              </a:rPr>
              <a:t>  electron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chlorine</a:t>
            </a:r>
          </a:p>
        </p:txBody>
      </p:sp>
      <p:sp>
        <p:nvSpPr>
          <p:cNvPr id="84" name="TextBox 83">
            <a:extLst>
              <a:ext uri="{FF2B5EF4-FFF2-40B4-BE49-F238E27FC236}">
                <a16:creationId xmlns:a16="http://schemas.microsoft.com/office/drawing/2014/main" id="{C598B9FE-9972-4063-B517-44D3E2CA5863}"/>
              </a:ext>
            </a:extLst>
          </p:cNvPr>
          <p:cNvSpPr txBox="1"/>
          <p:nvPr/>
        </p:nvSpPr>
        <p:spPr>
          <a:xfrm>
            <a:off x="117063" y="2484876"/>
            <a:ext cx="8968335" cy="2677656"/>
          </a:xfrm>
          <a:prstGeom prst="rect">
            <a:avLst/>
          </a:prstGeom>
          <a:solidFill>
            <a:schemeClr val="accent1">
              <a:lumMod val="60000"/>
              <a:lumOff val="40000"/>
            </a:schemeClr>
          </a:solid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28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là:</a:t>
            </a:r>
          </a:p>
          <a:p>
            <a:pPr marL="800100" algn="l"/>
            <a:r>
              <a:rPr lang="vi-VN" sz="2800" dirty="0">
                <a:solidFill>
                  <a:srgbClr val="7030A0"/>
                </a:solidFill>
                <a:latin typeface="Times New Roman" panose="02020603050405020304" pitchFamily="18" charset="0"/>
                <a:cs typeface="Times New Roman" panose="02020603050405020304" pitchFamily="18" charset="0"/>
              </a:rPr>
              <a:t>Lớp thứ nhất</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có </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2e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hai có </a:t>
            </a:r>
            <a:r>
              <a:rPr lang="en-US" sz="2800" dirty="0">
                <a:solidFill>
                  <a:srgbClr val="7030A0"/>
                </a:solidFill>
                <a:latin typeface="Times New Roman" panose="02020603050405020304" pitchFamily="18" charset="0"/>
                <a:cs typeface="Times New Roman" panose="02020603050405020304" pitchFamily="18" charset="0"/>
              </a:rPr>
              <a:t> : </a:t>
            </a:r>
            <a:r>
              <a:rPr lang="vi-VN" sz="2800" dirty="0">
                <a:solidFill>
                  <a:srgbClr val="7030A0"/>
                </a:solidFill>
                <a:latin typeface="Times New Roman" panose="02020603050405020304" pitchFamily="18" charset="0"/>
                <a:cs typeface="Times New Roman" panose="02020603050405020304" pitchFamily="18" charset="0"/>
              </a:rPr>
              <a:t>8 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ba có </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7 e</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 electron )</a:t>
            </a:r>
            <a:r>
              <a:rPr lang="en-US" sz="2800" dirty="0">
                <a:solidFill>
                  <a:srgbClr val="7030A0"/>
                </a:solidFill>
                <a:latin typeface="Times New Roman" panose="02020603050405020304" pitchFamily="18" charset="0"/>
                <a:cs typeface="Times New Roman" panose="02020603050405020304" pitchFamily="18" charset="0"/>
              </a:rPr>
              <a:t>(</a:t>
            </a:r>
            <a:r>
              <a:rPr lang="vi-VN" sz="2800" i="1" dirty="0">
                <a:solidFill>
                  <a:srgbClr val="7030A0"/>
                </a:solidFill>
                <a:latin typeface="Times New Roman" panose="02020603050405020304" pitchFamily="18" charset="0"/>
                <a:cs typeface="Times New Roman" panose="02020603050405020304" pitchFamily="18" charset="0"/>
              </a:rPr>
              <a:t>lớp ngoài cùng</a:t>
            </a:r>
            <a:r>
              <a:rPr lang="en-US" sz="2800" i="1" dirty="0">
                <a:solidFill>
                  <a:srgbClr val="7030A0"/>
                </a:solidFill>
                <a:latin typeface="Times New Roman" panose="02020603050405020304" pitchFamily="18" charset="0"/>
                <a:cs typeface="Times New Roman" panose="02020603050405020304" pitchFamily="18" charset="0"/>
              </a:rPr>
              <a:t>)</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C598B9FE-9972-4063-B517-44D3E2CA5863}"/>
              </a:ext>
            </a:extLst>
          </p:cNvPr>
          <p:cNvSpPr txBox="1"/>
          <p:nvPr/>
        </p:nvSpPr>
        <p:spPr>
          <a:xfrm>
            <a:off x="117063" y="148559"/>
            <a:ext cx="4706397" cy="2246769"/>
          </a:xfrm>
          <a:prstGeom prst="rect">
            <a:avLst/>
          </a:prstGeom>
          <a:solidFill>
            <a:schemeClr val="accent4">
              <a:lumMod val="90000"/>
            </a:schemeClr>
          </a:solidFill>
        </p:spPr>
        <p:txBody>
          <a:bodyPr wrap="square" rtlCol="0">
            <a:spAutoFit/>
          </a:bodyPr>
          <a:lstStyle/>
          <a:p>
            <a:pPr algn="l"/>
            <a:r>
              <a:rPr lang="vi-VN" sz="2800" dirty="0">
                <a:solidFill>
                  <a:srgbClr val="FF0000"/>
                </a:solidFill>
                <a:latin typeface="Times New Roman" panose="02020603050405020304" pitchFamily="18" charset="0"/>
                <a:cs typeface="Times New Roman" panose="02020603050405020304" pitchFamily="18" charset="0"/>
              </a:rPr>
              <a:t>Quan sát hình 2.6 và cho biết</a:t>
            </a:r>
          </a:p>
          <a:p>
            <a:pPr algn="l"/>
            <a:r>
              <a:rPr lang="vi-VN" sz="2800" dirty="0">
                <a:solidFill>
                  <a:srgbClr val="FF0000"/>
                </a:solidFill>
                <a:latin typeface="Times New Roman" panose="02020603050405020304" pitchFamily="18" charset="0"/>
                <a:cs typeface="Times New Roman" panose="02020603050405020304" pitchFamily="18" charset="0"/>
              </a:rPr>
              <a:t>1. Thứ tự sắp xếp các electron ở vỏ của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 </a:t>
            </a:r>
          </a:p>
          <a:p>
            <a:pPr algn="l"/>
            <a:r>
              <a:rPr lang="vi-VN" sz="2800" dirty="0">
                <a:solidFill>
                  <a:srgbClr val="FF0000"/>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38319" y="626477"/>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449983" y="1118921"/>
            <a:ext cx="4034996"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a.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tử</a:t>
            </a:r>
            <a:endParaRPr lang="en-US" sz="3200" dirty="0">
              <a:solidFill>
                <a:srgbClr val="C0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38319" y="918865"/>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489259" y="1703697"/>
            <a:ext cx="7511237"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vi-VN" sz="2800" dirty="0">
                <a:solidFill>
                  <a:srgbClr val="263E68"/>
                </a:solidFill>
                <a:latin typeface="Times New Roman" panose="02020603050405020304" pitchFamily="18" charset="0"/>
                <a:cs typeface="Times New Roman" panose="02020603050405020304" pitchFamily="18" charset="0"/>
              </a:rPr>
              <a:t>- Mỗi hạt proton mang 1 đơn vị điện tích dương, kí hiệu +1. </a:t>
            </a:r>
          </a:p>
          <a:p>
            <a:pPr algn="l"/>
            <a:r>
              <a:rPr lang="vi-VN" sz="2800" dirty="0">
                <a:solidFill>
                  <a:srgbClr val="263E68"/>
                </a:solidFill>
                <a:latin typeface="Times New Roman" panose="02020603050405020304" pitchFamily="18" charset="0"/>
                <a:cs typeface="Times New Roman" panose="02020603050405020304" pitchFamily="18" charset="0"/>
              </a:rPr>
              <a:t>- Tổng số điện tích</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12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908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07779" y="1293078"/>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338516" y="2035716"/>
            <a:ext cx="7596858"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28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 hoặc nhiều hơn</a:t>
            </a:r>
          </a:p>
          <a:p>
            <a:pPr algn="l"/>
            <a:r>
              <a:rPr lang="vi-VN" sz="28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5521" y="1896166"/>
            <a:ext cx="1062103" cy="12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7462178"/>
              </p:ext>
            </p:extLst>
          </p:nvPr>
        </p:nvGraphicFramePr>
        <p:xfrm>
          <a:off x="239032" y="3086066"/>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74726" y="0"/>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2734207" y="8193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305101" y="115928"/>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038777"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5642675" y="288573"/>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2881238"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389422" y="2055624"/>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791570" y="927460"/>
            <a:ext cx="1057200" cy="1184830"/>
          </a:xfrm>
          <a:prstGeom prst="rect">
            <a:avLst/>
          </a:prstGeom>
          <a:solidFill>
            <a:schemeClr val="accent5">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rgbClr val="C00000"/>
                </a:solidFill>
              </a:rPr>
              <a:t>Hoạt</a:t>
            </a:r>
            <a:r>
              <a:rPr lang="en-US" sz="2800" b="1" dirty="0">
                <a:solidFill>
                  <a:srgbClr val="C00000"/>
                </a:solidFill>
              </a:rPr>
              <a:t> </a:t>
            </a:r>
            <a:r>
              <a:rPr lang="en-US" sz="2800" b="1" dirty="0" err="1">
                <a:solidFill>
                  <a:srgbClr val="C00000"/>
                </a:solidFill>
              </a:rPr>
              <a:t>động</a:t>
            </a:r>
            <a:r>
              <a:rPr lang="en-US" sz="2800" b="1" dirty="0">
                <a:solidFill>
                  <a:srgbClr val="C00000"/>
                </a:solidFill>
              </a:rPr>
              <a:t> </a:t>
            </a:r>
            <a:r>
              <a:rPr lang="en-US" sz="2800" b="1" dirty="0" err="1">
                <a:solidFill>
                  <a:srgbClr val="C00000"/>
                </a:solidFill>
              </a:rPr>
              <a:t>nhóm</a:t>
            </a:r>
            <a:endParaRPr lang="en-US" sz="2800" b="1" dirty="0">
              <a:solidFill>
                <a:srgbClr val="C00000"/>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350166022"/>
              </p:ext>
            </p:extLst>
          </p:nvPr>
        </p:nvGraphicFramePr>
        <p:xfrm>
          <a:off x="151198" y="2909089"/>
          <a:ext cx="8771466" cy="193002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solidFill>
                            <a:schemeClr val="accent2">
                              <a:lumMod val="50000"/>
                            </a:schemeClr>
                          </a:solidFill>
                          <a:effectLst/>
                          <a:latin typeface="+mj-lt"/>
                        </a:rPr>
                        <a:t>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p trong hạt nhân</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trong vỏ 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lớp e</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ở lớp e ngoài cùng</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solidFill>
                            <a:schemeClr val="accent2">
                              <a:lumMod val="50000"/>
                            </a:schemeClr>
                          </a:solidFill>
                          <a:effectLst/>
                          <a:latin typeface="Times New Roman" panose="02020603050405020304" pitchFamily="18" charset="0"/>
                          <a:cs typeface="Times New Roman" panose="02020603050405020304" pitchFamily="18" charset="0"/>
                        </a:rPr>
                        <a:t>Ox</a:t>
                      </a:r>
                      <a:r>
                        <a:rPr lang="en-US" sz="2400" dirty="0" err="1">
                          <a:solidFill>
                            <a:schemeClr val="accent2">
                              <a:lumMod val="50000"/>
                            </a:schemeClr>
                          </a:solidFill>
                          <a:effectLst/>
                          <a:latin typeface="Times New Roman" panose="02020603050405020304" pitchFamily="18" charset="0"/>
                          <a:cs typeface="Times New Roman" panose="02020603050405020304" pitchFamily="18" charset="0"/>
                        </a:rPr>
                        <a:t>ygen</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71476835"/>
              </p:ext>
            </p:extLst>
          </p:nvPr>
        </p:nvGraphicFramePr>
        <p:xfrm>
          <a:off x="1724527" y="1639872"/>
          <a:ext cx="7190160" cy="3097380"/>
        </p:xfrm>
        <a:graphic>
          <a:graphicData uri="http://schemas.openxmlformats.org/drawingml/2006/table">
            <a:tbl>
              <a:tblPr/>
              <a:tblGrid>
                <a:gridCol w="1635618">
                  <a:extLst>
                    <a:ext uri="{9D8B030D-6E8A-4147-A177-3AD203B41FA5}">
                      <a16:colId xmlns:a16="http://schemas.microsoft.com/office/drawing/2014/main" val="3033725985"/>
                    </a:ext>
                  </a:extLst>
                </a:gridCol>
                <a:gridCol w="1240446">
                  <a:extLst>
                    <a:ext uri="{9D8B030D-6E8A-4147-A177-3AD203B41FA5}">
                      <a16:colId xmlns:a16="http://schemas.microsoft.com/office/drawing/2014/main" val="3031951559"/>
                    </a:ext>
                  </a:extLst>
                </a:gridCol>
                <a:gridCol w="1438032">
                  <a:extLst>
                    <a:ext uri="{9D8B030D-6E8A-4147-A177-3AD203B41FA5}">
                      <a16:colId xmlns:a16="http://schemas.microsoft.com/office/drawing/2014/main" val="467995819"/>
                    </a:ext>
                  </a:extLst>
                </a:gridCol>
                <a:gridCol w="1438032">
                  <a:extLst>
                    <a:ext uri="{9D8B030D-6E8A-4147-A177-3AD203B41FA5}">
                      <a16:colId xmlns:a16="http://schemas.microsoft.com/office/drawing/2014/main" val="3196604251"/>
                    </a:ext>
                  </a:extLst>
                </a:gridCol>
                <a:gridCol w="1438032">
                  <a:extLst>
                    <a:ext uri="{9D8B030D-6E8A-4147-A177-3AD203B41FA5}">
                      <a16:colId xmlns:a16="http://schemas.microsoft.com/office/drawing/2014/main" val="389453598"/>
                    </a:ext>
                  </a:extLst>
                </a:gridCol>
              </a:tblGrid>
              <a:tr h="1122801">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685360714"/>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58193">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534240" y="2926952"/>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707003" y="2925735"/>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92073" y="3552113"/>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707003" y="3559791"/>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707003"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6464968"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2" name="TextBox 41">
            <a:extLst>
              <a:ext uri="{FF2B5EF4-FFF2-40B4-BE49-F238E27FC236}">
                <a16:creationId xmlns:a16="http://schemas.microsoft.com/office/drawing/2014/main" id="{9926490F-7175-420A-8998-9745BE798C45}"/>
              </a:ext>
            </a:extLst>
          </p:cNvPr>
          <p:cNvSpPr txBox="1"/>
          <p:nvPr/>
        </p:nvSpPr>
        <p:spPr>
          <a:xfrm>
            <a:off x="35385" y="2792328"/>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H(1,O)</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926490F-7175-420A-8998-9745BE798C45}"/>
              </a:ext>
            </a:extLst>
          </p:cNvPr>
          <p:cNvSpPr txBox="1"/>
          <p:nvPr/>
        </p:nvSpPr>
        <p:spPr>
          <a:xfrm>
            <a:off x="35386" y="3448955"/>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C(1,6)</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926490F-7175-420A-8998-9745BE798C45}"/>
              </a:ext>
            </a:extLst>
          </p:cNvPr>
          <p:cNvSpPr txBox="1"/>
          <p:nvPr/>
        </p:nvSpPr>
        <p:spPr>
          <a:xfrm>
            <a:off x="64631" y="4192762"/>
            <a:ext cx="1310737" cy="461665"/>
          </a:xfrm>
          <a:prstGeom prst="rect">
            <a:avLst/>
          </a:prstGeom>
          <a:solidFill>
            <a:srgbClr val="FC9D82"/>
          </a:solidFill>
        </p:spPr>
        <p:txBody>
          <a:bodyPr wrap="square" rtlCol="0">
            <a:spAutoFit/>
          </a:bodyPr>
          <a:lstStyle/>
          <a:p>
            <a:pPr algn="l"/>
            <a:r>
              <a:rPr lang="vi-VN" sz="2400" b="1" dirty="0">
                <a:solidFill>
                  <a:srgbClr val="263E68"/>
                </a:solidFill>
                <a:latin typeface="Times New Roman" panose="02020603050405020304" pitchFamily="18" charset="0"/>
                <a:cs typeface="Times New Roman" panose="02020603050405020304" pitchFamily="18" charset="0"/>
              </a:rPr>
              <a:t>P(15,16)</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6" name="Left Arrow 5"/>
          <p:cNvSpPr/>
          <p:nvPr/>
        </p:nvSpPr>
        <p:spPr>
          <a:xfrm>
            <a:off x="1360745" y="3014296"/>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Arrow 47"/>
          <p:cNvSpPr/>
          <p:nvPr/>
        </p:nvSpPr>
        <p:spPr>
          <a:xfrm>
            <a:off x="1346122" y="3688002"/>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1360744" y="4284028"/>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26490F-7175-420A-8998-9745BE798C45}"/>
              </a:ext>
            </a:extLst>
          </p:cNvPr>
          <p:cNvSpPr txBox="1"/>
          <p:nvPr/>
        </p:nvSpPr>
        <p:spPr>
          <a:xfrm>
            <a:off x="573006" y="1763910"/>
            <a:ext cx="947695"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(p,n)</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circle(in)">
                                      <p:cBhvr>
                                        <p:cTn id="48" dur="2000"/>
                                        <p:tgtEl>
                                          <p:spTgt spid="4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circle(in)">
                                      <p:cBhvr>
                                        <p:cTn id="54" dur="2000"/>
                                        <p:tgtEl>
                                          <p:spTgt spid="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P spid="42" grpId="0" animBg="1"/>
      <p:bldP spid="45" grpId="0" animBg="1"/>
      <p:bldP spid="46" grpId="0" animBg="1"/>
      <p:bldP spid="6" grpId="0" animBg="1"/>
      <p:bldP spid="48" grpId="0" animBg="1"/>
      <p:bldP spid="49" grpId="0"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12143" y="505218"/>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8946" t="22313" r="15980" b="11603"/>
          <a:stretch/>
        </p:blipFill>
        <p:spPr>
          <a:xfrm>
            <a:off x="213816" y="1194544"/>
            <a:ext cx="8952506" cy="3834656"/>
          </a:xfrm>
          <a:prstGeom prst="rect">
            <a:avLst/>
          </a:prstGeom>
          <a:effectLst>
            <a:glow rad="228600">
              <a:schemeClr val="accent2">
                <a:satMod val="175000"/>
                <a:alpha val="40000"/>
              </a:schemeClr>
            </a:glow>
          </a:effectLst>
        </p:spPr>
      </p:pic>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142494" y="97249"/>
            <a:ext cx="7148336" cy="1099419"/>
          </a:xfrm>
          <a:prstGeom prst="rect">
            <a:avLst/>
          </a:prstGeom>
          <a:solidFill>
            <a:schemeClr val="accent6">
              <a:lumMod val="75000"/>
            </a:schemeClr>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endParaRPr lang="vi-VN"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mô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r>
              <a:rPr lang="en-US" sz="3200" b="1" dirty="0">
                <a:solidFill>
                  <a:srgbClr val="FF0000"/>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298435" y="77106"/>
            <a:ext cx="6637106" cy="1077218"/>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HB, 2B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6B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chì</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rotWithShape="1">
          <a:blip r:embed="rId3"/>
          <a:srcRect l="4620" t="3554" r="2673" b="12466"/>
          <a:stretch/>
        </p:blipFill>
        <p:spPr>
          <a:xfrm>
            <a:off x="91439" y="1263858"/>
            <a:ext cx="5097781" cy="3760470"/>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189220" y="1384716"/>
            <a:ext cx="3954780" cy="3518754"/>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342900" y="62590"/>
            <a:ext cx="8014939"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002060"/>
                </a:solidFill>
                <a:latin typeface="Times New Roman" panose="02020603050405020304" pitchFamily="18" charset="0"/>
                <a:cs typeface="Times New Roman" panose="02020603050405020304" pitchFamily="18" charset="0"/>
              </a:rPr>
              <a:t>H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Hard (</a:t>
            </a:r>
            <a:r>
              <a:rPr lang="en-US" sz="3000" dirty="0" err="1">
                <a:solidFill>
                  <a:srgbClr val="002060"/>
                </a:solidFill>
                <a:latin typeface="Times New Roman" panose="02020603050405020304" pitchFamily="18" charset="0"/>
                <a:cs typeface="Times New Roman" panose="02020603050405020304" pitchFamily="18" charset="0"/>
              </a:rPr>
              <a:t>cứng</a:t>
            </a:r>
            <a:r>
              <a:rPr lang="en-US" sz="3000" dirty="0">
                <a:solidFill>
                  <a:srgbClr val="002060"/>
                </a:solidFill>
                <a:latin typeface="Times New Roman" panose="02020603050405020304" pitchFamily="18" charset="0"/>
                <a:cs typeface="Times New Roman" panose="02020603050405020304" pitchFamily="18" charset="0"/>
              </a:rPr>
              <a:t>)</a:t>
            </a:r>
          </a:p>
          <a:p>
            <a:pPr algn="l"/>
            <a:r>
              <a:rPr lang="en-US" sz="3000" dirty="0">
                <a:solidFill>
                  <a:srgbClr val="002060"/>
                </a:solidFill>
                <a:latin typeface="Times New Roman" panose="02020603050405020304" pitchFamily="18" charset="0"/>
                <a:cs typeface="Times New Roman" panose="02020603050405020304" pitchFamily="18" charset="0"/>
              </a:rPr>
              <a:t>B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từ</a:t>
            </a:r>
            <a:r>
              <a:rPr lang="en-US" sz="3000" dirty="0">
                <a:solidFill>
                  <a:srgbClr val="002060"/>
                </a:solidFill>
                <a:latin typeface="Times New Roman" panose="02020603050405020304" pitchFamily="18" charset="0"/>
                <a:cs typeface="Times New Roman" panose="02020603050405020304" pitchFamily="18" charset="0"/>
              </a:rPr>
              <a:t> Black</a:t>
            </a:r>
            <a:r>
              <a:rPr lang="vi-VN" sz="3000" dirty="0">
                <a:solidFill>
                  <a:srgbClr val="002060"/>
                </a:solidFill>
                <a:latin typeface="Times New Roman" panose="02020603050405020304" pitchFamily="18" charset="0"/>
                <a:cs typeface="Times New Roman" panose="02020603050405020304" pitchFamily="18" charset="0"/>
              </a:rPr>
              <a:t> (màu đen)</a:t>
            </a:r>
            <a:endParaRPr lang="en-US" sz="3000" dirty="0">
              <a:solidFill>
                <a:srgbClr val="002060"/>
              </a:solidFill>
              <a:latin typeface="Times New Roman" panose="02020603050405020304" pitchFamily="18" charset="0"/>
              <a:cs typeface="Times New Roman" panose="02020603050405020304" pitchFamily="18" charset="0"/>
            </a:endParaRPr>
          </a:p>
          <a:p>
            <a:pPr algn="l"/>
            <a:r>
              <a:rPr lang="en-US" sz="3000" dirty="0">
                <a:solidFill>
                  <a:srgbClr val="002060"/>
                </a:solidFill>
                <a:latin typeface="Times New Roman" panose="02020603050405020304" pitchFamily="18" charset="0"/>
                <a:cs typeface="Times New Roman" panose="02020603050405020304" pitchFamily="18" charset="0"/>
              </a:rPr>
              <a:t>F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Fine </a:t>
            </a:r>
            <a:r>
              <a:rPr lang="en-US" sz="3000" dirty="0" err="1">
                <a:solidFill>
                  <a:srgbClr val="002060"/>
                </a:solidFill>
                <a:latin typeface="Times New Roman" panose="02020603050405020304" pitchFamily="18" charset="0"/>
                <a:cs typeface="Times New Roman" panose="02020603050405020304" pitchFamily="18" charset="0"/>
              </a:rPr>
              <a:t>có</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thể</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gọt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nhọn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không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làm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gãy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chì</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loại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bút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này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hiếm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gặp</a:t>
            </a:r>
            <a:r>
              <a:rPr lang="en-US" sz="3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vi-VN" sz="3200">
                <a:solidFill>
                  <a:srgbClr val="263E68"/>
                </a:solidFill>
                <a:latin typeface="Times New Roman" panose="02020603050405020304" pitchFamily="18" charset="0"/>
                <a:cs typeface="Times New Roman" panose="02020603050405020304" pitchFamily="18" charset="0"/>
              </a:rPr>
              <a:t>L</a:t>
            </a:r>
            <a:r>
              <a:rPr lang="en-US" sz="3200">
                <a:solidFill>
                  <a:srgbClr val="263E68"/>
                </a:solidFill>
                <a:latin typeface="Times New Roman" panose="02020603050405020304" pitchFamily="18" charset="0"/>
                <a:cs typeface="Times New Roman" panose="02020603050405020304" pitchFamily="18" charset="0"/>
              </a:rPr>
              <a:t>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38099" y="-88134"/>
            <a:ext cx="5143500" cy="5143500"/>
          </a:xfrm>
          <a:prstGeom prst="rect">
            <a:avLst/>
          </a:prstGeom>
          <a:solidFill>
            <a:srgbClr val="FFC000"/>
          </a:solidFill>
        </p:spPr>
      </p:pic>
      <p:sp>
        <p:nvSpPr>
          <p:cNvPr id="54" name="TextBox 53">
            <a:extLst>
              <a:ext uri="{FF2B5EF4-FFF2-40B4-BE49-F238E27FC236}">
                <a16:creationId xmlns:a16="http://schemas.microsoft.com/office/drawing/2014/main" id="{5A2783B7-FAA4-4915-949D-59D96D982298}"/>
              </a:ext>
            </a:extLst>
          </p:cNvPr>
          <p:cNvSpPr txBox="1"/>
          <p:nvPr/>
        </p:nvSpPr>
        <p:spPr>
          <a:xfrm>
            <a:off x="489773" y="4205903"/>
            <a:ext cx="4240151" cy="523220"/>
          </a:xfrm>
          <a:prstGeom prst="rect">
            <a:avLst/>
          </a:prstGeom>
          <a:solidFill>
            <a:srgbClr val="FFC000"/>
          </a:solidFill>
        </p:spPr>
        <p:txBody>
          <a:bodyPr wrap="square" rtlCol="0">
            <a:spAutoFit/>
          </a:bodyPr>
          <a:lstStyle/>
          <a:p>
            <a:r>
              <a:rPr lang="vi-VN" sz="2800" b="1" dirty="0">
                <a:solidFill>
                  <a:schemeClr val="tx1"/>
                </a:solidFill>
                <a:latin typeface="Times New Roman" panose="02020603050405020304" pitchFamily="18" charset="0"/>
                <a:cs typeface="Times New Roman" panose="02020603050405020304" pitchFamily="18" charset="0"/>
              </a:rPr>
              <a:t>Đê- mô- crit (</a:t>
            </a:r>
            <a:r>
              <a:rPr lang="en-US" sz="2800" b="1" i="0" dirty="0">
                <a:solidFill>
                  <a:schemeClr val="tx1"/>
                </a:solidFill>
                <a:effectLst/>
                <a:latin typeface="Times New Roman" panose="02020603050405020304" pitchFamily="18" charset="0"/>
                <a:cs typeface="Times New Roman" panose="02020603050405020304" pitchFamily="18" charset="0"/>
              </a:rPr>
              <a:t>Democritus</a:t>
            </a:r>
            <a:r>
              <a:rPr lang="vi-VN" sz="2800" b="1" i="0" dirty="0">
                <a:solidFill>
                  <a:schemeClr val="tx1"/>
                </a:solidFill>
                <a:effectLst/>
                <a:latin typeface="Times New Roman" panose="02020603050405020304" pitchFamily="18" charset="0"/>
                <a:cs typeface="Times New Roman" panose="02020603050405020304" pitchFamily="18" charset="0"/>
              </a:rPr>
              <a:t>)</a:t>
            </a:r>
            <a:endParaRPr lang="en-US" sz="2800" b="1" i="0" dirty="0">
              <a:solidFill>
                <a:schemeClr val="tx1"/>
              </a:solidFill>
              <a:effectLst/>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rotWithShape="1">
          <a:blip r:embed="rId2"/>
          <a:srcRect t="10826"/>
          <a:stretch/>
        </p:blipFill>
        <p:spPr>
          <a:xfrm>
            <a:off x="55262" y="143218"/>
            <a:ext cx="4164980" cy="4586689"/>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61680" y="3464110"/>
            <a:ext cx="3752144" cy="954107"/>
          </a:xfrm>
          <a:prstGeom prst="rect">
            <a:avLst/>
          </a:prstGeom>
          <a:solidFill>
            <a:srgbClr val="00B050"/>
          </a:solid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Đan- tơn</a:t>
            </a:r>
            <a:endParaRPr lang="vi-VN" sz="2800" b="1" i="0" dirty="0">
              <a:solidFill>
                <a:srgbClr val="FF0000"/>
              </a:solidFill>
              <a:effectLst/>
              <a:latin typeface="Times New Roman" panose="02020603050405020304" pitchFamily="18" charset="0"/>
              <a:cs typeface="Times New Roman" panose="02020603050405020304" pitchFamily="18" charset="0"/>
            </a:endParaRPr>
          </a:p>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753243" y="1039590"/>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393037" y="768678"/>
            <a:ext cx="6527834"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20946" y="1321456"/>
            <a:ext cx="6971652"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a:t>
            </a:r>
            <a:r>
              <a:rPr lang="vi-VN" sz="3200" dirty="0">
                <a:solidFill>
                  <a:srgbClr val="263E68"/>
                </a:solidFill>
                <a:latin typeface="Times New Roman" panose="02020603050405020304" pitchFamily="18" charset="0"/>
                <a:cs typeface="Times New Roman" panose="02020603050405020304" pitchFamily="18" charset="0"/>
              </a:rPr>
              <a:t> Đê-mô-crit</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1520946" y="2865013"/>
            <a:ext cx="7256017" cy="2062103"/>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a:t>
            </a:r>
            <a:r>
              <a:rPr lang="vi-VN" sz="3200" dirty="0">
                <a:solidFill>
                  <a:srgbClr val="263E68"/>
                </a:solidFill>
                <a:latin typeface="Times New Roman" panose="02020603050405020304" pitchFamily="18" charset="0"/>
                <a:cs typeface="Times New Roman" panose="02020603050405020304" pitchFamily="18" charset="0"/>
              </a:rPr>
              <a:t>o Đan-tơn</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393037" y="10610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8149406" y="4123858"/>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2"/>
          <a:stretch>
            <a:fillRect/>
          </a:stretch>
        </p:blipFill>
        <p:spPr>
          <a:xfrm>
            <a:off x="132202" y="998339"/>
            <a:ext cx="1174333" cy="940629"/>
          </a:xfrm>
          <a:prstGeom prst="rect">
            <a:avLst/>
          </a:prstGeom>
        </p:spPr>
      </p:pic>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23422083"/>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2519</Words>
  <Application>Microsoft Office PowerPoint</Application>
  <PresentationFormat>On-screen Show (16:9)</PresentationFormat>
  <Paragraphs>303</Paragraphs>
  <Slides>61</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Mali Medium</vt:lpstr>
      <vt:lpstr>Times New Roman</vt:lpstr>
      <vt:lpstr>Mali SemiBold</vt:lpstr>
      <vt:lpstr>Arial</vt:lpstr>
      <vt:lpstr>Comfortaa</vt:lpstr>
      <vt:lpstr>Mali</vt:lpstr>
      <vt:lpstr>Comfortaa SemiBold</vt:lpstr>
      <vt:lpstr>Comfortaa Medium</vt:lpstr>
      <vt:lpstr>Comfortaa Light</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Nhung PC</cp:lastModifiedBy>
  <cp:revision>52</cp:revision>
  <dcterms:modified xsi:type="dcterms:W3CDTF">2024-09-13T02:43:19Z</dcterms:modified>
</cp:coreProperties>
</file>