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6"/>
  </p:notesMasterIdLst>
  <p:sldIdLst>
    <p:sldId id="257" r:id="rId3"/>
    <p:sldId id="258" r:id="rId4"/>
    <p:sldId id="260" r:id="rId5"/>
    <p:sldId id="434" r:id="rId6"/>
    <p:sldId id="387" r:id="rId7"/>
    <p:sldId id="266" r:id="rId8"/>
    <p:sldId id="442" r:id="rId9"/>
    <p:sldId id="433" r:id="rId10"/>
    <p:sldId id="393" r:id="rId11"/>
    <p:sldId id="451" r:id="rId12"/>
    <p:sldId id="439" r:id="rId13"/>
    <p:sldId id="446" r:id="rId14"/>
    <p:sldId id="447" r:id="rId15"/>
    <p:sldId id="406" r:id="rId16"/>
    <p:sldId id="448" r:id="rId17"/>
    <p:sldId id="449" r:id="rId18"/>
    <p:sldId id="407" r:id="rId19"/>
    <p:sldId id="450" r:id="rId20"/>
    <p:sldId id="277" r:id="rId21"/>
    <p:sldId id="431" r:id="rId22"/>
    <p:sldId id="452" r:id="rId23"/>
    <p:sldId id="436" r:id="rId24"/>
    <p:sldId id="437"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99FF"/>
    <a:srgbClr val="009900"/>
    <a:srgbClr val="0000CC"/>
    <a:srgbClr val="FF0066"/>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08" autoAdjust="0"/>
    <p:restoredTop sz="94704" autoAdjust="0"/>
  </p:normalViewPr>
  <p:slideViewPr>
    <p:cSldViewPr snapToGrid="0">
      <p:cViewPr varScale="1">
        <p:scale>
          <a:sx n="83" d="100"/>
          <a:sy n="83" d="100"/>
        </p:scale>
        <p:origin x="355" y="6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pPr/>
              <a:t>2024/7/23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pPr/>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581D93-A355-4DAC-A5A6-C62626542EC5}" type="slidenum">
              <a:rPr lang="zh-CN" altLang="en-US" smtClean="0"/>
              <a:pPr/>
              <a:t>12</a:t>
            </a:fld>
            <a:endParaRPr lang="zh-CN" altLang="en-US"/>
          </a:p>
        </p:txBody>
      </p:sp>
    </p:spTree>
    <p:extLst>
      <p:ext uri="{BB962C8B-B14F-4D97-AF65-F5344CB8AC3E}">
        <p14:creationId xmlns:p14="http://schemas.microsoft.com/office/powerpoint/2010/main" val="289863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13</a:t>
            </a:fld>
            <a:endParaRPr lang="zh-CN" altLang="en-US"/>
          </a:p>
        </p:txBody>
      </p:sp>
    </p:spTree>
    <p:extLst>
      <p:ext uri="{BB962C8B-B14F-4D97-AF65-F5344CB8AC3E}">
        <p14:creationId xmlns:p14="http://schemas.microsoft.com/office/powerpoint/2010/main" val="5893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581D93-A355-4DAC-A5A6-C62626542EC5}" type="slidenum">
              <a:rPr lang="zh-CN" altLang="en-US" smtClean="0"/>
              <a:pPr/>
              <a:t>15</a:t>
            </a:fld>
            <a:endParaRPr lang="zh-CN" altLang="en-US"/>
          </a:p>
        </p:txBody>
      </p:sp>
    </p:spTree>
    <p:extLst>
      <p:ext uri="{BB962C8B-B14F-4D97-AF65-F5344CB8AC3E}">
        <p14:creationId xmlns:p14="http://schemas.microsoft.com/office/powerpoint/2010/main" val="289863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16</a:t>
            </a:fld>
            <a:endParaRPr lang="zh-CN" altLang="en-US"/>
          </a:p>
        </p:txBody>
      </p:sp>
    </p:spTree>
    <p:extLst>
      <p:ext uri="{BB962C8B-B14F-4D97-AF65-F5344CB8AC3E}">
        <p14:creationId xmlns:p14="http://schemas.microsoft.com/office/powerpoint/2010/main" val="58939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18</a:t>
            </a:fld>
            <a:endParaRPr lang="zh-CN" altLang="en-US"/>
          </a:p>
        </p:txBody>
      </p:sp>
    </p:spTree>
    <p:extLst>
      <p:ext uri="{BB962C8B-B14F-4D97-AF65-F5344CB8AC3E}">
        <p14:creationId xmlns:p14="http://schemas.microsoft.com/office/powerpoint/2010/main" val="589398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19</a:t>
            </a:fld>
            <a:endParaRPr lang="zh-CN" altLang="en-US"/>
          </a:p>
        </p:txBody>
      </p:sp>
    </p:spTree>
    <p:extLst>
      <p:ext uri="{BB962C8B-B14F-4D97-AF65-F5344CB8AC3E}">
        <p14:creationId xmlns:p14="http://schemas.microsoft.com/office/powerpoint/2010/main" val="2166061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pPr/>
              <a:t>20</a:t>
            </a:fld>
            <a:endParaRPr lang="zh-CN" altLang="en-US"/>
          </a:p>
        </p:txBody>
      </p:sp>
    </p:spTree>
    <p:extLst>
      <p:ext uri="{BB962C8B-B14F-4D97-AF65-F5344CB8AC3E}">
        <p14:creationId xmlns:p14="http://schemas.microsoft.com/office/powerpoint/2010/main" val="80630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6</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7</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581D93-A355-4DAC-A5A6-C62626542EC5}" type="slidenum">
              <a:rPr lang="zh-CN" altLang="en-US" smtClean="0"/>
              <a:pPr/>
              <a:t>8</a:t>
            </a:fld>
            <a:endParaRPr lang="zh-CN" altLang="en-US"/>
          </a:p>
        </p:txBody>
      </p:sp>
    </p:spTree>
    <p:extLst>
      <p:ext uri="{BB962C8B-B14F-4D97-AF65-F5344CB8AC3E}">
        <p14:creationId xmlns:p14="http://schemas.microsoft.com/office/powerpoint/2010/main" val="289863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9</a:t>
            </a:fld>
            <a:endParaRPr lang="zh-CN" altLang="en-US"/>
          </a:p>
        </p:txBody>
      </p:sp>
    </p:spTree>
    <p:extLst>
      <p:ext uri="{BB962C8B-B14F-4D97-AF65-F5344CB8AC3E}">
        <p14:creationId xmlns:p14="http://schemas.microsoft.com/office/powerpoint/2010/main" val="589398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581D93-A355-4DAC-A5A6-C62626542EC5}" type="slidenum">
              <a:rPr lang="zh-CN" altLang="en-US" smtClean="0"/>
              <a:pPr/>
              <a:t>10</a:t>
            </a:fld>
            <a:endParaRPr lang="zh-CN" altLang="en-US"/>
          </a:p>
        </p:txBody>
      </p:sp>
    </p:spTree>
    <p:extLst>
      <p:ext uri="{BB962C8B-B14F-4D97-AF65-F5344CB8AC3E}">
        <p14:creationId xmlns:p14="http://schemas.microsoft.com/office/powerpoint/2010/main" val="3905843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pPr/>
              <a:t>2024/7/23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59967460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pPr/>
              <a:t>2024/7/23</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theme" Target="../theme/theme1.xml"/><Relationship Id="rId9" Type="http://schemas.openxmlformats.org/officeDocument/2006/relationships/image" Target="../media/image4.g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png"/><Relationship Id="rId3" Type="http://schemas.openxmlformats.org/officeDocument/2006/relationships/slideLayout" Target="../slideLayouts/slideLayout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7.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8" r:id="rId3"/>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4.xml"/><Relationship Id="rId18" Type="http://schemas.microsoft.com/office/2007/relationships/media" Target="../media/media1.mp3"/><Relationship Id="rId26" Type="http://schemas.openxmlformats.org/officeDocument/2006/relationships/image" Target="../media/image9.png"/><Relationship Id="rId39" Type="http://schemas.openxmlformats.org/officeDocument/2006/relationships/image" Target="../media/image5.png"/><Relationship Id="rId21" Type="http://schemas.openxmlformats.org/officeDocument/2006/relationships/notesSlide" Target="../notesSlides/notesSlide1.xml"/><Relationship Id="rId34" Type="http://schemas.openxmlformats.org/officeDocument/2006/relationships/image" Target="../media/image17.png"/><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slideLayout" Target="../slideLayouts/slideLayout1.xml"/><Relationship Id="rId29" Type="http://schemas.openxmlformats.org/officeDocument/2006/relationships/image" Target="../media/image12.png"/><Relationship Id="rId41" Type="http://schemas.openxmlformats.org/officeDocument/2006/relationships/image" Target="../media/image22.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microsoft.com/office/2007/relationships/hdphoto" Target="../media/hdphoto1.wdp"/><Relationship Id="rId32" Type="http://schemas.openxmlformats.org/officeDocument/2006/relationships/image" Target="../media/image15.png"/><Relationship Id="rId37" Type="http://schemas.openxmlformats.org/officeDocument/2006/relationships/image" Target="../media/image20.png"/><Relationship Id="rId40" Type="http://schemas.microsoft.com/office/2007/relationships/hdphoto" Target="../media/hdphoto2.wdp"/><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tags" Target="../tags/tag11.xml"/><Relationship Id="rId19" Type="http://schemas.openxmlformats.org/officeDocument/2006/relationships/audio" Target="../media/media1.mp3"/><Relationship Id="rId31" Type="http://schemas.openxmlformats.org/officeDocument/2006/relationships/image" Target="../media/image1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audio" Target="../media/audio1.wav"/><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8" Type="http://schemas.openxmlformats.org/officeDocument/2006/relationships/tags" Target="../tags/tag9.xml"/><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1.gi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3" cstate="print">
            <a:extLst>
              <a:ext uri="{BEBA8EAE-BF5A-486C-A8C5-ECC9F3942E4B}">
                <a14:imgProps xmlns:a14="http://schemas.microsoft.com/office/drawing/2010/main">
                  <a14:imgLayer r:embed="rId24">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5">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6">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25" name="PA_图片 24"/>
          <p:cNvPicPr>
            <a:picLocks noChangeAspect="1"/>
          </p:cNvPicPr>
          <p:nvPr>
            <p:custDataLst>
              <p:tags r:id="rId4"/>
            </p:custDataLst>
          </p:nvPr>
        </p:nvPicPr>
        <p:blipFill>
          <a:blip r:embed="rId27" cstate="print">
            <a:extLst>
              <a:ext uri="{28A0092B-C50C-407E-A947-70E740481C1C}">
                <a14:useLocalDpi xmlns:a14="http://schemas.microsoft.com/office/drawing/2010/main" val="0"/>
              </a:ext>
            </a:extLst>
          </a:blip>
          <a:stretch>
            <a:fillRect/>
          </a:stretch>
        </p:blipFill>
        <p:spPr>
          <a:xfrm>
            <a:off x="8768975" y="2948148"/>
            <a:ext cx="1601120" cy="3140141"/>
          </a:xfrm>
          <a:prstGeom prst="rect">
            <a:avLst/>
          </a:prstGeom>
        </p:spPr>
      </p:pic>
      <p:pic>
        <p:nvPicPr>
          <p:cNvPr id="26" name="PA_图片 25"/>
          <p:cNvPicPr>
            <a:picLocks noChangeAspect="1"/>
          </p:cNvPicPr>
          <p:nvPr>
            <p:custDataLst>
              <p:tags r:id="rId5"/>
            </p:custDataLst>
          </p:nvPr>
        </p:nvPicPr>
        <p:blipFill>
          <a:blip r:embed="rId28" cstate="print">
            <a:extLst>
              <a:ext uri="{28A0092B-C50C-407E-A947-70E740481C1C}">
                <a14:useLocalDpi xmlns:a14="http://schemas.microsoft.com/office/drawing/2010/main" val="0"/>
              </a:ext>
            </a:extLst>
          </a:blip>
          <a:stretch>
            <a:fillRect/>
          </a:stretch>
        </p:blipFill>
        <p:spPr>
          <a:xfrm>
            <a:off x="7529705" y="3595330"/>
            <a:ext cx="926037" cy="885062"/>
          </a:xfrm>
          <a:prstGeom prst="rect">
            <a:avLst/>
          </a:prstGeom>
        </p:spPr>
      </p:pic>
      <p:pic>
        <p:nvPicPr>
          <p:cNvPr id="27" name="PA_图片 26"/>
          <p:cNvPicPr>
            <a:picLocks noChangeAspect="1"/>
          </p:cNvPicPr>
          <p:nvPr>
            <p:custDataLst>
              <p:tags r:id="rId6"/>
            </p:custDataLst>
          </p:nvPr>
        </p:nvPicPr>
        <p:blipFill>
          <a:blip r:embed="rId29" cstate="print">
            <a:extLst>
              <a:ext uri="{28A0092B-C50C-407E-A947-70E740481C1C}">
                <a14:useLocalDpi xmlns:a14="http://schemas.microsoft.com/office/drawing/2010/main" val="0"/>
              </a:ext>
            </a:extLst>
          </a:blip>
          <a:stretch>
            <a:fillRect/>
          </a:stretch>
        </p:blipFill>
        <p:spPr>
          <a:xfrm>
            <a:off x="4572148" y="3636120"/>
            <a:ext cx="1507889" cy="2519684"/>
          </a:xfrm>
          <a:prstGeom prst="rect">
            <a:avLst/>
          </a:prstGeom>
        </p:spPr>
      </p:pic>
      <p:pic>
        <p:nvPicPr>
          <p:cNvPr id="29" name="PA_图片 28"/>
          <p:cNvPicPr>
            <a:picLocks noChangeAspect="1"/>
          </p:cNvPicPr>
          <p:nvPr>
            <p:custDataLst>
              <p:tags r:id="rId7"/>
            </p:custDataLst>
          </p:nvPr>
        </p:nvPicPr>
        <p:blipFill rotWithShape="1">
          <a:blip r:embed="rId30" cstate="print">
            <a:extLst>
              <a:ext uri="{28A0092B-C50C-407E-A947-70E740481C1C}">
                <a14:useLocalDpi xmlns:a14="http://schemas.microsoft.com/office/drawing/2010/main" val="0"/>
              </a:ext>
            </a:extLst>
          </a:blip>
          <a:srcRect l="28897"/>
          <a:stretch>
            <a:fillRect/>
          </a:stretch>
        </p:blipFill>
        <p:spPr>
          <a:xfrm>
            <a:off x="-1378" y="3244164"/>
            <a:ext cx="1987772" cy="3030875"/>
          </a:xfrm>
          <a:prstGeom prst="rect">
            <a:avLst/>
          </a:prstGeom>
        </p:spPr>
      </p:pic>
      <p:pic>
        <p:nvPicPr>
          <p:cNvPr id="30" name="PA_图片 29"/>
          <p:cNvPicPr>
            <a:picLocks noChangeAspect="1"/>
          </p:cNvPicPr>
          <p:nvPr>
            <p:custDataLst>
              <p:tags r:id="rId8"/>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9"/>
            </p:custDataLst>
          </p:nvPr>
        </p:nvPicPr>
        <p:blipFill rotWithShape="1">
          <a:blip r:embed="rId32" cstate="print">
            <a:extLst>
              <a:ext uri="{28A0092B-C50C-407E-A947-70E740481C1C}">
                <a14:useLocalDpi xmlns:a14="http://schemas.microsoft.com/office/drawing/2010/main" val="0"/>
              </a:ext>
            </a:extLst>
          </a:blip>
          <a:srcRect r="17587"/>
          <a:stretch>
            <a:fillRect/>
          </a:stretch>
        </p:blipFill>
        <p:spPr>
          <a:xfrm>
            <a:off x="7742769" y="-663225"/>
            <a:ext cx="4606564" cy="6196205"/>
          </a:xfrm>
          <a:prstGeom prst="rect">
            <a:avLst/>
          </a:prstGeom>
        </p:spPr>
      </p:pic>
      <p:pic>
        <p:nvPicPr>
          <p:cNvPr id="16" name="PA_图片 15"/>
          <p:cNvPicPr>
            <a:picLocks noChangeAspect="1"/>
          </p:cNvPicPr>
          <p:nvPr>
            <p:custDataLst>
              <p:tags r:id="rId10"/>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1"/>
            </p:custDataLst>
          </p:nvPr>
        </p:nvPicPr>
        <p:blipFill>
          <a:blip r:embed="rId34"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2"/>
            </p:custDataLst>
          </p:nvPr>
        </p:nvPicPr>
        <p:blipFill rotWithShape="1">
          <a:blip r:embed="rId35"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3"/>
            </p:custDataLst>
          </p:nvPr>
        </p:nvPicPr>
        <p:blipFill rotWithShape="1">
          <a:blip r:embed="rId36"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4"/>
            </p:custDataLst>
          </p:nvPr>
        </p:nvPicPr>
        <p:blipFill>
          <a:blip r:embed="rId37" cstate="print">
            <a:extLst>
              <a:ext uri="{28A0092B-C50C-407E-A947-70E740481C1C}">
                <a14:useLocalDpi xmlns:a14="http://schemas.microsoft.com/office/drawing/2010/main" val="0"/>
              </a:ext>
            </a:extLst>
          </a:blip>
          <a:stretch>
            <a:fillRect/>
          </a:stretch>
        </p:blipFill>
        <p:spPr>
          <a:xfrm>
            <a:off x="8154361" y="4563173"/>
            <a:ext cx="4011008" cy="2612759"/>
          </a:xfrm>
          <a:prstGeom prst="rect">
            <a:avLst/>
          </a:prstGeom>
        </p:spPr>
      </p:pic>
      <p:pic>
        <p:nvPicPr>
          <p:cNvPr id="32" name="PA_图片 31"/>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6"/>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65307" y="3602160"/>
            <a:ext cx="554348" cy="491983"/>
          </a:xfrm>
          <a:prstGeom prst="rect">
            <a:avLst/>
          </a:prstGeom>
        </p:spPr>
      </p:pic>
      <p:pic>
        <p:nvPicPr>
          <p:cNvPr id="36" name="PA_图片 35"/>
          <p:cNvPicPr>
            <a:picLocks noChangeAspect="1"/>
          </p:cNvPicPr>
          <p:nvPr>
            <p:custDataLst>
              <p:tags r:id="rId17"/>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59213" y="-28036"/>
            <a:ext cx="2917277" cy="1359748"/>
          </a:xfrm>
          <a:prstGeom prst="rect">
            <a:avLst/>
          </a:prstGeom>
        </p:spPr>
      </p:pic>
      <p:pic>
        <p:nvPicPr>
          <p:cNvPr id="37" name="PA_儿童歌舞 - 小兔采蘑菇(音乐)">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41" cstate="print"/>
          <a:stretch>
            <a:fillRect/>
          </a:stretch>
        </p:blipFill>
        <p:spPr>
          <a:xfrm>
            <a:off x="92075" y="-1476252"/>
            <a:ext cx="609600" cy="609600"/>
          </a:xfrm>
          <a:prstGeom prst="rect">
            <a:avLst/>
          </a:prstGeom>
        </p:spPr>
      </p:pic>
      <p:sp>
        <p:nvSpPr>
          <p:cNvPr id="2" name="TextBox 1"/>
          <p:cNvSpPr txBox="1"/>
          <p:nvPr/>
        </p:nvSpPr>
        <p:spPr>
          <a:xfrm>
            <a:off x="222739" y="1632811"/>
            <a:ext cx="11634964" cy="2000548"/>
          </a:xfrm>
          <a:prstGeom prst="rect">
            <a:avLst/>
          </a:prstGeom>
          <a:noFill/>
        </p:spPr>
        <p:txBody>
          <a:bodyPr wrap="square" rtlCol="0">
            <a:spAutoFit/>
          </a:bodyPr>
          <a:lstStyle/>
          <a:p>
            <a:pPr algn="ctr"/>
            <a:r>
              <a:rPr lang="en-US" sz="4400" b="1" dirty="0">
                <a:solidFill>
                  <a:srgbClr val="0000FF"/>
                </a:solidFill>
                <a:latin typeface="Times New Roman" panose="02020603050405020304" pitchFamily="18" charset="0"/>
                <a:cs typeface="Times New Roman" panose="02020603050405020304" pitchFamily="18" charset="0"/>
              </a:rPr>
              <a:t>BÀI 1: </a:t>
            </a:r>
          </a:p>
          <a:p>
            <a:pPr algn="ctr"/>
            <a:r>
              <a:rPr lang="en-US" sz="4000" b="1" dirty="0">
                <a:solidFill>
                  <a:srgbClr val="FF0000"/>
                </a:solidFill>
                <a:latin typeface="Times New Roman" pitchFamily="18" charset="0"/>
                <a:cs typeface="Times New Roman" pitchFamily="18" charset="0"/>
              </a:rPr>
              <a:t>NHẬN BIẾT MỘT SỐ DỤNG CỤ HÓA CHẤT.</a:t>
            </a:r>
            <a:endParaRPr lang="en-US" sz="4000" dirty="0">
              <a:solidFill>
                <a:srgbClr val="FF0000"/>
              </a:solidFill>
              <a:latin typeface="Times New Roman" pitchFamily="18" charset="0"/>
              <a:cs typeface="Times New Roman" pitchFamily="18" charset="0"/>
            </a:endParaRPr>
          </a:p>
          <a:p>
            <a:pPr algn="ctr"/>
            <a:r>
              <a:rPr lang="en-US" sz="4000" b="1" dirty="0">
                <a:solidFill>
                  <a:srgbClr val="FF0000"/>
                </a:solidFill>
                <a:latin typeface="Times New Roman" pitchFamily="18" charset="0"/>
                <a:cs typeface="Times New Roman" pitchFamily="18" charset="0"/>
              </a:rPr>
              <a:t>THUYẾT TRÌNH MỘT VẤN ĐỀ KHOA HỌC</a:t>
            </a:r>
            <a:endParaRPr lang="en-US" sz="40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5"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5"/>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5"/>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5"/>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5"/>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5"/>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5"/>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childTnLst>
                          </p:cTn>
                        </p:par>
                        <p:par>
                          <p:cTn id="74" fill="hold">
                            <p:stCondLst>
                              <p:cond delay="126215"/>
                            </p:stCondLst>
                            <p:childTnLst>
                              <p:par>
                                <p:cTn id="75" presetID="42" presetClass="entr" presetSubtype="0" fill="hold"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par>
                                <p:cTn id="80" presetID="15" presetClass="entr" presetSubtype="0"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1000" fill="hold"/>
                                        <p:tgtEl>
                                          <p:spTgt spid="26"/>
                                        </p:tgtEl>
                                        <p:attrNameLst>
                                          <p:attrName>ppt_w</p:attrName>
                                        </p:attrNameLst>
                                      </p:cBhvr>
                                      <p:tavLst>
                                        <p:tav tm="0">
                                          <p:val>
                                            <p:fltVal val="0"/>
                                          </p:val>
                                        </p:tav>
                                        <p:tav tm="100000">
                                          <p:val>
                                            <p:strVal val="#ppt_w"/>
                                          </p:val>
                                        </p:tav>
                                      </p:tavLst>
                                    </p:anim>
                                    <p:anim calcmode="lin" valueType="num">
                                      <p:cBhvr>
                                        <p:cTn id="83" dur="1000" fill="hold"/>
                                        <p:tgtEl>
                                          <p:spTgt spid="26"/>
                                        </p:tgtEl>
                                        <p:attrNameLst>
                                          <p:attrName>ppt_h</p:attrName>
                                        </p:attrNameLst>
                                      </p:cBhvr>
                                      <p:tavLst>
                                        <p:tav tm="0">
                                          <p:val>
                                            <p:fltVal val="0"/>
                                          </p:val>
                                        </p:tav>
                                        <p:tav tm="100000">
                                          <p:val>
                                            <p:strVal val="#ppt_h"/>
                                          </p:val>
                                        </p:tav>
                                      </p:tavLst>
                                    </p:anim>
                                    <p:anim calcmode="lin" valueType="num">
                                      <p:cBhvr>
                                        <p:cTn id="8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5"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86" fill="hold">
                            <p:stCondLst>
                              <p:cond delay="127215"/>
                            </p:stCondLst>
                            <p:childTnLst>
                              <p:par>
                                <p:cTn id="87" presetID="10" presetClass="entr" presetSubtype="0" fill="hold"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childTnLst>
                          </p:cTn>
                        </p:par>
                        <p:par>
                          <p:cTn id="90" fill="hold">
                            <p:stCondLst>
                              <p:cond delay="127715"/>
                            </p:stCondLst>
                            <p:childTnLst>
                              <p:par>
                                <p:cTn id="91" presetID="32" presetClass="emph" presetSubtype="0" repeatCount="3000" fill="hold" nodeType="afterEffect">
                                  <p:stCondLst>
                                    <p:cond delay="0"/>
                                  </p:stCondLst>
                                  <p:childTnLst>
                                    <p:animRot by="120000">
                                      <p:cBhvr>
                                        <p:cTn id="92" dur="50" fill="hold">
                                          <p:stCondLst>
                                            <p:cond delay="0"/>
                                          </p:stCondLst>
                                        </p:cTn>
                                        <p:tgtEl>
                                          <p:spTgt spid="26"/>
                                        </p:tgtEl>
                                        <p:attrNameLst>
                                          <p:attrName>r</p:attrName>
                                        </p:attrNameLst>
                                      </p:cBhvr>
                                    </p:animRot>
                                    <p:animRot by="-240000">
                                      <p:cBhvr>
                                        <p:cTn id="93" dur="100" fill="hold">
                                          <p:stCondLst>
                                            <p:cond delay="100"/>
                                          </p:stCondLst>
                                        </p:cTn>
                                        <p:tgtEl>
                                          <p:spTgt spid="26"/>
                                        </p:tgtEl>
                                        <p:attrNameLst>
                                          <p:attrName>r</p:attrName>
                                        </p:attrNameLst>
                                      </p:cBhvr>
                                    </p:animRot>
                                    <p:animRot by="240000">
                                      <p:cBhvr>
                                        <p:cTn id="94" dur="100" fill="hold">
                                          <p:stCondLst>
                                            <p:cond delay="200"/>
                                          </p:stCondLst>
                                        </p:cTn>
                                        <p:tgtEl>
                                          <p:spTgt spid="26"/>
                                        </p:tgtEl>
                                        <p:attrNameLst>
                                          <p:attrName>r</p:attrName>
                                        </p:attrNameLst>
                                      </p:cBhvr>
                                    </p:animRot>
                                    <p:animRot by="-240000">
                                      <p:cBhvr>
                                        <p:cTn id="95" dur="100" fill="hold">
                                          <p:stCondLst>
                                            <p:cond delay="300"/>
                                          </p:stCondLst>
                                        </p:cTn>
                                        <p:tgtEl>
                                          <p:spTgt spid="26"/>
                                        </p:tgtEl>
                                        <p:attrNameLst>
                                          <p:attrName>r</p:attrName>
                                        </p:attrNameLst>
                                      </p:cBhvr>
                                    </p:animRot>
                                    <p:animRot by="120000">
                                      <p:cBhvr>
                                        <p:cTn id="96" dur="100" fill="hold">
                                          <p:stCondLst>
                                            <p:cond delay="400"/>
                                          </p:stCondLst>
                                        </p:cTn>
                                        <p:tgtEl>
                                          <p:spTgt spid="26"/>
                                        </p:tgtEl>
                                        <p:attrNameLst>
                                          <p:attrName>r</p:attrName>
                                        </p:attrNameLst>
                                      </p:cBhvr>
                                    </p:animRot>
                                  </p:childTnLst>
                                </p:cTn>
                              </p:par>
                            </p:childTnLst>
                          </p:cTn>
                        </p:par>
                        <p:par>
                          <p:cTn id="97" fill="hold">
                            <p:stCondLst>
                              <p:cond delay="129215"/>
                            </p:stCondLst>
                            <p:childTnLst>
                              <p:par>
                                <p:cTn id="98" presetID="21" presetClass="entr" presetSubtype="1" fill="hold" grpId="0" nodeType="after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wheel(1)">
                                      <p:cBhvr>
                                        <p:cTn id="10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1" repeatCount="indefinite" fill="hold" display="0">
                  <p:stCondLst>
                    <p:cond delay="indefinite"/>
                  </p:stCondLst>
                  <p:endCondLst>
                    <p:cond evt="onStopAudio" delay="0">
                      <p:tgtEl>
                        <p:sldTgt/>
                      </p:tgtEl>
                    </p:cond>
                  </p:endCondLst>
                </p:cTn>
                <p:tgtEl>
                  <p:spTgt spid="37"/>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03328" y="632112"/>
            <a:ext cx="11663265" cy="612890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圆角矩形 17"/>
          <p:cNvSpPr/>
          <p:nvPr/>
        </p:nvSpPr>
        <p:spPr>
          <a:xfrm>
            <a:off x="428416" y="939972"/>
            <a:ext cx="11394129" cy="5603889"/>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 </a:t>
            </a:r>
            <a:endParaRPr lang="en-US" dirty="0"/>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332404" y="292352"/>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66" name="任意多边形 65"/>
          <p:cNvSpPr/>
          <p:nvPr/>
        </p:nvSpPr>
        <p:spPr>
          <a:xfrm>
            <a:off x="229647" y="846873"/>
            <a:ext cx="1862502"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dirty="0">
                <a:solidFill>
                  <a:schemeClr val="tx1"/>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hỏi</a:t>
            </a:r>
            <a:r>
              <a:rPr lang="en-US" sz="2800" b="1" dirty="0">
                <a:solidFill>
                  <a:srgbClr val="FFFF00"/>
                </a:solidFill>
                <a:latin typeface="Times New Roman" pitchFamily="18" charset="0"/>
                <a:cs typeface="Times New Roman" pitchFamily="18" charset="0"/>
              </a:rPr>
              <a:t> 1</a:t>
            </a:r>
            <a:r>
              <a:rPr lang="en-US" sz="1400" b="1" dirty="0">
                <a:solidFill>
                  <a:srgbClr val="FFFF00"/>
                </a:solidFill>
              </a:rPr>
              <a:t>: </a:t>
            </a:r>
            <a:endParaRPr lang="zh-CN" altLang="en-US" sz="1400" dirty="0">
              <a:solidFill>
                <a:srgbClr val="FFFF00"/>
              </a:solidFill>
            </a:endParaRPr>
          </a:p>
        </p:txBody>
      </p:sp>
      <p:sp>
        <p:nvSpPr>
          <p:cNvPr id="67" name="任意多边形 66"/>
          <p:cNvSpPr/>
          <p:nvPr/>
        </p:nvSpPr>
        <p:spPr>
          <a:xfrm>
            <a:off x="257379" y="2025362"/>
            <a:ext cx="1843308"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hỏi</a:t>
            </a:r>
            <a:r>
              <a:rPr lang="en-US" sz="2800" b="1" dirty="0">
                <a:solidFill>
                  <a:srgbClr val="FFFF00"/>
                </a:solidFill>
                <a:latin typeface="Times New Roman" pitchFamily="18" charset="0"/>
                <a:cs typeface="Times New Roman" pitchFamily="18" charset="0"/>
              </a:rPr>
              <a:t> 2</a:t>
            </a:r>
            <a:endParaRPr lang="en-US" sz="2800" dirty="0">
              <a:solidFill>
                <a:srgbClr val="FFFF00"/>
              </a:solidFill>
              <a:latin typeface="Times New Roman" pitchFamily="18" charset="0"/>
              <a:cs typeface="Times New Roman" pitchFamily="18" charset="0"/>
            </a:endParaRPr>
          </a:p>
          <a:p>
            <a:pPr algn="ctr"/>
            <a:endParaRPr lang="zh-CN" altLang="en-US" sz="1400" dirty="0"/>
          </a:p>
        </p:txBody>
      </p:sp>
      <p:sp>
        <p:nvSpPr>
          <p:cNvPr id="94" name="任意多边形 93"/>
          <p:cNvSpPr/>
          <p:nvPr/>
        </p:nvSpPr>
        <p:spPr>
          <a:xfrm>
            <a:off x="284856" y="3182047"/>
            <a:ext cx="1792801"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hỏi</a:t>
            </a:r>
            <a:r>
              <a:rPr lang="en-US" sz="2800" b="1" dirty="0" smtClean="0">
                <a:solidFill>
                  <a:srgbClr val="FFFF00"/>
                </a:solidFill>
                <a:latin typeface="Times New Roman" pitchFamily="18" charset="0"/>
                <a:cs typeface="Times New Roman" pitchFamily="18" charset="0"/>
              </a:rPr>
              <a:t> 3 </a:t>
            </a:r>
            <a:endParaRPr lang="zh-CN" altLang="en-US" sz="2800" dirty="0">
              <a:solidFill>
                <a:srgbClr val="FFFF00"/>
              </a:solidFill>
            </a:endParaRPr>
          </a:p>
        </p:txBody>
      </p:sp>
      <p:sp>
        <p:nvSpPr>
          <p:cNvPr id="44" name="TextBox 43"/>
          <p:cNvSpPr txBox="1"/>
          <p:nvPr/>
        </p:nvSpPr>
        <p:spPr>
          <a:xfrm>
            <a:off x="3684826" y="52772"/>
            <a:ext cx="5347214" cy="584775"/>
          </a:xfrm>
          <a:prstGeom prst="rect">
            <a:avLst/>
          </a:prstGeom>
          <a:solidFill>
            <a:schemeClr val="tx2">
              <a:lumMod val="40000"/>
              <a:lumOff val="60000"/>
            </a:schemeClr>
          </a:solidFill>
        </p:spPr>
        <p:txBody>
          <a:bodyPr wrap="square" rtlCol="0">
            <a:spAutoFit/>
          </a:bodyPr>
          <a:lstStyle/>
          <a:p>
            <a:pPr algn="ctr"/>
            <a:r>
              <a:rPr lang="en-US" sz="3200" b="1" dirty="0">
                <a:solidFill>
                  <a:srgbClr val="0000CC"/>
                </a:solidFill>
                <a:latin typeface="Times New Roman" panose="02020603050405020304" pitchFamily="18" charset="0"/>
                <a:cs typeface="Times New Roman" panose="02020603050405020304" pitchFamily="18" charset="0"/>
              </a:rPr>
              <a:t>PHIẾU HỌC TẬP SỐ 2</a:t>
            </a:r>
          </a:p>
        </p:txBody>
      </p:sp>
      <p:sp>
        <p:nvSpPr>
          <p:cNvPr id="7" name="TextBox 6"/>
          <p:cNvSpPr txBox="1"/>
          <p:nvPr/>
        </p:nvSpPr>
        <p:spPr>
          <a:xfrm>
            <a:off x="2186658" y="2260949"/>
            <a:ext cx="9439286" cy="831766"/>
          </a:xfrm>
          <a:prstGeom prst="rect">
            <a:avLst/>
          </a:prstGeom>
          <a:noFill/>
          <a:ln>
            <a:solidFill>
              <a:srgbClr val="C00000"/>
            </a:solidFill>
          </a:ln>
        </p:spPr>
        <p:txBody>
          <a:bodyPr wrap="square" rtlCol="0">
            <a:spAutoFit/>
          </a:bodyPr>
          <a:lstStyle/>
          <a:p>
            <a:pPr algn="just">
              <a:lnSpc>
                <a:spcPts val="3000"/>
              </a:lnSpc>
            </a:pPr>
            <a:r>
              <a:rPr lang="en-US" sz="1900" dirty="0" smtClean="0">
                <a:solidFill>
                  <a:srgbClr val="0000FF"/>
                </a:solidFill>
                <a:latin typeface="Times New Roman" panose="02020603050405020304" pitchFamily="18" charset="0"/>
                <a:cs typeface="Times New Roman" panose="02020603050405020304" pitchFamily="18" charset="0"/>
              </a:rPr>
              <a:t>- </a:t>
            </a:r>
            <a:r>
              <a:rPr lang="vi-VN" sz="1900" dirty="0" smtClean="0">
                <a:solidFill>
                  <a:srgbClr val="0000FF"/>
                </a:solidFill>
                <a:latin typeface="Times New Roman" panose="02020603050405020304" pitchFamily="18" charset="0"/>
                <a:cs typeface="Times New Roman" panose="02020603050405020304" pitchFamily="18" charset="0"/>
              </a:rPr>
              <a:t>Vạch </a:t>
            </a:r>
            <a:r>
              <a:rPr lang="vi-VN" sz="1900" dirty="0">
                <a:solidFill>
                  <a:srgbClr val="0000FF"/>
                </a:solidFill>
                <a:latin typeface="Times New Roman" panose="02020603050405020304" pitchFamily="18" charset="0"/>
                <a:cs typeface="Times New Roman" panose="02020603050405020304" pitchFamily="18" charset="0"/>
              </a:rPr>
              <a:t>0 nằm giữa thang đo để kim điện kế lệch sang phía nào ta cũng có thể đọc được giá trị của dòng điện.</a:t>
            </a:r>
            <a:endParaRPr lang="en-US" sz="1900" b="1" dirty="0">
              <a:solidFill>
                <a:srgbClr val="0000FF"/>
              </a:solidFill>
              <a:latin typeface="Times New Roman" pitchFamily="18" charset="0"/>
              <a:cs typeface="Times New Roman" pitchFamily="18" charset="0"/>
            </a:endParaRPr>
          </a:p>
        </p:txBody>
      </p:sp>
      <p:sp>
        <p:nvSpPr>
          <p:cNvPr id="6" name="TextBox 5"/>
          <p:cNvSpPr txBox="1"/>
          <p:nvPr/>
        </p:nvSpPr>
        <p:spPr>
          <a:xfrm>
            <a:off x="2186658" y="1095431"/>
            <a:ext cx="9439286" cy="969496"/>
          </a:xfrm>
          <a:prstGeom prst="rect">
            <a:avLst/>
          </a:prstGeom>
          <a:noFill/>
          <a:ln>
            <a:solidFill>
              <a:schemeClr val="accent2">
                <a:lumMod val="75000"/>
              </a:schemeClr>
            </a:solidFill>
          </a:ln>
        </p:spPr>
        <p:txBody>
          <a:bodyPr wrap="square" rtlCol="0">
            <a:spAutoFit/>
          </a:bodyPr>
          <a:lstStyle/>
          <a:p>
            <a:pPr marL="342900" indent="-342900" algn="just">
              <a:buFontTx/>
              <a:buChar char="-"/>
            </a:pPr>
            <a:r>
              <a:rPr lang="en-US" sz="1900" dirty="0" err="1" smtClean="0">
                <a:solidFill>
                  <a:srgbClr val="0000FF"/>
                </a:solidFill>
                <a:latin typeface="Times New Roman" pitchFamily="18" charset="0"/>
                <a:cs typeface="Times New Roman" pitchFamily="18" charset="0"/>
              </a:rPr>
              <a:t>D</a:t>
            </a:r>
            <a:r>
              <a:rPr lang="en-US" sz="1900" dirty="0" err="1" smtClean="0">
                <a:solidFill>
                  <a:srgbClr val="0000FF"/>
                </a:solidFill>
                <a:latin typeface="Times New Roman" pitchFamily="18" charset="0"/>
                <a:cs typeface="Times New Roman" pitchFamily="18" charset="0"/>
              </a:rPr>
              <a:t>ùng</a:t>
            </a:r>
            <a:r>
              <a:rPr lang="en-US" sz="1900" dirty="0" smtClean="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đèn</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dây</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tóc</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và</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các</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tấm</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chắn</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sáng</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có</a:t>
            </a:r>
            <a:r>
              <a:rPr lang="en-US" sz="1900" dirty="0">
                <a:solidFill>
                  <a:srgbClr val="0000FF"/>
                </a:solidFill>
                <a:latin typeface="Times New Roman" pitchFamily="18" charset="0"/>
                <a:cs typeface="Times New Roman" pitchFamily="18" charset="0"/>
              </a:rPr>
              <a:t> </a:t>
            </a:r>
            <a:r>
              <a:rPr lang="en-US" sz="1900" dirty="0" err="1">
                <a:solidFill>
                  <a:srgbClr val="0000FF"/>
                </a:solidFill>
                <a:latin typeface="Times New Roman" pitchFamily="18" charset="0"/>
                <a:cs typeface="Times New Roman" pitchFamily="18" charset="0"/>
              </a:rPr>
              <a:t>khe</a:t>
            </a:r>
            <a:r>
              <a:rPr lang="en-US" sz="1900" dirty="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hẹp</a:t>
            </a:r>
            <a:r>
              <a:rPr lang="en-US" sz="1900" dirty="0" smtClean="0">
                <a:solidFill>
                  <a:srgbClr val="0000FF"/>
                </a:solidFill>
                <a:latin typeface="Times New Roman" pitchFamily="18" charset="0"/>
                <a:cs typeface="Times New Roman" pitchFamily="18" charset="0"/>
              </a:rPr>
              <a:t>.</a:t>
            </a:r>
          </a:p>
          <a:p>
            <a:pPr marL="342900" indent="-342900" algn="just">
              <a:buFontTx/>
              <a:buChar char="-"/>
            </a:pPr>
            <a:r>
              <a:rPr lang="en-US" sz="1900" dirty="0" err="1" smtClean="0">
                <a:solidFill>
                  <a:srgbClr val="0000FF"/>
                </a:solidFill>
                <a:latin typeface="Times New Roman" pitchFamily="18" charset="0"/>
                <a:cs typeface="Times New Roman" pitchFamily="18" charset="0"/>
              </a:rPr>
              <a:t>Dùng</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nguồn</a:t>
            </a:r>
            <a:r>
              <a:rPr lang="en-US" sz="1900" dirty="0" smtClean="0">
                <a:solidFill>
                  <a:srgbClr val="0000FF"/>
                </a:solidFill>
                <a:latin typeface="Times New Roman" pitchFamily="18" charset="0"/>
                <a:cs typeface="Times New Roman" pitchFamily="18" charset="0"/>
              </a:rPr>
              <a:t> laser </a:t>
            </a:r>
            <a:r>
              <a:rPr lang="en-US" sz="1900" dirty="0" err="1" smtClean="0">
                <a:solidFill>
                  <a:srgbClr val="0000FF"/>
                </a:solidFill>
                <a:latin typeface="Times New Roman" pitchFamily="18" charset="0"/>
                <a:cs typeface="Times New Roman" pitchFamily="18" charset="0"/>
              </a:rPr>
              <a:t>trong</a:t>
            </a:r>
            <a:r>
              <a:rPr lang="en-US" sz="1900" dirty="0" smtClean="0">
                <a:solidFill>
                  <a:srgbClr val="0000FF"/>
                </a:solidFill>
                <a:latin typeface="Times New Roman" pitchFamily="18" charset="0"/>
                <a:cs typeface="Times New Roman" pitchFamily="18" charset="0"/>
              </a:rPr>
              <a:t> PTN.</a:t>
            </a:r>
          </a:p>
          <a:p>
            <a:pPr marL="342900" indent="-342900" algn="just">
              <a:buFontTx/>
              <a:buChar char="-"/>
            </a:pP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Dùng</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anose="02020603050405020304" pitchFamily="18" charset="0"/>
                <a:cs typeface="Times New Roman" panose="02020603050405020304" pitchFamily="18" charset="0"/>
              </a:rPr>
              <a:t>đèn</a:t>
            </a:r>
            <a:r>
              <a:rPr lang="en-US" sz="1900" dirty="0" smtClean="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của</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điện</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thoại</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và</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smtClean="0">
                <a:solidFill>
                  <a:srgbClr val="0000FF"/>
                </a:solidFill>
                <a:latin typeface="Times New Roman" panose="02020603050405020304" pitchFamily="18" charset="0"/>
                <a:cs typeface="Times New Roman" panose="02020603050405020304" pitchFamily="18" charset="0"/>
              </a:rPr>
              <a:t>một</a:t>
            </a:r>
            <a:r>
              <a:rPr lang="en-US" sz="1900" dirty="0" smtClean="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tấm</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bìa</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đục</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lỗ</a:t>
            </a:r>
            <a:r>
              <a:rPr lang="en-US" sz="1900" dirty="0">
                <a:solidFill>
                  <a:srgbClr val="0000FF"/>
                </a:solidFill>
                <a:latin typeface="Times New Roman" panose="02020603050405020304" pitchFamily="18" charset="0"/>
                <a:cs typeface="Times New Roman" panose="02020603050405020304" pitchFamily="18" charset="0"/>
              </a:rPr>
              <a:t> </a:t>
            </a:r>
            <a:r>
              <a:rPr lang="en-US" sz="1900" dirty="0" err="1">
                <a:solidFill>
                  <a:srgbClr val="0000FF"/>
                </a:solidFill>
                <a:latin typeface="Times New Roman" panose="02020603050405020304" pitchFamily="18" charset="0"/>
                <a:cs typeface="Times New Roman" panose="02020603050405020304" pitchFamily="18" charset="0"/>
              </a:rPr>
              <a:t>nhỏ</a:t>
            </a:r>
            <a:r>
              <a:rPr lang="en-US" sz="1900" dirty="0">
                <a:solidFill>
                  <a:srgbClr val="0000FF"/>
                </a:solidFill>
                <a:latin typeface="Times New Roman" panose="02020603050405020304" pitchFamily="18" charset="0"/>
                <a:cs typeface="Times New Roman" panose="02020603050405020304" pitchFamily="18" charset="0"/>
              </a:rPr>
              <a:t>.</a:t>
            </a:r>
            <a:endParaRPr lang="en-US" sz="1900" dirty="0">
              <a:solidFill>
                <a:srgbClr val="0000FF"/>
              </a:solidFill>
              <a:latin typeface="Times New Roman" pitchFamily="18" charset="0"/>
              <a:cs typeface="Times New Roman" pitchFamily="18" charset="0"/>
            </a:endParaRPr>
          </a:p>
        </p:txBody>
      </p:sp>
      <p:sp>
        <p:nvSpPr>
          <p:cNvPr id="52" name="TextBox 51"/>
          <p:cNvSpPr txBox="1"/>
          <p:nvPr/>
        </p:nvSpPr>
        <p:spPr>
          <a:xfrm>
            <a:off x="2133861" y="4490703"/>
            <a:ext cx="9514599" cy="696986"/>
          </a:xfrm>
          <a:prstGeom prst="rect">
            <a:avLst/>
          </a:prstGeom>
          <a:noFill/>
          <a:ln>
            <a:solidFill>
              <a:srgbClr val="C00000"/>
            </a:solidFill>
          </a:ln>
        </p:spPr>
        <p:txBody>
          <a:bodyPr wrap="square" rtlCol="0">
            <a:spAutoFit/>
          </a:bodyPr>
          <a:lstStyle/>
          <a:p>
            <a:pPr algn="just">
              <a:lnSpc>
                <a:spcPct val="107000"/>
              </a:lnSpc>
              <a:spcAft>
                <a:spcPts val="600"/>
              </a:spcAft>
            </a:pPr>
            <a:r>
              <a:rPr lang="vi-VN" sz="1900" dirty="0">
                <a:solidFill>
                  <a:srgbClr val="0000FF"/>
                </a:solidFill>
                <a:latin typeface="Times New Roman" panose="02020603050405020304" pitchFamily="18" charset="0"/>
                <a:cs typeface="Times New Roman" panose="02020603050405020304" pitchFamily="18" charset="0"/>
              </a:rPr>
              <a:t>Khi cần đun nóng dung dịch trong cốc thủy tinh, cần phải dùng lưới tản nhiệt vì lưới tản nhiệt giúp nhiệt độ được phân bố đều cả bình, tránh thay đổi nhiệt độ đột ngột sẽ làm hỏng bình.</a:t>
            </a:r>
            <a:endParaRPr lang="en-US" sz="1900" b="1" dirty="0">
              <a:solidFill>
                <a:srgbClr val="0000FF"/>
              </a:solidFill>
              <a:latin typeface="Times New Roman" panose="02020603050405020304" pitchFamily="18" charset="0"/>
              <a:ea typeface="Calibri"/>
              <a:cs typeface="Times New Roman" panose="02020603050405020304" pitchFamily="18" charset="0"/>
            </a:endParaRPr>
          </a:p>
        </p:txBody>
      </p:sp>
      <p:sp>
        <p:nvSpPr>
          <p:cNvPr id="50" name="TextBox 49"/>
          <p:cNvSpPr txBox="1"/>
          <p:nvPr/>
        </p:nvSpPr>
        <p:spPr>
          <a:xfrm>
            <a:off x="2156380" y="3251797"/>
            <a:ext cx="9469563" cy="969496"/>
          </a:xfrm>
          <a:prstGeom prst="rect">
            <a:avLst/>
          </a:prstGeom>
          <a:noFill/>
          <a:ln>
            <a:solidFill>
              <a:srgbClr val="C00000"/>
            </a:solidFill>
          </a:ln>
        </p:spPr>
        <p:txBody>
          <a:bodyPr wrap="square" rtlCol="0">
            <a:spAutoFit/>
          </a:bodyPr>
          <a:lstStyle/>
          <a:p>
            <a:pPr marL="285750" indent="-285750" algn="just">
              <a:buFontTx/>
              <a:buChar char="-"/>
            </a:pPr>
            <a:r>
              <a:rPr lang="vi-VN" sz="1900" dirty="0" smtClean="0">
                <a:solidFill>
                  <a:srgbClr val="0000FF"/>
                </a:solidFill>
                <a:latin typeface="Times New Roman" panose="02020603050405020304" pitchFamily="18" charset="0"/>
                <a:cs typeface="Times New Roman" panose="02020603050405020304" pitchFamily="18" charset="0"/>
              </a:rPr>
              <a:t>Phễu</a:t>
            </a:r>
            <a:r>
              <a:rPr lang="vi-VN" sz="1900" dirty="0">
                <a:solidFill>
                  <a:srgbClr val="0000FF"/>
                </a:solidFill>
                <a:latin typeface="Times New Roman" panose="02020603050405020304" pitchFamily="18" charset="0"/>
                <a:cs typeface="Times New Roman" panose="02020603050405020304" pitchFamily="18" charset="0"/>
              </a:rPr>
              <a:t>, phễu chiết, bình cầu trong thí nghiệm thường được làm bằng thủy </a:t>
            </a:r>
            <a:r>
              <a:rPr lang="vi-VN" sz="1900" dirty="0" smtClean="0">
                <a:solidFill>
                  <a:srgbClr val="0000FF"/>
                </a:solidFill>
                <a:latin typeface="Times New Roman" panose="02020603050405020304" pitchFamily="18" charset="0"/>
                <a:cs typeface="Times New Roman" panose="02020603050405020304" pitchFamily="18" charset="0"/>
              </a:rPr>
              <a:t>tinh</a:t>
            </a:r>
            <a:r>
              <a:rPr lang="en-US" sz="1900" dirty="0" smtClean="0">
                <a:solidFill>
                  <a:srgbClr val="0000FF"/>
                </a:solidFill>
                <a:latin typeface="Times New Roman" panose="02020603050405020304" pitchFamily="18" charset="0"/>
                <a:cs typeface="Times New Roman" panose="02020603050405020304" pitchFamily="18" charset="0"/>
              </a:rPr>
              <a:t>.</a:t>
            </a:r>
          </a:p>
          <a:p>
            <a:pPr algn="just"/>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Khi</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sử</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dụng</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cần</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thật</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cẩn</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thận</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tránh</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làm</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vỡ</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gây</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thương</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tích</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cho</a:t>
            </a:r>
            <a:r>
              <a:rPr lang="en-US" sz="1900" dirty="0" smtClean="0">
                <a:solidFill>
                  <a:srgbClr val="0000FF"/>
                </a:solidFill>
                <a:latin typeface="Times New Roman" pitchFamily="18" charset="0"/>
                <a:cs typeface="Times New Roman" pitchFamily="18" charset="0"/>
              </a:rPr>
              <a:t> con </a:t>
            </a:r>
            <a:r>
              <a:rPr lang="en-US" sz="1900" dirty="0" err="1" smtClean="0">
                <a:solidFill>
                  <a:srgbClr val="0000FF"/>
                </a:solidFill>
                <a:latin typeface="Times New Roman" pitchFamily="18" charset="0"/>
                <a:cs typeface="Times New Roman" pitchFamily="18" charset="0"/>
              </a:rPr>
              <a:t>người</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sử</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dụng</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các</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dụng</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cụ</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chuyên</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dụng</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để</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vệ</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sinh</a:t>
            </a:r>
            <a:r>
              <a:rPr lang="en-US" sz="1900" dirty="0" smtClean="0">
                <a:solidFill>
                  <a:srgbClr val="0000FF"/>
                </a:solidFill>
                <a:latin typeface="Times New Roman" pitchFamily="18" charset="0"/>
                <a:cs typeface="Times New Roman" pitchFamily="18" charset="0"/>
              </a:rPr>
              <a:t>.</a:t>
            </a:r>
            <a:endParaRPr lang="en-US" sz="1900" dirty="0">
              <a:solidFill>
                <a:srgbClr val="0000FF"/>
              </a:solidFill>
              <a:latin typeface="Times New Roman" pitchFamily="18" charset="0"/>
              <a:cs typeface="Times New Roman" pitchFamily="18" charset="0"/>
            </a:endParaRPr>
          </a:p>
        </p:txBody>
      </p:sp>
      <p:sp>
        <p:nvSpPr>
          <p:cNvPr id="51" name="任意多边形 65"/>
          <p:cNvSpPr/>
          <p:nvPr/>
        </p:nvSpPr>
        <p:spPr>
          <a:xfrm>
            <a:off x="266670" y="4292414"/>
            <a:ext cx="1763055"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hỏi</a:t>
            </a:r>
            <a:r>
              <a:rPr lang="en-US" sz="2800" b="1" dirty="0" smtClean="0">
                <a:solidFill>
                  <a:srgbClr val="FFFF00"/>
                </a:solidFill>
                <a:latin typeface="Times New Roman" pitchFamily="18" charset="0"/>
                <a:cs typeface="Times New Roman" pitchFamily="18" charset="0"/>
              </a:rPr>
              <a:t> 4</a:t>
            </a:r>
            <a:r>
              <a:rPr lang="en-US" sz="1400" b="1" dirty="0" smtClean="0">
                <a:solidFill>
                  <a:srgbClr val="FFFF00"/>
                </a:solidFill>
              </a:rPr>
              <a:t> </a:t>
            </a:r>
            <a:endParaRPr lang="zh-CN" altLang="en-US" sz="1400" dirty="0">
              <a:solidFill>
                <a:srgbClr val="FFFF00"/>
              </a:solidFill>
            </a:endParaRPr>
          </a:p>
        </p:txBody>
      </p:sp>
      <p:sp>
        <p:nvSpPr>
          <p:cNvPr id="54" name="任意多边形 66"/>
          <p:cNvSpPr/>
          <p:nvPr/>
        </p:nvSpPr>
        <p:spPr>
          <a:xfrm>
            <a:off x="280410" y="5441250"/>
            <a:ext cx="1792746"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hỏi</a:t>
            </a:r>
            <a:r>
              <a:rPr lang="en-US" sz="2800" b="1" dirty="0">
                <a:solidFill>
                  <a:srgbClr val="FFFF00"/>
                </a:solidFill>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5</a:t>
            </a:r>
            <a:endParaRPr lang="en-US" sz="2800" dirty="0">
              <a:solidFill>
                <a:srgbClr val="FFFF00"/>
              </a:solidFill>
              <a:latin typeface="Times New Roman" pitchFamily="18" charset="0"/>
              <a:cs typeface="Times New Roman" pitchFamily="18" charset="0"/>
            </a:endParaRPr>
          </a:p>
          <a:p>
            <a:pPr algn="ctr"/>
            <a:endParaRPr lang="zh-CN" altLang="en-US" sz="1400" dirty="0"/>
          </a:p>
        </p:txBody>
      </p:sp>
      <p:sp>
        <p:nvSpPr>
          <p:cNvPr id="56" name="TextBox 55"/>
          <p:cNvSpPr txBox="1"/>
          <p:nvPr/>
        </p:nvSpPr>
        <p:spPr>
          <a:xfrm>
            <a:off x="2109814" y="5580345"/>
            <a:ext cx="9529814" cy="677108"/>
          </a:xfrm>
          <a:prstGeom prst="rect">
            <a:avLst/>
          </a:prstGeom>
          <a:noFill/>
          <a:ln>
            <a:solidFill>
              <a:schemeClr val="accent2">
                <a:lumMod val="75000"/>
              </a:schemeClr>
            </a:solidFill>
          </a:ln>
        </p:spPr>
        <p:txBody>
          <a:bodyPr wrap="square" rtlCol="0">
            <a:spAutoFit/>
          </a:bodyPr>
          <a:lstStyle/>
          <a:p>
            <a:pPr algn="just"/>
            <a:r>
              <a:rPr lang="en-US" sz="1900" dirty="0" err="1" smtClean="0">
                <a:solidFill>
                  <a:srgbClr val="0000FF"/>
                </a:solidFill>
                <a:latin typeface="Times New Roman" pitchFamily="18" charset="0"/>
                <a:cs typeface="Times New Roman" pitchFamily="18" charset="0"/>
              </a:rPr>
              <a:t>Dầu</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soi</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kính</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hiển</a:t>
            </a:r>
            <a:r>
              <a:rPr lang="en-US" sz="1900" dirty="0" smtClean="0">
                <a:solidFill>
                  <a:srgbClr val="0000FF"/>
                </a:solidFill>
                <a:latin typeface="Times New Roman" pitchFamily="18" charset="0"/>
                <a:cs typeface="Times New Roman" pitchFamily="18" charset="0"/>
              </a:rPr>
              <a:t> vi </a:t>
            </a:r>
            <a:r>
              <a:rPr lang="en-US" sz="1900" dirty="0" err="1" smtClean="0">
                <a:solidFill>
                  <a:srgbClr val="0000FF"/>
                </a:solidFill>
                <a:latin typeface="Times New Roman" pitchFamily="18" charset="0"/>
                <a:cs typeface="Times New Roman" pitchFamily="18" charset="0"/>
              </a:rPr>
              <a:t>giúp</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quan</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sát</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rõ</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các</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mẫu</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vật</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có</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kích</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thước</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nhỏ</a:t>
            </a:r>
            <a:r>
              <a:rPr lang="en-US" sz="1900" dirty="0" smtClean="0">
                <a:solidFill>
                  <a:srgbClr val="0000FF"/>
                </a:solidFill>
                <a:latin typeface="Times New Roman" pitchFamily="18" charset="0"/>
                <a:cs typeface="Times New Roman" pitchFamily="18" charset="0"/>
              </a:rPr>
              <a:t> do </a:t>
            </a:r>
            <a:r>
              <a:rPr lang="en-US" sz="1900" dirty="0" err="1" smtClean="0">
                <a:solidFill>
                  <a:srgbClr val="0000FF"/>
                </a:solidFill>
                <a:latin typeface="Times New Roman" pitchFamily="18" charset="0"/>
                <a:cs typeface="Times New Roman" pitchFamily="18" charset="0"/>
              </a:rPr>
              <a:t>đặc</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tính</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trong</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suốt</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chỉ</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số</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khúc</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xạ</a:t>
            </a:r>
            <a:r>
              <a:rPr lang="en-US" sz="1900" dirty="0" smtClean="0">
                <a:solidFill>
                  <a:srgbClr val="0000FF"/>
                </a:solidFill>
                <a:latin typeface="Times New Roman" pitchFamily="18" charset="0"/>
                <a:cs typeface="Times New Roman" pitchFamily="18" charset="0"/>
              </a:rPr>
              <a:t> </a:t>
            </a:r>
            <a:r>
              <a:rPr lang="en-US" sz="1900" dirty="0" err="1" smtClean="0">
                <a:solidFill>
                  <a:srgbClr val="0000FF"/>
                </a:solidFill>
                <a:latin typeface="Times New Roman" pitchFamily="18" charset="0"/>
                <a:cs typeface="Times New Roman" pitchFamily="18" charset="0"/>
              </a:rPr>
              <a:t>cao</a:t>
            </a:r>
            <a:r>
              <a:rPr lang="en-US" sz="1900" dirty="0" smtClean="0">
                <a:solidFill>
                  <a:srgbClr val="0000FF"/>
                </a:solidFill>
                <a:latin typeface="Times New Roman" pitchFamily="18" charset="0"/>
                <a:cs typeface="Times New Roman" pitchFamily="18" charset="0"/>
              </a:rPr>
              <a:t>.</a:t>
            </a:r>
            <a:endParaRPr lang="en-US" sz="19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83336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94" grpId="0" animBg="1"/>
      <p:bldP spid="7" grpId="0" animBg="1"/>
      <p:bldP spid="6" grpId="0" animBg="1"/>
      <p:bldP spid="52" grpId="0" animBg="1"/>
      <p:bldP spid="50" grpId="0" animBg="1"/>
      <p:bldP spid="51" grpId="0" animBg="1"/>
      <p:bldP spid="54"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占位符 1"/>
          <p:cNvSpPr txBox="1"/>
          <p:nvPr/>
        </p:nvSpPr>
        <p:spPr>
          <a:xfrm>
            <a:off x="808350" y="652051"/>
            <a:ext cx="10780270" cy="1195943"/>
          </a:xfrm>
          <a:prstGeom prst="rect">
            <a:avLst/>
          </a:prstGeom>
          <a:solidFill>
            <a:schemeClr val="tx2">
              <a:lumMod val="20000"/>
              <a:lumOff val="80000"/>
            </a:schemeClr>
          </a:solidFill>
          <a:ln>
            <a:solidFill>
              <a:schemeClr val="accent6">
                <a:lumMod val="20000"/>
                <a:lumOff val="8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just"/>
            <a:r>
              <a:rPr lang="de-DE" sz="3200" b="1" dirty="0">
                <a:solidFill>
                  <a:srgbClr val="FF0000"/>
                </a:solidFill>
                <a:latin typeface="Times New Roman" pitchFamily="18" charset="0"/>
                <a:cs typeface="Times New Roman" pitchFamily="18" charset="0"/>
              </a:rPr>
              <a:t>II. MỘT SỐ HÓA CHẤT CƠ BẢN TRONG PHÒNG THÍ NGHIỆM</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1536440" y="2265247"/>
            <a:ext cx="9902890" cy="1077218"/>
          </a:xfrm>
          <a:prstGeom prst="rect">
            <a:avLst/>
          </a:prstGeom>
          <a:ln w="57150">
            <a:solidFill>
              <a:srgbClr val="CC99FF"/>
            </a:solidFill>
          </a:ln>
        </p:spPr>
        <p:txBody>
          <a:bodyPr wrap="square">
            <a:spAutoFit/>
          </a:bodyPr>
          <a:lstStyle/>
          <a:p>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tính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acid </a:t>
            </a:r>
            <a:r>
              <a:rPr lang="en-US" sz="3200" err="1">
                <a:latin typeface="Times New Roman" pitchFamily="18" charset="0"/>
                <a:cs typeface="Times New Roman" pitchFamily="18" charset="0"/>
              </a:rPr>
              <a:t>hoặc</a:t>
            </a:r>
            <a:r>
              <a:rPr lang="en-US" sz="3200">
                <a:latin typeface="Times New Roman" pitchFamily="18" charset="0"/>
                <a:cs typeface="Times New Roman" pitchFamily="18" charset="0"/>
              </a:rPr>
              <a:t> base?</a:t>
            </a:r>
            <a:endParaRPr lang="en-US" sz="3200" dirty="0">
              <a:latin typeface="Times New Roman" pitchFamily="18" charset="0"/>
              <a:cs typeface="Times New Roman" pitchFamily="18" charset="0"/>
            </a:endParaRPr>
          </a:p>
        </p:txBody>
      </p:sp>
      <p:pic>
        <p:nvPicPr>
          <p:cNvPr id="12" name="Graphic 14">
            <a:extLst>
              <a:ext uri="{FF2B5EF4-FFF2-40B4-BE49-F238E27FC236}">
                <a16:creationId xmlns:a16="http://schemas.microsoft.com/office/drawing/2014/main" id="{FDA0E4C3-6C45-4C57-B8E4-693EA8C9AAE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3583" y="2109251"/>
            <a:ext cx="674853" cy="1117953"/>
          </a:xfrm>
          <a:prstGeom prst="rect">
            <a:avLst/>
          </a:prstGeom>
        </p:spPr>
      </p:pic>
      <p:pic>
        <p:nvPicPr>
          <p:cNvPr id="13" name="Graphic 14">
            <a:extLst>
              <a:ext uri="{FF2B5EF4-FFF2-40B4-BE49-F238E27FC236}">
                <a16:creationId xmlns:a16="http://schemas.microsoft.com/office/drawing/2014/main" id="{FDA0E4C3-6C45-4C57-B8E4-693EA8C9AAE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3583" y="3847855"/>
            <a:ext cx="674853" cy="1117953"/>
          </a:xfrm>
          <a:prstGeom prst="rect">
            <a:avLst/>
          </a:prstGeom>
        </p:spPr>
      </p:pic>
      <p:sp>
        <p:nvSpPr>
          <p:cNvPr id="6" name="Rectangle 5"/>
          <p:cNvSpPr/>
          <p:nvPr/>
        </p:nvSpPr>
        <p:spPr>
          <a:xfrm>
            <a:off x="1536440" y="3847855"/>
            <a:ext cx="9902890" cy="1077218"/>
          </a:xfrm>
          <a:prstGeom prst="rect">
            <a:avLst/>
          </a:prstGeom>
          <a:ln w="57150">
            <a:solidFill>
              <a:srgbClr val="CC99FF"/>
            </a:solidFill>
          </a:ln>
        </p:spPr>
        <p:txBody>
          <a:bodyPr wrap="square">
            <a:spAutoFit/>
          </a:bodyPr>
          <a:lstStyle/>
          <a:p>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tính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acid </a:t>
            </a:r>
            <a:r>
              <a:rPr lang="en-US" sz="3200" err="1">
                <a:latin typeface="Times New Roman" pitchFamily="18" charset="0"/>
                <a:cs typeface="Times New Roman" pitchFamily="18" charset="0"/>
              </a:rPr>
              <a:t>hoặc</a:t>
            </a:r>
            <a:r>
              <a:rPr lang="en-US" sz="3200">
                <a:latin typeface="Times New Roman" pitchFamily="18" charset="0"/>
                <a:cs typeface="Times New Roman" pitchFamily="18" charset="0"/>
              </a:rPr>
              <a:t> base?</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87993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03328" y="632112"/>
            <a:ext cx="11663265" cy="5696988"/>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圆角矩形 17"/>
          <p:cNvSpPr/>
          <p:nvPr/>
        </p:nvSpPr>
        <p:spPr>
          <a:xfrm>
            <a:off x="428416" y="941258"/>
            <a:ext cx="11413087" cy="5387842"/>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 </a:t>
            </a:r>
            <a:endParaRPr lang="en-US" dirty="0"/>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332404" y="292352"/>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66" name="任意多边形 65"/>
          <p:cNvSpPr/>
          <p:nvPr/>
        </p:nvSpPr>
        <p:spPr>
          <a:xfrm>
            <a:off x="229647" y="996161"/>
            <a:ext cx="1862502"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1</a:t>
            </a:r>
            <a:r>
              <a:rPr lang="en-US" sz="1400" b="1" dirty="0"/>
              <a:t>: </a:t>
            </a:r>
            <a:endParaRPr lang="zh-CN" altLang="en-US" sz="1400" dirty="0"/>
          </a:p>
        </p:txBody>
      </p:sp>
      <p:sp>
        <p:nvSpPr>
          <p:cNvPr id="67" name="任意多边形 66"/>
          <p:cNvSpPr/>
          <p:nvPr/>
        </p:nvSpPr>
        <p:spPr>
          <a:xfrm>
            <a:off x="248841" y="2353390"/>
            <a:ext cx="1843308"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2</a:t>
            </a:r>
            <a:endParaRPr lang="en-US" sz="2800" dirty="0">
              <a:latin typeface="Times New Roman" pitchFamily="18" charset="0"/>
              <a:cs typeface="Times New Roman" pitchFamily="18" charset="0"/>
            </a:endParaRPr>
          </a:p>
          <a:p>
            <a:pPr algn="ctr"/>
            <a:endParaRPr lang="zh-CN" altLang="en-US" sz="1400" dirty="0"/>
          </a:p>
        </p:txBody>
      </p:sp>
      <p:sp>
        <p:nvSpPr>
          <p:cNvPr id="94" name="任意多边形 93"/>
          <p:cNvSpPr/>
          <p:nvPr/>
        </p:nvSpPr>
        <p:spPr>
          <a:xfrm>
            <a:off x="303328" y="3463852"/>
            <a:ext cx="1792801"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3</a:t>
            </a:r>
            <a:endParaRPr lang="zh-CN" altLang="en-US" sz="2800" dirty="0"/>
          </a:p>
        </p:txBody>
      </p:sp>
      <p:sp>
        <p:nvSpPr>
          <p:cNvPr id="44" name="TextBox 43"/>
          <p:cNvSpPr txBox="1"/>
          <p:nvPr/>
        </p:nvSpPr>
        <p:spPr>
          <a:xfrm>
            <a:off x="3684826" y="52772"/>
            <a:ext cx="5347214" cy="584775"/>
          </a:xfrm>
          <a:prstGeom prst="rect">
            <a:avLst/>
          </a:prstGeom>
          <a:solidFill>
            <a:schemeClr val="tx2">
              <a:lumMod val="40000"/>
              <a:lumOff val="60000"/>
            </a:schemeClr>
          </a:solidFill>
        </p:spPr>
        <p:txBody>
          <a:bodyPr wrap="square" rtlCol="0">
            <a:spAutoFit/>
          </a:bodyPr>
          <a:lstStyle/>
          <a:p>
            <a:pPr algn="ctr"/>
            <a:r>
              <a:rPr lang="en-US" sz="3200" b="1" dirty="0">
                <a:solidFill>
                  <a:srgbClr val="0000CC"/>
                </a:solidFill>
                <a:latin typeface="Times New Roman" panose="02020603050405020304" pitchFamily="18" charset="0"/>
                <a:cs typeface="Times New Roman" panose="02020603050405020304" pitchFamily="18" charset="0"/>
              </a:rPr>
              <a:t>PHIẾU HỌC TẬP SỐ 3</a:t>
            </a:r>
          </a:p>
        </p:txBody>
      </p:sp>
      <p:sp>
        <p:nvSpPr>
          <p:cNvPr id="6" name="TextBox 5"/>
          <p:cNvSpPr txBox="1"/>
          <p:nvPr/>
        </p:nvSpPr>
        <p:spPr>
          <a:xfrm>
            <a:off x="2186658" y="1095431"/>
            <a:ext cx="9439286" cy="954107"/>
          </a:xfrm>
          <a:prstGeom prst="rect">
            <a:avLst/>
          </a:prstGeom>
          <a:noFill/>
          <a:ln>
            <a:solidFill>
              <a:schemeClr val="accent2">
                <a:lumMod val="75000"/>
              </a:schemeClr>
            </a:solidFill>
          </a:ln>
        </p:spPr>
        <p:txBody>
          <a:bodyPr wrap="square" rtlCol="0">
            <a:spAutoFit/>
          </a:bodyPr>
          <a:lstStyle/>
          <a:p>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rắn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lỏng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lưu</a:t>
            </a:r>
            <a:r>
              <a:rPr lang="en-US" sz="2800" b="1"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đảm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dài</a:t>
            </a:r>
            <a:r>
              <a:rPr lang="en-US" sz="2800" b="1" dirty="0">
                <a:latin typeface="Times New Roman" pitchFamily="18" charset="0"/>
                <a:cs typeface="Times New Roman" pitchFamily="18" charset="0"/>
              </a:rPr>
              <a:t>?</a:t>
            </a:r>
          </a:p>
        </p:txBody>
      </p:sp>
      <p:sp>
        <p:nvSpPr>
          <p:cNvPr id="7" name="TextBox 6"/>
          <p:cNvSpPr txBox="1"/>
          <p:nvPr/>
        </p:nvSpPr>
        <p:spPr>
          <a:xfrm>
            <a:off x="2206875" y="2404645"/>
            <a:ext cx="9439286" cy="954107"/>
          </a:xfrm>
          <a:prstGeom prst="rect">
            <a:avLst/>
          </a:prstGeom>
          <a:noFill/>
          <a:ln>
            <a:solidFill>
              <a:srgbClr val="C00000"/>
            </a:solidFill>
          </a:ln>
        </p:spPr>
        <p:txBody>
          <a:bodyPr wrap="square" rtlCol="0">
            <a:spAutoFit/>
          </a:bodyPr>
          <a:lstStyle/>
          <a:p>
            <a:r>
              <a:rPr lang="en-US" sz="2800" b="1" dirty="0" err="1">
                <a:latin typeface="Times New Roman" pitchFamily="18" charset="0"/>
                <a:cs typeface="Times New Roman" pitchFamily="18" charset="0"/>
              </a:rPr>
              <a:t>Tại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cẩn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a:t>
            </a:r>
          </a:p>
        </p:txBody>
      </p:sp>
      <p:sp>
        <p:nvSpPr>
          <p:cNvPr id="50" name="TextBox 49"/>
          <p:cNvSpPr txBox="1"/>
          <p:nvPr/>
        </p:nvSpPr>
        <p:spPr>
          <a:xfrm>
            <a:off x="2176598" y="3801013"/>
            <a:ext cx="9469563" cy="523220"/>
          </a:xfrm>
          <a:prstGeom prst="rect">
            <a:avLst/>
          </a:prstGeom>
          <a:noFill/>
          <a:ln>
            <a:solidFill>
              <a:srgbClr val="C00000"/>
            </a:solidFill>
          </a:ln>
        </p:spPr>
        <p:txBody>
          <a:bodyPr wrap="square" rtlCol="0">
            <a:spAutoFit/>
          </a:bodyPr>
          <a:lstStyle/>
          <a:p>
            <a:r>
              <a:rPr lang="en-US" sz="2800" b="1" dirty="0" err="1">
                <a:latin typeface="Times New Roman" pitchFamily="18" charset="0"/>
                <a:cs typeface="Times New Roman" pitchFamily="18" charset="0"/>
              </a:rPr>
              <a:t>Tại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tự</a:t>
            </a:r>
            <a:r>
              <a:rPr lang="en-US" sz="2800" b="1" dirty="0">
                <a:latin typeface="Times New Roman" pitchFamily="18" charset="0"/>
                <a:cs typeface="Times New Roman" pitchFamily="18" charset="0"/>
              </a:rPr>
              <a:t> ý </a:t>
            </a:r>
            <a:r>
              <a:rPr lang="en-US" sz="2800" b="1" dirty="0" err="1" smtClean="0">
                <a:latin typeface="Times New Roman" pitchFamily="18" charset="0"/>
                <a:cs typeface="Times New Roman" pitchFamily="18" charset="0"/>
              </a:rPr>
              <a:t>nghiền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trộn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a:t>
            </a:r>
          </a:p>
        </p:txBody>
      </p:sp>
      <p:sp>
        <p:nvSpPr>
          <p:cNvPr id="51" name="任意多边形 65"/>
          <p:cNvSpPr/>
          <p:nvPr/>
        </p:nvSpPr>
        <p:spPr>
          <a:xfrm>
            <a:off x="359975" y="4779673"/>
            <a:ext cx="1763055"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4</a:t>
            </a:r>
            <a:r>
              <a:rPr lang="en-US" sz="1400" b="1" dirty="0"/>
              <a:t> </a:t>
            </a:r>
            <a:endParaRPr lang="zh-CN" altLang="en-US" sz="1400" dirty="0"/>
          </a:p>
        </p:txBody>
      </p:sp>
      <p:sp>
        <p:nvSpPr>
          <p:cNvPr id="52" name="TextBox 51"/>
          <p:cNvSpPr txBox="1"/>
          <p:nvPr/>
        </p:nvSpPr>
        <p:spPr>
          <a:xfrm>
            <a:off x="2149001" y="4932167"/>
            <a:ext cx="9514599" cy="954107"/>
          </a:xfrm>
          <a:prstGeom prst="rect">
            <a:avLst/>
          </a:prstGeom>
          <a:noFill/>
          <a:ln>
            <a:solidFill>
              <a:srgbClr val="C00000"/>
            </a:solidFill>
          </a:ln>
        </p:spPr>
        <p:txBody>
          <a:bodyPr wrap="square" rtlCol="0">
            <a:spAutoFit/>
          </a:bodyPr>
          <a:lstStyle/>
          <a:p>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lưu</a:t>
            </a:r>
            <a:r>
              <a:rPr lang="en-US" sz="2800" b="1"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dễ</a:t>
            </a:r>
            <a:r>
              <a:rPr lang="en-US" sz="2800" b="1" dirty="0">
                <a:latin typeface="Times New Roman" pitchFamily="18" charset="0"/>
                <a:cs typeface="Times New Roman" pitchFamily="18" charset="0"/>
              </a:rPr>
              <a:t> bay </a:t>
            </a:r>
            <a:r>
              <a:rPr lang="en-US" sz="2800" b="1" dirty="0" err="1">
                <a:latin typeface="Times New Roman" pitchFamily="18" charset="0"/>
                <a:cs typeface="Times New Roman" pitchFamily="18" charset="0"/>
              </a:rPr>
              <a:t>hơi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hiểm</a:t>
            </a:r>
            <a:r>
              <a:rPr lang="en-US" sz="2800" b="1" dirty="0">
                <a:latin typeface="Times New Roman" pitchFamily="18" charset="0"/>
                <a:cs typeface="Times New Roman" pitchFamily="18" charset="0"/>
              </a:rPr>
              <a:t> (H</a:t>
            </a:r>
            <a:r>
              <a:rPr lang="en-US" sz="2800" b="1" baseline="-25000" dirty="0">
                <a:latin typeface="Times New Roman" pitchFamily="18" charset="0"/>
                <a:cs typeface="Times New Roman" pitchFamily="18" charset="0"/>
              </a:rPr>
              <a:t>2</a:t>
            </a:r>
            <a:r>
              <a:rPr lang="en-US" sz="2800" b="1" dirty="0">
                <a:latin typeface="Times New Roman" pitchFamily="18" charset="0"/>
                <a:cs typeface="Times New Roman" pitchFamily="18" charset="0"/>
              </a:rPr>
              <a:t>SO</a:t>
            </a:r>
            <a:r>
              <a:rPr lang="en-US" sz="2800" b="1" baseline="-25000" dirty="0">
                <a:latin typeface="Times New Roman" pitchFamily="18" charset="0"/>
                <a:cs typeface="Times New Roman" pitchFamily="18" charset="0"/>
              </a:rPr>
              <a:t>4</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đặc</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268173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down)">
                                      <p:cBhvr>
                                        <p:cTn id="20" dur="500"/>
                                        <p:tgtEl>
                                          <p:spTgt spid="105"/>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ipe(left)">
                                      <p:cBhvr>
                                        <p:cTn id="24" dur="1000"/>
                                        <p:tgtEl>
                                          <p:spTgt spid="66"/>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left)">
                                      <p:cBhvr>
                                        <p:cTn id="28" dur="1000"/>
                                        <p:tgtEl>
                                          <p:spTgt spid="67"/>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left)">
                                      <p:cBhvr>
                                        <p:cTn id="32" dur="1000"/>
                                        <p:tgtEl>
                                          <p:spTgt spid="94"/>
                                        </p:tgtEl>
                                      </p:cBhvr>
                                    </p:animEffect>
                                  </p:childTnLst>
                                </p:cTn>
                              </p:par>
                            </p:childTnLst>
                          </p:cTn>
                        </p:par>
                        <p:par>
                          <p:cTn id="33" fill="hold">
                            <p:stCondLst>
                              <p:cond delay="4500"/>
                            </p:stCondLst>
                            <p:childTnLst>
                              <p:par>
                                <p:cTn id="34" presetID="22" presetClass="entr" presetSubtype="8"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1000"/>
                                        <p:tgtEl>
                                          <p:spTgt spid="51"/>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67" grpId="0" animBg="1"/>
      <p:bldP spid="94" grpId="0" animBg="1"/>
      <p:bldP spid="44" grpId="0" animBg="1"/>
      <p:bldP spid="6" grpId="0" animBg="1"/>
      <p:bldP spid="7" grpId="0" animBg="1"/>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1205" y="93627"/>
            <a:ext cx="10892036" cy="1200329"/>
          </a:xfrm>
          <a:prstGeom prst="rect">
            <a:avLst/>
          </a:prstGeom>
          <a:solidFill>
            <a:schemeClr val="tx2">
              <a:lumMod val="40000"/>
              <a:lumOff val="60000"/>
            </a:schemeClr>
          </a:solidFill>
        </p:spPr>
        <p:txBody>
          <a:bodyPr wrap="square">
            <a:spAutoFit/>
          </a:bodyPr>
          <a:lstStyle/>
          <a:p>
            <a:pPr algn="just"/>
            <a:r>
              <a:rPr lang="en-US" sz="3600" b="1" dirty="0">
                <a:solidFill>
                  <a:srgbClr val="FF0000"/>
                </a:solidFill>
                <a:latin typeface="Times New Roman" pitchFamily="18" charset="0"/>
                <a:cs typeface="Times New Roman" pitchFamily="18" charset="0"/>
              </a:rPr>
              <a:t>II</a:t>
            </a:r>
            <a:r>
              <a:rPr lang="vi-VN" sz="3600" b="1" dirty="0">
                <a:solidFill>
                  <a:srgbClr val="FF0000"/>
                </a:solidFill>
                <a:latin typeface="Times New Roman" pitchFamily="18" charset="0"/>
                <a:cs typeface="Times New Roman" pitchFamily="18" charset="0"/>
              </a:rPr>
              <a:t>.</a:t>
            </a:r>
            <a:r>
              <a:rPr lang="en-US" sz="3600" b="1" dirty="0">
                <a:solidFill>
                  <a:srgbClr val="FF0000"/>
                </a:solidFill>
                <a:latin typeface="Times New Roman" pitchFamily="18" charset="0"/>
                <a:cs typeface="Times New Roman" pitchFamily="18" charset="0"/>
              </a:rPr>
              <a:t> </a:t>
            </a:r>
            <a:r>
              <a:rPr lang="de-DE" sz="3600" b="1" dirty="0">
                <a:solidFill>
                  <a:srgbClr val="FF0000"/>
                </a:solidFill>
                <a:latin typeface="Times New Roman" pitchFamily="18" charset="0"/>
                <a:cs typeface="Times New Roman" pitchFamily="18" charset="0"/>
              </a:rPr>
              <a:t>MỘT SỐ HÓA CHẤT CƠ BẢN TRONG PHÒNG THÍ NGHIỆM</a:t>
            </a:r>
            <a:endParaRPr lang="en-US" sz="3600" b="1" dirty="0">
              <a:solidFill>
                <a:srgbClr val="FF0000"/>
              </a:solidFill>
              <a:latin typeface="Times New Roman" pitchFamily="18" charset="0"/>
              <a:cs typeface="Times New Roman" pitchFamily="18" charset="0"/>
            </a:endParaRPr>
          </a:p>
        </p:txBody>
      </p:sp>
      <p:sp>
        <p:nvSpPr>
          <p:cNvPr id="2" name="Rectangle 1"/>
          <p:cNvSpPr/>
          <p:nvPr/>
        </p:nvSpPr>
        <p:spPr>
          <a:xfrm>
            <a:off x="675848" y="1673344"/>
            <a:ext cx="11086847" cy="3416320"/>
          </a:xfrm>
          <a:prstGeom prst="rect">
            <a:avLst/>
          </a:prstGeom>
          <a:ln w="57150">
            <a:solidFill>
              <a:schemeClr val="accent5">
                <a:lumMod val="75000"/>
              </a:schemeClr>
            </a:solidFill>
          </a:ln>
        </p:spPr>
        <p:txBody>
          <a:bodyPr wrap="square">
            <a:spAutoFit/>
          </a:bodyP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nghiệm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trường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Na, Fe, Cu,…), phi </a:t>
            </a:r>
            <a:r>
              <a:rPr lang="en-US" sz="3600" dirty="0" err="1">
                <a:latin typeface="Times New Roman" pitchFamily="18" charset="0"/>
                <a:cs typeface="Times New Roman" pitchFamily="18" charset="0"/>
              </a:rPr>
              <a:t>kim</a:t>
            </a:r>
            <a:r>
              <a:rPr lang="en-US" sz="3600" dirty="0">
                <a:latin typeface="Times New Roman" pitchFamily="18" charset="0"/>
                <a:cs typeface="Times New Roman" pitchFamily="18" charset="0"/>
              </a:rPr>
              <a:t> (S, I</a:t>
            </a:r>
            <a:r>
              <a:rPr lang="en-US" sz="3600" baseline="-25000" dirty="0">
                <a:latin typeface="Times New Roman" pitchFamily="18" charset="0"/>
                <a:cs typeface="Times New Roman" pitchFamily="18" charset="0"/>
              </a:rPr>
              <a:t>2</a:t>
            </a:r>
            <a:r>
              <a:rPr lang="en-US" sz="3600" dirty="0">
                <a:latin typeface="Times New Roman" pitchFamily="18" charset="0"/>
                <a:cs typeface="Times New Roman" pitchFamily="18" charset="0"/>
              </a:rPr>
              <a:t>,…), oxide (</a:t>
            </a:r>
            <a:r>
              <a:rPr lang="en-US" sz="3600" dirty="0" err="1">
                <a:latin typeface="Times New Roman" pitchFamily="18" charset="0"/>
                <a:cs typeface="Times New Roman" pitchFamily="18" charset="0"/>
              </a:rPr>
              <a:t>CuO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CaO</a:t>
            </a:r>
            <a:r>
              <a:rPr lang="en-US" sz="3600" dirty="0">
                <a:latin typeface="Times New Roman" pitchFamily="18" charset="0"/>
                <a:cs typeface="Times New Roman" pitchFamily="18" charset="0"/>
              </a:rPr>
              <a:t>, MnO</a:t>
            </a:r>
            <a:r>
              <a:rPr lang="en-US" sz="3600" baseline="-25000" dirty="0">
                <a:latin typeface="Times New Roman" pitchFamily="18" charset="0"/>
                <a:cs typeface="Times New Roman" pitchFamily="18" charset="0"/>
              </a:rPr>
              <a:t>2</a:t>
            </a:r>
            <a:r>
              <a:rPr lang="en-US" sz="3600" dirty="0">
                <a:latin typeface="Times New Roman" pitchFamily="18" charset="0"/>
                <a:cs typeface="Times New Roman" pitchFamily="18" charset="0"/>
              </a:rPr>
              <a:t>,…), acid (</a:t>
            </a:r>
            <a:r>
              <a:rPr lang="en-US" sz="3600" dirty="0" err="1">
                <a:latin typeface="Times New Roman" pitchFamily="18" charset="0"/>
                <a:cs typeface="Times New Roman" pitchFamily="18" charset="0"/>
              </a:rPr>
              <a:t>HCl</a:t>
            </a:r>
            <a:r>
              <a:rPr lang="en-US" sz="3600" dirty="0">
                <a:latin typeface="Times New Roman" pitchFamily="18" charset="0"/>
                <a:cs typeface="Times New Roman" pitchFamily="18" charset="0"/>
              </a:rPr>
              <a:t>, H</a:t>
            </a:r>
            <a:r>
              <a:rPr lang="en-US" sz="3600" baseline="-25000" dirty="0">
                <a:latin typeface="Times New Roman" pitchFamily="18" charset="0"/>
                <a:cs typeface="Times New Roman" pitchFamily="18" charset="0"/>
              </a:rPr>
              <a:t>2</a:t>
            </a:r>
            <a:r>
              <a:rPr lang="en-US" sz="3600" dirty="0">
                <a:latin typeface="Times New Roman" pitchFamily="18" charset="0"/>
                <a:cs typeface="Times New Roman" pitchFamily="18" charset="0"/>
              </a:rPr>
              <a:t>SO</a:t>
            </a:r>
            <a:r>
              <a:rPr lang="en-US" sz="2800" baseline="-25000" dirty="0">
                <a:latin typeface="Times New Roman" pitchFamily="18" charset="0"/>
                <a:cs typeface="Times New Roman" pitchFamily="18" charset="0"/>
              </a:rPr>
              <a:t>4</a:t>
            </a:r>
            <a:r>
              <a:rPr lang="en-US" sz="3600" dirty="0">
                <a:latin typeface="Times New Roman" pitchFamily="18" charset="0"/>
                <a:cs typeface="Times New Roman" pitchFamily="18" charset="0"/>
              </a:rPr>
              <a:t>,…), base (</a:t>
            </a:r>
            <a:r>
              <a:rPr lang="en-US" sz="3600" dirty="0" err="1">
                <a:latin typeface="Times New Roman" pitchFamily="18" charset="0"/>
                <a:cs typeface="Times New Roman" pitchFamily="18" charset="0"/>
              </a:rPr>
              <a:t>NaOH</a:t>
            </a:r>
            <a:r>
              <a:rPr lang="en-US" sz="3600" dirty="0">
                <a:latin typeface="Times New Roman" pitchFamily="18" charset="0"/>
                <a:cs typeface="Times New Roman" pitchFamily="18" charset="0"/>
              </a:rPr>
              <a:t>, NH</a:t>
            </a:r>
            <a:r>
              <a:rPr lang="en-US" sz="3600" baseline="-25000" dirty="0">
                <a:latin typeface="Times New Roman" pitchFamily="18" charset="0"/>
                <a:cs typeface="Times New Roman" pitchFamily="18" charset="0"/>
              </a:rPr>
              <a:t>3</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hữu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cơ</a:t>
            </a:r>
            <a:r>
              <a:rPr lang="en-US" sz="3600" dirty="0">
                <a:latin typeface="Times New Roman" pitchFamily="18" charset="0"/>
                <a:cs typeface="Times New Roman" pitchFamily="18" charset="0"/>
              </a:rPr>
              <a:t> (C</a:t>
            </a:r>
            <a:r>
              <a:rPr lang="en-US" sz="3600" baseline="-25000" dirty="0">
                <a:latin typeface="Times New Roman" pitchFamily="18" charset="0"/>
                <a:cs typeface="Times New Roman" pitchFamily="18" charset="0"/>
              </a:rPr>
              <a:t>2</a:t>
            </a:r>
            <a:r>
              <a:rPr lang="en-US" sz="3600" dirty="0">
                <a:latin typeface="Times New Roman" pitchFamily="18" charset="0"/>
                <a:cs typeface="Times New Roman" pitchFamily="18" charset="0"/>
              </a:rPr>
              <a:t>H</a:t>
            </a:r>
            <a:r>
              <a:rPr lang="en-US" sz="3600" baseline="-25000" dirty="0">
                <a:latin typeface="Times New Roman" pitchFamily="18" charset="0"/>
                <a:cs typeface="Times New Roman" pitchFamily="18" charset="0"/>
              </a:rPr>
              <a:t>5</a:t>
            </a:r>
            <a:r>
              <a:rPr lang="en-US" sz="3600" dirty="0">
                <a:latin typeface="Times New Roman" pitchFamily="18" charset="0"/>
                <a:cs typeface="Times New Roman" pitchFamily="18" charset="0"/>
              </a:rPr>
              <a:t>OH, C</a:t>
            </a:r>
            <a:r>
              <a:rPr lang="en-US" sz="3600" baseline="-25000" dirty="0">
                <a:latin typeface="Times New Roman" pitchFamily="18" charset="0"/>
                <a:cs typeface="Times New Roman" pitchFamily="18" charset="0"/>
              </a:rPr>
              <a:t>6</a:t>
            </a:r>
            <a:r>
              <a:rPr lang="en-US" sz="3600" dirty="0">
                <a:latin typeface="Times New Roman" pitchFamily="18" charset="0"/>
                <a:cs typeface="Times New Roman" pitchFamily="18" charset="0"/>
              </a:rPr>
              <a:t>H</a:t>
            </a:r>
            <a:r>
              <a:rPr lang="en-US" sz="3600" baseline="-25000" dirty="0">
                <a:latin typeface="Times New Roman" pitchFamily="18" charset="0"/>
                <a:cs typeface="Times New Roman" pitchFamily="18" charset="0"/>
              </a:rPr>
              <a:t>12</a:t>
            </a:r>
            <a:r>
              <a:rPr lang="en-US" sz="3600" dirty="0">
                <a:latin typeface="Times New Roman" pitchFamily="18" charset="0"/>
                <a:cs typeface="Times New Roman" pitchFamily="18" charset="0"/>
              </a:rPr>
              <a:t>O</a:t>
            </a:r>
            <a:r>
              <a:rPr lang="en-US" sz="3600" baseline="-25000" dirty="0">
                <a:latin typeface="Times New Roman" pitchFamily="18" charset="0"/>
                <a:cs typeface="Times New Roman" pitchFamily="18" charset="0"/>
              </a:rPr>
              <a:t>6</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giấy</a:t>
            </a:r>
            <a:r>
              <a:rPr lang="en-US" sz="3600" dirty="0">
                <a:latin typeface="Times New Roman" pitchFamily="18" charset="0"/>
                <a:cs typeface="Times New Roman" pitchFamily="18" charset="0"/>
              </a:rPr>
              <a:t> pH, phenolphthalein,…).</a:t>
            </a:r>
          </a:p>
        </p:txBody>
      </p:sp>
    </p:spTree>
    <p:extLst>
      <p:ext uri="{BB962C8B-B14F-4D97-AF65-F5344CB8AC3E}">
        <p14:creationId xmlns:p14="http://schemas.microsoft.com/office/powerpoint/2010/main" val="1561633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占位符 1"/>
          <p:cNvSpPr txBox="1"/>
          <p:nvPr/>
        </p:nvSpPr>
        <p:spPr>
          <a:xfrm>
            <a:off x="480835" y="232149"/>
            <a:ext cx="11552154" cy="12184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13" name="Rectangle: Rounded Corners 4">
            <a:extLst>
              <a:ext uri="{FF2B5EF4-FFF2-40B4-BE49-F238E27FC236}">
                <a16:creationId xmlns:a16="http://schemas.microsoft.com/office/drawing/2014/main" id="{5CBB7D66-0FD6-4444-9E5A-0F5133754D0C}"/>
              </a:ext>
            </a:extLst>
          </p:cNvPr>
          <p:cNvSpPr/>
          <p:nvPr/>
        </p:nvSpPr>
        <p:spPr>
          <a:xfrm>
            <a:off x="420493" y="232148"/>
            <a:ext cx="11336077" cy="12184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altLang="zh-CN" sz="36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III.  VIẾT VÀ TRÌNH BÀY BÁO CÁO MỘT VẤN ĐỀ KHOA HỌC</a:t>
            </a:r>
          </a:p>
        </p:txBody>
      </p:sp>
      <p:pic>
        <p:nvPicPr>
          <p:cNvPr id="10" name="Graphic 14">
            <a:extLst>
              <a:ext uri="{FF2B5EF4-FFF2-40B4-BE49-F238E27FC236}">
                <a16:creationId xmlns:a16="http://schemas.microsoft.com/office/drawing/2014/main" id="{FDA0E4C3-6C45-4C57-B8E4-693EA8C9AAE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6801" y="1680043"/>
            <a:ext cx="838598" cy="1389211"/>
          </a:xfrm>
          <a:prstGeom prst="rect">
            <a:avLst/>
          </a:prstGeom>
        </p:spPr>
      </p:pic>
      <p:sp>
        <p:nvSpPr>
          <p:cNvPr id="3" name="Rectangle 2"/>
          <p:cNvSpPr/>
          <p:nvPr/>
        </p:nvSpPr>
        <p:spPr>
          <a:xfrm>
            <a:off x="1723052" y="1725437"/>
            <a:ext cx="9343053" cy="1200329"/>
          </a:xfrm>
          <a:prstGeom prst="rect">
            <a:avLst/>
          </a:prstGeom>
          <a:ln>
            <a:solidFill>
              <a:srgbClr val="CC99FF"/>
            </a:solidFill>
          </a:ln>
        </p:spPr>
        <p:txBody>
          <a:bodyPr wrap="square">
            <a:spAutoFit/>
          </a:bodyPr>
          <a:lstStyle/>
          <a:p>
            <a:r>
              <a:rPr lang="en-US" sz="3600" b="1" dirty="0" err="1">
                <a:latin typeface="Times New Roman" pitchFamily="18" charset="0"/>
                <a:cs typeface="Times New Roman" pitchFamily="18" charset="0"/>
              </a:rPr>
              <a:t>Nêu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cấu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trúc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khoa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đặc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phần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err="1">
                <a:latin typeface="Times New Roman" pitchFamily="18" charset="0"/>
                <a:cs typeface="Times New Roman" pitchFamily="18" charset="0"/>
              </a:rPr>
              <a:t>báo</a:t>
            </a:r>
            <a:r>
              <a:rPr lang="en-US" sz="3600" b="1">
                <a:latin typeface="Times New Roman" pitchFamily="18" charset="0"/>
                <a:cs typeface="Times New Roman" pitchFamily="18" charset="0"/>
              </a:rPr>
              <a:t> cáo? </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944966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3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03328" y="632112"/>
            <a:ext cx="11663265" cy="5696988"/>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圆角矩形 17"/>
          <p:cNvSpPr/>
          <p:nvPr/>
        </p:nvSpPr>
        <p:spPr>
          <a:xfrm>
            <a:off x="553506" y="997382"/>
            <a:ext cx="11413087" cy="5387842"/>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 </a:t>
            </a:r>
            <a:endParaRPr lang="en-US" dirty="0"/>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332404" y="292352"/>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67" name="任意多边形 66"/>
          <p:cNvSpPr/>
          <p:nvPr/>
        </p:nvSpPr>
        <p:spPr>
          <a:xfrm>
            <a:off x="280686" y="1481543"/>
            <a:ext cx="1843308"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1</a:t>
            </a:r>
            <a:endParaRPr lang="en-US" sz="2800" dirty="0">
              <a:latin typeface="Times New Roman" pitchFamily="18" charset="0"/>
              <a:cs typeface="Times New Roman" pitchFamily="18" charset="0"/>
            </a:endParaRPr>
          </a:p>
          <a:p>
            <a:pPr algn="ctr"/>
            <a:endParaRPr lang="zh-CN" altLang="en-US" sz="1400" dirty="0"/>
          </a:p>
        </p:txBody>
      </p:sp>
      <p:sp>
        <p:nvSpPr>
          <p:cNvPr id="94" name="任意多边形 93"/>
          <p:cNvSpPr/>
          <p:nvPr/>
        </p:nvSpPr>
        <p:spPr>
          <a:xfrm>
            <a:off x="303328" y="4000351"/>
            <a:ext cx="1792801"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hỏi</a:t>
            </a:r>
            <a:r>
              <a:rPr lang="en-US" sz="2800" b="1" dirty="0">
                <a:solidFill>
                  <a:schemeClr val="tx1"/>
                </a:solidFill>
                <a:latin typeface="Times New Roman" pitchFamily="18" charset="0"/>
                <a:cs typeface="Times New Roman" pitchFamily="18" charset="0"/>
              </a:rPr>
              <a:t> 2</a:t>
            </a:r>
            <a:endParaRPr lang="zh-CN" altLang="en-US" sz="2800" dirty="0"/>
          </a:p>
        </p:txBody>
      </p:sp>
      <p:sp>
        <p:nvSpPr>
          <p:cNvPr id="44" name="TextBox 43"/>
          <p:cNvSpPr txBox="1"/>
          <p:nvPr/>
        </p:nvSpPr>
        <p:spPr>
          <a:xfrm>
            <a:off x="3684826" y="52772"/>
            <a:ext cx="5347214" cy="584775"/>
          </a:xfrm>
          <a:prstGeom prst="rect">
            <a:avLst/>
          </a:prstGeom>
          <a:solidFill>
            <a:schemeClr val="tx2">
              <a:lumMod val="40000"/>
              <a:lumOff val="60000"/>
            </a:schemeClr>
          </a:solidFill>
        </p:spPr>
        <p:txBody>
          <a:bodyPr wrap="square" rtlCol="0">
            <a:spAutoFit/>
          </a:bodyPr>
          <a:lstStyle/>
          <a:p>
            <a:pPr algn="ctr"/>
            <a:r>
              <a:rPr lang="en-US" sz="3200" b="1" dirty="0">
                <a:solidFill>
                  <a:srgbClr val="0000CC"/>
                </a:solidFill>
                <a:latin typeface="Times New Roman" panose="02020603050405020304" pitchFamily="18" charset="0"/>
                <a:cs typeface="Times New Roman" panose="02020603050405020304" pitchFamily="18" charset="0"/>
              </a:rPr>
              <a:t>PHIẾU HỌC TẬP SỐ 4</a:t>
            </a:r>
          </a:p>
        </p:txBody>
      </p:sp>
      <p:sp>
        <p:nvSpPr>
          <p:cNvPr id="6" name="TextBox 5"/>
          <p:cNvSpPr txBox="1"/>
          <p:nvPr/>
        </p:nvSpPr>
        <p:spPr>
          <a:xfrm>
            <a:off x="2176598" y="1572484"/>
            <a:ext cx="9439286" cy="2062103"/>
          </a:xfrm>
          <a:prstGeom prst="rect">
            <a:avLst/>
          </a:prstGeom>
          <a:noFill/>
          <a:ln>
            <a:solidFill>
              <a:schemeClr val="accent2">
                <a:lumMod val="75000"/>
              </a:schemeClr>
            </a:solidFill>
          </a:ln>
        </p:spPr>
        <p:txBody>
          <a:bodyPr wrap="square" rtlCol="0">
            <a:spAutoFit/>
          </a:bodyPr>
          <a:lstStyle/>
          <a:p>
            <a:pPr algn="just"/>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hãy</a:t>
            </a:r>
            <a:r>
              <a:rPr lang="en-US" sz="3200" b="1" dirty="0">
                <a:latin typeface="Times New Roman" pitchFamily="18" charset="0"/>
                <a:cs typeface="Times New Roman" pitchFamily="18" charset="0"/>
              </a:rPr>
              <a:t> so </a:t>
            </a:r>
            <a:r>
              <a:rPr lang="en-US" sz="3200" b="1" dirty="0" err="1">
                <a:latin typeface="Times New Roman" pitchFamily="18" charset="0"/>
                <a:cs typeface="Times New Roman" pitchFamily="18" charset="0"/>
              </a:rPr>
              <a:t>sánh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vấn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 hay </a:t>
            </a:r>
            <a:r>
              <a:rPr lang="en-US" sz="3200" b="1" dirty="0" err="1">
                <a:latin typeface="Times New Roman" pitchFamily="18" charset="0"/>
                <a:cs typeface="Times New Roman" pitchFamily="18" charset="0"/>
              </a:rPr>
              <a:t>báo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nghiệm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p>
        </p:txBody>
      </p:sp>
      <p:sp>
        <p:nvSpPr>
          <p:cNvPr id="50" name="TextBox 49"/>
          <p:cNvSpPr txBox="1"/>
          <p:nvPr/>
        </p:nvSpPr>
        <p:spPr>
          <a:xfrm>
            <a:off x="2155559" y="4000351"/>
            <a:ext cx="9469563" cy="1077218"/>
          </a:xfrm>
          <a:prstGeom prst="rect">
            <a:avLst/>
          </a:prstGeom>
          <a:noFill/>
          <a:ln>
            <a:solidFill>
              <a:srgbClr val="C00000"/>
            </a:solidFill>
          </a:ln>
        </p:spPr>
        <p:txBody>
          <a:bodyPr wrap="square" rtlCol="0">
            <a:spAutoFit/>
          </a:bodyPr>
          <a:lstStyle/>
          <a:p>
            <a:r>
              <a:rPr lang="en-US" sz="3200" b="1" dirty="0" err="1">
                <a:latin typeface="Times New Roman" pitchFamily="18" charset="0"/>
                <a:cs typeface="Times New Roman" pitchFamily="18" charset="0"/>
              </a:rPr>
              <a:t>Lựa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chọn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hoặc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879398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down)">
                                      <p:cBhvr>
                                        <p:cTn id="20" dur="500"/>
                                        <p:tgtEl>
                                          <p:spTgt spid="105"/>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left)">
                                      <p:cBhvr>
                                        <p:cTn id="24" dur="1000"/>
                                        <p:tgtEl>
                                          <p:spTgt spid="67"/>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wipe(left)">
                                      <p:cBhvr>
                                        <p:cTn id="28" dur="1000"/>
                                        <p:tgtEl>
                                          <p:spTgt spid="9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7" grpId="0" animBg="1"/>
      <p:bldP spid="94" grpId="0" animBg="1"/>
      <p:bldP spid="44" grpId="0" animBg="1"/>
      <p:bldP spid="6"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1205" y="93627"/>
            <a:ext cx="10892036" cy="1200329"/>
          </a:xfrm>
          <a:prstGeom prst="rect">
            <a:avLst/>
          </a:prstGeom>
          <a:solidFill>
            <a:schemeClr val="tx2">
              <a:lumMod val="40000"/>
              <a:lumOff val="60000"/>
            </a:schemeClr>
          </a:solidFill>
        </p:spPr>
        <p:txBody>
          <a:bodyPr wrap="square">
            <a:spAutoFit/>
          </a:bodyPr>
          <a:lstStyle/>
          <a:p>
            <a:pPr algn="just"/>
            <a:r>
              <a:rPr lang="en-US" sz="3600" b="1" dirty="0">
                <a:solidFill>
                  <a:srgbClr val="FF0000"/>
                </a:solidFill>
                <a:latin typeface="Times New Roman" pitchFamily="18" charset="0"/>
                <a:cs typeface="Times New Roman" pitchFamily="18" charset="0"/>
              </a:rPr>
              <a:t>III. </a:t>
            </a:r>
            <a:r>
              <a:rPr lang="en-US" altLang="zh-CN" sz="36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VIẾT VÀ TRÌNH BÀY BÁO CÁO MỘT VẤN ĐỀ KHOA HỌC</a:t>
            </a:r>
            <a:r>
              <a:rPr lang="en-US" sz="3600" b="1" dirty="0">
                <a:solidFill>
                  <a:srgbClr val="FF0000"/>
                </a:solidFill>
                <a:latin typeface="Times New Roman" pitchFamily="18" charset="0"/>
                <a:cs typeface="Times New Roman" pitchFamily="18" charset="0"/>
              </a:rPr>
              <a:t> </a:t>
            </a:r>
          </a:p>
        </p:txBody>
      </p:sp>
      <p:sp>
        <p:nvSpPr>
          <p:cNvPr id="2" name="Rectangle 1"/>
          <p:cNvSpPr/>
          <p:nvPr/>
        </p:nvSpPr>
        <p:spPr>
          <a:xfrm>
            <a:off x="675848" y="1673344"/>
            <a:ext cx="11086847" cy="1754326"/>
          </a:xfrm>
          <a:prstGeom prst="rect">
            <a:avLst/>
          </a:prstGeom>
          <a:ln w="57150">
            <a:solidFill>
              <a:schemeClr val="accent5">
                <a:lumMod val="75000"/>
              </a:schemeClr>
            </a:solidFill>
          </a:ln>
        </p:spPr>
        <p:txBody>
          <a:bodyPr wrap="square">
            <a:spAutoFit/>
          </a:bodyPr>
          <a:lstStyle/>
          <a:p>
            <a:r>
              <a:rPr lang="en-US" sz="3600"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Cấu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trúc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khoa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gồm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tóm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tắt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thiệu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pháp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thảo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luận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luận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liệu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tham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khảo</a:t>
            </a:r>
            <a:r>
              <a:rPr lang="en-US"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2774371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占位符 1"/>
          <p:cNvSpPr txBox="1"/>
          <p:nvPr/>
        </p:nvSpPr>
        <p:spPr>
          <a:xfrm>
            <a:off x="1173482" y="151072"/>
            <a:ext cx="9425692" cy="760663"/>
          </a:xfrm>
          <a:prstGeom prst="rect">
            <a:avLst/>
          </a:prstGeom>
          <a:solidFill>
            <a:schemeClr val="tx2">
              <a:lumMod val="40000"/>
              <a:lumOff val="60000"/>
            </a:schemeClr>
          </a:solidFill>
          <a:ln>
            <a:solidFill>
              <a:schemeClr val="tx2">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VI. BÀI THUYẾT TRÌNH MỘT VẤN ĐỀ KHOA HỌC </a:t>
            </a:r>
            <a:endParaRPr lang="zh-CN" altLang="en-US" sz="28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8" name="Graphic 14">
            <a:extLst>
              <a:ext uri="{FF2B5EF4-FFF2-40B4-BE49-F238E27FC236}">
                <a16:creationId xmlns:a16="http://schemas.microsoft.com/office/drawing/2014/main" id="{FDA0E4C3-6C45-4C57-B8E4-693EA8C9AAE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1130" y="1527453"/>
            <a:ext cx="502260" cy="832038"/>
          </a:xfrm>
          <a:prstGeom prst="rect">
            <a:avLst/>
          </a:prstGeom>
        </p:spPr>
      </p:pic>
      <p:sp>
        <p:nvSpPr>
          <p:cNvPr id="9" name="Scroll: Horizontal 16">
            <a:extLst>
              <a:ext uri="{FF2B5EF4-FFF2-40B4-BE49-F238E27FC236}">
                <a16:creationId xmlns:a16="http://schemas.microsoft.com/office/drawing/2014/main" id="{40D809E5-96C7-4156-9165-74F0CA135466}"/>
              </a:ext>
            </a:extLst>
          </p:cNvPr>
          <p:cNvSpPr/>
          <p:nvPr/>
        </p:nvSpPr>
        <p:spPr>
          <a:xfrm>
            <a:off x="878671" y="922082"/>
            <a:ext cx="10654568" cy="3936699"/>
          </a:xfrm>
          <a:prstGeom prst="horizontalScroll">
            <a:avLst/>
          </a:prstGeom>
          <a:solidFill>
            <a:schemeClr val="accent3"/>
          </a:solidFill>
          <a:ln>
            <a:solidFill>
              <a:schemeClr val="bg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3200" b="1" dirty="0" err="1">
                <a:solidFill>
                  <a:schemeClr val="tx1"/>
                </a:solidFill>
                <a:latin typeface="Times New Roman" pitchFamily="18" charset="0"/>
                <a:cs typeface="Times New Roman" pitchFamily="18" charset="0"/>
              </a:rPr>
              <a:t>Câu</a:t>
            </a:r>
            <a:r>
              <a:rPr lang="en-US" sz="3200" b="1" dirty="0">
                <a:solidFill>
                  <a:schemeClr val="tx1"/>
                </a:solidFill>
                <a:latin typeface="Times New Roman" pitchFamily="18" charset="0"/>
                <a:cs typeface="Times New Roman" pitchFamily="18" charset="0"/>
              </a:rPr>
              <a:t> 1: </a:t>
            </a:r>
            <a:r>
              <a:rPr lang="en-US" sz="3200" b="1" dirty="0" err="1">
                <a:solidFill>
                  <a:schemeClr val="tx1"/>
                </a:solidFill>
                <a:latin typeface="Times New Roman" pitchFamily="18" charset="0"/>
                <a:cs typeface="Times New Roman" pitchFamily="18" charset="0"/>
              </a:rPr>
              <a:t>Bài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thuyết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trình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khoa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học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trên</a:t>
            </a:r>
            <a:r>
              <a:rPr lang="en-US" sz="3200" b="1" dirty="0">
                <a:solidFill>
                  <a:schemeClr val="tx1"/>
                </a:solidFill>
                <a:latin typeface="Times New Roman" pitchFamily="18" charset="0"/>
                <a:cs typeface="Times New Roman" pitchFamily="18" charset="0"/>
              </a:rPr>
              <a:t> PowerPoint </a:t>
            </a:r>
            <a:r>
              <a:rPr lang="en-US" sz="3200" b="1" dirty="0" err="1">
                <a:solidFill>
                  <a:schemeClr val="tx1"/>
                </a:solidFill>
                <a:latin typeface="Times New Roman" pitchFamily="18" charset="0"/>
                <a:cs typeface="Times New Roman" pitchFamily="18" charset="0"/>
              </a:rPr>
              <a:t>được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thiết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kế</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như</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thế</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thuyết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trình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hiệu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quả</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cần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lưu</a:t>
            </a:r>
            <a:r>
              <a:rPr lang="en-US" sz="3200" b="1" dirty="0">
                <a:solidFill>
                  <a:schemeClr val="tx1"/>
                </a:solidFill>
                <a:latin typeface="Times New Roman" pitchFamily="18" charset="0"/>
                <a:cs typeface="Times New Roman" pitchFamily="18" charset="0"/>
              </a:rPr>
              <a:t> ý </a:t>
            </a:r>
            <a:r>
              <a:rPr lang="en-US" sz="3200" b="1" dirty="0" err="1">
                <a:solidFill>
                  <a:schemeClr val="tx1"/>
                </a:solidFill>
                <a:latin typeface="Times New Roman" pitchFamily="18" charset="0"/>
                <a:cs typeface="Times New Roman" pitchFamily="18" charset="0"/>
              </a:rPr>
              <a:t>gì</a:t>
            </a:r>
            <a:r>
              <a:rPr lang="en-US" sz="3200" b="1" dirty="0">
                <a:solidFill>
                  <a:schemeClr val="tx1"/>
                </a:solidFill>
                <a:latin typeface="Times New Roman" pitchFamily="18" charset="0"/>
                <a:cs typeface="Times New Roman" pitchFamily="18" charset="0"/>
              </a:rPr>
              <a:t>?</a:t>
            </a:r>
          </a:p>
          <a:p>
            <a:pPr algn="just"/>
            <a:r>
              <a:rPr lang="en-US" sz="3200" b="1" dirty="0" err="1">
                <a:solidFill>
                  <a:schemeClr val="tx1"/>
                </a:solidFill>
                <a:latin typeface="Times New Roman" pitchFamily="18" charset="0"/>
                <a:cs typeface="Times New Roman" pitchFamily="18" charset="0"/>
              </a:rPr>
              <a:t>Câu</a:t>
            </a:r>
            <a:r>
              <a:rPr lang="en-US" sz="3200" b="1" dirty="0">
                <a:solidFill>
                  <a:schemeClr val="tx1"/>
                </a:solidFill>
                <a:latin typeface="Times New Roman" pitchFamily="18" charset="0"/>
                <a:cs typeface="Times New Roman" pitchFamily="18" charset="0"/>
              </a:rPr>
              <a:t> 2: </a:t>
            </a:r>
            <a:r>
              <a:rPr lang="en-US" sz="3200" b="1" dirty="0" err="1">
                <a:solidFill>
                  <a:schemeClr val="tx1"/>
                </a:solidFill>
                <a:latin typeface="Times New Roman" pitchFamily="18" charset="0"/>
                <a:cs typeface="Times New Roman" pitchFamily="18" charset="0"/>
              </a:rPr>
              <a:t>Bài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báo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cáo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treo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tường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được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thiết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kế</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như</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thế</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thuyết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trình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hiệu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quả</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cần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lưu</a:t>
            </a:r>
            <a:r>
              <a:rPr lang="en-US" sz="3200" b="1" dirty="0">
                <a:solidFill>
                  <a:schemeClr val="tx1"/>
                </a:solidFill>
                <a:latin typeface="Times New Roman" pitchFamily="18" charset="0"/>
                <a:cs typeface="Times New Roman" pitchFamily="18" charset="0"/>
              </a:rPr>
              <a:t> ý </a:t>
            </a:r>
            <a:r>
              <a:rPr lang="en-US" sz="3200" b="1" dirty="0" err="1">
                <a:solidFill>
                  <a:schemeClr val="tx1"/>
                </a:solidFill>
                <a:latin typeface="Times New Roman" pitchFamily="18" charset="0"/>
                <a:cs typeface="Times New Roman" pitchFamily="18" charset="0"/>
              </a:rPr>
              <a:t>gì</a:t>
            </a:r>
            <a:r>
              <a:rPr lang="en-US" sz="3200" b="1"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202148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1205" y="93627"/>
            <a:ext cx="10892036" cy="1200329"/>
          </a:xfrm>
          <a:prstGeom prst="rect">
            <a:avLst/>
          </a:prstGeom>
          <a:solidFill>
            <a:schemeClr val="tx2">
              <a:lumMod val="40000"/>
              <a:lumOff val="60000"/>
            </a:schemeClr>
          </a:solidFill>
        </p:spPr>
        <p:txBody>
          <a:bodyPr wrap="square">
            <a:spAutoFit/>
          </a:bodyPr>
          <a:lstStyle/>
          <a:p>
            <a:pPr algn="just"/>
            <a:r>
              <a:rPr lang="en-US" sz="3600" b="1" dirty="0">
                <a:solidFill>
                  <a:srgbClr val="FF0000"/>
                </a:solidFill>
                <a:latin typeface="Times New Roman" pitchFamily="18" charset="0"/>
                <a:cs typeface="Times New Roman" pitchFamily="18" charset="0"/>
              </a:rPr>
              <a:t>III. </a:t>
            </a:r>
            <a:r>
              <a:rPr lang="en-US" sz="36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BÀI THUYẾT TRÌNH </a:t>
            </a:r>
            <a:r>
              <a:rPr lang="en-US" altLang="zh-CN" sz="36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MỘT VẤN ĐỀ KHOA HỌC</a:t>
            </a:r>
            <a:r>
              <a:rPr lang="en-US" sz="3600" b="1" dirty="0">
                <a:solidFill>
                  <a:srgbClr val="FF0000"/>
                </a:solidFill>
                <a:latin typeface="Times New Roman" pitchFamily="18" charset="0"/>
                <a:cs typeface="Times New Roman" pitchFamily="18" charset="0"/>
              </a:rPr>
              <a:t> </a:t>
            </a:r>
          </a:p>
        </p:txBody>
      </p:sp>
      <p:sp>
        <p:nvSpPr>
          <p:cNvPr id="2" name="Rectangle 1"/>
          <p:cNvSpPr/>
          <p:nvPr/>
        </p:nvSpPr>
        <p:spPr>
          <a:xfrm>
            <a:off x="566058" y="1505561"/>
            <a:ext cx="11153191" cy="4031873"/>
          </a:xfrm>
          <a:prstGeom prst="rect">
            <a:avLst/>
          </a:prstGeom>
          <a:ln w="57150">
            <a:solidFill>
              <a:schemeClr val="accent5">
                <a:lumMod val="75000"/>
              </a:schemeClr>
            </a:solidFill>
          </a:ln>
        </p:spPr>
        <p:txBody>
          <a:bodyPr wrap="square">
            <a:spAutoFit/>
          </a:bodyPr>
          <a:lstStyle/>
          <a:p>
            <a:pPr algn="just"/>
            <a:r>
              <a:rPr lang="en-US" sz="3200" b="1" dirty="0">
                <a:latin typeface="Times New Roman" pitchFamily="18" charset="0"/>
                <a:cs typeface="Times New Roman" pitchFamily="18" charset="0"/>
              </a:rPr>
              <a:t>1. </a:t>
            </a:r>
            <a:r>
              <a:rPr lang="en-US" sz="3200" b="1" dirty="0" err="1">
                <a:latin typeface="Times New Roman" pitchFamily="18" charset="0"/>
                <a:cs typeface="Times New Roman" pitchFamily="18" charset="0"/>
              </a:rPr>
              <a:t>Thuyết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mềm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chiếu</a:t>
            </a:r>
            <a:endParaRPr lang="en-US" sz="3200" b="1" dirty="0">
              <a:latin typeface="Times New Roman" pitchFamily="18" charset="0"/>
              <a:cs typeface="Times New Roman" pitchFamily="18" charset="0"/>
            </a:endParaRPr>
          </a:p>
          <a:p>
            <a:pPr algn="just"/>
            <a:r>
              <a:rPr lang="en-US" sz="3200" dirty="0" err="1">
                <a:latin typeface="Times New Roman" pitchFamily="18" charset="0"/>
                <a:cs typeface="Times New Roman" pitchFamily="18" charset="0"/>
              </a:rPr>
              <a:t>Cấu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mềm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endParaRPr lang="en-US" sz="3200" dirty="0">
              <a:latin typeface="Times New Roman" pitchFamily="18" charset="0"/>
              <a:cs typeface="Times New Roman" pitchFamily="18" charset="0"/>
            </a:endParaRPr>
          </a:p>
          <a:p>
            <a:pPr algn="just"/>
            <a:r>
              <a:rPr lang="en-US" sz="3200" b="1" dirty="0">
                <a:latin typeface="Times New Roman" pitchFamily="18" charset="0"/>
                <a:cs typeface="Times New Roman" pitchFamily="18" charset="0"/>
              </a:rPr>
              <a:t>2. </a:t>
            </a:r>
            <a:r>
              <a:rPr lang="en-US" sz="3200" b="1" dirty="0" err="1">
                <a:latin typeface="Times New Roman" pitchFamily="18" charset="0"/>
                <a:cs typeface="Times New Roman" pitchFamily="18" charset="0"/>
              </a:rPr>
              <a:t>Báo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tường</a:t>
            </a:r>
            <a:endParaRPr lang="en-US" sz="3200" b="1" dirty="0">
              <a:latin typeface="Times New Roman" pitchFamily="18" charset="0"/>
              <a:cs typeface="Times New Roman" pitchFamily="18" charset="0"/>
            </a:endParaRPr>
          </a:p>
          <a:p>
            <a:pPr algn="just"/>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tường</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096130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5236701" y="5191179"/>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5111438" y="5554088"/>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4975578"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5169170" y="4250899"/>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5169170" y="4250899"/>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5378460" y="4430899"/>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5927663" y="4556898"/>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5524964" y="455689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5721617" y="4706956"/>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6661970" y="4835131"/>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589833"/>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589833"/>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769833"/>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895833"/>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895832"/>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045890"/>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1174066"/>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MỞ ĐẦU</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3074424" y="2418597"/>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3074424" y="2418597"/>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3283714" y="2598597"/>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3906182" y="2716060"/>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3430218" y="2724596"/>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3627606" y="2874654"/>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4352904" y="3002829"/>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70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290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10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30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50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70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390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20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40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60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80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00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20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40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圆角矩形 17"/>
          <p:cNvSpPr/>
          <p:nvPr/>
        </p:nvSpPr>
        <p:spPr>
          <a:xfrm>
            <a:off x="1367664" y="1352849"/>
            <a:ext cx="10242843" cy="4964602"/>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Thực</a:t>
            </a:r>
            <a:r>
              <a:rPr lang="en-US" dirty="0"/>
              <a:t> </a:t>
            </a:r>
            <a:r>
              <a:rPr lang="en-US" dirty="0" err="1"/>
              <a:t>hiện</a:t>
            </a:r>
            <a:r>
              <a:rPr lang="en-US" dirty="0"/>
              <a:t> </a:t>
            </a:r>
            <a:r>
              <a:rPr lang="en-US" dirty="0" err="1"/>
              <a:t>kế</a:t>
            </a:r>
            <a:r>
              <a:rPr lang="en-US" dirty="0"/>
              <a:t> </a:t>
            </a:r>
            <a:r>
              <a:rPr lang="en-US" dirty="0" err="1"/>
              <a:t>hoạch</a:t>
            </a:r>
            <a:r>
              <a:rPr lang="en-US" dirty="0"/>
              <a:t> </a:t>
            </a:r>
            <a:r>
              <a:rPr lang="en-US" dirty="0" err="1"/>
              <a:t>của</a:t>
            </a:r>
            <a:r>
              <a:rPr lang="en-US" dirty="0"/>
              <a:t> </a:t>
            </a:r>
            <a:r>
              <a:rPr lang="en-US" dirty="0" err="1"/>
              <a:t>em</a:t>
            </a:r>
            <a:r>
              <a:rPr lang="en-US" dirty="0"/>
              <a:t> </a:t>
            </a:r>
            <a:r>
              <a:rPr lang="en-US" dirty="0" err="1"/>
              <a:t>và</a:t>
            </a:r>
            <a:r>
              <a:rPr lang="en-US" dirty="0"/>
              <a:t> </a:t>
            </a:r>
            <a:r>
              <a:rPr lang="en-US" dirty="0" err="1"/>
              <a:t>rút</a:t>
            </a:r>
            <a:r>
              <a:rPr lang="en-US" dirty="0"/>
              <a:t> </a:t>
            </a:r>
            <a:r>
              <a:rPr lang="en-US" dirty="0" err="1"/>
              <a:t>ra</a:t>
            </a:r>
            <a:r>
              <a:rPr lang="en-US" dirty="0"/>
              <a:t> </a:t>
            </a:r>
            <a:r>
              <a:rPr lang="en-US" dirty="0" err="1"/>
              <a:t>kết</a:t>
            </a:r>
            <a:r>
              <a:rPr lang="en-US" dirty="0"/>
              <a:t> </a:t>
            </a:r>
            <a:r>
              <a:rPr lang="en-US" dirty="0" err="1"/>
              <a:t>quả</a:t>
            </a:r>
            <a:r>
              <a:rPr lang="en-US" dirty="0"/>
              <a:t>?</a:t>
            </a:r>
            <a:endParaRPr lang="zh-CN" altLang="en-US" dirty="0"/>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447091" y="1315477"/>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grpSp>
        <p:nvGrpSpPr>
          <p:cNvPr id="7" name="Group 6"/>
          <p:cNvGrpSpPr/>
          <p:nvPr/>
        </p:nvGrpSpPr>
        <p:grpSpPr>
          <a:xfrm>
            <a:off x="672020" y="2347248"/>
            <a:ext cx="2552595" cy="746953"/>
            <a:chOff x="754915" y="2034195"/>
            <a:chExt cx="3193199" cy="746953"/>
          </a:xfrm>
        </p:grpSpPr>
        <p:sp>
          <p:nvSpPr>
            <p:cNvPr id="66" name="任意多边形 65"/>
            <p:cNvSpPr/>
            <p:nvPr/>
          </p:nvSpPr>
          <p:spPr>
            <a:xfrm>
              <a:off x="754915" y="2034195"/>
              <a:ext cx="3193199" cy="746953"/>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0" name="文本框 69"/>
            <p:cNvSpPr txBox="1"/>
            <p:nvPr/>
          </p:nvSpPr>
          <p:spPr>
            <a:xfrm>
              <a:off x="1131874" y="2157862"/>
              <a:ext cx="2816240" cy="523220"/>
            </a:xfrm>
            <a:prstGeom prst="rect">
              <a:avLst/>
            </a:prstGeom>
            <a:noFill/>
          </p:spPr>
          <p:txBody>
            <a:bodyPr wrap="square" rtlCol="0">
              <a:spAutoFit/>
            </a:bodyPr>
            <a:lstStyle/>
            <a:p>
              <a:r>
                <a:rPr lang="en-US" altLang="zh-CN" sz="2800" b="1" dirty="0" err="1">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Nhiệm</a:t>
              </a:r>
              <a:r>
                <a:rPr lang="en-US" altLang="zh-CN" sz="2800" b="1" dirty="0">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a:t>
              </a:r>
              <a:r>
                <a:rPr lang="en-US" altLang="zh-CN" sz="2800" b="1" dirty="0" err="1">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vụ</a:t>
              </a:r>
              <a:r>
                <a:rPr lang="en-US" altLang="zh-CN" sz="2800" b="1" dirty="0">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1</a:t>
              </a:r>
              <a:endParaRPr lang="zh-CN" altLang="en-US" sz="2800" b="1" dirty="0">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608513" y="4151131"/>
            <a:ext cx="2756681" cy="746953"/>
            <a:chOff x="753639" y="4659693"/>
            <a:chExt cx="2756681" cy="746953"/>
          </a:xfrm>
        </p:grpSpPr>
        <p:sp>
          <p:nvSpPr>
            <p:cNvPr id="114" name="任意多边形 65"/>
            <p:cNvSpPr/>
            <p:nvPr/>
          </p:nvSpPr>
          <p:spPr>
            <a:xfrm>
              <a:off x="753639" y="4659693"/>
              <a:ext cx="2616102" cy="746953"/>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115" name="文本框 69"/>
            <p:cNvSpPr txBox="1"/>
            <p:nvPr/>
          </p:nvSpPr>
          <p:spPr>
            <a:xfrm>
              <a:off x="1130598" y="4764004"/>
              <a:ext cx="2379722" cy="523220"/>
            </a:xfrm>
            <a:prstGeom prst="rect">
              <a:avLst/>
            </a:prstGeom>
            <a:noFill/>
          </p:spPr>
          <p:txBody>
            <a:bodyPr wrap="square" rtlCol="0">
              <a:spAutoFit/>
            </a:bodyPr>
            <a:lstStyle/>
            <a:p>
              <a:r>
                <a:rPr lang="en-US" altLang="zh-CN" sz="2800" b="1" dirty="0" err="1">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Nhiệm</a:t>
              </a:r>
              <a:r>
                <a:rPr lang="en-US" altLang="zh-CN" sz="2800" b="1" dirty="0">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a:t>
              </a:r>
              <a:r>
                <a:rPr lang="en-US" altLang="zh-CN" sz="2800" b="1" dirty="0" err="1">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vụ</a:t>
              </a:r>
              <a:r>
                <a:rPr lang="en-US" altLang="zh-CN" sz="2800" b="1" dirty="0">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2</a:t>
              </a:r>
              <a:endParaRPr lang="zh-CN" altLang="en-US" sz="2800" b="1" dirty="0">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grpSp>
      <p:sp>
        <p:nvSpPr>
          <p:cNvPr id="120" name="标题占位符 1"/>
          <p:cNvSpPr txBox="1"/>
          <p:nvPr/>
        </p:nvSpPr>
        <p:spPr>
          <a:xfrm>
            <a:off x="1136997" y="494523"/>
            <a:ext cx="9350611"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HOẠT ĐỘNG NHÓM HOÀN THÀNH 2 NHIỆM VỤ SAU </a:t>
            </a:r>
            <a:endParaRPr lang="zh-CN" altLang="en-US" sz="28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9" name="Rectangle: Rounded Corners 6">
            <a:extLst>
              <a:ext uri="{FF2B5EF4-FFF2-40B4-BE49-F238E27FC236}">
                <a16:creationId xmlns:a16="http://schemas.microsoft.com/office/drawing/2014/main" id="{BC4C9FA5-37C7-4238-A819-13161B62E3FE}"/>
              </a:ext>
            </a:extLst>
          </p:cNvPr>
          <p:cNvSpPr/>
          <p:nvPr/>
        </p:nvSpPr>
        <p:spPr>
          <a:xfrm>
            <a:off x="3342767" y="1994997"/>
            <a:ext cx="8040580" cy="154970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  </a:t>
            </a:r>
            <a:r>
              <a:rPr lang="en-US" sz="2800" dirty="0">
                <a:solidFill>
                  <a:schemeClr val="tx1"/>
                </a:solidFill>
                <a:latin typeface="Times New Roman" pitchFamily="18" charset="0"/>
                <a:cs typeface="Times New Roman" pitchFamily="18" charset="0"/>
              </a:rPr>
              <a:t>So </a:t>
            </a:r>
            <a:r>
              <a:rPr lang="en-US" sz="2800" dirty="0" err="1">
                <a:solidFill>
                  <a:schemeClr val="tx1"/>
                </a:solidFill>
                <a:latin typeface="Times New Roman" pitchFamily="18" charset="0"/>
                <a:cs typeface="Times New Roman" pitchFamily="18" charset="0"/>
              </a:rPr>
              <a:t>sánh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ưu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thuyết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mềm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chiếu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treo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tường</a:t>
            </a:r>
            <a:endParaRPr lang="en-US" sz="2800" dirty="0">
              <a:solidFill>
                <a:schemeClr val="tx1"/>
              </a:solidFill>
              <a:latin typeface="Times New Roman" pitchFamily="18" charset="0"/>
              <a:cs typeface="Times New Roman" pitchFamily="18" charset="0"/>
            </a:endParaRPr>
          </a:p>
        </p:txBody>
      </p:sp>
      <p:sp>
        <p:nvSpPr>
          <p:cNvPr id="52" name="Rectangle: Rounded Corners 6">
            <a:extLst>
              <a:ext uri="{FF2B5EF4-FFF2-40B4-BE49-F238E27FC236}">
                <a16:creationId xmlns:a16="http://schemas.microsoft.com/office/drawing/2014/main" id="{BC4C9FA5-37C7-4238-A819-13161B62E3FE}"/>
              </a:ext>
            </a:extLst>
          </p:cNvPr>
          <p:cNvSpPr/>
          <p:nvPr/>
        </p:nvSpPr>
        <p:spPr>
          <a:xfrm>
            <a:off x="3238546" y="3647316"/>
            <a:ext cx="8144801" cy="2342937"/>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err="1">
                <a:solidFill>
                  <a:schemeClr val="tx1"/>
                </a:solidFill>
                <a:latin typeface="Times New Roman" pitchFamily="18" charset="0"/>
                <a:cs typeface="Times New Roman" pitchFamily="18" charset="0"/>
              </a:rPr>
              <a:t>Thiết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kế</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treo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tường</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mềm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chiếu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cứu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khoa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hoặc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bài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thực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thực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môn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Khoa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nhiên</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788178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down)">
                                      <p:cBhvr>
                                        <p:cTn id="7" dur="500"/>
                                        <p:tgtEl>
                                          <p:spTgt spid="10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20"/>
                                        </p:tgtEl>
                                        <p:attrNameLst>
                                          <p:attrName>style.visibility</p:attrName>
                                        </p:attrNameLst>
                                      </p:cBhvr>
                                      <p:to>
                                        <p:strVal val="visible"/>
                                      </p:to>
                                    </p:set>
                                    <p:anim calcmode="lin" valueType="num">
                                      <p:cBhvr>
                                        <p:cTn id="14" dur="500" fill="hold"/>
                                        <p:tgtEl>
                                          <p:spTgt spid="120"/>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20"/>
                                        </p:tgtEl>
                                        <p:attrNameLst>
                                          <p:attrName>ppt_y</p:attrName>
                                        </p:attrNameLst>
                                      </p:cBhvr>
                                      <p:tavLst>
                                        <p:tav tm="0">
                                          <p:val>
                                            <p:strVal val="#ppt_y"/>
                                          </p:val>
                                        </p:tav>
                                        <p:tav tm="100000">
                                          <p:val>
                                            <p:strVal val="#ppt_y"/>
                                          </p:val>
                                        </p:tav>
                                      </p:tavLst>
                                    </p:anim>
                                    <p:anim calcmode="lin" valueType="num">
                                      <p:cBhvr>
                                        <p:cTn id="16" dur="500" fill="hold"/>
                                        <p:tgtEl>
                                          <p:spTgt spid="120"/>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2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2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left)">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0" grpId="0"/>
      <p:bldP spid="49" grpId="0"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81609894"/>
              </p:ext>
            </p:extLst>
          </p:nvPr>
        </p:nvGraphicFramePr>
        <p:xfrm>
          <a:off x="249388" y="203192"/>
          <a:ext cx="11693238" cy="6602580"/>
        </p:xfrm>
        <a:graphic>
          <a:graphicData uri="http://schemas.openxmlformats.org/drawingml/2006/table">
            <a:tbl>
              <a:tblPr firstRow="1" firstCol="1" bandRow="1">
                <a:tableStyleId>{5C22544A-7EE6-4342-B048-85BDC9FD1C3A}</a:tableStyleId>
              </a:tblPr>
              <a:tblGrid>
                <a:gridCol w="1827392">
                  <a:extLst>
                    <a:ext uri="{9D8B030D-6E8A-4147-A177-3AD203B41FA5}">
                      <a16:colId xmlns:a16="http://schemas.microsoft.com/office/drawing/2014/main" val="3118525438"/>
                    </a:ext>
                  </a:extLst>
                </a:gridCol>
                <a:gridCol w="5382845">
                  <a:extLst>
                    <a:ext uri="{9D8B030D-6E8A-4147-A177-3AD203B41FA5}">
                      <a16:colId xmlns:a16="http://schemas.microsoft.com/office/drawing/2014/main" val="1376022715"/>
                    </a:ext>
                  </a:extLst>
                </a:gridCol>
                <a:gridCol w="4483001">
                  <a:extLst>
                    <a:ext uri="{9D8B030D-6E8A-4147-A177-3AD203B41FA5}">
                      <a16:colId xmlns:a16="http://schemas.microsoft.com/office/drawing/2014/main" val="1143270254"/>
                    </a:ext>
                  </a:extLst>
                </a:gridCol>
              </a:tblGrid>
              <a:tr h="719138">
                <a:tc>
                  <a:txBody>
                    <a:bodyPr/>
                    <a:lstStyle/>
                    <a:p>
                      <a:pPr marR="28575" algn="ctr">
                        <a:spcBef>
                          <a:spcPts val="200"/>
                        </a:spcBef>
                        <a:spcAft>
                          <a:spcPts val="200"/>
                        </a:spcAft>
                      </a:pPr>
                      <a:r>
                        <a:rPr lang="en-US" sz="2300" dirty="0">
                          <a:effectLst/>
                          <a:latin typeface="Times New Roman" panose="02020603050405020304" pitchFamily="18" charset="0"/>
                          <a:cs typeface="Times New Roman" panose="02020603050405020304" pitchFamily="18" charset="0"/>
                        </a:rPr>
                        <a:t>So </a:t>
                      </a:r>
                      <a:r>
                        <a:rPr lang="en-US" sz="2300" dirty="0" err="1">
                          <a:effectLst/>
                          <a:latin typeface="Times New Roman" panose="02020603050405020304" pitchFamily="18" charset="0"/>
                          <a:cs typeface="Times New Roman" panose="02020603050405020304" pitchFamily="18" charset="0"/>
                        </a:rPr>
                        <a:t>sánh</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75000"/>
                      </a:schemeClr>
                    </a:solidFill>
                  </a:tcPr>
                </a:tc>
                <a:tc>
                  <a:txBody>
                    <a:bodyPr/>
                    <a:lstStyle/>
                    <a:p>
                      <a:pPr marL="30480" marR="28575" algn="ctr">
                        <a:spcBef>
                          <a:spcPts val="200"/>
                        </a:spcBef>
                        <a:spcAft>
                          <a:spcPts val="200"/>
                        </a:spcAft>
                      </a:pPr>
                      <a:r>
                        <a:rPr lang="en-US" sz="2300" dirty="0" err="1">
                          <a:effectLst/>
                          <a:latin typeface="Times New Roman" panose="02020603050405020304" pitchFamily="18" charset="0"/>
                          <a:cs typeface="Times New Roman" panose="02020603050405020304" pitchFamily="18" charset="0"/>
                        </a:rPr>
                        <a:t>Sử</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dụng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phần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mềm</a:t>
                      </a:r>
                      <a:r>
                        <a:rPr lang="en-US" sz="2300" dirty="0">
                          <a:effectLst/>
                          <a:latin typeface="Times New Roman" panose="02020603050405020304" pitchFamily="18" charset="0"/>
                          <a:cs typeface="Times New Roman" panose="02020603050405020304" pitchFamily="18" charset="0"/>
                        </a:rPr>
                        <a:t> </a:t>
                      </a:r>
                    </a:p>
                    <a:p>
                      <a:pPr marL="30480" marR="28575" algn="ctr">
                        <a:spcBef>
                          <a:spcPts val="200"/>
                        </a:spcBef>
                        <a:spcAft>
                          <a:spcPts val="200"/>
                        </a:spcAft>
                      </a:pPr>
                      <a:r>
                        <a:rPr lang="en-US" sz="2300" dirty="0" err="1">
                          <a:effectLst/>
                          <a:latin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chiếu</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75000"/>
                      </a:schemeClr>
                    </a:solidFill>
                  </a:tcPr>
                </a:tc>
                <a:tc>
                  <a:txBody>
                    <a:bodyPr/>
                    <a:lstStyle/>
                    <a:p>
                      <a:pPr marL="30480" marR="28575" algn="ctr">
                        <a:spcBef>
                          <a:spcPts val="200"/>
                        </a:spcBef>
                        <a:spcAft>
                          <a:spcPts val="200"/>
                        </a:spcAft>
                      </a:pPr>
                      <a:r>
                        <a:rPr lang="en-US" sz="2300" dirty="0" err="1">
                          <a:effectLst/>
                          <a:latin typeface="Times New Roman" panose="02020603050405020304" pitchFamily="18" charset="0"/>
                          <a:cs typeface="Times New Roman" panose="02020603050405020304" pitchFamily="18" charset="0"/>
                        </a:rPr>
                        <a:t>Sử</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dụng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báo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cáo</a:t>
                      </a:r>
                      <a:endParaRPr lang="en-US" sz="2300" dirty="0">
                        <a:effectLst/>
                        <a:latin typeface="Times New Roman" panose="02020603050405020304" pitchFamily="18" charset="0"/>
                        <a:cs typeface="Times New Roman" panose="02020603050405020304" pitchFamily="18" charset="0"/>
                      </a:endParaRPr>
                    </a:p>
                    <a:p>
                      <a:pPr marL="30480" marR="28575" algn="ctr">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treo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tường</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965831812"/>
                  </a:ext>
                </a:extLst>
              </a:tr>
              <a:tr h="3448154">
                <a:tc>
                  <a:txBody>
                    <a:bodyPr/>
                    <a:lstStyle/>
                    <a:p>
                      <a:pPr marL="30480" marR="28575" algn="ctr">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p>
                    <a:p>
                      <a:pPr marL="30480" marR="28575" algn="ctr">
                        <a:spcBef>
                          <a:spcPts val="200"/>
                        </a:spcBef>
                        <a:spcAft>
                          <a:spcPts val="200"/>
                        </a:spcAft>
                      </a:pPr>
                      <a:endParaRPr lang="en-US" sz="2300" dirty="0" smtClean="0">
                        <a:solidFill>
                          <a:srgbClr val="0000FF"/>
                        </a:solidFill>
                        <a:effectLst/>
                        <a:latin typeface="Times New Roman" panose="02020603050405020304" pitchFamily="18" charset="0"/>
                        <a:cs typeface="Times New Roman" panose="02020603050405020304" pitchFamily="18" charset="0"/>
                      </a:endParaRPr>
                    </a:p>
                    <a:p>
                      <a:pPr marL="30480" marR="28575" algn="ctr">
                        <a:spcBef>
                          <a:spcPts val="200"/>
                        </a:spcBef>
                        <a:spcAft>
                          <a:spcPts val="200"/>
                        </a:spcAft>
                      </a:pPr>
                      <a:endParaRPr lang="en-US" sz="2300" dirty="0" smtClean="0">
                        <a:solidFill>
                          <a:srgbClr val="0000FF"/>
                        </a:solidFill>
                        <a:effectLst/>
                        <a:latin typeface="Times New Roman" panose="02020603050405020304" pitchFamily="18" charset="0"/>
                        <a:cs typeface="Times New Roman" panose="02020603050405020304" pitchFamily="18" charset="0"/>
                      </a:endParaRPr>
                    </a:p>
                    <a:p>
                      <a:pPr marL="30480" marR="28575" algn="ctr">
                        <a:spcBef>
                          <a:spcPts val="200"/>
                        </a:spcBef>
                        <a:spcAft>
                          <a:spcPts val="200"/>
                        </a:spcAft>
                      </a:pPr>
                      <a:r>
                        <a:rPr lang="en-US" sz="2300" dirty="0" err="1" smtClean="0">
                          <a:solidFill>
                            <a:srgbClr val="0000FF"/>
                          </a:solidFill>
                          <a:effectLst/>
                          <a:latin typeface="Times New Roman" panose="02020603050405020304" pitchFamily="18" charset="0"/>
                          <a:cs typeface="Times New Roman" panose="02020603050405020304" pitchFamily="18" charset="0"/>
                        </a:rPr>
                        <a:t>Ưu</a:t>
                      </a:r>
                      <a:r>
                        <a:rPr lang="en-US" sz="2300" dirty="0" smtClean="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điểm</a:t>
                      </a:r>
                      <a:endParaRPr lang="en-US" sz="23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40000"/>
                        <a:lumOff val="60000"/>
                      </a:schemeClr>
                    </a:solidFill>
                  </a:tcPr>
                </a:tc>
                <a:tc>
                  <a:txBody>
                    <a:bodyPr/>
                    <a:lstStyle/>
                    <a:p>
                      <a:pPr marL="30480"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Tạo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các</a:t>
                      </a:r>
                      <a:r>
                        <a:rPr lang="en-US" sz="2300" dirty="0">
                          <a:effectLst/>
                          <a:latin typeface="Times New Roman" panose="02020603050405020304" pitchFamily="18" charset="0"/>
                          <a:cs typeface="Times New Roman" panose="02020603050405020304" pitchFamily="18" charset="0"/>
                        </a:rPr>
                        <a:t> slide </a:t>
                      </a:r>
                      <a:r>
                        <a:rPr lang="en-US" sz="2300" dirty="0" err="1">
                          <a:effectLst/>
                          <a:latin typeface="Times New Roman" panose="02020603050405020304" pitchFamily="18" charset="0"/>
                          <a:cs typeface="Times New Roman" panose="02020603050405020304" pitchFamily="18" charset="0"/>
                        </a:rPr>
                        <a:t>trực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quan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hấp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dẫn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hút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chú</a:t>
                      </a:r>
                      <a:r>
                        <a:rPr lang="en-US" sz="2300" dirty="0">
                          <a:effectLst/>
                          <a:latin typeface="Times New Roman" panose="02020603050405020304" pitchFamily="18" charset="0"/>
                          <a:cs typeface="Times New Roman" panose="02020603050405020304" pitchFamily="18" charset="0"/>
                        </a:rPr>
                        <a:t> ý.</a:t>
                      </a:r>
                    </a:p>
                    <a:p>
                      <a:pPr marL="30480"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Tích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hợp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âm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thanh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video.</a:t>
                      </a:r>
                    </a:p>
                    <a:p>
                      <a:pPr marL="30480"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năng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tạo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tương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tác</a:t>
                      </a:r>
                      <a:r>
                        <a:rPr lang="en-US" sz="2300" dirty="0">
                          <a:effectLst/>
                          <a:latin typeface="Times New Roman" panose="02020603050405020304" pitchFamily="18" charset="0"/>
                          <a:cs typeface="Times New Roman" panose="02020603050405020304" pitchFamily="18" charset="0"/>
                        </a:rPr>
                        <a:t> qua </a:t>
                      </a:r>
                      <a:r>
                        <a:rPr lang="en-US" sz="2300" dirty="0" err="1">
                          <a:effectLst/>
                          <a:latin typeface="Times New Roman" panose="02020603050405020304" pitchFamily="18" charset="0"/>
                          <a:cs typeface="Times New Roman" panose="02020603050405020304" pitchFamily="18" charset="0"/>
                        </a:rPr>
                        <a:t>việc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sử</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dụng</a:t>
                      </a:r>
                      <a:r>
                        <a:rPr lang="en-US" sz="2300" dirty="0">
                          <a:effectLst/>
                          <a:latin typeface="Times New Roman" panose="02020603050405020304" pitchFamily="18" charset="0"/>
                          <a:cs typeface="Times New Roman" panose="02020603050405020304" pitchFamily="18" charset="0"/>
                        </a:rPr>
                        <a:t> hyperlinks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bài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kiểm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tra</a:t>
                      </a:r>
                      <a:r>
                        <a:rPr lang="en-US" sz="2300" dirty="0">
                          <a:effectLst/>
                          <a:latin typeface="Times New Roman" panose="02020603050405020304" pitchFamily="18" charset="0"/>
                          <a:cs typeface="Times New Roman" panose="02020603050405020304" pitchFamily="18" charset="0"/>
                        </a:rPr>
                        <a:t>/</a:t>
                      </a:r>
                      <a:r>
                        <a:rPr lang="en-US" sz="2300" dirty="0" err="1">
                          <a:effectLst/>
                          <a:latin typeface="Times New Roman" panose="02020603050405020304" pitchFamily="18" charset="0"/>
                          <a:cs typeface="Times New Roman" panose="02020603050405020304" pitchFamily="18" charset="0"/>
                        </a:rPr>
                        <a:t>câu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hỏi</a:t>
                      </a:r>
                      <a:r>
                        <a:rPr lang="en-US" sz="2300" dirty="0">
                          <a:effectLst/>
                          <a:latin typeface="Times New Roman" panose="02020603050405020304" pitchFamily="18" charset="0"/>
                          <a:cs typeface="Times New Roman" panose="02020603050405020304" pitchFamily="18" charset="0"/>
                        </a:rPr>
                        <a:t>.</a:t>
                      </a:r>
                    </a:p>
                    <a:p>
                      <a:pPr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Truyền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đạt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thông</a:t>
                      </a:r>
                      <a:r>
                        <a:rPr lang="en-US" sz="2300" dirty="0">
                          <a:effectLst/>
                          <a:latin typeface="Times New Roman" panose="02020603050405020304" pitchFamily="18" charset="0"/>
                          <a:cs typeface="Times New Roman" panose="02020603050405020304" pitchFamily="18" charset="0"/>
                        </a:rPr>
                        <a:t> tin </a:t>
                      </a:r>
                      <a:r>
                        <a:rPr lang="en-US" sz="2300" dirty="0" err="1">
                          <a:effectLst/>
                          <a:latin typeface="Times New Roman" panose="02020603050405020304" pitchFamily="18" charset="0"/>
                          <a:cs typeface="Times New Roman" panose="02020603050405020304" pitchFamily="18" charset="0"/>
                        </a:rPr>
                        <a:t>một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cách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rõ</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ràng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dễ</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hiểu</a:t>
                      </a:r>
                      <a:r>
                        <a:rPr lang="en-US" sz="2300" dirty="0">
                          <a:effectLst/>
                          <a:latin typeface="Times New Roman" panose="02020603050405020304" pitchFamily="18" charset="0"/>
                          <a:cs typeface="Times New Roman" panose="02020603050405020304" pitchFamily="18" charset="0"/>
                        </a:rPr>
                        <a:t>.</a:t>
                      </a:r>
                    </a:p>
                    <a:p>
                      <a:pPr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Dễ</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dàng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chỉnh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sửa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phát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hiện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lỗi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sai</a:t>
                      </a:r>
                      <a:r>
                        <a:rPr lang="en-US" sz="2300" dirty="0">
                          <a:effectLst/>
                          <a:latin typeface="Times New Roman" panose="02020603050405020304" pitchFamily="18" charset="0"/>
                          <a:cs typeface="Times New Roman" panose="02020603050405020304" pitchFamily="18" charset="0"/>
                        </a:rPr>
                        <a:t>.</a:t>
                      </a:r>
                    </a:p>
                    <a:p>
                      <a:pPr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phát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sinh</a:t>
                      </a:r>
                      <a:r>
                        <a:rPr lang="en-US" sz="2300" dirty="0">
                          <a:effectLst/>
                          <a:latin typeface="Times New Roman" panose="02020603050405020304" pitchFamily="18" charset="0"/>
                          <a:cs typeface="Times New Roman" panose="02020603050405020304" pitchFamily="18" charset="0"/>
                        </a:rPr>
                        <a:t> chi </a:t>
                      </a:r>
                      <a:r>
                        <a:rPr lang="en-US" sz="2300" dirty="0" err="1">
                          <a:effectLst/>
                          <a:latin typeface="Times New Roman" panose="02020603050405020304" pitchFamily="18" charset="0"/>
                          <a:cs typeface="Times New Roman" panose="02020603050405020304" pitchFamily="18" charset="0"/>
                        </a:rPr>
                        <a:t>phí</a:t>
                      </a:r>
                      <a:r>
                        <a:rPr lang="en-US" sz="2300" dirty="0">
                          <a:effectLst/>
                          <a:latin typeface="Times New Roman" panose="02020603050405020304" pitchFamily="18" charset="0"/>
                          <a:cs typeface="Times New Roman" panose="02020603050405020304" pitchFamily="18" charset="0"/>
                        </a:rPr>
                        <a:t> in </a:t>
                      </a:r>
                      <a:r>
                        <a:rPr lang="en-US" sz="2300" dirty="0" err="1">
                          <a:effectLst/>
                          <a:latin typeface="Times New Roman" panose="02020603050405020304" pitchFamily="18" charset="0"/>
                          <a:cs typeface="Times New Roman" panose="02020603050405020304" pitchFamily="18" charset="0"/>
                        </a:rPr>
                        <a:t>ấn</a:t>
                      </a:r>
                      <a:r>
                        <a:rPr lang="en-US" sz="2300" dirty="0">
                          <a:effectLst/>
                          <a:latin typeface="Times New Roman" panose="02020603050405020304" pitchFamily="18" charset="0"/>
                          <a:cs typeface="Times New Roman" panose="02020603050405020304" pitchFamily="18" charset="0"/>
                        </a:rPr>
                        <a:t>.</a:t>
                      </a:r>
                      <a:endParaRPr lang="en-US" sz="2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40000"/>
                        <a:lumOff val="60000"/>
                      </a:schemeClr>
                    </a:solidFill>
                  </a:tcPr>
                </a:tc>
                <a:tc>
                  <a:txBody>
                    <a:bodyPr/>
                    <a:lstStyle/>
                    <a:p>
                      <a:pPr marL="30480"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Lưu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giữ</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được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lâu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tâm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trí</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người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đọc</a:t>
                      </a:r>
                      <a:r>
                        <a:rPr lang="en-US" sz="2300" dirty="0">
                          <a:effectLst/>
                          <a:latin typeface="Times New Roman" panose="02020603050405020304" pitchFamily="18" charset="0"/>
                          <a:cs typeface="Times New Roman" panose="02020603050405020304" pitchFamily="18" charset="0"/>
                        </a:rPr>
                        <a:t>.</a:t>
                      </a:r>
                    </a:p>
                    <a:p>
                      <a:pPr marL="30480"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Văn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bản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ảnh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bố</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cục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màu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sắc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hấp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dẫn</a:t>
                      </a:r>
                      <a:r>
                        <a:rPr lang="en-US" sz="2300" dirty="0">
                          <a:effectLst/>
                          <a:latin typeface="Times New Roman" panose="02020603050405020304" pitchFamily="18" charset="0"/>
                          <a:cs typeface="Times New Roman" panose="02020603050405020304" pitchFamily="18" charset="0"/>
                        </a:rPr>
                        <a:t>.</a:t>
                      </a:r>
                    </a:p>
                    <a:p>
                      <a:pPr marL="30480"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thể</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đọc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suy</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ngẫm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lâu</a:t>
                      </a:r>
                      <a:r>
                        <a:rPr lang="en-US" sz="2300" dirty="0">
                          <a:effectLst/>
                          <a:latin typeface="Times New Roman" panose="02020603050405020304" pitchFamily="18" charset="0"/>
                          <a:cs typeface="Times New Roman" panose="02020603050405020304" pitchFamily="18" charset="0"/>
                        </a:rPr>
                        <a:t> ở </a:t>
                      </a:r>
                      <a:r>
                        <a:rPr lang="en-US" sz="2300" dirty="0" err="1">
                          <a:effectLst/>
                          <a:latin typeface="Times New Roman" panose="02020603050405020304" pitchFamily="18" charset="0"/>
                          <a:cs typeface="Times New Roman" panose="02020603050405020304" pitchFamily="18" charset="0"/>
                        </a:rPr>
                        <a:t>phần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muốn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tìm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hiểu</a:t>
                      </a:r>
                      <a:r>
                        <a:rPr lang="en-US" sz="2300" dirty="0">
                          <a:effectLst/>
                          <a:latin typeface="Times New Roman" panose="02020603050405020304" pitchFamily="18" charset="0"/>
                          <a:cs typeface="Times New Roman" panose="02020603050405020304" pitchFamily="18" charset="0"/>
                        </a:rPr>
                        <a:t>.</a:t>
                      </a:r>
                    </a:p>
                    <a:p>
                      <a:pPr marL="30480" marR="28575" algn="just">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Giúp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người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đọc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nhìn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tổng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quát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nhất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về</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vấn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đề</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980993419"/>
                  </a:ext>
                </a:extLst>
              </a:tr>
              <a:tr h="2270458">
                <a:tc>
                  <a:txBody>
                    <a:bodyPr/>
                    <a:lstStyle/>
                    <a:p>
                      <a:pPr marR="28575" algn="ctr">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p>
                    <a:p>
                      <a:pPr marR="28575" algn="ctr">
                        <a:spcBef>
                          <a:spcPts val="200"/>
                        </a:spcBef>
                        <a:spcAft>
                          <a:spcPts val="200"/>
                        </a:spcAft>
                      </a:pPr>
                      <a:endParaRPr lang="en-US" sz="2300" dirty="0" smtClean="0">
                        <a:solidFill>
                          <a:srgbClr val="0000FF"/>
                        </a:solidFill>
                        <a:effectLst/>
                        <a:latin typeface="Times New Roman" panose="02020603050405020304" pitchFamily="18" charset="0"/>
                        <a:cs typeface="Times New Roman" panose="02020603050405020304" pitchFamily="18" charset="0"/>
                      </a:endParaRPr>
                    </a:p>
                    <a:p>
                      <a:pPr marR="28575" algn="ctr">
                        <a:spcBef>
                          <a:spcPts val="200"/>
                        </a:spcBef>
                        <a:spcAft>
                          <a:spcPts val="200"/>
                        </a:spcAft>
                      </a:pPr>
                      <a:r>
                        <a:rPr lang="en-US" sz="2300" dirty="0" err="1" smtClean="0">
                          <a:solidFill>
                            <a:srgbClr val="0000FF"/>
                          </a:solidFill>
                          <a:effectLst/>
                          <a:latin typeface="Times New Roman" panose="02020603050405020304" pitchFamily="18" charset="0"/>
                          <a:cs typeface="Times New Roman" panose="02020603050405020304" pitchFamily="18" charset="0"/>
                        </a:rPr>
                        <a:t>Nhược</a:t>
                      </a:r>
                      <a:r>
                        <a:rPr lang="en-US" sz="2300" dirty="0" smtClean="0">
                          <a:solidFill>
                            <a:srgbClr val="0000FF"/>
                          </a:solidFill>
                          <a:effectLst/>
                          <a:latin typeface="Times New Roman" panose="02020603050405020304" pitchFamily="18" charset="0"/>
                          <a:cs typeface="Times New Roman" panose="02020603050405020304" pitchFamily="18" charset="0"/>
                        </a:rPr>
                        <a:t> </a:t>
                      </a:r>
                      <a:r>
                        <a:rPr lang="en-US" sz="2300" dirty="0" err="1">
                          <a:solidFill>
                            <a:srgbClr val="0000FF"/>
                          </a:solidFill>
                          <a:effectLst/>
                          <a:latin typeface="Times New Roman" panose="02020603050405020304" pitchFamily="18" charset="0"/>
                          <a:cs typeface="Times New Roman" panose="02020603050405020304" pitchFamily="18" charset="0"/>
                        </a:rPr>
                        <a:t>điểm</a:t>
                      </a:r>
                      <a:endParaRPr lang="en-US" sz="23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40000"/>
                        <a:lumOff val="60000"/>
                      </a:schemeClr>
                    </a:solidFill>
                  </a:tcPr>
                </a:tc>
                <a:tc>
                  <a:txBody>
                    <a:bodyPr/>
                    <a:lstStyle/>
                    <a:p>
                      <a:pPr marL="30480" marR="28575" algn="just">
                        <a:lnSpc>
                          <a:spcPct val="107000"/>
                        </a:lnSpc>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lưu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giữ</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được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lâu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trong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tâm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trí</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người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nghe</a:t>
                      </a:r>
                      <a:r>
                        <a:rPr lang="en-US" sz="2300" dirty="0">
                          <a:effectLst/>
                          <a:latin typeface="Times New Roman" panose="02020603050405020304" pitchFamily="18" charset="0"/>
                          <a:cs typeface="Times New Roman" panose="02020603050405020304" pitchFamily="18" charset="0"/>
                        </a:rPr>
                        <a:t>.</a:t>
                      </a:r>
                    </a:p>
                    <a:p>
                      <a:pPr marL="30480" marR="28575" algn="just">
                        <a:lnSpc>
                          <a:spcPct val="107000"/>
                        </a:lnSpc>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Cần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nhiều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gian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để</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nghe</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nghe</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theo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thứ</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bày</a:t>
                      </a:r>
                      <a:r>
                        <a:rPr lang="en-US" sz="2300" dirty="0">
                          <a:effectLst/>
                          <a:latin typeface="Times New Roman" panose="02020603050405020304" pitchFamily="18" charset="0"/>
                          <a:cs typeface="Times New Roman" panose="02020603050405020304" pitchFamily="18" charset="0"/>
                        </a:rPr>
                        <a:t>.</a:t>
                      </a:r>
                    </a:p>
                    <a:p>
                      <a:pPr marR="28575" algn="ctr">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40000"/>
                        <a:lumOff val="60000"/>
                      </a:schemeClr>
                    </a:solidFill>
                  </a:tcPr>
                </a:tc>
                <a:tc>
                  <a:txBody>
                    <a:bodyPr/>
                    <a:lstStyle/>
                    <a:p>
                      <a:pPr marL="30480" marR="28575" algn="just">
                        <a:lnSpc>
                          <a:spcPct val="107000"/>
                        </a:lnSpc>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Mất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tiền</a:t>
                      </a:r>
                      <a:r>
                        <a:rPr lang="en-US" sz="2300" dirty="0">
                          <a:effectLst/>
                          <a:latin typeface="Times New Roman" panose="02020603050405020304" pitchFamily="18" charset="0"/>
                          <a:cs typeface="Times New Roman" panose="02020603050405020304" pitchFamily="18" charset="0"/>
                        </a:rPr>
                        <a:t> chi </a:t>
                      </a:r>
                      <a:r>
                        <a:rPr lang="en-US" sz="2300" dirty="0" err="1">
                          <a:effectLst/>
                          <a:latin typeface="Times New Roman" panose="02020603050405020304" pitchFamily="18" charset="0"/>
                          <a:cs typeface="Times New Roman" panose="02020603050405020304" pitchFamily="18" charset="0"/>
                        </a:rPr>
                        <a:t>phí</a:t>
                      </a:r>
                      <a:r>
                        <a:rPr lang="en-US" sz="2300" dirty="0">
                          <a:effectLst/>
                          <a:latin typeface="Times New Roman" panose="02020603050405020304" pitchFamily="18" charset="0"/>
                          <a:cs typeface="Times New Roman" panose="02020603050405020304" pitchFamily="18" charset="0"/>
                        </a:rPr>
                        <a:t> in </a:t>
                      </a:r>
                      <a:r>
                        <a:rPr lang="en-US" sz="2300" dirty="0" err="1">
                          <a:effectLst/>
                          <a:latin typeface="Times New Roman" panose="02020603050405020304" pitchFamily="18" charset="0"/>
                          <a:cs typeface="Times New Roman" panose="02020603050405020304" pitchFamily="18" charset="0"/>
                        </a:rPr>
                        <a:t>ấn</a:t>
                      </a:r>
                      <a:r>
                        <a:rPr lang="en-US" sz="2300" dirty="0">
                          <a:effectLst/>
                          <a:latin typeface="Times New Roman" panose="02020603050405020304" pitchFamily="18" charset="0"/>
                          <a:cs typeface="Times New Roman" panose="02020603050405020304" pitchFamily="18" charset="0"/>
                        </a:rPr>
                        <a:t>.</a:t>
                      </a:r>
                    </a:p>
                    <a:p>
                      <a:pPr marL="30480" marR="28575" algn="just">
                        <a:lnSpc>
                          <a:spcPct val="107000"/>
                        </a:lnSpc>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chỉnh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sửa</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phát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hiện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lỗi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sai</a:t>
                      </a:r>
                      <a:r>
                        <a:rPr lang="en-US" sz="2300" dirty="0">
                          <a:effectLst/>
                          <a:latin typeface="Times New Roman" panose="02020603050405020304" pitchFamily="18" charset="0"/>
                          <a:cs typeface="Times New Roman" panose="02020603050405020304" pitchFamily="18" charset="0"/>
                        </a:rPr>
                        <a:t>.</a:t>
                      </a:r>
                    </a:p>
                    <a:p>
                      <a:pPr marL="30480" marR="28575" algn="just">
                        <a:lnSpc>
                          <a:spcPct val="107000"/>
                        </a:lnSpc>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năng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tương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trực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tiếp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người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đọc</a:t>
                      </a:r>
                      <a:r>
                        <a:rPr lang="en-US" sz="2300" dirty="0">
                          <a:effectLst/>
                          <a:latin typeface="Times New Roman" panose="02020603050405020304" pitchFamily="18" charset="0"/>
                          <a:cs typeface="Times New Roman" panose="02020603050405020304" pitchFamily="18" charset="0"/>
                        </a:rPr>
                        <a:t>.</a:t>
                      </a:r>
                    </a:p>
                    <a:p>
                      <a:pPr marL="30480" marR="28575" algn="just">
                        <a:lnSpc>
                          <a:spcPct val="107000"/>
                        </a:lnSpc>
                        <a:spcBef>
                          <a:spcPts val="200"/>
                        </a:spcBef>
                        <a:spcAft>
                          <a:spcPts val="20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Cần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nhiều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gian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trình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bày</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183" marR="59183"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214111195"/>
                  </a:ext>
                </a:extLst>
              </a:tr>
            </a:tbl>
          </a:graphicData>
        </a:graphic>
      </p:graphicFrame>
    </p:spTree>
    <p:extLst>
      <p:ext uri="{BB962C8B-B14F-4D97-AF65-F5344CB8AC3E}">
        <p14:creationId xmlns:p14="http://schemas.microsoft.com/office/powerpoint/2010/main" val="303489814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30;p55">
            <a:extLst>
              <a:ext uri="{FF2B5EF4-FFF2-40B4-BE49-F238E27FC236}">
                <a16:creationId xmlns:a16="http://schemas.microsoft.com/office/drawing/2014/main" id="{65CC0918-3466-43FD-8F2E-48BCF006049F}"/>
              </a:ext>
            </a:extLst>
          </p:cNvPr>
          <p:cNvSpPr txBox="1">
            <a:spLocks/>
          </p:cNvSpPr>
          <p:nvPr/>
        </p:nvSpPr>
        <p:spPr>
          <a:xfrm>
            <a:off x="1259722" y="710901"/>
            <a:ext cx="9608458" cy="26672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marL="152400" indent="0" algn="just">
              <a:lnSpc>
                <a:spcPct val="100000"/>
              </a:lnSpc>
              <a:spcBef>
                <a:spcPts val="600"/>
              </a:spcBef>
              <a:spcAft>
                <a:spcPts val="600"/>
              </a:spcAft>
              <a:buFont typeface="Open Sans"/>
              <a:buNone/>
            </a:pPr>
            <a:r>
              <a:rPr lang="vi-VN"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Học bài và trả lời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hỏi SGK.</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152400" indent="0" algn="just">
              <a:lnSpc>
                <a:spcPct val="100000"/>
              </a:lnSpc>
              <a:spcBef>
                <a:spcPts val="600"/>
              </a:spcBef>
              <a:spcAft>
                <a:spcPts val="600"/>
              </a:spcAft>
              <a:buFont typeface="Open Sans"/>
              <a:buNone/>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 ĐỘNG NĂNG. THẾ NĂNG</a:t>
            </a:r>
          </a:p>
        </p:txBody>
      </p:sp>
      <p:sp>
        <p:nvSpPr>
          <p:cNvPr id="4" name="TextBox 3">
            <a:extLst>
              <a:ext uri="{FF2B5EF4-FFF2-40B4-BE49-F238E27FC236}">
                <a16:creationId xmlns:a16="http://schemas.microsoft.com/office/drawing/2014/main" id="{504A25F4-8340-42DF-82B1-2862A79C4020}"/>
              </a:ext>
            </a:extLst>
          </p:cNvPr>
          <p:cNvSpPr txBox="1"/>
          <p:nvPr/>
        </p:nvSpPr>
        <p:spPr>
          <a:xfrm>
            <a:off x="464613" y="264022"/>
            <a:ext cx="7407596" cy="615553"/>
          </a:xfrm>
          <a:prstGeom prst="rect">
            <a:avLst/>
          </a:prstGeom>
          <a:noFill/>
        </p:spPr>
        <p:txBody>
          <a:bodyPr wrap="square" rtlCol="0">
            <a:spAutoFit/>
          </a:bodyPr>
          <a:lstStyle/>
          <a:p>
            <a:pPr algn="ctr"/>
            <a:r>
              <a:rPr lang="en-US" sz="3400" b="1" dirty="0">
                <a:latin typeface="Times New Roman" panose="02020603050405020304" pitchFamily="18" charset="0"/>
                <a:cs typeface="Times New Roman" panose="02020603050405020304" pitchFamily="18" charset="0"/>
              </a:rPr>
              <a:t>HƯỚNG DẪN VỀ NHÀ</a:t>
            </a:r>
          </a:p>
        </p:txBody>
      </p:sp>
      <p:pic>
        <p:nvPicPr>
          <p:cNvPr id="5" name="Picture 8">
            <a:extLst>
              <a:ext uri="{FF2B5EF4-FFF2-40B4-BE49-F238E27FC236}">
                <a16:creationId xmlns:a16="http://schemas.microsoft.com/office/drawing/2014/main" id="{EAF4E10B-7577-4C54-BD65-1C1530BC9F7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00812" y="3822638"/>
            <a:ext cx="3415885" cy="2293026"/>
          </a:xfrm>
          <a:prstGeom prst="rect">
            <a:avLst/>
          </a:prstGeom>
        </p:spPr>
      </p:pic>
    </p:spTree>
    <p:extLst>
      <p:ext uri="{BB962C8B-B14F-4D97-AF65-F5344CB8AC3E}">
        <p14:creationId xmlns:p14="http://schemas.microsoft.com/office/powerpoint/2010/main" val="4294395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3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3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132;p62"/>
          <p:cNvSpPr txBox="1">
            <a:spLocks/>
          </p:cNvSpPr>
          <p:nvPr/>
        </p:nvSpPr>
        <p:spPr>
          <a:xfrm>
            <a:off x="332507" y="2449799"/>
            <a:ext cx="11951854" cy="14097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200000"/>
              </a:lnSpc>
              <a:spcBef>
                <a:spcPts val="0"/>
              </a:spcBef>
            </a:pPr>
            <a:r>
              <a:rPr lang="en-US" sz="4800" dirty="0" smtClean="0">
                <a:ln w="0">
                  <a:solidFill>
                    <a:schemeClr val="accent2"/>
                  </a:solidFill>
                </a:ln>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CHÚC CÁC EM CHĂM NGOAN HỌC GIỎI!</a:t>
            </a:r>
          </a:p>
          <a:p>
            <a:pPr algn="ctr">
              <a:lnSpc>
                <a:spcPct val="200000"/>
              </a:lnSpc>
              <a:spcBef>
                <a:spcPts val="0"/>
              </a:spcBef>
            </a:pPr>
            <a:r>
              <a:rPr lang="en-US" sz="4800" dirty="0" smtClean="0">
                <a:solidFill>
                  <a:srgbClr val="0000FF"/>
                </a:solidFill>
                <a:latin typeface="Times New Roman" panose="02020603050405020304" pitchFamily="18" charset="0"/>
                <a:cs typeface="Times New Roman" panose="02020603050405020304" pitchFamily="18" charset="0"/>
              </a:rPr>
              <a:t>TẠM BIỆT VÀ HẸN GẶP LẠI</a:t>
            </a:r>
            <a:endParaRPr lang="en-US" sz="4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86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701448" cy="646331"/>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MỞ ĐẦU</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560461" y="914400"/>
            <a:ext cx="11053041" cy="418011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n-US" sz="3600" b="1" dirty="0" err="1">
                <a:solidFill>
                  <a:schemeClr val="tx1"/>
                </a:solidFill>
                <a:latin typeface="Times New Roman" pitchFamily="18" charset="0"/>
                <a:cs typeface="Times New Roman" pitchFamily="18" charset="0"/>
              </a:rPr>
              <a:t>Để</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kiểm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chứng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các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dự</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đoán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trong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lĩnh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vực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khoa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học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tự</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nhiên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cần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tiến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hành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thí</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nghiệm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Làm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thế</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nào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lựa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chọn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được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dụng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cụ</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hoá</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chất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phù</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hợp</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để</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thực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hiện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thí</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nghiệm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thành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công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an </a:t>
            </a:r>
            <a:r>
              <a:rPr lang="en-US" sz="3600" b="1" dirty="0" err="1">
                <a:solidFill>
                  <a:schemeClr val="tx1"/>
                </a:solidFill>
                <a:latin typeface="Times New Roman" pitchFamily="18" charset="0"/>
                <a:cs typeface="Times New Roman" pitchFamily="18" charset="0"/>
              </a:rPr>
              <a:t>toàn</a:t>
            </a:r>
            <a:r>
              <a:rPr lang="en-US" sz="3600" b="1" dirty="0">
                <a:solidFill>
                  <a:schemeClr val="tx1"/>
                </a:solidFill>
                <a:latin typeface="Times New Roman" pitchFamily="18" charset="0"/>
                <a:cs typeface="Times New Roman" pitchFamily="18" charset="0"/>
              </a:rPr>
              <a:t>?</a:t>
            </a:r>
          </a:p>
        </p:txBody>
      </p:sp>
      <p:pic>
        <p:nvPicPr>
          <p:cNvPr id="3" name="Picture 8" descr="Digit 120">
            <a:extLst>
              <a:ext uri="{FF2B5EF4-FFF2-40B4-BE49-F238E27FC236}">
                <a16:creationId xmlns:a16="http://schemas.microsoft.com/office/drawing/2014/main" id="{0BA18BDA-76D5-40DC-A3AE-A6DFC3CB9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164" y="137992"/>
            <a:ext cx="1838393" cy="75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14">
            <a:extLst>
              <a:ext uri="{FF2B5EF4-FFF2-40B4-BE49-F238E27FC236}">
                <a16:creationId xmlns:a16="http://schemas.microsoft.com/office/drawing/2014/main" id="{FDA0E4C3-6C45-4C57-B8E4-693EA8C9AA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60461" y="890707"/>
            <a:ext cx="838598" cy="1389211"/>
          </a:xfrm>
          <a:prstGeom prst="rect">
            <a:avLst/>
          </a:prstGeom>
        </p:spPr>
      </p:pic>
    </p:spTree>
    <p:extLst>
      <p:ext uri="{BB962C8B-B14F-4D97-AF65-F5344CB8AC3E}">
        <p14:creationId xmlns:p14="http://schemas.microsoft.com/office/powerpoint/2010/main" val="2069666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422628" y="104706"/>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451656" y="130626"/>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2702628" y="428248"/>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3" y="682304"/>
            <a:ext cx="5923565"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2898628" y="63876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254785" y="972876"/>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4194204" y="1165077"/>
            <a:ext cx="5879130" cy="584775"/>
          </a:xfrm>
          <a:prstGeom prst="rect">
            <a:avLst/>
          </a:prstGeom>
          <a:noFill/>
        </p:spPr>
        <p:txBody>
          <a:bodyPr wrap="squar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327389" y="262470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1376073" y="4283380"/>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1334687" y="3447316"/>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2058461" y="2655912"/>
            <a:ext cx="8442799" cy="461665"/>
          </a:xfrm>
          <a:prstGeom prst="rect">
            <a:avLst/>
          </a:prstGeom>
          <a:noFill/>
        </p:spPr>
        <p:txBody>
          <a:bodyPr wrap="square" rtlCol="0">
            <a:spAutoFit/>
          </a:bodyPr>
          <a:lstStyle/>
          <a:p>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GIỚI THIỆU MỘT SỐ DỤNG CỤ VÀ CÁCH SỬ DỤNG</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7" name="文本框 146"/>
          <p:cNvSpPr txBox="1"/>
          <p:nvPr/>
        </p:nvSpPr>
        <p:spPr>
          <a:xfrm>
            <a:off x="2141024" y="4378213"/>
            <a:ext cx="10198613" cy="461665"/>
          </a:xfrm>
          <a:prstGeom prst="rect">
            <a:avLst/>
          </a:prstGeom>
          <a:noFill/>
        </p:spPr>
        <p:txBody>
          <a:bodyPr wrap="square" rtlCol="0">
            <a:spAutoFit/>
          </a:bodyPr>
          <a:lstStyle/>
          <a:p>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VIẾT VÀ TRÌNH BÀY BÁO CÁO MỘT VẤN ĐỀ KHOA HỌC</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8" name="文本框 147"/>
          <p:cNvSpPr txBox="1"/>
          <p:nvPr/>
        </p:nvSpPr>
        <p:spPr>
          <a:xfrm>
            <a:off x="2141024" y="3374794"/>
            <a:ext cx="8831143" cy="461665"/>
          </a:xfrm>
          <a:prstGeom prst="rect">
            <a:avLst/>
          </a:prstGeom>
          <a:noFill/>
        </p:spPr>
        <p:txBody>
          <a:bodyPr wrap="square" rtlCol="0">
            <a:spAutoFit/>
          </a:bodyPr>
          <a:lstStyle/>
          <a:p>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MỘT SỐ HÓA CHẤT CƠ BẢN TRONG PHÒNG THÍ NGHIỆM</a:t>
            </a: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9" y="50766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grpSp>
        <p:nvGrpSpPr>
          <p:cNvPr id="39" name="组合 129"/>
          <p:cNvGrpSpPr/>
          <p:nvPr/>
        </p:nvGrpSpPr>
        <p:grpSpPr>
          <a:xfrm>
            <a:off x="1352945" y="5171440"/>
            <a:ext cx="682388" cy="682388"/>
            <a:chOff x="2845451" y="5151933"/>
            <a:chExt cx="682388" cy="682388"/>
          </a:xfrm>
        </p:grpSpPr>
        <p:grpSp>
          <p:nvGrpSpPr>
            <p:cNvPr id="40"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44"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1"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7" name="文本框 147"/>
          <p:cNvSpPr txBox="1"/>
          <p:nvPr/>
        </p:nvSpPr>
        <p:spPr>
          <a:xfrm>
            <a:off x="2141024" y="5229595"/>
            <a:ext cx="8831143" cy="461665"/>
          </a:xfrm>
          <a:prstGeom prst="rect">
            <a:avLst/>
          </a:prstGeom>
          <a:noFill/>
        </p:spPr>
        <p:txBody>
          <a:bodyPr wrap="square" rtlCol="0">
            <a:spAutoFit/>
          </a:bodyPr>
          <a:lstStyle/>
          <a:p>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BÀI THUYẾT TRÌNH MỘT VẤN ĐỀ KHOA HỌC</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par>
                                <p:cTn id="40" presetID="26"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87">
                                          <p:stCondLst>
                                            <p:cond delay="0"/>
                                          </p:stCondLst>
                                        </p:cTn>
                                        <p:tgtEl>
                                          <p:spTgt spid="39"/>
                                        </p:tgtEl>
                                      </p:cBhvr>
                                    </p:animEffect>
                                    <p:anim calcmode="lin" valueType="num">
                                      <p:cBhvr>
                                        <p:cTn id="43" dur="273"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4" dur="100"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5" dur="100" tmFilter="0, 0; 0.125,0.2665; 0.25,0.4; 0.375,0.465; 0.5,0.5;  0.625,0.535; 0.75,0.6; 0.875,0.7335; 1,1">
                                          <p:stCondLst>
                                            <p:cond delay="100"/>
                                          </p:stCondLst>
                                        </p:cTn>
                                        <p:tgtEl>
                                          <p:spTgt spid="39"/>
                                        </p:tgtEl>
                                        <p:attrNameLst>
                                          <p:attrName>ppt_y</p:attrName>
                                        </p:attrNameLst>
                                      </p:cBhvr>
                                      <p:tavLst>
                                        <p:tav tm="0" fmla="#ppt_y-sin(pi*$)/9">
                                          <p:val>
                                            <p:fltVal val="0"/>
                                          </p:val>
                                        </p:tav>
                                        <p:tav tm="100000">
                                          <p:val>
                                            <p:fltVal val="1"/>
                                          </p:val>
                                        </p:tav>
                                      </p:tavLst>
                                    </p:anim>
                                    <p:anim calcmode="lin" valueType="num">
                                      <p:cBhvr>
                                        <p:cTn id="46" dur="50" tmFilter="0, 0; 0.125,0.2665; 0.25,0.4; 0.375,0.465; 0.5,0.5;  0.625,0.535; 0.75,0.6; 0.875,0.7335; 1,1">
                                          <p:stCondLst>
                                            <p:cond delay="199"/>
                                          </p:stCondLst>
                                        </p:cTn>
                                        <p:tgtEl>
                                          <p:spTgt spid="39"/>
                                        </p:tgtEl>
                                        <p:attrNameLst>
                                          <p:attrName>ppt_y</p:attrName>
                                        </p:attrNameLst>
                                      </p:cBhvr>
                                      <p:tavLst>
                                        <p:tav tm="0" fmla="#ppt_y-sin(pi*$)/27">
                                          <p:val>
                                            <p:fltVal val="0"/>
                                          </p:val>
                                        </p:tav>
                                        <p:tav tm="100000">
                                          <p:val>
                                            <p:fltVal val="1"/>
                                          </p:val>
                                        </p:tav>
                                      </p:tavLst>
                                    </p:anim>
                                    <p:anim calcmode="lin" valueType="num">
                                      <p:cBhvr>
                                        <p:cTn id="47" dur="25" tmFilter="0, 0; 0.125,0.2665; 0.25,0.4; 0.375,0.465; 0.5,0.5;  0.625,0.535; 0.75,0.6; 0.875,0.7335; 1,1">
                                          <p:stCondLst>
                                            <p:cond delay="248"/>
                                          </p:stCondLst>
                                        </p:cTn>
                                        <p:tgtEl>
                                          <p:spTgt spid="39"/>
                                        </p:tgtEl>
                                        <p:attrNameLst>
                                          <p:attrName>ppt_y</p:attrName>
                                        </p:attrNameLst>
                                      </p:cBhvr>
                                      <p:tavLst>
                                        <p:tav tm="0" fmla="#ppt_y-sin(pi*$)/81">
                                          <p:val>
                                            <p:fltVal val="0"/>
                                          </p:val>
                                        </p:tav>
                                        <p:tav tm="100000">
                                          <p:val>
                                            <p:fltVal val="1"/>
                                          </p:val>
                                        </p:tav>
                                      </p:tavLst>
                                    </p:anim>
                                    <p:animScale>
                                      <p:cBhvr>
                                        <p:cTn id="48" dur="4">
                                          <p:stCondLst>
                                            <p:cond delay="98"/>
                                          </p:stCondLst>
                                        </p:cTn>
                                        <p:tgtEl>
                                          <p:spTgt spid="39"/>
                                        </p:tgtEl>
                                      </p:cBhvr>
                                      <p:to x="100000" y="60000"/>
                                    </p:animScale>
                                    <p:animScale>
                                      <p:cBhvr>
                                        <p:cTn id="49" dur="25" decel="50000">
                                          <p:stCondLst>
                                            <p:cond delay="101"/>
                                          </p:stCondLst>
                                        </p:cTn>
                                        <p:tgtEl>
                                          <p:spTgt spid="39"/>
                                        </p:tgtEl>
                                      </p:cBhvr>
                                      <p:to x="100000" y="100000"/>
                                    </p:animScale>
                                    <p:animScale>
                                      <p:cBhvr>
                                        <p:cTn id="50" dur="4">
                                          <p:stCondLst>
                                            <p:cond delay="197"/>
                                          </p:stCondLst>
                                        </p:cTn>
                                        <p:tgtEl>
                                          <p:spTgt spid="39"/>
                                        </p:tgtEl>
                                      </p:cBhvr>
                                      <p:to x="100000" y="80000"/>
                                    </p:animScale>
                                    <p:animScale>
                                      <p:cBhvr>
                                        <p:cTn id="51" dur="25" decel="50000">
                                          <p:stCondLst>
                                            <p:cond delay="201"/>
                                          </p:stCondLst>
                                        </p:cTn>
                                        <p:tgtEl>
                                          <p:spTgt spid="39"/>
                                        </p:tgtEl>
                                      </p:cBhvr>
                                      <p:to x="100000" y="100000"/>
                                    </p:animScale>
                                    <p:animScale>
                                      <p:cBhvr>
                                        <p:cTn id="52" dur="4">
                                          <p:stCondLst>
                                            <p:cond delay="246"/>
                                          </p:stCondLst>
                                        </p:cTn>
                                        <p:tgtEl>
                                          <p:spTgt spid="39"/>
                                        </p:tgtEl>
                                      </p:cBhvr>
                                      <p:to x="100000" y="90000"/>
                                    </p:animScale>
                                    <p:animScale>
                                      <p:cBhvr>
                                        <p:cTn id="53" dur="25" decel="50000">
                                          <p:stCondLst>
                                            <p:cond delay="250"/>
                                          </p:stCondLst>
                                        </p:cTn>
                                        <p:tgtEl>
                                          <p:spTgt spid="39"/>
                                        </p:tgtEl>
                                      </p:cBhvr>
                                      <p:to x="100000" y="100000"/>
                                    </p:animScale>
                                    <p:animScale>
                                      <p:cBhvr>
                                        <p:cTn id="54" dur="4">
                                          <p:stCondLst>
                                            <p:cond delay="271"/>
                                          </p:stCondLst>
                                        </p:cTn>
                                        <p:tgtEl>
                                          <p:spTgt spid="39"/>
                                        </p:tgtEl>
                                      </p:cBhvr>
                                      <p:to x="100000" y="95000"/>
                                    </p:animScale>
                                    <p:animScale>
                                      <p:cBhvr>
                                        <p:cTn id="55" dur="25" decel="50000">
                                          <p:stCondLst>
                                            <p:cond delay="275"/>
                                          </p:stCondLst>
                                        </p:cTn>
                                        <p:tgtEl>
                                          <p:spTgt spid="39"/>
                                        </p:tgtEl>
                                      </p:cBhvr>
                                      <p:to x="100000" y="100000"/>
                                    </p:animScale>
                                  </p:childTnLst>
                                </p:cTn>
                              </p:par>
                            </p:childTnLst>
                          </p:cTn>
                        </p:par>
                        <p:par>
                          <p:cTn id="56" fill="hold">
                            <p:stCondLst>
                              <p:cond delay="3800"/>
                            </p:stCondLst>
                            <p:childTnLst>
                              <p:par>
                                <p:cTn id="57" presetID="10" presetClass="entr" presetSubtype="0" fill="hold" grpId="0" nodeType="after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fade">
                                      <p:cBhvr>
                                        <p:cTn id="59" dur="300"/>
                                        <p:tgtEl>
                                          <p:spTgt spid="113"/>
                                        </p:tgtEl>
                                      </p:cBhvr>
                                    </p:animEffect>
                                  </p:childTnLst>
                                </p:cTn>
                              </p:par>
                            </p:childTnLst>
                          </p:cTn>
                        </p:par>
                        <p:par>
                          <p:cTn id="60" fill="hold">
                            <p:stCondLst>
                              <p:cond delay="4100"/>
                            </p:stCondLst>
                            <p:childTnLst>
                              <p:par>
                                <p:cTn id="61" presetID="42" presetClass="path" presetSubtype="0" accel="50000" decel="50000" fill="hold" nodeType="afterEffect">
                                  <p:stCondLst>
                                    <p:cond delay="0"/>
                                  </p:stCondLst>
                                  <p:childTnLst>
                                    <p:animMotion origin="layout" path="M -8.33333E-7 0.10834 L -8.33333E-7 -0.66898 " pathEditMode="relative" rAng="0" ptsTypes="AA">
                                      <p:cBhvr>
                                        <p:cTn id="62" dur="1000" fill="hold"/>
                                        <p:tgtEl>
                                          <p:spTgt spid="150"/>
                                        </p:tgtEl>
                                        <p:attrNameLst>
                                          <p:attrName>ppt_x</p:attrName>
                                          <p:attrName>ppt_y</p:attrName>
                                        </p:attrNameLst>
                                      </p:cBhvr>
                                      <p:rCtr x="0" y="-38866"/>
                                    </p:animMotion>
                                  </p:childTnLst>
                                </p:cTn>
                              </p:par>
                            </p:childTnLst>
                          </p:cTn>
                        </p:par>
                        <p:par>
                          <p:cTn id="63" fill="hold">
                            <p:stCondLst>
                              <p:cond delay="5100"/>
                            </p:stCondLst>
                            <p:childTnLst>
                              <p:par>
                                <p:cTn id="64" presetID="26" presetClass="emph" presetSubtype="0" fill="hold" grpId="1" nodeType="afterEffect">
                                  <p:stCondLst>
                                    <p:cond delay="0"/>
                                  </p:stCondLst>
                                  <p:childTnLst>
                                    <p:animEffect transition="out" filter="fade">
                                      <p:cBhvr>
                                        <p:cTn id="65" dur="500" tmFilter="0, 0; .2, .5; .8, .5; 1, 0"/>
                                        <p:tgtEl>
                                          <p:spTgt spid="111"/>
                                        </p:tgtEl>
                                      </p:cBhvr>
                                    </p:animEffect>
                                    <p:animScale>
                                      <p:cBhvr>
                                        <p:cTn id="66" dur="250" autoRev="1" fill="hold"/>
                                        <p:tgtEl>
                                          <p:spTgt spid="111"/>
                                        </p:tgtEl>
                                      </p:cBhvr>
                                      <p:by x="105000" y="105000"/>
                                    </p:animScale>
                                  </p:childTnLst>
                                </p:cTn>
                              </p:par>
                            </p:childTnLst>
                          </p:cTn>
                        </p:par>
                        <p:par>
                          <p:cTn id="67" fill="hold">
                            <p:stCondLst>
                              <p:cond delay="5600"/>
                            </p:stCondLst>
                            <p:childTnLst>
                              <p:par>
                                <p:cTn id="68" presetID="10" presetClass="exit" presetSubtype="0" fill="hold" nodeType="afterEffect">
                                  <p:stCondLst>
                                    <p:cond delay="0"/>
                                  </p:stCondLst>
                                  <p:childTnLst>
                                    <p:animEffect transition="out" filter="fade">
                                      <p:cBhvr>
                                        <p:cTn id="69" dur="500"/>
                                        <p:tgtEl>
                                          <p:spTgt spid="150"/>
                                        </p:tgtEl>
                                      </p:cBhvr>
                                    </p:animEffect>
                                    <p:set>
                                      <p:cBhvr>
                                        <p:cTn id="70" dur="1" fill="hold">
                                          <p:stCondLst>
                                            <p:cond delay="499"/>
                                          </p:stCondLst>
                                        </p:cTn>
                                        <p:tgtEl>
                                          <p:spTgt spid="150"/>
                                        </p:tgtEl>
                                        <p:attrNameLst>
                                          <p:attrName>style.visibility</p:attrName>
                                        </p:attrNameLst>
                                      </p:cBhvr>
                                      <p:to>
                                        <p:strVal val="hidden"/>
                                      </p:to>
                                    </p:set>
                                  </p:childTnLst>
                                </p:cTn>
                              </p:par>
                            </p:childTnLst>
                          </p:cTn>
                        </p:par>
                        <p:par>
                          <p:cTn id="71" fill="hold">
                            <p:stCondLst>
                              <p:cond delay="6100"/>
                            </p:stCondLst>
                            <p:childTnLst>
                              <p:par>
                                <p:cTn id="72" presetID="41" presetClass="entr" presetSubtype="0" fill="hold" nodeType="afterEffect">
                                  <p:stCondLst>
                                    <p:cond delay="0"/>
                                  </p:stCondLst>
                                  <p:iterate type="lt">
                                    <p:tmPct val="10000"/>
                                  </p:iterate>
                                  <p:childTnLst>
                                    <p:set>
                                      <p:cBhvr>
                                        <p:cTn id="73" dur="1" fill="hold">
                                          <p:stCondLst>
                                            <p:cond delay="0"/>
                                          </p:stCondLst>
                                        </p:cTn>
                                        <p:tgtEl>
                                          <p:spTgt spid="113">
                                            <p:txEl>
                                              <p:pRg st="0" end="0"/>
                                            </p:txEl>
                                          </p:spTgt>
                                        </p:tgtEl>
                                        <p:attrNameLst>
                                          <p:attrName>style.visibility</p:attrName>
                                        </p:attrNameLst>
                                      </p:cBhvr>
                                      <p:to>
                                        <p:strVal val="visible"/>
                                      </p:to>
                                    </p:set>
                                    <p:anim calcmode="lin" valueType="num">
                                      <p:cBhvr>
                                        <p:cTn id="74"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76"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113">
                                            <p:txEl>
                                              <p:pRg st="0" end="0"/>
                                            </p:txEl>
                                          </p:spTgt>
                                        </p:tgtEl>
                                      </p:cBhvr>
                                    </p:animEffect>
                                  </p:childTnLst>
                                </p:cTn>
                              </p:par>
                            </p:childTnLst>
                          </p:cTn>
                        </p:par>
                        <p:par>
                          <p:cTn id="79" fill="hold">
                            <p:stCondLst>
                              <p:cond delay="7400"/>
                            </p:stCondLst>
                            <p:childTnLst>
                              <p:par>
                                <p:cTn id="80" presetID="26" presetClass="entr" presetSubtype="0" fill="hold" nodeType="after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wipe(down)">
                                      <p:cBhvr>
                                        <p:cTn id="82" dur="87">
                                          <p:stCondLst>
                                            <p:cond delay="0"/>
                                          </p:stCondLst>
                                        </p:cTn>
                                        <p:tgtEl>
                                          <p:spTgt spid="114"/>
                                        </p:tgtEl>
                                      </p:cBhvr>
                                    </p:animEffect>
                                    <p:anim calcmode="lin" valueType="num">
                                      <p:cBhvr>
                                        <p:cTn id="83"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84"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85"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86"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87"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8" dur="4">
                                          <p:stCondLst>
                                            <p:cond delay="98"/>
                                          </p:stCondLst>
                                        </p:cTn>
                                        <p:tgtEl>
                                          <p:spTgt spid="114"/>
                                        </p:tgtEl>
                                      </p:cBhvr>
                                      <p:to x="100000" y="60000"/>
                                    </p:animScale>
                                    <p:animScale>
                                      <p:cBhvr>
                                        <p:cTn id="89" dur="25" decel="50000">
                                          <p:stCondLst>
                                            <p:cond delay="101"/>
                                          </p:stCondLst>
                                        </p:cTn>
                                        <p:tgtEl>
                                          <p:spTgt spid="114"/>
                                        </p:tgtEl>
                                      </p:cBhvr>
                                      <p:to x="100000" y="100000"/>
                                    </p:animScale>
                                    <p:animScale>
                                      <p:cBhvr>
                                        <p:cTn id="90" dur="4">
                                          <p:stCondLst>
                                            <p:cond delay="197"/>
                                          </p:stCondLst>
                                        </p:cTn>
                                        <p:tgtEl>
                                          <p:spTgt spid="114"/>
                                        </p:tgtEl>
                                      </p:cBhvr>
                                      <p:to x="100000" y="80000"/>
                                    </p:animScale>
                                    <p:animScale>
                                      <p:cBhvr>
                                        <p:cTn id="91" dur="25" decel="50000">
                                          <p:stCondLst>
                                            <p:cond delay="201"/>
                                          </p:stCondLst>
                                        </p:cTn>
                                        <p:tgtEl>
                                          <p:spTgt spid="114"/>
                                        </p:tgtEl>
                                      </p:cBhvr>
                                      <p:to x="100000" y="100000"/>
                                    </p:animScale>
                                    <p:animScale>
                                      <p:cBhvr>
                                        <p:cTn id="92" dur="4">
                                          <p:stCondLst>
                                            <p:cond delay="246"/>
                                          </p:stCondLst>
                                        </p:cTn>
                                        <p:tgtEl>
                                          <p:spTgt spid="114"/>
                                        </p:tgtEl>
                                      </p:cBhvr>
                                      <p:to x="100000" y="90000"/>
                                    </p:animScale>
                                    <p:animScale>
                                      <p:cBhvr>
                                        <p:cTn id="93" dur="25" decel="50000">
                                          <p:stCondLst>
                                            <p:cond delay="250"/>
                                          </p:stCondLst>
                                        </p:cTn>
                                        <p:tgtEl>
                                          <p:spTgt spid="114"/>
                                        </p:tgtEl>
                                      </p:cBhvr>
                                      <p:to x="100000" y="100000"/>
                                    </p:animScale>
                                    <p:animScale>
                                      <p:cBhvr>
                                        <p:cTn id="94" dur="4">
                                          <p:stCondLst>
                                            <p:cond delay="271"/>
                                          </p:stCondLst>
                                        </p:cTn>
                                        <p:tgtEl>
                                          <p:spTgt spid="114"/>
                                        </p:tgtEl>
                                      </p:cBhvr>
                                      <p:to x="100000" y="95000"/>
                                    </p:animScale>
                                    <p:animScale>
                                      <p:cBhvr>
                                        <p:cTn id="95" dur="25" decel="50000">
                                          <p:stCondLst>
                                            <p:cond delay="275"/>
                                          </p:stCondLst>
                                        </p:cTn>
                                        <p:tgtEl>
                                          <p:spTgt spid="114"/>
                                        </p:tgtEl>
                                      </p:cBhvr>
                                      <p:to x="100000" y="100000"/>
                                    </p:animScale>
                                  </p:childTnLst>
                                </p:cTn>
                              </p:par>
                            </p:childTnLst>
                          </p:cTn>
                        </p:par>
                        <p:par>
                          <p:cTn id="96" fill="hold">
                            <p:stCondLst>
                              <p:cond delay="7700"/>
                            </p:stCondLst>
                            <p:childTnLst>
                              <p:par>
                                <p:cTn id="97" presetID="26" presetClass="entr" presetSubtype="0" fill="hold" nodeType="afterEffect">
                                  <p:stCondLst>
                                    <p:cond delay="0"/>
                                  </p:stCondLst>
                                  <p:childTnLst>
                                    <p:set>
                                      <p:cBhvr>
                                        <p:cTn id="98" dur="1" fill="hold">
                                          <p:stCondLst>
                                            <p:cond delay="0"/>
                                          </p:stCondLst>
                                        </p:cTn>
                                        <p:tgtEl>
                                          <p:spTgt spid="122"/>
                                        </p:tgtEl>
                                        <p:attrNameLst>
                                          <p:attrName>style.visibility</p:attrName>
                                        </p:attrNameLst>
                                      </p:cBhvr>
                                      <p:to>
                                        <p:strVal val="visible"/>
                                      </p:to>
                                    </p:set>
                                    <p:animEffect transition="in" filter="wipe(down)">
                                      <p:cBhvr>
                                        <p:cTn id="99" dur="87">
                                          <p:stCondLst>
                                            <p:cond delay="0"/>
                                          </p:stCondLst>
                                        </p:cTn>
                                        <p:tgtEl>
                                          <p:spTgt spid="122"/>
                                        </p:tgtEl>
                                      </p:cBhvr>
                                    </p:animEffect>
                                    <p:anim calcmode="lin" valueType="num">
                                      <p:cBhvr>
                                        <p:cTn id="100"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101"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102"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103"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104"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105" dur="4">
                                          <p:stCondLst>
                                            <p:cond delay="98"/>
                                          </p:stCondLst>
                                        </p:cTn>
                                        <p:tgtEl>
                                          <p:spTgt spid="122"/>
                                        </p:tgtEl>
                                      </p:cBhvr>
                                      <p:to x="100000" y="60000"/>
                                    </p:animScale>
                                    <p:animScale>
                                      <p:cBhvr>
                                        <p:cTn id="106" dur="25" decel="50000">
                                          <p:stCondLst>
                                            <p:cond delay="101"/>
                                          </p:stCondLst>
                                        </p:cTn>
                                        <p:tgtEl>
                                          <p:spTgt spid="122"/>
                                        </p:tgtEl>
                                      </p:cBhvr>
                                      <p:to x="100000" y="100000"/>
                                    </p:animScale>
                                    <p:animScale>
                                      <p:cBhvr>
                                        <p:cTn id="107" dur="4">
                                          <p:stCondLst>
                                            <p:cond delay="197"/>
                                          </p:stCondLst>
                                        </p:cTn>
                                        <p:tgtEl>
                                          <p:spTgt spid="122"/>
                                        </p:tgtEl>
                                      </p:cBhvr>
                                      <p:to x="100000" y="80000"/>
                                    </p:animScale>
                                    <p:animScale>
                                      <p:cBhvr>
                                        <p:cTn id="108" dur="25" decel="50000">
                                          <p:stCondLst>
                                            <p:cond delay="201"/>
                                          </p:stCondLst>
                                        </p:cTn>
                                        <p:tgtEl>
                                          <p:spTgt spid="122"/>
                                        </p:tgtEl>
                                      </p:cBhvr>
                                      <p:to x="100000" y="100000"/>
                                    </p:animScale>
                                    <p:animScale>
                                      <p:cBhvr>
                                        <p:cTn id="109" dur="4">
                                          <p:stCondLst>
                                            <p:cond delay="246"/>
                                          </p:stCondLst>
                                        </p:cTn>
                                        <p:tgtEl>
                                          <p:spTgt spid="122"/>
                                        </p:tgtEl>
                                      </p:cBhvr>
                                      <p:to x="100000" y="90000"/>
                                    </p:animScale>
                                    <p:animScale>
                                      <p:cBhvr>
                                        <p:cTn id="110" dur="25" decel="50000">
                                          <p:stCondLst>
                                            <p:cond delay="250"/>
                                          </p:stCondLst>
                                        </p:cTn>
                                        <p:tgtEl>
                                          <p:spTgt spid="122"/>
                                        </p:tgtEl>
                                      </p:cBhvr>
                                      <p:to x="100000" y="100000"/>
                                    </p:animScale>
                                    <p:animScale>
                                      <p:cBhvr>
                                        <p:cTn id="111" dur="4">
                                          <p:stCondLst>
                                            <p:cond delay="271"/>
                                          </p:stCondLst>
                                        </p:cTn>
                                        <p:tgtEl>
                                          <p:spTgt spid="122"/>
                                        </p:tgtEl>
                                      </p:cBhvr>
                                      <p:to x="100000" y="95000"/>
                                    </p:animScale>
                                    <p:animScale>
                                      <p:cBhvr>
                                        <p:cTn id="112" dur="25" decel="50000">
                                          <p:stCondLst>
                                            <p:cond delay="275"/>
                                          </p:stCondLst>
                                        </p:cTn>
                                        <p:tgtEl>
                                          <p:spTgt spid="122"/>
                                        </p:tgtEl>
                                      </p:cBhvr>
                                      <p:to x="100000" y="100000"/>
                                    </p:animScale>
                                  </p:childTnLst>
                                </p:cTn>
                              </p:par>
                            </p:childTnLst>
                          </p:cTn>
                        </p:par>
                        <p:par>
                          <p:cTn id="113" fill="hold">
                            <p:stCondLst>
                              <p:cond delay="8000"/>
                            </p:stCondLst>
                            <p:childTnLst>
                              <p:par>
                                <p:cTn id="114" presetID="26" presetClass="entr" presetSubtype="0" fill="hold" nodeType="afterEffect">
                                  <p:stCondLst>
                                    <p:cond delay="0"/>
                                  </p:stCondLst>
                                  <p:childTnLst>
                                    <p:set>
                                      <p:cBhvr>
                                        <p:cTn id="115" dur="1" fill="hold">
                                          <p:stCondLst>
                                            <p:cond delay="0"/>
                                          </p:stCondLst>
                                        </p:cTn>
                                        <p:tgtEl>
                                          <p:spTgt spid="130"/>
                                        </p:tgtEl>
                                        <p:attrNameLst>
                                          <p:attrName>style.visibility</p:attrName>
                                        </p:attrNameLst>
                                      </p:cBhvr>
                                      <p:to>
                                        <p:strVal val="visible"/>
                                      </p:to>
                                    </p:set>
                                    <p:animEffect transition="in" filter="wipe(down)">
                                      <p:cBhvr>
                                        <p:cTn id="116" dur="87">
                                          <p:stCondLst>
                                            <p:cond delay="0"/>
                                          </p:stCondLst>
                                        </p:cTn>
                                        <p:tgtEl>
                                          <p:spTgt spid="130"/>
                                        </p:tgtEl>
                                      </p:cBhvr>
                                    </p:animEffect>
                                    <p:anim calcmode="lin" valueType="num">
                                      <p:cBhvr>
                                        <p:cTn id="117"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8"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9"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20"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21"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22" dur="4">
                                          <p:stCondLst>
                                            <p:cond delay="98"/>
                                          </p:stCondLst>
                                        </p:cTn>
                                        <p:tgtEl>
                                          <p:spTgt spid="130"/>
                                        </p:tgtEl>
                                      </p:cBhvr>
                                      <p:to x="100000" y="60000"/>
                                    </p:animScale>
                                    <p:animScale>
                                      <p:cBhvr>
                                        <p:cTn id="123" dur="25" decel="50000">
                                          <p:stCondLst>
                                            <p:cond delay="101"/>
                                          </p:stCondLst>
                                        </p:cTn>
                                        <p:tgtEl>
                                          <p:spTgt spid="130"/>
                                        </p:tgtEl>
                                      </p:cBhvr>
                                      <p:to x="100000" y="100000"/>
                                    </p:animScale>
                                    <p:animScale>
                                      <p:cBhvr>
                                        <p:cTn id="124" dur="4">
                                          <p:stCondLst>
                                            <p:cond delay="197"/>
                                          </p:stCondLst>
                                        </p:cTn>
                                        <p:tgtEl>
                                          <p:spTgt spid="130"/>
                                        </p:tgtEl>
                                      </p:cBhvr>
                                      <p:to x="100000" y="80000"/>
                                    </p:animScale>
                                    <p:animScale>
                                      <p:cBhvr>
                                        <p:cTn id="125" dur="25" decel="50000">
                                          <p:stCondLst>
                                            <p:cond delay="201"/>
                                          </p:stCondLst>
                                        </p:cTn>
                                        <p:tgtEl>
                                          <p:spTgt spid="130"/>
                                        </p:tgtEl>
                                      </p:cBhvr>
                                      <p:to x="100000" y="100000"/>
                                    </p:animScale>
                                    <p:animScale>
                                      <p:cBhvr>
                                        <p:cTn id="126" dur="4">
                                          <p:stCondLst>
                                            <p:cond delay="246"/>
                                          </p:stCondLst>
                                        </p:cTn>
                                        <p:tgtEl>
                                          <p:spTgt spid="130"/>
                                        </p:tgtEl>
                                      </p:cBhvr>
                                      <p:to x="100000" y="90000"/>
                                    </p:animScale>
                                    <p:animScale>
                                      <p:cBhvr>
                                        <p:cTn id="127" dur="25" decel="50000">
                                          <p:stCondLst>
                                            <p:cond delay="250"/>
                                          </p:stCondLst>
                                        </p:cTn>
                                        <p:tgtEl>
                                          <p:spTgt spid="130"/>
                                        </p:tgtEl>
                                      </p:cBhvr>
                                      <p:to x="100000" y="100000"/>
                                    </p:animScale>
                                    <p:animScale>
                                      <p:cBhvr>
                                        <p:cTn id="128" dur="4">
                                          <p:stCondLst>
                                            <p:cond delay="271"/>
                                          </p:stCondLst>
                                        </p:cTn>
                                        <p:tgtEl>
                                          <p:spTgt spid="130"/>
                                        </p:tgtEl>
                                      </p:cBhvr>
                                      <p:to x="100000" y="95000"/>
                                    </p:animScale>
                                    <p:animScale>
                                      <p:cBhvr>
                                        <p:cTn id="129" dur="25" decel="50000">
                                          <p:stCondLst>
                                            <p:cond delay="275"/>
                                          </p:stCondLst>
                                        </p:cTn>
                                        <p:tgtEl>
                                          <p:spTgt spid="130"/>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41" presetClass="entr" presetSubtype="0" fill="hold" grpId="0" nodeType="clickEffect">
                                  <p:stCondLst>
                                    <p:cond delay="0"/>
                                  </p:stCondLst>
                                  <p:iterate type="lt">
                                    <p:tmPct val="10000"/>
                                  </p:iterate>
                                  <p:childTnLst>
                                    <p:set>
                                      <p:cBhvr>
                                        <p:cTn id="133" dur="1" fill="hold">
                                          <p:stCondLst>
                                            <p:cond delay="0"/>
                                          </p:stCondLst>
                                        </p:cTn>
                                        <p:tgtEl>
                                          <p:spTgt spid="146"/>
                                        </p:tgtEl>
                                        <p:attrNameLst>
                                          <p:attrName>style.visibility</p:attrName>
                                        </p:attrNameLst>
                                      </p:cBhvr>
                                      <p:to>
                                        <p:strVal val="visible"/>
                                      </p:to>
                                    </p:set>
                                    <p:anim calcmode="lin" valueType="num">
                                      <p:cBhvr>
                                        <p:cTn id="13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35" dur="300" fill="hold"/>
                                        <p:tgtEl>
                                          <p:spTgt spid="146"/>
                                        </p:tgtEl>
                                        <p:attrNameLst>
                                          <p:attrName>ppt_y</p:attrName>
                                        </p:attrNameLst>
                                      </p:cBhvr>
                                      <p:tavLst>
                                        <p:tav tm="0">
                                          <p:val>
                                            <p:strVal val="#ppt_y"/>
                                          </p:val>
                                        </p:tav>
                                        <p:tav tm="100000">
                                          <p:val>
                                            <p:strVal val="#ppt_y"/>
                                          </p:val>
                                        </p:tav>
                                      </p:tavLst>
                                    </p:anim>
                                    <p:anim calcmode="lin" valueType="num">
                                      <p:cBhvr>
                                        <p:cTn id="13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3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38" dur="300" tmFilter="0,0; .5, 1; 1, 1"/>
                                        <p:tgtEl>
                                          <p:spTgt spid="146"/>
                                        </p:tgtEl>
                                      </p:cBhvr>
                                    </p:animEffect>
                                  </p:childTnLst>
                                </p:cTn>
                              </p:par>
                            </p:childTnLst>
                          </p:cTn>
                        </p:par>
                      </p:childTnLst>
                    </p:cTn>
                  </p:par>
                  <p:par>
                    <p:cTn id="139" fill="hold">
                      <p:stCondLst>
                        <p:cond delay="indefinite"/>
                      </p:stCondLst>
                      <p:childTnLst>
                        <p:par>
                          <p:cTn id="140" fill="hold">
                            <p:stCondLst>
                              <p:cond delay="0"/>
                            </p:stCondLst>
                            <p:childTnLst>
                              <p:par>
                                <p:cTn id="141" presetID="41" presetClass="entr" presetSubtype="0" fill="hold" grpId="0" nodeType="clickEffect">
                                  <p:stCondLst>
                                    <p:cond delay="0"/>
                                  </p:stCondLst>
                                  <p:iterate type="lt">
                                    <p:tmPct val="10000"/>
                                  </p:iterate>
                                  <p:childTnLst>
                                    <p:set>
                                      <p:cBhvr>
                                        <p:cTn id="142" dur="1" fill="hold">
                                          <p:stCondLst>
                                            <p:cond delay="0"/>
                                          </p:stCondLst>
                                        </p:cTn>
                                        <p:tgtEl>
                                          <p:spTgt spid="148"/>
                                        </p:tgtEl>
                                        <p:attrNameLst>
                                          <p:attrName>style.visibility</p:attrName>
                                        </p:attrNameLst>
                                      </p:cBhvr>
                                      <p:to>
                                        <p:strVal val="visible"/>
                                      </p:to>
                                    </p:set>
                                    <p:anim calcmode="lin" valueType="num">
                                      <p:cBhvr>
                                        <p:cTn id="143"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44" dur="300" fill="hold"/>
                                        <p:tgtEl>
                                          <p:spTgt spid="148"/>
                                        </p:tgtEl>
                                        <p:attrNameLst>
                                          <p:attrName>ppt_y</p:attrName>
                                        </p:attrNameLst>
                                      </p:cBhvr>
                                      <p:tavLst>
                                        <p:tav tm="0">
                                          <p:val>
                                            <p:strVal val="#ppt_y"/>
                                          </p:val>
                                        </p:tav>
                                        <p:tav tm="100000">
                                          <p:val>
                                            <p:strVal val="#ppt_y"/>
                                          </p:val>
                                        </p:tav>
                                      </p:tavLst>
                                    </p:anim>
                                    <p:anim calcmode="lin" valueType="num">
                                      <p:cBhvr>
                                        <p:cTn id="145"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46"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47" dur="300" tmFilter="0,0; .5, 1; 1, 1"/>
                                        <p:tgtEl>
                                          <p:spTgt spid="148"/>
                                        </p:tgtEl>
                                      </p:cBhvr>
                                    </p:animEffect>
                                  </p:childTnLst>
                                </p:cTn>
                              </p:par>
                            </p:childTnLst>
                          </p:cTn>
                        </p:par>
                      </p:childTnLst>
                    </p:cTn>
                  </p:par>
                  <p:par>
                    <p:cTn id="148" fill="hold">
                      <p:stCondLst>
                        <p:cond delay="indefinite"/>
                      </p:stCondLst>
                      <p:childTnLst>
                        <p:par>
                          <p:cTn id="149" fill="hold">
                            <p:stCondLst>
                              <p:cond delay="0"/>
                            </p:stCondLst>
                            <p:childTnLst>
                              <p:par>
                                <p:cTn id="150" presetID="41" presetClass="entr" presetSubtype="0" fill="hold" grpId="0" nodeType="clickEffect">
                                  <p:stCondLst>
                                    <p:cond delay="0"/>
                                  </p:stCondLst>
                                  <p:iterate type="lt">
                                    <p:tmPct val="10000"/>
                                  </p:iterate>
                                  <p:childTnLst>
                                    <p:set>
                                      <p:cBhvr>
                                        <p:cTn id="151" dur="1" fill="hold">
                                          <p:stCondLst>
                                            <p:cond delay="0"/>
                                          </p:stCondLst>
                                        </p:cTn>
                                        <p:tgtEl>
                                          <p:spTgt spid="147"/>
                                        </p:tgtEl>
                                        <p:attrNameLst>
                                          <p:attrName>style.visibility</p:attrName>
                                        </p:attrNameLst>
                                      </p:cBhvr>
                                      <p:to>
                                        <p:strVal val="visible"/>
                                      </p:to>
                                    </p:set>
                                    <p:anim calcmode="lin" valueType="num">
                                      <p:cBhvr>
                                        <p:cTn id="152"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153" dur="300" fill="hold"/>
                                        <p:tgtEl>
                                          <p:spTgt spid="147"/>
                                        </p:tgtEl>
                                        <p:attrNameLst>
                                          <p:attrName>ppt_y</p:attrName>
                                        </p:attrNameLst>
                                      </p:cBhvr>
                                      <p:tavLst>
                                        <p:tav tm="0">
                                          <p:val>
                                            <p:strVal val="#ppt_y"/>
                                          </p:val>
                                        </p:tav>
                                        <p:tav tm="100000">
                                          <p:val>
                                            <p:strVal val="#ppt_y"/>
                                          </p:val>
                                        </p:tav>
                                      </p:tavLst>
                                    </p:anim>
                                    <p:anim calcmode="lin" valueType="num">
                                      <p:cBhvr>
                                        <p:cTn id="154"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155"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156" dur="300" tmFilter="0,0; .5, 1; 1, 1"/>
                                        <p:tgtEl>
                                          <p:spTgt spid="147"/>
                                        </p:tgtEl>
                                      </p:cBhvr>
                                    </p:animEffect>
                                  </p:childTnLst>
                                </p:cTn>
                              </p:par>
                            </p:childTnLst>
                          </p:cTn>
                        </p:par>
                      </p:childTnLst>
                    </p:cTn>
                  </p:par>
                  <p:par>
                    <p:cTn id="157" fill="hold">
                      <p:stCondLst>
                        <p:cond delay="indefinite"/>
                      </p:stCondLst>
                      <p:childTnLst>
                        <p:par>
                          <p:cTn id="158" fill="hold">
                            <p:stCondLst>
                              <p:cond delay="0"/>
                            </p:stCondLst>
                            <p:childTnLst>
                              <p:par>
                                <p:cTn id="159" presetID="41" presetClass="entr" presetSubtype="0" fill="hold" grpId="0" nodeType="clickEffect">
                                  <p:stCondLst>
                                    <p:cond delay="0"/>
                                  </p:stCondLst>
                                  <p:iterate type="lt">
                                    <p:tmPct val="10000"/>
                                  </p:iterate>
                                  <p:childTnLst>
                                    <p:set>
                                      <p:cBhvr>
                                        <p:cTn id="160" dur="1" fill="hold">
                                          <p:stCondLst>
                                            <p:cond delay="0"/>
                                          </p:stCondLst>
                                        </p:cTn>
                                        <p:tgtEl>
                                          <p:spTgt spid="47"/>
                                        </p:tgtEl>
                                        <p:attrNameLst>
                                          <p:attrName>style.visibility</p:attrName>
                                        </p:attrNameLst>
                                      </p:cBhvr>
                                      <p:to>
                                        <p:strVal val="visible"/>
                                      </p:to>
                                    </p:set>
                                    <p:anim calcmode="lin" valueType="num">
                                      <p:cBhvr>
                                        <p:cTn id="161" dur="3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162" dur="300" fill="hold"/>
                                        <p:tgtEl>
                                          <p:spTgt spid="47"/>
                                        </p:tgtEl>
                                        <p:attrNameLst>
                                          <p:attrName>ppt_y</p:attrName>
                                        </p:attrNameLst>
                                      </p:cBhvr>
                                      <p:tavLst>
                                        <p:tav tm="0">
                                          <p:val>
                                            <p:strVal val="#ppt_y"/>
                                          </p:val>
                                        </p:tav>
                                        <p:tav tm="100000">
                                          <p:val>
                                            <p:strVal val="#ppt_y"/>
                                          </p:val>
                                        </p:tav>
                                      </p:tavLst>
                                    </p:anim>
                                    <p:anim calcmode="lin" valueType="num">
                                      <p:cBhvr>
                                        <p:cTn id="163" dur="3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64" dur="3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65" dur="3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7" grpId="0"/>
      <p:bldP spid="148"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263" y="2239548"/>
            <a:ext cx="10593356" cy="2308324"/>
          </a:xfrm>
          <a:prstGeom prst="rect">
            <a:avLst/>
          </a:prstGeom>
        </p:spPr>
        <p:txBody>
          <a:bodyPr wrap="square">
            <a:spAutoFit/>
          </a:bodyPr>
          <a:lstStyle/>
          <a:p>
            <a:r>
              <a:rPr lang="de-DE" sz="3600" dirty="0">
                <a:latin typeface="Times New Roman" pitchFamily="18" charset="0"/>
                <a:cs typeface="Times New Roman" pitchFamily="18" charset="0"/>
              </a:rPr>
              <a:t>+ </a:t>
            </a:r>
            <a:r>
              <a:rPr lang="de-DE" sz="3600" b="1" dirty="0">
                <a:latin typeface="Times New Roman" pitchFamily="18" charset="0"/>
                <a:cs typeface="Times New Roman" pitchFamily="18" charset="0"/>
              </a:rPr>
              <a:t>Vòng 01: </a:t>
            </a:r>
            <a:r>
              <a:rPr lang="de-DE" sz="3600" u="sng" dirty="0">
                <a:latin typeface="Times New Roman" pitchFamily="18" charset="0"/>
                <a:cs typeface="Times New Roman" pitchFamily="18" charset="0"/>
              </a:rPr>
              <a:t>Nhóm chuyên gia </a:t>
            </a:r>
            <a:r>
              <a:rPr lang="de-DE" sz="3600" dirty="0">
                <a:latin typeface="Times New Roman" pitchFamily="18" charset="0"/>
                <a:cs typeface="Times New Roman" pitchFamily="18" charset="0"/>
              </a:rPr>
              <a:t>các nhóm thực hiện phiếu học tập 01.</a:t>
            </a:r>
            <a:endParaRPr lang="en-US" sz="3600" dirty="0">
              <a:latin typeface="Times New Roman" pitchFamily="18" charset="0"/>
              <a:cs typeface="Times New Roman" pitchFamily="18" charset="0"/>
            </a:endParaRPr>
          </a:p>
          <a:p>
            <a:r>
              <a:rPr lang="de-DE" sz="3600" dirty="0">
                <a:latin typeface="Times New Roman" pitchFamily="18" charset="0"/>
                <a:cs typeface="Times New Roman" pitchFamily="18" charset="0"/>
              </a:rPr>
              <a:t>+ </a:t>
            </a:r>
            <a:r>
              <a:rPr lang="de-DE" sz="3600" b="1" dirty="0">
                <a:latin typeface="Times New Roman" pitchFamily="18" charset="0"/>
                <a:cs typeface="Times New Roman" pitchFamily="18" charset="0"/>
              </a:rPr>
              <a:t>Vòng 02: </a:t>
            </a:r>
            <a:r>
              <a:rPr lang="de-DE" sz="3600" u="sng" dirty="0">
                <a:latin typeface="Times New Roman" pitchFamily="18" charset="0"/>
                <a:cs typeface="Times New Roman" pitchFamily="18" charset="0"/>
              </a:rPr>
              <a:t>Nhóm các mảnh ghép </a:t>
            </a:r>
            <a:r>
              <a:rPr lang="de-DE" sz="3600" dirty="0">
                <a:latin typeface="Times New Roman" pitchFamily="18" charset="0"/>
                <a:cs typeface="Times New Roman" pitchFamily="18" charset="0"/>
              </a:rPr>
              <a:t>thực hiện phiếu học tập 02.</a:t>
            </a:r>
            <a:endParaRPr lang="en-US" sz="3600" dirty="0">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5CBB7D66-0FD6-4444-9E5A-0F5133754D0C}"/>
              </a:ext>
            </a:extLst>
          </p:cNvPr>
          <p:cNvSpPr/>
          <p:nvPr/>
        </p:nvSpPr>
        <p:spPr>
          <a:xfrm>
            <a:off x="577200" y="97656"/>
            <a:ext cx="11093482" cy="14846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altLang="zh-CN" sz="36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I. </a:t>
            </a:r>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GIỚI THIỆU MỘT SỐ DỤNG CỤ VÀ CÁCH SỬ DỤNG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291318" cy="11555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434573" y="1321068"/>
            <a:ext cx="11175536" cy="830997"/>
          </a:xfrm>
          <a:prstGeom prst="rect">
            <a:avLst/>
          </a:prstGeom>
          <a:ln>
            <a:solidFill>
              <a:srgbClr val="FF0000"/>
            </a:solidFill>
          </a:ln>
        </p:spPr>
        <p:txBody>
          <a:bodyPr wrap="square">
            <a:spAutoFit/>
          </a:bodyPr>
          <a:lstStyle/>
          <a:p>
            <a:r>
              <a:rPr lang="en-US" sz="2400" b="1" u="sng" dirty="0" err="1">
                <a:latin typeface="Times New Roman" pitchFamily="18" charset="0"/>
                <a:cs typeface="Times New Roman" pitchFamily="18" charset="0"/>
              </a:rPr>
              <a:t>Nhóm</a:t>
            </a:r>
            <a:r>
              <a:rPr lang="en-US" sz="2400" b="1" u="sng" dirty="0">
                <a:latin typeface="Times New Roman" pitchFamily="18" charset="0"/>
                <a:cs typeface="Times New Roman" pitchFamily="18" charset="0"/>
              </a:rPr>
              <a:t> 1:</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dirty="0">
                <a:latin typeface="Times New Roman" pitchFamily="18" charset="0"/>
                <a:cs typeface="Times New Roman" pitchFamily="18" charset="0"/>
              </a:rPr>
              <a:t>.</a:t>
            </a:r>
          </a:p>
        </p:txBody>
      </p:sp>
      <p:sp>
        <p:nvSpPr>
          <p:cNvPr id="3" name="Rectangle 2"/>
          <p:cNvSpPr/>
          <p:nvPr/>
        </p:nvSpPr>
        <p:spPr>
          <a:xfrm>
            <a:off x="434573" y="2511982"/>
            <a:ext cx="11175536" cy="830997"/>
          </a:xfrm>
          <a:prstGeom prst="rect">
            <a:avLst/>
          </a:prstGeom>
          <a:ln>
            <a:solidFill>
              <a:srgbClr val="FF0000"/>
            </a:solidFill>
          </a:ln>
        </p:spPr>
        <p:txBody>
          <a:bodyPr wrap="square">
            <a:spAutoFit/>
          </a:bodyPr>
          <a:lstStyle/>
          <a:p>
            <a:r>
              <a:rPr lang="en-US" sz="2400" b="1" u="sng" dirty="0" err="1">
                <a:latin typeface="Times New Roman" pitchFamily="18" charset="0"/>
                <a:cs typeface="Times New Roman" pitchFamily="18" charset="0"/>
              </a:rPr>
              <a:t>Nhóm</a:t>
            </a:r>
            <a:r>
              <a:rPr lang="en-US" sz="2400" b="1" u="sng" dirty="0">
                <a:latin typeface="Times New Roman" pitchFamily="18" charset="0"/>
                <a:cs typeface="Times New Roman" pitchFamily="18" charset="0"/>
              </a:rPr>
              <a:t> 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a:t>
            </a:r>
          </a:p>
        </p:txBody>
      </p:sp>
      <p:sp>
        <p:nvSpPr>
          <p:cNvPr id="5" name="TextBox 4"/>
          <p:cNvSpPr txBox="1"/>
          <p:nvPr/>
        </p:nvSpPr>
        <p:spPr>
          <a:xfrm>
            <a:off x="2897288" y="320565"/>
            <a:ext cx="5369633" cy="461665"/>
          </a:xfrm>
          <a:prstGeom prst="rect">
            <a:avLst/>
          </a:prstGeom>
          <a:solidFill>
            <a:schemeClr val="tx2">
              <a:lumMod val="20000"/>
              <a:lumOff val="80000"/>
            </a:schemeClr>
          </a:solidFill>
          <a:ln>
            <a:solidFill>
              <a:srgbClr val="CC99FF"/>
            </a:solidFill>
          </a:ln>
        </p:spPr>
        <p:txBody>
          <a:bodyPr wrap="square" rtlCol="0">
            <a:spAutoFit/>
          </a:bodyPr>
          <a:lstStyle/>
          <a:p>
            <a:pPr algn="ctr"/>
            <a:r>
              <a:rPr lang="en-US" sz="2400" b="1" dirty="0">
                <a:solidFill>
                  <a:srgbClr val="0000CC"/>
                </a:solidFill>
                <a:latin typeface="Times New Roman" panose="02020603050405020304" pitchFamily="18" charset="0"/>
                <a:cs typeface="Times New Roman" panose="02020603050405020304" pitchFamily="18" charset="0"/>
              </a:rPr>
              <a:t>PHIẾU HỌC TẬP SỐ 1</a:t>
            </a:r>
          </a:p>
        </p:txBody>
      </p:sp>
      <p:sp>
        <p:nvSpPr>
          <p:cNvPr id="6" name="Rectangle 5"/>
          <p:cNvSpPr/>
          <p:nvPr/>
        </p:nvSpPr>
        <p:spPr>
          <a:xfrm>
            <a:off x="434573" y="3682190"/>
            <a:ext cx="11175536" cy="830997"/>
          </a:xfrm>
          <a:prstGeom prst="rect">
            <a:avLst/>
          </a:prstGeom>
          <a:ln>
            <a:solidFill>
              <a:srgbClr val="FF0000"/>
            </a:solidFill>
          </a:ln>
        </p:spPr>
        <p:txBody>
          <a:bodyPr wrap="square">
            <a:spAutoFit/>
          </a:bodyPr>
          <a:lstStyle/>
          <a:p>
            <a:r>
              <a:rPr lang="en-US" sz="2400" b="1" u="sng" dirty="0" err="1">
                <a:latin typeface="Times New Roman" pitchFamily="18" charset="0"/>
                <a:cs typeface="Times New Roman" pitchFamily="18" charset="0"/>
              </a:rPr>
              <a:t>Nhóm</a:t>
            </a:r>
            <a:r>
              <a:rPr lang="en-US" sz="2400" b="1" u="sng" dirty="0">
                <a:latin typeface="Times New Roman" pitchFamily="18" charset="0"/>
                <a:cs typeface="Times New Roman" pitchFamily="18" charset="0"/>
              </a:rPr>
              <a:t> 3:</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đổi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chất</a:t>
            </a:r>
            <a:r>
              <a:rPr lang="en-US" sz="2400" b="1" dirty="0">
                <a:latin typeface="Times New Roman" pitchFamily="18" charset="0"/>
                <a:cs typeface="Times New Roman" pitchFamily="18" charset="0"/>
              </a:rPr>
              <a:t>.</a:t>
            </a:r>
          </a:p>
        </p:txBody>
      </p:sp>
      <p:sp>
        <p:nvSpPr>
          <p:cNvPr id="7" name="Rectangle 6"/>
          <p:cNvSpPr/>
          <p:nvPr/>
        </p:nvSpPr>
        <p:spPr>
          <a:xfrm>
            <a:off x="434573" y="4894484"/>
            <a:ext cx="11175536" cy="830997"/>
          </a:xfrm>
          <a:prstGeom prst="rect">
            <a:avLst/>
          </a:prstGeom>
          <a:ln>
            <a:solidFill>
              <a:srgbClr val="FF0000"/>
            </a:solidFill>
          </a:ln>
        </p:spPr>
        <p:txBody>
          <a:bodyPr wrap="square">
            <a:spAutoFit/>
          </a:bodyPr>
          <a:lstStyle/>
          <a:p>
            <a:pPr algn="just"/>
            <a:r>
              <a:rPr lang="en-US" sz="2400" b="1" u="sng" dirty="0" err="1">
                <a:latin typeface="Times New Roman" pitchFamily="18" charset="0"/>
                <a:cs typeface="Times New Roman" pitchFamily="18" charset="0"/>
              </a:rPr>
              <a:t>Nhóm</a:t>
            </a:r>
            <a:r>
              <a:rPr lang="en-US" sz="2400" b="1" u="sng" dirty="0">
                <a:latin typeface="Times New Roman" pitchFamily="18" charset="0"/>
                <a:cs typeface="Times New Roman" pitchFamily="18" charset="0"/>
              </a:rPr>
              <a:t> 4:</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nhiễm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sắc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785390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03328" y="632112"/>
            <a:ext cx="11663265" cy="5696988"/>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圆角矩形 17"/>
          <p:cNvSpPr/>
          <p:nvPr/>
        </p:nvSpPr>
        <p:spPr>
          <a:xfrm>
            <a:off x="428416" y="1018135"/>
            <a:ext cx="11413087" cy="5387842"/>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itchFamily="18" charset="0"/>
                <a:cs typeface="Times New Roman" pitchFamily="18" charset="0"/>
              </a:rPr>
              <a:t> </a:t>
            </a:r>
            <a:endParaRPr lang="en-US" dirty="0"/>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332404" y="292352"/>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66" name="任意多边形 65"/>
          <p:cNvSpPr/>
          <p:nvPr/>
        </p:nvSpPr>
        <p:spPr>
          <a:xfrm>
            <a:off x="229647" y="846873"/>
            <a:ext cx="1862502"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dirty="0">
                <a:solidFill>
                  <a:schemeClr val="tx1"/>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hỏi</a:t>
            </a:r>
            <a:r>
              <a:rPr lang="en-US" sz="2800" b="1" dirty="0">
                <a:solidFill>
                  <a:srgbClr val="FFFF00"/>
                </a:solidFill>
                <a:latin typeface="Times New Roman" pitchFamily="18" charset="0"/>
                <a:cs typeface="Times New Roman" pitchFamily="18" charset="0"/>
              </a:rPr>
              <a:t> 1</a:t>
            </a:r>
            <a:r>
              <a:rPr lang="en-US" sz="1400" b="1" dirty="0">
                <a:solidFill>
                  <a:srgbClr val="FFFF00"/>
                </a:solidFill>
              </a:rPr>
              <a:t>: </a:t>
            </a:r>
            <a:endParaRPr lang="zh-CN" altLang="en-US" sz="1400" dirty="0">
              <a:solidFill>
                <a:srgbClr val="FFFF00"/>
              </a:solidFill>
            </a:endParaRPr>
          </a:p>
        </p:txBody>
      </p:sp>
      <p:sp>
        <p:nvSpPr>
          <p:cNvPr id="67" name="任意多边形 66"/>
          <p:cNvSpPr/>
          <p:nvPr/>
        </p:nvSpPr>
        <p:spPr>
          <a:xfrm>
            <a:off x="248841" y="1924187"/>
            <a:ext cx="1843308"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hỏi</a:t>
            </a:r>
            <a:r>
              <a:rPr lang="en-US" sz="2800" b="1" dirty="0">
                <a:solidFill>
                  <a:srgbClr val="FFFF00"/>
                </a:solidFill>
                <a:latin typeface="Times New Roman" pitchFamily="18" charset="0"/>
                <a:cs typeface="Times New Roman" pitchFamily="18" charset="0"/>
              </a:rPr>
              <a:t> 2</a:t>
            </a:r>
            <a:endParaRPr lang="en-US" sz="2800" dirty="0">
              <a:solidFill>
                <a:srgbClr val="FFFF00"/>
              </a:solidFill>
              <a:latin typeface="Times New Roman" pitchFamily="18" charset="0"/>
              <a:cs typeface="Times New Roman" pitchFamily="18" charset="0"/>
            </a:endParaRPr>
          </a:p>
          <a:p>
            <a:pPr algn="ctr"/>
            <a:endParaRPr lang="zh-CN" altLang="en-US" sz="1400" dirty="0"/>
          </a:p>
        </p:txBody>
      </p:sp>
      <p:sp>
        <p:nvSpPr>
          <p:cNvPr id="94" name="任意多边形 93"/>
          <p:cNvSpPr/>
          <p:nvPr/>
        </p:nvSpPr>
        <p:spPr>
          <a:xfrm>
            <a:off x="303328" y="2997327"/>
            <a:ext cx="1792801"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hỏi</a:t>
            </a:r>
            <a:r>
              <a:rPr lang="en-US" sz="2800" b="1" dirty="0" smtClean="0">
                <a:solidFill>
                  <a:srgbClr val="FFFF00"/>
                </a:solidFill>
                <a:latin typeface="Times New Roman" pitchFamily="18" charset="0"/>
                <a:cs typeface="Times New Roman" pitchFamily="18" charset="0"/>
              </a:rPr>
              <a:t> 3 </a:t>
            </a:r>
            <a:endParaRPr lang="zh-CN" altLang="en-US" sz="2800" dirty="0">
              <a:solidFill>
                <a:srgbClr val="FFFF00"/>
              </a:solidFill>
            </a:endParaRPr>
          </a:p>
        </p:txBody>
      </p:sp>
      <p:sp>
        <p:nvSpPr>
          <p:cNvPr id="44" name="TextBox 43"/>
          <p:cNvSpPr txBox="1"/>
          <p:nvPr/>
        </p:nvSpPr>
        <p:spPr>
          <a:xfrm>
            <a:off x="3684826" y="52772"/>
            <a:ext cx="5347214" cy="584775"/>
          </a:xfrm>
          <a:prstGeom prst="rect">
            <a:avLst/>
          </a:prstGeom>
          <a:solidFill>
            <a:schemeClr val="tx2">
              <a:lumMod val="40000"/>
              <a:lumOff val="60000"/>
            </a:schemeClr>
          </a:solidFill>
        </p:spPr>
        <p:txBody>
          <a:bodyPr wrap="square" rtlCol="0">
            <a:spAutoFit/>
          </a:bodyPr>
          <a:lstStyle/>
          <a:p>
            <a:pPr algn="ctr"/>
            <a:r>
              <a:rPr lang="en-US" sz="3200" b="1" dirty="0">
                <a:solidFill>
                  <a:srgbClr val="0000CC"/>
                </a:solidFill>
                <a:latin typeface="Times New Roman" panose="02020603050405020304" pitchFamily="18" charset="0"/>
                <a:cs typeface="Times New Roman" panose="02020603050405020304" pitchFamily="18" charset="0"/>
              </a:rPr>
              <a:t>PHIẾU HỌC TẬP SỐ 2</a:t>
            </a:r>
          </a:p>
        </p:txBody>
      </p:sp>
      <p:sp>
        <p:nvSpPr>
          <p:cNvPr id="6" name="TextBox 5"/>
          <p:cNvSpPr txBox="1"/>
          <p:nvPr/>
        </p:nvSpPr>
        <p:spPr>
          <a:xfrm>
            <a:off x="2186658" y="1095431"/>
            <a:ext cx="9439286" cy="461665"/>
          </a:xfrm>
          <a:prstGeom prst="rect">
            <a:avLst/>
          </a:prstGeom>
          <a:noFill/>
          <a:ln>
            <a:solidFill>
              <a:schemeClr val="accent2">
                <a:lumMod val="75000"/>
              </a:schemeClr>
            </a:solidFill>
          </a:ln>
        </p:spPr>
        <p:txBody>
          <a:bodyPr wrap="square" rtlCol="0">
            <a:spAutoFit/>
          </a:bodyPr>
          <a:lstStyle/>
          <a:p>
            <a:r>
              <a:rPr lang="en-US" sz="2400" b="1" dirty="0" err="1">
                <a:latin typeface="Times New Roman" pitchFamily="18" charset="0"/>
                <a:cs typeface="Times New Roman" pitchFamily="18" charset="0"/>
              </a:rPr>
              <a:t>Đề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xuất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chùm</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sáng</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7" name="TextBox 6"/>
          <p:cNvSpPr txBox="1"/>
          <p:nvPr/>
        </p:nvSpPr>
        <p:spPr>
          <a:xfrm>
            <a:off x="2186658" y="2113172"/>
            <a:ext cx="9439286" cy="830997"/>
          </a:xfrm>
          <a:prstGeom prst="rect">
            <a:avLst/>
          </a:prstGeom>
          <a:noFill/>
          <a:ln>
            <a:solidFill>
              <a:srgbClr val="C00000"/>
            </a:solidFill>
          </a:ln>
        </p:spPr>
        <p:txBody>
          <a:bodyPr wrap="square" rtlCol="0">
            <a:spAutoFit/>
          </a:bodyPr>
          <a:lstStyle/>
          <a:p>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1.4–SGK/tr.7, </a:t>
            </a:r>
            <a:r>
              <a:rPr lang="en-US" sz="2400" b="1" dirty="0" err="1">
                <a:latin typeface="Times New Roman" pitchFamily="18" charset="0"/>
                <a:cs typeface="Times New Roman" pitchFamily="18" charset="0"/>
              </a:rPr>
              <a:t>giải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vạch</a:t>
            </a:r>
            <a:r>
              <a:rPr lang="en-US" sz="2400" b="1" dirty="0">
                <a:latin typeface="Times New Roman" pitchFamily="18" charset="0"/>
                <a:cs typeface="Times New Roman" pitchFamily="18" charset="0"/>
              </a:rPr>
              <a:t> 0 </a:t>
            </a:r>
            <a:r>
              <a:rPr lang="en-US" sz="2400" b="1" dirty="0" err="1">
                <a:latin typeface="Times New Roman" pitchFamily="18" charset="0"/>
                <a:cs typeface="Times New Roman" pitchFamily="18" charset="0"/>
              </a:rPr>
              <a:t>nằm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giữa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đo</a:t>
            </a:r>
            <a:r>
              <a:rPr lang="en-US" sz="2400" b="1" dirty="0">
                <a:latin typeface="Times New Roman" pitchFamily="18" charset="0"/>
                <a:cs typeface="Times New Roman" pitchFamily="18" charset="0"/>
              </a:rPr>
              <a:t>?</a:t>
            </a:r>
          </a:p>
        </p:txBody>
      </p:sp>
      <p:sp>
        <p:nvSpPr>
          <p:cNvPr id="50" name="TextBox 49"/>
          <p:cNvSpPr txBox="1"/>
          <p:nvPr/>
        </p:nvSpPr>
        <p:spPr>
          <a:xfrm>
            <a:off x="2156380" y="3187144"/>
            <a:ext cx="9469563" cy="830997"/>
          </a:xfrm>
          <a:prstGeom prst="rect">
            <a:avLst/>
          </a:prstGeom>
          <a:noFill/>
          <a:ln>
            <a:solidFill>
              <a:srgbClr val="C00000"/>
            </a:solidFill>
          </a:ln>
        </p:spPr>
        <p:txBody>
          <a:bodyPr wrap="square" rtlCol="0">
            <a:spAutoFit/>
          </a:bodyPr>
          <a:lstStyle/>
          <a:p>
            <a:r>
              <a:rPr lang="en-US" sz="2400" b="1" dirty="0" err="1" smtClean="0">
                <a:latin typeface="Times New Roman" pitchFamily="18" charset="0"/>
                <a:cs typeface="Times New Roman" pitchFamily="18" charset="0"/>
              </a:rPr>
              <a:t>Phễu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phễu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chiết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cầu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phòng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nghiệm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thường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bằng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liệu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Cần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lưu</a:t>
            </a:r>
            <a:r>
              <a:rPr lang="en-US" sz="2400" b="1" dirty="0" smtClean="0">
                <a:latin typeface="Times New Roman" pitchFamily="18" charset="0"/>
                <a:cs typeface="Times New Roman" pitchFamily="18" charset="0"/>
              </a:rPr>
              <a:t> ý </a:t>
            </a:r>
            <a:r>
              <a:rPr lang="en-US" sz="2400" b="1" dirty="0" err="1" smtClean="0">
                <a:latin typeface="Times New Roman" pitchFamily="18" charset="0"/>
                <a:cs typeface="Times New Roman" pitchFamily="18" charset="0"/>
              </a:rPr>
              <a:t>gì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chúng</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51" name="任意多边形 65"/>
          <p:cNvSpPr/>
          <p:nvPr/>
        </p:nvSpPr>
        <p:spPr>
          <a:xfrm>
            <a:off x="266670" y="4089216"/>
            <a:ext cx="1763055"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hỏi</a:t>
            </a:r>
            <a:r>
              <a:rPr lang="en-US" sz="2800" b="1" dirty="0" smtClean="0">
                <a:solidFill>
                  <a:srgbClr val="FFFF00"/>
                </a:solidFill>
                <a:latin typeface="Times New Roman" pitchFamily="18" charset="0"/>
                <a:cs typeface="Times New Roman" pitchFamily="18" charset="0"/>
              </a:rPr>
              <a:t> 4</a:t>
            </a:r>
            <a:r>
              <a:rPr lang="en-US" sz="1400" b="1" dirty="0" smtClean="0">
                <a:solidFill>
                  <a:srgbClr val="FFFF00"/>
                </a:solidFill>
              </a:rPr>
              <a:t> </a:t>
            </a:r>
            <a:endParaRPr lang="zh-CN" altLang="en-US" sz="1400" dirty="0">
              <a:solidFill>
                <a:srgbClr val="FFFF00"/>
              </a:solidFill>
            </a:endParaRPr>
          </a:p>
        </p:txBody>
      </p:sp>
      <p:sp>
        <p:nvSpPr>
          <p:cNvPr id="52" name="TextBox 51"/>
          <p:cNvSpPr txBox="1"/>
          <p:nvPr/>
        </p:nvSpPr>
        <p:spPr>
          <a:xfrm>
            <a:off x="2111343" y="4165323"/>
            <a:ext cx="9514599" cy="882678"/>
          </a:xfrm>
          <a:prstGeom prst="rect">
            <a:avLst/>
          </a:prstGeom>
          <a:noFill/>
          <a:ln>
            <a:solidFill>
              <a:srgbClr val="C00000"/>
            </a:solidFill>
          </a:ln>
        </p:spPr>
        <p:txBody>
          <a:bodyPr wrap="square" rtlCol="0">
            <a:spAutoFit/>
          </a:bodyPr>
          <a:lstStyle/>
          <a:p>
            <a:pPr algn="just">
              <a:lnSpc>
                <a:spcPct val="107000"/>
              </a:lnSpc>
              <a:spcAft>
                <a:spcPts val="600"/>
              </a:spcAft>
            </a:pPr>
            <a:r>
              <a:rPr lang="en-US" sz="2400" b="1" dirty="0" err="1">
                <a:latin typeface="Times New Roman"/>
                <a:ea typeface="Calibri"/>
                <a:cs typeface="Times New Roman"/>
              </a:rPr>
              <a:t>Khi</a:t>
            </a:r>
            <a:r>
              <a:rPr lang="en-US" sz="2400" b="1" dirty="0">
                <a:latin typeface="Times New Roman"/>
                <a:ea typeface="Calibri"/>
                <a:cs typeface="Times New Roman"/>
              </a:rPr>
              <a:t> </a:t>
            </a:r>
            <a:r>
              <a:rPr lang="en-US" sz="2400" b="1" dirty="0" err="1">
                <a:latin typeface="Times New Roman"/>
                <a:ea typeface="Calibri"/>
                <a:cs typeface="Times New Roman"/>
              </a:rPr>
              <a:t>sử</a:t>
            </a:r>
            <a:r>
              <a:rPr lang="en-US" sz="2400" b="1" dirty="0">
                <a:latin typeface="Times New Roman"/>
                <a:ea typeface="Calibri"/>
                <a:cs typeface="Times New Roman"/>
              </a:rPr>
              <a:t> </a:t>
            </a:r>
            <a:r>
              <a:rPr lang="en-US" sz="2400" b="1" dirty="0" err="1">
                <a:latin typeface="Times New Roman"/>
                <a:ea typeface="Calibri"/>
                <a:cs typeface="Times New Roman"/>
              </a:rPr>
              <a:t>dụng</a:t>
            </a:r>
            <a:r>
              <a:rPr lang="en-US" sz="2400" b="1" dirty="0">
                <a:latin typeface="Times New Roman"/>
                <a:ea typeface="Calibri"/>
                <a:cs typeface="Times New Roman"/>
              </a:rPr>
              <a:t> </a:t>
            </a:r>
            <a:r>
              <a:rPr lang="en-US" sz="2400" b="1" dirty="0" err="1">
                <a:latin typeface="Times New Roman"/>
                <a:ea typeface="Calibri"/>
                <a:cs typeface="Times New Roman"/>
              </a:rPr>
              <a:t>các</a:t>
            </a:r>
            <a:r>
              <a:rPr lang="en-US" sz="2400" b="1" dirty="0">
                <a:latin typeface="Times New Roman"/>
                <a:ea typeface="Calibri"/>
                <a:cs typeface="Times New Roman"/>
              </a:rPr>
              <a:t> </a:t>
            </a:r>
            <a:r>
              <a:rPr lang="en-US" sz="2400" b="1" dirty="0" err="1">
                <a:latin typeface="Times New Roman"/>
                <a:ea typeface="Calibri"/>
                <a:cs typeface="Times New Roman"/>
              </a:rPr>
              <a:t>dụng</a:t>
            </a:r>
            <a:r>
              <a:rPr lang="en-US" sz="2400" b="1" dirty="0">
                <a:latin typeface="Times New Roman"/>
                <a:ea typeface="Calibri"/>
                <a:cs typeface="Times New Roman"/>
              </a:rPr>
              <a:t> </a:t>
            </a:r>
            <a:r>
              <a:rPr lang="en-US" sz="2400" b="1" dirty="0" err="1">
                <a:latin typeface="Times New Roman"/>
                <a:ea typeface="Calibri"/>
                <a:cs typeface="Times New Roman"/>
              </a:rPr>
              <a:t>cụ</a:t>
            </a:r>
            <a:r>
              <a:rPr lang="en-US" sz="2400" b="1" dirty="0">
                <a:latin typeface="Times New Roman"/>
                <a:ea typeface="Calibri"/>
                <a:cs typeface="Times New Roman"/>
              </a:rPr>
              <a:t> </a:t>
            </a:r>
            <a:r>
              <a:rPr lang="en-US" sz="2400" b="1" dirty="0" err="1">
                <a:latin typeface="Times New Roman"/>
                <a:ea typeface="Calibri"/>
                <a:cs typeface="Times New Roman"/>
              </a:rPr>
              <a:t>thuỷ</a:t>
            </a:r>
            <a:r>
              <a:rPr lang="en-US" sz="2400" b="1" dirty="0">
                <a:latin typeface="Times New Roman"/>
                <a:ea typeface="Calibri"/>
                <a:cs typeface="Times New Roman"/>
              </a:rPr>
              <a:t> </a:t>
            </a:r>
            <a:r>
              <a:rPr lang="en-US" sz="2400" b="1" dirty="0" err="1">
                <a:latin typeface="Times New Roman"/>
                <a:ea typeface="Calibri"/>
                <a:cs typeface="Times New Roman"/>
              </a:rPr>
              <a:t>tinh</a:t>
            </a:r>
            <a:r>
              <a:rPr lang="en-US" sz="2400" b="1" dirty="0">
                <a:latin typeface="Times New Roman"/>
                <a:ea typeface="Calibri"/>
                <a:cs typeface="Times New Roman"/>
              </a:rPr>
              <a:t> </a:t>
            </a:r>
            <a:r>
              <a:rPr lang="en-US" sz="2400" b="1" dirty="0" err="1">
                <a:latin typeface="Times New Roman"/>
                <a:ea typeface="Calibri"/>
                <a:cs typeface="Times New Roman"/>
              </a:rPr>
              <a:t>để</a:t>
            </a:r>
            <a:r>
              <a:rPr lang="en-US" sz="2400" b="1" dirty="0">
                <a:latin typeface="Times New Roman"/>
                <a:ea typeface="Calibri"/>
                <a:cs typeface="Times New Roman"/>
              </a:rPr>
              <a:t> </a:t>
            </a:r>
            <a:r>
              <a:rPr lang="en-US" sz="2400" b="1" dirty="0" err="1">
                <a:latin typeface="Times New Roman"/>
                <a:ea typeface="Calibri"/>
                <a:cs typeface="Times New Roman"/>
              </a:rPr>
              <a:t>thực</a:t>
            </a:r>
            <a:r>
              <a:rPr lang="en-US" sz="2400" b="1" dirty="0">
                <a:latin typeface="Times New Roman"/>
                <a:ea typeface="Calibri"/>
                <a:cs typeface="Times New Roman"/>
              </a:rPr>
              <a:t> </a:t>
            </a:r>
            <a:r>
              <a:rPr lang="en-US" sz="2400" b="1" dirty="0" err="1">
                <a:latin typeface="Times New Roman"/>
                <a:ea typeface="Calibri"/>
                <a:cs typeface="Times New Roman"/>
              </a:rPr>
              <a:t>hiện</a:t>
            </a:r>
            <a:r>
              <a:rPr lang="en-US" sz="2400" b="1" dirty="0">
                <a:latin typeface="Times New Roman"/>
                <a:ea typeface="Calibri"/>
                <a:cs typeface="Times New Roman"/>
              </a:rPr>
              <a:t> </a:t>
            </a:r>
            <a:r>
              <a:rPr lang="en-US" sz="2400" b="1" dirty="0" err="1">
                <a:latin typeface="Times New Roman"/>
                <a:ea typeface="Calibri"/>
                <a:cs typeface="Times New Roman"/>
              </a:rPr>
              <a:t>các</a:t>
            </a:r>
            <a:r>
              <a:rPr lang="en-US" sz="2400" b="1" dirty="0">
                <a:latin typeface="Times New Roman"/>
                <a:ea typeface="Calibri"/>
                <a:cs typeface="Times New Roman"/>
              </a:rPr>
              <a:t> </a:t>
            </a:r>
            <a:r>
              <a:rPr lang="en-US" sz="2400" b="1" dirty="0" err="1">
                <a:latin typeface="Times New Roman"/>
                <a:ea typeface="Calibri"/>
                <a:cs typeface="Times New Roman"/>
              </a:rPr>
              <a:t>thí</a:t>
            </a:r>
            <a:r>
              <a:rPr lang="en-US" sz="2400" b="1" dirty="0">
                <a:latin typeface="Times New Roman"/>
                <a:ea typeface="Calibri"/>
                <a:cs typeface="Times New Roman"/>
              </a:rPr>
              <a:t> </a:t>
            </a:r>
            <a:r>
              <a:rPr lang="en-US" sz="2400" b="1" dirty="0" err="1">
                <a:latin typeface="Times New Roman"/>
                <a:ea typeface="Calibri"/>
                <a:cs typeface="Times New Roman"/>
              </a:rPr>
              <a:t>nghiệm</a:t>
            </a:r>
            <a:r>
              <a:rPr lang="en-US" sz="2400" b="1" dirty="0">
                <a:latin typeface="Times New Roman"/>
                <a:ea typeface="Calibri"/>
                <a:cs typeface="Times New Roman"/>
              </a:rPr>
              <a:t> ở </a:t>
            </a:r>
            <a:r>
              <a:rPr lang="en-US" sz="2400" b="1" dirty="0" err="1">
                <a:latin typeface="Times New Roman"/>
                <a:ea typeface="Calibri"/>
                <a:cs typeface="Times New Roman"/>
              </a:rPr>
              <a:t>nhiệt</a:t>
            </a:r>
            <a:r>
              <a:rPr lang="en-US" sz="2400" b="1" dirty="0">
                <a:latin typeface="Times New Roman"/>
                <a:ea typeface="Calibri"/>
                <a:cs typeface="Times New Roman"/>
              </a:rPr>
              <a:t> </a:t>
            </a:r>
            <a:r>
              <a:rPr lang="en-US" sz="2400" b="1" dirty="0" err="1">
                <a:latin typeface="Times New Roman"/>
                <a:ea typeface="Calibri"/>
                <a:cs typeface="Times New Roman"/>
              </a:rPr>
              <a:t>độ</a:t>
            </a:r>
            <a:r>
              <a:rPr lang="en-US" sz="2400" b="1" dirty="0">
                <a:latin typeface="Times New Roman"/>
                <a:ea typeface="Calibri"/>
                <a:cs typeface="Times New Roman"/>
              </a:rPr>
              <a:t> </a:t>
            </a:r>
            <a:r>
              <a:rPr lang="en-US" sz="2400" b="1" dirty="0" err="1">
                <a:latin typeface="Times New Roman"/>
                <a:ea typeface="Calibri"/>
                <a:cs typeface="Times New Roman"/>
              </a:rPr>
              <a:t>cao</a:t>
            </a:r>
            <a:r>
              <a:rPr lang="en-US" sz="2400" b="1" dirty="0">
                <a:latin typeface="Times New Roman"/>
                <a:ea typeface="Calibri"/>
                <a:cs typeface="Times New Roman"/>
              </a:rPr>
              <a:t>, </a:t>
            </a:r>
            <a:r>
              <a:rPr lang="en-US" sz="2400" b="1" dirty="0" err="1">
                <a:latin typeface="Times New Roman"/>
                <a:ea typeface="Calibri"/>
                <a:cs typeface="Times New Roman"/>
              </a:rPr>
              <a:t>tại</a:t>
            </a:r>
            <a:r>
              <a:rPr lang="en-US" sz="2400" b="1" dirty="0">
                <a:latin typeface="Times New Roman"/>
                <a:ea typeface="Calibri"/>
                <a:cs typeface="Times New Roman"/>
              </a:rPr>
              <a:t> </a:t>
            </a:r>
            <a:r>
              <a:rPr lang="en-US" sz="2400" b="1" dirty="0" err="1">
                <a:latin typeface="Times New Roman"/>
                <a:ea typeface="Calibri"/>
                <a:cs typeface="Times New Roman"/>
              </a:rPr>
              <a:t>sao</a:t>
            </a:r>
            <a:r>
              <a:rPr lang="en-US" sz="2400" b="1" dirty="0">
                <a:latin typeface="Times New Roman"/>
                <a:ea typeface="Calibri"/>
                <a:cs typeface="Times New Roman"/>
              </a:rPr>
              <a:t> </a:t>
            </a:r>
            <a:r>
              <a:rPr lang="en-US" sz="2400" b="1" dirty="0" err="1">
                <a:latin typeface="Times New Roman"/>
                <a:ea typeface="Calibri"/>
                <a:cs typeface="Times New Roman"/>
              </a:rPr>
              <a:t>phải</a:t>
            </a:r>
            <a:r>
              <a:rPr lang="en-US" sz="2400" b="1" dirty="0">
                <a:latin typeface="Times New Roman"/>
                <a:ea typeface="Calibri"/>
                <a:cs typeface="Times New Roman"/>
              </a:rPr>
              <a:t> </a:t>
            </a:r>
            <a:r>
              <a:rPr lang="en-US" sz="2400" b="1" dirty="0" err="1">
                <a:latin typeface="Times New Roman"/>
                <a:ea typeface="Calibri"/>
                <a:cs typeface="Times New Roman"/>
              </a:rPr>
              <a:t>dùng</a:t>
            </a:r>
            <a:r>
              <a:rPr lang="en-US" sz="2400" b="1" dirty="0">
                <a:latin typeface="Times New Roman"/>
                <a:ea typeface="Calibri"/>
                <a:cs typeface="Times New Roman"/>
              </a:rPr>
              <a:t> </a:t>
            </a:r>
            <a:r>
              <a:rPr lang="en-US" sz="2400" b="1" dirty="0" err="1">
                <a:latin typeface="Times New Roman"/>
                <a:ea typeface="Calibri"/>
                <a:cs typeface="Times New Roman"/>
              </a:rPr>
              <a:t>lưới</a:t>
            </a:r>
            <a:r>
              <a:rPr lang="en-US" sz="2400" b="1" dirty="0">
                <a:latin typeface="Times New Roman"/>
                <a:ea typeface="Calibri"/>
                <a:cs typeface="Times New Roman"/>
              </a:rPr>
              <a:t> </a:t>
            </a:r>
            <a:r>
              <a:rPr lang="en-US" sz="2400" b="1" dirty="0" err="1">
                <a:latin typeface="Times New Roman"/>
                <a:ea typeface="Calibri"/>
                <a:cs typeface="Times New Roman"/>
              </a:rPr>
              <a:t>tản</a:t>
            </a:r>
            <a:r>
              <a:rPr lang="en-US" sz="2400" b="1" dirty="0">
                <a:latin typeface="Times New Roman"/>
                <a:ea typeface="Calibri"/>
                <a:cs typeface="Times New Roman"/>
              </a:rPr>
              <a:t> </a:t>
            </a:r>
            <a:r>
              <a:rPr lang="en-US" sz="2400" b="1" dirty="0" err="1">
                <a:latin typeface="Times New Roman"/>
                <a:ea typeface="Calibri"/>
                <a:cs typeface="Times New Roman"/>
              </a:rPr>
              <a:t>nhiệt</a:t>
            </a:r>
            <a:r>
              <a:rPr lang="en-US" sz="2400" b="1" dirty="0">
                <a:latin typeface="Times New Roman"/>
                <a:ea typeface="Calibri"/>
                <a:cs typeface="Times New Roman"/>
              </a:rPr>
              <a:t>?</a:t>
            </a:r>
            <a:endParaRPr lang="en-US" sz="2400" b="1" dirty="0">
              <a:ea typeface="Calibri"/>
              <a:cs typeface="Times New Roman"/>
            </a:endParaRPr>
          </a:p>
        </p:txBody>
      </p:sp>
      <p:sp>
        <p:nvSpPr>
          <p:cNvPr id="54" name="任意多边形 66"/>
          <p:cNvSpPr/>
          <p:nvPr/>
        </p:nvSpPr>
        <p:spPr>
          <a:xfrm>
            <a:off x="256474" y="5264950"/>
            <a:ext cx="1792746"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dirty="0" err="1">
                <a:solidFill>
                  <a:srgbClr val="FFFF00"/>
                </a:solidFill>
                <a:latin typeface="Times New Roman" pitchFamily="18" charset="0"/>
                <a:cs typeface="Times New Roman" pitchFamily="18" charset="0"/>
              </a:rPr>
              <a:t>Câu</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hỏi</a:t>
            </a:r>
            <a:r>
              <a:rPr lang="en-US" sz="2800" b="1" dirty="0">
                <a:solidFill>
                  <a:srgbClr val="FFFF00"/>
                </a:solidFill>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5</a:t>
            </a:r>
            <a:endParaRPr lang="en-US" sz="2800" dirty="0">
              <a:solidFill>
                <a:srgbClr val="FFFF00"/>
              </a:solidFill>
              <a:latin typeface="Times New Roman" pitchFamily="18" charset="0"/>
              <a:cs typeface="Times New Roman" pitchFamily="18" charset="0"/>
            </a:endParaRPr>
          </a:p>
          <a:p>
            <a:pPr algn="ctr"/>
            <a:endParaRPr lang="zh-CN" altLang="en-US" sz="1400" dirty="0"/>
          </a:p>
        </p:txBody>
      </p:sp>
      <p:sp>
        <p:nvSpPr>
          <p:cNvPr id="56" name="TextBox 55"/>
          <p:cNvSpPr txBox="1"/>
          <p:nvPr/>
        </p:nvSpPr>
        <p:spPr>
          <a:xfrm>
            <a:off x="2096130" y="5226561"/>
            <a:ext cx="9529814" cy="1200329"/>
          </a:xfrm>
          <a:prstGeom prst="rect">
            <a:avLst/>
          </a:prstGeom>
          <a:noFill/>
          <a:ln>
            <a:solidFill>
              <a:schemeClr val="accent2">
                <a:lumMod val="75000"/>
              </a:schemeClr>
            </a:solidFill>
          </a:ln>
        </p:spPr>
        <p:txBody>
          <a:bodyPr wrap="square" rtlCol="0">
            <a:spAutoFit/>
          </a:bodyPr>
          <a:lstStyle/>
          <a:p>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mẫu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nhỏ</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đặc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suốt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khúc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thì</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cần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thêm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phụ</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soi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hiển</a:t>
            </a:r>
            <a:r>
              <a:rPr lang="en-US" sz="2400" b="1" dirty="0">
                <a:latin typeface="Times New Roman" pitchFamily="18" charset="0"/>
                <a:cs typeface="Times New Roman" pitchFamily="18" charset="0"/>
              </a:rPr>
              <a:t> vi. </a:t>
            </a:r>
            <a:r>
              <a:rPr lang="en-US" sz="2400" b="1" dirty="0" err="1">
                <a:latin typeface="Times New Roman" pitchFamily="18" charset="0"/>
                <a:cs typeface="Times New Roman" pitchFamily="18" charset="0"/>
              </a:rPr>
              <a:t>Nêu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lưu</a:t>
            </a:r>
            <a:r>
              <a:rPr lang="en-US" sz="2400" b="1" dirty="0">
                <a:latin typeface="Times New Roman" pitchFamily="18" charset="0"/>
                <a:cs typeface="Times New Roman" pitchFamily="18" charset="0"/>
              </a:rPr>
              <a:t> ý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soi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hiển</a:t>
            </a:r>
            <a:r>
              <a:rPr lang="en-US" sz="2400" b="1" dirty="0">
                <a:latin typeface="Times New Roman" pitchFamily="18" charset="0"/>
                <a:cs typeface="Times New Roman" pitchFamily="18" charset="0"/>
              </a:rPr>
              <a:t> vi?</a:t>
            </a:r>
          </a:p>
        </p:txBody>
      </p:sp>
    </p:spTree>
    <p:extLst>
      <p:ext uri="{BB962C8B-B14F-4D97-AF65-F5344CB8AC3E}">
        <p14:creationId xmlns:p14="http://schemas.microsoft.com/office/powerpoint/2010/main" val="2001178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down)">
                                      <p:cBhvr>
                                        <p:cTn id="20" dur="500"/>
                                        <p:tgtEl>
                                          <p:spTgt spid="105"/>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ipe(left)">
                                      <p:cBhvr>
                                        <p:cTn id="24" dur="1000"/>
                                        <p:tgtEl>
                                          <p:spTgt spid="66"/>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left)">
                                      <p:cBhvr>
                                        <p:cTn id="28" dur="1000"/>
                                        <p:tgtEl>
                                          <p:spTgt spid="67"/>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left)">
                                      <p:cBhvr>
                                        <p:cTn id="32" dur="1000"/>
                                        <p:tgtEl>
                                          <p:spTgt spid="94"/>
                                        </p:tgtEl>
                                      </p:cBhvr>
                                    </p:animEffect>
                                  </p:childTnLst>
                                </p:cTn>
                              </p:par>
                            </p:childTnLst>
                          </p:cTn>
                        </p:par>
                        <p:par>
                          <p:cTn id="33" fill="hold">
                            <p:stCondLst>
                              <p:cond delay="4500"/>
                            </p:stCondLst>
                            <p:childTnLst>
                              <p:par>
                                <p:cTn id="34" presetID="22" presetClass="entr" presetSubtype="8"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1000"/>
                                        <p:tgtEl>
                                          <p:spTgt spid="51"/>
                                        </p:tgtEl>
                                      </p:cBhvr>
                                    </p:animEffect>
                                  </p:childTnLst>
                                </p:cTn>
                              </p:par>
                            </p:childTnLst>
                          </p:cTn>
                        </p:par>
                        <p:par>
                          <p:cTn id="37" fill="hold">
                            <p:stCondLst>
                              <p:cond delay="5500"/>
                            </p:stCondLst>
                            <p:childTnLst>
                              <p:par>
                                <p:cTn id="38" presetID="22" presetClass="entr" presetSubtype="8"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left)">
                                      <p:cBhvr>
                                        <p:cTn id="40" dur="1000"/>
                                        <p:tgtEl>
                                          <p:spTgt spid="54"/>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6" grpId="0" animBg="1"/>
      <p:bldP spid="67" grpId="0" animBg="1"/>
      <p:bldP spid="94" grpId="0" animBg="1"/>
      <p:bldP spid="44" grpId="0" animBg="1"/>
      <p:bldP spid="6" grpId="0" animBg="1"/>
      <p:bldP spid="7" grpId="0" animBg="1"/>
      <p:bldP spid="50" grpId="0" animBg="1"/>
      <p:bldP spid="51" grpId="0" animBg="1"/>
      <p:bldP spid="52" grpId="0" animBg="1"/>
      <p:bldP spid="54"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35783" y="1326315"/>
            <a:ext cx="5807118" cy="4093428"/>
          </a:xfrm>
          <a:prstGeom prst="rect">
            <a:avLst/>
          </a:prstGeom>
          <a:solidFill>
            <a:schemeClr val="accent2">
              <a:lumMod val="20000"/>
              <a:lumOff val="80000"/>
            </a:schemeClr>
          </a:solidFill>
          <a:ln w="57150">
            <a:solidFill>
              <a:srgbClr val="009900"/>
            </a:solidFill>
          </a:ln>
        </p:spPr>
        <p:txBody>
          <a:bodyPr wrap="square">
            <a:spAutoFit/>
          </a:bodyPr>
          <a:lstStyle/>
          <a:p>
            <a:pPr algn="just"/>
            <a:r>
              <a:rPr lang="en-US" sz="2600" b="1" dirty="0">
                <a:latin typeface="Times New Roman" pitchFamily="18" charset="0"/>
                <a:cs typeface="Times New Roman" pitchFamily="18" charset="0"/>
              </a:rPr>
              <a:t>3.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dụng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cụ</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thí</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nghiệm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tìm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hiểu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về</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biến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đổi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chất</a:t>
            </a:r>
            <a:r>
              <a:rPr lang="en-US" sz="2600" b="1" dirty="0">
                <a:latin typeface="Times New Roman" pitchFamily="18" charset="0"/>
                <a:cs typeface="Times New Roman" pitchFamily="18" charset="0"/>
              </a:rPr>
              <a:t>.</a:t>
            </a:r>
          </a:p>
          <a:p>
            <a:pPr marL="342900" indent="-342900" algn="just">
              <a:buFont typeface="Times New Roman" pitchFamily="18" charset="0"/>
              <a:buChar char="‐"/>
            </a:pPr>
            <a:r>
              <a:rPr lang="en-US" sz="2600" b="1" dirty="0" err="1">
                <a:latin typeface="Times New Roman" pitchFamily="18" charset="0"/>
                <a:cs typeface="Times New Roman" pitchFamily="18" charset="0"/>
              </a:rPr>
              <a:t>Bát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sứ</a:t>
            </a:r>
            <a:endParaRPr lang="en-US" sz="2600" b="1" dirty="0">
              <a:latin typeface="Times New Roman" pitchFamily="18" charset="0"/>
              <a:cs typeface="Times New Roman" pitchFamily="18" charset="0"/>
            </a:endParaRPr>
          </a:p>
          <a:p>
            <a:pPr marL="342900" indent="-342900" algn="just">
              <a:buFont typeface="Times New Roman" pitchFamily="18" charset="0"/>
              <a:buChar char="‐"/>
            </a:pPr>
            <a:r>
              <a:rPr lang="en-US" sz="2600" b="1" dirty="0" err="1">
                <a:latin typeface="Times New Roman" pitchFamily="18" charset="0"/>
                <a:cs typeface="Times New Roman" pitchFamily="18" charset="0"/>
              </a:rPr>
              <a:t>Phễu</a:t>
            </a:r>
            <a:endParaRPr lang="en-US" sz="2600" b="1" dirty="0">
              <a:latin typeface="Times New Roman" pitchFamily="18" charset="0"/>
              <a:cs typeface="Times New Roman" pitchFamily="18" charset="0"/>
            </a:endParaRPr>
          </a:p>
          <a:p>
            <a:pPr marL="342900" indent="-342900" algn="just">
              <a:buFont typeface="Times New Roman" pitchFamily="18" charset="0"/>
              <a:buChar char="‐"/>
            </a:pPr>
            <a:r>
              <a:rPr lang="en-US" sz="2600" b="1" dirty="0" err="1">
                <a:latin typeface="Times New Roman" pitchFamily="18" charset="0"/>
                <a:cs typeface="Times New Roman" pitchFamily="18" charset="0"/>
              </a:rPr>
              <a:t>Bình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cầu</a:t>
            </a:r>
            <a:endParaRPr lang="en-US" sz="2600" b="1" dirty="0">
              <a:latin typeface="Times New Roman" pitchFamily="18" charset="0"/>
              <a:cs typeface="Times New Roman" pitchFamily="18" charset="0"/>
            </a:endParaRPr>
          </a:p>
          <a:p>
            <a:pPr marL="342900" indent="-342900" algn="just">
              <a:buFont typeface="Times New Roman" pitchFamily="18" charset="0"/>
              <a:buChar char="‐"/>
            </a:pPr>
            <a:r>
              <a:rPr lang="en-US" sz="2600" b="1" dirty="0" err="1">
                <a:latin typeface="Times New Roman" pitchFamily="18" charset="0"/>
                <a:cs typeface="Times New Roman" pitchFamily="18" charset="0"/>
              </a:rPr>
              <a:t>Lưới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nhiệt</a:t>
            </a:r>
            <a:endParaRPr lang="en-US" sz="2600" b="1" dirty="0">
              <a:latin typeface="Times New Roman" pitchFamily="18" charset="0"/>
              <a:cs typeface="Times New Roman" pitchFamily="18" charset="0"/>
            </a:endParaRPr>
          </a:p>
          <a:p>
            <a:pPr algn="just"/>
            <a:r>
              <a:rPr lang="en-US" sz="2600" b="1" dirty="0">
                <a:latin typeface="Times New Roman" pitchFamily="18" charset="0"/>
                <a:cs typeface="Times New Roman" pitchFamily="18" charset="0"/>
              </a:rPr>
              <a:t>4.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dụng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cụ</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dùng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trong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quan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sát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nhiễm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sắc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thể</a:t>
            </a:r>
            <a:r>
              <a:rPr lang="en-US" sz="2600" b="1" dirty="0">
                <a:latin typeface="Times New Roman" pitchFamily="18" charset="0"/>
                <a:cs typeface="Times New Roman" pitchFamily="18" charset="0"/>
              </a:rPr>
              <a:t>.</a:t>
            </a:r>
          </a:p>
          <a:p>
            <a:pPr marL="342900" indent="-342900" algn="just">
              <a:buFont typeface="Times New Roman" pitchFamily="18" charset="0"/>
              <a:buChar char="‐"/>
            </a:pPr>
            <a:r>
              <a:rPr lang="en-US" sz="2600" b="1" dirty="0" err="1">
                <a:latin typeface="Times New Roman" pitchFamily="18" charset="0"/>
                <a:cs typeface="Times New Roman" pitchFamily="18" charset="0"/>
              </a:rPr>
              <a:t>Kính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hiển</a:t>
            </a:r>
            <a:r>
              <a:rPr lang="en-US" sz="2600" b="1" dirty="0">
                <a:latin typeface="Times New Roman" pitchFamily="18" charset="0"/>
                <a:cs typeface="Times New Roman" pitchFamily="18" charset="0"/>
              </a:rPr>
              <a:t> vi</a:t>
            </a:r>
          </a:p>
          <a:p>
            <a:pPr marL="342900" indent="-342900" algn="just">
              <a:buFont typeface="Times New Roman" pitchFamily="18" charset="0"/>
              <a:buChar char="‐"/>
            </a:pPr>
            <a:r>
              <a:rPr lang="en-US" sz="2600" b="1" dirty="0" err="1">
                <a:latin typeface="Times New Roman" pitchFamily="18" charset="0"/>
                <a:cs typeface="Times New Roman" pitchFamily="18" charset="0"/>
              </a:rPr>
              <a:t>Các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tiêu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định</a:t>
            </a:r>
            <a:r>
              <a:rPr lang="en-US" sz="2600" b="1" dirty="0">
                <a:latin typeface="Times New Roman" pitchFamily="18" charset="0"/>
                <a:cs typeface="Times New Roman" pitchFamily="18" charset="0"/>
              </a:rPr>
              <a:t> </a:t>
            </a:r>
            <a:r>
              <a:rPr lang="en-US" sz="2600" b="1" dirty="0" smtClean="0">
                <a:latin typeface="Times New Roman" pitchFamily="18" charset="0"/>
                <a:cs typeface="Times New Roman" pitchFamily="18" charset="0"/>
              </a:rPr>
              <a:t>NST</a:t>
            </a:r>
            <a:endParaRPr lang="en-US" sz="2600" b="1" dirty="0">
              <a:latin typeface="Times New Roman" pitchFamily="18" charset="0"/>
              <a:cs typeface="Times New Roman" pitchFamily="18" charset="0"/>
            </a:endParaRPr>
          </a:p>
        </p:txBody>
      </p:sp>
      <p:sp>
        <p:nvSpPr>
          <p:cNvPr id="2" name="Rectangle 1"/>
          <p:cNvSpPr/>
          <p:nvPr/>
        </p:nvSpPr>
        <p:spPr>
          <a:xfrm>
            <a:off x="205473" y="1326315"/>
            <a:ext cx="5474891" cy="4093428"/>
          </a:xfrm>
          <a:prstGeom prst="rect">
            <a:avLst/>
          </a:prstGeom>
          <a:solidFill>
            <a:schemeClr val="accent2">
              <a:lumMod val="20000"/>
              <a:lumOff val="80000"/>
            </a:schemeClr>
          </a:solidFill>
          <a:ln w="57150">
            <a:solidFill>
              <a:schemeClr val="accent5">
                <a:lumMod val="75000"/>
              </a:schemeClr>
            </a:solidFill>
          </a:ln>
        </p:spPr>
        <p:txBody>
          <a:bodyPr wrap="square">
            <a:spAutoFit/>
          </a:bodyPr>
          <a:lstStyle/>
          <a:p>
            <a:pPr algn="just"/>
            <a:r>
              <a:rPr lang="en-US" sz="2600" b="1" dirty="0">
                <a:latin typeface="Times New Roman" pitchFamily="18" charset="0"/>
                <a:cs typeface="Times New Roman" pitchFamily="18" charset="0"/>
              </a:rPr>
              <a:t>1.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dụng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cụ</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thí</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nghiệm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quang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học</a:t>
            </a:r>
            <a:r>
              <a:rPr lang="en-US" sz="2600" b="1" dirty="0">
                <a:latin typeface="Times New Roman" pitchFamily="18" charset="0"/>
                <a:cs typeface="Times New Roman" pitchFamily="18" charset="0"/>
              </a:rPr>
              <a:t>.</a:t>
            </a:r>
          </a:p>
          <a:p>
            <a:pPr marL="342900" indent="-342900" algn="just">
              <a:buFont typeface="Times New Roman" pitchFamily="18" charset="0"/>
              <a:buChar char="‐"/>
            </a:pPr>
            <a:r>
              <a:rPr lang="en-US" sz="2600" b="1" dirty="0" err="1">
                <a:latin typeface="Times New Roman" pitchFamily="18" charset="0"/>
                <a:cs typeface="Times New Roman" pitchFamily="18" charset="0"/>
              </a:rPr>
              <a:t>Nguồn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sáng</a:t>
            </a:r>
            <a:r>
              <a:rPr lang="en-US" sz="2600" b="1" dirty="0">
                <a:latin typeface="Times New Roman" pitchFamily="18" charset="0"/>
                <a:cs typeface="Times New Roman" pitchFamily="18" charset="0"/>
              </a:rPr>
              <a:t> </a:t>
            </a:r>
          </a:p>
          <a:p>
            <a:pPr marL="342900" indent="-342900" algn="just">
              <a:buFontTx/>
              <a:buChar char="-"/>
            </a:pPr>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bán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trụ</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và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bảng</a:t>
            </a:r>
            <a:r>
              <a:rPr lang="en-US" sz="2600" b="1" dirty="0">
                <a:latin typeface="Times New Roman" pitchFamily="18" charset="0"/>
                <a:cs typeface="Times New Roman" pitchFamily="18" charset="0"/>
              </a:rPr>
              <a:t> chia </a:t>
            </a:r>
            <a:r>
              <a:rPr lang="en-US" sz="2600" b="1" dirty="0" err="1">
                <a:latin typeface="Times New Roman" pitchFamily="18" charset="0"/>
                <a:cs typeface="Times New Roman" pitchFamily="18" charset="0"/>
              </a:rPr>
              <a:t>độ</a:t>
            </a:r>
            <a:r>
              <a:rPr lang="en-US" sz="2600" b="1" dirty="0">
                <a:latin typeface="Times New Roman" pitchFamily="18" charset="0"/>
                <a:cs typeface="Times New Roman" pitchFamily="18" charset="0"/>
              </a:rPr>
              <a:t>.</a:t>
            </a:r>
          </a:p>
          <a:p>
            <a:pPr marL="342900" indent="-342900" algn="just">
              <a:buFontTx/>
              <a:buChar char="-"/>
            </a:pPr>
            <a:r>
              <a:rPr lang="en-US" sz="2600" b="1" dirty="0" err="1">
                <a:latin typeface="Times New Roman" pitchFamily="18" charset="0"/>
                <a:cs typeface="Times New Roman" pitchFamily="18" charset="0"/>
              </a:rPr>
              <a:t>Bộ</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dụng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cụ</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tìm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hiểu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tính</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chất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ảnh</a:t>
            </a:r>
            <a:r>
              <a:rPr lang="en-US" sz="2600" b="1" dirty="0">
                <a:latin typeface="Times New Roman" pitchFamily="18" charset="0"/>
                <a:cs typeface="Times New Roman" pitchFamily="18" charset="0"/>
              </a:rPr>
              <a:t> qua </a:t>
            </a:r>
            <a:r>
              <a:rPr lang="en-US" sz="2600" b="1" dirty="0" err="1">
                <a:latin typeface="Times New Roman" pitchFamily="18" charset="0"/>
                <a:cs typeface="Times New Roman" pitchFamily="18" charset="0"/>
              </a:rPr>
              <a:t>thấu</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kính</a:t>
            </a:r>
            <a:r>
              <a:rPr lang="en-US" sz="2600" b="1" dirty="0">
                <a:latin typeface="Times New Roman" pitchFamily="18" charset="0"/>
                <a:cs typeface="Times New Roman" pitchFamily="18" charset="0"/>
              </a:rPr>
              <a:t>.</a:t>
            </a:r>
          </a:p>
          <a:p>
            <a:pPr algn="just"/>
            <a:r>
              <a:rPr lang="en-US" sz="2600" b="1" dirty="0">
                <a:latin typeface="Times New Roman" pitchFamily="18" charset="0"/>
                <a:cs typeface="Times New Roman" pitchFamily="18" charset="0"/>
              </a:rPr>
              <a:t>2. </a:t>
            </a:r>
            <a:r>
              <a:rPr lang="en-US" sz="2600" b="1" dirty="0" err="1">
                <a:latin typeface="Times New Roman" pitchFamily="18" charset="0"/>
                <a:cs typeface="Times New Roman" pitchFamily="18" charset="0"/>
              </a:rPr>
              <a:t>Một</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số</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dụng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cụ</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thí</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nghiệm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điện</a:t>
            </a:r>
            <a:r>
              <a:rPr lang="en-US" sz="2600" b="1" dirty="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từ</a:t>
            </a:r>
            <a:r>
              <a:rPr lang="en-US" sz="2600" b="1" dirty="0">
                <a:latin typeface="Times New Roman" pitchFamily="18" charset="0"/>
                <a:cs typeface="Times New Roman" pitchFamily="18" charset="0"/>
              </a:rPr>
              <a:t>.</a:t>
            </a:r>
            <a:endParaRPr lang="en-US" sz="2600" b="1" dirty="0">
              <a:latin typeface="Times New Roman" pitchFamily="18" charset="0"/>
              <a:cs typeface="Times New Roman" pitchFamily="18" charset="0"/>
            </a:endParaRPr>
          </a:p>
          <a:p>
            <a:pPr marL="342900" indent="-342900" algn="just">
              <a:buFont typeface="Times New Roman" pitchFamily="18" charset="0"/>
              <a:buChar char="‐"/>
            </a:pPr>
            <a:r>
              <a:rPr lang="en-US" sz="2600" b="1" dirty="0" err="1">
                <a:latin typeface="Times New Roman" pitchFamily="18" charset="0"/>
                <a:cs typeface="Times New Roman" pitchFamily="18" charset="0"/>
              </a:rPr>
              <a:t>Điện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kế</a:t>
            </a:r>
            <a:endParaRPr lang="en-US" sz="2600" b="1" dirty="0">
              <a:latin typeface="Times New Roman" pitchFamily="18" charset="0"/>
              <a:cs typeface="Times New Roman" pitchFamily="18" charset="0"/>
            </a:endParaRPr>
          </a:p>
          <a:p>
            <a:pPr marL="342900" indent="-342900" algn="just">
              <a:buFont typeface="Times New Roman" pitchFamily="18" charset="0"/>
              <a:buChar char="‐"/>
            </a:pPr>
            <a:r>
              <a:rPr lang="en-US" sz="2600" b="1" dirty="0" err="1">
                <a:latin typeface="Times New Roman" pitchFamily="18" charset="0"/>
                <a:cs typeface="Times New Roman" pitchFamily="18" charset="0"/>
              </a:rPr>
              <a:t>Đồng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đo</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điện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đa</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năng</a:t>
            </a:r>
            <a:endParaRPr lang="en-US" sz="2600" b="1" dirty="0">
              <a:latin typeface="Times New Roman" pitchFamily="18" charset="0"/>
              <a:cs typeface="Times New Roman" pitchFamily="18" charset="0"/>
            </a:endParaRPr>
          </a:p>
          <a:p>
            <a:pPr marL="342900" indent="-342900" algn="just">
              <a:buFont typeface="Times New Roman" pitchFamily="18" charset="0"/>
              <a:buChar char="‐"/>
            </a:pPr>
            <a:r>
              <a:rPr lang="en-US" sz="2600" b="1" dirty="0" err="1">
                <a:latin typeface="Times New Roman" pitchFamily="18" charset="0"/>
                <a:cs typeface="Times New Roman" pitchFamily="18" charset="0"/>
              </a:rPr>
              <a:t>Cuộn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dây</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dẫn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có</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hai</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đèn</a:t>
            </a:r>
            <a:r>
              <a:rPr lang="en-US" sz="2600" b="1" dirty="0">
                <a:latin typeface="Times New Roman" pitchFamily="18" charset="0"/>
                <a:cs typeface="Times New Roman" pitchFamily="18" charset="0"/>
              </a:rPr>
              <a:t> LED.</a:t>
            </a:r>
          </a:p>
        </p:txBody>
      </p:sp>
      <p:sp>
        <p:nvSpPr>
          <p:cNvPr id="7" name="Rectangle: Rounded Corners 4">
            <a:extLst>
              <a:ext uri="{FF2B5EF4-FFF2-40B4-BE49-F238E27FC236}">
                <a16:creationId xmlns:a16="http://schemas.microsoft.com/office/drawing/2014/main" id="{5CBB7D66-0FD6-4444-9E5A-0F5133754D0C}"/>
              </a:ext>
            </a:extLst>
          </p:cNvPr>
          <p:cNvSpPr/>
          <p:nvPr/>
        </p:nvSpPr>
        <p:spPr>
          <a:xfrm>
            <a:off x="1" y="-25244"/>
            <a:ext cx="12107552" cy="103628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altLang="zh-CN" sz="26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I. </a:t>
            </a:r>
            <a:r>
              <a:rPr lang="en-US" altLang="zh-CN" sz="2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GIỚI THIỆU MỘT SỐ DỤNG CỤ VÀ CÁCH SỬ DỤNG</a:t>
            </a:r>
            <a:endParaRPr lang="zh-CN" altLang="en-US" sz="2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59811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1858</TotalTime>
  <Words>1603</Words>
  <Application>Microsoft Office PowerPoint</Application>
  <PresentationFormat>Widescreen</PresentationFormat>
  <Paragraphs>161</Paragraphs>
  <Slides>23</Slides>
  <Notes>16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Microsoft YaHei</vt:lpstr>
      <vt:lpstr>SimSun</vt:lpstr>
      <vt:lpstr>Arial</vt:lpstr>
      <vt:lpstr>Bodoni MT</vt:lpstr>
      <vt:lpstr>Calibri</vt:lpstr>
      <vt:lpstr>Impact</vt:lpstr>
      <vt:lpstr>Open Sans</vt:lpstr>
      <vt:lpstr>Times New Roman</vt:lpstr>
      <vt:lpstr>方正少儿简体</vt:lpstr>
      <vt:lpstr>方正正中黑简体</vt:lpstr>
      <vt:lpstr>方正行楷简体</vt:lpstr>
      <vt:lpstr>汉真广标</vt:lpstr>
      <vt:lpstr>迷你简汉真广标</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WIN</cp:lastModifiedBy>
  <cp:revision>264</cp:revision>
  <dcterms:created xsi:type="dcterms:W3CDTF">2016-03-16T07:12:00Z</dcterms:created>
  <dcterms:modified xsi:type="dcterms:W3CDTF">2024-07-23T16:52:00Z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