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</p:sldMasterIdLst>
  <p:notesMasterIdLst>
    <p:notesMasterId r:id="rId37"/>
  </p:notesMasterIdLst>
  <p:sldIdLst>
    <p:sldId id="457" r:id="rId9"/>
    <p:sldId id="396" r:id="rId10"/>
    <p:sldId id="400" r:id="rId11"/>
    <p:sldId id="397" r:id="rId12"/>
    <p:sldId id="398" r:id="rId13"/>
    <p:sldId id="403" r:id="rId14"/>
    <p:sldId id="376" r:id="rId15"/>
    <p:sldId id="405" r:id="rId16"/>
    <p:sldId id="404" r:id="rId17"/>
    <p:sldId id="407" r:id="rId18"/>
    <p:sldId id="284" r:id="rId19"/>
    <p:sldId id="297" r:id="rId20"/>
    <p:sldId id="289" r:id="rId21"/>
    <p:sldId id="365" r:id="rId22"/>
    <p:sldId id="366" r:id="rId23"/>
    <p:sldId id="419" r:id="rId24"/>
    <p:sldId id="420" r:id="rId25"/>
    <p:sldId id="424" r:id="rId26"/>
    <p:sldId id="422" r:id="rId27"/>
    <p:sldId id="453" r:id="rId28"/>
    <p:sldId id="458" r:id="rId29"/>
    <p:sldId id="459" r:id="rId30"/>
    <p:sldId id="445" r:id="rId31"/>
    <p:sldId id="308" r:id="rId32"/>
    <p:sldId id="454" r:id="rId33"/>
    <p:sldId id="455" r:id="rId34"/>
    <p:sldId id="460" r:id="rId35"/>
    <p:sldId id="461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yết nguyễn thị ánh" initials="tn" lastIdx="1" clrIdx="0">
    <p:extLst>
      <p:ext uri="{19B8F6BF-5375-455C-9EA6-DF929625EA0E}">
        <p15:presenceInfo xmlns:p15="http://schemas.microsoft.com/office/powerpoint/2012/main" userId="a6fbc05945fbe6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0688" autoAdjust="0"/>
  </p:normalViewPr>
  <p:slideViewPr>
    <p:cSldViewPr>
      <p:cViewPr varScale="1">
        <p:scale>
          <a:sx n="42" d="100"/>
          <a:sy n="42" d="100"/>
        </p:scale>
        <p:origin x="54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2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1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9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2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1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2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6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6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9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3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4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1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7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0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0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17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1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05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72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0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10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7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85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62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30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7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3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6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7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6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29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6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13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3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23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0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4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80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1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74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42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7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81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6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632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0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02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7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02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531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2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7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81528"/>
      </p:ext>
    </p:extLst>
  </p:cSld>
  <p:clrMapOvr>
    <a:masterClrMapping/>
  </p:clrMapOvr>
  <p:transition spd="med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3260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6"/>
          </a:xfrm>
        </p:spPr>
        <p:txBody>
          <a:bodyPr anchor="t"/>
          <a:lstStyle>
            <a:lvl1pPr algn="l">
              <a:defRPr sz="40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3pPr>
            <a:lvl4pPr marL="1371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5325"/>
      </p:ext>
    </p:extLst>
  </p:cSld>
  <p:clrMapOvr>
    <a:masterClrMapping/>
  </p:clrMapOvr>
  <p:transition spd="med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</p:spPr>
        <p:txBody>
          <a:bodyPr/>
          <a:lstStyle>
            <a:lvl1pPr>
              <a:defRPr sz="2802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</p:spPr>
        <p:txBody>
          <a:bodyPr/>
          <a:lstStyle>
            <a:lvl1pPr>
              <a:defRPr sz="2802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29732"/>
      </p:ext>
    </p:extLst>
  </p:cSld>
  <p:clrMapOvr>
    <a:masterClrMapping/>
  </p:clrMapOvr>
  <p:transition spd="med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70" indent="0">
              <a:buNone/>
              <a:defRPr sz="1602" b="1"/>
            </a:lvl4pPr>
            <a:lvl5pPr marL="1828892" indent="0">
              <a:buNone/>
              <a:defRPr sz="1602" b="1"/>
            </a:lvl5pPr>
            <a:lvl6pPr marL="2286114" indent="0">
              <a:buNone/>
              <a:defRPr sz="1602" b="1"/>
            </a:lvl6pPr>
            <a:lvl7pPr marL="2743338" indent="0">
              <a:buNone/>
              <a:defRPr sz="1602" b="1"/>
            </a:lvl7pPr>
            <a:lvl8pPr marL="3200562" indent="0">
              <a:buNone/>
              <a:defRPr sz="1602" b="1"/>
            </a:lvl8pPr>
            <a:lvl9pPr marL="3657784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6"/>
            <a:ext cx="40401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2"/>
            </a:lvl4pPr>
            <a:lvl5pPr>
              <a:defRPr sz="1602"/>
            </a:lvl5pPr>
            <a:lvl6pPr>
              <a:defRPr sz="1602"/>
            </a:lvl6pPr>
            <a:lvl7pPr>
              <a:defRPr sz="1602"/>
            </a:lvl7pPr>
            <a:lvl8pPr>
              <a:defRPr sz="1602"/>
            </a:lvl8pPr>
            <a:lvl9pPr>
              <a:defRPr sz="16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70" indent="0">
              <a:buNone/>
              <a:defRPr sz="1602" b="1"/>
            </a:lvl4pPr>
            <a:lvl5pPr marL="1828892" indent="0">
              <a:buNone/>
              <a:defRPr sz="1602" b="1"/>
            </a:lvl5pPr>
            <a:lvl6pPr marL="2286114" indent="0">
              <a:buNone/>
              <a:defRPr sz="1602" b="1"/>
            </a:lvl6pPr>
            <a:lvl7pPr marL="2743338" indent="0">
              <a:buNone/>
              <a:defRPr sz="1602" b="1"/>
            </a:lvl7pPr>
            <a:lvl8pPr marL="3200562" indent="0">
              <a:buNone/>
              <a:defRPr sz="1602" b="1"/>
            </a:lvl8pPr>
            <a:lvl9pPr marL="3657784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2"/>
            </a:lvl4pPr>
            <a:lvl5pPr>
              <a:defRPr sz="1602"/>
            </a:lvl5pPr>
            <a:lvl6pPr>
              <a:defRPr sz="1602"/>
            </a:lvl6pPr>
            <a:lvl7pPr>
              <a:defRPr sz="1602"/>
            </a:lvl7pPr>
            <a:lvl8pPr>
              <a:defRPr sz="1602"/>
            </a:lvl8pPr>
            <a:lvl9pPr>
              <a:defRPr sz="16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33696"/>
      </p:ext>
    </p:extLst>
  </p:cSld>
  <p:clrMapOvr>
    <a:masterClrMapping/>
  </p:clrMapOvr>
  <p:transition spd="med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8381"/>
      </p:ext>
    </p:extLst>
  </p:cSld>
  <p:clrMapOvr>
    <a:masterClrMapping/>
  </p:clrMapOvr>
  <p:transition spd="med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45030"/>
      </p:ext>
    </p:extLst>
  </p:cSld>
  <p:clrMapOvr>
    <a:masterClrMapping/>
  </p:clrMapOvr>
  <p:transition spd="med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2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24" indent="0">
              <a:buNone/>
              <a:defRPr sz="1200"/>
            </a:lvl2pPr>
            <a:lvl3pPr marL="914446" indent="0">
              <a:buNone/>
              <a:defRPr sz="1002"/>
            </a:lvl3pPr>
            <a:lvl4pPr marL="1371670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8" indent="0">
              <a:buNone/>
              <a:defRPr sz="900"/>
            </a:lvl7pPr>
            <a:lvl8pPr marL="3200562" indent="0">
              <a:buNone/>
              <a:defRPr sz="900"/>
            </a:lvl8pPr>
            <a:lvl9pPr marL="36577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79781"/>
      </p:ext>
    </p:extLst>
  </p:cSld>
  <p:clrMapOvr>
    <a:masterClrMapping/>
  </p:clrMapOvr>
  <p:transition spd="med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4" indent="0">
              <a:buNone/>
              <a:defRPr sz="2802"/>
            </a:lvl2pPr>
            <a:lvl3pPr marL="914446" indent="0">
              <a:buNone/>
              <a:defRPr sz="2400"/>
            </a:lvl3pPr>
            <a:lvl4pPr marL="1371670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2" indent="0">
              <a:buNone/>
              <a:defRPr sz="2000"/>
            </a:lvl8pPr>
            <a:lvl9pPr marL="36577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24" indent="0">
              <a:buNone/>
              <a:defRPr sz="1200"/>
            </a:lvl2pPr>
            <a:lvl3pPr marL="914446" indent="0">
              <a:buNone/>
              <a:defRPr sz="1002"/>
            </a:lvl3pPr>
            <a:lvl4pPr marL="1371670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8" indent="0">
              <a:buNone/>
              <a:defRPr sz="900"/>
            </a:lvl7pPr>
            <a:lvl8pPr marL="3200562" indent="0">
              <a:buNone/>
              <a:defRPr sz="900"/>
            </a:lvl8pPr>
            <a:lvl9pPr marL="36577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55365"/>
      </p:ext>
    </p:extLst>
  </p:cSld>
  <p:clrMapOvr>
    <a:masterClrMapping/>
  </p:clrMapOvr>
  <p:transition spd="med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0924"/>
      </p:ext>
    </p:extLst>
  </p:cSld>
  <p:clrMapOvr>
    <a:masterClrMapping/>
  </p:clrMapOvr>
  <p:transition spd="med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29087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7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randomBar dir="vert"/>
  </p:transition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8" indent="-342918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6" algn="l" defTabSz="914446" rtl="0" eaLnBrk="1" latinLnBrk="0" hangingPunct="1">
        <a:spcBef>
          <a:spcPct val="20000"/>
        </a:spcBef>
        <a:buFont typeface="Arial" pitchFamily="34" charset="0"/>
        <a:buChar char="–"/>
        <a:defRPr sz="2802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8" indent="-228612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0" indent="-228612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2" indent="-228612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6" indent="-228612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7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sv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hyperlink" Target="https://accuweather.com/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5.sv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GV75-Gj1xXWsJHdq-I0_OIouL4iLnqbc?usp=drive_link" TargetMode="External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7" Type="http://schemas.openxmlformats.org/officeDocument/2006/relationships/image" Target="../media/image9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0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8.svg"/><Relationship Id="rId7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GV75-Gj1xXWsJHdq-I0_OIouL4iLnqbc?usp=drive_link" TargetMode="Externa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25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GV75-Gj1xXWsJHdq-I0_OIouL4iLnqbc?usp=drive_link" TargetMode="Externa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HÀM SỐ VÀ ĐỒ THỊ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vi-VN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HÀM SỐ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47877"/>
      </p:ext>
    </p:extLst>
  </p:cSld>
  <p:clrMapOvr>
    <a:masterClrMapping/>
  </p:clrMapOvr>
  <p:transition spd="med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517272" y="534069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75512" y="39971"/>
            <a:ext cx="4287847" cy="82261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199" y="1369397"/>
            <a:ext cx="4471887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90750" y="3270107"/>
                <a:ext cx="13906500" cy="4404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đại lượng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phụ thuộc vào đại lượng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thay đổi) sao cho với mỗi giá trị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luôn xác định được chỉ một giá trị tương ứng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hàm số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gọi là biến số.</a:t>
                </a:r>
                <a:endParaRPr lang="en-US" sz="4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750" y="3270107"/>
                <a:ext cx="13906500" cy="4404988"/>
              </a:xfrm>
              <a:prstGeom prst="rect">
                <a:avLst/>
              </a:prstGeom>
              <a:blipFill>
                <a:blip r:embed="rId6"/>
                <a:stretch>
                  <a:fillRect l="-1972" r="-1972" b="-5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4436" y="5667198"/>
            <a:ext cx="1654066" cy="1741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9141" y="511381"/>
            <a:ext cx="190211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859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77568" y="827163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77568" y="892635"/>
                <a:ext cx="15838832" cy="2947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 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568" y="892635"/>
                <a:ext cx="15838832" cy="2947410"/>
              </a:xfrm>
              <a:prstGeom prst="rect">
                <a:avLst/>
              </a:prstGeom>
              <a:blipFill>
                <a:blip r:embed="rId4"/>
                <a:stretch>
                  <a:fillRect l="-1540" r="-1501" b="-8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772431" y="5318802"/>
                <a:ext cx="14381969" cy="3024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431" y="5318802"/>
                <a:ext cx="14381969" cy="3024354"/>
              </a:xfrm>
              <a:prstGeom prst="rect">
                <a:avLst/>
              </a:prstGeom>
              <a:blipFill>
                <a:blip r:embed="rId5"/>
                <a:stretch>
                  <a:fillRect l="-1696" r="-1653" b="-8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37" y="7803657"/>
            <a:ext cx="1152244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7228" y="7145780"/>
            <a:ext cx="2969009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CB746-0748-63A7-22BD-FABB9BEA15D2}"/>
              </a:ext>
            </a:extLst>
          </p:cNvPr>
          <p:cNvSpPr/>
          <p:nvPr/>
        </p:nvSpPr>
        <p:spPr>
          <a:xfrm>
            <a:off x="8506646" y="4261682"/>
            <a:ext cx="127470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3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54758" y="1010353"/>
            <a:ext cx="3886200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4822" y="3798093"/>
                <a:ext cx="2013694" cy="1974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22" y="3798093"/>
                <a:ext cx="2013694" cy="1974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60878" y="6526588"/>
                <a:ext cx="18356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878" y="6526588"/>
                <a:ext cx="183563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751847" y="2324099"/>
            <a:ext cx="6239754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744391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517" y="3339763"/>
            <a:ext cx="6645078" cy="63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628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66534" y="734532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3880" y="839905"/>
                <a:ext cx="13352707" cy="4369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(h) 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https://accuweather.com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Thành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Chí Minh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15/3/2022. Khi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dữ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liệu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80" y="839905"/>
                <a:ext cx="13352707" cy="4369786"/>
              </a:xfrm>
              <a:prstGeom prst="rect">
                <a:avLst/>
              </a:prstGeom>
              <a:blipFill>
                <a:blip r:embed="rId6"/>
                <a:stretch>
                  <a:fillRect l="-1506" r="-1461" b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97200" y="8335156"/>
            <a:ext cx="1905000" cy="1376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66534" y="7758199"/>
                <a:ext cx="15316201" cy="1738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34" y="7758199"/>
                <a:ext cx="15316201" cy="1738296"/>
              </a:xfrm>
              <a:prstGeom prst="rect">
                <a:avLst/>
              </a:prstGeom>
              <a:blipFill>
                <a:blip r:embed="rId9"/>
                <a:stretch>
                  <a:fillRect l="-1313" b="-12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1624" y="6199"/>
            <a:ext cx="920576" cy="101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D2DCF-C1A7-C3D8-4528-E1A9FA7412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587" y="1033788"/>
            <a:ext cx="3086401" cy="5725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6347659"/>
                  </p:ext>
                </p:extLst>
              </p:nvPr>
            </p:nvGraphicFramePr>
            <p:xfrm>
              <a:off x="1230894" y="5437649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𝑇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6347659"/>
                  </p:ext>
                </p:extLst>
              </p:nvPr>
            </p:nvGraphicFramePr>
            <p:xfrm>
              <a:off x="1230894" y="5437649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299" t="-1064" r="-500000" b="-1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299" t="-101064" r="-50000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200400" y="6594234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420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  <a:hlinkClick r:id="rId2"/>
              </a:rPr>
              <a:t>https://drive.google.com/drive/folders/1GV75-Gj1xXWsJHdq-I0_OIouL4iLnqbc?usp=drive_link</a:t>
            </a:r>
            <a:endParaRPr lang="vi-VN" sz="420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371600">
              <a:defRPr/>
            </a:pPr>
            <a:endParaRPr lang="vi-VN" sz="420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6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900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9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vi-VN" sz="4800" b="1" i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Có đủ bộ word và powerpoint cả năm tất cả các bài môn: Toán 8 Cánh diều</a:t>
            </a:r>
          </a:p>
        </p:txBody>
      </p:sp>
    </p:spTree>
    <p:extLst>
      <p:ext uri="{BB962C8B-B14F-4D97-AF65-F5344CB8AC3E}">
        <p14:creationId xmlns:p14="http://schemas.microsoft.com/office/powerpoint/2010/main" val="1760935118"/>
      </p:ext>
    </p:extLst>
  </p:cSld>
  <p:clrMapOvr>
    <a:masterClrMapping/>
  </p:clrMapOvr>
  <p:transition spd="med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06575"/>
      </p:ext>
    </p:extLst>
  </p:cSld>
  <p:clrMapOvr>
    <a:masterClrMapping/>
  </p:clrMapOvr>
  <p:transition spd="med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29400" y="4224148"/>
            <a:ext cx="4544834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7783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608950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2288677" y="8104583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174165" y="80288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91600" y="2618248"/>
                <a:ext cx="13136569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1. 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Điền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…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00" y="2618248"/>
                <a:ext cx="13136569" cy="2762936"/>
              </a:xfrm>
              <a:prstGeom prst="rect">
                <a:avLst/>
              </a:prstGeom>
              <a:blipFill>
                <a:blip r:embed="rId5"/>
                <a:stretch>
                  <a:fillRect l="-1624" r="-1531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540315" y="6452830"/>
            <a:ext cx="1779654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một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38662" y="6452830"/>
            <a:ext cx="150233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03609" y="8550589"/>
            <a:ext cx="159370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hai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018347" y="8298327"/>
            <a:ext cx="4742965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tabLst>
                <a:tab pos="180340" algn="l"/>
                <a:tab pos="288290" algn="l"/>
                <a:tab pos="467995" algn="l"/>
                <a:tab pos="540385" algn="l"/>
                <a:tab pos="648335" algn="l"/>
                <a:tab pos="1260475" algn="l"/>
                <a:tab pos="3780790" algn="l"/>
              </a:tabLst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D.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78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00200" y="2260696"/>
            <a:ext cx="14608230" cy="273040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600200" y="5448300"/>
            <a:ext cx="7034375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220201" y="7734300"/>
            <a:ext cx="6988229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00200" y="7734300"/>
            <a:ext cx="7034375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220201" y="5448300"/>
            <a:ext cx="6988230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55186" y="7722147"/>
                <a:ext cx="1324402" cy="13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3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186" y="7722147"/>
                <a:ext cx="1324402" cy="1377108"/>
              </a:xfrm>
              <a:prstGeom prst="rect">
                <a:avLst/>
              </a:prstGeom>
              <a:blipFill>
                <a:blip r:embed="rId5"/>
                <a:stretch>
                  <a:fillRect l="-18433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73286" y="2597955"/>
                <a:ext cx="13693830" cy="1554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en-US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(0)</m:t>
                    </m:r>
                  </m:oMath>
                </a14:m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5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286" y="2597955"/>
                <a:ext cx="13693830" cy="1554593"/>
              </a:xfrm>
              <a:prstGeom prst="rect">
                <a:avLst/>
              </a:prstGeom>
              <a:blipFill>
                <a:blip r:embed="rId6"/>
                <a:stretch>
                  <a:fillRect l="-1869" r="-1825" b="-8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19600" y="5753100"/>
                <a:ext cx="1295400" cy="1026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3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5753100"/>
                <a:ext cx="1295400" cy="1026691"/>
              </a:xfrm>
              <a:prstGeom prst="rect">
                <a:avLst/>
              </a:prstGeom>
              <a:blipFill>
                <a:blip r:embed="rId7"/>
                <a:stretch>
                  <a:fillRect l="-18310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147747" y="5889418"/>
                <a:ext cx="1194558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b="0" i="1" kern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endParaRPr kumimoji="0" lang="en-US" sz="43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7747" y="5889418"/>
                <a:ext cx="1194558" cy="754053"/>
              </a:xfrm>
              <a:prstGeom prst="rect">
                <a:avLst/>
              </a:prstGeom>
              <a:blipFill>
                <a:blip r:embed="rId8"/>
                <a:stretch>
                  <a:fillRect l="-2040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065994" y="7684740"/>
                <a:ext cx="1276311" cy="13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3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994" y="7684740"/>
                <a:ext cx="1276311" cy="1379032"/>
              </a:xfrm>
              <a:prstGeom prst="rect">
                <a:avLst/>
              </a:prstGeom>
              <a:blipFill>
                <a:blip r:embed="rId9"/>
                <a:stretch>
                  <a:fillRect l="-18571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628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15075" y="3197183"/>
            <a:ext cx="1572095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145" y="-3123"/>
            <a:ext cx="3078747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082" y="6535066"/>
            <a:ext cx="320677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2606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297457" y="1337358"/>
            <a:ext cx="15693083" cy="8137363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9058473" y="7885809"/>
            <a:ext cx="1490777" cy="2783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140" y="630160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0516" y="1646520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tr58)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26" y="8064080"/>
            <a:ext cx="2569323" cy="2155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367907-542E-6E3D-AB1F-CDF311EE89A3}"/>
              </a:ext>
            </a:extLst>
          </p:cNvPr>
          <p:cNvSpPr/>
          <p:nvPr/>
        </p:nvSpPr>
        <p:spPr>
          <a:xfrm>
            <a:off x="8566757" y="2661348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D69E8B-3AEE-D8CC-3BA7-0E88B4454A3F}"/>
                  </a:ext>
                </a:extLst>
              </p:cNvPr>
              <p:cNvSpPr txBox="1"/>
              <p:nvPr/>
            </p:nvSpPr>
            <p:spPr>
              <a:xfrm>
                <a:off x="1494700" y="3695700"/>
                <a:ext cx="8106500" cy="3958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endParaRPr lang="en-US" sz="3800" kern="1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+10=0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 0+10=10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+10=11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D69E8B-3AEE-D8CC-3BA7-0E88B4454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700" y="3695700"/>
                <a:ext cx="8106500" cy="3958328"/>
              </a:xfrm>
              <a:prstGeom prst="rect">
                <a:avLst/>
              </a:prstGeom>
              <a:blipFill>
                <a:blip r:embed="rId7"/>
                <a:stretch>
                  <a:fillRect l="-2481" b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C0AC54-B3EC-7164-5735-9BCE1CF21379}"/>
                  </a:ext>
                </a:extLst>
              </p:cNvPr>
              <p:cNvSpPr txBox="1"/>
              <p:nvPr/>
            </p:nvSpPr>
            <p:spPr>
              <a:xfrm>
                <a:off x="9902212" y="3426924"/>
                <a:ext cx="6861788" cy="5145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endParaRPr lang="en-US" sz="3800" kern="1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=−2.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2.0</m:t>
                        </m:r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2.1</m:t>
                        </m:r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=−2. 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vi-VN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C0AC54-B3EC-7164-5735-9BCE1CF21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212" y="3426924"/>
                <a:ext cx="6861788" cy="5145576"/>
              </a:xfrm>
              <a:prstGeom prst="rect">
                <a:avLst/>
              </a:prstGeom>
              <a:blipFill>
                <a:blip r:embed="rId8"/>
                <a:stretch>
                  <a:fillRect l="-2931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50E962-538C-E3F7-9C46-69A668914882}"/>
              </a:ext>
            </a:extLst>
          </p:cNvPr>
          <p:cNvCxnSpPr/>
          <p:nvPr/>
        </p:nvCxnSpPr>
        <p:spPr>
          <a:xfrm>
            <a:off x="9677400" y="3695700"/>
            <a:ext cx="0" cy="518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16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200400" y="6594234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420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  <a:hlinkClick r:id="rId2"/>
              </a:rPr>
              <a:t>https://drive.google.com/drive/folders/1GV75-Gj1xXWsJHdq-I0_OIouL4iLnqbc?usp=drive_link</a:t>
            </a:r>
            <a:endParaRPr lang="vi-VN" sz="420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371600">
              <a:defRPr/>
            </a:pPr>
            <a:endParaRPr lang="vi-VN" sz="420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6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900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9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vi-VN" sz="4800" b="1" i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Có đủ bộ word và powerpoint cả năm tất cả các bài môn: Toán 8 Cánh diều</a:t>
            </a:r>
          </a:p>
        </p:txBody>
      </p:sp>
    </p:spTree>
    <p:extLst>
      <p:ext uri="{BB962C8B-B14F-4D97-AF65-F5344CB8AC3E}">
        <p14:creationId xmlns:p14="http://schemas.microsoft.com/office/powerpoint/2010/main" val="1773540533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91342"/>
      </p:ext>
    </p:extLst>
  </p:cSld>
  <p:clrMapOvr>
    <a:masterClrMapping/>
  </p:clrMapOvr>
  <p:transition spd="med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908689" y="4229987"/>
            <a:ext cx="428995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87691"/>
      </p:ext>
    </p:extLst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676400" y="2300724"/>
                <a:ext cx="15544799" cy="6071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Cho một thanh kim loại đồng chất có khối lượng riêng là 7,8 g/cm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a) Viết công thức tính khối lượng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(g) theo thể tích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). Hỏi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hay không? Vì sao?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b) Tính khối lượng của thanh kim loại đó khi biết thể tích của thanh kim loại đó là</a:t>
                </a:r>
                <a:r>
                  <a:rPr lang="en-US" sz="4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1 000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300724"/>
                <a:ext cx="15544799" cy="6071534"/>
              </a:xfrm>
              <a:prstGeom prst="rect">
                <a:avLst/>
              </a:prstGeom>
              <a:blipFill>
                <a:blip r:embed="rId2"/>
                <a:stretch>
                  <a:fillRect l="-1373" r="-1373" b="-3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37678" y="805082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6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6000" y="62146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9766" y="2508291"/>
                <a:ext cx="17281534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a) Công thức tính khối lượng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theo thể tích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=7,8 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num>
                      <m:den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7,8</m:t>
                        </m:r>
                      </m:den>
                    </m:f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Với mỗi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ta xác định được một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66" y="2508291"/>
                <a:ext cx="17281534" cy="3153812"/>
              </a:xfrm>
              <a:prstGeom prst="rect">
                <a:avLst/>
              </a:prstGeom>
              <a:blipFill>
                <a:blip r:embed="rId5"/>
                <a:stretch>
                  <a:fillRect l="-1164" r="-564" b="-6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DB89A5-D0CE-8FF8-6BF6-3C46F3FAA86A}"/>
              </a:ext>
            </a:extLst>
          </p:cNvPr>
          <p:cNvSpPr/>
          <p:nvPr/>
        </p:nvSpPr>
        <p:spPr>
          <a:xfrm>
            <a:off x="8566759" y="1526921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5CB2E8-D5FD-A94A-F633-68414C5C4A2C}"/>
                  </a:ext>
                </a:extLst>
              </p:cNvPr>
              <p:cNvSpPr/>
              <p:nvPr/>
            </p:nvSpPr>
            <p:spPr>
              <a:xfrm>
                <a:off x="1595090" y="5733238"/>
                <a:ext cx="15387945" cy="3472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b)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=1 000 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7,8</m:t>
                        </m:r>
                      </m:den>
                    </m:f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5000</m:t>
                        </m:r>
                      </m:num>
                      <m:den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Vậy khi biết thể tích của thanh kim loại đó là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=1 000 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thì khối lượng của thanh kim loại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5000</m:t>
                        </m:r>
                      </m:num>
                      <m:den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5CB2E8-D5FD-A94A-F633-68414C5C4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90" y="5733238"/>
                <a:ext cx="15387945" cy="3472746"/>
              </a:xfrm>
              <a:prstGeom prst="rect">
                <a:avLst/>
              </a:prstGeom>
              <a:blipFill>
                <a:blip r:embed="rId7"/>
                <a:stretch>
                  <a:fillRect l="-1307" r="-1307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090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98492" y="871120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tr58)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8426014"/>
            <a:ext cx="2570088" cy="1856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2784" flipH="1">
            <a:off x="513272" y="838835"/>
            <a:ext cx="1371048" cy="1436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B5BFD-D408-65B2-B732-FB33E4ED9FBF}"/>
              </a:ext>
            </a:extLst>
          </p:cNvPr>
          <p:cNvSpPr txBox="1"/>
          <p:nvPr/>
        </p:nvSpPr>
        <p:spPr>
          <a:xfrm>
            <a:off x="2198492" y="932764"/>
            <a:ext cx="14827618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					 </a:t>
            </a:r>
            <a:r>
              <a:rPr lang="vi-VN" sz="4000" b="0" i="0" dirty="0">
                <a:solidFill>
                  <a:srgbClr val="000000"/>
                </a:solidFill>
                <a:effectLst/>
              </a:rPr>
              <a:t>Dừa sáp là một trong những đặc sản lạ, quý hiếm và có giá trị dinh dưỡng cao, thường được trồng ở Bến Tre hoặc Trà Vinh. Giá bán mỗi quả dừa sáp là 200 000 đồng.</a:t>
            </a:r>
            <a:endParaRPr lang="en-US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47AAFC-0149-366C-15A1-941A48BDC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88" y="3980764"/>
            <a:ext cx="6247260" cy="5032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E45664-62E2-2D3A-CE2B-0786A15C1736}"/>
                  </a:ext>
                </a:extLst>
              </p:cNvPr>
              <p:cNvSpPr txBox="1"/>
              <p:nvPr/>
            </p:nvSpPr>
            <p:spPr>
              <a:xfrm>
                <a:off x="1178201" y="3695700"/>
                <a:ext cx="10020771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a) Viết công thức biểu thị số tiền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(đồng) mà người mua phải trả khi mua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(quả) dừa sáp. Hỏi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hay không? Vì sao?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b) Hãy tính số tiền mà người mua phải trả khi mua 10 quả dừa sáp.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E45664-62E2-2D3A-CE2B-0786A15C1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01" y="3695700"/>
                <a:ext cx="10020771" cy="5518242"/>
              </a:xfrm>
              <a:prstGeom prst="rect">
                <a:avLst/>
              </a:prstGeom>
              <a:blipFill>
                <a:blip r:embed="rId7"/>
                <a:stretch>
                  <a:fillRect l="-2129" r="-2190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8452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200400" y="6594234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420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  <a:hlinkClick r:id="rId2"/>
              </a:rPr>
              <a:t>https://drive.google.com/drive/folders/1GV75-Gj1xXWsJHdq-I0_OIouL4iLnqbc?usp=drive_link</a:t>
            </a:r>
            <a:endParaRPr lang="vi-VN" sz="420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371600">
              <a:defRPr/>
            </a:pPr>
            <a:endParaRPr lang="vi-VN" sz="420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6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900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9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vi-VN" sz="4800" b="1" i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Có đủ bộ word và powerpoint cả năm tất cả các bài môn: Toán 8 Cánh diều</a:t>
            </a:r>
          </a:p>
        </p:txBody>
      </p:sp>
    </p:spTree>
    <p:extLst>
      <p:ext uri="{BB962C8B-B14F-4D97-AF65-F5344CB8AC3E}">
        <p14:creationId xmlns:p14="http://schemas.microsoft.com/office/powerpoint/2010/main" val="4109071059"/>
      </p:ext>
    </p:extLst>
  </p:cSld>
  <p:clrMapOvr>
    <a:masterClrMapping/>
  </p:clrMapOvr>
  <p:transition spd="med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82220"/>
      </p:ext>
    </p:extLst>
  </p:cSld>
  <p:clrMapOvr>
    <a:masterClrMapping/>
  </p:clrMapOvr>
  <p:transition spd="med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142788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5923">
            <a:off x="12857315" y="-700792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5" y="1787636"/>
            <a:ext cx="10507776" cy="5260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3800" dirty="0">
                <a:ea typeface="Calibri" panose="020F0502020204030204" pitchFamily="34" charset="0"/>
              </a:rPr>
              <a:t>Thanh long là một loại cây chịu hạn, không kén đất, rất thích hợp với điều kiện khí hậu và thổ nhưỡng của tỉnh Bình Thuận. Giá bán 1 </a:t>
            </a:r>
            <a:r>
              <a:rPr lang="vi-VN" sz="3800" dirty="0" err="1">
                <a:ea typeface="Calibri" panose="020F0502020204030204" pitchFamily="34" charset="0"/>
              </a:rPr>
              <a:t>kg</a:t>
            </a:r>
            <a:r>
              <a:rPr lang="vi-VN" sz="3800" dirty="0">
                <a:ea typeface="Calibri" panose="020F0502020204030204" pitchFamily="34" charset="0"/>
              </a:rPr>
              <a:t> thanh long loại I là 32 000 đồng. Với mỗi lượng thanh long loại I được bán ra, người bán sẽ thu được một số tiền tương ứng.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7" b="7965"/>
          <a:stretch/>
        </p:blipFill>
        <p:spPr>
          <a:xfrm>
            <a:off x="11989698" y="1619823"/>
            <a:ext cx="4164702" cy="28473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800" y="8554068"/>
            <a:ext cx="1938696" cy="104860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602FCD8-E2A9-B196-CB54-0470F2403213}"/>
              </a:ext>
            </a:extLst>
          </p:cNvPr>
          <p:cNvSpPr/>
          <p:nvPr/>
        </p:nvSpPr>
        <p:spPr>
          <a:xfrm>
            <a:off x="738933" y="7127763"/>
            <a:ext cx="10919667" cy="2636037"/>
          </a:xfrm>
          <a:prstGeom prst="wedgeRoundRectCallout">
            <a:avLst>
              <a:gd name="adj1" fmla="val 85023"/>
              <a:gd name="adj2" fmla="val 32111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8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Mối liên quan giữa hai đại lượng số </a:t>
            </a:r>
            <a:r>
              <a:rPr lang="vi-VN" sz="3800" kern="1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kilôgam</a:t>
            </a:r>
            <a:r>
              <a:rPr lang="vi-VN" sz="38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thanh long được bán ra và số tiền người bán thu được thể hiện khái niệm nào trong toán học?</a:t>
            </a:r>
            <a:endParaRPr lang="en-US" sz="3800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8D7D1-2B55-AF8B-D030-549484A82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1"/>
          <a:stretch/>
        </p:blipFill>
        <p:spPr>
          <a:xfrm>
            <a:off x="11969103" y="4470260"/>
            <a:ext cx="4164702" cy="3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939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HÀM SỐ VÀ ĐỒ THỊ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vi-VN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HÀM SỐ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66537"/>
      </p:ext>
    </p:extLst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518448" y="-1477032"/>
            <a:ext cx="7792445" cy="26901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0" y="1928396"/>
            <a:ext cx="7752726" cy="2590514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3999" y="5267314"/>
            <a:ext cx="7752726" cy="2590514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1160094" y="2994910"/>
            <a:ext cx="3615092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71673" y="6381541"/>
            <a:ext cx="6158481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noProof="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 TRỊ CỦA HÀM SỐ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351" y="7657328"/>
            <a:ext cx="2444708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61" y="7900953"/>
            <a:ext cx="1914310" cy="184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66" y="146405"/>
            <a:ext cx="7577985" cy="751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9800" y="3372795"/>
            <a:ext cx="495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9667229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556284" y="4224148"/>
            <a:ext cx="475963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15046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4078" y="623002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4078" y="1267713"/>
            <a:ext cx="15004122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vi-VN" sz="4000" dirty="0">
                <a:solidFill>
                  <a:srgbClr val="000000"/>
                </a:solidFill>
              </a:rPr>
              <a:t>Chu vi y (</a:t>
            </a:r>
            <a:r>
              <a:rPr lang="vi-VN" sz="4000" dirty="0" err="1">
                <a:solidFill>
                  <a:srgbClr val="000000"/>
                </a:solidFill>
              </a:rPr>
              <a:t>cm</a:t>
            </a:r>
            <a:r>
              <a:rPr lang="vi-VN" sz="4000" dirty="0">
                <a:solidFill>
                  <a:srgbClr val="000000"/>
                </a:solidFill>
              </a:rPr>
              <a:t>) của hình vuông có độ dài cạnh x (</a:t>
            </a:r>
            <a:r>
              <a:rPr lang="vi-VN" sz="4000" dirty="0" err="1">
                <a:solidFill>
                  <a:srgbClr val="000000"/>
                </a:solidFill>
              </a:rPr>
              <a:t>cm</a:t>
            </a:r>
            <a:r>
              <a:rPr lang="vi-VN" sz="4000" dirty="0">
                <a:solidFill>
                  <a:srgbClr val="000000"/>
                </a:solidFill>
              </a:rPr>
              <a:t>) được tính theo công thức y = 4x. Với mỗi giá trị của x, xác định được bao nhiêu giá trị tương ứng của y?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DF25AC-7E5E-5233-0F65-17175D576DB6}"/>
              </a:ext>
            </a:extLst>
          </p:cNvPr>
          <p:cNvGrpSpPr/>
          <p:nvPr/>
        </p:nvGrpSpPr>
        <p:grpSpPr>
          <a:xfrm>
            <a:off x="8144169" y="4610100"/>
            <a:ext cx="1999661" cy="1322947"/>
            <a:chOff x="8144169" y="4482026"/>
            <a:chExt cx="1999661" cy="1322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BB07D8-D3DD-319C-6B6C-8EC64EE20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EF667A-B019-5990-9589-73B470EF1F20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AE87FF-86BE-86F8-838F-33B321CF34B0}"/>
                  </a:ext>
                </a:extLst>
              </p:cNvPr>
              <p:cNvSpPr txBox="1"/>
              <p:nvPr/>
            </p:nvSpPr>
            <p:spPr>
              <a:xfrm>
                <a:off x="1382107" y="6149099"/>
                <a:ext cx="15613722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hình vuông có độ dài cạnh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 là các giá trị dương. Với mỗi giá trị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xác định được một giá trị tương ứng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AE87FF-86BE-86F8-838F-33B321CF3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107" y="6149099"/>
                <a:ext cx="15613722" cy="2762936"/>
              </a:xfrm>
              <a:prstGeom prst="rect">
                <a:avLst/>
              </a:prstGeom>
              <a:blipFill>
                <a:blip r:embed="rId6"/>
                <a:stretch>
                  <a:fillRect l="-1406" r="-1367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36831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571500"/>
            <a:ext cx="1999661" cy="1322947"/>
            <a:chOff x="8144169" y="4482026"/>
            <a:chExt cx="1999661" cy="132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05000" y="2171700"/>
                <a:ext cx="14782800" cy="7364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 các giá trị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vào công thức tính chu vi ta tìm giá trị các giá trị tương ứng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Chẳng hạn: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Ví dụ: 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 ⇒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=4.1=4 (</m:t>
                      </m:r>
                      <m:r>
                        <a:rPr lang="vi-VN" sz="4000" i="1" kern="100" dirty="0" err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 kern="100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 kern="100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⇒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4.3</m:t>
                          </m:r>
                        </m:num>
                        <m:den>
                          <m:r>
                            <a:rPr lang="vi-VN" sz="4000" i="1" kern="100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vi-VN" sz="4000" i="1" kern="100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4000" i="1" kern="100" dirty="0" err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…….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71700"/>
                <a:ext cx="14782800" cy="7364260"/>
              </a:xfrm>
              <a:prstGeom prst="rect">
                <a:avLst/>
              </a:prstGeom>
              <a:blipFill>
                <a:blip r:embed="rId6"/>
                <a:stretch>
                  <a:fillRect l="-1485" r="-1443" b="-2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461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968137" y="335804"/>
            <a:ext cx="15008643" cy="890718"/>
            <a:chOff x="2895600" y="1881890"/>
            <a:chExt cx="15008643" cy="890718"/>
          </a:xfrm>
        </p:grpSpPr>
        <p:sp>
          <p:nvSpPr>
            <p:cNvPr id="2" name="Rectangle 1"/>
            <p:cNvSpPr/>
            <p:nvPr/>
          </p:nvSpPr>
          <p:spPr>
            <a:xfrm>
              <a:off x="2929263" y="2095500"/>
              <a:ext cx="145745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2: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95600" y="1881890"/>
              <a:ext cx="15008643" cy="8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	    Trong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04154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0" y="6216846"/>
            <a:ext cx="2324898" cy="1958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5940" y="1274668"/>
            <a:ext cx="16065157" cy="349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a) Số tiền người bán thu được khi lần lượt bán 2 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 thanh long; 3 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 thanh long.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b) Gọi y (đồng) là số tiền người bán thu được khi bán x (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) thanh long. Với mỗi giá trị của x, ta xác định được bao nhiêu giá trị tương ứng của y?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5117" y="-533465"/>
            <a:ext cx="4194412" cy="110530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F749B4-586A-BD6A-36D1-44A299B2B1D0}"/>
              </a:ext>
            </a:extLst>
          </p:cNvPr>
          <p:cNvGrpSpPr/>
          <p:nvPr/>
        </p:nvGrpSpPr>
        <p:grpSpPr>
          <a:xfrm>
            <a:off x="2139" y="4858236"/>
            <a:ext cx="1999661" cy="1322947"/>
            <a:chOff x="8144169" y="4482026"/>
            <a:chExt cx="1999661" cy="1322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08EB73-08D0-9D98-B4A2-BA7FBE653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E18DCC-C444-86E4-2D3A-52FBCA4EC013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92A23F-C25E-FEB1-277D-57EFB07A7C95}"/>
                  </a:ext>
                </a:extLst>
              </p:cNvPr>
              <p:cNvSpPr txBox="1"/>
              <p:nvPr/>
            </p:nvSpPr>
            <p:spPr>
              <a:xfrm>
                <a:off x="2318379" y="5372100"/>
                <a:ext cx="15793033" cy="4486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Số tiền người bán thu được khi bán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thanh long là: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. 32 000=64 000 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(đồng)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tiền người bán thu được khi bán 3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thanh long là: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. 32 000=96 000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(đồng)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Với mỗi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chỉ xác định được một giá trị tương ứng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92A23F-C25E-FEB1-277D-57EFB07A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379" y="5372100"/>
                <a:ext cx="15793033" cy="4486293"/>
              </a:xfrm>
              <a:prstGeom prst="rect">
                <a:avLst/>
              </a:prstGeom>
              <a:blipFill>
                <a:blip r:embed="rId6"/>
                <a:stretch>
                  <a:fillRect l="-1274" r="-54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3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13466</TotalTime>
  <Words>1360</Words>
  <Application>Microsoft Office PowerPoint</Application>
  <PresentationFormat>Custom</PresentationFormat>
  <Paragraphs>118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Calibri Light</vt:lpstr>
      <vt:lpstr>Times New Roman</vt:lpstr>
      <vt:lpstr>Cambria Math</vt:lpstr>
      <vt:lpstr>Calibri</vt:lpstr>
      <vt:lpstr>Arial</vt:lpstr>
      <vt:lpstr>Office Theme</vt:lpstr>
      <vt:lpstr>1_Office Theme</vt:lpstr>
      <vt:lpstr>3_Office Theme</vt:lpstr>
      <vt:lpstr>4_Office Theme</vt:lpstr>
      <vt:lpstr>5_Office Theme</vt:lpstr>
      <vt:lpstr>6_Office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trungduchy1980</cp:lastModifiedBy>
  <cp:revision>1</cp:revision>
  <dcterms:created xsi:type="dcterms:W3CDTF">2006-08-16T00:00:00Z</dcterms:created>
  <dcterms:modified xsi:type="dcterms:W3CDTF">2023-11-26T11:00:37Z</dcterms:modified>
  <dc:identifier>DAFARKD_w7U</dc:identifier>
</cp:coreProperties>
</file>