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2" r:id="rId2"/>
    <p:sldId id="257" r:id="rId3"/>
    <p:sldId id="314" r:id="rId4"/>
    <p:sldId id="315" r:id="rId5"/>
    <p:sldId id="316" r:id="rId6"/>
    <p:sldId id="317" r:id="rId7"/>
    <p:sldId id="318" r:id="rId8"/>
    <p:sldId id="319" r:id="rId9"/>
    <p:sldId id="279" r:id="rId10"/>
    <p:sldId id="280" r:id="rId11"/>
    <p:sldId id="281" r:id="rId12"/>
    <p:sldId id="282" r:id="rId13"/>
    <p:sldId id="283" r:id="rId14"/>
    <p:sldId id="292" r:id="rId15"/>
    <p:sldId id="302" r:id="rId16"/>
    <p:sldId id="301" r:id="rId1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00CC"/>
    <a:srgbClr val="0608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58" autoAdjust="0"/>
    <p:restoredTop sz="94660"/>
  </p:normalViewPr>
  <p:slideViewPr>
    <p:cSldViewPr snapToGrid="0">
      <p:cViewPr varScale="1">
        <p:scale>
          <a:sx n="58" d="100"/>
          <a:sy n="58" d="100"/>
        </p:scale>
        <p:origin x="133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9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E44E0B5-75A2-428F-8D6E-7373524A91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61F47D9-BA7C-4595-B705-E88672E3AB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E6AC198-AEE5-4252-9E2D-51873C71C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80E1-DF4A-4303-A994-8146CAD8CB83}" type="datetimeFigureOut">
              <a:rPr lang="vi-VN" smtClean="0"/>
              <a:t>31/10/2024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BCB5534-3D66-4326-BCEE-99F1CCF05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ED1DBC1-9F97-4050-82B4-DCFB888A6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BDC78-EB59-4A07-9070-C2842B3EB3D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57457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16EF7E9-D59E-44A6-AD59-AD2DA0E4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550EAFF-1400-4F7B-BB54-71D0FB4FA2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1A866DD-E8EB-40BB-AB76-3339066AA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80E1-DF4A-4303-A994-8146CAD8CB83}" type="datetimeFigureOut">
              <a:rPr lang="vi-VN" smtClean="0"/>
              <a:t>31/10/2024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A504F39-E1E2-4338-BF39-68ADBBBAB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4EECE58-AAC4-4F15-B637-575BE4E9E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BDC78-EB59-4A07-9070-C2842B3EB3D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41532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B4C9740A-9539-43C1-9E06-395E43AF07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310FC0C-F762-4F46-81F2-39D9CEB169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EEBFABA-6255-4A4C-8729-ACBE8AF81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80E1-DF4A-4303-A994-8146CAD8CB83}" type="datetimeFigureOut">
              <a:rPr lang="vi-VN" smtClean="0"/>
              <a:t>31/10/2024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82CC5DB-339A-4BC3-9B15-206EE4E34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2739869-C24F-485C-9185-88C85C7DB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BDC78-EB59-4A07-9070-C2842B3EB3D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65152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7AF91C9-6C1D-4F55-8EC1-0EAAA8788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96E7114-ACFC-4A2E-BA66-7660905D4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3714F22-0164-43F2-91F5-F79EB3CA6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80E1-DF4A-4303-A994-8146CAD8CB83}" type="datetimeFigureOut">
              <a:rPr lang="vi-VN" smtClean="0"/>
              <a:t>31/10/2024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1019ACA-7F39-468B-B43E-92C780B0E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93DE70E-6CF1-44B1-8C8F-205565C9C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BDC78-EB59-4A07-9070-C2842B3EB3D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41260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8E08C9A-725C-4BC9-B4AE-99CA1CAC9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18CD0AA-E780-4787-9558-43EFF9DD2E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19F2541-8DFC-489A-8E3C-70F3E6453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80E1-DF4A-4303-A994-8146CAD8CB83}" type="datetimeFigureOut">
              <a:rPr lang="vi-VN" smtClean="0"/>
              <a:t>31/10/2024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67F5F80-40C1-411D-AF9B-5F1429DFC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7AD6C3B-6F73-4EDC-A8B2-302D31495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BDC78-EB59-4A07-9070-C2842B3EB3D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51902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3778938-72AA-40F5-8384-B122EAA77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2819E09-1BAC-4285-9065-915570A5F5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C9A7296-8254-4268-9559-514D2A0F94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E431C75-F513-4977-A749-DCA1379CB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80E1-DF4A-4303-A994-8146CAD8CB83}" type="datetimeFigureOut">
              <a:rPr lang="vi-VN" smtClean="0"/>
              <a:t>31/10/2024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A7632BD-AD21-41A1-B595-B2D675D05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32C5B40-339A-41B7-94BB-F4CA15869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BDC78-EB59-4A07-9070-C2842B3EB3D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5966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040E21D-2DDA-4E2F-904B-E10D3B3D9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E11E5C1-6CD3-4083-B766-6F1B2DF1E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EE5C4E9-95F2-415A-BD51-10B38F6FB3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91C6C6E8-DBE7-4FF1-8846-D279922AA9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71D3356-F1F1-476B-89F8-2D246ABC52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AA888732-CBD2-4E29-9BC2-D9BA55FF0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80E1-DF4A-4303-A994-8146CAD8CB83}" type="datetimeFigureOut">
              <a:rPr lang="vi-VN" smtClean="0"/>
              <a:t>31/10/2024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20FEB2A9-FEA9-4018-8F4E-E5C05EC40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E27B62C-3537-44DF-8CEE-40040730E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BDC78-EB59-4A07-9070-C2842B3EB3D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9490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4204CDD-F9E6-4791-8ABD-A9420E91F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CE543B2-CAE7-44C2-AA0C-9CD770A20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80E1-DF4A-4303-A994-8146CAD8CB83}" type="datetimeFigureOut">
              <a:rPr lang="vi-VN" smtClean="0"/>
              <a:t>31/10/2024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E386CAF-7F6B-462B-A9A7-370307EE4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565388C-1483-430D-BEF3-BC8A1A9A2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BDC78-EB59-4A07-9070-C2842B3EB3D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57912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7E17984-203B-4612-9525-5093403F4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80E1-DF4A-4303-A994-8146CAD8CB83}" type="datetimeFigureOut">
              <a:rPr lang="vi-VN" smtClean="0"/>
              <a:t>31/10/2024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5DAE2DD3-01AA-44E6-8FCF-ACF29CA37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48C2C3F-A443-4658-96E3-8BAF0804F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BDC78-EB59-4A07-9070-C2842B3EB3D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83031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F4A28AD-7B06-430C-889E-964EB8EC6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C084A43-70E3-420B-9685-9F11065E9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DACADF7-239C-407C-9B6B-16A9CB8C62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FD849C7-8199-495B-B818-A162D7D42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80E1-DF4A-4303-A994-8146CAD8CB83}" type="datetimeFigureOut">
              <a:rPr lang="vi-VN" smtClean="0"/>
              <a:t>31/10/2024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9F13814-FC8A-43DC-B554-50E65E9C3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0DA0D42-55A7-4490-9000-7DB18932F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BDC78-EB59-4A07-9070-C2842B3EB3D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33480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DB8DBA8-E0FA-4413-BB47-8B9F2F06B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B3DF5F6E-D779-431A-8AC2-DF6AF42302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B122EF9-209C-4555-AE6E-30E0181660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FCF5C3C-BA58-48CB-8A28-5ED3052BC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80E1-DF4A-4303-A994-8146CAD8CB83}" type="datetimeFigureOut">
              <a:rPr lang="vi-VN" smtClean="0"/>
              <a:t>31/10/2024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FF143C5-C2E9-4A32-8706-8B11C280F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60D6EDC-056F-458B-9167-9DBB0A0AC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BDC78-EB59-4A07-9070-C2842B3EB3D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05436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D8B3AE2-74EE-4AD3-8CE5-5F7EA8698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D750FF7-B1E5-499E-887A-AEE9E5D438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5F97320-DF0D-47B3-95B6-66C46315D2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480E1-DF4A-4303-A994-8146CAD8CB83}" type="datetimeFigureOut">
              <a:rPr lang="vi-VN" smtClean="0"/>
              <a:t>31/10/2024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B63CB63-3E3E-4611-9612-85374FAED8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E31ED53-A5F0-41A5-8690-2AC746D91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BDC78-EB59-4A07-9070-C2842B3EB3D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2868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3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3.jp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oleObject" Target="../embeddings/oleObject3.bin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10" Type="http://schemas.openxmlformats.org/officeDocument/2006/relationships/image" Target="../media/image9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oleObject" Target="../embeddings/oleObject5.bin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3.png"/><Relationship Id="rId4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9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oleObject" Target="../embeddings/oleObject11.bin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92074" y="236661"/>
            <a:ext cx="55322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</a:rPr>
              <a:t>Bài 7. </a:t>
            </a:r>
            <a:r>
              <a:rPr lang="vi-VN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</a:rPr>
              <a:t>H</a:t>
            </a:r>
            <a:r>
              <a:rPr lang="vi-VN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</a:rPr>
              <a:t>ình vuông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9267" y="1501219"/>
            <a:ext cx="2857899" cy="243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075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 l="-7000" t="-3000" r="-7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8FBE616E-562A-481E-B692-F160E7617EA2}"/>
              </a:ext>
            </a:extLst>
          </p:cNvPr>
          <p:cNvSpPr/>
          <p:nvPr/>
        </p:nvSpPr>
        <p:spPr>
          <a:xfrm>
            <a:off x="5728429" y="751504"/>
            <a:ext cx="3127779" cy="5858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5000"/>
              </a:lnSpc>
              <a:spcAft>
                <a:spcPts val="0"/>
              </a:spcAft>
            </a:pPr>
            <a:r>
              <a:rPr lang="en-US" sz="32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 chọn câu </a:t>
            </a:r>
            <a:r>
              <a:rPr lang="en-US" sz="32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sai</a:t>
            </a:r>
            <a:r>
              <a:rPr lang="en-US" sz="32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3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A83EC594-EE38-46DE-9B49-E12B3817851D}"/>
              </a:ext>
            </a:extLst>
          </p:cNvPr>
          <p:cNvSpPr txBox="1"/>
          <p:nvPr/>
        </p:nvSpPr>
        <p:spPr>
          <a:xfrm>
            <a:off x="1394878" y="448774"/>
            <a:ext cx="3073742" cy="535459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0"/>
                <a:gd name="adj2" fmla="val -2500"/>
              </a:avLst>
            </a:prstTxWarp>
            <a:spAutoFit/>
          </a:bodyPr>
          <a:lstStyle/>
          <a:p>
            <a:r>
              <a:rPr lang="en-US" sz="3200" b="1" u="sng">
                <a:ln w="660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CÂU HỎI 1</a:t>
            </a:r>
            <a:endParaRPr lang="vi-VN" sz="3200" b="1" u="sng">
              <a:ln w="6600">
                <a:solidFill>
                  <a:schemeClr val="tx1"/>
                </a:solidFill>
                <a:prstDash val="solid"/>
              </a:ln>
              <a:solidFill>
                <a:schemeClr val="accent2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E7ECCC1E-BA28-4D67-9146-FC078A5F0386}"/>
              </a:ext>
            </a:extLst>
          </p:cNvPr>
          <p:cNvGrpSpPr/>
          <p:nvPr/>
        </p:nvGrpSpPr>
        <p:grpSpPr>
          <a:xfrm>
            <a:off x="1556084" y="1676400"/>
            <a:ext cx="8694818" cy="1018674"/>
            <a:chOff x="1556084" y="1676400"/>
            <a:chExt cx="8694818" cy="1018674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4" name="Rectangle: Rounded Corners 13">
              <a:extLst>
                <a:ext uri="{FF2B5EF4-FFF2-40B4-BE49-F238E27FC236}">
                  <a16:creationId xmlns="" xmlns:a16="http://schemas.microsoft.com/office/drawing/2014/main" id="{406A61D6-48DD-4374-BA7B-DB56049D3B2F}"/>
                </a:ext>
              </a:extLst>
            </p:cNvPr>
            <p:cNvSpPr/>
            <p:nvPr/>
          </p:nvSpPr>
          <p:spPr>
            <a:xfrm>
              <a:off x="2148636" y="1676400"/>
              <a:ext cx="8102266" cy="1018674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="" xmlns:a16="http://schemas.microsoft.com/office/drawing/2014/main" id="{984D143E-4748-4108-BE74-7F648D43AFA2}"/>
                </a:ext>
              </a:extLst>
            </p:cNvPr>
            <p:cNvSpPr/>
            <p:nvPr/>
          </p:nvSpPr>
          <p:spPr>
            <a:xfrm>
              <a:off x="1556084" y="1676400"/>
              <a:ext cx="764004" cy="1018674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/>
                <a:t>A</a:t>
              </a:r>
              <a:endParaRPr lang="vi-VN" sz="3200"/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B32BF7B4-92FF-4F1F-9562-3A54AA5F1212}"/>
              </a:ext>
            </a:extLst>
          </p:cNvPr>
          <p:cNvSpPr/>
          <p:nvPr/>
        </p:nvSpPr>
        <p:spPr>
          <a:xfrm>
            <a:off x="2296025" y="1861706"/>
            <a:ext cx="76982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 chữ nhật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cạnh</a:t>
            </a:r>
            <a:r>
              <a:rPr lang="vi-VN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kề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vi-VN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vuông</a:t>
            </a:r>
            <a:endParaRPr lang="vi-VN" sz="2800" dirty="0"/>
          </a:p>
        </p:txBody>
      </p: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B5325A1D-3DC0-4711-8C7C-7972D2AD331F}"/>
              </a:ext>
            </a:extLst>
          </p:cNvPr>
          <p:cNvGrpSpPr/>
          <p:nvPr/>
        </p:nvGrpSpPr>
        <p:grpSpPr>
          <a:xfrm>
            <a:off x="1556084" y="2895600"/>
            <a:ext cx="8694818" cy="1018674"/>
            <a:chOff x="1556084" y="1676400"/>
            <a:chExt cx="8694818" cy="1018674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8" name="Rectangle: Rounded Corners 17">
              <a:extLst>
                <a:ext uri="{FF2B5EF4-FFF2-40B4-BE49-F238E27FC236}">
                  <a16:creationId xmlns="" xmlns:a16="http://schemas.microsoft.com/office/drawing/2014/main" id="{A0C231C1-F200-4AC4-8A19-B382945E235C}"/>
                </a:ext>
              </a:extLst>
            </p:cNvPr>
            <p:cNvSpPr/>
            <p:nvPr/>
          </p:nvSpPr>
          <p:spPr>
            <a:xfrm>
              <a:off x="2148636" y="1676400"/>
              <a:ext cx="8102266" cy="1018674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="" xmlns:a16="http://schemas.microsoft.com/office/drawing/2014/main" id="{EAE0CB3D-27FF-4643-93A8-543F3AAED87F}"/>
                </a:ext>
              </a:extLst>
            </p:cNvPr>
            <p:cNvSpPr/>
            <p:nvPr/>
          </p:nvSpPr>
          <p:spPr>
            <a:xfrm>
              <a:off x="1556084" y="1676400"/>
              <a:ext cx="764004" cy="1018674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/>
                <a:t>B</a:t>
              </a:r>
              <a:endParaRPr lang="vi-VN" sz="320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EDEDB8E0-5B59-4BAF-9AF6-43CE500BEF52}"/>
              </a:ext>
            </a:extLst>
          </p:cNvPr>
          <p:cNvGrpSpPr/>
          <p:nvPr/>
        </p:nvGrpSpPr>
        <p:grpSpPr>
          <a:xfrm>
            <a:off x="1532021" y="4098758"/>
            <a:ext cx="8694818" cy="1018674"/>
            <a:chOff x="1556084" y="1676400"/>
            <a:chExt cx="8694818" cy="1018674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21" name="Rectangle: Rounded Corners 20">
              <a:extLst>
                <a:ext uri="{FF2B5EF4-FFF2-40B4-BE49-F238E27FC236}">
                  <a16:creationId xmlns="" xmlns:a16="http://schemas.microsoft.com/office/drawing/2014/main" id="{4E2E6F6B-675E-4ED5-AF74-8FC0AA30BEB3}"/>
                </a:ext>
              </a:extLst>
            </p:cNvPr>
            <p:cNvSpPr/>
            <p:nvPr/>
          </p:nvSpPr>
          <p:spPr>
            <a:xfrm>
              <a:off x="2148636" y="1676400"/>
              <a:ext cx="8102266" cy="1018674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="" xmlns:a16="http://schemas.microsoft.com/office/drawing/2014/main" id="{244AB301-52BF-4802-9AFB-3739D431C3AA}"/>
                </a:ext>
              </a:extLst>
            </p:cNvPr>
            <p:cNvSpPr/>
            <p:nvPr/>
          </p:nvSpPr>
          <p:spPr>
            <a:xfrm>
              <a:off x="1556084" y="1676400"/>
              <a:ext cx="764004" cy="1018674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/>
                <a:t>C</a:t>
              </a:r>
              <a:endParaRPr lang="vi-VN" sz="320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27B73D01-B6D9-4851-8B94-65EF1172A44F}"/>
              </a:ext>
            </a:extLst>
          </p:cNvPr>
          <p:cNvGrpSpPr/>
          <p:nvPr/>
        </p:nvGrpSpPr>
        <p:grpSpPr>
          <a:xfrm>
            <a:off x="1532021" y="5294131"/>
            <a:ext cx="8694818" cy="1018674"/>
            <a:chOff x="1556084" y="1676400"/>
            <a:chExt cx="8694818" cy="1018674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24" name="Rectangle: Rounded Corners 23">
              <a:extLst>
                <a:ext uri="{FF2B5EF4-FFF2-40B4-BE49-F238E27FC236}">
                  <a16:creationId xmlns="" xmlns:a16="http://schemas.microsoft.com/office/drawing/2014/main" id="{9FFBF473-CD67-4AFF-84D3-03AEBF9B5AAC}"/>
                </a:ext>
              </a:extLst>
            </p:cNvPr>
            <p:cNvSpPr/>
            <p:nvPr/>
          </p:nvSpPr>
          <p:spPr>
            <a:xfrm>
              <a:off x="2148636" y="1676400"/>
              <a:ext cx="8102266" cy="1018674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="" xmlns:a16="http://schemas.microsoft.com/office/drawing/2014/main" id="{9562E697-3442-46DD-A47E-DAEFAA9416B4}"/>
                </a:ext>
              </a:extLst>
            </p:cNvPr>
            <p:cNvSpPr/>
            <p:nvPr/>
          </p:nvSpPr>
          <p:spPr>
            <a:xfrm>
              <a:off x="1556084" y="1676400"/>
              <a:ext cx="764004" cy="1018674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/>
                <a:t>D</a:t>
              </a:r>
              <a:endParaRPr lang="vi-VN" sz="320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9390667-8823-4AE0-90E9-1872A1163C06}"/>
              </a:ext>
            </a:extLst>
          </p:cNvPr>
          <p:cNvSpPr/>
          <p:nvPr/>
        </p:nvSpPr>
        <p:spPr>
          <a:xfrm>
            <a:off x="2449016" y="2909320"/>
            <a:ext cx="77944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Tứ giác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chéo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vuông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góc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nhau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hình vuông</a:t>
            </a:r>
            <a:endParaRPr lang="vi-VN" sz="2800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FAA70AE9-1B15-4A15-AD58-7529F9FAF09D}"/>
              </a:ext>
            </a:extLst>
          </p:cNvPr>
          <p:cNvSpPr/>
          <p:nvPr/>
        </p:nvSpPr>
        <p:spPr>
          <a:xfrm>
            <a:off x="1967220" y="4107806"/>
            <a:ext cx="80421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spcAft>
                <a:spcPts val="0"/>
              </a:spcAft>
              <a:tabLst>
                <a:tab pos="3599815" algn="l"/>
                <a:tab pos="5039995" algn="l"/>
              </a:tabLst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chữ nhật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2F4548D8-6957-46CE-9AA0-FD40EEBF5A65}"/>
              </a:ext>
            </a:extLst>
          </p:cNvPr>
          <p:cNvSpPr/>
          <p:nvPr/>
        </p:nvSpPr>
        <p:spPr>
          <a:xfrm>
            <a:off x="2492484" y="5329671"/>
            <a:ext cx="75658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thoi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 góc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vuông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vuông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sz="2800" dirty="0"/>
          </a:p>
        </p:txBody>
      </p:sp>
    </p:spTree>
    <p:extLst>
      <p:ext uri="{BB962C8B-B14F-4D97-AF65-F5344CB8AC3E}">
        <p14:creationId xmlns:p14="http://schemas.microsoft.com/office/powerpoint/2010/main" val="328548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Hexagon 15">
            <a:extLst>
              <a:ext uri="{FF2B5EF4-FFF2-40B4-BE49-F238E27FC236}">
                <a16:creationId xmlns="" xmlns:a16="http://schemas.microsoft.com/office/drawing/2014/main" id="{337F746F-4356-4788-8D47-83A80297848D}"/>
              </a:ext>
            </a:extLst>
          </p:cNvPr>
          <p:cNvSpPr/>
          <p:nvPr/>
        </p:nvSpPr>
        <p:spPr>
          <a:xfrm>
            <a:off x="171450" y="3238500"/>
            <a:ext cx="12020550" cy="857250"/>
          </a:xfrm>
          <a:prstGeom prst="hexagon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Hexagon 16">
            <a:extLst>
              <a:ext uri="{FF2B5EF4-FFF2-40B4-BE49-F238E27FC236}">
                <a16:creationId xmlns="" xmlns:a16="http://schemas.microsoft.com/office/drawing/2014/main" id="{BA5608D2-5B40-4B52-A57A-0E926BEF4118}"/>
              </a:ext>
            </a:extLst>
          </p:cNvPr>
          <p:cNvSpPr/>
          <p:nvPr/>
        </p:nvSpPr>
        <p:spPr>
          <a:xfrm>
            <a:off x="171450" y="4305300"/>
            <a:ext cx="11830050" cy="857250"/>
          </a:xfrm>
          <a:prstGeom prst="hexagon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Hexagon 17">
            <a:extLst>
              <a:ext uri="{FF2B5EF4-FFF2-40B4-BE49-F238E27FC236}">
                <a16:creationId xmlns="" xmlns:a16="http://schemas.microsoft.com/office/drawing/2014/main" id="{D90F314C-0019-401F-A7BF-DABD2C67EE81}"/>
              </a:ext>
            </a:extLst>
          </p:cNvPr>
          <p:cNvSpPr/>
          <p:nvPr/>
        </p:nvSpPr>
        <p:spPr>
          <a:xfrm>
            <a:off x="171450" y="5334000"/>
            <a:ext cx="11830050" cy="857250"/>
          </a:xfrm>
          <a:prstGeom prst="hexagon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Hexagon 14">
            <a:extLst>
              <a:ext uri="{FF2B5EF4-FFF2-40B4-BE49-F238E27FC236}">
                <a16:creationId xmlns="" xmlns:a16="http://schemas.microsoft.com/office/drawing/2014/main" id="{5E2C3CEC-10C8-4685-90B4-AB49AC931FDD}"/>
              </a:ext>
            </a:extLst>
          </p:cNvPr>
          <p:cNvSpPr/>
          <p:nvPr/>
        </p:nvSpPr>
        <p:spPr>
          <a:xfrm>
            <a:off x="171450" y="2190750"/>
            <a:ext cx="11830050" cy="857250"/>
          </a:xfrm>
          <a:prstGeom prst="hexagon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5055EDA6-7AE8-4A30-8DF9-D3C797D6E23E}"/>
              </a:ext>
            </a:extLst>
          </p:cNvPr>
          <p:cNvSpPr/>
          <p:nvPr/>
        </p:nvSpPr>
        <p:spPr>
          <a:xfrm>
            <a:off x="171450" y="1162871"/>
            <a:ext cx="9650018" cy="107721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Khẳng định nào đúng? Khẳng định nào sai ?</a:t>
            </a:r>
          </a:p>
          <a:p>
            <a:r>
              <a:rPr lang="vi-VN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Trong hình vuông:</a:t>
            </a:r>
            <a:endParaRPr lang="vi-VN" sz="3200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4A832188-EE3E-4059-A2C7-3669B3991C25}"/>
              </a:ext>
            </a:extLst>
          </p:cNvPr>
          <p:cNvSpPr/>
          <p:nvPr/>
        </p:nvSpPr>
        <p:spPr>
          <a:xfrm>
            <a:off x="424507" y="2288826"/>
            <a:ext cx="94433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A. </a:t>
            </a: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Hai đường chéo</a:t>
            </a:r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cắt nhau tại trung điểm mỗi đường</a:t>
            </a:r>
            <a:endParaRPr lang="vi-VN" sz="320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4F8C381A-A03F-41BC-A04B-C7CCAF85A358}"/>
              </a:ext>
            </a:extLst>
          </p:cNvPr>
          <p:cNvSpPr/>
          <p:nvPr/>
        </p:nvSpPr>
        <p:spPr>
          <a:xfrm>
            <a:off x="400050" y="3368524"/>
            <a:ext cx="117919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B.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chéo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góc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vuông</a:t>
            </a:r>
            <a:endParaRPr lang="vi-VN" sz="3200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FDD38851-A759-4C15-A98A-B8A22EEB4FE2}"/>
              </a:ext>
            </a:extLst>
          </p:cNvPr>
          <p:cNvSpPr/>
          <p:nvPr/>
        </p:nvSpPr>
        <p:spPr>
          <a:xfrm>
            <a:off x="359825" y="4431450"/>
            <a:ext cx="66784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C. </a:t>
            </a: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Hai đường chéo</a:t>
            </a:r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vuông góc với nhau</a:t>
            </a:r>
            <a:endParaRPr lang="vi-VN" sz="320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FA597A01-0FC2-4F3C-96A3-1C9D5C81D0EE}"/>
              </a:ext>
            </a:extLst>
          </p:cNvPr>
          <p:cNvSpPr/>
          <p:nvPr/>
        </p:nvSpPr>
        <p:spPr>
          <a:xfrm>
            <a:off x="410027" y="5448118"/>
            <a:ext cx="51171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D. </a:t>
            </a: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Hai đường chéo bằng nhau</a:t>
            </a:r>
            <a:endParaRPr lang="vi-VN" sz="320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DEDF309-9CF0-454D-814C-90E241E69605}"/>
              </a:ext>
            </a:extLst>
          </p:cNvPr>
          <p:cNvSpPr txBox="1"/>
          <p:nvPr/>
        </p:nvSpPr>
        <p:spPr>
          <a:xfrm>
            <a:off x="3990262" y="0"/>
            <a:ext cx="3073742" cy="535459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0"/>
                <a:gd name="adj2" fmla="val -2500"/>
              </a:avLst>
            </a:prstTxWarp>
            <a:spAutoFit/>
          </a:bodyPr>
          <a:lstStyle/>
          <a:p>
            <a:r>
              <a:rPr lang="en-US" sz="3200" b="1" u="sng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CÂU HỎI 2</a:t>
            </a:r>
            <a:endParaRPr lang="vi-VN" sz="3200" b="1" u="sng" dirty="0">
              <a:ln w="6600">
                <a:solidFill>
                  <a:schemeClr val="tx1"/>
                </a:solidFill>
                <a:prstDash val="solid"/>
              </a:ln>
              <a:solidFill>
                <a:schemeClr val="accent2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680121" y="5509672"/>
            <a:ext cx="1208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FF0000"/>
                </a:solidFill>
                <a:latin typeface="+mj-lt"/>
              </a:rPr>
              <a:t>Đúng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821468" y="4484042"/>
            <a:ext cx="1208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FF0000"/>
                </a:solidFill>
                <a:latin typeface="+mj-lt"/>
              </a:rPr>
              <a:t>Đúng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587843" y="3176384"/>
            <a:ext cx="1208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FF0000"/>
                </a:solidFill>
                <a:latin typeface="+mj-lt"/>
              </a:rPr>
              <a:t>Đúng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284278" y="2460278"/>
            <a:ext cx="1208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FF0000"/>
                </a:solidFill>
                <a:latin typeface="+mj-lt"/>
              </a:rPr>
              <a:t>Đúng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6465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9FAD1CFE-4791-4CE6-B865-9375C6BE9F28}"/>
              </a:ext>
            </a:extLst>
          </p:cNvPr>
          <p:cNvGrpSpPr/>
          <p:nvPr/>
        </p:nvGrpSpPr>
        <p:grpSpPr>
          <a:xfrm>
            <a:off x="369684" y="1466850"/>
            <a:ext cx="5652837" cy="2914650"/>
            <a:chOff x="369684" y="1352550"/>
            <a:chExt cx="5652837" cy="2914650"/>
          </a:xfrm>
        </p:grpSpPr>
        <p:sp>
          <p:nvSpPr>
            <p:cNvPr id="13" name="Hexagon 12">
              <a:extLst>
                <a:ext uri="{FF2B5EF4-FFF2-40B4-BE49-F238E27FC236}">
                  <a16:creationId xmlns="" xmlns:a16="http://schemas.microsoft.com/office/drawing/2014/main" id="{E24227F7-B02F-4872-BA39-3C7A8AD53D7B}"/>
                </a:ext>
              </a:extLst>
            </p:cNvPr>
            <p:cNvSpPr/>
            <p:nvPr/>
          </p:nvSpPr>
          <p:spPr>
            <a:xfrm>
              <a:off x="457200" y="1352550"/>
              <a:ext cx="5391150" cy="2914650"/>
            </a:xfrm>
            <a:prstGeom prst="hexagon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828AFE17-C5A1-4C1F-BC28-51CD2622504E}"/>
                </a:ext>
              </a:extLst>
            </p:cNvPr>
            <p:cNvSpPr/>
            <p:nvPr/>
          </p:nvSpPr>
          <p:spPr>
            <a:xfrm>
              <a:off x="369684" y="1569465"/>
              <a:ext cx="5652837" cy="22293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30480" algn="ctr">
                <a:lnSpc>
                  <a:spcPct val="150000"/>
                </a:lnSpc>
                <a:spcAft>
                  <a:spcPts val="0"/>
                </a:spcAft>
              </a:pPr>
              <a:r>
                <a:rPr lang="en-US" sz="320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Trong các hình sau,</a:t>
              </a:r>
            </a:p>
            <a:p>
              <a:pPr marR="30480" algn="ctr">
                <a:lnSpc>
                  <a:spcPct val="150000"/>
                </a:lnSpc>
                <a:spcAft>
                  <a:spcPts val="0"/>
                </a:spcAft>
              </a:pPr>
              <a:r>
                <a:rPr lang="en-US" sz="320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hình nào vừa có tâm đối xứng, </a:t>
              </a:r>
            </a:p>
            <a:p>
              <a:pPr marR="30480" algn="ctr">
                <a:lnSpc>
                  <a:spcPct val="150000"/>
                </a:lnSpc>
                <a:spcAft>
                  <a:spcPts val="0"/>
                </a:spcAft>
              </a:pPr>
              <a:r>
                <a:rPr lang="en-US" sz="320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vừa có trục đối xứng?</a:t>
              </a:r>
              <a:endParaRPr lang="vi-VN" sz="3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1B6A4B8-B725-48A1-BC90-D39DAA0FFC89}"/>
              </a:ext>
            </a:extLst>
          </p:cNvPr>
          <p:cNvSpPr txBox="1"/>
          <p:nvPr/>
        </p:nvSpPr>
        <p:spPr>
          <a:xfrm>
            <a:off x="4042828" y="372574"/>
            <a:ext cx="3073742" cy="535459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0"/>
                <a:gd name="adj2" fmla="val -2500"/>
              </a:avLst>
            </a:prstTxWarp>
            <a:spAutoFit/>
          </a:bodyPr>
          <a:lstStyle/>
          <a:p>
            <a:r>
              <a:rPr lang="en-US" sz="3200" b="1" u="sng">
                <a:ln w="660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CÂU HỎI 3</a:t>
            </a:r>
            <a:endParaRPr lang="vi-VN" sz="3200" b="1" u="sng">
              <a:ln w="6600">
                <a:solidFill>
                  <a:schemeClr val="tx1"/>
                </a:solidFill>
                <a:prstDash val="solid"/>
              </a:ln>
              <a:solidFill>
                <a:schemeClr val="accent2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45E93E3A-F8DA-4F8A-8184-7BDC2BB0A4EA}"/>
              </a:ext>
            </a:extLst>
          </p:cNvPr>
          <p:cNvSpPr/>
          <p:nvPr/>
        </p:nvSpPr>
        <p:spPr>
          <a:xfrm>
            <a:off x="7102928" y="1142999"/>
            <a:ext cx="4914901" cy="979715"/>
          </a:xfrm>
          <a:prstGeom prst="roundRect">
            <a:avLst/>
          </a:prstGeom>
          <a:solidFill>
            <a:srgbClr val="06081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ectangle: Rounded Corners 13">
            <a:extLst>
              <a:ext uri="{FF2B5EF4-FFF2-40B4-BE49-F238E27FC236}">
                <a16:creationId xmlns="" xmlns:a16="http://schemas.microsoft.com/office/drawing/2014/main" id="{49DFB402-6BE7-40A8-A67C-F935CD7DC88A}"/>
              </a:ext>
            </a:extLst>
          </p:cNvPr>
          <p:cNvSpPr/>
          <p:nvPr/>
        </p:nvSpPr>
        <p:spPr>
          <a:xfrm>
            <a:off x="7086599" y="2547257"/>
            <a:ext cx="4914901" cy="979715"/>
          </a:xfrm>
          <a:prstGeom prst="roundRect">
            <a:avLst/>
          </a:prstGeom>
          <a:solidFill>
            <a:srgbClr val="06081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Rectangle: Rounded Corners 14">
            <a:extLst>
              <a:ext uri="{FF2B5EF4-FFF2-40B4-BE49-F238E27FC236}">
                <a16:creationId xmlns="" xmlns:a16="http://schemas.microsoft.com/office/drawing/2014/main" id="{EDD33CE8-6241-4329-A8CB-5FFA0EA370C0}"/>
              </a:ext>
            </a:extLst>
          </p:cNvPr>
          <p:cNvSpPr/>
          <p:nvPr/>
        </p:nvSpPr>
        <p:spPr>
          <a:xfrm>
            <a:off x="7086599" y="3935185"/>
            <a:ext cx="4914901" cy="979715"/>
          </a:xfrm>
          <a:prstGeom prst="roundRect">
            <a:avLst/>
          </a:prstGeom>
          <a:solidFill>
            <a:srgbClr val="06081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Rectangle: Rounded Corners 15">
            <a:extLst>
              <a:ext uri="{FF2B5EF4-FFF2-40B4-BE49-F238E27FC236}">
                <a16:creationId xmlns="" xmlns:a16="http://schemas.microsoft.com/office/drawing/2014/main" id="{8F1073AD-6609-45DB-A92A-239791DD5937}"/>
              </a:ext>
            </a:extLst>
          </p:cNvPr>
          <p:cNvSpPr/>
          <p:nvPr/>
        </p:nvSpPr>
        <p:spPr>
          <a:xfrm>
            <a:off x="7086599" y="5355771"/>
            <a:ext cx="4914901" cy="979715"/>
          </a:xfrm>
          <a:prstGeom prst="roundRect">
            <a:avLst/>
          </a:prstGeom>
          <a:solidFill>
            <a:srgbClr val="06081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42D68F76-AC28-4F65-A7F3-80282AA6FF01}"/>
              </a:ext>
            </a:extLst>
          </p:cNvPr>
          <p:cNvSpPr/>
          <p:nvPr/>
        </p:nvSpPr>
        <p:spPr>
          <a:xfrm>
            <a:off x="7162561" y="1307811"/>
            <a:ext cx="47518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A. </a:t>
            </a:r>
            <a:r>
              <a:rPr lang="vi-VN" sz="36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Hình thang cân</a:t>
            </a:r>
            <a:endParaRPr lang="vi-VN" sz="3600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F1A67155-0ACE-4E7C-9D4E-24391BA9BFEA}"/>
              </a:ext>
            </a:extLst>
          </p:cNvPr>
          <p:cNvSpPr/>
          <p:nvPr/>
        </p:nvSpPr>
        <p:spPr>
          <a:xfrm>
            <a:off x="7221602" y="2721571"/>
            <a:ext cx="53809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B. </a:t>
            </a:r>
            <a:r>
              <a:rPr lang="vi-VN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 chữ nhật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sz="3600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92D31A0-1DA2-4002-96ED-52ADAE0C8E5D}"/>
              </a:ext>
            </a:extLst>
          </p:cNvPr>
          <p:cNvSpPr/>
          <p:nvPr/>
        </p:nvSpPr>
        <p:spPr>
          <a:xfrm>
            <a:off x="7156452" y="4074980"/>
            <a:ext cx="53230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C.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6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vuông</a:t>
            </a:r>
            <a:endParaRPr lang="vi-VN" sz="3600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6432DD70-D356-4AD6-AAD1-4A2C52FD6133}"/>
              </a:ext>
            </a:extLst>
          </p:cNvPr>
          <p:cNvSpPr/>
          <p:nvPr/>
        </p:nvSpPr>
        <p:spPr>
          <a:xfrm>
            <a:off x="7214654" y="5502726"/>
            <a:ext cx="36928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D.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thoi</a:t>
            </a:r>
            <a:endParaRPr lang="vi-VN" sz="3600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7214654" y="2832464"/>
            <a:ext cx="457200" cy="42454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221602" y="5633356"/>
            <a:ext cx="457200" cy="42454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221602" y="4169228"/>
            <a:ext cx="457200" cy="42454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50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6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29000">
              <a:schemeClr val="accent1">
                <a:lumMod val="45000"/>
                <a:lumOff val="55000"/>
              </a:schemeClr>
            </a:gs>
            <a:gs pos="67000">
              <a:schemeClr val="accent5">
                <a:lumMod val="75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6093D240-3A0E-4A2F-B37C-EB7D2465B6F9}"/>
              </a:ext>
            </a:extLst>
          </p:cNvPr>
          <p:cNvSpPr/>
          <p:nvPr/>
        </p:nvSpPr>
        <p:spPr>
          <a:xfrm>
            <a:off x="1986252" y="661454"/>
            <a:ext cx="7347204" cy="5858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30480" algn="just">
              <a:lnSpc>
                <a:spcPct val="105000"/>
              </a:lnSpc>
              <a:spcAft>
                <a:spcPts val="0"/>
              </a:spcAft>
            </a:pP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khẳng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endParaRPr lang="vi-VN" sz="3200" b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0893714-32A9-490F-BC1E-6E664109E40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475" y="1296288"/>
            <a:ext cx="7177088" cy="1784432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03C86236-6CEB-4A1B-97C6-23AFA5D171B6}"/>
              </a:ext>
            </a:extLst>
          </p:cNvPr>
          <p:cNvSpPr txBox="1"/>
          <p:nvPr/>
        </p:nvSpPr>
        <p:spPr>
          <a:xfrm>
            <a:off x="4406729" y="42766"/>
            <a:ext cx="3073742" cy="535459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0"/>
                <a:gd name="adj2" fmla="val -2500"/>
              </a:avLst>
            </a:prstTxWarp>
            <a:spAutoFit/>
          </a:bodyPr>
          <a:lstStyle/>
          <a:p>
            <a:r>
              <a:rPr lang="en-US" sz="3200" b="1" u="sng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CÂU HỎI 4</a:t>
            </a:r>
            <a:endParaRPr lang="vi-VN" sz="3200" b="1" u="sng" dirty="0">
              <a:ln w="6600">
                <a:solidFill>
                  <a:schemeClr val="tx1"/>
                </a:solidFill>
                <a:prstDash val="solid"/>
              </a:ln>
              <a:solidFill>
                <a:schemeClr val="accent2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6" name="Hexagon 25">
            <a:extLst>
              <a:ext uri="{FF2B5EF4-FFF2-40B4-BE49-F238E27FC236}">
                <a16:creationId xmlns="" xmlns:a16="http://schemas.microsoft.com/office/drawing/2014/main" id="{92A08C69-7B42-41EB-B8F0-E0490A8EF878}"/>
              </a:ext>
            </a:extLst>
          </p:cNvPr>
          <p:cNvSpPr/>
          <p:nvPr/>
        </p:nvSpPr>
        <p:spPr>
          <a:xfrm>
            <a:off x="456279" y="3406810"/>
            <a:ext cx="4662740" cy="669472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Hexagon 27">
            <a:extLst>
              <a:ext uri="{FF2B5EF4-FFF2-40B4-BE49-F238E27FC236}">
                <a16:creationId xmlns="" xmlns:a16="http://schemas.microsoft.com/office/drawing/2014/main" id="{27170A98-979C-47F0-B499-7CB2C9B37CC2}"/>
              </a:ext>
            </a:extLst>
          </p:cNvPr>
          <p:cNvSpPr/>
          <p:nvPr/>
        </p:nvSpPr>
        <p:spPr>
          <a:xfrm>
            <a:off x="377621" y="4308545"/>
            <a:ext cx="5360976" cy="669472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9" name="Hexagon 28">
            <a:extLst>
              <a:ext uri="{FF2B5EF4-FFF2-40B4-BE49-F238E27FC236}">
                <a16:creationId xmlns="" xmlns:a16="http://schemas.microsoft.com/office/drawing/2014/main" id="{FD22E0CE-5DE1-43A9-A47C-D70153207AF8}"/>
              </a:ext>
            </a:extLst>
          </p:cNvPr>
          <p:cNvSpPr/>
          <p:nvPr/>
        </p:nvSpPr>
        <p:spPr>
          <a:xfrm>
            <a:off x="312070" y="5179912"/>
            <a:ext cx="5426527" cy="669472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Hexagon 29">
            <a:extLst>
              <a:ext uri="{FF2B5EF4-FFF2-40B4-BE49-F238E27FC236}">
                <a16:creationId xmlns="" xmlns:a16="http://schemas.microsoft.com/office/drawing/2014/main" id="{9FA0EBAC-0779-4556-B8C4-B5ABA6A0DE8B}"/>
              </a:ext>
            </a:extLst>
          </p:cNvPr>
          <p:cNvSpPr/>
          <p:nvPr/>
        </p:nvSpPr>
        <p:spPr>
          <a:xfrm>
            <a:off x="506528" y="6151527"/>
            <a:ext cx="4817850" cy="669472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CA968504-5669-4900-8774-91D9FAB3164B}"/>
              </a:ext>
            </a:extLst>
          </p:cNvPr>
          <p:cNvSpPr/>
          <p:nvPr/>
        </p:nvSpPr>
        <p:spPr>
          <a:xfrm>
            <a:off x="1257056" y="6201908"/>
            <a:ext cx="32351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</a:t>
            </a:r>
            <a:r>
              <a:rPr lang="vi-VN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ình 4 là hình vuông</a:t>
            </a:r>
            <a:endParaRPr lang="vi-VN" sz="2800" dirty="0"/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7EBF713A-27F6-4E56-A947-446536F20458}"/>
              </a:ext>
            </a:extLst>
          </p:cNvPr>
          <p:cNvGrpSpPr/>
          <p:nvPr/>
        </p:nvGrpSpPr>
        <p:grpSpPr>
          <a:xfrm>
            <a:off x="332643" y="3353096"/>
            <a:ext cx="776588" cy="723186"/>
            <a:chOff x="4640752" y="4163927"/>
            <a:chExt cx="776588" cy="723186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2" name="Hexagon 1">
              <a:extLst>
                <a:ext uri="{FF2B5EF4-FFF2-40B4-BE49-F238E27FC236}">
                  <a16:creationId xmlns="" xmlns:a16="http://schemas.microsoft.com/office/drawing/2014/main" id="{49E2886E-4CE2-4825-945B-682CE8D281C9}"/>
                </a:ext>
              </a:extLst>
            </p:cNvPr>
            <p:cNvSpPr/>
            <p:nvPr/>
          </p:nvSpPr>
          <p:spPr>
            <a:xfrm>
              <a:off x="4640752" y="4217641"/>
              <a:ext cx="776588" cy="669472"/>
            </a:xfrm>
            <a:prstGeom prst="hexagon">
              <a:avLst/>
            </a:prstGeom>
            <a:blipFill dpi="0" rotWithShape="1">
              <a:blip r:embed="rId3"/>
              <a:srcRect/>
              <a:stretch>
                <a:fillRect l="-15000" t="-23000" r="-15000" b="-18000"/>
              </a:stretch>
            </a:blip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FC87F2AB-AF1A-4F5B-A7D3-665220FF6E02}"/>
                </a:ext>
              </a:extLst>
            </p:cNvPr>
            <p:cNvSpPr txBox="1"/>
            <p:nvPr/>
          </p:nvSpPr>
          <p:spPr>
            <a:xfrm>
              <a:off x="4814637" y="4163927"/>
              <a:ext cx="495300" cy="707886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FF00"/>
                  </a:solidFill>
                </a:rPr>
                <a:t>A</a:t>
              </a:r>
              <a:endParaRPr lang="vi-VN"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CDBBA0A3-2655-4A24-BF53-E5C001EC9E79}"/>
              </a:ext>
            </a:extLst>
          </p:cNvPr>
          <p:cNvGrpSpPr/>
          <p:nvPr/>
        </p:nvGrpSpPr>
        <p:grpSpPr>
          <a:xfrm>
            <a:off x="254387" y="4264940"/>
            <a:ext cx="776588" cy="723186"/>
            <a:chOff x="4640752" y="4163927"/>
            <a:chExt cx="776588" cy="723186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13" name="Hexagon 12">
              <a:extLst>
                <a:ext uri="{FF2B5EF4-FFF2-40B4-BE49-F238E27FC236}">
                  <a16:creationId xmlns="" xmlns:a16="http://schemas.microsoft.com/office/drawing/2014/main" id="{7A02F243-7F50-4152-87C5-82E0CAD92AED}"/>
                </a:ext>
              </a:extLst>
            </p:cNvPr>
            <p:cNvSpPr/>
            <p:nvPr/>
          </p:nvSpPr>
          <p:spPr>
            <a:xfrm>
              <a:off x="4640752" y="4217641"/>
              <a:ext cx="776588" cy="669472"/>
            </a:xfrm>
            <a:prstGeom prst="hexagon">
              <a:avLst/>
            </a:prstGeom>
            <a:blipFill dpi="0" rotWithShape="1">
              <a:blip r:embed="rId3"/>
              <a:srcRect/>
              <a:stretch>
                <a:fillRect l="-15000" t="-23000" r="-15000" b="-18000"/>
              </a:stretch>
            </a:blip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74B09950-5EC3-4AB0-9A54-C54ABF0BC3FF}"/>
                </a:ext>
              </a:extLst>
            </p:cNvPr>
            <p:cNvSpPr txBox="1"/>
            <p:nvPr/>
          </p:nvSpPr>
          <p:spPr>
            <a:xfrm>
              <a:off x="4814637" y="4163927"/>
              <a:ext cx="495300" cy="707886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FF00"/>
                  </a:solidFill>
                </a:rPr>
                <a:t>B</a:t>
              </a:r>
              <a:endParaRPr lang="vi-VN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E674BF91-FC85-488B-9CFA-303D4377156B}"/>
              </a:ext>
            </a:extLst>
          </p:cNvPr>
          <p:cNvGrpSpPr/>
          <p:nvPr/>
        </p:nvGrpSpPr>
        <p:grpSpPr>
          <a:xfrm>
            <a:off x="225240" y="5116955"/>
            <a:ext cx="776588" cy="723186"/>
            <a:chOff x="4640752" y="4163927"/>
            <a:chExt cx="776588" cy="723186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20" name="Hexagon 19">
              <a:extLst>
                <a:ext uri="{FF2B5EF4-FFF2-40B4-BE49-F238E27FC236}">
                  <a16:creationId xmlns="" xmlns:a16="http://schemas.microsoft.com/office/drawing/2014/main" id="{63125D9C-9A4F-41C2-805D-006C8B96526E}"/>
                </a:ext>
              </a:extLst>
            </p:cNvPr>
            <p:cNvSpPr/>
            <p:nvPr/>
          </p:nvSpPr>
          <p:spPr>
            <a:xfrm>
              <a:off x="4640752" y="4217641"/>
              <a:ext cx="776588" cy="669472"/>
            </a:xfrm>
            <a:prstGeom prst="hexagon">
              <a:avLst/>
            </a:prstGeom>
            <a:blipFill dpi="0" rotWithShape="1">
              <a:blip r:embed="rId3"/>
              <a:srcRect/>
              <a:stretch>
                <a:fillRect l="-15000" t="-23000" r="-15000" b="-18000"/>
              </a:stretch>
            </a:blip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11B688DA-FEFE-4BE7-ACB0-6EED2563A0C1}"/>
                </a:ext>
              </a:extLst>
            </p:cNvPr>
            <p:cNvSpPr txBox="1"/>
            <p:nvPr/>
          </p:nvSpPr>
          <p:spPr>
            <a:xfrm>
              <a:off x="4754477" y="4163927"/>
              <a:ext cx="495300" cy="707886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FF00"/>
                  </a:solidFill>
                </a:rPr>
                <a:t>C</a:t>
              </a:r>
              <a:endParaRPr lang="vi-VN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B2603BF4-ACA3-4DCF-AEF5-60F19EB3EC96}"/>
              </a:ext>
            </a:extLst>
          </p:cNvPr>
          <p:cNvGrpSpPr/>
          <p:nvPr/>
        </p:nvGrpSpPr>
        <p:grpSpPr>
          <a:xfrm>
            <a:off x="198321" y="6047367"/>
            <a:ext cx="776588" cy="735218"/>
            <a:chOff x="4640752" y="4151895"/>
            <a:chExt cx="776588" cy="735218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23" name="Hexagon 22">
              <a:extLst>
                <a:ext uri="{FF2B5EF4-FFF2-40B4-BE49-F238E27FC236}">
                  <a16:creationId xmlns="" xmlns:a16="http://schemas.microsoft.com/office/drawing/2014/main" id="{C897D8DF-43E9-42D9-9D00-14613A204415}"/>
                </a:ext>
              </a:extLst>
            </p:cNvPr>
            <p:cNvSpPr/>
            <p:nvPr/>
          </p:nvSpPr>
          <p:spPr>
            <a:xfrm>
              <a:off x="4640752" y="4217641"/>
              <a:ext cx="776588" cy="669472"/>
            </a:xfrm>
            <a:prstGeom prst="hexagon">
              <a:avLst/>
            </a:prstGeom>
            <a:blipFill dpi="0" rotWithShape="1">
              <a:blip r:embed="rId3"/>
              <a:srcRect/>
              <a:stretch>
                <a:fillRect l="-15000" t="-23000" r="-15000" b="-18000"/>
              </a:stretch>
            </a:blip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7224F0F3-DE39-4F89-90D4-80EFE38EA68B}"/>
                </a:ext>
              </a:extLst>
            </p:cNvPr>
            <p:cNvSpPr txBox="1"/>
            <p:nvPr/>
          </p:nvSpPr>
          <p:spPr>
            <a:xfrm>
              <a:off x="4790573" y="4151895"/>
              <a:ext cx="495300" cy="707886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FF00"/>
                  </a:solidFill>
                </a:rPr>
                <a:t>D</a:t>
              </a:r>
              <a:endParaRPr lang="vi-VN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ADCC03E7-E4FC-4946-8701-A36077095883}"/>
              </a:ext>
            </a:extLst>
          </p:cNvPr>
          <p:cNvSpPr/>
          <p:nvPr/>
        </p:nvSpPr>
        <p:spPr>
          <a:xfrm>
            <a:off x="1169503" y="4275289"/>
            <a:ext cx="43204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thoi</a:t>
            </a:r>
            <a:endParaRPr lang="vi-VN" sz="2800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3B21269-D142-463A-97A0-62AFF872D086}"/>
              </a:ext>
            </a:extLst>
          </p:cNvPr>
          <p:cNvSpPr/>
          <p:nvPr/>
        </p:nvSpPr>
        <p:spPr>
          <a:xfrm>
            <a:off x="917228" y="3490221"/>
            <a:ext cx="42017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ình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3,4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đều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vuông</a:t>
            </a:r>
            <a:endParaRPr lang="vi-VN" sz="2800" dirty="0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3005BE57-E066-4EB0-8481-86EC10879A40}"/>
              </a:ext>
            </a:extLst>
          </p:cNvPr>
          <p:cNvSpPr/>
          <p:nvPr/>
        </p:nvSpPr>
        <p:spPr>
          <a:xfrm>
            <a:off x="1212173" y="5253038"/>
            <a:ext cx="33249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</a:t>
            </a:r>
            <a:r>
              <a:rPr lang="fr-FR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ình</a:t>
            </a:r>
            <a:r>
              <a:rPr lang="fr-FR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 </a:t>
            </a:r>
            <a:r>
              <a:rPr lang="fr-FR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 </a:t>
            </a:r>
            <a:r>
              <a:rPr lang="fr-FR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fr-FR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vuông</a:t>
            </a:r>
            <a:endParaRPr lang="vi-VN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7563" y="1361272"/>
            <a:ext cx="1852588" cy="17202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333456" y="3010818"/>
            <a:ext cx="1077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 smtClean="0">
                <a:solidFill>
                  <a:srgbClr val="FFFF00"/>
                </a:solidFill>
                <a:latin typeface="+mj-lt"/>
              </a:rPr>
              <a:t>Hình 4</a:t>
            </a:r>
            <a:endParaRPr lang="en-US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25240" y="6038124"/>
            <a:ext cx="702128" cy="7375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25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EBF390C-729D-4B97-B267-48A2B1CA74FB}"/>
              </a:ext>
            </a:extLst>
          </p:cNvPr>
          <p:cNvSpPr txBox="1"/>
          <p:nvPr/>
        </p:nvSpPr>
        <p:spPr>
          <a:xfrm>
            <a:off x="4461928" y="467824"/>
            <a:ext cx="3073742" cy="535459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0"/>
                <a:gd name="adj2" fmla="val -2500"/>
              </a:avLst>
            </a:prstTxWarp>
            <a:spAutoFit/>
          </a:bodyPr>
          <a:lstStyle/>
          <a:p>
            <a:r>
              <a:rPr lang="en-US" sz="3200" b="1" u="sng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CÂU HỎI </a:t>
            </a:r>
            <a:r>
              <a:rPr lang="vi-VN" sz="3200" b="1" u="sng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</a:t>
            </a:r>
            <a:endParaRPr lang="vi-VN" sz="3200" b="1" u="sng" dirty="0">
              <a:ln w="6600">
                <a:solidFill>
                  <a:schemeClr val="tx1"/>
                </a:solidFill>
                <a:prstDash val="solid"/>
              </a:ln>
              <a:solidFill>
                <a:schemeClr val="accent2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="" xmlns:a16="http://schemas.microsoft.com/office/drawing/2014/main" id="{2D28E812-51DA-4578-948E-8AE3D2B8C465}"/>
              </a:ext>
            </a:extLst>
          </p:cNvPr>
          <p:cNvGrpSpPr/>
          <p:nvPr/>
        </p:nvGrpSpPr>
        <p:grpSpPr>
          <a:xfrm>
            <a:off x="900309" y="1515979"/>
            <a:ext cx="10407425" cy="1557589"/>
            <a:chOff x="900309" y="1515979"/>
            <a:chExt cx="10407425" cy="1557589"/>
          </a:xfrm>
        </p:grpSpPr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B3CC11C4-0C10-4BCE-BBE5-979676B71206}"/>
                </a:ext>
              </a:extLst>
            </p:cNvPr>
            <p:cNvSpPr/>
            <p:nvPr/>
          </p:nvSpPr>
          <p:spPr>
            <a:xfrm>
              <a:off x="1566521" y="1743063"/>
              <a:ext cx="9550658" cy="1077218"/>
            </a:xfrm>
            <a:prstGeom prst="rect">
              <a:avLst/>
            </a:prstGeom>
            <a:ln w="28575">
              <a:noFill/>
            </a:ln>
          </p:spPr>
          <p:txBody>
            <a:bodyPr wrap="square">
              <a:spAutoFit/>
            </a:bodyPr>
            <a:lstStyle/>
            <a:p>
              <a:r>
                <a:rPr lang="nl-NL" sz="32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Hình </a:t>
              </a:r>
              <a:r>
                <a:rPr lang="vi-VN" sz="32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vuông</a:t>
              </a:r>
              <a:r>
                <a:rPr lang="nl-NL" sz="32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nl-NL" sz="32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có độ dài </a:t>
              </a:r>
              <a:r>
                <a:rPr lang="vi-VN" sz="32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1 cạnh là </a:t>
              </a:r>
              <a:r>
                <a:rPr lang="vi-VN" sz="32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5</a:t>
              </a:r>
              <a:r>
                <a:rPr lang="nl-NL" sz="32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cm </a:t>
              </a:r>
              <a:r>
                <a:rPr lang="nl-NL" sz="32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thì </a:t>
              </a:r>
              <a:r>
                <a:rPr lang="vi-VN" sz="32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đường chéo</a:t>
              </a:r>
              <a:r>
                <a:rPr lang="nl-NL" sz="32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nl-NL" sz="32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của hình </a:t>
              </a:r>
              <a:r>
                <a:rPr lang="vi-VN" sz="32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vuông </a:t>
              </a:r>
              <a:r>
                <a:rPr lang="nl-NL" sz="32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đó </a:t>
              </a:r>
              <a:r>
                <a:rPr lang="nl-NL" sz="32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bằng</a:t>
              </a:r>
              <a:r>
                <a:rPr lang="vi-VN" sz="32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:</a:t>
              </a:r>
              <a:endParaRPr lang="fr-FR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Hexagon 50">
              <a:extLst>
                <a:ext uri="{FF2B5EF4-FFF2-40B4-BE49-F238E27FC236}">
                  <a16:creationId xmlns="" xmlns:a16="http://schemas.microsoft.com/office/drawing/2014/main" id="{C1262544-6AA9-4570-A0C8-3740D933B3A2}"/>
                </a:ext>
              </a:extLst>
            </p:cNvPr>
            <p:cNvSpPr/>
            <p:nvPr/>
          </p:nvSpPr>
          <p:spPr>
            <a:xfrm>
              <a:off x="900309" y="1515979"/>
              <a:ext cx="10407425" cy="1557589"/>
            </a:xfrm>
            <a:prstGeom prst="hexagon">
              <a:avLst>
                <a:gd name="adj" fmla="val 50000"/>
                <a:gd name="vf" fmla="val 115470"/>
              </a:avLst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cxnSp>
        <p:nvCxnSpPr>
          <p:cNvPr id="54" name="Straight Connector 53">
            <a:extLst>
              <a:ext uri="{FF2B5EF4-FFF2-40B4-BE49-F238E27FC236}">
                <a16:creationId xmlns="" xmlns:a16="http://schemas.microsoft.com/office/drawing/2014/main" id="{FE53A567-BBF6-4261-A08A-7F4574211C61}"/>
              </a:ext>
            </a:extLst>
          </p:cNvPr>
          <p:cNvCxnSpPr>
            <a:cxnSpLocks/>
            <a:stCxn id="51" idx="0"/>
          </p:cNvCxnSpPr>
          <p:nvPr/>
        </p:nvCxnSpPr>
        <p:spPr>
          <a:xfrm>
            <a:off x="11307734" y="2294774"/>
            <a:ext cx="106072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="" xmlns:a16="http://schemas.microsoft.com/office/drawing/2014/main" id="{BA562A45-80A3-472F-879E-95AB6AFACB97}"/>
              </a:ext>
            </a:extLst>
          </p:cNvPr>
          <p:cNvCxnSpPr>
            <a:cxnSpLocks/>
            <a:stCxn id="51" idx="3"/>
          </p:cNvCxnSpPr>
          <p:nvPr/>
        </p:nvCxnSpPr>
        <p:spPr>
          <a:xfrm flipH="1">
            <a:off x="0" y="2294774"/>
            <a:ext cx="90030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Group 67">
            <a:extLst>
              <a:ext uri="{FF2B5EF4-FFF2-40B4-BE49-F238E27FC236}">
                <a16:creationId xmlns="" xmlns:a16="http://schemas.microsoft.com/office/drawing/2014/main" id="{35BD14BD-320E-410C-9A45-72D852D988DF}"/>
              </a:ext>
            </a:extLst>
          </p:cNvPr>
          <p:cNvGrpSpPr/>
          <p:nvPr/>
        </p:nvGrpSpPr>
        <p:grpSpPr>
          <a:xfrm>
            <a:off x="0" y="3638550"/>
            <a:ext cx="12192000" cy="876300"/>
            <a:chOff x="0" y="3638550"/>
            <a:chExt cx="12192000" cy="876300"/>
          </a:xfrm>
        </p:grpSpPr>
        <p:cxnSp>
          <p:nvCxnSpPr>
            <p:cNvPr id="62" name="Straight Connector 61">
              <a:extLst>
                <a:ext uri="{FF2B5EF4-FFF2-40B4-BE49-F238E27FC236}">
                  <a16:creationId xmlns="" xmlns:a16="http://schemas.microsoft.com/office/drawing/2014/main" id="{BDB5A4F8-D77F-48A8-ACF7-15C70BC73E93}"/>
                </a:ext>
              </a:extLst>
            </p:cNvPr>
            <p:cNvCxnSpPr/>
            <p:nvPr/>
          </p:nvCxnSpPr>
          <p:spPr>
            <a:xfrm>
              <a:off x="0" y="4076700"/>
              <a:ext cx="116205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="" xmlns:a16="http://schemas.microsoft.com/office/drawing/2014/main" id="{9228E65F-5AB0-4275-8CD0-9E06E2E344B0}"/>
                </a:ext>
              </a:extLst>
            </p:cNvPr>
            <p:cNvCxnSpPr/>
            <p:nvPr/>
          </p:nvCxnSpPr>
          <p:spPr>
            <a:xfrm>
              <a:off x="11029950" y="4057650"/>
              <a:ext cx="116205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Hexagon 62">
              <a:extLst>
                <a:ext uri="{FF2B5EF4-FFF2-40B4-BE49-F238E27FC236}">
                  <a16:creationId xmlns="" xmlns:a16="http://schemas.microsoft.com/office/drawing/2014/main" id="{CA576EAD-9597-4348-BC76-C2A0E1BDD0E0}"/>
                </a:ext>
              </a:extLst>
            </p:cNvPr>
            <p:cNvSpPr/>
            <p:nvPr/>
          </p:nvSpPr>
          <p:spPr>
            <a:xfrm>
              <a:off x="1162050" y="3657600"/>
              <a:ext cx="4438650" cy="857250"/>
            </a:xfrm>
            <a:prstGeom prst="hexagon">
              <a:avLst>
                <a:gd name="adj" fmla="val 58333"/>
                <a:gd name="vf" fmla="val 115470"/>
              </a:avLst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6" name="Hexagon 65">
              <a:extLst>
                <a:ext uri="{FF2B5EF4-FFF2-40B4-BE49-F238E27FC236}">
                  <a16:creationId xmlns="" xmlns:a16="http://schemas.microsoft.com/office/drawing/2014/main" id="{B9672CEE-6F25-4CB5-BC21-F608CCC45E73}"/>
                </a:ext>
              </a:extLst>
            </p:cNvPr>
            <p:cNvSpPr/>
            <p:nvPr/>
          </p:nvSpPr>
          <p:spPr>
            <a:xfrm>
              <a:off x="6553200" y="3638550"/>
              <a:ext cx="4495800" cy="857250"/>
            </a:xfrm>
            <a:prstGeom prst="hexagon">
              <a:avLst>
                <a:gd name="adj" fmla="val 58333"/>
                <a:gd name="vf" fmla="val 115470"/>
              </a:avLst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67" name="Straight Connector 66">
              <a:extLst>
                <a:ext uri="{FF2B5EF4-FFF2-40B4-BE49-F238E27FC236}">
                  <a16:creationId xmlns="" xmlns:a16="http://schemas.microsoft.com/office/drawing/2014/main" id="{0B84539B-025D-4A32-8ED1-C76166B22DAC}"/>
                </a:ext>
              </a:extLst>
            </p:cNvPr>
            <p:cNvCxnSpPr>
              <a:cxnSpLocks/>
              <a:stCxn id="66" idx="3"/>
              <a:endCxn id="63" idx="0"/>
            </p:cNvCxnSpPr>
            <p:nvPr/>
          </p:nvCxnSpPr>
          <p:spPr>
            <a:xfrm flipH="1">
              <a:off x="5600700" y="4067175"/>
              <a:ext cx="952500" cy="1905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>
            <a:extLst>
              <a:ext uri="{FF2B5EF4-FFF2-40B4-BE49-F238E27FC236}">
                <a16:creationId xmlns="" xmlns:a16="http://schemas.microsoft.com/office/drawing/2014/main" id="{1F06293B-E7EF-4273-8340-2D75D52C1C69}"/>
              </a:ext>
            </a:extLst>
          </p:cNvPr>
          <p:cNvGrpSpPr/>
          <p:nvPr/>
        </p:nvGrpSpPr>
        <p:grpSpPr>
          <a:xfrm>
            <a:off x="0" y="4953000"/>
            <a:ext cx="12192000" cy="876300"/>
            <a:chOff x="0" y="3638550"/>
            <a:chExt cx="12192000" cy="876300"/>
          </a:xfrm>
        </p:grpSpPr>
        <p:cxnSp>
          <p:nvCxnSpPr>
            <p:cNvPr id="71" name="Straight Connector 70">
              <a:extLst>
                <a:ext uri="{FF2B5EF4-FFF2-40B4-BE49-F238E27FC236}">
                  <a16:creationId xmlns="" xmlns:a16="http://schemas.microsoft.com/office/drawing/2014/main" id="{8B5DF0E6-D992-4B33-903E-901E256F64D9}"/>
                </a:ext>
              </a:extLst>
            </p:cNvPr>
            <p:cNvCxnSpPr/>
            <p:nvPr/>
          </p:nvCxnSpPr>
          <p:spPr>
            <a:xfrm>
              <a:off x="0" y="4076700"/>
              <a:ext cx="116205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="" xmlns:a16="http://schemas.microsoft.com/office/drawing/2014/main" id="{8F5DCE4E-D2A2-4045-B185-8B3BFC878F45}"/>
                </a:ext>
              </a:extLst>
            </p:cNvPr>
            <p:cNvCxnSpPr/>
            <p:nvPr/>
          </p:nvCxnSpPr>
          <p:spPr>
            <a:xfrm>
              <a:off x="11029950" y="4057650"/>
              <a:ext cx="116205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Hexagon 72">
              <a:extLst>
                <a:ext uri="{FF2B5EF4-FFF2-40B4-BE49-F238E27FC236}">
                  <a16:creationId xmlns="" xmlns:a16="http://schemas.microsoft.com/office/drawing/2014/main" id="{CD96395B-83FF-4455-9722-C6E7EF484A02}"/>
                </a:ext>
              </a:extLst>
            </p:cNvPr>
            <p:cNvSpPr/>
            <p:nvPr/>
          </p:nvSpPr>
          <p:spPr>
            <a:xfrm>
              <a:off x="1162050" y="3657600"/>
              <a:ext cx="4438650" cy="857250"/>
            </a:xfrm>
            <a:prstGeom prst="hexagon">
              <a:avLst>
                <a:gd name="adj" fmla="val 58333"/>
                <a:gd name="vf" fmla="val 115470"/>
              </a:avLst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4" name="Hexagon 73">
              <a:extLst>
                <a:ext uri="{FF2B5EF4-FFF2-40B4-BE49-F238E27FC236}">
                  <a16:creationId xmlns="" xmlns:a16="http://schemas.microsoft.com/office/drawing/2014/main" id="{558E9125-D7EF-4391-816A-E13BE6FA8491}"/>
                </a:ext>
              </a:extLst>
            </p:cNvPr>
            <p:cNvSpPr/>
            <p:nvPr/>
          </p:nvSpPr>
          <p:spPr>
            <a:xfrm>
              <a:off x="6572250" y="3638550"/>
              <a:ext cx="4476750" cy="857250"/>
            </a:xfrm>
            <a:prstGeom prst="hexagon">
              <a:avLst>
                <a:gd name="adj" fmla="val 58333"/>
                <a:gd name="vf" fmla="val 115470"/>
              </a:avLst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="" xmlns:a16="http://schemas.microsoft.com/office/drawing/2014/main" id="{AA4F87FD-2490-402A-AA29-6516DE712F1E}"/>
                </a:ext>
              </a:extLst>
            </p:cNvPr>
            <p:cNvCxnSpPr>
              <a:cxnSpLocks/>
              <a:stCxn id="74" idx="3"/>
              <a:endCxn id="73" idx="0"/>
            </p:cNvCxnSpPr>
            <p:nvPr/>
          </p:nvCxnSpPr>
          <p:spPr>
            <a:xfrm flipH="1">
              <a:off x="5600700" y="4067175"/>
              <a:ext cx="971550" cy="1905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Hexagon 75">
            <a:extLst>
              <a:ext uri="{FF2B5EF4-FFF2-40B4-BE49-F238E27FC236}">
                <a16:creationId xmlns="" xmlns:a16="http://schemas.microsoft.com/office/drawing/2014/main" id="{F5905A76-AC26-4A7F-B36B-6868BBEED63D}"/>
              </a:ext>
            </a:extLst>
          </p:cNvPr>
          <p:cNvSpPr/>
          <p:nvPr/>
        </p:nvSpPr>
        <p:spPr>
          <a:xfrm>
            <a:off x="1148014" y="4967037"/>
            <a:ext cx="4476750" cy="857250"/>
          </a:xfrm>
          <a:prstGeom prst="hexagon">
            <a:avLst>
              <a:gd name="adj" fmla="val 58333"/>
              <a:gd name="vf" fmla="val 11547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7923EB4B-DFE0-4F38-B6D6-76CCFCA0744E}"/>
              </a:ext>
            </a:extLst>
          </p:cNvPr>
          <p:cNvSpPr txBox="1"/>
          <p:nvPr/>
        </p:nvSpPr>
        <p:spPr>
          <a:xfrm>
            <a:off x="7817517" y="5096376"/>
            <a:ext cx="3752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2,5cm</a:t>
            </a:r>
            <a:endParaRPr lang="vi-V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B2D4ECD7-B629-447C-9FFC-9382736F61FE}"/>
              </a:ext>
            </a:extLst>
          </p:cNvPr>
          <p:cNvSpPr txBox="1"/>
          <p:nvPr/>
        </p:nvSpPr>
        <p:spPr>
          <a:xfrm>
            <a:off x="2312067" y="3781926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. 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5E971831-7556-49C9-B56C-CCD81EDC7EAF}"/>
              </a:ext>
            </a:extLst>
          </p:cNvPr>
          <p:cNvSpPr txBox="1"/>
          <p:nvPr/>
        </p:nvSpPr>
        <p:spPr>
          <a:xfrm>
            <a:off x="7798467" y="3781926"/>
            <a:ext cx="3638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.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A9BE703C-3536-4FEA-8746-FBF7C53FF89D}"/>
              </a:ext>
            </a:extLst>
          </p:cNvPr>
          <p:cNvSpPr txBox="1"/>
          <p:nvPr/>
        </p:nvSpPr>
        <p:spPr>
          <a:xfrm>
            <a:off x="2264999" y="5112798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cm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6003362"/>
              </p:ext>
            </p:extLst>
          </p:nvPr>
        </p:nvGraphicFramePr>
        <p:xfrm>
          <a:off x="2943023" y="5078264"/>
          <a:ext cx="876703" cy="6209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3" name="Equation" r:id="rId4" imgW="304560" imgH="215640" progId="Equation.DSMT4">
                  <p:embed/>
                </p:oleObj>
              </mc:Choice>
              <mc:Fallback>
                <p:oleObj name="Equation" r:id="rId4" imgW="30456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43023" y="5078264"/>
                        <a:ext cx="876703" cy="6209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80836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9E9D9E5B-7A55-4802-B87A-88B1069B8224}"/>
              </a:ext>
            </a:extLst>
          </p:cNvPr>
          <p:cNvSpPr/>
          <p:nvPr/>
        </p:nvSpPr>
        <p:spPr>
          <a:xfrm>
            <a:off x="280447" y="1087152"/>
            <a:ext cx="112432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 nhớ kiến thức trong </a:t>
            </a:r>
            <a:r>
              <a:rPr lang="vi-VN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bài: Định nghĩa, tính chất, dấu hiệu nhận biết </a:t>
            </a:r>
            <a:r>
              <a:rPr lang="vi-VN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 vuông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vi-VN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 lại toàn bộ nội dung kiến thức về tứ giác (</a:t>
            </a:r>
            <a:r>
              <a:rPr lang="vi-VN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 nghĩa, tính chất, dấu hiệu nhận biết </a:t>
            </a:r>
            <a:r>
              <a:rPr lang="vi-VN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các hình</a:t>
            </a:r>
            <a:r>
              <a:rPr lang="vi-VN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vi-VN" sz="32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 </a:t>
            </a:r>
            <a:r>
              <a:rPr lang="pt-BR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 bài mới: </a:t>
            </a:r>
            <a:r>
              <a:rPr lang="pt-BR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vi-VN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Bài tập cuối chương 5</a:t>
            </a:r>
            <a:r>
              <a:rPr lang="pt-BR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".</a:t>
            </a:r>
            <a:endParaRPr lang="vi-VN" sz="32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BR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vi-VN" sz="3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E1DE7F78-0C9D-4D9B-9644-D77796C847E9}"/>
              </a:ext>
            </a:extLst>
          </p:cNvPr>
          <p:cNvSpPr/>
          <p:nvPr/>
        </p:nvSpPr>
        <p:spPr>
          <a:xfrm>
            <a:off x="3418222" y="439602"/>
            <a:ext cx="4967707" cy="647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5000"/>
              </a:lnSpc>
              <a:spcBef>
                <a:spcPts val="600"/>
              </a:spcBef>
              <a:spcAft>
                <a:spcPts val="800"/>
              </a:spcAft>
            </a:pPr>
            <a:r>
              <a:rPr lang="fr-FR" sz="3600" b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 DẪN VỀ NHÀ</a:t>
            </a:r>
            <a:endParaRPr lang="vi-VN" sz="3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72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1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9000"/>
            <a:lum/>
          </a:blip>
          <a:srcRect/>
          <a:stretch>
            <a:fillRect t="-5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>
            <a:extLst>
              <a:ext uri="{FF2B5EF4-FFF2-40B4-BE49-F238E27FC236}">
                <a16:creationId xmlns="" xmlns:a16="http://schemas.microsoft.com/office/drawing/2014/main" id="{9E216421-2A61-4A33-A8E1-0D4F2FEB0A9F}"/>
              </a:ext>
            </a:extLst>
          </p:cNvPr>
          <p:cNvSpPr/>
          <p:nvPr/>
        </p:nvSpPr>
        <p:spPr>
          <a:xfrm>
            <a:off x="209680" y="382686"/>
            <a:ext cx="2975702" cy="527074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ĐỊNH NGHĨA</a:t>
            </a:r>
            <a:endParaRPr lang="vi-V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Diamond 1">
            <a:extLst>
              <a:ext uri="{FF2B5EF4-FFF2-40B4-BE49-F238E27FC236}">
                <a16:creationId xmlns="" xmlns:a16="http://schemas.microsoft.com/office/drawing/2014/main" id="{18480043-671A-4582-A618-15922E746D8C}"/>
              </a:ext>
            </a:extLst>
          </p:cNvPr>
          <p:cNvSpPr/>
          <p:nvPr/>
        </p:nvSpPr>
        <p:spPr>
          <a:xfrm>
            <a:off x="-15936" y="366814"/>
            <a:ext cx="609600" cy="580196"/>
          </a:xfrm>
          <a:prstGeom prst="diamond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="" xmlns:a16="http://schemas.microsoft.com/office/drawing/2014/main" id="{F39C5883-A64A-4749-9929-636971436BCB}"/>
              </a:ext>
            </a:extLst>
          </p:cNvPr>
          <p:cNvGrpSpPr/>
          <p:nvPr/>
        </p:nvGrpSpPr>
        <p:grpSpPr>
          <a:xfrm>
            <a:off x="-104502" y="1289530"/>
            <a:ext cx="6219481" cy="1156092"/>
            <a:chOff x="0" y="1232064"/>
            <a:chExt cx="6485349" cy="4859517"/>
          </a:xfrm>
        </p:grpSpPr>
        <p:grpSp>
          <p:nvGrpSpPr>
            <p:cNvPr id="54" name="Group 53">
              <a:extLst>
                <a:ext uri="{FF2B5EF4-FFF2-40B4-BE49-F238E27FC236}">
                  <a16:creationId xmlns="" xmlns:a16="http://schemas.microsoft.com/office/drawing/2014/main" id="{75581DFD-FD68-4355-B632-5DAF5B7CB4D8}"/>
                </a:ext>
              </a:extLst>
            </p:cNvPr>
            <p:cNvGrpSpPr/>
            <p:nvPr/>
          </p:nvGrpSpPr>
          <p:grpSpPr>
            <a:xfrm>
              <a:off x="0" y="1232064"/>
              <a:ext cx="6170013" cy="4859517"/>
              <a:chOff x="-157227" y="1848462"/>
              <a:chExt cx="9560684" cy="6932710"/>
            </a:xfrm>
          </p:grpSpPr>
          <p:sp>
            <p:nvSpPr>
              <p:cNvPr id="56" name="Rectangle: Rounded Corners 55">
                <a:extLst>
                  <a:ext uri="{FF2B5EF4-FFF2-40B4-BE49-F238E27FC236}">
                    <a16:creationId xmlns="" xmlns:a16="http://schemas.microsoft.com/office/drawing/2014/main" id="{70E4D9F0-6C75-445E-8616-61C69CAD337E}"/>
                  </a:ext>
                </a:extLst>
              </p:cNvPr>
              <p:cNvSpPr/>
              <p:nvPr/>
            </p:nvSpPr>
            <p:spPr>
              <a:xfrm>
                <a:off x="101598" y="1848462"/>
                <a:ext cx="9301859" cy="6932710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2400">
                  <a:latin typeface="+mj-lt"/>
                </a:endParaRP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="" xmlns:a16="http://schemas.microsoft.com/office/drawing/2014/main" id="{9F2EF18A-469E-4D43-862A-58254FC87CF6}"/>
                  </a:ext>
                </a:extLst>
              </p:cNvPr>
              <p:cNvSpPr/>
              <p:nvPr/>
            </p:nvSpPr>
            <p:spPr>
              <a:xfrm>
                <a:off x="101597" y="2012561"/>
                <a:ext cx="9301860" cy="148978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2400">
                  <a:latin typeface="+mj-lt"/>
                </a:endParaRPr>
              </a:p>
            </p:txBody>
          </p:sp>
          <p:pic>
            <p:nvPicPr>
              <p:cNvPr id="58" name="Picture 57">
                <a:extLst>
                  <a:ext uri="{FF2B5EF4-FFF2-40B4-BE49-F238E27FC236}">
                    <a16:creationId xmlns="" xmlns:a16="http://schemas.microsoft.com/office/drawing/2014/main" id="{5F88053B-A680-4D6E-BA41-0C5A63D12D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-157227" y="2625290"/>
                <a:ext cx="1347395" cy="1607419"/>
              </a:xfrm>
              <a:prstGeom prst="rect">
                <a:avLst/>
              </a:prstGeom>
            </p:spPr>
          </p:pic>
        </p:grpSp>
        <p:sp>
          <p:nvSpPr>
            <p:cNvPr id="55" name="TextBox 54">
              <a:extLst>
                <a:ext uri="{FF2B5EF4-FFF2-40B4-BE49-F238E27FC236}">
                  <a16:creationId xmlns="" xmlns:a16="http://schemas.microsoft.com/office/drawing/2014/main" id="{1990D652-A7CB-4222-951D-7EEDA4A9CBE2}"/>
                </a:ext>
              </a:extLst>
            </p:cNvPr>
            <p:cNvSpPr txBox="1"/>
            <p:nvPr/>
          </p:nvSpPr>
          <p:spPr>
            <a:xfrm>
              <a:off x="325570" y="2413106"/>
              <a:ext cx="6159779" cy="34930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vi-VN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vuông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tứ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bốn</a:t>
              </a:r>
              <a:r>
                <a:rPr lang="vi-VN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góc vuông và bốn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cạnh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vi-VN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5AD0D4A5-D4B5-411D-AF8C-103DC412BC8E}"/>
              </a:ext>
            </a:extLst>
          </p:cNvPr>
          <p:cNvSpPr txBox="1"/>
          <p:nvPr/>
        </p:nvSpPr>
        <p:spPr>
          <a:xfrm>
            <a:off x="11425" y="911911"/>
            <a:ext cx="19426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vi-VN" sz="20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874707" y="526772"/>
            <a:ext cx="37578" cy="63312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5683" y="2585431"/>
            <a:ext cx="38148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>
                <a:latin typeface="+mj-lt"/>
              </a:rPr>
              <a:t>Tứ giác ABCD là hình vuông nếu: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07924" y="2923943"/>
            <a:ext cx="32023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AB=BC=CD=DA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2715465" y="-25938"/>
            <a:ext cx="673333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</a:rPr>
              <a:t>Bài 7. </a:t>
            </a:r>
            <a:r>
              <a:rPr lang="vi-VN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</a:rPr>
              <a:t>H</a:t>
            </a:r>
            <a:r>
              <a:rPr lang="vi-VN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</a:rPr>
              <a:t>ình vuông</a:t>
            </a:r>
            <a:endParaRPr lang="en-US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16694" y="1986082"/>
            <a:ext cx="1676634" cy="19147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4660" y="1097707"/>
            <a:ext cx="6127340" cy="842518"/>
          </a:xfrm>
          <a:prstGeom prst="rect">
            <a:avLst/>
          </a:prstGeom>
        </p:spPr>
      </p:pic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6546749"/>
              </p:ext>
            </p:extLst>
          </p:nvPr>
        </p:nvGraphicFramePr>
        <p:xfrm>
          <a:off x="3667720" y="2585431"/>
          <a:ext cx="2072124" cy="369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1" name="Equation" r:id="rId8" imgW="1282680" imgH="228600" progId="Equation.DSMT4">
                  <p:embed/>
                </p:oleObj>
              </mc:Choice>
              <mc:Fallback>
                <p:oleObj name="Equation" r:id="rId8" imgW="12826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667720" y="2585431"/>
                        <a:ext cx="2072124" cy="3692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3214953" y="3022561"/>
            <a:ext cx="602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và</a:t>
            </a:r>
            <a:endParaRPr lang="en-US" dirty="0"/>
          </a:p>
        </p:txBody>
      </p:sp>
      <p:grpSp>
        <p:nvGrpSpPr>
          <p:cNvPr id="75" name="Group 74"/>
          <p:cNvGrpSpPr/>
          <p:nvPr/>
        </p:nvGrpSpPr>
        <p:grpSpPr>
          <a:xfrm>
            <a:off x="131205" y="2785486"/>
            <a:ext cx="1342662" cy="1358888"/>
            <a:chOff x="8243346" y="3276645"/>
            <a:chExt cx="1342662" cy="1358888"/>
          </a:xfrm>
        </p:grpSpPr>
        <p:grpSp>
          <p:nvGrpSpPr>
            <p:cNvPr id="76" name="Group 75"/>
            <p:cNvGrpSpPr/>
            <p:nvPr/>
          </p:nvGrpSpPr>
          <p:grpSpPr>
            <a:xfrm>
              <a:off x="8243346" y="3276645"/>
              <a:ext cx="1342662" cy="1358888"/>
              <a:chOff x="8245829" y="2800079"/>
              <a:chExt cx="1342662" cy="1358888"/>
            </a:xfrm>
          </p:grpSpPr>
          <p:sp>
            <p:nvSpPr>
              <p:cNvPr id="81" name="Rectangle 80"/>
              <p:cNvSpPr/>
              <p:nvPr/>
            </p:nvSpPr>
            <p:spPr>
              <a:xfrm>
                <a:off x="9259809" y="3129714"/>
                <a:ext cx="80614" cy="6677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2" name="Group 81"/>
              <p:cNvGrpSpPr/>
              <p:nvPr/>
            </p:nvGrpSpPr>
            <p:grpSpPr>
              <a:xfrm>
                <a:off x="8245829" y="2800079"/>
                <a:ext cx="1342662" cy="1358888"/>
                <a:chOff x="8227041" y="2805830"/>
                <a:chExt cx="1342662" cy="1358888"/>
              </a:xfrm>
            </p:grpSpPr>
            <p:sp>
              <p:nvSpPr>
                <p:cNvPr id="83" name="Rectangle 82"/>
                <p:cNvSpPr/>
                <p:nvPr/>
              </p:nvSpPr>
              <p:spPr>
                <a:xfrm>
                  <a:off x="8492647" y="3123998"/>
                  <a:ext cx="837088" cy="734584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TextBox 83"/>
                <p:cNvSpPr txBox="1"/>
                <p:nvPr/>
              </p:nvSpPr>
              <p:spPr>
                <a:xfrm>
                  <a:off x="8242126" y="2805830"/>
                  <a:ext cx="25052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dirty="0" smtClean="0"/>
                    <a:t>A </a:t>
                  </a:r>
                  <a:endParaRPr lang="en-US" dirty="0"/>
                </a:p>
              </p:txBody>
            </p:sp>
            <p:sp>
              <p:nvSpPr>
                <p:cNvPr id="85" name="TextBox 84"/>
                <p:cNvSpPr txBox="1"/>
                <p:nvPr/>
              </p:nvSpPr>
              <p:spPr>
                <a:xfrm>
                  <a:off x="9327897" y="3763465"/>
                  <a:ext cx="24180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dirty="0" smtClean="0"/>
                    <a:t>C </a:t>
                  </a:r>
                  <a:endParaRPr lang="en-US" dirty="0"/>
                </a:p>
              </p:txBody>
            </p:sp>
            <p:sp>
              <p:nvSpPr>
                <p:cNvPr id="86" name="TextBox 85"/>
                <p:cNvSpPr txBox="1"/>
                <p:nvPr/>
              </p:nvSpPr>
              <p:spPr>
                <a:xfrm>
                  <a:off x="9303582" y="2939332"/>
                  <a:ext cx="25052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dirty="0" smtClean="0"/>
                    <a:t>B </a:t>
                  </a:r>
                  <a:endParaRPr lang="en-US" dirty="0"/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8227041" y="3795386"/>
                  <a:ext cx="25052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dirty="0"/>
                    <a:t>D</a:t>
                  </a:r>
                  <a:r>
                    <a:rPr lang="vi-VN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88" name="Rectangle 87"/>
                <p:cNvSpPr/>
                <p:nvPr/>
              </p:nvSpPr>
              <p:spPr>
                <a:xfrm>
                  <a:off x="8492646" y="3127250"/>
                  <a:ext cx="108963" cy="79977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88"/>
                <p:cNvSpPr/>
                <p:nvPr/>
              </p:nvSpPr>
              <p:spPr>
                <a:xfrm>
                  <a:off x="8485327" y="3767923"/>
                  <a:ext cx="108963" cy="79977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Rectangle 89"/>
                <p:cNvSpPr/>
                <p:nvPr/>
              </p:nvSpPr>
              <p:spPr>
                <a:xfrm>
                  <a:off x="9220752" y="3775429"/>
                  <a:ext cx="108963" cy="79977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77" name="Straight Connector 76"/>
            <p:cNvCxnSpPr/>
            <p:nvPr/>
          </p:nvCxnSpPr>
          <p:spPr>
            <a:xfrm flipH="1">
              <a:off x="8467594" y="4009513"/>
              <a:ext cx="134457" cy="489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H="1">
              <a:off x="8834465" y="3540390"/>
              <a:ext cx="216436" cy="1228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H="1">
              <a:off x="9288654" y="4029462"/>
              <a:ext cx="134457" cy="489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V="1">
              <a:off x="8865834" y="4266201"/>
              <a:ext cx="177646" cy="1846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6786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59" grpId="0"/>
      <p:bldP spid="8" grpId="0"/>
      <p:bldP spid="9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>
            <a:extLst>
              <a:ext uri="{FF2B5EF4-FFF2-40B4-BE49-F238E27FC236}">
                <a16:creationId xmlns="" xmlns:a16="http://schemas.microsoft.com/office/drawing/2014/main" id="{9E216421-2A61-4A33-A8E1-0D4F2FEB0A9F}"/>
              </a:ext>
            </a:extLst>
          </p:cNvPr>
          <p:cNvSpPr/>
          <p:nvPr/>
        </p:nvSpPr>
        <p:spPr>
          <a:xfrm>
            <a:off x="209680" y="382686"/>
            <a:ext cx="2975702" cy="527074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ĐỊNH NGHĨA</a:t>
            </a:r>
            <a:endParaRPr lang="vi-V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iamond 2">
            <a:extLst>
              <a:ext uri="{FF2B5EF4-FFF2-40B4-BE49-F238E27FC236}">
                <a16:creationId xmlns="" xmlns:a16="http://schemas.microsoft.com/office/drawing/2014/main" id="{18480043-671A-4582-A618-15922E746D8C}"/>
              </a:ext>
            </a:extLst>
          </p:cNvPr>
          <p:cNvSpPr/>
          <p:nvPr/>
        </p:nvSpPr>
        <p:spPr>
          <a:xfrm>
            <a:off x="-15936" y="366814"/>
            <a:ext cx="609600" cy="580196"/>
          </a:xfrm>
          <a:prstGeom prst="diamond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5AD0D4A5-D4B5-411D-AF8C-103DC412BC8E}"/>
              </a:ext>
            </a:extLst>
          </p:cNvPr>
          <p:cNvSpPr txBox="1"/>
          <p:nvPr/>
        </p:nvSpPr>
        <p:spPr>
          <a:xfrm>
            <a:off x="11425" y="911911"/>
            <a:ext cx="19426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vi-VN" sz="20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5874707" y="526772"/>
            <a:ext cx="37578" cy="63312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Parallelogram 61">
            <a:extLst>
              <a:ext uri="{FF2B5EF4-FFF2-40B4-BE49-F238E27FC236}">
                <a16:creationId xmlns="" xmlns:a16="http://schemas.microsoft.com/office/drawing/2014/main" id="{AE05BAC3-BED7-488D-86B7-5C9EE9E719AE}"/>
              </a:ext>
            </a:extLst>
          </p:cNvPr>
          <p:cNvSpPr/>
          <p:nvPr/>
        </p:nvSpPr>
        <p:spPr>
          <a:xfrm>
            <a:off x="6113337" y="670005"/>
            <a:ext cx="1427331" cy="460344"/>
          </a:xfrm>
          <a:prstGeom prst="parallelogram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VÍ DỤ 1</a:t>
            </a:r>
            <a:endParaRPr lang="vi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1" name="Group 90">
            <a:extLst>
              <a:ext uri="{FF2B5EF4-FFF2-40B4-BE49-F238E27FC236}">
                <a16:creationId xmlns="" xmlns:a16="http://schemas.microsoft.com/office/drawing/2014/main" id="{F39C5883-A64A-4749-9929-636971436BCB}"/>
              </a:ext>
            </a:extLst>
          </p:cNvPr>
          <p:cNvGrpSpPr/>
          <p:nvPr/>
        </p:nvGrpSpPr>
        <p:grpSpPr>
          <a:xfrm>
            <a:off x="-104502" y="1289530"/>
            <a:ext cx="6219481" cy="1156092"/>
            <a:chOff x="0" y="1232064"/>
            <a:chExt cx="6485349" cy="4859517"/>
          </a:xfrm>
        </p:grpSpPr>
        <p:grpSp>
          <p:nvGrpSpPr>
            <p:cNvPr id="92" name="Group 91">
              <a:extLst>
                <a:ext uri="{FF2B5EF4-FFF2-40B4-BE49-F238E27FC236}">
                  <a16:creationId xmlns="" xmlns:a16="http://schemas.microsoft.com/office/drawing/2014/main" id="{75581DFD-FD68-4355-B632-5DAF5B7CB4D8}"/>
                </a:ext>
              </a:extLst>
            </p:cNvPr>
            <p:cNvGrpSpPr/>
            <p:nvPr/>
          </p:nvGrpSpPr>
          <p:grpSpPr>
            <a:xfrm>
              <a:off x="0" y="1232064"/>
              <a:ext cx="6170013" cy="4859517"/>
              <a:chOff x="-157227" y="1848462"/>
              <a:chExt cx="9560684" cy="6932710"/>
            </a:xfrm>
          </p:grpSpPr>
          <p:sp>
            <p:nvSpPr>
              <p:cNvPr id="94" name="Rectangle: Rounded Corners 55">
                <a:extLst>
                  <a:ext uri="{FF2B5EF4-FFF2-40B4-BE49-F238E27FC236}">
                    <a16:creationId xmlns="" xmlns:a16="http://schemas.microsoft.com/office/drawing/2014/main" id="{70E4D9F0-6C75-445E-8616-61C69CAD337E}"/>
                  </a:ext>
                </a:extLst>
              </p:cNvPr>
              <p:cNvSpPr/>
              <p:nvPr/>
            </p:nvSpPr>
            <p:spPr>
              <a:xfrm>
                <a:off x="101598" y="1848462"/>
                <a:ext cx="9301859" cy="6932710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2400">
                  <a:latin typeface="+mj-lt"/>
                </a:endParaRPr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="" xmlns:a16="http://schemas.microsoft.com/office/drawing/2014/main" id="{9F2EF18A-469E-4D43-862A-58254FC87CF6}"/>
                  </a:ext>
                </a:extLst>
              </p:cNvPr>
              <p:cNvSpPr/>
              <p:nvPr/>
            </p:nvSpPr>
            <p:spPr>
              <a:xfrm>
                <a:off x="101597" y="2012561"/>
                <a:ext cx="9301860" cy="148978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2400">
                  <a:latin typeface="+mj-lt"/>
                </a:endParaRPr>
              </a:p>
            </p:txBody>
          </p:sp>
          <p:pic>
            <p:nvPicPr>
              <p:cNvPr id="96" name="Picture 95">
                <a:extLst>
                  <a:ext uri="{FF2B5EF4-FFF2-40B4-BE49-F238E27FC236}">
                    <a16:creationId xmlns="" xmlns:a16="http://schemas.microsoft.com/office/drawing/2014/main" id="{5F88053B-A680-4D6E-BA41-0C5A63D12D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-157227" y="2625290"/>
                <a:ext cx="1347395" cy="1607419"/>
              </a:xfrm>
              <a:prstGeom prst="rect">
                <a:avLst/>
              </a:prstGeom>
            </p:spPr>
          </p:pic>
        </p:grpSp>
        <p:sp>
          <p:nvSpPr>
            <p:cNvPr id="93" name="TextBox 92">
              <a:extLst>
                <a:ext uri="{FF2B5EF4-FFF2-40B4-BE49-F238E27FC236}">
                  <a16:creationId xmlns="" xmlns:a16="http://schemas.microsoft.com/office/drawing/2014/main" id="{1990D652-A7CB-4222-951D-7EEDA4A9CBE2}"/>
                </a:ext>
              </a:extLst>
            </p:cNvPr>
            <p:cNvSpPr txBox="1"/>
            <p:nvPr/>
          </p:nvSpPr>
          <p:spPr>
            <a:xfrm>
              <a:off x="325570" y="2413106"/>
              <a:ext cx="6159779" cy="34930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vi-VN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vuông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tứ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bốn</a:t>
              </a:r>
              <a:r>
                <a:rPr lang="vi-VN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góc vuông và bốn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cạnh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vi-VN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26230" y="2585431"/>
            <a:ext cx="6684087" cy="806462"/>
            <a:chOff x="126230" y="2585431"/>
            <a:chExt cx="6684087" cy="806462"/>
          </a:xfrm>
        </p:grpSpPr>
        <p:sp>
          <p:nvSpPr>
            <p:cNvPr id="97" name="TextBox 96"/>
            <p:cNvSpPr txBox="1"/>
            <p:nvPr/>
          </p:nvSpPr>
          <p:spPr>
            <a:xfrm>
              <a:off x="126230" y="2585431"/>
              <a:ext cx="381485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000" dirty="0" smtClean="0">
                  <a:latin typeface="+mj-lt"/>
                </a:rPr>
                <a:t>Tứ giác ABCD là hình vuông nếu: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3607924" y="2923943"/>
              <a:ext cx="32023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AB=BC=CD=DA 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99" name="Object 9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37418375"/>
                </p:ext>
              </p:extLst>
            </p:nvPr>
          </p:nvGraphicFramePr>
          <p:xfrm>
            <a:off x="3738267" y="2585431"/>
            <a:ext cx="2072124" cy="3692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53" name="Equation" r:id="rId5" imgW="1282680" imgH="228600" progId="Equation.DSMT4">
                    <p:embed/>
                  </p:oleObj>
                </mc:Choice>
                <mc:Fallback>
                  <p:oleObj name="Equation" r:id="rId5" imgW="128268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738267" y="2585431"/>
                          <a:ext cx="2072124" cy="3692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0" name="TextBox 99"/>
            <p:cNvSpPr txBox="1"/>
            <p:nvPr/>
          </p:nvSpPr>
          <p:spPr>
            <a:xfrm>
              <a:off x="3285500" y="3022561"/>
              <a:ext cx="6028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dirty="0" smtClean="0"/>
                <a:t>và</a:t>
              </a:r>
              <a:endParaRPr lang="en-US" dirty="0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46046" y="1220447"/>
            <a:ext cx="6411077" cy="2450349"/>
          </a:xfrm>
          <a:prstGeom prst="rect">
            <a:avLst/>
          </a:prstGeom>
        </p:spPr>
      </p:pic>
      <p:sp>
        <p:nvSpPr>
          <p:cNvPr id="101" name="Rectangle 100"/>
          <p:cNvSpPr/>
          <p:nvPr/>
        </p:nvSpPr>
        <p:spPr>
          <a:xfrm>
            <a:off x="2715465" y="-25938"/>
            <a:ext cx="673333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</a:rPr>
              <a:t>Bài 7. </a:t>
            </a:r>
            <a:r>
              <a:rPr lang="vi-VN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</a:rPr>
              <a:t>H</a:t>
            </a:r>
            <a:r>
              <a:rPr lang="vi-VN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</a:rPr>
              <a:t>ình vuông</a:t>
            </a:r>
            <a:endParaRPr lang="en-US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589" y="3810605"/>
            <a:ext cx="5823696" cy="2089154"/>
          </a:xfrm>
          <a:prstGeom prst="rect">
            <a:avLst/>
          </a:prstGeom>
        </p:spPr>
      </p:pic>
      <p:sp>
        <p:nvSpPr>
          <p:cNvPr id="102" name="TextBox 101"/>
          <p:cNvSpPr txBox="1"/>
          <p:nvPr/>
        </p:nvSpPr>
        <p:spPr>
          <a:xfrm>
            <a:off x="6047148" y="3578075"/>
            <a:ext cx="606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>
                <a:latin typeface="+mj-lt"/>
              </a:rPr>
              <a:t> Tứ giác ABCD có phải  là hình chữ nhật không? Vì sao?</a:t>
            </a:r>
          </a:p>
          <a:p>
            <a:r>
              <a:rPr lang="vi-VN" sz="2000" dirty="0" smtClean="0">
                <a:latin typeface="+mj-lt"/>
              </a:rPr>
              <a:t> </a:t>
            </a:r>
            <a:r>
              <a:rPr lang="vi-VN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Tứ giác ABCD có phải  là hình </a:t>
            </a:r>
            <a:r>
              <a:rPr lang="vi-VN" sz="20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thoi không? Vì sao?</a:t>
            </a:r>
            <a:endParaRPr lang="vi-VN" sz="2000" dirty="0" smtClean="0">
              <a:latin typeface="+mj-l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44857" y="3257275"/>
            <a:ext cx="3400146" cy="443560"/>
            <a:chOff x="-44857" y="3257275"/>
            <a:chExt cx="3400146" cy="443560"/>
          </a:xfrm>
        </p:grpSpPr>
        <p:sp>
          <p:nvSpPr>
            <p:cNvPr id="103" name="Arrow: Pentagon 3">
              <a:extLst>
                <a:ext uri="{FF2B5EF4-FFF2-40B4-BE49-F238E27FC236}">
                  <a16:creationId xmlns="" xmlns:a16="http://schemas.microsoft.com/office/drawing/2014/main" id="{CD34D3EC-8C1E-4AC6-AAD7-CF03F661775F}"/>
                </a:ext>
              </a:extLst>
            </p:cNvPr>
            <p:cNvSpPr/>
            <p:nvPr/>
          </p:nvSpPr>
          <p:spPr>
            <a:xfrm>
              <a:off x="359310" y="3257275"/>
              <a:ext cx="2995979" cy="429636"/>
            </a:xfrm>
            <a:prstGeom prst="homePlate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 CHẤT</a:t>
              </a:r>
              <a:endPara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Diamond 103">
              <a:extLst>
                <a:ext uri="{FF2B5EF4-FFF2-40B4-BE49-F238E27FC236}">
                  <a16:creationId xmlns="" xmlns:a16="http://schemas.microsoft.com/office/drawing/2014/main" id="{92309D87-880E-4576-97EE-A82EF8A2F9BD}"/>
                </a:ext>
              </a:extLst>
            </p:cNvPr>
            <p:cNvSpPr/>
            <p:nvPr/>
          </p:nvSpPr>
          <p:spPr>
            <a:xfrm>
              <a:off x="-44857" y="3258211"/>
              <a:ext cx="858718" cy="442624"/>
            </a:xfrm>
            <a:prstGeom prst="diamond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endParaRPr lang="vi-VN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3894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lowchart: Alternate Process 46">
            <a:extLst>
              <a:ext uri="{FF2B5EF4-FFF2-40B4-BE49-F238E27FC236}">
                <a16:creationId xmlns="" xmlns:a16="http://schemas.microsoft.com/office/drawing/2014/main" id="{9E216421-2A61-4A33-A8E1-0D4F2FEB0A9F}"/>
              </a:ext>
            </a:extLst>
          </p:cNvPr>
          <p:cNvSpPr/>
          <p:nvPr/>
        </p:nvSpPr>
        <p:spPr>
          <a:xfrm>
            <a:off x="209680" y="382686"/>
            <a:ext cx="2975702" cy="527074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ĐỊNH NGHĨA</a:t>
            </a:r>
            <a:endParaRPr lang="vi-V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Diamond 47">
            <a:extLst>
              <a:ext uri="{FF2B5EF4-FFF2-40B4-BE49-F238E27FC236}">
                <a16:creationId xmlns="" xmlns:a16="http://schemas.microsoft.com/office/drawing/2014/main" id="{18480043-671A-4582-A618-15922E746D8C}"/>
              </a:ext>
            </a:extLst>
          </p:cNvPr>
          <p:cNvSpPr/>
          <p:nvPr/>
        </p:nvSpPr>
        <p:spPr>
          <a:xfrm>
            <a:off x="-15936" y="366814"/>
            <a:ext cx="609600" cy="580196"/>
          </a:xfrm>
          <a:prstGeom prst="diamond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5AD0D4A5-D4B5-411D-AF8C-103DC412BC8E}"/>
              </a:ext>
            </a:extLst>
          </p:cNvPr>
          <p:cNvSpPr txBox="1"/>
          <p:nvPr/>
        </p:nvSpPr>
        <p:spPr>
          <a:xfrm>
            <a:off x="11425" y="911911"/>
            <a:ext cx="19426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vi-VN" sz="20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5874707" y="526772"/>
            <a:ext cx="37578" cy="63312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88589" y="1362384"/>
            <a:ext cx="38148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>
                <a:latin typeface="+mj-lt"/>
              </a:rPr>
              <a:t>Tứ giác ABCD là hình vuông nếu: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681806" y="1763623"/>
            <a:ext cx="32023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AB=BC=CD=DA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7" name="Object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033823"/>
              </p:ext>
            </p:extLst>
          </p:nvPr>
        </p:nvGraphicFramePr>
        <p:xfrm>
          <a:off x="3705254" y="1354465"/>
          <a:ext cx="2072124" cy="369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1" name="Equation" r:id="rId3" imgW="1282680" imgH="228600" progId="Equation.DSMT4">
                  <p:embed/>
                </p:oleObj>
              </mc:Choice>
              <mc:Fallback>
                <p:oleObj name="Equation" r:id="rId3" imgW="12826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05254" y="1354465"/>
                        <a:ext cx="2072124" cy="3692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TextBox 67"/>
          <p:cNvSpPr txBox="1"/>
          <p:nvPr/>
        </p:nvSpPr>
        <p:spPr>
          <a:xfrm>
            <a:off x="3333479" y="1745842"/>
            <a:ext cx="602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và</a:t>
            </a:r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2715465" y="-25938"/>
            <a:ext cx="673333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</a:rPr>
              <a:t>Bài 7. </a:t>
            </a:r>
            <a:r>
              <a:rPr lang="vi-VN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</a:rPr>
              <a:t>H</a:t>
            </a:r>
            <a:r>
              <a:rPr lang="vi-VN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</a:rPr>
              <a:t>ình vuông</a:t>
            </a:r>
            <a:endParaRPr lang="en-US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j-lt"/>
            </a:endParaRPr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17" y="2373153"/>
            <a:ext cx="5823696" cy="2089154"/>
          </a:xfrm>
          <a:prstGeom prst="rect">
            <a:avLst/>
          </a:prstGeom>
        </p:spPr>
      </p:pic>
      <p:grpSp>
        <p:nvGrpSpPr>
          <p:cNvPr id="102" name="Group 101"/>
          <p:cNvGrpSpPr/>
          <p:nvPr/>
        </p:nvGrpSpPr>
        <p:grpSpPr>
          <a:xfrm>
            <a:off x="-15936" y="1937272"/>
            <a:ext cx="3400146" cy="443560"/>
            <a:chOff x="-44857" y="3257275"/>
            <a:chExt cx="3400146" cy="443560"/>
          </a:xfrm>
        </p:grpSpPr>
        <p:sp>
          <p:nvSpPr>
            <p:cNvPr id="73" name="Arrow: Pentagon 3">
              <a:extLst>
                <a:ext uri="{FF2B5EF4-FFF2-40B4-BE49-F238E27FC236}">
                  <a16:creationId xmlns="" xmlns:a16="http://schemas.microsoft.com/office/drawing/2014/main" id="{CD34D3EC-8C1E-4AC6-AAD7-CF03F661775F}"/>
                </a:ext>
              </a:extLst>
            </p:cNvPr>
            <p:cNvSpPr/>
            <p:nvPr/>
          </p:nvSpPr>
          <p:spPr>
            <a:xfrm>
              <a:off x="359310" y="3257275"/>
              <a:ext cx="2995979" cy="429636"/>
            </a:xfrm>
            <a:prstGeom prst="homePlate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 CHẤT</a:t>
              </a:r>
              <a:endPara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" name="Diamond 73">
              <a:extLst>
                <a:ext uri="{FF2B5EF4-FFF2-40B4-BE49-F238E27FC236}">
                  <a16:creationId xmlns="" xmlns:a16="http://schemas.microsoft.com/office/drawing/2014/main" id="{92309D87-880E-4576-97EE-A82EF8A2F9BD}"/>
                </a:ext>
              </a:extLst>
            </p:cNvPr>
            <p:cNvSpPr/>
            <p:nvPr/>
          </p:nvSpPr>
          <p:spPr>
            <a:xfrm>
              <a:off x="-44857" y="3258211"/>
              <a:ext cx="858718" cy="442624"/>
            </a:xfrm>
            <a:prstGeom prst="diamond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endParaRPr lang="vi-VN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2285" y="628901"/>
            <a:ext cx="6279715" cy="118737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79374" y="1781842"/>
            <a:ext cx="1981477" cy="2076740"/>
          </a:xfrm>
          <a:prstGeom prst="rect">
            <a:avLst/>
          </a:prstGeom>
        </p:spPr>
      </p:pic>
      <p:cxnSp>
        <p:nvCxnSpPr>
          <p:cNvPr id="35" name="Straight Connector 34"/>
          <p:cNvCxnSpPr>
            <a:stCxn id="29" idx="0"/>
            <a:endCxn id="29" idx="0"/>
          </p:cNvCxnSpPr>
          <p:nvPr/>
        </p:nvCxnSpPr>
        <p:spPr>
          <a:xfrm>
            <a:off x="467306" y="436563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29" idx="0"/>
            <a:endCxn id="29" idx="0"/>
          </p:cNvCxnSpPr>
          <p:nvPr/>
        </p:nvCxnSpPr>
        <p:spPr>
          <a:xfrm>
            <a:off x="467306" y="436563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1" name="Picture 10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79979" y="3846495"/>
            <a:ext cx="4693151" cy="1276649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209680" y="4365632"/>
            <a:ext cx="5517527" cy="1672225"/>
            <a:chOff x="11488" y="5185775"/>
            <a:chExt cx="5517527" cy="1672225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269114" y="5185775"/>
              <a:ext cx="0" cy="16722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1488" y="5498926"/>
              <a:ext cx="5517527" cy="250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494822" y="4951210"/>
            <a:ext cx="4689523" cy="369332"/>
            <a:chOff x="494822" y="4951210"/>
            <a:chExt cx="4689523" cy="369332"/>
          </a:xfrm>
        </p:grpSpPr>
        <p:sp>
          <p:nvSpPr>
            <p:cNvPr id="32" name="TextBox 31"/>
            <p:cNvSpPr txBox="1"/>
            <p:nvPr/>
          </p:nvSpPr>
          <p:spPr>
            <a:xfrm>
              <a:off x="494822" y="4951210"/>
              <a:ext cx="46895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dirty="0" smtClean="0">
                  <a:latin typeface="+mj-lt"/>
                </a:rPr>
                <a:t>b)   AC=BD;      </a:t>
              </a:r>
              <a:r>
                <a:rPr lang="vi-VN" dirty="0" smtClean="0">
                  <a:solidFill>
                    <a:prstClr val="black"/>
                  </a:solidFill>
                  <a:latin typeface="Times New Roman" panose="02020603050405020304" pitchFamily="18" charset="0"/>
                </a:rPr>
                <a:t>AC     </a:t>
              </a:r>
              <a:r>
                <a:rPr lang="vi-VN" dirty="0" smtClean="0">
                  <a:latin typeface="+mj-lt"/>
                </a:rPr>
                <a:t>BD ;  OA=OC; OB=OD</a:t>
              </a:r>
              <a:endParaRPr lang="en-US" dirty="0">
                <a:latin typeface="+mj-lt"/>
              </a:endParaRPr>
            </a:p>
          </p:txBody>
        </p:sp>
        <p:graphicFrame>
          <p:nvGraphicFramePr>
            <p:cNvPr id="33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48966966"/>
                </p:ext>
              </p:extLst>
            </p:nvPr>
          </p:nvGraphicFramePr>
          <p:xfrm>
            <a:off x="2405406" y="5020771"/>
            <a:ext cx="250065" cy="2450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92" name="Equation" r:id="rId9" imgW="152280" imgH="164880" progId="Equation.DSMT4">
                    <p:embed/>
                  </p:oleObj>
                </mc:Choice>
                <mc:Fallback>
                  <p:oleObj name="Equation" r:id="rId9" imgW="152280" imgH="1648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405406" y="5020771"/>
                          <a:ext cx="250065" cy="24500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4" name="TextBox 33"/>
          <p:cNvSpPr txBox="1"/>
          <p:nvPr/>
        </p:nvSpPr>
        <p:spPr>
          <a:xfrm>
            <a:off x="24245" y="4316265"/>
            <a:ext cx="4468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>
                <a:latin typeface="+mj-lt"/>
              </a:rPr>
              <a:t>GT   Tứ giác ABCD là hình </a:t>
            </a:r>
            <a:r>
              <a:rPr lang="vi-VN" sz="2000" dirty="0">
                <a:latin typeface="+mj-lt"/>
              </a:rPr>
              <a:t>vuông</a:t>
            </a:r>
            <a:endParaRPr lang="en-US" sz="2000" dirty="0">
              <a:latin typeface="+mj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94822" y="4667065"/>
            <a:ext cx="2921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latin typeface="+mj-lt"/>
              </a:rPr>
              <a:t>a</a:t>
            </a:r>
            <a:r>
              <a:rPr lang="vi-VN" dirty="0" smtClean="0">
                <a:latin typeface="+mj-lt"/>
              </a:rPr>
              <a:t>) AB//CD; AD//BC;  </a:t>
            </a:r>
            <a:endParaRPr lang="en-US" dirty="0">
              <a:latin typeface="+mj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94822" y="5282811"/>
            <a:ext cx="4890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AC là tia phân giác góc A; tương tự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6814" y="4651439"/>
            <a:ext cx="638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KL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642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/>
      <p:bldP spid="38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>
            <a:extLst>
              <a:ext uri="{FF2B5EF4-FFF2-40B4-BE49-F238E27FC236}">
                <a16:creationId xmlns="" xmlns:a16="http://schemas.microsoft.com/office/drawing/2014/main" id="{9E216421-2A61-4A33-A8E1-0D4F2FEB0A9F}"/>
              </a:ext>
            </a:extLst>
          </p:cNvPr>
          <p:cNvSpPr/>
          <p:nvPr/>
        </p:nvSpPr>
        <p:spPr>
          <a:xfrm>
            <a:off x="209680" y="382686"/>
            <a:ext cx="2975702" cy="438051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ĐỊNH NGHĨA</a:t>
            </a:r>
            <a:endParaRPr lang="vi-V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iamond 2">
            <a:extLst>
              <a:ext uri="{FF2B5EF4-FFF2-40B4-BE49-F238E27FC236}">
                <a16:creationId xmlns="" xmlns:a16="http://schemas.microsoft.com/office/drawing/2014/main" id="{18480043-671A-4582-A618-15922E746D8C}"/>
              </a:ext>
            </a:extLst>
          </p:cNvPr>
          <p:cNvSpPr/>
          <p:nvPr/>
        </p:nvSpPr>
        <p:spPr>
          <a:xfrm>
            <a:off x="-89090" y="378113"/>
            <a:ext cx="745332" cy="453923"/>
          </a:xfrm>
          <a:prstGeom prst="diamond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874707" y="526772"/>
            <a:ext cx="37578" cy="63312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-88508" y="1797490"/>
            <a:ext cx="3454813" cy="449250"/>
            <a:chOff x="-88508" y="1797490"/>
            <a:chExt cx="3454813" cy="449250"/>
          </a:xfrm>
        </p:grpSpPr>
        <p:sp>
          <p:nvSpPr>
            <p:cNvPr id="27" name="Arrow: Pentagon 3">
              <a:extLst>
                <a:ext uri="{FF2B5EF4-FFF2-40B4-BE49-F238E27FC236}">
                  <a16:creationId xmlns="" xmlns:a16="http://schemas.microsoft.com/office/drawing/2014/main" id="{CD34D3EC-8C1E-4AC6-AAD7-CF03F661775F}"/>
                </a:ext>
              </a:extLst>
            </p:cNvPr>
            <p:cNvSpPr/>
            <p:nvPr/>
          </p:nvSpPr>
          <p:spPr>
            <a:xfrm>
              <a:off x="370326" y="1817104"/>
              <a:ext cx="2995979" cy="429636"/>
            </a:xfrm>
            <a:prstGeom prst="homePlate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 CHẤT</a:t>
              </a:r>
              <a:endPara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Diamond 27">
              <a:extLst>
                <a:ext uri="{FF2B5EF4-FFF2-40B4-BE49-F238E27FC236}">
                  <a16:creationId xmlns="" xmlns:a16="http://schemas.microsoft.com/office/drawing/2014/main" id="{92309D87-880E-4576-97EE-A82EF8A2F9BD}"/>
                </a:ext>
              </a:extLst>
            </p:cNvPr>
            <p:cNvSpPr/>
            <p:nvPr/>
          </p:nvSpPr>
          <p:spPr>
            <a:xfrm>
              <a:off x="-88508" y="1797490"/>
              <a:ext cx="858718" cy="442624"/>
            </a:xfrm>
            <a:prstGeom prst="diamond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endParaRPr lang="vi-VN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487F5207-27AC-41E9-9789-079333E0BFB6}"/>
              </a:ext>
            </a:extLst>
          </p:cNvPr>
          <p:cNvSpPr/>
          <p:nvPr/>
        </p:nvSpPr>
        <p:spPr>
          <a:xfrm>
            <a:off x="101664" y="2185262"/>
            <a:ext cx="12731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209680" y="4251329"/>
            <a:ext cx="5517527" cy="1672225"/>
            <a:chOff x="11488" y="5185775"/>
            <a:chExt cx="5517527" cy="1672225"/>
          </a:xfrm>
        </p:grpSpPr>
        <p:cxnSp>
          <p:nvCxnSpPr>
            <p:cNvPr id="48" name="Straight Connector 47"/>
            <p:cNvCxnSpPr/>
            <p:nvPr/>
          </p:nvCxnSpPr>
          <p:spPr>
            <a:xfrm>
              <a:off x="269114" y="5185775"/>
              <a:ext cx="0" cy="16722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1488" y="5498926"/>
              <a:ext cx="5517527" cy="250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TextBox 51"/>
          <p:cNvSpPr txBox="1"/>
          <p:nvPr/>
        </p:nvSpPr>
        <p:spPr>
          <a:xfrm>
            <a:off x="22260" y="4147043"/>
            <a:ext cx="4468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>
                <a:latin typeface="+mj-lt"/>
              </a:rPr>
              <a:t>GT   Tứ giác ABCD là hình </a:t>
            </a:r>
            <a:r>
              <a:rPr lang="vi-VN" sz="2000" dirty="0">
                <a:latin typeface="+mj-lt"/>
              </a:rPr>
              <a:t>vuông</a:t>
            </a:r>
            <a:endParaRPr lang="en-US" sz="2000" dirty="0">
              <a:latin typeface="+mj-l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6814" y="4651439"/>
            <a:ext cx="638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KL 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494822" y="4634407"/>
            <a:ext cx="2921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latin typeface="+mj-lt"/>
              </a:rPr>
              <a:t>a</a:t>
            </a:r>
            <a:r>
              <a:rPr lang="vi-VN" dirty="0" smtClean="0">
                <a:latin typeface="+mj-lt"/>
              </a:rPr>
              <a:t>) AB//CD; AD//BC;  </a:t>
            </a:r>
            <a:endParaRPr lang="en-US" dirty="0">
              <a:latin typeface="+mj-lt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94822" y="4951210"/>
            <a:ext cx="4689523" cy="369332"/>
            <a:chOff x="494822" y="4951210"/>
            <a:chExt cx="4689523" cy="369332"/>
          </a:xfrm>
        </p:grpSpPr>
        <p:sp>
          <p:nvSpPr>
            <p:cNvPr id="59" name="TextBox 58"/>
            <p:cNvSpPr txBox="1"/>
            <p:nvPr/>
          </p:nvSpPr>
          <p:spPr>
            <a:xfrm>
              <a:off x="494822" y="4951210"/>
              <a:ext cx="46895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dirty="0" smtClean="0">
                  <a:latin typeface="+mj-lt"/>
                </a:rPr>
                <a:t>b)   AC=BD;      </a:t>
              </a:r>
              <a:r>
                <a:rPr lang="vi-VN" dirty="0" smtClean="0">
                  <a:solidFill>
                    <a:prstClr val="black"/>
                  </a:solidFill>
                  <a:latin typeface="Times New Roman" panose="02020603050405020304" pitchFamily="18" charset="0"/>
                </a:rPr>
                <a:t>AC     </a:t>
              </a:r>
              <a:r>
                <a:rPr lang="vi-VN" dirty="0" smtClean="0">
                  <a:latin typeface="+mj-lt"/>
                </a:rPr>
                <a:t>BD ;  OA=OC; OB=OD</a:t>
              </a:r>
              <a:endParaRPr lang="en-US" dirty="0">
                <a:latin typeface="+mj-lt"/>
              </a:endParaRPr>
            </a:p>
          </p:txBody>
        </p:sp>
        <p:graphicFrame>
          <p:nvGraphicFramePr>
            <p:cNvPr id="60" name="Object 5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97956452"/>
                </p:ext>
              </p:extLst>
            </p:nvPr>
          </p:nvGraphicFramePr>
          <p:xfrm>
            <a:off x="2405406" y="5020771"/>
            <a:ext cx="250065" cy="2450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34" name="Equation" r:id="rId3" imgW="152280" imgH="164880" progId="Equation.DSMT4">
                    <p:embed/>
                  </p:oleObj>
                </mc:Choice>
                <mc:Fallback>
                  <p:oleObj name="Equation" r:id="rId3" imgW="152280" imgH="1648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405406" y="5020771"/>
                          <a:ext cx="250065" cy="24500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2" name="TextBox 61"/>
          <p:cNvSpPr txBox="1"/>
          <p:nvPr/>
        </p:nvSpPr>
        <p:spPr>
          <a:xfrm>
            <a:off x="464476" y="5282811"/>
            <a:ext cx="4890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AC là tia phân giác góc A; tương tự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2715465" y="-25938"/>
            <a:ext cx="673333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</a:rPr>
              <a:t>Bài 7. </a:t>
            </a:r>
            <a:r>
              <a:rPr lang="vi-VN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</a:rPr>
              <a:t>H</a:t>
            </a:r>
            <a:r>
              <a:rPr lang="vi-VN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</a:rPr>
              <a:t>ình vuông</a:t>
            </a:r>
            <a:endParaRPr lang="en-US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6407" y="1060597"/>
            <a:ext cx="2267266" cy="2457793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8090370" y="1163040"/>
            <a:ext cx="8356" cy="206033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358304" y="1787393"/>
            <a:ext cx="782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40cm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82132" y="673230"/>
            <a:ext cx="4189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Tính độ dài đường chéo bàn cờ vua?</a:t>
            </a:r>
            <a:endParaRPr lang="en-US" dirty="0"/>
          </a:p>
        </p:txBody>
      </p:sp>
      <p:grpSp>
        <p:nvGrpSpPr>
          <p:cNvPr id="64" name="Group 63"/>
          <p:cNvGrpSpPr/>
          <p:nvPr/>
        </p:nvGrpSpPr>
        <p:grpSpPr>
          <a:xfrm>
            <a:off x="163581" y="882233"/>
            <a:ext cx="6763312" cy="806462"/>
            <a:chOff x="126230" y="2585431"/>
            <a:chExt cx="6684087" cy="806462"/>
          </a:xfrm>
        </p:grpSpPr>
        <p:sp>
          <p:nvSpPr>
            <p:cNvPr id="65" name="TextBox 64"/>
            <p:cNvSpPr txBox="1"/>
            <p:nvPr/>
          </p:nvSpPr>
          <p:spPr>
            <a:xfrm>
              <a:off x="126230" y="2585431"/>
              <a:ext cx="381485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000" dirty="0" smtClean="0">
                  <a:latin typeface="+mj-lt"/>
                </a:rPr>
                <a:t>Tứ giác ABCD là hình vuông nếu: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607924" y="2923943"/>
              <a:ext cx="32023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AB=BC=CD=DA 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7" name="Object 6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32009555"/>
                </p:ext>
              </p:extLst>
            </p:nvPr>
          </p:nvGraphicFramePr>
          <p:xfrm>
            <a:off x="3738267" y="2585431"/>
            <a:ext cx="2072124" cy="3692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35" name="Equation" r:id="rId6" imgW="1282680" imgH="228600" progId="Equation.DSMT4">
                    <p:embed/>
                  </p:oleObj>
                </mc:Choice>
                <mc:Fallback>
                  <p:oleObj name="Equation" r:id="rId6" imgW="128268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738267" y="2585431"/>
                          <a:ext cx="2072124" cy="3692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8" name="TextBox 67"/>
            <p:cNvSpPr txBox="1"/>
            <p:nvPr/>
          </p:nvSpPr>
          <p:spPr>
            <a:xfrm>
              <a:off x="3285500" y="3022561"/>
              <a:ext cx="6028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dirty="0" smtClean="0"/>
                <a:t>và</a:t>
              </a:r>
              <a:endParaRPr lang="en-US" dirty="0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0022" y="2516436"/>
            <a:ext cx="5468546" cy="161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315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Flowchart: Alternate Process 62">
            <a:extLst>
              <a:ext uri="{FF2B5EF4-FFF2-40B4-BE49-F238E27FC236}">
                <a16:creationId xmlns="" xmlns:a16="http://schemas.microsoft.com/office/drawing/2014/main" id="{9E216421-2A61-4A33-A8E1-0D4F2FEB0A9F}"/>
              </a:ext>
            </a:extLst>
          </p:cNvPr>
          <p:cNvSpPr/>
          <p:nvPr/>
        </p:nvSpPr>
        <p:spPr>
          <a:xfrm>
            <a:off x="209680" y="382686"/>
            <a:ext cx="2975702" cy="438051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ĐỊNH NGHĨA</a:t>
            </a:r>
            <a:endParaRPr lang="vi-V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Diamond 63">
            <a:extLst>
              <a:ext uri="{FF2B5EF4-FFF2-40B4-BE49-F238E27FC236}">
                <a16:creationId xmlns="" xmlns:a16="http://schemas.microsoft.com/office/drawing/2014/main" id="{18480043-671A-4582-A618-15922E746D8C}"/>
              </a:ext>
            </a:extLst>
          </p:cNvPr>
          <p:cNvSpPr/>
          <p:nvPr/>
        </p:nvSpPr>
        <p:spPr>
          <a:xfrm>
            <a:off x="-89090" y="378113"/>
            <a:ext cx="745332" cy="453923"/>
          </a:xfrm>
          <a:prstGeom prst="diamond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>
            <a:off x="5874707" y="526772"/>
            <a:ext cx="37578" cy="63312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-88508" y="1797490"/>
            <a:ext cx="3445750" cy="461722"/>
            <a:chOff x="-88508" y="1797490"/>
            <a:chExt cx="3445750" cy="461722"/>
          </a:xfrm>
        </p:grpSpPr>
        <p:sp>
          <p:nvSpPr>
            <p:cNvPr id="66" name="Arrow: Pentagon 3">
              <a:extLst>
                <a:ext uri="{FF2B5EF4-FFF2-40B4-BE49-F238E27FC236}">
                  <a16:creationId xmlns="" xmlns:a16="http://schemas.microsoft.com/office/drawing/2014/main" id="{CD34D3EC-8C1E-4AC6-AAD7-CF03F661775F}"/>
                </a:ext>
              </a:extLst>
            </p:cNvPr>
            <p:cNvSpPr/>
            <p:nvPr/>
          </p:nvSpPr>
          <p:spPr>
            <a:xfrm>
              <a:off x="361263" y="1829576"/>
              <a:ext cx="2995979" cy="429636"/>
            </a:xfrm>
            <a:prstGeom prst="homePlate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 CHẤT</a:t>
              </a:r>
              <a:endPara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Diamond 66">
              <a:extLst>
                <a:ext uri="{FF2B5EF4-FFF2-40B4-BE49-F238E27FC236}">
                  <a16:creationId xmlns="" xmlns:a16="http://schemas.microsoft.com/office/drawing/2014/main" id="{92309D87-880E-4576-97EE-A82EF8A2F9BD}"/>
                </a:ext>
              </a:extLst>
            </p:cNvPr>
            <p:cNvSpPr/>
            <p:nvPr/>
          </p:nvSpPr>
          <p:spPr>
            <a:xfrm>
              <a:off x="-88508" y="1797490"/>
              <a:ext cx="858718" cy="442624"/>
            </a:xfrm>
            <a:prstGeom prst="diamond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endParaRPr lang="vi-VN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262415" y="2464693"/>
            <a:ext cx="5517527" cy="1672225"/>
            <a:chOff x="11488" y="5185775"/>
            <a:chExt cx="5517527" cy="1672225"/>
          </a:xfrm>
        </p:grpSpPr>
        <p:cxnSp>
          <p:nvCxnSpPr>
            <p:cNvPr id="70" name="Straight Connector 69"/>
            <p:cNvCxnSpPr/>
            <p:nvPr/>
          </p:nvCxnSpPr>
          <p:spPr>
            <a:xfrm>
              <a:off x="269114" y="5185775"/>
              <a:ext cx="0" cy="16722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11488" y="5498926"/>
              <a:ext cx="5517527" cy="250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TextBox 71"/>
          <p:cNvSpPr txBox="1"/>
          <p:nvPr/>
        </p:nvSpPr>
        <p:spPr>
          <a:xfrm>
            <a:off x="15563" y="2444110"/>
            <a:ext cx="4468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>
                <a:latin typeface="+mj-lt"/>
              </a:rPr>
              <a:t>GT   Tứ giác ABCD là hình </a:t>
            </a:r>
            <a:r>
              <a:rPr lang="vi-VN" sz="2000" dirty="0">
                <a:latin typeface="+mj-lt"/>
              </a:rPr>
              <a:t>vuông</a:t>
            </a:r>
            <a:endParaRPr lang="en-US" sz="2000" dirty="0">
              <a:latin typeface="+mj-lt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0117" y="2948506"/>
            <a:ext cx="638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KL 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488125" y="2931474"/>
            <a:ext cx="2921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latin typeface="+mj-lt"/>
              </a:rPr>
              <a:t>a</a:t>
            </a:r>
            <a:r>
              <a:rPr lang="vi-VN" dirty="0" smtClean="0">
                <a:latin typeface="+mj-lt"/>
              </a:rPr>
              <a:t>) AB//CD; AD//BC;  </a:t>
            </a:r>
            <a:endParaRPr lang="en-US" dirty="0">
              <a:latin typeface="+mj-lt"/>
            </a:endParaRPr>
          </a:p>
        </p:txBody>
      </p:sp>
      <p:grpSp>
        <p:nvGrpSpPr>
          <p:cNvPr id="75" name="Group 74"/>
          <p:cNvGrpSpPr/>
          <p:nvPr/>
        </p:nvGrpSpPr>
        <p:grpSpPr>
          <a:xfrm>
            <a:off x="488125" y="3277604"/>
            <a:ext cx="4689523" cy="369332"/>
            <a:chOff x="494822" y="4980537"/>
            <a:chExt cx="4689523" cy="369332"/>
          </a:xfrm>
        </p:grpSpPr>
        <p:sp>
          <p:nvSpPr>
            <p:cNvPr id="76" name="TextBox 75"/>
            <p:cNvSpPr txBox="1"/>
            <p:nvPr/>
          </p:nvSpPr>
          <p:spPr>
            <a:xfrm>
              <a:off x="494822" y="4980537"/>
              <a:ext cx="46895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dirty="0" smtClean="0">
                  <a:latin typeface="+mj-lt"/>
                </a:rPr>
                <a:t>b)   AC=BD;      </a:t>
              </a:r>
              <a:r>
                <a:rPr lang="vi-VN" dirty="0" smtClean="0">
                  <a:solidFill>
                    <a:prstClr val="black"/>
                  </a:solidFill>
                  <a:latin typeface="Times New Roman" panose="02020603050405020304" pitchFamily="18" charset="0"/>
                </a:rPr>
                <a:t>AC     </a:t>
              </a:r>
              <a:r>
                <a:rPr lang="vi-VN" dirty="0" smtClean="0">
                  <a:latin typeface="+mj-lt"/>
                </a:rPr>
                <a:t>BD ;  OA=OC; OB=OD</a:t>
              </a:r>
              <a:endParaRPr lang="en-US" dirty="0">
                <a:latin typeface="+mj-lt"/>
              </a:endParaRPr>
            </a:p>
          </p:txBody>
        </p:sp>
        <p:graphicFrame>
          <p:nvGraphicFramePr>
            <p:cNvPr id="77" name="Object 7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9249132"/>
                </p:ext>
              </p:extLst>
            </p:nvPr>
          </p:nvGraphicFramePr>
          <p:xfrm>
            <a:off x="2431123" y="5022783"/>
            <a:ext cx="250065" cy="2450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54" name="Equation" r:id="rId3" imgW="152280" imgH="164880" progId="Equation.DSMT4">
                    <p:embed/>
                  </p:oleObj>
                </mc:Choice>
                <mc:Fallback>
                  <p:oleObj name="Equation" r:id="rId3" imgW="152280" imgH="1648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431123" y="5022783"/>
                          <a:ext cx="250065" cy="24500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8" name="TextBox 77"/>
          <p:cNvSpPr txBox="1"/>
          <p:nvPr/>
        </p:nvSpPr>
        <p:spPr>
          <a:xfrm>
            <a:off x="488125" y="3549524"/>
            <a:ext cx="4890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AC là tia phân giác góc A; tương tự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2715465" y="-25938"/>
            <a:ext cx="673333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</a:rPr>
              <a:t>Bài 7. </a:t>
            </a:r>
            <a:r>
              <a:rPr lang="vi-VN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</a:rPr>
              <a:t>H</a:t>
            </a:r>
            <a:r>
              <a:rPr lang="vi-VN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</a:rPr>
              <a:t>ình vuông</a:t>
            </a:r>
            <a:endParaRPr lang="en-US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j-lt"/>
            </a:endParaRPr>
          </a:p>
        </p:txBody>
      </p:sp>
      <p:grpSp>
        <p:nvGrpSpPr>
          <p:cNvPr id="84" name="Group 83"/>
          <p:cNvGrpSpPr/>
          <p:nvPr/>
        </p:nvGrpSpPr>
        <p:grpSpPr>
          <a:xfrm>
            <a:off x="163581" y="882233"/>
            <a:ext cx="6763312" cy="806462"/>
            <a:chOff x="126230" y="2585431"/>
            <a:chExt cx="6684087" cy="806462"/>
          </a:xfrm>
        </p:grpSpPr>
        <p:sp>
          <p:nvSpPr>
            <p:cNvPr id="85" name="TextBox 84"/>
            <p:cNvSpPr txBox="1"/>
            <p:nvPr/>
          </p:nvSpPr>
          <p:spPr>
            <a:xfrm>
              <a:off x="126230" y="2585431"/>
              <a:ext cx="381485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000" dirty="0" smtClean="0">
                  <a:latin typeface="+mj-lt"/>
                </a:rPr>
                <a:t>Tứ giác ABCD là hình vuông nếu: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3607924" y="2923943"/>
              <a:ext cx="32023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AB=BC=CD=DA 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87" name="Object 8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54527525"/>
                </p:ext>
              </p:extLst>
            </p:nvPr>
          </p:nvGraphicFramePr>
          <p:xfrm>
            <a:off x="3738267" y="2585431"/>
            <a:ext cx="2072124" cy="3692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55" name="Equation" r:id="rId5" imgW="1282680" imgH="228600" progId="Equation.DSMT4">
                    <p:embed/>
                  </p:oleObj>
                </mc:Choice>
                <mc:Fallback>
                  <p:oleObj name="Equation" r:id="rId5" imgW="128268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738267" y="2585431"/>
                          <a:ext cx="2072124" cy="3692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8" name="TextBox 87"/>
            <p:cNvSpPr txBox="1"/>
            <p:nvPr/>
          </p:nvSpPr>
          <p:spPr>
            <a:xfrm>
              <a:off x="3285500" y="3022561"/>
              <a:ext cx="6028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dirty="0" smtClean="0"/>
                <a:t>và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8167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>
            <a:extLst>
              <a:ext uri="{FF2B5EF4-FFF2-40B4-BE49-F238E27FC236}">
                <a16:creationId xmlns="" xmlns:a16="http://schemas.microsoft.com/office/drawing/2014/main" id="{9E216421-2A61-4A33-A8E1-0D4F2FEB0A9F}"/>
              </a:ext>
            </a:extLst>
          </p:cNvPr>
          <p:cNvSpPr/>
          <p:nvPr/>
        </p:nvSpPr>
        <p:spPr>
          <a:xfrm>
            <a:off x="209680" y="382686"/>
            <a:ext cx="2975702" cy="438051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ĐỊNH NGHĨA</a:t>
            </a:r>
            <a:endParaRPr lang="vi-V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iamond 2">
            <a:extLst>
              <a:ext uri="{FF2B5EF4-FFF2-40B4-BE49-F238E27FC236}">
                <a16:creationId xmlns="" xmlns:a16="http://schemas.microsoft.com/office/drawing/2014/main" id="{18480043-671A-4582-A618-15922E746D8C}"/>
              </a:ext>
            </a:extLst>
          </p:cNvPr>
          <p:cNvSpPr/>
          <p:nvPr/>
        </p:nvSpPr>
        <p:spPr>
          <a:xfrm>
            <a:off x="-89090" y="378113"/>
            <a:ext cx="745332" cy="453923"/>
          </a:xfrm>
          <a:prstGeom prst="diamond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987999" y="481322"/>
            <a:ext cx="37578" cy="63312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Arrow: Pentagon 3">
            <a:extLst>
              <a:ext uri="{FF2B5EF4-FFF2-40B4-BE49-F238E27FC236}">
                <a16:creationId xmlns="" xmlns:a16="http://schemas.microsoft.com/office/drawing/2014/main" id="{CD34D3EC-8C1E-4AC6-AAD7-CF03F661775F}"/>
              </a:ext>
            </a:extLst>
          </p:cNvPr>
          <p:cNvSpPr/>
          <p:nvPr/>
        </p:nvSpPr>
        <p:spPr>
          <a:xfrm>
            <a:off x="324861" y="1731281"/>
            <a:ext cx="2995979" cy="429636"/>
          </a:xfrm>
          <a:prstGeom prst="homePlat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TÍNH CHẤT</a:t>
            </a:r>
            <a:endParaRPr lang="vi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Diamond 20">
            <a:extLst>
              <a:ext uri="{FF2B5EF4-FFF2-40B4-BE49-F238E27FC236}">
                <a16:creationId xmlns="" xmlns:a16="http://schemas.microsoft.com/office/drawing/2014/main" id="{92309D87-880E-4576-97EE-A82EF8A2F9BD}"/>
              </a:ext>
            </a:extLst>
          </p:cNvPr>
          <p:cNvSpPr/>
          <p:nvPr/>
        </p:nvSpPr>
        <p:spPr>
          <a:xfrm>
            <a:off x="-133973" y="1711667"/>
            <a:ext cx="858718" cy="442624"/>
          </a:xfrm>
          <a:prstGeom prst="diamond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487F5207-27AC-41E9-9789-079333E0BFB6}"/>
              </a:ext>
            </a:extLst>
          </p:cNvPr>
          <p:cNvSpPr/>
          <p:nvPr/>
        </p:nvSpPr>
        <p:spPr>
          <a:xfrm>
            <a:off x="133657" y="2108086"/>
            <a:ext cx="12731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2715465" y="-25938"/>
            <a:ext cx="673333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</a:rPr>
              <a:t>Bài 7. </a:t>
            </a:r>
            <a:r>
              <a:rPr lang="vi-VN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</a:rPr>
              <a:t>H</a:t>
            </a:r>
            <a:r>
              <a:rPr lang="vi-VN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</a:rPr>
              <a:t>ình vuông</a:t>
            </a:r>
            <a:endParaRPr lang="en-US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j-lt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3249" y="601711"/>
            <a:ext cx="6251967" cy="3306410"/>
          </a:xfrm>
          <a:prstGeom prst="rect">
            <a:avLst/>
          </a:prstGeom>
        </p:spPr>
      </p:pic>
      <p:sp>
        <p:nvSpPr>
          <p:cNvPr id="75" name="Arrow: Pentagon 1">
            <a:extLst>
              <a:ext uri="{FF2B5EF4-FFF2-40B4-BE49-F238E27FC236}">
                <a16:creationId xmlns="" xmlns:a16="http://schemas.microsoft.com/office/drawing/2014/main" id="{065F0D0A-E70A-43E5-B110-CD090CD4BF49}"/>
              </a:ext>
            </a:extLst>
          </p:cNvPr>
          <p:cNvSpPr/>
          <p:nvPr/>
        </p:nvSpPr>
        <p:spPr>
          <a:xfrm>
            <a:off x="550131" y="4190526"/>
            <a:ext cx="4239576" cy="434674"/>
          </a:xfrm>
          <a:prstGeom prst="homePlat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DẤU HIỆU NHẬN BIẾT</a:t>
            </a:r>
            <a:endParaRPr lang="vi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Diamond 75">
            <a:extLst>
              <a:ext uri="{FF2B5EF4-FFF2-40B4-BE49-F238E27FC236}">
                <a16:creationId xmlns="" xmlns:a16="http://schemas.microsoft.com/office/drawing/2014/main" id="{92309D87-880E-4576-97EE-A82EF8A2F9BD}"/>
              </a:ext>
            </a:extLst>
          </p:cNvPr>
          <p:cNvSpPr/>
          <p:nvPr/>
        </p:nvSpPr>
        <p:spPr>
          <a:xfrm>
            <a:off x="16418" y="4193709"/>
            <a:ext cx="1078567" cy="442624"/>
          </a:xfrm>
          <a:prstGeom prst="diamond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5563" y="2444110"/>
            <a:ext cx="4468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>
                <a:latin typeface="+mj-lt"/>
              </a:rPr>
              <a:t>GT   Tứ giác ABCD là hình </a:t>
            </a:r>
            <a:r>
              <a:rPr lang="vi-VN" sz="2000" dirty="0">
                <a:latin typeface="+mj-lt"/>
              </a:rPr>
              <a:t>vuông</a:t>
            </a:r>
            <a:endParaRPr lang="en-US" sz="2000" dirty="0">
              <a:latin typeface="+mj-lt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0117" y="2948506"/>
            <a:ext cx="638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KL </a:t>
            </a:r>
            <a:endParaRPr lang="en-US" dirty="0"/>
          </a:p>
        </p:txBody>
      </p:sp>
      <p:grpSp>
        <p:nvGrpSpPr>
          <p:cNvPr id="79" name="Group 78"/>
          <p:cNvGrpSpPr/>
          <p:nvPr/>
        </p:nvGrpSpPr>
        <p:grpSpPr>
          <a:xfrm>
            <a:off x="488125" y="3277604"/>
            <a:ext cx="4689523" cy="369332"/>
            <a:chOff x="494822" y="4980537"/>
            <a:chExt cx="4689523" cy="369332"/>
          </a:xfrm>
        </p:grpSpPr>
        <p:sp>
          <p:nvSpPr>
            <p:cNvPr id="80" name="TextBox 79"/>
            <p:cNvSpPr txBox="1"/>
            <p:nvPr/>
          </p:nvSpPr>
          <p:spPr>
            <a:xfrm>
              <a:off x="494822" y="4980537"/>
              <a:ext cx="46895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dirty="0" smtClean="0">
                  <a:latin typeface="+mj-lt"/>
                </a:rPr>
                <a:t>b)   AC=BD;      </a:t>
              </a:r>
              <a:r>
                <a:rPr lang="vi-VN" dirty="0" smtClean="0">
                  <a:solidFill>
                    <a:prstClr val="black"/>
                  </a:solidFill>
                  <a:latin typeface="Times New Roman" panose="02020603050405020304" pitchFamily="18" charset="0"/>
                </a:rPr>
                <a:t>AC     </a:t>
              </a:r>
              <a:r>
                <a:rPr lang="vi-VN" dirty="0" smtClean="0">
                  <a:latin typeface="+mj-lt"/>
                </a:rPr>
                <a:t>BD ;  OA=OC; OB=OD</a:t>
              </a:r>
              <a:endParaRPr lang="en-US" dirty="0">
                <a:latin typeface="+mj-lt"/>
              </a:endParaRPr>
            </a:p>
          </p:txBody>
        </p:sp>
        <p:graphicFrame>
          <p:nvGraphicFramePr>
            <p:cNvPr id="81" name="Object 8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15541074"/>
                </p:ext>
              </p:extLst>
            </p:nvPr>
          </p:nvGraphicFramePr>
          <p:xfrm>
            <a:off x="2431123" y="5022783"/>
            <a:ext cx="250065" cy="2450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77" name="Equation" r:id="rId4" imgW="152280" imgH="164880" progId="Equation.DSMT4">
                    <p:embed/>
                  </p:oleObj>
                </mc:Choice>
                <mc:Fallback>
                  <p:oleObj name="Equation" r:id="rId4" imgW="152280" imgH="1648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431123" y="5022783"/>
                          <a:ext cx="250065" cy="24500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2" name="TextBox 81"/>
          <p:cNvSpPr txBox="1"/>
          <p:nvPr/>
        </p:nvSpPr>
        <p:spPr>
          <a:xfrm>
            <a:off x="488125" y="3549524"/>
            <a:ext cx="4890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AC là tia phân giác góc A; tương tự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3" name="Group 82"/>
          <p:cNvGrpSpPr/>
          <p:nvPr/>
        </p:nvGrpSpPr>
        <p:grpSpPr>
          <a:xfrm>
            <a:off x="262415" y="2464693"/>
            <a:ext cx="5517527" cy="1672225"/>
            <a:chOff x="11488" y="5185775"/>
            <a:chExt cx="5517527" cy="1672225"/>
          </a:xfrm>
        </p:grpSpPr>
        <p:cxnSp>
          <p:nvCxnSpPr>
            <p:cNvPr id="84" name="Straight Connector 83"/>
            <p:cNvCxnSpPr/>
            <p:nvPr/>
          </p:nvCxnSpPr>
          <p:spPr>
            <a:xfrm>
              <a:off x="269114" y="5185775"/>
              <a:ext cx="0" cy="16722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11488" y="5498926"/>
              <a:ext cx="5517527" cy="250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TextBox 85"/>
          <p:cNvSpPr txBox="1"/>
          <p:nvPr/>
        </p:nvSpPr>
        <p:spPr>
          <a:xfrm>
            <a:off x="512763" y="2919239"/>
            <a:ext cx="2921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latin typeface="+mj-lt"/>
              </a:rPr>
              <a:t>a</a:t>
            </a:r>
            <a:r>
              <a:rPr lang="vi-VN" dirty="0" smtClean="0">
                <a:latin typeface="+mj-lt"/>
              </a:rPr>
              <a:t>) AB//CD; AD//BC;  </a:t>
            </a:r>
            <a:endParaRPr lang="en-US" dirty="0">
              <a:latin typeface="+mj-lt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58984" y="944375"/>
            <a:ext cx="38148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>
                <a:latin typeface="+mj-lt"/>
              </a:rPr>
              <a:t>Tứ giác ABCD là hình vuông nếu: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3811225" y="1282887"/>
            <a:ext cx="32023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AB=BC=CD=DA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9" name="Object 8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296184"/>
              </p:ext>
            </p:extLst>
          </p:nvPr>
        </p:nvGraphicFramePr>
        <p:xfrm>
          <a:off x="3871021" y="944375"/>
          <a:ext cx="2072124" cy="369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8" name="Equation" r:id="rId6" imgW="1282680" imgH="228600" progId="Equation.DSMT4">
                  <p:embed/>
                </p:oleObj>
              </mc:Choice>
              <mc:Fallback>
                <p:oleObj name="Equation" r:id="rId6" imgW="12826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71021" y="944375"/>
                        <a:ext cx="2072124" cy="3692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" name="TextBox 89"/>
          <p:cNvSpPr txBox="1"/>
          <p:nvPr/>
        </p:nvSpPr>
        <p:spPr>
          <a:xfrm>
            <a:off x="3418254" y="1381505"/>
            <a:ext cx="602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và</a:t>
            </a:r>
            <a:endParaRPr lang="en-US" dirty="0"/>
          </a:p>
        </p:txBody>
      </p:sp>
      <p:sp>
        <p:nvSpPr>
          <p:cNvPr id="92" name="TextBox 91">
            <a:extLst>
              <a:ext uri="{FF2B5EF4-FFF2-40B4-BE49-F238E27FC236}">
                <a16:creationId xmlns="" xmlns:a16="http://schemas.microsoft.com/office/drawing/2014/main" id="{1990D652-A7CB-4222-951D-7EEDA4A9CBE2}"/>
              </a:ext>
            </a:extLst>
          </p:cNvPr>
          <p:cNvSpPr txBox="1"/>
          <p:nvPr/>
        </p:nvSpPr>
        <p:spPr>
          <a:xfrm>
            <a:off x="17568" y="4732345"/>
            <a:ext cx="6378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Hình chữ nhật có hai cạnh kề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là hình vuông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="" xmlns:a16="http://schemas.microsoft.com/office/drawing/2014/main" id="{1990D652-A7CB-4222-951D-7EEDA4A9CBE2}"/>
              </a:ext>
            </a:extLst>
          </p:cNvPr>
          <p:cNvSpPr txBox="1"/>
          <p:nvPr/>
        </p:nvSpPr>
        <p:spPr>
          <a:xfrm>
            <a:off x="15563" y="5460557"/>
            <a:ext cx="63784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Hình </a:t>
            </a:r>
            <a:r>
              <a:rPr lang="vi-V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 nhật có </a:t>
            </a:r>
            <a:r>
              <a:rPr lang="vi-VN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đường </a:t>
            </a:r>
            <a:r>
              <a:rPr lang="vi-V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chéo </a:t>
            </a:r>
            <a:r>
              <a:rPr lang="vi-VN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phân giác của 1 góc là </a:t>
            </a:r>
            <a:r>
              <a:rPr lang="vi-V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vuông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1990D652-A7CB-4222-951D-7EEDA4A9CBE2}"/>
              </a:ext>
            </a:extLst>
          </p:cNvPr>
          <p:cNvSpPr txBox="1"/>
          <p:nvPr/>
        </p:nvSpPr>
        <p:spPr>
          <a:xfrm>
            <a:off x="15564" y="5052377"/>
            <a:ext cx="6378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Hình </a:t>
            </a:r>
            <a:r>
              <a:rPr lang="vi-V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 nhật có </a:t>
            </a:r>
            <a:r>
              <a:rPr lang="vi-VN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 đường chéo vuông góc </a:t>
            </a:r>
            <a:r>
              <a:rPr lang="vi-V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hình vuông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918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93" grpId="0"/>
      <p:bldP spid="9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lowchart: Alternate Process 45">
            <a:extLst>
              <a:ext uri="{FF2B5EF4-FFF2-40B4-BE49-F238E27FC236}">
                <a16:creationId xmlns="" xmlns:a16="http://schemas.microsoft.com/office/drawing/2014/main" id="{9E216421-2A61-4A33-A8E1-0D4F2FEB0A9F}"/>
              </a:ext>
            </a:extLst>
          </p:cNvPr>
          <p:cNvSpPr/>
          <p:nvPr/>
        </p:nvSpPr>
        <p:spPr>
          <a:xfrm>
            <a:off x="209680" y="382686"/>
            <a:ext cx="2975702" cy="438051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ĐỊNH NGHĨA</a:t>
            </a:r>
            <a:endParaRPr lang="vi-V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Diamond 46">
            <a:extLst>
              <a:ext uri="{FF2B5EF4-FFF2-40B4-BE49-F238E27FC236}">
                <a16:creationId xmlns="" xmlns:a16="http://schemas.microsoft.com/office/drawing/2014/main" id="{18480043-671A-4582-A618-15922E746D8C}"/>
              </a:ext>
            </a:extLst>
          </p:cNvPr>
          <p:cNvSpPr/>
          <p:nvPr/>
        </p:nvSpPr>
        <p:spPr>
          <a:xfrm>
            <a:off x="-89090" y="378113"/>
            <a:ext cx="745332" cy="453923"/>
          </a:xfrm>
          <a:prstGeom prst="diamond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>
            <a:off x="5987999" y="481322"/>
            <a:ext cx="37578" cy="63312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Arrow: Pentagon 3">
            <a:extLst>
              <a:ext uri="{FF2B5EF4-FFF2-40B4-BE49-F238E27FC236}">
                <a16:creationId xmlns="" xmlns:a16="http://schemas.microsoft.com/office/drawing/2014/main" id="{CD34D3EC-8C1E-4AC6-AAD7-CF03F661775F}"/>
              </a:ext>
            </a:extLst>
          </p:cNvPr>
          <p:cNvSpPr/>
          <p:nvPr/>
        </p:nvSpPr>
        <p:spPr>
          <a:xfrm>
            <a:off x="324861" y="1731281"/>
            <a:ext cx="2995979" cy="429636"/>
          </a:xfrm>
          <a:prstGeom prst="homePlat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TÍNH CHẤT</a:t>
            </a:r>
            <a:endParaRPr lang="vi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Diamond 49">
            <a:extLst>
              <a:ext uri="{FF2B5EF4-FFF2-40B4-BE49-F238E27FC236}">
                <a16:creationId xmlns="" xmlns:a16="http://schemas.microsoft.com/office/drawing/2014/main" id="{92309D87-880E-4576-97EE-A82EF8A2F9BD}"/>
              </a:ext>
            </a:extLst>
          </p:cNvPr>
          <p:cNvSpPr/>
          <p:nvPr/>
        </p:nvSpPr>
        <p:spPr>
          <a:xfrm>
            <a:off x="-133973" y="1711667"/>
            <a:ext cx="858718" cy="442624"/>
          </a:xfrm>
          <a:prstGeom prst="diamond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="" xmlns:a16="http://schemas.microsoft.com/office/drawing/2014/main" id="{487F5207-27AC-41E9-9789-079333E0BFB6}"/>
              </a:ext>
            </a:extLst>
          </p:cNvPr>
          <p:cNvSpPr/>
          <p:nvPr/>
        </p:nvSpPr>
        <p:spPr>
          <a:xfrm>
            <a:off x="133657" y="2108086"/>
            <a:ext cx="12731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715465" y="-25938"/>
            <a:ext cx="673333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</a:rPr>
              <a:t>Bài 7. </a:t>
            </a:r>
            <a:r>
              <a:rPr lang="vi-VN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</a:rPr>
              <a:t>H</a:t>
            </a:r>
            <a:r>
              <a:rPr lang="vi-VN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</a:rPr>
              <a:t>ình vuông</a:t>
            </a:r>
            <a:endParaRPr lang="en-US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j-lt"/>
            </a:endParaRPr>
          </a:p>
        </p:txBody>
      </p:sp>
      <p:sp>
        <p:nvSpPr>
          <p:cNvPr id="54" name="Arrow: Pentagon 1">
            <a:extLst>
              <a:ext uri="{FF2B5EF4-FFF2-40B4-BE49-F238E27FC236}">
                <a16:creationId xmlns="" xmlns:a16="http://schemas.microsoft.com/office/drawing/2014/main" id="{065F0D0A-E70A-43E5-B110-CD090CD4BF49}"/>
              </a:ext>
            </a:extLst>
          </p:cNvPr>
          <p:cNvSpPr/>
          <p:nvPr/>
        </p:nvSpPr>
        <p:spPr>
          <a:xfrm>
            <a:off x="550131" y="4190526"/>
            <a:ext cx="4239576" cy="434674"/>
          </a:xfrm>
          <a:prstGeom prst="homePlat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DẤU HIỆU NHẬN BIẾT</a:t>
            </a:r>
            <a:endParaRPr lang="vi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Diamond 54">
            <a:extLst>
              <a:ext uri="{FF2B5EF4-FFF2-40B4-BE49-F238E27FC236}">
                <a16:creationId xmlns="" xmlns:a16="http://schemas.microsoft.com/office/drawing/2014/main" id="{92309D87-880E-4576-97EE-A82EF8A2F9BD}"/>
              </a:ext>
            </a:extLst>
          </p:cNvPr>
          <p:cNvSpPr/>
          <p:nvPr/>
        </p:nvSpPr>
        <p:spPr>
          <a:xfrm>
            <a:off x="16418" y="4193709"/>
            <a:ext cx="1078567" cy="442624"/>
          </a:xfrm>
          <a:prstGeom prst="diamond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5563" y="2444110"/>
            <a:ext cx="4468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>
                <a:latin typeface="+mj-lt"/>
              </a:rPr>
              <a:t>GT   Tứ giác ABCD là hình </a:t>
            </a:r>
            <a:r>
              <a:rPr lang="vi-VN" sz="2000" dirty="0">
                <a:latin typeface="+mj-lt"/>
              </a:rPr>
              <a:t>vuông</a:t>
            </a:r>
            <a:endParaRPr lang="en-US" sz="2000" dirty="0">
              <a:latin typeface="+mj-lt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0117" y="2948506"/>
            <a:ext cx="638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KL </a:t>
            </a:r>
            <a:endParaRPr lang="en-US" dirty="0"/>
          </a:p>
        </p:txBody>
      </p:sp>
      <p:grpSp>
        <p:nvGrpSpPr>
          <p:cNvPr id="58" name="Group 57"/>
          <p:cNvGrpSpPr/>
          <p:nvPr/>
        </p:nvGrpSpPr>
        <p:grpSpPr>
          <a:xfrm>
            <a:off x="488125" y="3277604"/>
            <a:ext cx="4689523" cy="369332"/>
            <a:chOff x="494822" y="4980537"/>
            <a:chExt cx="4689523" cy="369332"/>
          </a:xfrm>
        </p:grpSpPr>
        <p:sp>
          <p:nvSpPr>
            <p:cNvPr id="59" name="TextBox 58"/>
            <p:cNvSpPr txBox="1"/>
            <p:nvPr/>
          </p:nvSpPr>
          <p:spPr>
            <a:xfrm>
              <a:off x="494822" y="4980537"/>
              <a:ext cx="46895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dirty="0" smtClean="0">
                  <a:latin typeface="+mj-lt"/>
                </a:rPr>
                <a:t>b)   AC=BD;      </a:t>
              </a:r>
              <a:r>
                <a:rPr lang="vi-VN" dirty="0" smtClean="0">
                  <a:solidFill>
                    <a:prstClr val="black"/>
                  </a:solidFill>
                  <a:latin typeface="Times New Roman" panose="02020603050405020304" pitchFamily="18" charset="0"/>
                </a:rPr>
                <a:t>AC     </a:t>
              </a:r>
              <a:r>
                <a:rPr lang="vi-VN" dirty="0" smtClean="0">
                  <a:latin typeface="+mj-lt"/>
                </a:rPr>
                <a:t>BD ;  OA=OC; OB=OD</a:t>
              </a:r>
              <a:endParaRPr lang="en-US" dirty="0">
                <a:latin typeface="+mj-lt"/>
              </a:endParaRPr>
            </a:p>
          </p:txBody>
        </p:sp>
        <p:graphicFrame>
          <p:nvGraphicFramePr>
            <p:cNvPr id="60" name="Object 5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21392149"/>
                </p:ext>
              </p:extLst>
            </p:nvPr>
          </p:nvGraphicFramePr>
          <p:xfrm>
            <a:off x="2431123" y="5022783"/>
            <a:ext cx="250065" cy="2450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12" name="Equation" r:id="rId3" imgW="152280" imgH="164880" progId="Equation.DSMT4">
                    <p:embed/>
                  </p:oleObj>
                </mc:Choice>
                <mc:Fallback>
                  <p:oleObj name="Equation" r:id="rId3" imgW="152280" imgH="1648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431123" y="5022783"/>
                          <a:ext cx="250065" cy="24500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1" name="TextBox 60"/>
          <p:cNvSpPr txBox="1"/>
          <p:nvPr/>
        </p:nvSpPr>
        <p:spPr>
          <a:xfrm>
            <a:off x="488125" y="3549524"/>
            <a:ext cx="4890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AC là tia phân giác góc A; tương tự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262415" y="2464693"/>
            <a:ext cx="5517527" cy="1672225"/>
            <a:chOff x="11488" y="5185775"/>
            <a:chExt cx="5517527" cy="1672225"/>
          </a:xfrm>
        </p:grpSpPr>
        <p:cxnSp>
          <p:nvCxnSpPr>
            <p:cNvPr id="71" name="Straight Connector 70"/>
            <p:cNvCxnSpPr/>
            <p:nvPr/>
          </p:nvCxnSpPr>
          <p:spPr>
            <a:xfrm>
              <a:off x="269114" y="5185775"/>
              <a:ext cx="0" cy="16722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11488" y="5498926"/>
              <a:ext cx="5517527" cy="250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TextBox 72"/>
          <p:cNvSpPr txBox="1"/>
          <p:nvPr/>
        </p:nvSpPr>
        <p:spPr>
          <a:xfrm>
            <a:off x="512763" y="2919239"/>
            <a:ext cx="2921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latin typeface="+mj-lt"/>
              </a:rPr>
              <a:t>a</a:t>
            </a:r>
            <a:r>
              <a:rPr lang="vi-VN" dirty="0" smtClean="0">
                <a:latin typeface="+mj-lt"/>
              </a:rPr>
              <a:t>) AB//CD; AD//BC;  </a:t>
            </a:r>
            <a:endParaRPr lang="en-US" dirty="0">
              <a:latin typeface="+mj-lt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58984" y="944375"/>
            <a:ext cx="38148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>
                <a:latin typeface="+mj-lt"/>
              </a:rPr>
              <a:t>Tứ giác ABCD là hình vuông nếu: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811225" y="1282887"/>
            <a:ext cx="32023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AB=BC=CD=DA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6" name="Object 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9521415"/>
              </p:ext>
            </p:extLst>
          </p:nvPr>
        </p:nvGraphicFramePr>
        <p:xfrm>
          <a:off x="3871021" y="944375"/>
          <a:ext cx="2072124" cy="369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13" name="Equation" r:id="rId5" imgW="1282680" imgH="228600" progId="Equation.DSMT4">
                  <p:embed/>
                </p:oleObj>
              </mc:Choice>
              <mc:Fallback>
                <p:oleObj name="Equation" r:id="rId5" imgW="12826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71021" y="944375"/>
                        <a:ext cx="2072124" cy="3692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" name="TextBox 76"/>
          <p:cNvSpPr txBox="1"/>
          <p:nvPr/>
        </p:nvSpPr>
        <p:spPr>
          <a:xfrm>
            <a:off x="3418254" y="1381505"/>
            <a:ext cx="602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và</a:t>
            </a:r>
            <a:endParaRPr lang="en-US" dirty="0"/>
          </a:p>
        </p:txBody>
      </p: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1990D652-A7CB-4222-951D-7EEDA4A9CBE2}"/>
              </a:ext>
            </a:extLst>
          </p:cNvPr>
          <p:cNvSpPr txBox="1"/>
          <p:nvPr/>
        </p:nvSpPr>
        <p:spPr>
          <a:xfrm>
            <a:off x="15563" y="4732345"/>
            <a:ext cx="6378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chữ nhật có hai cạnh kề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là hình vuông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1990D652-A7CB-4222-951D-7EEDA4A9CBE2}"/>
              </a:ext>
            </a:extLst>
          </p:cNvPr>
          <p:cNvSpPr txBox="1"/>
          <p:nvPr/>
        </p:nvSpPr>
        <p:spPr>
          <a:xfrm>
            <a:off x="13558" y="5460557"/>
            <a:ext cx="6378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lang="vi-V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 nhật có </a:t>
            </a:r>
            <a:r>
              <a:rPr lang="vi-VN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đường </a:t>
            </a:r>
            <a:r>
              <a:rPr lang="vi-V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chéo </a:t>
            </a:r>
            <a:r>
              <a:rPr lang="vi-VN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phân giác của 1 góc là </a:t>
            </a:r>
            <a:r>
              <a:rPr lang="vi-V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vuông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1990D652-A7CB-4222-951D-7EEDA4A9CBE2}"/>
              </a:ext>
            </a:extLst>
          </p:cNvPr>
          <p:cNvSpPr txBox="1"/>
          <p:nvPr/>
        </p:nvSpPr>
        <p:spPr>
          <a:xfrm>
            <a:off x="13559" y="5052377"/>
            <a:ext cx="6378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lang="vi-V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 nhật có </a:t>
            </a:r>
            <a:r>
              <a:rPr lang="vi-VN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 đường chéo vuông góc </a:t>
            </a:r>
            <a:r>
              <a:rPr lang="vi-V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hình vuông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5577" y="1678326"/>
            <a:ext cx="6086957" cy="90175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88000" y="3544802"/>
            <a:ext cx="6204000" cy="88520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417129" y="620393"/>
            <a:ext cx="1785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Áp dụng</a:t>
            </a:r>
            <a:endParaRPr lang="en-US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92679" y="1153688"/>
            <a:ext cx="4536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smtClean="0">
                <a:solidFill>
                  <a:srgbClr val="0000CC"/>
                </a:solidFill>
              </a:rPr>
              <a:t>BT 1 trang 119 SGK</a:t>
            </a:r>
            <a:endParaRPr lang="en-US" sz="2400" b="1" dirty="0">
              <a:solidFill>
                <a:srgbClr val="0000CC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284420" y="2763112"/>
            <a:ext cx="4536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0000CC"/>
                </a:solidFill>
              </a:rPr>
              <a:t>BT 2 trang 119 SGK</a:t>
            </a:r>
            <a:endParaRPr lang="en-US" sz="2400" b="1" dirty="0">
              <a:solidFill>
                <a:srgbClr val="0000CC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1990D652-A7CB-4222-951D-7EEDA4A9CBE2}"/>
              </a:ext>
            </a:extLst>
          </p:cNvPr>
          <p:cNvSpPr txBox="1"/>
          <p:nvPr/>
        </p:nvSpPr>
        <p:spPr>
          <a:xfrm>
            <a:off x="13558" y="6032531"/>
            <a:ext cx="6378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lang="vi-VN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thoi có </a:t>
            </a:r>
            <a:r>
              <a:rPr lang="vi-V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</a:t>
            </a:r>
            <a:r>
              <a:rPr lang="vi-V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chéo </a:t>
            </a:r>
            <a:r>
              <a:rPr lang="vi-VN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bằng nhau là </a:t>
            </a:r>
            <a:r>
              <a:rPr lang="vi-V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vuông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1990D652-A7CB-4222-951D-7EEDA4A9CBE2}"/>
              </a:ext>
            </a:extLst>
          </p:cNvPr>
          <p:cNvSpPr txBox="1"/>
          <p:nvPr/>
        </p:nvSpPr>
        <p:spPr>
          <a:xfrm>
            <a:off x="13558" y="6422540"/>
            <a:ext cx="6378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vi-VN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lang="vi-VN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thoi có </a:t>
            </a:r>
            <a:r>
              <a:rPr lang="vi-VN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góc vuông là </a:t>
            </a:r>
            <a:r>
              <a:rPr lang="vi-V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vuông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75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33" grpId="0"/>
      <p:bldP spid="34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8000" t="28000" r="-33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65C8908-B1D4-4B8C-A41A-8365AD8C5EF5}"/>
              </a:ext>
            </a:extLst>
          </p:cNvPr>
          <p:cNvSpPr txBox="1"/>
          <p:nvPr/>
        </p:nvSpPr>
        <p:spPr>
          <a:xfrm>
            <a:off x="1395663" y="240632"/>
            <a:ext cx="9288379" cy="1512606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20000"/>
                <a:gd name="adj2" fmla="val 0"/>
              </a:avLst>
            </a:prstTxWarp>
            <a:spAutoFit/>
          </a:bodyPr>
          <a:lstStyle/>
          <a:p>
            <a:r>
              <a:rPr lang="en-US" sz="3600" b="1"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VẬN DỤNG ( TRẮC NGHIỆM)</a:t>
            </a:r>
            <a:endParaRPr lang="vi-VN" sz="3600" b="1">
              <a:ln w="22225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32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1932</TotalTime>
  <Words>917</Words>
  <Application>Microsoft Office PowerPoint</Application>
  <PresentationFormat>Widescreen</PresentationFormat>
  <Paragraphs>164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.VnTime</vt:lpstr>
      <vt:lpstr>Arial</vt:lpstr>
      <vt:lpstr>Calibri</vt:lpstr>
      <vt:lpstr>Calibri Light</vt:lpstr>
      <vt:lpstr>Symbol</vt:lpstr>
      <vt:lpstr>Times New Roman</vt:lpstr>
      <vt:lpstr>Office Theme</vt:lpstr>
      <vt:lpstr>Equation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Ninh Gia</dc:creator>
  <cp:lastModifiedBy>Giga</cp:lastModifiedBy>
  <cp:revision>136</cp:revision>
  <dcterms:created xsi:type="dcterms:W3CDTF">2023-07-06T02:12:13Z</dcterms:created>
  <dcterms:modified xsi:type="dcterms:W3CDTF">2024-10-31T13:47:20Z</dcterms:modified>
</cp:coreProperties>
</file>