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8" r:id="rId3"/>
    <p:sldId id="257" r:id="rId4"/>
    <p:sldId id="259" r:id="rId5"/>
    <p:sldId id="256" r:id="rId6"/>
    <p:sldId id="260" r:id="rId7"/>
    <p:sldId id="261" r:id="rId8"/>
    <p:sldId id="262" r:id="rId9"/>
    <p:sldId id="267"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p:pic>
        <p:nvPicPr>
          <p:cNvPr id="4" name="Content Placeholder 3"/>
          <p:cNvPicPr>
            <a:picLocks noChangeAspect="1"/>
          </p:cNvPicPr>
          <p:nvPr>
            <p:ph sz="half" idx="1"/>
          </p:nvPr>
        </p:nvPicPr>
        <p:blipFill>
          <a:blip r:embed="rId1"/>
          <a:stretch>
            <a:fillRect/>
          </a:stretch>
        </p:blipFill>
        <p:spPr>
          <a:xfrm>
            <a:off x="3186430" y="69850"/>
            <a:ext cx="5659120" cy="6688455"/>
          </a:xfrm>
          <a:prstGeom prst="rect">
            <a:avLst/>
          </a:prstGeom>
        </p:spPr>
      </p:pic>
      <p:sp>
        <p:nvSpPr>
          <p:cNvPr id="6" name="Text Box 5"/>
          <p:cNvSpPr txBox="1"/>
          <p:nvPr/>
        </p:nvSpPr>
        <p:spPr>
          <a:xfrm>
            <a:off x="8479155" y="906780"/>
            <a:ext cx="1113790" cy="829945"/>
          </a:xfrm>
          <a:prstGeom prst="rect">
            <a:avLst/>
          </a:prstGeom>
          <a:noFill/>
        </p:spPr>
        <p:txBody>
          <a:bodyPr wrap="square" rtlCol="0">
            <a:spAutoFit/>
          </a:bodyPr>
          <a:p>
            <a:endParaRPr lang="vi-VN" altLang="en-US" sz="4800" b="1">
              <a:solidFill>
                <a:srgbClr val="FFFF00"/>
              </a:solidFill>
              <a:latin typeface="Agency FB" panose="020B0503020202020204" charset="0"/>
              <a:cs typeface="Agency FB" panose="020B0503020202020204" charset="0"/>
            </a:endParaRPr>
          </a:p>
        </p:txBody>
      </p:sp>
      <p:pic>
        <p:nvPicPr>
          <p:cNvPr id="8" name="Content Placeholder 3"/>
          <p:cNvPicPr>
            <a:picLocks noChangeAspect="1"/>
          </p:cNvPicPr>
          <p:nvPr>
            <p:ph sz="half" idx="2"/>
          </p:nvPr>
        </p:nvPicPr>
        <p:blipFill>
          <a:blip r:embed="rId1"/>
          <a:srcRect l="75873" t="51969" r="3192" b="36503"/>
          <a:stretch>
            <a:fillRect/>
          </a:stretch>
        </p:blipFill>
        <p:spPr>
          <a:xfrm>
            <a:off x="5337175" y="3358515"/>
            <a:ext cx="1135380" cy="1068705"/>
          </a:xfrm>
          <a:prstGeom prst="rect">
            <a:avLst/>
          </a:prstGeom>
        </p:spPr>
      </p:pic>
      <p:pic>
        <p:nvPicPr>
          <p:cNvPr id="10" name="Content Placeholder 3"/>
          <p:cNvPicPr>
            <a:picLocks noChangeAspect="1"/>
          </p:cNvPicPr>
          <p:nvPr/>
        </p:nvPicPr>
        <p:blipFill>
          <a:blip r:embed="rId1"/>
          <a:srcRect l="75873" t="51969" r="3192" b="36503"/>
          <a:stretch>
            <a:fillRect/>
          </a:stretch>
        </p:blipFill>
        <p:spPr>
          <a:xfrm>
            <a:off x="6472555" y="3514725"/>
            <a:ext cx="1135380" cy="714375"/>
          </a:xfrm>
          <a:prstGeom prst="rect">
            <a:avLst/>
          </a:prstGeom>
        </p:spPr>
      </p:pic>
      <p:pic>
        <p:nvPicPr>
          <p:cNvPr id="11" name="Content Placeholder 3"/>
          <p:cNvPicPr>
            <a:picLocks noChangeAspect="1"/>
          </p:cNvPicPr>
          <p:nvPr/>
        </p:nvPicPr>
        <p:blipFill>
          <a:blip r:embed="rId1"/>
          <a:srcRect l="75873" t="51969" r="3192" b="36503"/>
          <a:stretch>
            <a:fillRect/>
          </a:stretch>
        </p:blipFill>
        <p:spPr>
          <a:xfrm>
            <a:off x="6007735" y="3358515"/>
            <a:ext cx="1135380" cy="295275"/>
          </a:xfrm>
          <a:prstGeom prst="rect">
            <a:avLst/>
          </a:prstGeom>
        </p:spPr>
      </p:pic>
      <p:sp>
        <p:nvSpPr>
          <p:cNvPr id="7" name="Text Box 6"/>
          <p:cNvSpPr txBox="1"/>
          <p:nvPr/>
        </p:nvSpPr>
        <p:spPr>
          <a:xfrm>
            <a:off x="5555615" y="3023870"/>
            <a:ext cx="2677795" cy="1568450"/>
          </a:xfrm>
          <a:prstGeom prst="rect">
            <a:avLst/>
          </a:prstGeom>
          <a:noFill/>
        </p:spPr>
        <p:txBody>
          <a:bodyPr wrap="square" rtlCol="0">
            <a:spAutoFit/>
          </a:bodyPr>
          <a:p>
            <a:r>
              <a:rPr lang="vi-VN" altLang="en-US" sz="9600" b="1">
                <a:solidFill>
                  <a:srgbClr val="FFFF00"/>
                </a:solidFill>
                <a:latin typeface="Franklin Gothic Heavy" panose="020B0903020102020204" charset="0"/>
                <a:cs typeface="Franklin Gothic Heavy" panose="020B0903020102020204" charset="0"/>
                <a:sym typeface="+mn-ea"/>
              </a:rPr>
              <a:t>Cân</a:t>
            </a:r>
            <a:endParaRPr lang="vi-VN" altLang="en-US" sz="9600" b="1">
              <a:solidFill>
                <a:srgbClr val="FFFF00"/>
              </a:solidFill>
              <a:latin typeface="Franklin Gothic Heavy" panose="020B0903020102020204" charset="0"/>
              <a:cs typeface="Franklin Gothic Heavy" panose="020B09030201020202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vi-VN" altLang="en-US" b="1"/>
              <a:t>Luyện tập</a:t>
            </a:r>
            <a:endParaRPr lang="vi-VN" altLang="en-US" b="1"/>
          </a:p>
        </p:txBody>
      </p:sp>
      <p:sp>
        <p:nvSpPr>
          <p:cNvPr id="3" name="Content Placeholder 2"/>
          <p:cNvSpPr>
            <a:spLocks noGrp="1"/>
          </p:cNvSpPr>
          <p:nvPr>
            <p:ph idx="1"/>
          </p:nvPr>
        </p:nvSpPr>
        <p:spPr>
          <a:xfrm>
            <a:off x="838200" y="1825625"/>
            <a:ext cx="5257800" cy="4351655"/>
          </a:xfrm>
        </p:spPr>
        <p:txBody>
          <a:bodyPr/>
          <a:p>
            <a:pPr marL="0" indent="0" algn="just">
              <a:lnSpc>
                <a:spcPct val="114000"/>
              </a:lnSpc>
              <a:spcBef>
                <a:spcPct val="0"/>
              </a:spcBef>
              <a:spcAft>
                <a:spcPct val="0"/>
              </a:spcAft>
              <a:buNone/>
            </a:pPr>
            <a:r>
              <a:rPr b="1">
                <a:solidFill>
                  <a:srgbClr val="000000"/>
                </a:solidFill>
                <a:latin typeface="Times New Roman" panose="02020603050405020304"/>
                <a:ea typeface="Calibri" panose="020F0502020204030204"/>
                <a:sym typeface="+mn-ea"/>
              </a:rPr>
              <a:t>Câu 4:</a:t>
            </a:r>
            <a:r>
              <a:rPr>
                <a:solidFill>
                  <a:srgbClr val="000000"/>
                </a:solidFill>
                <a:latin typeface="Times New Roman" panose="02020603050405020304"/>
                <a:ea typeface="Calibri" panose="020F0502020204030204"/>
                <a:sym typeface="+mn-ea"/>
              </a:rPr>
              <a:t> Người bán hàng sử dụng cân đồng hồ như hình bên để cân hoa quả. Hãy cho biết GHĐ, ĐCNN của cân này và đọc giá trị khối lượng của lượng hoa quả đã đặt trên đĩa cân.</a:t>
            </a:r>
            <a:endParaRPr lang="en-US"/>
          </a:p>
        </p:txBody>
      </p:sp>
      <p:pic>
        <p:nvPicPr>
          <p:cNvPr id="8" name="Picture 7"/>
          <p:cNvPicPr/>
          <p:nvPr/>
        </p:nvPicPr>
        <p:blipFill>
          <a:blip r:embed="rId1"/>
          <a:stretch>
            <a:fillRect/>
          </a:stretch>
        </p:blipFill>
        <p:spPr>
          <a:xfrm>
            <a:off x="7208520" y="1826260"/>
            <a:ext cx="3002280" cy="3759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p:sp>
        <p:nvSpPr>
          <p:cNvPr id="2" name="Title 1"/>
          <p:cNvSpPr>
            <a:spLocks noGrp="1"/>
          </p:cNvSpPr>
          <p:nvPr>
            <p:ph type="title"/>
          </p:nvPr>
        </p:nvSpPr>
        <p:spPr/>
        <p:txBody>
          <a:bodyPr/>
          <a:p>
            <a:r>
              <a:rPr lang="vi-VN" altLang="en-US" b="1" i="1" u="sng"/>
              <a:t>Hãy chọn cân đúng?</a:t>
            </a:r>
            <a:endParaRPr lang="vi-VN" altLang="en-US" b="1" i="1" u="sng"/>
          </a:p>
        </p:txBody>
      </p:sp>
      <p:pic>
        <p:nvPicPr>
          <p:cNvPr id="4" name="Content Placeholder 3"/>
          <p:cNvPicPr>
            <a:picLocks noChangeAspect="1"/>
          </p:cNvPicPr>
          <p:nvPr>
            <p:ph sz="half" idx="1"/>
          </p:nvPr>
        </p:nvPicPr>
        <p:blipFill>
          <a:blip r:embed="rId1"/>
          <a:srcRect l="23281" t="46072" r="35677" b="13815"/>
          <a:stretch>
            <a:fillRect/>
          </a:stretch>
        </p:blipFill>
        <p:spPr>
          <a:xfrm>
            <a:off x="838200" y="1691005"/>
            <a:ext cx="4193540" cy="3676650"/>
          </a:xfrm>
          <a:prstGeom prst="rect">
            <a:avLst/>
          </a:prstGeom>
        </p:spPr>
      </p:pic>
      <p:sp>
        <p:nvSpPr>
          <p:cNvPr id="5" name="Cloud Callout 4"/>
          <p:cNvSpPr/>
          <p:nvPr/>
        </p:nvSpPr>
        <p:spPr>
          <a:xfrm>
            <a:off x="4170680" y="3702050"/>
            <a:ext cx="769620" cy="568960"/>
          </a:xfrm>
          <a:prstGeom prst="cloudCallout">
            <a:avLst>
              <a:gd name="adj1" fmla="val 4324"/>
              <a:gd name="adj2" fmla="val -2724"/>
            </a:avLst>
          </a:prstGeom>
          <a:solidFill>
            <a:schemeClr val="bg1"/>
          </a:solidFill>
          <a:ln w="12700" cmpd="sng">
            <a:solidFill>
              <a:srgbClr val="C0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pic>
        <p:nvPicPr>
          <p:cNvPr id="6" name="Content Placeholder 5"/>
          <p:cNvPicPr>
            <a:picLocks noChangeAspect="1"/>
          </p:cNvPicPr>
          <p:nvPr>
            <p:ph sz="half" idx="2"/>
          </p:nvPr>
        </p:nvPicPr>
        <p:blipFill>
          <a:blip r:embed="rId2"/>
          <a:stretch>
            <a:fillRect/>
          </a:stretch>
        </p:blipFill>
        <p:spPr>
          <a:xfrm>
            <a:off x="11059795" y="0"/>
            <a:ext cx="1132205" cy="1153795"/>
          </a:xfrm>
          <a:prstGeom prst="rect">
            <a:avLst/>
          </a:prstGeom>
        </p:spPr>
      </p:pic>
      <p:pic>
        <p:nvPicPr>
          <p:cNvPr id="7" name="Picture 6"/>
          <p:cNvPicPr/>
          <p:nvPr/>
        </p:nvPicPr>
        <p:blipFill>
          <a:blip r:embed="rId3"/>
          <a:srcRect l="24526" t="25767" r="18450" b="14356"/>
          <a:stretch>
            <a:fillRect/>
          </a:stretch>
        </p:blipFill>
        <p:spPr>
          <a:xfrm>
            <a:off x="5307965" y="1692910"/>
            <a:ext cx="3285490" cy="3676650"/>
          </a:xfrm>
          <a:prstGeom prst="rect">
            <a:avLst/>
          </a:prstGeom>
        </p:spPr>
      </p:pic>
      <p:sp>
        <p:nvSpPr>
          <p:cNvPr id="8" name="Cloud Callout 7"/>
          <p:cNvSpPr/>
          <p:nvPr/>
        </p:nvSpPr>
        <p:spPr>
          <a:xfrm>
            <a:off x="5307965" y="4791075"/>
            <a:ext cx="947420" cy="578485"/>
          </a:xfrm>
          <a:prstGeom prst="cloudCallout">
            <a:avLst>
              <a:gd name="adj1" fmla="val 4324"/>
              <a:gd name="adj2" fmla="val -2724"/>
            </a:avLst>
          </a:prstGeom>
          <a:solidFill>
            <a:schemeClr val="bg1"/>
          </a:solidFill>
          <a:ln w="12700" cmpd="sng">
            <a:solidFill>
              <a:srgbClr val="C0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pic>
        <p:nvPicPr>
          <p:cNvPr id="9" name="Picture 8"/>
          <p:cNvPicPr/>
          <p:nvPr/>
        </p:nvPicPr>
        <p:blipFill>
          <a:blip r:embed="rId4"/>
          <a:srcRect l="42512" t="49428" r="40709" b="25170"/>
          <a:stretch>
            <a:fillRect/>
          </a:stretch>
        </p:blipFill>
        <p:spPr>
          <a:xfrm>
            <a:off x="8961120" y="1694815"/>
            <a:ext cx="2477135" cy="3674745"/>
          </a:xfrm>
          <a:prstGeom prst="rect">
            <a:avLst/>
          </a:prstGeom>
        </p:spPr>
      </p:pic>
      <p:sp>
        <p:nvSpPr>
          <p:cNvPr id="10" name="Cloud Callout 9"/>
          <p:cNvSpPr/>
          <p:nvPr/>
        </p:nvSpPr>
        <p:spPr>
          <a:xfrm>
            <a:off x="9829165" y="4697095"/>
            <a:ext cx="769620" cy="568960"/>
          </a:xfrm>
          <a:prstGeom prst="cloudCallout">
            <a:avLst>
              <a:gd name="adj1" fmla="val 4324"/>
              <a:gd name="adj2" fmla="val -2724"/>
            </a:avLst>
          </a:prstGeom>
          <a:solidFill>
            <a:schemeClr val="bg1"/>
          </a:solidFill>
          <a:ln w="12700" cmpd="sng">
            <a:solidFill>
              <a:srgbClr val="C0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8" grpId="0" bldLvl="0" animBg="1"/>
      <p:bldP spid="10"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p:pic>
        <p:nvPicPr>
          <p:cNvPr id="11" name="Content Placeholder 10"/>
          <p:cNvPicPr>
            <a:picLocks noChangeAspect="1"/>
          </p:cNvPicPr>
          <p:nvPr>
            <p:ph sz="half" idx="1"/>
          </p:nvPr>
        </p:nvPicPr>
        <p:blipFill>
          <a:blip r:embed="rId1"/>
          <a:srcRect l="46146" t="77713" r="44865" b="5156"/>
          <a:stretch>
            <a:fillRect/>
          </a:stretch>
        </p:blipFill>
        <p:spPr>
          <a:xfrm>
            <a:off x="838200" y="1692910"/>
            <a:ext cx="2605405" cy="3732530"/>
          </a:xfrm>
          <a:prstGeom prst="rect">
            <a:avLst/>
          </a:prstGeom>
        </p:spPr>
      </p:pic>
      <p:sp>
        <p:nvSpPr>
          <p:cNvPr id="2" name="Title 1"/>
          <p:cNvSpPr>
            <a:spLocks noGrp="1"/>
          </p:cNvSpPr>
          <p:nvPr>
            <p:ph type="title"/>
          </p:nvPr>
        </p:nvSpPr>
        <p:spPr/>
        <p:txBody>
          <a:bodyPr/>
          <a:p>
            <a:r>
              <a:rPr lang="vi-VN" altLang="en-US" b="1" i="1" u="sng"/>
              <a:t>Hãy chọn cân đúng?</a:t>
            </a:r>
            <a:endParaRPr lang="vi-VN" altLang="en-US" b="1" i="1" u="sng"/>
          </a:p>
        </p:txBody>
      </p:sp>
      <p:sp>
        <p:nvSpPr>
          <p:cNvPr id="5" name="Cloud Callout 4"/>
          <p:cNvSpPr/>
          <p:nvPr/>
        </p:nvSpPr>
        <p:spPr>
          <a:xfrm>
            <a:off x="2414270" y="4497070"/>
            <a:ext cx="769620" cy="568960"/>
          </a:xfrm>
          <a:prstGeom prst="cloudCallout">
            <a:avLst>
              <a:gd name="adj1" fmla="val 4324"/>
              <a:gd name="adj2" fmla="val -2724"/>
            </a:avLst>
          </a:prstGeom>
          <a:solidFill>
            <a:schemeClr val="bg1"/>
          </a:solidFill>
          <a:ln w="12700" cmpd="sng">
            <a:solidFill>
              <a:srgbClr val="C0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pic>
        <p:nvPicPr>
          <p:cNvPr id="6" name="Content Placeholder 5"/>
          <p:cNvPicPr>
            <a:picLocks noChangeAspect="1"/>
          </p:cNvPicPr>
          <p:nvPr>
            <p:ph sz="half" idx="2"/>
          </p:nvPr>
        </p:nvPicPr>
        <p:blipFill>
          <a:blip r:embed="rId2"/>
          <a:stretch>
            <a:fillRect/>
          </a:stretch>
        </p:blipFill>
        <p:spPr>
          <a:xfrm>
            <a:off x="11059795" y="0"/>
            <a:ext cx="1132205" cy="1153795"/>
          </a:xfrm>
          <a:prstGeom prst="rect">
            <a:avLst/>
          </a:prstGeom>
        </p:spPr>
      </p:pic>
      <p:pic>
        <p:nvPicPr>
          <p:cNvPr id="12" name="Picture 11"/>
          <p:cNvPicPr/>
          <p:nvPr/>
        </p:nvPicPr>
        <p:blipFill>
          <a:blip r:embed="rId3"/>
          <a:srcRect l="38493" t="57975" r="37118"/>
          <a:stretch>
            <a:fillRect/>
          </a:stretch>
        </p:blipFill>
        <p:spPr>
          <a:xfrm>
            <a:off x="4683760" y="1747520"/>
            <a:ext cx="3265170" cy="3677920"/>
          </a:xfrm>
          <a:prstGeom prst="rect">
            <a:avLst/>
          </a:prstGeom>
        </p:spPr>
      </p:pic>
      <p:sp>
        <p:nvSpPr>
          <p:cNvPr id="8" name="Cloud Callout 7"/>
          <p:cNvSpPr/>
          <p:nvPr/>
        </p:nvSpPr>
        <p:spPr>
          <a:xfrm>
            <a:off x="5956300" y="4846955"/>
            <a:ext cx="947420" cy="578485"/>
          </a:xfrm>
          <a:prstGeom prst="cloudCallout">
            <a:avLst>
              <a:gd name="adj1" fmla="val 4324"/>
              <a:gd name="adj2" fmla="val -2724"/>
            </a:avLst>
          </a:prstGeom>
          <a:solidFill>
            <a:schemeClr val="bg1"/>
          </a:solidFill>
          <a:ln w="12700" cmpd="sng">
            <a:solidFill>
              <a:srgbClr val="C0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pic>
        <p:nvPicPr>
          <p:cNvPr id="13" name="Picture 12"/>
          <p:cNvPicPr/>
          <p:nvPr/>
        </p:nvPicPr>
        <p:blipFill>
          <a:blip r:embed="rId4"/>
          <a:srcRect l="37386" t="51341" r="37974" b="10367"/>
          <a:stretch>
            <a:fillRect/>
          </a:stretch>
        </p:blipFill>
        <p:spPr>
          <a:xfrm>
            <a:off x="8846185" y="1691005"/>
            <a:ext cx="2758440" cy="3735070"/>
          </a:xfrm>
          <a:prstGeom prst="rect">
            <a:avLst/>
          </a:prstGeom>
        </p:spPr>
      </p:pic>
      <p:sp>
        <p:nvSpPr>
          <p:cNvPr id="10" name="Cloud Callout 9"/>
          <p:cNvSpPr/>
          <p:nvPr/>
        </p:nvSpPr>
        <p:spPr>
          <a:xfrm>
            <a:off x="9865995" y="4711065"/>
            <a:ext cx="769620" cy="568960"/>
          </a:xfrm>
          <a:prstGeom prst="cloudCallout">
            <a:avLst>
              <a:gd name="adj1" fmla="val 4324"/>
              <a:gd name="adj2" fmla="val -2724"/>
            </a:avLst>
          </a:prstGeom>
          <a:solidFill>
            <a:schemeClr val="bg1"/>
          </a:solidFill>
          <a:ln w="12700" cmpd="sng">
            <a:solidFill>
              <a:srgbClr val="C0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8" grpId="0" bldLvl="0" animBg="1"/>
      <p:bldP spid="10"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p:txBody>
          <a:bodyPr/>
          <a:p>
            <a:r>
              <a:rPr lang="vi-VN" altLang="en-US"/>
              <a:t>Bài 6: Đo khối </a:t>
            </a:r>
            <a:r>
              <a:rPr lang="vi-VN" altLang="en-US"/>
              <a:t>lượng</a:t>
            </a:r>
            <a:endParaRPr lang="vi-VN" altLang="en-US"/>
          </a:p>
        </p:txBody>
      </p:sp>
      <p:sp>
        <p:nvSpPr>
          <p:cNvPr id="3" name="Subtitle 2"/>
          <p:cNvSpPr>
            <a:spLocks noGrp="1"/>
          </p:cNvSpPr>
          <p:nvPr>
            <p:ph type="subTitle" idx="1"/>
          </p:nvPr>
        </p:nvSpPr>
        <p:spPr/>
        <p:txBody>
          <a:bodyPr/>
          <a:p>
            <a:r>
              <a:rPr lang="vi-VN" altLang="en-US" b="1" i="1"/>
              <a:t>Thầy Mạnh Humah</a:t>
            </a:r>
            <a:endParaRPr lang="vi-VN" altLang="en-US" b="1" i="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vi-VN" altLang="en-US" b="1"/>
              <a:t>I. Đơn vị khối lượng</a:t>
            </a:r>
            <a:endParaRPr lang="vi-VN" altLang="en-US" b="1"/>
          </a:p>
        </p:txBody>
      </p:sp>
      <p:sp>
        <p:nvSpPr>
          <p:cNvPr id="3" name="Content Placeholder 2"/>
          <p:cNvSpPr>
            <a:spLocks noGrp="1"/>
          </p:cNvSpPr>
          <p:nvPr>
            <p:ph idx="1"/>
          </p:nvPr>
        </p:nvSpPr>
        <p:spPr/>
        <p:txBody>
          <a:bodyPr/>
          <a:p>
            <a:pPr marL="0" indent="0">
              <a:buNone/>
            </a:pPr>
            <a:r>
              <a:rPr lang="vi-VN" altLang="en-US">
                <a:latin typeface="Times New Roman" panose="02020603050405020304" charset="0"/>
                <a:cs typeface="Times New Roman" panose="02020603050405020304" charset="0"/>
              </a:rPr>
              <a:t>- Khối lượng là số đo lượng chất của vật</a:t>
            </a:r>
            <a:endParaRPr lang="vi-VN" altLang="en-US">
              <a:latin typeface="Times New Roman" panose="02020603050405020304" charset="0"/>
              <a:cs typeface="Times New Roman" panose="02020603050405020304" charset="0"/>
            </a:endParaRPr>
          </a:p>
          <a:p>
            <a:pPr marL="0" indent="0">
              <a:buNone/>
            </a:pPr>
            <a:r>
              <a:rPr lang="vi-VN" altLang="en-US">
                <a:latin typeface="Times New Roman" panose="02020603050405020304" charset="0"/>
                <a:cs typeface="Times New Roman" panose="02020603050405020304" charset="0"/>
              </a:rPr>
              <a:t>- Đơn vị đo lường hợp pháp của nước ta là </a:t>
            </a:r>
            <a:r>
              <a:rPr lang="vi-VN" altLang="en-US" b="1">
                <a:latin typeface="Times New Roman" panose="02020603050405020304" charset="0"/>
                <a:cs typeface="Times New Roman" panose="02020603050405020304" charset="0"/>
              </a:rPr>
              <a:t>kilogam</a:t>
            </a:r>
            <a:r>
              <a:rPr lang="vi-VN" altLang="en-US">
                <a:latin typeface="Times New Roman" panose="02020603050405020304" charset="0"/>
                <a:cs typeface="Times New Roman" panose="02020603050405020304" charset="0"/>
              </a:rPr>
              <a:t>, kí hiệu là </a:t>
            </a:r>
            <a:r>
              <a:rPr lang="vi-VN" altLang="en-US" b="1">
                <a:latin typeface="Times New Roman" panose="02020603050405020304" charset="0"/>
                <a:cs typeface="Times New Roman" panose="02020603050405020304" charset="0"/>
              </a:rPr>
              <a:t>kg</a:t>
            </a:r>
            <a:endParaRPr lang="vi-VN" altLang="en-US" b="1">
              <a:latin typeface="Times New Roman" panose="02020603050405020304" charset="0"/>
              <a:cs typeface="Times New Roman" panose="020206030504050203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vi-VN" altLang="en-US" b="1"/>
              <a:t>II. Dụng cụ đo khối lượng</a:t>
            </a:r>
            <a:endParaRPr lang="vi-VN" altLang="en-US" b="1"/>
          </a:p>
        </p:txBody>
      </p:sp>
      <p:sp>
        <p:nvSpPr>
          <p:cNvPr id="3" name="Content Placeholder 2"/>
          <p:cNvSpPr>
            <a:spLocks noGrp="1"/>
          </p:cNvSpPr>
          <p:nvPr>
            <p:ph idx="1"/>
          </p:nvPr>
        </p:nvSpPr>
        <p:spPr/>
        <p:txBody>
          <a:bodyPr/>
          <a:p>
            <a:pPr marL="0" indent="0">
              <a:buNone/>
            </a:pPr>
            <a:r>
              <a:rPr lang="vi-VN" altLang="en-US">
                <a:latin typeface="Times New Roman" panose="02020603050405020304" charset="0"/>
                <a:cs typeface="Times New Roman" panose="02020603050405020304" charset="0"/>
              </a:rPr>
              <a:t>- Các loại cân th</a:t>
            </a:r>
            <a:r>
              <a:rPr lang="vi-VN" altLang="en-US">
                <a:latin typeface="Times New Roman" panose="02020603050405020304" charset="0"/>
                <a:cs typeface="Times New Roman" panose="02020603050405020304" charset="0"/>
              </a:rPr>
              <a:t>ông dụng:</a:t>
            </a:r>
            <a:endParaRPr lang="vi-VN" altLang="en-US">
              <a:latin typeface="Times New Roman" panose="02020603050405020304" charset="0"/>
              <a:cs typeface="Times New Roman" panose="0202060305040502030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vi-VN" altLang="en-US" b="1"/>
              <a:t>III. Cách đo khối lượng</a:t>
            </a:r>
            <a:endParaRPr lang="vi-VN" altLang="en-US" b="1"/>
          </a:p>
        </p:txBody>
      </p:sp>
      <p:sp>
        <p:nvSpPr>
          <p:cNvPr id="3" name="Content Placeholder 2"/>
          <p:cNvSpPr>
            <a:spLocks noGrp="1"/>
          </p:cNvSpPr>
          <p:nvPr>
            <p:ph idx="1"/>
          </p:nvPr>
        </p:nvSpPr>
        <p:spPr/>
        <p:txBody>
          <a:bodyPr/>
          <a:p>
            <a:pPr marL="0" indent="0">
              <a:buNone/>
            </a:pPr>
            <a:r>
              <a:rPr lang="vi-VN" altLang="en-US">
                <a:latin typeface="Times New Roman" panose="02020603050405020304" charset="0"/>
                <a:cs typeface="Times New Roman" panose="02020603050405020304" charset="0"/>
              </a:rPr>
              <a:t>1. Dùng cân đồng hồ</a:t>
            </a:r>
            <a:endParaRPr lang="vi-VN" altLang="en-US">
              <a:latin typeface="Times New Roman" panose="02020603050405020304" charset="0"/>
              <a:cs typeface="Times New Roman" panose="02020603050405020304" charset="0"/>
            </a:endParaRPr>
          </a:p>
          <a:p>
            <a:pPr marL="0" indent="0">
              <a:buNone/>
            </a:pPr>
            <a:r>
              <a:rPr lang="vi-VN" altLang="en-US">
                <a:latin typeface="Times New Roman" panose="02020603050405020304" charset="0"/>
                <a:cs typeface="Times New Roman" panose="02020603050405020304" charset="0"/>
              </a:rPr>
              <a:t>2. Dùng cân điện tử</a:t>
            </a:r>
            <a:endParaRPr lang="vi-VN" altLang="en-US">
              <a:latin typeface="Times New Roman" panose="02020603050405020304" charset="0"/>
              <a:cs typeface="Times New Roman" panose="0202060305040502030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vi-VN" altLang="en-US" b="1"/>
              <a:t>Luyện tập</a:t>
            </a:r>
            <a:endParaRPr lang="vi-VN" altLang="en-US" b="1"/>
          </a:p>
        </p:txBody>
      </p:sp>
      <p:sp>
        <p:nvSpPr>
          <p:cNvPr id="3" name="Content Placeholder 2"/>
          <p:cNvSpPr>
            <a:spLocks noGrp="1"/>
          </p:cNvSpPr>
          <p:nvPr>
            <p:ph idx="1"/>
          </p:nvPr>
        </p:nvSpPr>
        <p:spPr/>
        <p:txBody>
          <a:bodyPr/>
          <a:p>
            <a:pPr marL="0" indent="0" algn="just" defTabSz="266700">
              <a:lnSpc>
                <a:spcPct val="114000"/>
              </a:lnSpc>
              <a:spcBef>
                <a:spcPct val="0"/>
              </a:spcBef>
              <a:spcAft>
                <a:spcPct val="0"/>
              </a:spcAft>
              <a:buNone/>
            </a:pPr>
            <a:r>
              <a:rPr b="1">
                <a:latin typeface="Times New Roman" panose="02020603050405020304"/>
                <a:ea typeface="Calibri" panose="020F0502020204030204"/>
                <a:sym typeface="+mn-ea"/>
              </a:rPr>
              <a:t>Câu 1: </a:t>
            </a:r>
            <a:r>
              <a:rPr>
                <a:latin typeface="Times New Roman" panose="02020603050405020304"/>
                <a:ea typeface="Calibri" panose="020F0502020204030204"/>
                <a:sym typeface="+mn-ea"/>
              </a:rPr>
              <a:t>Quan sát các hình vẽ dưới đây, hãy chỉ ra đâu là cân tiểu ly, cân điện tử, cân đồng hồ, cân xách?</a:t>
            </a:r>
            <a:endParaRPr lang="en-US"/>
          </a:p>
        </p:txBody>
      </p:sp>
      <p:pic>
        <p:nvPicPr>
          <p:cNvPr id="5" name="Picture 4"/>
          <p:cNvPicPr/>
          <p:nvPr/>
        </p:nvPicPr>
        <p:blipFill>
          <a:blip r:embed="rId1"/>
          <a:stretch>
            <a:fillRect/>
          </a:stretch>
        </p:blipFill>
        <p:spPr>
          <a:xfrm>
            <a:off x="838200" y="2853690"/>
            <a:ext cx="10144760" cy="303022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vi-VN" altLang="en-US" b="1"/>
              <a:t>Luyện tập</a:t>
            </a:r>
            <a:endParaRPr lang="vi-VN" altLang="en-US" b="1"/>
          </a:p>
        </p:txBody>
      </p:sp>
      <p:sp>
        <p:nvSpPr>
          <p:cNvPr id="6" name="Text Box 5"/>
          <p:cNvSpPr txBox="1"/>
          <p:nvPr/>
        </p:nvSpPr>
        <p:spPr>
          <a:xfrm>
            <a:off x="838200" y="1690370"/>
            <a:ext cx="10515600" cy="2592705"/>
          </a:xfrm>
          <a:prstGeom prst="rect">
            <a:avLst/>
          </a:prstGeom>
        </p:spPr>
        <p:txBody>
          <a:bodyPr wrap="square">
            <a:noAutofit/>
          </a:bodyPr>
          <a:p>
            <a:pPr marL="0" indent="360045" algn="just" defTabSz="266700">
              <a:lnSpc>
                <a:spcPct val="114000"/>
              </a:lnSpc>
              <a:spcBef>
                <a:spcPct val="0"/>
              </a:spcBef>
              <a:spcAft>
                <a:spcPct val="0"/>
              </a:spcAft>
            </a:pPr>
            <a:r>
              <a:rPr sz="2800" b="1">
                <a:latin typeface="Times New Roman" panose="02020603050405020304"/>
                <a:ea typeface="Calibri" panose="020F0502020204030204"/>
              </a:rPr>
              <a:t>Câu 2:</a:t>
            </a:r>
            <a:r>
              <a:rPr sz="2800">
                <a:latin typeface="Times New Roman" panose="02020603050405020304"/>
                <a:ea typeface="Calibri" panose="020F0502020204030204"/>
              </a:rPr>
              <a:t> </a:t>
            </a:r>
            <a:endParaRPr sz="2800">
              <a:latin typeface="Times New Roman" panose="02020603050405020304"/>
              <a:ea typeface="Calibri" panose="020F0502020204030204"/>
            </a:endParaRPr>
          </a:p>
          <a:p>
            <a:pPr marL="0" indent="360045" algn="just" defTabSz="266700">
              <a:lnSpc>
                <a:spcPct val="114000"/>
              </a:lnSpc>
              <a:spcBef>
                <a:spcPct val="0"/>
              </a:spcBef>
              <a:spcAft>
                <a:spcPct val="0"/>
              </a:spcAft>
            </a:pPr>
            <a:r>
              <a:rPr sz="2800">
                <a:latin typeface="Times New Roman" panose="02020603050405020304"/>
                <a:ea typeface="Calibri" panose="020F0502020204030204"/>
              </a:rPr>
              <a:t>Khi mua trái cây ở chợ, loại cân thích hợp là</a:t>
            </a:r>
            <a:endParaRPr sz="2800">
              <a:latin typeface="Times New Roman" panose="02020603050405020304"/>
              <a:ea typeface="Calibri" panose="020F0502020204030204"/>
            </a:endParaRPr>
          </a:p>
          <a:p>
            <a:pPr marL="0" indent="360045" algn="just" defTabSz="266700">
              <a:lnSpc>
                <a:spcPct val="114000"/>
              </a:lnSpc>
              <a:spcBef>
                <a:spcPct val="0"/>
              </a:spcBef>
              <a:spcAft>
                <a:spcPct val="0"/>
              </a:spcAft>
            </a:pPr>
            <a:r>
              <a:rPr sz="2800">
                <a:latin typeface="Times New Roman" panose="02020603050405020304"/>
                <a:ea typeface="Calibri" panose="020F0502020204030204"/>
              </a:rPr>
              <a:t>A. cân tạ.       B. cân Roberval.       C. cân đồng hồ.        D. cân tiểu li.</a:t>
            </a:r>
            <a:endParaRPr sz="2800">
              <a:latin typeface="Times New Roman" panose="02020603050405020304"/>
              <a:ea typeface="Calibri" panose="020F0502020204030204"/>
            </a:endParaRPr>
          </a:p>
          <a:p>
            <a:pPr marL="0" indent="360045" algn="just" defTabSz="266700">
              <a:lnSpc>
                <a:spcPct val="114000"/>
              </a:lnSpc>
              <a:spcBef>
                <a:spcPct val="0"/>
              </a:spcBef>
              <a:spcAft>
                <a:spcPct val="0"/>
              </a:spcAft>
            </a:pPr>
            <a:endParaRPr sz="2800" b="1">
              <a:latin typeface="Times New Roman" panose="02020603050405020304"/>
              <a:ea typeface="Calibri" panose="020F0502020204030204"/>
            </a:endParaRPr>
          </a:p>
          <a:p>
            <a:pPr marL="0" indent="360045" algn="just" defTabSz="266700">
              <a:lnSpc>
                <a:spcPct val="114000"/>
              </a:lnSpc>
              <a:spcBef>
                <a:spcPct val="0"/>
              </a:spcBef>
              <a:spcAft>
                <a:spcPct val="0"/>
              </a:spcAft>
            </a:pPr>
            <a:r>
              <a:rPr sz="2800" b="1">
                <a:latin typeface="Times New Roman" panose="02020603050405020304"/>
                <a:ea typeface="Calibri" panose="020F0502020204030204"/>
              </a:rPr>
              <a:t>Câu 3:</a:t>
            </a:r>
            <a:r>
              <a:rPr sz="2800">
                <a:latin typeface="Times New Roman" panose="02020603050405020304"/>
                <a:ea typeface="Calibri" panose="020F0502020204030204"/>
              </a:rPr>
              <a:t> </a:t>
            </a:r>
            <a:endParaRPr sz="2800">
              <a:latin typeface="Times New Roman" panose="02020603050405020304"/>
              <a:ea typeface="Calibri" panose="020F0502020204030204"/>
            </a:endParaRPr>
          </a:p>
          <a:p>
            <a:pPr marL="0" indent="360045" algn="just" defTabSz="266700">
              <a:lnSpc>
                <a:spcPct val="114000"/>
              </a:lnSpc>
              <a:spcBef>
                <a:spcPct val="0"/>
              </a:spcBef>
              <a:spcAft>
                <a:spcPct val="0"/>
              </a:spcAft>
            </a:pPr>
            <a:r>
              <a:rPr sz="2800">
                <a:latin typeface="Times New Roman" panose="02020603050405020304"/>
                <a:ea typeface="Calibri" panose="020F0502020204030204"/>
              </a:rPr>
              <a:t>Loại cân thích hợp để sử dụng cân vàng, bạc ở các tiệm vàng là</a:t>
            </a:r>
            <a:endParaRPr sz="2800">
              <a:latin typeface="Times New Roman" panose="02020603050405020304"/>
              <a:ea typeface="Calibri" panose="020F0502020204030204"/>
            </a:endParaRPr>
          </a:p>
          <a:p>
            <a:pPr marL="0" indent="360045" algn="just" defTabSz="266700">
              <a:lnSpc>
                <a:spcPct val="114000"/>
              </a:lnSpc>
              <a:spcBef>
                <a:spcPct val="0"/>
              </a:spcBef>
              <a:spcAft>
                <a:spcPct val="0"/>
              </a:spcAft>
            </a:pPr>
            <a:r>
              <a:rPr sz="2800">
                <a:latin typeface="Times New Roman" panose="02020603050405020304"/>
                <a:ea typeface="Calibri" panose="020F0502020204030204"/>
              </a:rPr>
              <a:t>A. cân tạ          B. cân đòn         </a:t>
            </a:r>
            <a:r>
              <a:rPr lang="vi-VN" sz="2800">
                <a:latin typeface="Times New Roman" panose="02020603050405020304"/>
                <a:ea typeface="Calibri" panose="020F0502020204030204"/>
              </a:rPr>
              <a:t>  </a:t>
            </a:r>
            <a:r>
              <a:rPr sz="2800">
                <a:latin typeface="Times New Roman" panose="02020603050405020304"/>
                <a:ea typeface="Calibri" panose="020F0502020204030204"/>
              </a:rPr>
              <a:t>   C. cân đồng hồ.         D. cân tiểu li.</a:t>
            </a:r>
            <a:endParaRPr sz="2800"/>
          </a:p>
        </p:txBody>
      </p:sp>
      <p:sp>
        <p:nvSpPr>
          <p:cNvPr id="10" name="Oval 9"/>
          <p:cNvSpPr/>
          <p:nvPr/>
        </p:nvSpPr>
        <p:spPr>
          <a:xfrm>
            <a:off x="6250305" y="2787015"/>
            <a:ext cx="405130" cy="38608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1" name="Oval 10"/>
          <p:cNvSpPr/>
          <p:nvPr/>
        </p:nvSpPr>
        <p:spPr>
          <a:xfrm>
            <a:off x="9222105" y="4752975"/>
            <a:ext cx="405130" cy="38608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bldLvl="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892</Words>
  <Application>WPS Presentation</Application>
  <PresentationFormat>Widescreen</PresentationFormat>
  <Paragraphs>42</Paragraphs>
  <Slides>10</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10</vt:i4>
      </vt:variant>
    </vt:vector>
  </HeadingPairs>
  <TitlesOfParts>
    <vt:vector size="23" baseType="lpstr">
      <vt:lpstr>Arial</vt:lpstr>
      <vt:lpstr>SimSun</vt:lpstr>
      <vt:lpstr>Wingdings</vt:lpstr>
      <vt:lpstr>Agency FB</vt:lpstr>
      <vt:lpstr>Franklin Gothic Heavy</vt:lpstr>
      <vt:lpstr>Times New Roman</vt:lpstr>
      <vt:lpstr>Microsoft YaHei</vt:lpstr>
      <vt:lpstr>Arial Unicode MS</vt:lpstr>
      <vt:lpstr>Calibri Light</vt:lpstr>
      <vt:lpstr>Calibri</vt:lpstr>
      <vt:lpstr>Times New Roman</vt:lpstr>
      <vt:lpstr>Calibri</vt:lpstr>
      <vt:lpstr>Office Theme</vt:lpstr>
      <vt:lpstr>PowerPoint 演示文稿</vt:lpstr>
      <vt:lpstr>Hãy chọn cân đúng?</vt:lpstr>
      <vt:lpstr>Hãy chọn cân đúng?</vt:lpstr>
      <vt:lpstr>Bài 6: Đo khối lượng</vt:lpstr>
      <vt:lpstr>I. Đơn vị khối lượng</vt:lpstr>
      <vt:lpstr>II. Dụng cụ đo khối lượng</vt:lpstr>
      <vt:lpstr>III. Cách đo khối lượng</vt:lpstr>
      <vt:lpstr>Luyện tập</vt:lpstr>
      <vt:lpstr>PowerPoint 演示文稿</vt:lpstr>
      <vt:lpstr>Luyện tập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LENOVO</dc:creator>
  <cp:lastModifiedBy>Mạnh Đoàn Hùng</cp:lastModifiedBy>
  <cp:revision>2</cp:revision>
  <dcterms:created xsi:type="dcterms:W3CDTF">2024-09-24T14:41:00Z</dcterms:created>
  <dcterms:modified xsi:type="dcterms:W3CDTF">2024-09-24T14:48:45Z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197CF4B0EDEF4699A50CE791E8DC4871_11</vt:lpwstr>
  </property>
  <property fmtid="{D5CDD505-2E9C-101B-9397-08002B2CF9AE}" pid="3" name="KSOProductBuildVer">
    <vt:lpwstr>1033-12.2.0.18283</vt:lpwstr>
  </property>
</Properties>
</file>