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10" r:id="rId1"/>
  </p:sldMasterIdLst>
  <p:notesMasterIdLst>
    <p:notesMasterId r:id="rId16"/>
  </p:notesMasterIdLst>
  <p:sldIdLst>
    <p:sldId id="283" r:id="rId2"/>
    <p:sldId id="261" r:id="rId3"/>
    <p:sldId id="257" r:id="rId4"/>
    <p:sldId id="271" r:id="rId5"/>
    <p:sldId id="284" r:id="rId6"/>
    <p:sldId id="285" r:id="rId7"/>
    <p:sldId id="286" r:id="rId8"/>
    <p:sldId id="287" r:id="rId9"/>
    <p:sldId id="288" r:id="rId10"/>
    <p:sldId id="289" r:id="rId11"/>
    <p:sldId id="273" r:id="rId12"/>
    <p:sldId id="290" r:id="rId13"/>
    <p:sldId id="291" r:id="rId14"/>
    <p:sldId id="27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8" d="100"/>
          <a:sy n="58" d="100"/>
        </p:scale>
        <p:origin x="121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png"/><Relationship Id="rId1" Type="http://schemas.openxmlformats.org/officeDocument/2006/relationships/image" Target="../media/image5.png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wmf"/><Relationship Id="rId1" Type="http://schemas.openxmlformats.org/officeDocument/2006/relationships/image" Target="../media/image5.png"/><Relationship Id="rId4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wmf"/><Relationship Id="rId1" Type="http://schemas.openxmlformats.org/officeDocument/2006/relationships/image" Target="../media/image5.png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wmf"/><Relationship Id="rId1" Type="http://schemas.openxmlformats.org/officeDocument/2006/relationships/image" Target="../media/image5.png"/><Relationship Id="rId4" Type="http://schemas.openxmlformats.org/officeDocument/2006/relationships/image" Target="../media/image16.png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wmf"/><Relationship Id="rId1" Type="http://schemas.openxmlformats.org/officeDocument/2006/relationships/image" Target="../media/image5.png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5.png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25956B-BFAD-49D0-A918-FF00FAF67891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F575A1-89EA-47E0-9515-8A05A0F2B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842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1639-B2D6-4652-B8C3-1B4C224A7BAF}" type="datetimeFigureOut">
              <a:rPr lang="en-US" smtClean="0"/>
              <a:t>10/11/2024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719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10/11/2024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67402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10/11/2024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8440831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10/11/2024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991667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10/11/2024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09276649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10/11/2024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18972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smtClean="0"/>
              <a:t>10/11/2024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7670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smtClean="0"/>
              <a:t>10/11/2024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740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smtClean="0"/>
              <a:t>10/11/2024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074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61B7-6B89-48AB-966F-622E2788EECC}" type="datetimeFigureOut">
              <a:rPr lang="en-US" smtClean="0"/>
              <a:t>10/11/2024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890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smtClean="0"/>
              <a:t>10/11/2024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82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smtClean="0"/>
              <a:t>10/11/2024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188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smtClean="0"/>
              <a:t>10/11/2024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822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smtClean="0"/>
              <a:t>10/11/2024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676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smtClean="0"/>
              <a:t>10/11/2024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885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4A90-EB03-42F3-8859-2C2B2724C058}" type="datetimeFigureOut">
              <a:rPr lang="en-US" smtClean="0"/>
              <a:t>10/11/2024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94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smtClean="0"/>
              <a:t>10/11/2024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535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4" r:id="rId14"/>
    <p:sldLayoutId id="2147483825" r:id="rId15"/>
    <p:sldLayoutId id="2147483826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oleObject" Target="../embeddings/oleObject20.bin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oleObject" Target="../embeddings/oleObject22.bin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oleObject" Target="../embeddings/oleObject3.bin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5.png"/><Relationship Id="rId9" Type="http://schemas.openxmlformats.org/officeDocument/2006/relationships/image" Target="../media/image9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oleObject" Target="../embeddings/oleObject6.bin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12.wmf"/><Relationship Id="rId5" Type="http://schemas.openxmlformats.org/officeDocument/2006/relationships/image" Target="../media/image10.png"/><Relationship Id="rId10" Type="http://schemas.openxmlformats.org/officeDocument/2006/relationships/oleObject" Target="../embeddings/oleObject9.bin"/><Relationship Id="rId4" Type="http://schemas.openxmlformats.org/officeDocument/2006/relationships/image" Target="../media/image5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oleObject" Target="../embeddings/oleObject10.bin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0.png"/><Relationship Id="rId10" Type="http://schemas.openxmlformats.org/officeDocument/2006/relationships/image" Target="../media/image13.png"/><Relationship Id="rId4" Type="http://schemas.openxmlformats.org/officeDocument/2006/relationships/image" Target="../media/image5.png"/><Relationship Id="rId9" Type="http://schemas.openxmlformats.org/officeDocument/2006/relationships/oleObject" Target="../embeddings/oleObject12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oleObject" Target="../embeddings/oleObject13.bin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oleObject" Target="../embeddings/oleObject16.bin"/><Relationship Id="rId4" Type="http://schemas.openxmlformats.org/officeDocument/2006/relationships/image" Target="../media/image5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oleObject" Target="../embeddings/oleObject17.bin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93929" y="225468"/>
            <a:ext cx="5473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b="1" dirty="0" smtClean="0">
                <a:solidFill>
                  <a:srgbClr val="FF0000"/>
                </a:solidFill>
              </a:rPr>
              <a:t>KIỂM TRA BÀI CŨ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93864" y="547145"/>
            <a:ext cx="78287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Trắc nghiệm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Chọn câu trả lời đúng và giải thích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3864" y="994889"/>
            <a:ext cx="7788130" cy="6707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3864" y="1903660"/>
            <a:ext cx="7788130" cy="689228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1593864" y="2592888"/>
            <a:ext cx="851464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vi-VN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biểu nào sai?</a:t>
            </a:r>
            <a:endParaRPr lang="en-US" sz="20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lphaUcPeriod"/>
            </a:pPr>
            <a:r>
              <a:rPr lang="vi-VN" sz="2000" dirty="0">
                <a:latin typeface="Times New Roman" panose="02020603050405020304" pitchFamily="18" charset="0"/>
              </a:rPr>
              <a:t>Hình thang có hai cạnh bên bằng nhau là hình thang cân.</a:t>
            </a:r>
            <a:endParaRPr lang="en-US" sz="2000" dirty="0"/>
          </a:p>
          <a:p>
            <a:pPr marL="342900" lvl="0" indent="-342900">
              <a:buFont typeface="+mj-lt"/>
              <a:buAutoNum type="alphaUcPeriod"/>
            </a:pPr>
            <a:r>
              <a:rPr lang="vi-VN" sz="2000" dirty="0">
                <a:latin typeface="Times New Roman" panose="02020603050405020304" pitchFamily="18" charset="0"/>
              </a:rPr>
              <a:t>Hình thang có hai </a:t>
            </a:r>
            <a:r>
              <a:rPr lang="vi-VN" sz="2000" dirty="0" smtClean="0">
                <a:latin typeface="Times New Roman" panose="02020603050405020304" pitchFamily="18" charset="0"/>
              </a:rPr>
              <a:t> đường chéo bằng nhau là hình thang cân</a:t>
            </a:r>
            <a:endParaRPr lang="en-US" sz="2000" dirty="0" smtClean="0"/>
          </a:p>
          <a:p>
            <a:pPr marL="342900" lvl="0" indent="-342900">
              <a:buFont typeface="+mj-lt"/>
              <a:buAutoNum type="alphaUcPeriod"/>
            </a:pPr>
            <a:r>
              <a:rPr lang="vi-VN" sz="2000" dirty="0" smtClean="0">
                <a:latin typeface="Times New Roman" panose="02020603050405020304" pitchFamily="18" charset="0"/>
              </a:rPr>
              <a:t>Hình thang có hai góc kề một đáy bằng nhau là hình thang cân.</a:t>
            </a:r>
            <a:endParaRPr lang="en-US" sz="2000" dirty="0" smtClean="0"/>
          </a:p>
          <a:p>
            <a:pPr marL="342900" lvl="0" indent="-342900">
              <a:buFont typeface="+mj-lt"/>
              <a:buAutoNum type="alphaUcPeriod"/>
            </a:pPr>
            <a:r>
              <a:rPr lang="vi-VN" sz="2000" dirty="0" smtClean="0">
                <a:latin typeface="Times New Roman" panose="02020603050405020304" pitchFamily="18" charset="0"/>
              </a:rPr>
              <a:t>Tứ </a:t>
            </a:r>
            <a:r>
              <a:rPr lang="vi-VN" sz="2000" dirty="0">
                <a:latin typeface="Times New Roman" panose="02020603050405020304" pitchFamily="18" charset="0"/>
              </a:rPr>
              <a:t>giác có hai cạnh đối song song </a:t>
            </a:r>
            <a:r>
              <a:rPr lang="vi-VN" sz="2000" dirty="0" smtClean="0">
                <a:latin typeface="Times New Roman" panose="02020603050405020304" pitchFamily="18" charset="0"/>
              </a:rPr>
              <a:t> là hình thang</a:t>
            </a:r>
            <a:endParaRPr lang="en-US" sz="2000" dirty="0">
              <a:effectLst/>
            </a:endParaRPr>
          </a:p>
        </p:txBody>
      </p:sp>
      <p:sp>
        <p:nvSpPr>
          <p:cNvPr id="30" name="Parallelogram 29"/>
          <p:cNvSpPr/>
          <p:nvPr/>
        </p:nvSpPr>
        <p:spPr>
          <a:xfrm>
            <a:off x="8254652" y="5151403"/>
            <a:ext cx="1578279" cy="638827"/>
          </a:xfrm>
          <a:prstGeom prst="parallelogram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1593864" y="4224104"/>
            <a:ext cx="8514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 luận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Cho tứ giác ABCD có AB//DC và AD//BC. Tứ giác ABCD có phải là hình thang không? Vì sao?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" name="TextBox 1023"/>
          <p:cNvSpPr txBox="1"/>
          <p:nvPr/>
        </p:nvSpPr>
        <p:spPr>
          <a:xfrm>
            <a:off x="8141918" y="4931990"/>
            <a:ext cx="425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A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8041709" y="5711759"/>
            <a:ext cx="425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D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9551095" y="5790200"/>
            <a:ext cx="425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C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9764038" y="4867458"/>
            <a:ext cx="425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75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66582" y="365202"/>
            <a:ext cx="2352045" cy="639914"/>
          </a:xfrm>
        </p:spPr>
        <p:txBody>
          <a:bodyPr>
            <a:normAutofit/>
          </a:bodyPr>
          <a:lstStyle/>
          <a:p>
            <a:r>
              <a:rPr lang="nl-NL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Định nghĩa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0109268"/>
              </p:ext>
            </p:extLst>
          </p:nvPr>
        </p:nvGraphicFramePr>
        <p:xfrm>
          <a:off x="4022096" y="628150"/>
          <a:ext cx="2321850" cy="16265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6" name="Bitmap Image" r:id="rId3" imgW="1781424" imgH="1247619" progId="Paint.Picture">
                  <p:embed/>
                </p:oleObj>
              </mc:Choice>
              <mc:Fallback>
                <p:oleObj name="Bitmap Image" r:id="rId3" imgW="1781424" imgH="1247619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2096" y="628150"/>
                        <a:ext cx="2321850" cy="16265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4181354" y="0"/>
            <a:ext cx="3884397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§4:</a:t>
            </a:r>
            <a:r>
              <a:rPr lang="nl-NL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HÌNH BÌNH HÀNH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>
            <a:stCxn id="5" idx="2"/>
          </p:cNvCxnSpPr>
          <p:nvPr/>
        </p:nvCxnSpPr>
        <p:spPr>
          <a:xfrm flipH="1">
            <a:off x="6123552" y="553357"/>
            <a:ext cx="1" cy="63046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10229" y="710071"/>
            <a:ext cx="3653236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Tứ giác ABCD là hình bình hành  khi và chỉ khi: </a:t>
            </a:r>
          </a:p>
          <a:p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AB//CD và AD//BC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38403" y="1786561"/>
            <a:ext cx="2812594" cy="40073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nl-NL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Tính chất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9984" y="2204861"/>
            <a:ext cx="2155679" cy="130998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472353" y="2075813"/>
            <a:ext cx="3561297" cy="1570987"/>
            <a:chOff x="2562255" y="5287013"/>
            <a:chExt cx="3561297" cy="1138839"/>
          </a:xfrm>
        </p:grpSpPr>
        <p:cxnSp>
          <p:nvCxnSpPr>
            <p:cNvPr id="11" name="Straight Connector 10"/>
            <p:cNvCxnSpPr/>
            <p:nvPr/>
          </p:nvCxnSpPr>
          <p:spPr>
            <a:xfrm flipH="1">
              <a:off x="2931090" y="5287013"/>
              <a:ext cx="37578" cy="11388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2562255" y="5804672"/>
              <a:ext cx="3561297" cy="628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415980" y="2240763"/>
            <a:ext cx="3938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GT  Tứ giác ABCD là hình bình hành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2070" y="2844064"/>
            <a:ext cx="37816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KL  AB=CD; AD=BC</a:t>
            </a:r>
          </a:p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OA=OC; OB=OD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9666720"/>
              </p:ext>
            </p:extLst>
          </p:nvPr>
        </p:nvGraphicFramePr>
        <p:xfrm>
          <a:off x="1099158" y="3124845"/>
          <a:ext cx="1526983" cy="3777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7" name="Equation" r:id="rId6" imgW="825480" imgH="253800" progId="Equation.DSMT4">
                  <p:embed/>
                </p:oleObj>
              </mc:Choice>
              <mc:Fallback>
                <p:oleObj name="Equation" r:id="rId6" imgW="8254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99158" y="3124845"/>
                        <a:ext cx="1526983" cy="3777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2641851"/>
              </p:ext>
            </p:extLst>
          </p:nvPr>
        </p:nvGraphicFramePr>
        <p:xfrm>
          <a:off x="266582" y="4162236"/>
          <a:ext cx="5856970" cy="2118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69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614921">
                <a:tc>
                  <a:txBody>
                    <a:bodyPr/>
                    <a:lstStyle/>
                    <a:p>
                      <a:pPr lvl="0"/>
                      <a:r>
                        <a:rPr lang="vi-VN" sz="19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 Tứ giác có 2 cặp cạnh đối song song là hình bình hành</a:t>
                      </a:r>
                    </a:p>
                    <a:p>
                      <a:pPr lvl="0"/>
                      <a:r>
                        <a:rPr lang="vi-VN" sz="19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19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Tứ</a:t>
                      </a:r>
                      <a:r>
                        <a:rPr lang="en-US" sz="19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giác</a:t>
                      </a:r>
                      <a:r>
                        <a:rPr lang="en-US" sz="19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9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9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9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cặp</a:t>
                      </a:r>
                      <a:r>
                        <a:rPr lang="en-US" sz="19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cạnh</a:t>
                      </a:r>
                      <a:r>
                        <a:rPr lang="en-US" sz="19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19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19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en-US" sz="19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19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19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bình</a:t>
                      </a:r>
                      <a:r>
                        <a:rPr lang="en-US" sz="19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lang="en-US" sz="19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vi-VN" sz="1900" b="0" i="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lvl="0"/>
                      <a:r>
                        <a:rPr lang="vi-VN" sz="19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 Tư giác có 2 cạnh đối song song và bằng nhau là hình bình hành</a:t>
                      </a:r>
                    </a:p>
                    <a:p>
                      <a:pPr lvl="0"/>
                      <a:r>
                        <a:rPr lang="vi-VN" sz="19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4. Tứ giác có các góc đối bằng nhau là hình bình hành</a:t>
                      </a:r>
                      <a:endParaRPr lang="en-US" sz="1900" b="0" i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lvl="0"/>
                      <a:r>
                        <a:rPr lang="vi-VN" sz="19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5.</a:t>
                      </a:r>
                      <a:r>
                        <a:rPr lang="en-US" sz="19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Tứ</a:t>
                      </a:r>
                      <a:r>
                        <a:rPr lang="en-US" sz="19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giác</a:t>
                      </a:r>
                      <a:r>
                        <a:rPr lang="en-US" sz="19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9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hai</a:t>
                      </a:r>
                      <a:r>
                        <a:rPr lang="en-US" sz="19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sz="19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chéo</a:t>
                      </a:r>
                      <a:r>
                        <a:rPr lang="en-US" sz="19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cắt</a:t>
                      </a:r>
                      <a:r>
                        <a:rPr lang="en-US" sz="19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en-US" sz="19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tại</a:t>
                      </a:r>
                      <a:r>
                        <a:rPr lang="en-US" sz="19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19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19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9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mỗi</a:t>
                      </a:r>
                      <a:r>
                        <a:rPr lang="en-US" sz="19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sz="19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19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vi-VN" sz="19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bình</a:t>
                      </a:r>
                      <a:r>
                        <a:rPr lang="en-US" sz="19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lang="en-US" sz="19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</a:t>
                      </a:r>
                    </a:p>
                  </a:txBody>
                  <a:tcPr>
                    <a:lnL w="762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7" name="Title 1"/>
          <p:cNvSpPr txBox="1">
            <a:spLocks/>
          </p:cNvSpPr>
          <p:nvPr/>
        </p:nvSpPr>
        <p:spPr>
          <a:xfrm>
            <a:off x="303760" y="3661195"/>
            <a:ext cx="3466174" cy="50104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nl-NL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Dấu hiệu nhận biết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0750312"/>
              </p:ext>
            </p:extLst>
          </p:nvPr>
        </p:nvGraphicFramePr>
        <p:xfrm>
          <a:off x="6343946" y="493761"/>
          <a:ext cx="2580341" cy="6922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03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92275"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LUYỆN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TẬP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ctangle 20"/>
              <p:cNvSpPr/>
              <p:nvPr/>
            </p:nvSpPr>
            <p:spPr>
              <a:xfrm>
                <a:off x="6442296" y="1167183"/>
                <a:ext cx="5222365" cy="22880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1" dirty="0" err="1">
                    <a:solidFill>
                      <a:srgbClr val="CC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lang="en-US" sz="2000" b="1" dirty="0">
                    <a:solidFill>
                      <a:srgbClr val="CC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1. </a:t>
                </a:r>
                <a: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2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tứ</a:t>
                </a:r>
                <a: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ABCD </a:t>
                </a:r>
                <a:r>
                  <a:rPr lang="en-US" sz="2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𝐷𝐴𝐵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𝐵𝐶𝐷</m:t>
                        </m:r>
                      </m:e>
                    </m:acc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𝐴𝐵𝐶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𝐶𝐷𝐴</m:t>
                        </m:r>
                      </m:e>
                    </m:acc>
                  </m:oMath>
                </a14:m>
                <a: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Kẻ</a:t>
                </a:r>
                <a: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tia</a:t>
                </a:r>
                <a: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Ax </a:t>
                </a:r>
                <a:r>
                  <a:rPr lang="en-US" sz="2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tia</a:t>
                </a:r>
                <a: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tia</a:t>
                </a:r>
                <a: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000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minh:</a:t>
                </a:r>
                <a:b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𝐴𝐵𝐶</m:t>
                        </m:r>
                      </m:e>
                    </m:acc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𝐷𝐴𝐵</m:t>
                        </m:r>
                      </m:e>
                    </m:acc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= 180</a:t>
                </a:r>
                <a:r>
                  <a:rPr lang="en-US" sz="2000" i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b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𝑥𝐴𝐷</m:t>
                        </m:r>
                      </m:e>
                    </m:acc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𝐴𝐵𝐶</m:t>
                        </m:r>
                      </m:e>
                    </m:acc>
                  </m:oMath>
                </a14:m>
                <a:r>
                  <a:rPr lang="en-US" sz="2000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AD // BC</a:t>
                </a:r>
                <a: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b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:r>
                  <a:rPr lang="en-US" sz="2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Tứ</a:t>
                </a:r>
                <a: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ABCD </a:t>
                </a:r>
                <a:r>
                  <a:rPr lang="en-US" sz="2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bình</a:t>
                </a:r>
                <a: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hành</a:t>
                </a:r>
                <a: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b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2296" y="1167183"/>
                <a:ext cx="5222365" cy="2288062"/>
              </a:xfrm>
              <a:prstGeom prst="rect">
                <a:avLst/>
              </a:prstGeom>
              <a:blipFill rotWithShape="0">
                <a:blip r:embed="rId8"/>
                <a:stretch>
                  <a:fillRect l="-1285" t="-1330" r="-121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186" y="3145162"/>
            <a:ext cx="3778314" cy="15377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3009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03760" y="205209"/>
            <a:ext cx="2352045" cy="6399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nl-NL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Định nghĩa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8929926"/>
              </p:ext>
            </p:extLst>
          </p:nvPr>
        </p:nvGraphicFramePr>
        <p:xfrm>
          <a:off x="4022096" y="628150"/>
          <a:ext cx="2321850" cy="16265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0" name="Bitmap Image" r:id="rId3" imgW="1781424" imgH="1247619" progId="Paint.Picture">
                  <p:embed/>
                </p:oleObj>
              </mc:Choice>
              <mc:Fallback>
                <p:oleObj name="Bitmap Image" r:id="rId3" imgW="1781424" imgH="1247619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2096" y="628150"/>
                        <a:ext cx="2321850" cy="16265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4181354" y="0"/>
            <a:ext cx="3884397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§4:</a:t>
            </a:r>
            <a:r>
              <a:rPr lang="nl-NL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HÌNH BÌNH HÀNH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/>
          <p:cNvCxnSpPr>
            <a:stCxn id="9" idx="2"/>
          </p:cNvCxnSpPr>
          <p:nvPr/>
        </p:nvCxnSpPr>
        <p:spPr>
          <a:xfrm flipH="1">
            <a:off x="6123552" y="553357"/>
            <a:ext cx="1" cy="63046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10229" y="845123"/>
            <a:ext cx="3653236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Tứ giác ABCD là hình bình hành  khi và chỉ khi: </a:t>
            </a:r>
          </a:p>
          <a:p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AB//CD và AD//BC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38403" y="1896223"/>
            <a:ext cx="2812594" cy="40073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nl-NL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Tính chất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9984" y="2204861"/>
            <a:ext cx="2155679" cy="130998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472353" y="2075813"/>
            <a:ext cx="3561297" cy="1570987"/>
            <a:chOff x="2562255" y="5287013"/>
            <a:chExt cx="3561297" cy="1138839"/>
          </a:xfrm>
        </p:grpSpPr>
        <p:cxnSp>
          <p:nvCxnSpPr>
            <p:cNvPr id="15" name="Straight Connector 14"/>
            <p:cNvCxnSpPr/>
            <p:nvPr/>
          </p:nvCxnSpPr>
          <p:spPr>
            <a:xfrm flipH="1">
              <a:off x="2931090" y="5287013"/>
              <a:ext cx="37578" cy="11388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2562255" y="5804672"/>
              <a:ext cx="3561297" cy="628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415980" y="2240763"/>
            <a:ext cx="3938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GT  Tứ giác ABCD là hình bình hành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2070" y="2844064"/>
            <a:ext cx="37816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KL  AB=CD; AD=BC</a:t>
            </a:r>
          </a:p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OA=OC; OB=OD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7033664"/>
              </p:ext>
            </p:extLst>
          </p:nvPr>
        </p:nvGraphicFramePr>
        <p:xfrm>
          <a:off x="1099158" y="3124845"/>
          <a:ext cx="1526983" cy="3777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1" name="Equation" r:id="rId6" imgW="825480" imgH="253800" progId="Equation.DSMT4">
                  <p:embed/>
                </p:oleObj>
              </mc:Choice>
              <mc:Fallback>
                <p:oleObj name="Equation" r:id="rId6" imgW="8254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99158" y="3124845"/>
                        <a:ext cx="1526983" cy="3777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9590749"/>
              </p:ext>
            </p:extLst>
          </p:nvPr>
        </p:nvGraphicFramePr>
        <p:xfrm>
          <a:off x="266582" y="4162236"/>
          <a:ext cx="5856970" cy="2118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69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614921">
                <a:tc>
                  <a:txBody>
                    <a:bodyPr/>
                    <a:lstStyle/>
                    <a:p>
                      <a:pPr lvl="0"/>
                      <a:r>
                        <a:rPr lang="vi-VN" sz="19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 Tứ giác có 2 cặp cạnh đối song song là hình bình hành</a:t>
                      </a:r>
                    </a:p>
                    <a:p>
                      <a:pPr lvl="0"/>
                      <a:r>
                        <a:rPr lang="vi-VN" sz="19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19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Tứ</a:t>
                      </a:r>
                      <a:r>
                        <a:rPr lang="en-US" sz="19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giác</a:t>
                      </a:r>
                      <a:r>
                        <a:rPr lang="en-US" sz="19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9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9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9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cặp</a:t>
                      </a:r>
                      <a:r>
                        <a:rPr lang="en-US" sz="19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cạnh</a:t>
                      </a:r>
                      <a:r>
                        <a:rPr lang="en-US" sz="19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19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19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en-US" sz="19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19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19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bình</a:t>
                      </a:r>
                      <a:r>
                        <a:rPr lang="en-US" sz="19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lang="en-US" sz="19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vi-VN" sz="1900" b="0" i="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lvl="0"/>
                      <a:r>
                        <a:rPr lang="vi-VN" sz="19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 Tư giác có 2 cạnh đối song song và bằng nhau là hình bình hành</a:t>
                      </a:r>
                    </a:p>
                    <a:p>
                      <a:pPr lvl="0"/>
                      <a:r>
                        <a:rPr lang="vi-VN" sz="19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4. Tứ giác có các góc đối bằng nhau là hình bình hành</a:t>
                      </a:r>
                      <a:endParaRPr lang="en-US" sz="1900" b="0" i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lvl="0"/>
                      <a:r>
                        <a:rPr lang="vi-VN" sz="19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5.</a:t>
                      </a:r>
                      <a:r>
                        <a:rPr lang="en-US" sz="19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Tứ</a:t>
                      </a:r>
                      <a:r>
                        <a:rPr lang="en-US" sz="19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giác</a:t>
                      </a:r>
                      <a:r>
                        <a:rPr lang="en-US" sz="19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9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hai</a:t>
                      </a:r>
                      <a:r>
                        <a:rPr lang="en-US" sz="19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sz="19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chéo</a:t>
                      </a:r>
                      <a:r>
                        <a:rPr lang="en-US" sz="19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cắt</a:t>
                      </a:r>
                      <a:r>
                        <a:rPr lang="en-US" sz="19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en-US" sz="19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tại</a:t>
                      </a:r>
                      <a:r>
                        <a:rPr lang="en-US" sz="19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19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19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9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mỗi</a:t>
                      </a:r>
                      <a:r>
                        <a:rPr lang="en-US" sz="19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sz="19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19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vi-VN" sz="19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bình</a:t>
                      </a:r>
                      <a:r>
                        <a:rPr lang="en-US" sz="19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lang="en-US" sz="19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</a:t>
                      </a:r>
                    </a:p>
                  </a:txBody>
                  <a:tcPr>
                    <a:lnL w="762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1" name="Title 1"/>
          <p:cNvSpPr txBox="1">
            <a:spLocks/>
          </p:cNvSpPr>
          <p:nvPr/>
        </p:nvSpPr>
        <p:spPr>
          <a:xfrm>
            <a:off x="303760" y="3661195"/>
            <a:ext cx="3466174" cy="50104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nl-NL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Dấu hiệu nhận biết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5" name="Table 2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61120756"/>
                  </p:ext>
                </p:extLst>
              </p:nvPr>
            </p:nvGraphicFramePr>
            <p:xfrm>
              <a:off x="6344633" y="599588"/>
              <a:ext cx="5244723" cy="1625664"/>
            </p:xfrm>
            <a:graphic>
              <a:graphicData uri="http://schemas.openxmlformats.org/drawingml/2006/table">
                <a:tbl>
                  <a:tblPr/>
                  <a:tblGrid>
                    <a:gridCol w="5244723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1419726">
                    <a:tc>
                      <a:txBody>
                        <a:bodyPr/>
                        <a:lstStyle/>
                        <a:p>
                          <a:r>
                            <a:rPr lang="en-US" sz="2000" b="1" i="0" dirty="0" err="1">
                              <a:solidFill>
                                <a:srgbClr val="CC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Bài</a:t>
                          </a:r>
                          <a:r>
                            <a:rPr lang="en-US" sz="2000" b="1" i="0" dirty="0">
                              <a:solidFill>
                                <a:srgbClr val="CC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3.</a:t>
                          </a:r>
                          <a:r>
                            <a:rPr lang="en-US" sz="2000" b="1" i="0" baseline="0" dirty="0">
                              <a:solidFill>
                                <a:srgbClr val="CC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i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Cho </a:t>
                          </a:r>
                          <a:r>
                            <a:rPr lang="en-US" sz="2000" b="0" i="0" dirty="0" err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hai</a:t>
                          </a:r>
                          <a:r>
                            <a:rPr lang="en-US" sz="2000" b="0" i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i="0" dirty="0" err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hình</a:t>
                          </a:r>
                          <a:r>
                            <a:rPr lang="en-US" sz="2000" b="0" i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i="0" dirty="0" err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bình</a:t>
                          </a:r>
                          <a:r>
                            <a:rPr lang="en-US" sz="2000" b="0" i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i="0" dirty="0" err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hành</a:t>
                          </a:r>
                          <a:r>
                            <a:rPr lang="en-US" sz="2000" b="0" i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i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ABCD </a:t>
                          </a:r>
                          <a:r>
                            <a:rPr lang="en-US" sz="2000" b="0" i="0" dirty="0" err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và</a:t>
                          </a:r>
                          <a:r>
                            <a:rPr lang="en-US" sz="2000" b="0" i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i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ABMN </a:t>
                          </a:r>
                          <a:r>
                            <a:rPr lang="en-US" sz="2000" b="0" i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en-US" sz="2000" b="0" i="0" dirty="0" err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Hình</a:t>
                          </a:r>
                          <a:r>
                            <a:rPr lang="en-US" sz="2000" b="0" i="0" baseline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i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42). </a:t>
                          </a:r>
                        </a:p>
                        <a:p>
                          <a:r>
                            <a:rPr lang="en-US" sz="2000" b="0" i="0" dirty="0" err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Chứng</a:t>
                          </a:r>
                          <a:r>
                            <a:rPr lang="en-US" sz="2000" b="0" i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minh:</a:t>
                          </a:r>
                        </a:p>
                        <a:p>
                          <a:pPr marL="514350" indent="-514350">
                            <a:buAutoNum type="alphaLcParenR"/>
                          </a:pPr>
                          <a:r>
                            <a:rPr lang="en-US" sz="2000" b="0" i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CD = MN</a:t>
                          </a:r>
                        </a:p>
                        <a:p>
                          <a:pPr marL="514350" marR="0" indent="-51435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AutoNum type="alphaLcParenR"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sz="200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𝐵𝐶𝐷</m:t>
                                  </m:r>
                                </m:e>
                              </m:acc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𝐵𝑀𝑁</m:t>
                                  </m:r>
                                </m:e>
                              </m:acc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𝐷𝐴𝑁</m:t>
                                  </m:r>
                                </m:e>
                              </m:acc>
                            </m:oMath>
                          </a14:m>
                          <a:r>
                            <a:rPr lang="en-US" sz="2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.</a:t>
                          </a:r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5" name="Table 2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61120756"/>
                  </p:ext>
                </p:extLst>
              </p:nvPr>
            </p:nvGraphicFramePr>
            <p:xfrm>
              <a:off x="6344633" y="599588"/>
              <a:ext cx="5244723" cy="1625664"/>
            </p:xfrm>
            <a:graphic>
              <a:graphicData uri="http://schemas.openxmlformats.org/drawingml/2006/table">
                <a:tbl>
                  <a:tblPr/>
                  <a:tblGrid>
                    <a:gridCol w="5244723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0"/>
                        </a:ext>
                      </a:extLst>
                    </a:gridCol>
                  </a:tblGrid>
                  <a:tr h="16256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8"/>
                          <a:stretch>
                            <a:fillRect t="-1866" b="-63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0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26" name="Picture 25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30" y="2240763"/>
            <a:ext cx="4914268" cy="20696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2330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2329505"/>
              </p:ext>
            </p:extLst>
          </p:nvPr>
        </p:nvGraphicFramePr>
        <p:xfrm>
          <a:off x="1778465" y="488515"/>
          <a:ext cx="2580341" cy="6922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03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9227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CỦNG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CỐ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653498" y="1313645"/>
            <a:ext cx="10020300" cy="2068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4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1</a:t>
            </a:r>
            <a:r>
              <a:rPr 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 chọn câu trả  lời đúng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vi-VN" sz="24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vi-VN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Tứ giác có hai cạnh đối song song là hình bình hành</a:t>
            </a:r>
            <a:r>
              <a:rPr lang="vi-VN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vi-VN" sz="24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</a:t>
            </a:r>
            <a:r>
              <a:rPr lang="vi-VN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Tứ giác có hai cạnh đối bằng nhau là hình bình hành</a:t>
            </a:r>
            <a:r>
              <a:rPr lang="vi-VN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vi-VN" sz="24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</a:t>
            </a:r>
            <a:r>
              <a:rPr lang="vi-VN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Tứ giác có hai góc đối bằng nhau là hình bình hành</a:t>
            </a:r>
            <a:r>
              <a:rPr lang="vi-VN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vi-VN" sz="24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 </a:t>
            </a:r>
            <a:r>
              <a:rPr lang="vi-VN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Tứ giác có các cạnh đối song song là hình bình hành</a:t>
            </a:r>
            <a:r>
              <a:rPr lang="vi-VN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9433" y="3414268"/>
            <a:ext cx="11963400" cy="2068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 chọn câu trả lời “</a:t>
            </a:r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sai”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</a:t>
            </a:r>
            <a:r>
              <a:rPr lang="pt-BR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Trong hình bình hành các cạnh đối bằng nhau. 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</a:t>
            </a:r>
            <a:r>
              <a:rPr lang="pt-BR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Trong hình bình hành các góc đối bằng nhau.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</a:t>
            </a:r>
            <a:r>
              <a:rPr lang="pt-BR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Trong hình bình hành hai đường chéo cắt nhau tại trung điểm của mỗi đường.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</a:t>
            </a:r>
            <a:r>
              <a:rPr lang="pt-BR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Trong hình bình hành các </a:t>
            </a:r>
            <a:r>
              <a:rPr lang="vi-VN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góc kề 1 đáy </a:t>
            </a:r>
            <a:r>
              <a:rPr lang="pt-BR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 </a:t>
            </a:r>
            <a:r>
              <a:rPr lang="pt-BR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29434" y="2858390"/>
            <a:ext cx="541421" cy="5992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8" name="Oval 7"/>
          <p:cNvSpPr/>
          <p:nvPr/>
        </p:nvSpPr>
        <p:spPr>
          <a:xfrm>
            <a:off x="629432" y="4966514"/>
            <a:ext cx="541421" cy="5992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710868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6"/>
              <p:cNvSpPr>
                <a:spLocks noChangeArrowheads="1"/>
              </p:cNvSpPr>
              <p:nvPr/>
            </p:nvSpPr>
            <p:spPr bwMode="auto">
              <a:xfrm>
                <a:off x="714352" y="1118138"/>
                <a:ext cx="9807511" cy="16071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Câu</a:t>
                </a:r>
                <a:r>
                  <a:rPr kumimoji="0" lang="en-US" sz="24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3:</a:t>
                </a:r>
                <a:r>
                  <a:rPr kumimoji="0" lang="en-US" sz="2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pt-BR" sz="2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hình bình hành ABCD có</a:t>
                </a:r>
                <a14:m>
                  <m:oMath xmlns:m="http://schemas.openxmlformats.org/officeDocument/2006/math">
                    <m:r>
                      <a: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kumimoji="0" lang="pt-BR" sz="24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sz="24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acc>
                    <m:r>
                      <a:rPr kumimoji="0" lang="en-US" sz="24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kumimoji="0" lang="en-US" sz="24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24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120</m:t>
                        </m:r>
                      </m:e>
                      <m:sup>
                        <m:r>
                          <a:rPr kumimoji="0" lang="en-US" sz="24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</m:oMath>
                </a14:m>
                <a:r>
                  <a:rPr kumimoji="0" lang="pt-BR" sz="2400" b="0" i="0" u="none" strike="noStrike" cap="none" normalizeH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các góc còn lại của  hình bình hành là:</a:t>
                </a:r>
              </a:p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pt-BR" sz="2400" b="0" i="0" u="none" strike="noStrike" cap="none" normalizeH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pt-BR" sz="2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pt-BR" sz="24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pt-BR" sz="24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sz="24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  <m:r>
                      <a:rPr kumimoji="0" lang="en-US" sz="24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kumimoji="0" lang="en-US" sz="24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24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60</m:t>
                        </m:r>
                      </m:e>
                      <m:sup>
                        <m:r>
                          <a:rPr kumimoji="0" lang="en-US" sz="24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kumimoji="0" lang="en-US" sz="24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 </m:t>
                    </m:r>
                    <m:acc>
                      <m:accPr>
                        <m:chr m:val="̂"/>
                        <m:ctrlPr>
                          <a:rPr kumimoji="0" lang="en-US" sz="24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sz="24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acc>
                    <m:r>
                      <a:rPr kumimoji="0" lang="en-US" sz="24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kumimoji="0" lang="en-US" sz="24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24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120</m:t>
                        </m:r>
                      </m:e>
                      <m:sup>
                        <m:r>
                          <a:rPr kumimoji="0" lang="en-US" sz="24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kumimoji="0" lang="en-US" sz="24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 </m:t>
                    </m:r>
                    <m:acc>
                      <m:accPr>
                        <m:chr m:val="̂"/>
                        <m:ctrlPr>
                          <a:rPr kumimoji="0" lang="en-US" sz="24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sz="24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</m:acc>
                    <m:r>
                      <a:rPr kumimoji="0" lang="en-US" sz="24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kumimoji="0" lang="en-US" sz="24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24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60</m:t>
                        </m:r>
                      </m:e>
                      <m:sup>
                        <m:r>
                          <a:rPr kumimoji="0" lang="en-US" sz="24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kumimoji="0" lang="en-US" sz="24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0" lang="pt-BR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</a:t>
                </a:r>
                <a:r>
                  <a:rPr kumimoji="0" lang="pt-BR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</a:t>
                </a:r>
                <a:r>
                  <a:rPr kumimoji="0" lang="pt-BR" sz="2400" b="1" i="0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pt-B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11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 </m:t>
                    </m:r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acc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 </m:t>
                    </m:r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</m:acc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60</m:t>
                        </m:r>
                      </m:e>
                      <m:sup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kumimoji="0" lang="pt-BR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t-BR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pt-BR" sz="24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pt-B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 </m:t>
                    </m:r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acc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120</m:t>
                        </m:r>
                      </m:e>
                      <m:sup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 </m:t>
                    </m:r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</m:acc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pt-B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</a:t>
                </a:r>
                <a:r>
                  <a:rPr lang="pt-BR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pt-B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12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 </m:t>
                    </m:r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acc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 </m:t>
                    </m:r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</m:acc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12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kumimoji="0" lang="pt-BR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4352" y="1118138"/>
                <a:ext cx="9807511" cy="1607171"/>
              </a:xfrm>
              <a:prstGeom prst="rect">
                <a:avLst/>
              </a:prstGeom>
              <a:blipFill rotWithShape="0">
                <a:blip r:embed="rId2"/>
                <a:stretch>
                  <a:fillRect l="-932" t="-1515" b="-833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714353" y="3000729"/>
            <a:ext cx="704193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4: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 hình bình hành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ABCD. Qua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O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chéo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vẽ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thẳng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Cắt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cạnh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BC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AD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ở E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F</a:t>
            </a:r>
          </a:p>
          <a:p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(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này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qua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trung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BC</a:t>
            </a:r>
          </a:p>
          <a:p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AD). Ta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:</a:t>
            </a:r>
          </a:p>
          <a:p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                  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A.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AF = CE                     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B.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AF = BE                 </a:t>
            </a:r>
          </a:p>
          <a:p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                  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C.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DF = CE                     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D.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DF = DE.</a:t>
            </a:r>
            <a:endParaRPr lang="en-US" sz="2400" dirty="0"/>
          </a:p>
        </p:txBody>
      </p:sp>
      <p:pic>
        <p:nvPicPr>
          <p:cNvPr id="6" name="Picture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91601" y="2987016"/>
            <a:ext cx="4303440" cy="207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>
          <a:xfrm>
            <a:off x="899072" y="1926516"/>
            <a:ext cx="442361" cy="5160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8" name="Oval 7"/>
          <p:cNvSpPr/>
          <p:nvPr/>
        </p:nvSpPr>
        <p:spPr>
          <a:xfrm>
            <a:off x="2160575" y="4808088"/>
            <a:ext cx="442361" cy="5160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303213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Scroll 1"/>
          <p:cNvSpPr/>
          <p:nvPr/>
        </p:nvSpPr>
        <p:spPr>
          <a:xfrm>
            <a:off x="820271" y="309282"/>
            <a:ext cx="10636623" cy="5741894"/>
          </a:xfrm>
          <a:prstGeom prst="verticalScroll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</a:t>
            </a:r>
          </a:p>
          <a:p>
            <a:pPr algn="ctr"/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35050" lvl="0" indent="-4572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 nhớ kiến thức trong bài. 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35050" lvl="0" indent="-4572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 thành các bài tập </a:t>
            </a:r>
            <a:r>
              <a:rPr lang="vi-VN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 lại ở SGK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35050" lvl="0" indent="-457200"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"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".</a:t>
            </a:r>
          </a:p>
        </p:txBody>
      </p:sp>
    </p:spTree>
    <p:extLst>
      <p:ext uri="{BB962C8B-B14F-4D97-AF65-F5344CB8AC3E}">
        <p14:creationId xmlns:p14="http://schemas.microsoft.com/office/powerpoint/2010/main" val="162532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8547" y="315405"/>
            <a:ext cx="11654590" cy="1647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algn="just">
              <a:lnSpc>
                <a:spcPct val="107000"/>
              </a:lnSpc>
              <a:spcAft>
                <a:spcPts val="800"/>
              </a:spcAft>
            </a:pPr>
            <a:r>
              <a:rPr lang="en-US" sz="32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 thiết kế tay vịn cầu thang</a:t>
            </a:r>
            <a:r>
              <a:rPr lang="en-US" sz="3200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(Hình 34) </a:t>
            </a:r>
            <a:r>
              <a:rPr lang="en-US" sz="32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 ta thường để các cặp thanh sườn song song với nhau, các cặp thanh trụ song song với nhau, tạo nên các hình bình hành.</a:t>
            </a:r>
            <a:endParaRPr lang="en-US" sz="32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656838" y="1900989"/>
            <a:ext cx="1849957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492858"/>
              </p:ext>
            </p:extLst>
          </p:nvPr>
        </p:nvGraphicFramePr>
        <p:xfrm>
          <a:off x="5656838" y="1900989"/>
          <a:ext cx="6535162" cy="49570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Bitmap Image" r:id="rId3" imgW="3761905" imgH="2866667" progId="Paint.Picture">
                  <p:embed/>
                </p:oleObj>
              </mc:Choice>
              <mc:Fallback>
                <p:oleObj name="Bitmap Image" r:id="rId3" imgW="3761905" imgH="2866667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6838" y="1900989"/>
                        <a:ext cx="6535162" cy="495701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9" y="4305803"/>
            <a:ext cx="2855396" cy="2538130"/>
          </a:xfrm>
          <a:prstGeom prst="rect">
            <a:avLst/>
          </a:prstGeom>
        </p:spPr>
      </p:pic>
      <p:sp>
        <p:nvSpPr>
          <p:cNvPr id="8" name="Cloud Callout 7"/>
          <p:cNvSpPr/>
          <p:nvPr/>
        </p:nvSpPr>
        <p:spPr>
          <a:xfrm>
            <a:off x="2502566" y="1802387"/>
            <a:ext cx="5303520" cy="3318253"/>
          </a:xfrm>
          <a:prstGeom prst="cloudCallout">
            <a:avLst>
              <a:gd name="adj1" fmla="val -60290"/>
              <a:gd name="adj2" fmla="val 45113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3368675" algn="l"/>
              </a:tabLst>
            </a:pPr>
            <a:endParaRPr lang="en-US" sz="3000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tabLst>
                <a:tab pos="3368675" algn="l"/>
              </a:tabLst>
            </a:pPr>
            <a:endParaRPr lang="en-US" sz="3000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tabLst>
                <a:tab pos="3368675" algn="l"/>
              </a:tabLst>
            </a:pPr>
            <a:r>
              <a:rPr lang="en-US" sz="30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“Hình bình hành có những tính chất gì? Có những dấu hiệu nào để nhận biết một tứ giác là hình bình hành”.</a:t>
            </a:r>
            <a:endParaRPr lang="en-US" sz="3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3368675" algn="l"/>
              </a:tabLst>
            </a:pP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885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96126" y="1577440"/>
            <a:ext cx="6096000" cy="65588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§4:</a:t>
            </a:r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HÌNH BÌNH </a:t>
            </a:r>
            <a:r>
              <a:rPr lang="nl-NL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endParaRPr lang="en-US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80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582" y="365202"/>
            <a:ext cx="2352045" cy="639914"/>
          </a:xfrm>
        </p:spPr>
        <p:txBody>
          <a:bodyPr>
            <a:normAutofit/>
          </a:bodyPr>
          <a:lstStyle/>
          <a:p>
            <a:r>
              <a:rPr lang="nl-NL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Định nghĩa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573673" y="723258"/>
            <a:ext cx="902811" cy="468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nl-NL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HĐ1:</a:t>
            </a:r>
            <a:endParaRPr lang="en-US" sz="2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564339" y="1171551"/>
            <a:ext cx="533538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 biết các cặp đối AB và CD, AD và BC của tứ giác ABCD ở </a:t>
            </a:r>
            <a:r>
              <a:rPr kumimoji="0" lang="nl-NL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 35</a:t>
            </a:r>
            <a:r>
              <a:rPr kumimoji="0" lang="nl-N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có song song với nhau hay không? </a:t>
            </a:r>
            <a:endParaRPr kumimoji="0" lang="nl-N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7808142"/>
              </p:ext>
            </p:extLst>
          </p:nvPr>
        </p:nvGraphicFramePr>
        <p:xfrm>
          <a:off x="4022096" y="628150"/>
          <a:ext cx="2321850" cy="16265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Bitmap Image" r:id="rId3" imgW="1781424" imgH="1247619" progId="Paint.Picture">
                  <p:embed/>
                </p:oleObj>
              </mc:Choice>
              <mc:Fallback>
                <p:oleObj name="Bitmap Image" r:id="rId3" imgW="1781424" imgH="1247619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2096" y="628150"/>
                        <a:ext cx="2321850" cy="16265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3622171"/>
              </p:ext>
            </p:extLst>
          </p:nvPr>
        </p:nvGraphicFramePr>
        <p:xfrm>
          <a:off x="139885" y="815036"/>
          <a:ext cx="3915647" cy="9403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1564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4034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b="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Hình </a:t>
                      </a:r>
                      <a:r>
                        <a:rPr lang="nl-NL" sz="24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bình hành là tứ giác có hai cặp cạnh đối song song. </a:t>
                      </a:r>
                      <a:endParaRPr lang="en-US" sz="2400" b="0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4181354" y="0"/>
            <a:ext cx="3884397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§4:</a:t>
            </a:r>
            <a:r>
              <a:rPr lang="nl-NL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HÌNH BÌNH HÀNH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>
            <a:stCxn id="8" idx="2"/>
          </p:cNvCxnSpPr>
          <p:nvPr/>
        </p:nvCxnSpPr>
        <p:spPr>
          <a:xfrm flipH="1">
            <a:off x="6123552" y="553357"/>
            <a:ext cx="1" cy="63046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55596" y="2098674"/>
            <a:ext cx="56475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Tứ giác ABCD là hình bình hành  khi và chỉ khi: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483905" y="2548735"/>
            <a:ext cx="4739780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VD1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36,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tứ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7454" y="3587424"/>
            <a:ext cx="2431145" cy="206226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5569" y="3608268"/>
            <a:ext cx="2559870" cy="2041418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079377" y="2436111"/>
            <a:ext cx="23169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vi-V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AB//CD và AD//BC 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010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2" grpId="0"/>
      <p:bldP spid="13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66582" y="365202"/>
            <a:ext cx="2352045" cy="639914"/>
          </a:xfrm>
        </p:spPr>
        <p:txBody>
          <a:bodyPr>
            <a:normAutofit/>
          </a:bodyPr>
          <a:lstStyle/>
          <a:p>
            <a:r>
              <a:rPr lang="nl-NL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Định nghĩa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0644701"/>
              </p:ext>
            </p:extLst>
          </p:nvPr>
        </p:nvGraphicFramePr>
        <p:xfrm>
          <a:off x="4022096" y="628150"/>
          <a:ext cx="2321850" cy="16265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7" name="Bitmap Image" r:id="rId3" imgW="1781424" imgH="1247619" progId="Paint.Picture">
                  <p:embed/>
                </p:oleObj>
              </mc:Choice>
              <mc:Fallback>
                <p:oleObj name="Bitmap Image" r:id="rId3" imgW="1781424" imgH="1247619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2096" y="628150"/>
                        <a:ext cx="2321850" cy="16265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0889094"/>
              </p:ext>
            </p:extLst>
          </p:nvPr>
        </p:nvGraphicFramePr>
        <p:xfrm>
          <a:off x="139885" y="815036"/>
          <a:ext cx="3915647" cy="9403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1564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4034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b="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Hình </a:t>
                      </a:r>
                      <a:r>
                        <a:rPr lang="nl-NL" sz="24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bình hành là tứ giác có hai cặp cạnh đối song song. </a:t>
                      </a:r>
                      <a:endParaRPr lang="en-US" sz="2400" b="0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4181354" y="0"/>
            <a:ext cx="3884397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§4:</a:t>
            </a:r>
            <a:r>
              <a:rPr lang="nl-NL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HÌNH BÌNH HÀNH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>
            <a:stCxn id="8" idx="2"/>
          </p:cNvCxnSpPr>
          <p:nvPr/>
        </p:nvCxnSpPr>
        <p:spPr>
          <a:xfrm flipH="1">
            <a:off x="6123552" y="553357"/>
            <a:ext cx="1" cy="63046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55596" y="2098674"/>
            <a:ext cx="56475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Tứ giác ABCD là hình bình hành  khi và chỉ khi: </a:t>
            </a:r>
          </a:p>
          <a:p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AB//CD và AD//BC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66783" y="2806560"/>
            <a:ext cx="2812594" cy="40073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nl-NL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Tính chất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6123552" y="685159"/>
            <a:ext cx="6330828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HĐ2:</a:t>
            </a:r>
            <a:r>
              <a:rPr kumimoji="0" lang="nl-NL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nl-N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kumimoji="0" lang="nl-NL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nl-N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 bình hành ABCD </a:t>
            </a:r>
            <a:r>
              <a:rPr kumimoji="0" lang="nl-NL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(Hình 37)</a:t>
            </a:r>
            <a:r>
              <a:rPr kumimoji="0" lang="nl-N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Hai tam giác ABD và CDB có bằng nhau hay không?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 đó, hãy so sánh các cặp đoạn thẳng: AB và CD; DA và BC.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So sánh các cặp góc: </a:t>
            </a:r>
            <a:r>
              <a:rPr kumimoji="0" lang="nl-NL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DAB </a:t>
            </a:r>
            <a:r>
              <a:rPr kumimoji="0" lang="nl-N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 </a:t>
            </a:r>
            <a:r>
              <a:rPr kumimoji="0" lang="nl-NL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BCD; ABC </a:t>
            </a:r>
            <a:r>
              <a:rPr kumimoji="0" lang="nl-N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 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nl-NL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CDA.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Hai tam giác OAB và OCD có bằng nhau hay không? Từ đó, hãy so sánh các cặp đoạn thẳng: OA và OC; OB và OD.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6920741"/>
              </p:ext>
            </p:extLst>
          </p:nvPr>
        </p:nvGraphicFramePr>
        <p:xfrm>
          <a:off x="6404552" y="4436274"/>
          <a:ext cx="3322397" cy="17014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8" name="Bitmap Image" r:id="rId5" imgW="1495634" imgH="1057423" progId="Paint.Picture">
                  <p:embed/>
                </p:oleObj>
              </mc:Choice>
              <mc:Fallback>
                <p:oleObj name="Bitmap Image" r:id="rId5" imgW="1495634" imgH="1057423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4552" y="4436274"/>
                        <a:ext cx="3322397" cy="170147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6135736"/>
              </p:ext>
            </p:extLst>
          </p:nvPr>
        </p:nvGraphicFramePr>
        <p:xfrm>
          <a:off x="255596" y="3224703"/>
          <a:ext cx="5867955" cy="161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679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520899">
                <a:tc>
                  <a:txBody>
                    <a:bodyPr/>
                    <a:lstStyle/>
                    <a:p>
                      <a:r>
                        <a:rPr lang="en-US" sz="2000" b="1" i="0" u="sng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2000" b="1" i="0" u="sng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0" u="sng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2000" b="1" i="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en-US" sz="2000" b="1" i="0" kern="1200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bình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a) </a:t>
                      </a:r>
                      <a:r>
                        <a:rPr lang="en-US" sz="20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cạnh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b) </a:t>
                      </a:r>
                      <a:r>
                        <a:rPr lang="en-US" sz="20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góc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c) </a:t>
                      </a:r>
                      <a:r>
                        <a:rPr lang="en-US" sz="20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Hai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chéo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cắt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tại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mỗi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2157" y="4927018"/>
            <a:ext cx="2155679" cy="1309980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2618627" y="4897152"/>
            <a:ext cx="3561297" cy="1570987"/>
            <a:chOff x="2562255" y="5287013"/>
            <a:chExt cx="3561297" cy="1138839"/>
          </a:xfrm>
        </p:grpSpPr>
        <p:cxnSp>
          <p:nvCxnSpPr>
            <p:cNvPr id="20" name="Straight Connector 19"/>
            <p:cNvCxnSpPr/>
            <p:nvPr/>
          </p:nvCxnSpPr>
          <p:spPr>
            <a:xfrm flipH="1">
              <a:off x="2931090" y="5287013"/>
              <a:ext cx="37578" cy="11388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2562255" y="5804672"/>
              <a:ext cx="3561297" cy="628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2562254" y="5062102"/>
            <a:ext cx="3938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GT  Tứ giác ABCD là hình bình hành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658835" y="5673373"/>
            <a:ext cx="37816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KL  AB=CD; AD=BC</a:t>
            </a:r>
          </a:p>
          <a:p>
            <a:r>
              <a:rPr lang="vi-VN" dirty="0"/>
              <a:t> </a:t>
            </a:r>
            <a:r>
              <a:rPr lang="vi-VN" dirty="0" smtClean="0"/>
              <a:t>     </a:t>
            </a:r>
          </a:p>
          <a:p>
            <a:r>
              <a:rPr lang="vi-VN" dirty="0"/>
              <a:t> </a:t>
            </a:r>
            <a:r>
              <a:rPr lang="vi-VN" dirty="0" smtClean="0"/>
              <a:t>      OA=OC; OB=OD</a:t>
            </a:r>
            <a:endParaRPr lang="en-US" dirty="0"/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212380"/>
              </p:ext>
            </p:extLst>
          </p:nvPr>
        </p:nvGraphicFramePr>
        <p:xfrm>
          <a:off x="3245432" y="5946184"/>
          <a:ext cx="1526983" cy="3777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9" name="Equation" r:id="rId8" imgW="825480" imgH="253800" progId="Equation.DSMT4">
                  <p:embed/>
                </p:oleObj>
              </mc:Choice>
              <mc:Fallback>
                <p:oleObj name="Equation" r:id="rId8" imgW="8254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245432" y="5946184"/>
                        <a:ext cx="1526983" cy="3777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69871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66582" y="365202"/>
            <a:ext cx="2352045" cy="639914"/>
          </a:xfrm>
        </p:spPr>
        <p:txBody>
          <a:bodyPr>
            <a:normAutofit/>
          </a:bodyPr>
          <a:lstStyle/>
          <a:p>
            <a:r>
              <a:rPr lang="nl-NL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Định nghĩa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8128654"/>
              </p:ext>
            </p:extLst>
          </p:nvPr>
        </p:nvGraphicFramePr>
        <p:xfrm>
          <a:off x="4022096" y="628150"/>
          <a:ext cx="2321850" cy="16265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8" name="Bitmap Image" r:id="rId3" imgW="1781424" imgH="1247619" progId="Paint.Picture">
                  <p:embed/>
                </p:oleObj>
              </mc:Choice>
              <mc:Fallback>
                <p:oleObj name="Bitmap Image" r:id="rId3" imgW="1781424" imgH="1247619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2096" y="628150"/>
                        <a:ext cx="2321850" cy="16265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4685594"/>
              </p:ext>
            </p:extLst>
          </p:nvPr>
        </p:nvGraphicFramePr>
        <p:xfrm>
          <a:off x="139885" y="815036"/>
          <a:ext cx="3915647" cy="9403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1564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4034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b="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Hình </a:t>
                      </a:r>
                      <a:r>
                        <a:rPr lang="nl-NL" sz="24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bình hành là tứ giác có hai cặp cạnh đối song song. </a:t>
                      </a:r>
                      <a:endParaRPr lang="en-US" sz="2400" b="0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4181354" y="0"/>
            <a:ext cx="3884397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§4:</a:t>
            </a:r>
            <a:r>
              <a:rPr lang="nl-NL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HÌNH BÌNH HÀNH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>
            <a:stCxn id="6" idx="2"/>
          </p:cNvCxnSpPr>
          <p:nvPr/>
        </p:nvCxnSpPr>
        <p:spPr>
          <a:xfrm flipH="1">
            <a:off x="6123552" y="553357"/>
            <a:ext cx="1" cy="63046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55596" y="2098674"/>
            <a:ext cx="56475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Tứ giác ABCD là hình bình hành  khi và chỉ khi: </a:t>
            </a:r>
          </a:p>
          <a:p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AB//CD và AD//BC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66783" y="2806560"/>
            <a:ext cx="2812594" cy="40073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nl-NL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Tính chất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1890254"/>
              </p:ext>
            </p:extLst>
          </p:nvPr>
        </p:nvGraphicFramePr>
        <p:xfrm>
          <a:off x="255596" y="3224703"/>
          <a:ext cx="5867955" cy="161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679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520899">
                <a:tc>
                  <a:txBody>
                    <a:bodyPr/>
                    <a:lstStyle/>
                    <a:p>
                      <a:r>
                        <a:rPr lang="en-US" sz="2000" b="1" i="0" u="sng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2000" b="1" i="0" u="sng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0" u="sng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2000" b="1" i="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en-US" sz="2000" b="1" i="0" kern="1200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bình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a) </a:t>
                      </a:r>
                      <a:r>
                        <a:rPr lang="en-US" sz="20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cạnh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b) </a:t>
                      </a:r>
                      <a:r>
                        <a:rPr lang="en-US" sz="20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góc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c) </a:t>
                      </a:r>
                      <a:r>
                        <a:rPr lang="en-US" sz="20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Hai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chéo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cắt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tại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mỗi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157" y="4927018"/>
            <a:ext cx="2155679" cy="130998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2618627" y="4897152"/>
            <a:ext cx="3561297" cy="1570987"/>
            <a:chOff x="2562255" y="5287013"/>
            <a:chExt cx="3561297" cy="1138839"/>
          </a:xfrm>
        </p:grpSpPr>
        <p:cxnSp>
          <p:nvCxnSpPr>
            <p:cNvPr id="15" name="Straight Connector 14"/>
            <p:cNvCxnSpPr/>
            <p:nvPr/>
          </p:nvCxnSpPr>
          <p:spPr>
            <a:xfrm flipH="1">
              <a:off x="2931090" y="5287013"/>
              <a:ext cx="37578" cy="11388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2562255" y="5804672"/>
              <a:ext cx="3561297" cy="628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2562254" y="5062102"/>
            <a:ext cx="3938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GT  Tứ giác ABCD là hình bình hành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58835" y="5673373"/>
            <a:ext cx="37816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KL  AB=CD; AD=BC</a:t>
            </a:r>
          </a:p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OA=OC; OB=OD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4164109"/>
              </p:ext>
            </p:extLst>
          </p:nvPr>
        </p:nvGraphicFramePr>
        <p:xfrm>
          <a:off x="3245432" y="5946184"/>
          <a:ext cx="1526983" cy="3777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9" name="Equation" r:id="rId6" imgW="825480" imgH="253800" progId="Equation.DSMT4">
                  <p:embed/>
                </p:oleObj>
              </mc:Choice>
              <mc:Fallback>
                <p:oleObj name="Equation" r:id="rId6" imgW="8254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245432" y="5946184"/>
                        <a:ext cx="1526983" cy="3777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6343946" y="628150"/>
            <a:ext cx="5848054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Ví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(SGK- tr106) </a:t>
            </a:r>
            <a:endParaRPr kumimoji="0" lang="vi-VN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ABCD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BECD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kumimoji="0" lang="vi-VN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cắt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BD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(</a:t>
            </a:r>
            <a:r>
              <a:rPr kumimoji="0" lang="en-US" sz="24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ình</a:t>
            </a:r>
            <a:r>
              <a:rPr kumimoji="0" lang="en-US" sz="24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38).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Chứng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minh:</a:t>
            </a:r>
            <a:b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kumimoji="0" lang="en-US" sz="24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kumimoji="0" lang="en-US" sz="24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b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kumimoji="0" lang="en-US" sz="24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kumimoji="0" lang="vi-VN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6611312"/>
              </p:ext>
            </p:extLst>
          </p:nvPr>
        </p:nvGraphicFramePr>
        <p:xfrm>
          <a:off x="6501007" y="2569089"/>
          <a:ext cx="3828131" cy="167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0" name="Bitmap Image" r:id="rId8" imgW="2476190" imgH="1095528" progId="Paint.Picture">
                  <p:embed/>
                </p:oleObj>
              </mc:Choice>
              <mc:Fallback>
                <p:oleObj name="Bitmap Image" r:id="rId8" imgW="2476190" imgH="109552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1007" y="2569089"/>
                        <a:ext cx="3828131" cy="16784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7486711"/>
              </p:ext>
            </p:extLst>
          </p:nvPr>
        </p:nvGraphicFramePr>
        <p:xfrm>
          <a:off x="7414096" y="2056147"/>
          <a:ext cx="280987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1" name="Equation" r:id="rId10" imgW="152280" imgH="393480" progId="Equation.DSMT4">
                  <p:embed/>
                </p:oleObj>
              </mc:Choice>
              <mc:Fallback>
                <p:oleObj name="Equation" r:id="rId10" imgW="1522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414096" y="2056147"/>
                        <a:ext cx="280987" cy="585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80036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66582" y="365202"/>
            <a:ext cx="2352045" cy="639914"/>
          </a:xfrm>
        </p:spPr>
        <p:txBody>
          <a:bodyPr>
            <a:normAutofit/>
          </a:bodyPr>
          <a:lstStyle/>
          <a:p>
            <a:r>
              <a:rPr lang="nl-NL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Định nghĩa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4734179"/>
              </p:ext>
            </p:extLst>
          </p:nvPr>
        </p:nvGraphicFramePr>
        <p:xfrm>
          <a:off x="4022096" y="628150"/>
          <a:ext cx="2321850" cy="16265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1" name="Bitmap Image" r:id="rId3" imgW="1781424" imgH="1247619" progId="Paint.Picture">
                  <p:embed/>
                </p:oleObj>
              </mc:Choice>
              <mc:Fallback>
                <p:oleObj name="Bitmap Image" r:id="rId3" imgW="1781424" imgH="1247619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2096" y="628150"/>
                        <a:ext cx="2321850" cy="16265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9945691"/>
              </p:ext>
            </p:extLst>
          </p:nvPr>
        </p:nvGraphicFramePr>
        <p:xfrm>
          <a:off x="139885" y="815036"/>
          <a:ext cx="3915647" cy="9403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1564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4034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b="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Hình </a:t>
                      </a:r>
                      <a:r>
                        <a:rPr lang="nl-NL" sz="24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bình hành là tứ giác có hai cặp cạnh đối song song. </a:t>
                      </a:r>
                      <a:endParaRPr lang="en-US" sz="2400" b="0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4181354" y="0"/>
            <a:ext cx="3884397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§4:</a:t>
            </a:r>
            <a:r>
              <a:rPr lang="nl-NL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HÌNH BÌNH HÀNH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>
            <a:stCxn id="6" idx="2"/>
          </p:cNvCxnSpPr>
          <p:nvPr/>
        </p:nvCxnSpPr>
        <p:spPr>
          <a:xfrm flipH="1">
            <a:off x="6123552" y="553357"/>
            <a:ext cx="1" cy="63046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55596" y="2098674"/>
            <a:ext cx="56475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Tứ giác ABCD là hình bình hành  khi và chỉ khi: </a:t>
            </a:r>
          </a:p>
          <a:p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AB//CD và AD//BC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66783" y="2806560"/>
            <a:ext cx="2812594" cy="40073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nl-NL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Tính chất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6758197"/>
              </p:ext>
            </p:extLst>
          </p:nvPr>
        </p:nvGraphicFramePr>
        <p:xfrm>
          <a:off x="255596" y="3224703"/>
          <a:ext cx="5867955" cy="161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679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520899">
                <a:tc>
                  <a:txBody>
                    <a:bodyPr/>
                    <a:lstStyle/>
                    <a:p>
                      <a:r>
                        <a:rPr lang="en-US" sz="2000" b="1" i="0" u="sng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2000" b="1" i="0" u="sng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0" u="sng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2000" b="1" i="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en-US" sz="2000" b="1" i="0" kern="1200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bình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a) </a:t>
                      </a:r>
                      <a:r>
                        <a:rPr lang="en-US" sz="20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cạnh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b) </a:t>
                      </a:r>
                      <a:r>
                        <a:rPr lang="en-US" sz="20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góc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c) </a:t>
                      </a:r>
                      <a:r>
                        <a:rPr lang="en-US" sz="20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Hai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chéo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cắt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tại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mỗi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157" y="4927018"/>
            <a:ext cx="2155679" cy="130998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2618627" y="4897152"/>
            <a:ext cx="3561297" cy="1570987"/>
            <a:chOff x="2562255" y="5287013"/>
            <a:chExt cx="3561297" cy="1138839"/>
          </a:xfrm>
        </p:grpSpPr>
        <p:cxnSp>
          <p:nvCxnSpPr>
            <p:cNvPr id="13" name="Straight Connector 12"/>
            <p:cNvCxnSpPr/>
            <p:nvPr/>
          </p:nvCxnSpPr>
          <p:spPr>
            <a:xfrm flipH="1">
              <a:off x="2931090" y="5287013"/>
              <a:ext cx="37578" cy="11388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2562255" y="5804672"/>
              <a:ext cx="3561297" cy="628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2562254" y="5062102"/>
            <a:ext cx="3938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GT  Tứ giác ABCD là hình bình hành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58835" y="5673373"/>
            <a:ext cx="37816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KL  AB=CD; AD=BC</a:t>
            </a:r>
          </a:p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OA=OC; OB=OD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8001217"/>
              </p:ext>
            </p:extLst>
          </p:nvPr>
        </p:nvGraphicFramePr>
        <p:xfrm>
          <a:off x="3245432" y="5946184"/>
          <a:ext cx="1526983" cy="3777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2" name="Equation" r:id="rId6" imgW="825480" imgH="253800" progId="Equation.DSMT4">
                  <p:embed/>
                </p:oleObj>
              </mc:Choice>
              <mc:Fallback>
                <p:oleObj name="Equation" r:id="rId6" imgW="8254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245432" y="5946184"/>
                        <a:ext cx="1526983" cy="3777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ctangle 20"/>
              <p:cNvSpPr/>
              <p:nvPr/>
            </p:nvSpPr>
            <p:spPr>
              <a:xfrm>
                <a:off x="6343946" y="574696"/>
                <a:ext cx="5608474" cy="15011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2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LUYỆN TẬP </a:t>
                </a:r>
                <a:r>
                  <a:rPr lang="en-US" sz="2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en-US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:endParaRPr lang="vi-VN" sz="2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0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bình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hành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ABCD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acc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80</m:t>
                        </m:r>
                      </m:e>
                      <m:sup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AB = 4 cm; BC = 5cm.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đo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còn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lại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cửa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bình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hành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ABCD.</a:t>
                </a:r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3946" y="574696"/>
                <a:ext cx="5608474" cy="1501117"/>
              </a:xfrm>
              <a:prstGeom prst="rect">
                <a:avLst/>
              </a:prstGeom>
              <a:blipFill rotWithShape="0">
                <a:blip r:embed="rId8"/>
                <a:stretch>
                  <a:fillRect l="-1196" t="-2024" r="-1087" b="-60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1628175"/>
              </p:ext>
            </p:extLst>
          </p:nvPr>
        </p:nvGraphicFramePr>
        <p:xfrm>
          <a:off x="6186685" y="2097152"/>
          <a:ext cx="3401585" cy="18699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3" name="Bitmap Image" r:id="rId9" imgW="3381847" imgH="2010056" progId="Paint.Picture">
                  <p:embed/>
                </p:oleObj>
              </mc:Choice>
              <mc:Fallback>
                <p:oleObj name="Bitmap Image" r:id="rId9" imgW="3381847" imgH="2010056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6685" y="2097152"/>
                        <a:ext cx="3401585" cy="186993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7540668" y="2033246"/>
            <a:ext cx="904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cm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12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66582" y="365202"/>
            <a:ext cx="2352045" cy="639914"/>
          </a:xfrm>
        </p:spPr>
        <p:txBody>
          <a:bodyPr>
            <a:normAutofit/>
          </a:bodyPr>
          <a:lstStyle/>
          <a:p>
            <a:r>
              <a:rPr lang="nl-NL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Định nghĩa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5328857"/>
              </p:ext>
            </p:extLst>
          </p:nvPr>
        </p:nvGraphicFramePr>
        <p:xfrm>
          <a:off x="4022096" y="628150"/>
          <a:ext cx="2321850" cy="16265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0" name="Bitmap Image" r:id="rId3" imgW="1781424" imgH="1247619" progId="Paint.Picture">
                  <p:embed/>
                </p:oleObj>
              </mc:Choice>
              <mc:Fallback>
                <p:oleObj name="Bitmap Image" r:id="rId3" imgW="1781424" imgH="1247619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2096" y="628150"/>
                        <a:ext cx="2321850" cy="16265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4181354" y="0"/>
            <a:ext cx="3884397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§4:</a:t>
            </a:r>
            <a:r>
              <a:rPr lang="nl-NL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HÌNH BÌNH HÀNH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>
            <a:stCxn id="6" idx="2"/>
          </p:cNvCxnSpPr>
          <p:nvPr/>
        </p:nvCxnSpPr>
        <p:spPr>
          <a:xfrm flipH="1">
            <a:off x="6123552" y="553357"/>
            <a:ext cx="1" cy="63046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8860" y="734716"/>
            <a:ext cx="3653236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Tứ giác ABCD là hình bình hành  khi và chỉ khi: </a:t>
            </a:r>
          </a:p>
          <a:p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AB//CD và AD//BC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38403" y="1786561"/>
            <a:ext cx="2812594" cy="40073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nl-NL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Tính chất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9984" y="2204861"/>
            <a:ext cx="2155679" cy="130998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472353" y="2075813"/>
            <a:ext cx="3561297" cy="1570987"/>
            <a:chOff x="2562255" y="5287013"/>
            <a:chExt cx="3561297" cy="1138839"/>
          </a:xfrm>
        </p:grpSpPr>
        <p:cxnSp>
          <p:nvCxnSpPr>
            <p:cNvPr id="13" name="Straight Connector 12"/>
            <p:cNvCxnSpPr/>
            <p:nvPr/>
          </p:nvCxnSpPr>
          <p:spPr>
            <a:xfrm flipH="1">
              <a:off x="2931090" y="5287013"/>
              <a:ext cx="37578" cy="11388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2562255" y="5804672"/>
              <a:ext cx="3561297" cy="628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415980" y="2240763"/>
            <a:ext cx="3938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GT  Tứ giác ABCD là hình bình hành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2070" y="2844064"/>
            <a:ext cx="37816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KL  AB=CD; AD=BC</a:t>
            </a:r>
          </a:p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OA=OC; OB=OD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4593590"/>
              </p:ext>
            </p:extLst>
          </p:nvPr>
        </p:nvGraphicFramePr>
        <p:xfrm>
          <a:off x="1099158" y="3124845"/>
          <a:ext cx="1526983" cy="3777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1" name="Equation" r:id="rId6" imgW="825480" imgH="253800" progId="Equation.DSMT4">
                  <p:embed/>
                </p:oleObj>
              </mc:Choice>
              <mc:Fallback>
                <p:oleObj name="Equation" r:id="rId6" imgW="8254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99158" y="3124845"/>
                        <a:ext cx="1526983" cy="3777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6271863" y="623854"/>
            <a:ext cx="604601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HĐ3: </a:t>
            </a:r>
            <a:r>
              <a:rPr kumimoji="0" lang="nl-N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SGK trang 106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Cho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tứ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ABCD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AB = CD, BC = DA </a:t>
            </a:r>
            <a:r>
              <a:rPr kumimoji="0" 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kumimoji="0" lang="en-US" sz="2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kumimoji="0" 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39).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6311329" y="1377686"/>
            <a:ext cx="5880671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CDA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so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sánh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cặp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BAC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DCA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ACB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CAD. 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nl-N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ABCD có phải hình bình hành hay không?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311329" y="4299394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Cho tứ giác ABCD có hai đường chéo AC và BD cắt nhau tại điểm O của mỗi đường </a:t>
            </a:r>
            <a:r>
              <a:rPr lang="nl-NL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(Hình 40).</a:t>
            </a:r>
            <a:r>
              <a:rPr lang="nl-NL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0170607"/>
              </p:ext>
            </p:extLst>
          </p:nvPr>
        </p:nvGraphicFramePr>
        <p:xfrm>
          <a:off x="6387330" y="2761490"/>
          <a:ext cx="2754217" cy="13783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2" name="Bitmap Image" r:id="rId8" imgW="1295238" imgH="933580" progId="Paint.Picture">
                  <p:embed/>
                </p:oleObj>
              </mc:Choice>
              <mc:Fallback>
                <p:oleObj name="Bitmap Image" r:id="rId8" imgW="1295238" imgH="93358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7330" y="2761490"/>
                        <a:ext cx="2754217" cy="137834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7727997"/>
              </p:ext>
            </p:extLst>
          </p:nvPr>
        </p:nvGraphicFramePr>
        <p:xfrm>
          <a:off x="6655570" y="5102060"/>
          <a:ext cx="3243101" cy="17038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3" name="Bitmap Image" r:id="rId10" imgW="1219370" imgH="961905" progId="Paint.Picture">
                  <p:embed/>
                </p:oleObj>
              </mc:Choice>
              <mc:Fallback>
                <p:oleObj name="Bitmap Image" r:id="rId10" imgW="1219370" imgH="961905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5570" y="5102060"/>
                        <a:ext cx="3243101" cy="170389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itle 1"/>
          <p:cNvSpPr txBox="1">
            <a:spLocks/>
          </p:cNvSpPr>
          <p:nvPr/>
        </p:nvSpPr>
        <p:spPr>
          <a:xfrm>
            <a:off x="303760" y="3661195"/>
            <a:ext cx="3466174" cy="50104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nl-NL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Dấu hiệu nhận biết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064972"/>
              </p:ext>
            </p:extLst>
          </p:nvPr>
        </p:nvGraphicFramePr>
        <p:xfrm>
          <a:off x="266582" y="4162236"/>
          <a:ext cx="5856970" cy="16149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69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614921">
                <a:tc>
                  <a:txBody>
                    <a:bodyPr/>
                    <a:lstStyle/>
                    <a:p>
                      <a:pPr lvl="0"/>
                      <a:r>
                        <a:rPr lang="vi-VN" sz="19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 Tứ giác có 2 cặp cạnh đối song song là hình bình hành</a:t>
                      </a:r>
                    </a:p>
                    <a:p>
                      <a:pPr lvl="0"/>
                      <a:r>
                        <a:rPr lang="vi-VN" sz="19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19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Tứ</a:t>
                      </a:r>
                      <a:r>
                        <a:rPr lang="en-US" sz="19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giác</a:t>
                      </a:r>
                      <a:r>
                        <a:rPr lang="en-US" sz="19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9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9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9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cặp</a:t>
                      </a:r>
                      <a:r>
                        <a:rPr lang="en-US" sz="19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cạnh</a:t>
                      </a:r>
                      <a:r>
                        <a:rPr lang="en-US" sz="19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19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19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en-US" sz="19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19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19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bình</a:t>
                      </a:r>
                      <a:r>
                        <a:rPr lang="en-US" sz="19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lang="en-US" sz="19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vi-VN" sz="1900" b="0" i="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lvl="0"/>
                      <a:r>
                        <a:rPr lang="vi-VN" sz="19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lang="en-US" sz="19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Tứ</a:t>
                      </a:r>
                      <a:r>
                        <a:rPr lang="en-US" sz="19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giác</a:t>
                      </a:r>
                      <a:r>
                        <a:rPr lang="en-US" sz="19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9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hai</a:t>
                      </a:r>
                      <a:r>
                        <a:rPr lang="en-US" sz="19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sz="19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chéo</a:t>
                      </a:r>
                      <a:r>
                        <a:rPr lang="en-US" sz="19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cắt</a:t>
                      </a:r>
                      <a:r>
                        <a:rPr lang="en-US" sz="19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en-US" sz="19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tại</a:t>
                      </a:r>
                      <a:r>
                        <a:rPr lang="en-US" sz="19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19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19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9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mỗi</a:t>
                      </a:r>
                      <a:r>
                        <a:rPr lang="en-US" sz="19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sz="19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19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vi-VN" sz="19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bình</a:t>
                      </a:r>
                      <a:r>
                        <a:rPr lang="en-US" sz="19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lang="en-US" sz="19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</a:t>
                      </a:r>
                    </a:p>
                  </a:txBody>
                  <a:tcPr>
                    <a:lnL w="762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6867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66582" y="365202"/>
            <a:ext cx="2352045" cy="639914"/>
          </a:xfrm>
        </p:spPr>
        <p:txBody>
          <a:bodyPr>
            <a:normAutofit/>
          </a:bodyPr>
          <a:lstStyle/>
          <a:p>
            <a:r>
              <a:rPr lang="nl-NL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Định nghĩa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0325312"/>
              </p:ext>
            </p:extLst>
          </p:nvPr>
        </p:nvGraphicFramePr>
        <p:xfrm>
          <a:off x="4022096" y="628150"/>
          <a:ext cx="2321850" cy="16265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3" name="Bitmap Image" r:id="rId3" imgW="1781424" imgH="1247619" progId="Paint.Picture">
                  <p:embed/>
                </p:oleObj>
              </mc:Choice>
              <mc:Fallback>
                <p:oleObj name="Bitmap Image" r:id="rId3" imgW="1781424" imgH="1247619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2096" y="628150"/>
                        <a:ext cx="2321850" cy="16265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4181354" y="0"/>
            <a:ext cx="3884397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§4:</a:t>
            </a:r>
            <a:r>
              <a:rPr lang="nl-NL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HÌNH BÌNH HÀNH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>
            <a:stCxn id="5" idx="2"/>
          </p:cNvCxnSpPr>
          <p:nvPr/>
        </p:nvCxnSpPr>
        <p:spPr>
          <a:xfrm flipH="1">
            <a:off x="6123552" y="553357"/>
            <a:ext cx="1" cy="63046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10229" y="710071"/>
            <a:ext cx="3653236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Tứ giác ABCD là hình bình hành  khi và chỉ khi: </a:t>
            </a:r>
          </a:p>
          <a:p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AB//CD và AD//BC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38403" y="1786561"/>
            <a:ext cx="2812594" cy="40073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nl-NL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Tính chất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9984" y="2204861"/>
            <a:ext cx="2155679" cy="130998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472353" y="2075813"/>
            <a:ext cx="3561297" cy="1570987"/>
            <a:chOff x="2562255" y="5287013"/>
            <a:chExt cx="3561297" cy="1138839"/>
          </a:xfrm>
        </p:grpSpPr>
        <p:cxnSp>
          <p:nvCxnSpPr>
            <p:cNvPr id="11" name="Straight Connector 10"/>
            <p:cNvCxnSpPr/>
            <p:nvPr/>
          </p:nvCxnSpPr>
          <p:spPr>
            <a:xfrm flipH="1">
              <a:off x="2931090" y="5287013"/>
              <a:ext cx="37578" cy="11388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2562255" y="5804672"/>
              <a:ext cx="3561297" cy="628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415980" y="2240763"/>
            <a:ext cx="3938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GT  Tứ giác ABCD là hình bình hành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2070" y="2844064"/>
            <a:ext cx="37816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KL  AB=CD; AD=BC</a:t>
            </a:r>
          </a:p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OA=OC; OB=OD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8497175"/>
              </p:ext>
            </p:extLst>
          </p:nvPr>
        </p:nvGraphicFramePr>
        <p:xfrm>
          <a:off x="1099158" y="3124845"/>
          <a:ext cx="1526983" cy="3777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4" name="Equation" r:id="rId6" imgW="825480" imgH="253800" progId="Equation.DSMT4">
                  <p:embed/>
                </p:oleObj>
              </mc:Choice>
              <mc:Fallback>
                <p:oleObj name="Equation" r:id="rId6" imgW="8254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99158" y="3124845"/>
                        <a:ext cx="1526983" cy="3777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7205362"/>
              </p:ext>
            </p:extLst>
          </p:nvPr>
        </p:nvGraphicFramePr>
        <p:xfrm>
          <a:off x="266582" y="4162236"/>
          <a:ext cx="5856970" cy="2118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69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614921">
                <a:tc>
                  <a:txBody>
                    <a:bodyPr/>
                    <a:lstStyle/>
                    <a:p>
                      <a:pPr lvl="0"/>
                      <a:r>
                        <a:rPr lang="vi-VN" sz="19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 Tứ giác có 2 cặp cạnh đối song song là hình bình hành</a:t>
                      </a:r>
                    </a:p>
                    <a:p>
                      <a:pPr lvl="0"/>
                      <a:r>
                        <a:rPr lang="vi-VN" sz="19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19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Tứ</a:t>
                      </a:r>
                      <a:r>
                        <a:rPr lang="en-US" sz="19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giác</a:t>
                      </a:r>
                      <a:r>
                        <a:rPr lang="en-US" sz="19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9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9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9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cặp</a:t>
                      </a:r>
                      <a:r>
                        <a:rPr lang="en-US" sz="19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cạnh</a:t>
                      </a:r>
                      <a:r>
                        <a:rPr lang="en-US" sz="19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19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19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en-US" sz="19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19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19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bình</a:t>
                      </a:r>
                      <a:r>
                        <a:rPr lang="en-US" sz="19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lang="en-US" sz="19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vi-VN" sz="1900" b="0" i="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lvl="0"/>
                      <a:r>
                        <a:rPr lang="vi-VN" sz="19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 Tư giác có 2 cạnh đối song song và bằng nhau là hình bình hành</a:t>
                      </a:r>
                    </a:p>
                    <a:p>
                      <a:pPr lvl="0"/>
                      <a:r>
                        <a:rPr lang="vi-VN" sz="19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4. Tứ giác có các góc đối bằng nhau là hình bình hành</a:t>
                      </a:r>
                      <a:endParaRPr lang="en-US" sz="1900" b="0" i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lvl="0"/>
                      <a:r>
                        <a:rPr lang="vi-VN" sz="19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5.</a:t>
                      </a:r>
                      <a:r>
                        <a:rPr lang="en-US" sz="19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Tứ</a:t>
                      </a:r>
                      <a:r>
                        <a:rPr lang="en-US" sz="19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giác</a:t>
                      </a:r>
                      <a:r>
                        <a:rPr lang="en-US" sz="19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9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hai</a:t>
                      </a:r>
                      <a:r>
                        <a:rPr lang="en-US" sz="19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sz="19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chéo</a:t>
                      </a:r>
                      <a:r>
                        <a:rPr lang="en-US" sz="19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cắt</a:t>
                      </a:r>
                      <a:r>
                        <a:rPr lang="en-US" sz="19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en-US" sz="19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tại</a:t>
                      </a:r>
                      <a:r>
                        <a:rPr lang="en-US" sz="19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19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19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9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mỗi</a:t>
                      </a:r>
                      <a:r>
                        <a:rPr lang="en-US" sz="19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sz="19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19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vi-VN" sz="19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bình</a:t>
                      </a:r>
                      <a:r>
                        <a:rPr lang="en-US" sz="19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lang="en-US" sz="19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</a:t>
                      </a:r>
                    </a:p>
                  </a:txBody>
                  <a:tcPr>
                    <a:lnL w="762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2" name="Title 1"/>
          <p:cNvSpPr txBox="1">
            <a:spLocks/>
          </p:cNvSpPr>
          <p:nvPr/>
        </p:nvSpPr>
        <p:spPr>
          <a:xfrm>
            <a:off x="303760" y="3661195"/>
            <a:ext cx="3466174" cy="50104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nl-NL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Dấu hiệu nhận biết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142215" y="650068"/>
            <a:ext cx="609303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 (SGK-tr107) </a:t>
            </a:r>
            <a:endParaRPr lang="vi-VN" sz="2000" b="1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tứ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ABCD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CD 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song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chéo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BD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cắt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minh:</a:t>
            </a:r>
            <a:b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△OAB 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△OCD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b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Tứ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ABCD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214465"/>
              </p:ext>
            </p:extLst>
          </p:nvPr>
        </p:nvGraphicFramePr>
        <p:xfrm>
          <a:off x="6257491" y="2685771"/>
          <a:ext cx="4039259" cy="17868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5" name="Bitmap Image" r:id="rId8" imgW="1552792" imgH="952633" progId="Paint.Picture">
                  <p:embed/>
                </p:oleObj>
              </mc:Choice>
              <mc:Fallback>
                <p:oleObj name="Bitmap Image" r:id="rId8" imgW="1552792" imgH="952633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7491" y="2685771"/>
                        <a:ext cx="4039259" cy="17868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79700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490</TotalTime>
  <Words>1592</Words>
  <Application>Microsoft Office PowerPoint</Application>
  <PresentationFormat>Widescreen</PresentationFormat>
  <Paragraphs>181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Arial</vt:lpstr>
      <vt:lpstr>Calibri</vt:lpstr>
      <vt:lpstr>Cambria Math</vt:lpstr>
      <vt:lpstr>Century Gothic</vt:lpstr>
      <vt:lpstr>Tahoma</vt:lpstr>
      <vt:lpstr>Times New Roman</vt:lpstr>
      <vt:lpstr>VNI-Times</vt:lpstr>
      <vt:lpstr>Wingdings 3</vt:lpstr>
      <vt:lpstr>Wisp</vt:lpstr>
      <vt:lpstr>Bitmap Image</vt:lpstr>
      <vt:lpstr>MathType 7.0 Equation</vt:lpstr>
      <vt:lpstr>PowerPoint Presentation</vt:lpstr>
      <vt:lpstr>PowerPoint Presentation</vt:lpstr>
      <vt:lpstr>PowerPoint Presentation</vt:lpstr>
      <vt:lpstr>I. Định nghĩa</vt:lpstr>
      <vt:lpstr>I. Định nghĩa</vt:lpstr>
      <vt:lpstr>I. Định nghĩa</vt:lpstr>
      <vt:lpstr>I. Định nghĩa</vt:lpstr>
      <vt:lpstr>I. Định nghĩa</vt:lpstr>
      <vt:lpstr>I. Định nghĩa</vt:lpstr>
      <vt:lpstr>I. Định nghĩa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CPN</dc:creator>
  <cp:lastModifiedBy>Giga</cp:lastModifiedBy>
  <cp:revision>55</cp:revision>
  <dcterms:created xsi:type="dcterms:W3CDTF">2023-06-23T17:41:37Z</dcterms:created>
  <dcterms:modified xsi:type="dcterms:W3CDTF">2024-10-11T14:52:27Z</dcterms:modified>
</cp:coreProperties>
</file>