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6"/>
  </p:notesMasterIdLst>
  <p:sldIdLst>
    <p:sldId id="256" r:id="rId4"/>
    <p:sldId id="297" r:id="rId5"/>
    <p:sldId id="259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10" r:id="rId17"/>
    <p:sldId id="307" r:id="rId18"/>
    <p:sldId id="309" r:id="rId19"/>
    <p:sldId id="257" r:id="rId20"/>
    <p:sldId id="311" r:id="rId21"/>
    <p:sldId id="258" r:id="rId22"/>
    <p:sldId id="313" r:id="rId23"/>
    <p:sldId id="312" r:id="rId24"/>
    <p:sldId id="314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72" r:id="rId34"/>
    <p:sldId id="325" r:id="rId35"/>
  </p:sldIdLst>
  <p:sldSz cx="9144000" cy="5143500" type="screen16x9"/>
  <p:notesSz cx="6858000" cy="9144000"/>
  <p:embeddedFontLs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Roboto Condensed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Roboto Condensed Light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0F3"/>
    <a:srgbClr val="0051F2"/>
    <a:srgbClr val="FDE1BB"/>
    <a:srgbClr val="CC66FF"/>
    <a:srgbClr val="CC0099"/>
    <a:srgbClr val="C6E6A2"/>
    <a:srgbClr val="9CD45E"/>
    <a:srgbClr val="66FF99"/>
    <a:srgbClr val="5AF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306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35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9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5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6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2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3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8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1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81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1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7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67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29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528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768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95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7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3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1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2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microsoft.com/office/2007/relationships/hdphoto" Target="../media/hdphoto4.wdp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slide" Target="slide29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slide" Target="slide27.xml"/><Relationship Id="rId5" Type="http://schemas.openxmlformats.org/officeDocument/2006/relationships/slide" Target="slide25.xml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1.png"/><Relationship Id="rId14" Type="http://schemas.openxmlformats.org/officeDocument/2006/relationships/slide" Target="slide26.xml"/><Relationship Id="rId2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1668" y="1075696"/>
            <a:ext cx="7585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BÀI 3: PHÉP CỘNG, PHÉP TRỪ CÁC SỐ TỰ NHIÊN</a:t>
            </a:r>
          </a:p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chemeClr val="bg1"/>
                </a:solidFill>
              </a:rPr>
              <a:t>(2 </a:t>
            </a:r>
            <a:r>
              <a:rPr lang="en-US" sz="4400" b="1" dirty="0" err="1" smtClean="0">
                <a:solidFill>
                  <a:schemeClr val="bg1"/>
                </a:solidFill>
              </a:rPr>
              <a:t>Tiết</a:t>
            </a:r>
            <a:r>
              <a:rPr lang="en-US" sz="4400" b="1" dirty="0" smtClean="0">
                <a:solidFill>
                  <a:schemeClr val="bg1"/>
                </a:solidFill>
              </a:rPr>
              <a:t>)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583894" y="345412"/>
            <a:ext cx="8174516" cy="4291088"/>
          </a:xfrm>
          <a:prstGeom prst="horizontalScroll">
            <a:avLst>
              <a:gd name="adj" fmla="val 107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1: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Mẹ</a:t>
            </a:r>
            <a:r>
              <a:rPr lang="en-US" sz="2800" dirty="0" smtClean="0">
                <a:solidFill>
                  <a:schemeClr val="tx1"/>
                </a:solidFill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</a:rPr>
              <a:t>mua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cho</a:t>
            </a:r>
            <a:r>
              <a:rPr lang="en-US" sz="2800" dirty="0" smtClean="0">
                <a:solidFill>
                  <a:schemeClr val="tx1"/>
                </a:solidFill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phục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học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gồm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áo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sơ</a:t>
            </a:r>
            <a:r>
              <a:rPr lang="en-US" sz="2800" dirty="0" smtClean="0">
                <a:solidFill>
                  <a:schemeClr val="tx1"/>
                </a:solidFill>
              </a:rPr>
              <a:t> mi </a:t>
            </a:r>
            <a:r>
              <a:rPr lang="en-US" sz="2800" err="1" smtClean="0">
                <a:solidFill>
                  <a:schemeClr val="tx1"/>
                </a:solidFill>
              </a:rPr>
              <a:t>giá</a:t>
            </a:r>
            <a:r>
              <a:rPr lang="en-US" sz="2800" smtClean="0">
                <a:solidFill>
                  <a:schemeClr val="tx1"/>
                </a:solidFill>
              </a:rPr>
              <a:t> 125000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áo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khoác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giá</a:t>
            </a:r>
            <a:r>
              <a:rPr lang="en-US" sz="2800" smtClean="0">
                <a:solidFill>
                  <a:schemeClr val="tx1"/>
                </a:solidFill>
              </a:rPr>
              <a:t> 140000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giá</a:t>
            </a:r>
            <a:r>
              <a:rPr lang="en-US" sz="2800" smtClean="0">
                <a:solidFill>
                  <a:schemeClr val="tx1"/>
                </a:solidFill>
              </a:rPr>
              <a:t> 160000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mẹ</a:t>
            </a:r>
            <a:r>
              <a:rPr lang="en-US" sz="2800" dirty="0" smtClean="0">
                <a:solidFill>
                  <a:schemeClr val="tx1"/>
                </a:solidFill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</a:rPr>
              <a:t>đã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mua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phục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cho</a:t>
            </a:r>
            <a:r>
              <a:rPr lang="en-US" sz="2800" dirty="0" smtClean="0">
                <a:solidFill>
                  <a:schemeClr val="tx1"/>
                </a:solidFill>
              </a:rPr>
              <a:t> An.</a:t>
            </a:r>
            <a:r>
              <a:rPr lang="en-US" dirty="0" smtClean="0"/>
              <a:t>: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752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52290" y="723910"/>
            <a:ext cx="280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5148" y="1645029"/>
            <a:ext cx="7856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/>
              <a:t>Số tiền mẹ An đã mua đồng phục cho An </a:t>
            </a:r>
            <a:r>
              <a:rPr lang="vi-VN" sz="2400" dirty="0" smtClean="0"/>
              <a:t>là: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vi-VN" sz="2400" dirty="0" smtClean="0"/>
              <a:t>125000 </a:t>
            </a:r>
            <a:r>
              <a:rPr lang="vi-VN" sz="2400" dirty="0"/>
              <a:t>+ 140000 </a:t>
            </a:r>
            <a:r>
              <a:rPr lang="vi-VN" sz="2400"/>
              <a:t>+ </a:t>
            </a:r>
            <a:r>
              <a:rPr lang="vi-VN" sz="2400" smtClean="0"/>
              <a:t>16000</a:t>
            </a:r>
            <a:r>
              <a:rPr lang="en-GB" sz="2400" smtClean="0"/>
              <a:t>0</a:t>
            </a:r>
            <a:r>
              <a:rPr lang="en-US" sz="2400" smtClean="0"/>
              <a:t>  </a:t>
            </a:r>
            <a:r>
              <a:rPr lang="vi-VN" sz="2400" dirty="0" smtClean="0"/>
              <a:t>= </a:t>
            </a:r>
            <a:r>
              <a:rPr lang="vi-VN" sz="2400" dirty="0"/>
              <a:t>425000 (đồng</a:t>
            </a:r>
            <a:r>
              <a:rPr lang="vi-VN" sz="2400" dirty="0" smtClean="0"/>
              <a:t>)</a:t>
            </a:r>
            <a:endParaRPr lang="en-US" sz="2400" dirty="0" smtClean="0"/>
          </a:p>
          <a:p>
            <a:pPr algn="r">
              <a:lnSpc>
                <a:spcPct val="150000"/>
              </a:lnSpc>
            </a:pP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425 000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94588"/>
            <a:ext cx="2048912" cy="2048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t="3585" b="4865"/>
          <a:stretch/>
        </p:blipFill>
        <p:spPr>
          <a:xfrm>
            <a:off x="7485400" y="-29225"/>
            <a:ext cx="1752600" cy="1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597925" y="3226352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+mn-lt"/>
              </a:rPr>
              <a:t>PHÉP TRỪ</a:t>
            </a:r>
            <a:endParaRPr sz="4800" dirty="0">
              <a:latin typeface="+mn-lt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0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13</a:t>
            </a:fld>
            <a:endParaRPr lang="en" sz="1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317" y="629344"/>
            <a:ext cx="7849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+mn-lt"/>
                <a:ea typeface="Calibri" panose="020F0502020204030204" pitchFamily="34" charset="0"/>
              </a:rPr>
              <a:t>P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hép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trừ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 số 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tự 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cho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tự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nhỏ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hơn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hoặc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: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141" y="2382598"/>
            <a:ext cx="4417535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	- 	b 	= 	c</a:t>
            </a:r>
            <a:endParaRPr lang="vi-VN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15921" y="297821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02680" y="3014530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41499" y="305229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6220" y="3804087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trừ</a:t>
            </a:r>
            <a:endParaRPr lang="vi-VN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26345" y="3804087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trừ</a:t>
            </a:r>
            <a:endParaRPr lang="vi-VN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39426" y="3804087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Hiệu</a:t>
            </a:r>
            <a:endParaRPr lang="vi-V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00800" y="2371312"/>
                <a:ext cx="2163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/>
                  <a:t>ĐK: a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/>
                      </a:rPr>
                      <m:t>≥</m:t>
                    </m:r>
                  </m:oMath>
                </a14:m>
                <a:r>
                  <a:rPr lang="vi-VN" sz="2800" b="1" dirty="0"/>
                  <a:t> b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371312"/>
                <a:ext cx="2163651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4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1" grpId="0"/>
      <p:bldP spid="22" grpId="0"/>
      <p:bldP spid="2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24921" y="1890228"/>
            <a:ext cx="4417535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	- 	b 	= 	c</a:t>
            </a:r>
            <a:endParaRPr lang="vi-VN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69701" y="248584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56460" y="2522160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95279" y="255992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192235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trừ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7147" y="3238476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trừ</a:t>
            </a:r>
            <a:endParaRPr lang="vi-V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99560" y="3192235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Hiệu</a:t>
            </a:r>
            <a:endParaRPr lang="vi-VN" sz="2800" b="1" dirty="0"/>
          </a:p>
        </p:txBody>
      </p:sp>
      <p:sp>
        <p:nvSpPr>
          <p:cNvPr id="11" name="Oval 10"/>
          <p:cNvSpPr/>
          <p:nvPr/>
        </p:nvSpPr>
        <p:spPr>
          <a:xfrm>
            <a:off x="3742092" y="0"/>
            <a:ext cx="5363308" cy="12660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Muốn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bị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trừ</a:t>
            </a:r>
            <a:r>
              <a:rPr lang="en-US" sz="2800" b="1" dirty="0" smtClean="0">
                <a:solidFill>
                  <a:schemeClr val="tx1"/>
                </a:solidFill>
              </a:rPr>
              <a:t>, ta </a:t>
            </a:r>
            <a:r>
              <a:rPr lang="en-US" sz="2800" b="1" dirty="0" err="1" smtClean="0">
                <a:solidFill>
                  <a:schemeClr val="tx1"/>
                </a:solidFill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2092" y="3759926"/>
            <a:ext cx="5363308" cy="12660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Muốn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trừ</a:t>
            </a:r>
            <a:r>
              <a:rPr lang="en-US" sz="2800" b="1" dirty="0" smtClean="0">
                <a:solidFill>
                  <a:schemeClr val="tx1"/>
                </a:solidFill>
              </a:rPr>
              <a:t>, ta </a:t>
            </a:r>
            <a:r>
              <a:rPr lang="en-US" sz="2800" b="1" dirty="0" err="1" smtClean="0">
                <a:solidFill>
                  <a:schemeClr val="tx1"/>
                </a:solidFill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669701" y="817490"/>
            <a:ext cx="3110991" cy="999498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2495279" y="3780223"/>
            <a:ext cx="1104281" cy="612749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2861" y="1874056"/>
            <a:ext cx="7778839" cy="1305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Nếu a – b = c thì a = b + c</a:t>
            </a:r>
            <a:endParaRPr lang="en-US" sz="2800" dirty="0"/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Nếu a + b = c thì a = c – b và b = c – a.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2861" y="921644"/>
            <a:ext cx="3306559" cy="869306"/>
            <a:chOff x="582862" y="871075"/>
            <a:chExt cx="3306559" cy="869306"/>
          </a:xfrm>
        </p:grpSpPr>
        <p:sp>
          <p:nvSpPr>
            <p:cNvPr id="5" name="TextBox 4"/>
            <p:cNvSpPr txBox="1"/>
            <p:nvPr/>
          </p:nvSpPr>
          <p:spPr>
            <a:xfrm>
              <a:off x="916237" y="909384"/>
              <a:ext cx="297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err="1" smtClean="0"/>
                <a:t>Lưu</a:t>
              </a:r>
              <a:r>
                <a:rPr lang="en-US" sz="2400" b="1" i="1" u="sng" dirty="0" smtClean="0"/>
                <a:t> ý:</a:t>
              </a:r>
            </a:p>
            <a:p>
              <a:endParaRPr lang="vi-VN" sz="2400" b="1" i="1" u="sng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62" y="871075"/>
              <a:ext cx="313802" cy="49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2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1905926" y="360609"/>
            <a:ext cx="6581251" cy="162273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chemeClr val="tx1"/>
                </a:solidFill>
              </a:rPr>
              <a:t>Luyện</a:t>
            </a:r>
            <a:r>
              <a:rPr lang="en-US" sz="2800" b="1" i="1" u="sng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</a:rPr>
              <a:t>tập</a:t>
            </a:r>
            <a:r>
              <a:rPr lang="en-US" sz="2800" b="1" i="1" u="sng" dirty="0">
                <a:solidFill>
                  <a:schemeClr val="tx1"/>
                </a:solidFill>
              </a:rPr>
              <a:t> </a:t>
            </a:r>
            <a:r>
              <a:rPr lang="en-US" sz="2800" b="1" i="1" u="sng" dirty="0" smtClean="0">
                <a:solidFill>
                  <a:schemeClr val="tx1"/>
                </a:solidFill>
              </a:rPr>
              <a:t>2: </a:t>
            </a:r>
            <a:r>
              <a:rPr lang="en-US" sz="2800" dirty="0" err="1" smtClean="0">
                <a:solidFill>
                  <a:schemeClr val="tx1"/>
                </a:solidFill>
              </a:rPr>
              <a:t>Tìm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124 </a:t>
            </a:r>
            <a:r>
              <a:rPr lang="en-US" sz="2800" smtClean="0">
                <a:solidFill>
                  <a:schemeClr val="tx1"/>
                </a:solidFill>
              </a:rPr>
              <a:t>+ (18 </a:t>
            </a:r>
            <a:r>
              <a:rPr lang="en-US" sz="2800" dirty="0" smtClean="0">
                <a:solidFill>
                  <a:schemeClr val="tx1"/>
                </a:solidFill>
              </a:rPr>
              <a:t>– x) = 217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86378" y="1983347"/>
            <a:ext cx="6400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124 + (118 - x) = 217 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           </a:t>
            </a:r>
            <a:r>
              <a:rPr lang="vi-VN" sz="2800" dirty="0">
                <a:solidFill>
                  <a:srgbClr val="FF0000"/>
                </a:solidFill>
              </a:rPr>
              <a:t>118 - x = 217 - </a:t>
            </a:r>
            <a:r>
              <a:rPr lang="vi-VN" sz="2800" dirty="0" smtClean="0">
                <a:solidFill>
                  <a:srgbClr val="FF0000"/>
                </a:solidFill>
              </a:rPr>
              <a:t>12</a:t>
            </a:r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3" y="2125014"/>
            <a:ext cx="16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04179" y="3243737"/>
            <a:ext cx="2884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118 - x = </a:t>
            </a:r>
            <a:r>
              <a:rPr lang="vi-VN" sz="2800" dirty="0" smtClean="0">
                <a:solidFill>
                  <a:srgbClr val="FF0000"/>
                </a:solidFill>
              </a:rPr>
              <a:t>9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6163" y="3815302"/>
            <a:ext cx="3638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x  = 118 - </a:t>
            </a:r>
            <a:r>
              <a:rPr lang="vi-VN" sz="2800" dirty="0" smtClean="0">
                <a:solidFill>
                  <a:srgbClr val="FF0000"/>
                </a:solidFill>
              </a:rPr>
              <a:t>93 </a:t>
            </a:r>
            <a:r>
              <a:rPr lang="vi-VN" sz="2800" dirty="0">
                <a:solidFill>
                  <a:srgbClr val="FF0000"/>
                </a:solidFill>
              </a:rPr>
              <a:t>             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4076163" y="4386866"/>
            <a:ext cx="12731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x  = 25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66092" y="445599"/>
            <a:ext cx="471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LUYỆN TẬP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62" y="1547450"/>
            <a:ext cx="3393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Bài</a:t>
            </a:r>
            <a:r>
              <a:rPr lang="en-US" sz="2800" b="1" dirty="0" smtClean="0"/>
              <a:t> 1: </a:t>
            </a:r>
            <a:r>
              <a:rPr lang="en-US" sz="2800" dirty="0" err="1" smtClean="0"/>
              <a:t>Tính</a:t>
            </a:r>
            <a:endParaRPr lang="en-US" sz="2800" b="1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178" y="99979"/>
            <a:ext cx="2172395" cy="1883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373" y="2662946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127 + 39 + 73</a:t>
            </a:r>
            <a:endParaRPr lang="vi-VN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40373" y="3586354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417 - 17 - 299</a:t>
            </a:r>
            <a:endParaRPr lang="vi-VN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2059" y="2670615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 135 + 360 + 65 + 40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72059" y="3586354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981 - 781 + 29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284306" y="119213"/>
            <a:ext cx="4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:</a:t>
            </a:r>
            <a:endParaRPr lang="vi-VN" sz="3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67" y="709096"/>
            <a:ext cx="3112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a) 127 + 39 + 73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/>
              <a:t>= </a:t>
            </a:r>
            <a:r>
              <a:rPr lang="vi-VN" sz="2400" smtClean="0"/>
              <a:t>(127 </a:t>
            </a:r>
            <a:r>
              <a:rPr lang="vi-VN" sz="2400" dirty="0"/>
              <a:t>+ 73) + 39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200 + 39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239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9996" y="742794"/>
            <a:ext cx="4049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b</a:t>
            </a:r>
            <a:r>
              <a:rPr lang="vi-VN" sz="2400" dirty="0" smtClean="0"/>
              <a:t>) 1</a:t>
            </a:r>
            <a:r>
              <a:rPr lang="en-US" sz="2400" dirty="0" smtClean="0"/>
              <a:t>35</a:t>
            </a:r>
            <a:r>
              <a:rPr lang="vi-VN" sz="2400" dirty="0" smtClean="0"/>
              <a:t> </a:t>
            </a:r>
            <a:r>
              <a:rPr lang="vi-VN" sz="2400" dirty="0"/>
              <a:t>+ </a:t>
            </a:r>
            <a:r>
              <a:rPr lang="vi-VN" sz="2400" dirty="0" smtClean="0"/>
              <a:t>3</a:t>
            </a:r>
            <a:r>
              <a:rPr lang="en-US" sz="2400" dirty="0" smtClean="0"/>
              <a:t>60</a:t>
            </a:r>
            <a:r>
              <a:rPr lang="vi-VN" sz="2400" dirty="0" smtClean="0"/>
              <a:t> </a:t>
            </a:r>
            <a:r>
              <a:rPr lang="vi-VN" sz="2400" dirty="0"/>
              <a:t>+ </a:t>
            </a:r>
            <a:r>
              <a:rPr lang="en-US" sz="2400" dirty="0" smtClean="0"/>
              <a:t>65 + 40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/>
              <a:t>= </a:t>
            </a:r>
            <a:r>
              <a:rPr lang="vi-VN" sz="2400" smtClean="0"/>
              <a:t>(1</a:t>
            </a:r>
            <a:r>
              <a:rPr lang="en-US" sz="2400" dirty="0" smtClean="0"/>
              <a:t>35</a:t>
            </a:r>
            <a:r>
              <a:rPr lang="vi-VN" sz="2400" dirty="0" smtClean="0"/>
              <a:t> </a:t>
            </a:r>
            <a:r>
              <a:rPr lang="vi-VN" sz="2400"/>
              <a:t>+ </a:t>
            </a:r>
            <a:r>
              <a:rPr lang="en-US" sz="2400" smtClean="0"/>
              <a:t>65</a:t>
            </a:r>
            <a:r>
              <a:rPr lang="vi-VN" sz="2400" dirty="0" smtClean="0"/>
              <a:t>) </a:t>
            </a:r>
            <a:r>
              <a:rPr lang="vi-VN" sz="2400" dirty="0"/>
              <a:t>+ </a:t>
            </a:r>
            <a:r>
              <a:rPr lang="en-US" sz="2400" dirty="0" smtClean="0"/>
              <a:t>(</a:t>
            </a:r>
            <a:r>
              <a:rPr lang="vi-VN" sz="2400" dirty="0" smtClean="0"/>
              <a:t>3</a:t>
            </a:r>
            <a:r>
              <a:rPr lang="en-US" sz="2400" dirty="0" smtClean="0"/>
              <a:t>60 + 40)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200 </a:t>
            </a:r>
            <a:r>
              <a:rPr lang="vi-VN" sz="2400"/>
              <a:t>+ </a:t>
            </a:r>
            <a:r>
              <a:rPr lang="en-GB" sz="2400" smtClean="0"/>
              <a:t>400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/>
              <a:t>= </a:t>
            </a:r>
            <a:r>
              <a:rPr lang="en-GB" sz="2400" smtClean="0"/>
              <a:t>600</a:t>
            </a:r>
            <a:endParaRPr lang="vi-VN" sz="2400" dirty="0"/>
          </a:p>
        </p:txBody>
      </p:sp>
      <p:sp>
        <p:nvSpPr>
          <p:cNvPr id="6" name="Rectangle 5"/>
          <p:cNvSpPr/>
          <p:nvPr/>
        </p:nvSpPr>
        <p:spPr>
          <a:xfrm>
            <a:off x="378067" y="2948940"/>
            <a:ext cx="3112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c) 417 – 17 -  299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(417 – 17) </a:t>
            </a:r>
            <a:r>
              <a:rPr lang="vi-VN" sz="2400">
                <a:latin typeface="+mn-lt"/>
                <a:ea typeface="Calibri" panose="020F0502020204030204" pitchFamily="34" charset="0"/>
              </a:rPr>
              <a:t>–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299</a:t>
            </a:r>
            <a:endParaRPr lang="en-GB" sz="240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smtClean="0">
                <a:latin typeface="+mn-lt"/>
                <a:ea typeface="Calibri" panose="020F0502020204030204" pitchFamily="34" charset="0"/>
              </a:rPr>
              <a:t>= 400 - 299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101</a:t>
            </a:r>
            <a:endParaRPr lang="vi-VN" sz="240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56345"/>
              </p:ext>
            </p:extLst>
          </p:nvPr>
        </p:nvGraphicFramePr>
        <p:xfrm>
          <a:off x="4818755" y="2948940"/>
          <a:ext cx="3069590" cy="219456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3069590">
                  <a:extLst>
                    <a:ext uri="{9D8B030D-6E8A-4147-A177-3AD203B41FA5}">
                      <a16:colId xmlns:a16="http://schemas.microsoft.com/office/drawing/2014/main" val="2883099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d) 981 – 781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= </a:t>
                      </a:r>
                      <a:r>
                        <a:rPr lang="vi-VN" sz="2400" smtClean="0">
                          <a:effectLst/>
                        </a:rPr>
                        <a:t>(981</a:t>
                      </a:r>
                      <a:r>
                        <a:rPr lang="en-GB" sz="2400" smtClean="0">
                          <a:effectLst/>
                        </a:rPr>
                        <a:t> </a:t>
                      </a:r>
                      <a:r>
                        <a:rPr lang="vi-VN" sz="2400" smtClean="0">
                          <a:effectLst/>
                        </a:rPr>
                        <a:t>-</a:t>
                      </a:r>
                      <a:r>
                        <a:rPr lang="en-GB" sz="2400" smtClean="0">
                          <a:effectLst/>
                        </a:rPr>
                        <a:t> </a:t>
                      </a:r>
                      <a:r>
                        <a:rPr lang="vi-VN" sz="2400" smtClean="0">
                          <a:effectLst/>
                        </a:rPr>
                        <a:t>781</a:t>
                      </a:r>
                      <a:r>
                        <a:rPr lang="vi-VN" sz="2400" dirty="0">
                          <a:effectLst/>
                        </a:rPr>
                        <a:t>)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=  200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= 229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81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2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01044" y="744017"/>
            <a:ext cx="86743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nhẩm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tách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hạng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1044" y="3567223"/>
            <a:ext cx="221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79 + 65 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1044" y="4279971"/>
            <a:ext cx="221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) 996 + 45 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7922" y="3553964"/>
            <a:ext cx="221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) 37 + 198 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37921" y="4266712"/>
            <a:ext cx="314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d) 3 492 + 319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1044" y="1591694"/>
            <a:ext cx="921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u="sng" dirty="0" err="1" smtClean="0">
                <a:solidFill>
                  <a:srgbClr val="FF0000"/>
                </a:solidFill>
              </a:rPr>
              <a:t>Ví</a:t>
            </a:r>
            <a:r>
              <a:rPr lang="en-US" sz="2400" i="1" u="sng" dirty="0" smtClean="0">
                <a:solidFill>
                  <a:srgbClr val="FF0000"/>
                </a:solidFill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</a:rPr>
              <a:t>dụ</a:t>
            </a:r>
            <a:r>
              <a:rPr lang="en-US" sz="2400" i="1" u="sng" smtClean="0">
                <a:solidFill>
                  <a:srgbClr val="FF0000"/>
                </a:solidFill>
              </a:rPr>
              <a:t>:</a:t>
            </a:r>
            <a:r>
              <a:rPr lang="en-US" sz="2400" i="1" smtClean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89 </a:t>
            </a:r>
            <a:r>
              <a:rPr lang="en-US" sz="2400" b="1" dirty="0" smtClean="0">
                <a:solidFill>
                  <a:srgbClr val="FF0000"/>
                </a:solidFill>
              </a:rPr>
              <a:t>+ 35 = 89 </a:t>
            </a:r>
            <a:r>
              <a:rPr lang="en-US" sz="2400" b="1" smtClean="0">
                <a:solidFill>
                  <a:srgbClr val="FF0000"/>
                </a:solidFill>
              </a:rPr>
              <a:t>+ (11 </a:t>
            </a:r>
            <a:r>
              <a:rPr lang="en-US" sz="2400" b="1" dirty="0" smtClean="0">
                <a:solidFill>
                  <a:srgbClr val="FF0000"/>
                </a:solidFill>
              </a:rPr>
              <a:t>+ </a:t>
            </a:r>
            <a:r>
              <a:rPr lang="en-US" sz="2400" b="1" smtClean="0">
                <a:solidFill>
                  <a:srgbClr val="FF0000"/>
                </a:solidFill>
              </a:rPr>
              <a:t>24) = (89 </a:t>
            </a:r>
            <a:r>
              <a:rPr lang="en-US" sz="2400" b="1" dirty="0" smtClean="0">
                <a:solidFill>
                  <a:srgbClr val="FF0000"/>
                </a:solidFill>
              </a:rPr>
              <a:t>+ 11) + </a:t>
            </a:r>
            <a:r>
              <a:rPr lang="en-US" sz="2400" b="1" smtClean="0">
                <a:solidFill>
                  <a:srgbClr val="FF0000"/>
                </a:solidFill>
              </a:rPr>
              <a:t>24 = </a:t>
            </a:r>
            <a:r>
              <a:rPr lang="en-US" sz="2400" b="1" dirty="0" smtClean="0">
                <a:solidFill>
                  <a:srgbClr val="FF0000"/>
                </a:solidFill>
              </a:rPr>
              <a:t>100 + 24 = 124</a:t>
            </a:r>
            <a:endParaRPr lang="vi-VN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044" y="2862274"/>
            <a:ext cx="384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Hãy tính nhẩm: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799" y="324922"/>
            <a:ext cx="3733201" cy="2318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73091"/>
            <a:ext cx="5280338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Quãng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Hà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Huế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658 km. </a:t>
            </a:r>
            <a:r>
              <a:rPr lang="en-US" sz="2400" dirty="0" err="1" smtClean="0"/>
              <a:t>Quãng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Huế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TP. </a:t>
            </a:r>
            <a:r>
              <a:rPr lang="en-US" sz="2400" dirty="0" err="1" smtClean="0"/>
              <a:t>Hồ</a:t>
            </a:r>
            <a:r>
              <a:rPr lang="en-US" sz="2400" dirty="0" smtClean="0"/>
              <a:t> </a:t>
            </a:r>
            <a:r>
              <a:rPr lang="en-US" sz="2400" dirty="0" err="1" smtClean="0"/>
              <a:t>Chí</a:t>
            </a:r>
            <a:r>
              <a:rPr lang="en-US" sz="2400" dirty="0" smtClean="0"/>
              <a:t> Minh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quãng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Hà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Huế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394 km.  </a:t>
            </a:r>
            <a:endParaRPr lang="vi-VN" sz="2400" dirty="0"/>
          </a:p>
        </p:txBody>
      </p:sp>
      <p:sp>
        <p:nvSpPr>
          <p:cNvPr id="8" name="Cloud Callout 7"/>
          <p:cNvSpPr/>
          <p:nvPr/>
        </p:nvSpPr>
        <p:spPr>
          <a:xfrm>
            <a:off x="90736" y="3069449"/>
            <a:ext cx="7527264" cy="2038872"/>
          </a:xfrm>
          <a:prstGeom prst="cloudCallout">
            <a:avLst>
              <a:gd name="adj1" fmla="val 58445"/>
              <a:gd name="adj2" fmla="val -1873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i="1" dirty="0" err="1" smtClean="0">
                <a:solidFill>
                  <a:srgbClr val="002060"/>
                </a:solidFill>
              </a:rPr>
              <a:t>Quãng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đường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từ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Hà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Nội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đến</a:t>
            </a:r>
            <a:r>
              <a:rPr lang="en-US" sz="2400" i="1" dirty="0" smtClean="0">
                <a:solidFill>
                  <a:srgbClr val="002060"/>
                </a:solidFill>
              </a:rPr>
              <a:t> TP. </a:t>
            </a:r>
            <a:r>
              <a:rPr lang="en-US" sz="2400" i="1" dirty="0" err="1" smtClean="0">
                <a:solidFill>
                  <a:srgbClr val="002060"/>
                </a:solidFill>
              </a:rPr>
              <a:t>Hồ</a:t>
            </a:r>
            <a:r>
              <a:rPr lang="en-US" sz="2400" i="1" dirty="0" smtClean="0">
                <a:solidFill>
                  <a:srgbClr val="002060"/>
                </a:solidFill>
              </a:rPr>
              <a:t> Chi Minh </a:t>
            </a:r>
            <a:r>
              <a:rPr lang="en-US" sz="2400" i="1" dirty="0" err="1" smtClean="0">
                <a:solidFill>
                  <a:srgbClr val="002060"/>
                </a:solidFill>
              </a:rPr>
              <a:t>dài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khoảng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bao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nhiêu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ki</a:t>
            </a:r>
            <a:r>
              <a:rPr lang="en-US" sz="2400" i="1" dirty="0" smtClean="0">
                <a:solidFill>
                  <a:srgbClr val="002060"/>
                </a:solidFill>
              </a:rPr>
              <a:t> - </a:t>
            </a:r>
            <a:r>
              <a:rPr lang="en-US" sz="2400" i="1" dirty="0" err="1" smtClean="0">
                <a:solidFill>
                  <a:srgbClr val="002060"/>
                </a:solidFill>
              </a:rPr>
              <a:t>lô</a:t>
            </a:r>
            <a:r>
              <a:rPr lang="en-US" sz="2400" i="1" dirty="0" smtClean="0">
                <a:solidFill>
                  <a:srgbClr val="002060"/>
                </a:solidFill>
              </a:rPr>
              <a:t> - </a:t>
            </a:r>
            <a:r>
              <a:rPr lang="en-US" sz="2400" i="1" dirty="0" err="1" smtClean="0">
                <a:solidFill>
                  <a:srgbClr val="002060"/>
                </a:solidFill>
              </a:rPr>
              <a:t>mét</a:t>
            </a:r>
            <a:r>
              <a:rPr lang="en-US" sz="2400" i="1" dirty="0" smtClean="0">
                <a:solidFill>
                  <a:srgbClr val="002060"/>
                </a:solidFill>
              </a:rPr>
              <a:t>?</a:t>
            </a:r>
            <a:endParaRPr lang="vi-VN" sz="2400" i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274" y="2940635"/>
            <a:ext cx="745726" cy="11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2827692" y="52754"/>
            <a:ext cx="283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81353" y="331738"/>
            <a:ext cx="330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a) </a:t>
            </a:r>
            <a:r>
              <a:rPr lang="vi-VN" sz="2400" b="1" dirty="0" smtClean="0"/>
              <a:t>79 </a:t>
            </a:r>
            <a:r>
              <a:rPr lang="vi-VN" sz="2400" b="1" dirty="0"/>
              <a:t>+ 65 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vi-VN" sz="2400" dirty="0"/>
              <a:t>(44 + 35) + 65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vi-VN" sz="2400" dirty="0"/>
              <a:t>44 + (35 + 65)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vi-VN" sz="2400" dirty="0"/>
              <a:t>44 + 100 </a:t>
            </a:r>
            <a:r>
              <a:rPr lang="vi-VN" sz="2400" dirty="0" smtClean="0"/>
              <a:t>= 144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943953" y="465988"/>
            <a:ext cx="3200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b) 996 + 45 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996 + (4 + 41) 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(996 + 4) + 41 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1000 + 41 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1041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353" y="2774312"/>
            <a:ext cx="356967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/>
              <a:t>c) 37 + 198 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vi-VN" sz="2400" dirty="0"/>
              <a:t>(35 + 2) + 198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vi-VN" sz="2400" dirty="0"/>
              <a:t>35 + (2 + 198)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vi-VN" sz="2400" dirty="0"/>
              <a:t>35 +  200 = 235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5943953" y="2835176"/>
            <a:ext cx="3789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d) 3 492 + 319 </a:t>
            </a:r>
            <a:endParaRPr lang="en-US" sz="2400" b="1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3 492 + (8 + 311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)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(3 492 + 8) + 311 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3 500 + 311 = 3 811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13" y="1485900"/>
            <a:ext cx="2215417" cy="20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90858" y="588385"/>
            <a:ext cx="8674362" cy="10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 smtClean="0"/>
              <a:t>Bài</a:t>
            </a:r>
            <a:r>
              <a:rPr lang="en-US" sz="2300" b="1" dirty="0" smtClean="0"/>
              <a:t> 3: </a:t>
            </a:r>
            <a:r>
              <a:rPr lang="en-US" sz="2300" dirty="0" err="1" smtClean="0"/>
              <a:t>Có</a:t>
            </a:r>
            <a:r>
              <a:rPr lang="en-US" sz="2300" dirty="0" smtClean="0"/>
              <a:t> </a:t>
            </a:r>
            <a:r>
              <a:rPr lang="en-US" sz="2300" dirty="0" err="1" smtClean="0"/>
              <a:t>thể</a:t>
            </a:r>
            <a:r>
              <a:rPr lang="en-US" sz="2300" dirty="0" smtClean="0"/>
              <a:t> </a:t>
            </a:r>
            <a:r>
              <a:rPr lang="en-US" sz="2300" dirty="0" err="1" smtClean="0"/>
              <a:t>tính</a:t>
            </a:r>
            <a:r>
              <a:rPr lang="en-US" sz="2300" dirty="0" smtClean="0"/>
              <a:t> </a:t>
            </a:r>
            <a:r>
              <a:rPr lang="en-US" sz="2300" dirty="0" err="1" smtClean="0"/>
              <a:t>nhẩm</a:t>
            </a:r>
            <a:r>
              <a:rPr lang="en-US" sz="2300" dirty="0" smtClean="0"/>
              <a:t> </a:t>
            </a:r>
            <a:r>
              <a:rPr lang="en-US" sz="2300" dirty="0" err="1" smtClean="0"/>
              <a:t>hiệu</a:t>
            </a:r>
            <a:r>
              <a:rPr lang="en-US" sz="2300" dirty="0" smtClean="0"/>
              <a:t> </a:t>
            </a:r>
            <a:r>
              <a:rPr lang="en-US" sz="2300" dirty="0" err="1" smtClean="0"/>
              <a:t>bằng</a:t>
            </a:r>
            <a:r>
              <a:rPr lang="en-US" sz="2300" dirty="0" smtClean="0"/>
              <a:t> </a:t>
            </a:r>
            <a:r>
              <a:rPr lang="en-US" sz="2300" dirty="0" err="1" smtClean="0"/>
              <a:t>cách</a:t>
            </a:r>
            <a:r>
              <a:rPr lang="en-US" sz="2300" dirty="0" smtClean="0"/>
              <a:t> </a:t>
            </a:r>
            <a:r>
              <a:rPr lang="en-US" sz="2300" dirty="0" err="1" smtClean="0"/>
              <a:t>thêm</a:t>
            </a:r>
            <a:r>
              <a:rPr lang="en-US" sz="2300" dirty="0" smtClean="0"/>
              <a:t> </a:t>
            </a:r>
            <a:r>
              <a:rPr lang="en-US" sz="2300" dirty="0" err="1" smtClean="0"/>
              <a:t>vào</a:t>
            </a:r>
            <a:r>
              <a:rPr lang="en-US" sz="2300" dirty="0" smtClean="0"/>
              <a:t> </a:t>
            </a:r>
            <a:r>
              <a:rPr lang="en-US" sz="2300" dirty="0" err="1" smtClean="0"/>
              <a:t>số</a:t>
            </a:r>
            <a:r>
              <a:rPr lang="en-US" sz="2300" dirty="0" smtClean="0"/>
              <a:t> </a:t>
            </a:r>
            <a:r>
              <a:rPr lang="en-US" sz="2300" dirty="0" err="1" smtClean="0"/>
              <a:t>bị</a:t>
            </a:r>
            <a:r>
              <a:rPr lang="en-US" sz="2300" dirty="0" smtClean="0"/>
              <a:t> </a:t>
            </a:r>
            <a:r>
              <a:rPr lang="en-US" sz="2300" dirty="0" err="1" smtClean="0"/>
              <a:t>trừ</a:t>
            </a:r>
            <a:r>
              <a:rPr lang="en-US" sz="2300" dirty="0" smtClean="0"/>
              <a:t> </a:t>
            </a:r>
            <a:r>
              <a:rPr lang="en-US" sz="2300" dirty="0" err="1" smtClean="0"/>
              <a:t>và</a:t>
            </a:r>
            <a:r>
              <a:rPr lang="en-US" sz="2300" dirty="0" smtClean="0"/>
              <a:t> </a:t>
            </a:r>
            <a:r>
              <a:rPr lang="en-US" sz="2300" dirty="0" err="1" smtClean="0"/>
              <a:t>số</a:t>
            </a:r>
            <a:r>
              <a:rPr lang="en-US" sz="2300" dirty="0" smtClean="0"/>
              <a:t> </a:t>
            </a:r>
            <a:r>
              <a:rPr lang="en-US" sz="2300" dirty="0" err="1" smtClean="0"/>
              <a:t>trừ</a:t>
            </a:r>
            <a:r>
              <a:rPr lang="en-US" sz="2300" dirty="0" smtClean="0"/>
              <a:t> </a:t>
            </a:r>
            <a:r>
              <a:rPr lang="en-US" sz="2300" dirty="0" err="1" smtClean="0"/>
              <a:t>cùng</a:t>
            </a:r>
            <a:r>
              <a:rPr lang="en-US" sz="2300" dirty="0" smtClean="0"/>
              <a:t> </a:t>
            </a:r>
            <a:r>
              <a:rPr lang="en-US" sz="2300" dirty="0" err="1" smtClean="0"/>
              <a:t>một</a:t>
            </a:r>
            <a:r>
              <a:rPr lang="en-US" sz="2300" dirty="0" smtClean="0"/>
              <a:t> </a:t>
            </a:r>
            <a:r>
              <a:rPr lang="en-US" sz="2300" dirty="0" err="1" smtClean="0"/>
              <a:t>số</a:t>
            </a:r>
            <a:r>
              <a:rPr lang="en-US" sz="2300" dirty="0" smtClean="0"/>
              <a:t> </a:t>
            </a:r>
            <a:r>
              <a:rPr lang="en-US" sz="2300" err="1" smtClean="0"/>
              <a:t>thích</a:t>
            </a:r>
            <a:r>
              <a:rPr lang="en-US" sz="2300" smtClean="0"/>
              <a:t> hợp:</a:t>
            </a:r>
            <a:endParaRPr lang="vi-VN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90858" y="3288551"/>
            <a:ext cx="22182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a) 321 - 96</a:t>
            </a:r>
            <a:endParaRPr lang="vi-VN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90858" y="4001299"/>
            <a:ext cx="27457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b</a:t>
            </a:r>
            <a:r>
              <a:rPr lang="en-US" sz="2300" dirty="0" smtClean="0"/>
              <a:t>) 1 454 - 997</a:t>
            </a:r>
            <a:endParaRPr lang="vi-VN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4471644" y="3288551"/>
            <a:ext cx="22182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c</a:t>
            </a:r>
            <a:r>
              <a:rPr lang="en-US" sz="2300" dirty="0" smtClean="0"/>
              <a:t>) 561 - 195</a:t>
            </a:r>
            <a:endParaRPr lang="vi-VN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4471643" y="4001299"/>
            <a:ext cx="31463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d) 2 572 -  994</a:t>
            </a:r>
            <a:endParaRPr lang="vi-VN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-154236" y="1830830"/>
            <a:ext cx="8021157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u="sng" dirty="0" err="1" smtClean="0">
                <a:solidFill>
                  <a:srgbClr val="FF0000"/>
                </a:solidFill>
              </a:rPr>
              <a:t>Ví</a:t>
            </a:r>
            <a:r>
              <a:rPr lang="en-US" sz="2300" i="1" u="sng" dirty="0" smtClean="0">
                <a:solidFill>
                  <a:srgbClr val="FF0000"/>
                </a:solidFill>
              </a:rPr>
              <a:t> </a:t>
            </a:r>
            <a:r>
              <a:rPr lang="en-US" sz="2300" i="1" u="sng" dirty="0" err="1" smtClean="0">
                <a:solidFill>
                  <a:srgbClr val="FF0000"/>
                </a:solidFill>
              </a:rPr>
              <a:t>dụ</a:t>
            </a:r>
            <a:r>
              <a:rPr lang="en-US" sz="2300" i="1" dirty="0" smtClean="0">
                <a:solidFill>
                  <a:srgbClr val="FF0000"/>
                </a:solidFill>
              </a:rPr>
              <a:t>: </a:t>
            </a:r>
            <a:r>
              <a:rPr lang="en-US" sz="2300" b="1" dirty="0" smtClean="0">
                <a:solidFill>
                  <a:srgbClr val="FF0000"/>
                </a:solidFill>
              </a:rPr>
              <a:t>427 - 98 = (427 + 2) </a:t>
            </a:r>
            <a:r>
              <a:rPr lang="en-US" sz="2300" b="1" smtClean="0">
                <a:solidFill>
                  <a:srgbClr val="FF0000"/>
                </a:solidFill>
              </a:rPr>
              <a:t>- (98 </a:t>
            </a:r>
            <a:r>
              <a:rPr lang="en-US" sz="2300" b="1" dirty="0" smtClean="0">
                <a:solidFill>
                  <a:srgbClr val="FF0000"/>
                </a:solidFill>
              </a:rPr>
              <a:t>+ </a:t>
            </a:r>
            <a:r>
              <a:rPr lang="en-US" sz="2300" b="1" smtClean="0">
                <a:solidFill>
                  <a:srgbClr val="FF0000"/>
                </a:solidFill>
              </a:rPr>
              <a:t>2) = 429 – 100 = 329</a:t>
            </a:r>
            <a:endParaRPr lang="vi-VN" sz="23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858" y="2654955"/>
            <a:ext cx="384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Hãy tính nhẩm: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3612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89" y="3117773"/>
            <a:ext cx="1889611" cy="1922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692" y="52754"/>
            <a:ext cx="283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97717" y="752132"/>
            <a:ext cx="330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a) 321 - 96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(</a:t>
            </a:r>
            <a:r>
              <a:rPr lang="en-US" sz="2400" dirty="0" smtClean="0"/>
              <a:t>321</a:t>
            </a:r>
            <a:r>
              <a:rPr lang="vi-VN" sz="2400" dirty="0" smtClean="0"/>
              <a:t> </a:t>
            </a:r>
            <a:r>
              <a:rPr lang="vi-VN" sz="2400" dirty="0"/>
              <a:t>+ </a:t>
            </a:r>
            <a:r>
              <a:rPr lang="en-US" sz="2400" dirty="0" smtClean="0"/>
              <a:t>4</a:t>
            </a:r>
            <a:r>
              <a:rPr lang="vi-VN" sz="2400" dirty="0" smtClean="0"/>
              <a:t>) </a:t>
            </a:r>
            <a:r>
              <a:rPr lang="en-US" sz="2400" dirty="0" smtClean="0"/>
              <a:t>–</a:t>
            </a:r>
            <a:r>
              <a:rPr lang="vi-VN" sz="2400" dirty="0" smtClean="0"/>
              <a:t> </a:t>
            </a:r>
            <a:r>
              <a:rPr lang="en-US" sz="2400" dirty="0" smtClean="0"/>
              <a:t>(9</a:t>
            </a:r>
            <a:r>
              <a:rPr lang="vi-VN" sz="2400" dirty="0" smtClean="0"/>
              <a:t>6</a:t>
            </a:r>
            <a:r>
              <a:rPr lang="en-US" sz="2400" dirty="0" smtClean="0"/>
              <a:t> + 4)</a:t>
            </a:r>
            <a:r>
              <a:rPr lang="vi-VN" sz="2400" dirty="0" smtClean="0"/>
              <a:t>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en-US" sz="2400" dirty="0" smtClean="0"/>
              <a:t>325</a:t>
            </a:r>
            <a:r>
              <a:rPr lang="vi-VN" sz="2400" dirty="0" smtClean="0"/>
              <a:t> </a:t>
            </a:r>
            <a:r>
              <a:rPr lang="en-US" sz="2400" dirty="0" smtClean="0"/>
              <a:t>- 100</a:t>
            </a:r>
            <a:r>
              <a:rPr lang="vi-VN" sz="2400" dirty="0" smtClean="0"/>
              <a:t> = </a:t>
            </a:r>
            <a:r>
              <a:rPr lang="en-US" sz="2400" dirty="0" smtClean="0"/>
              <a:t>225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50280" y="793271"/>
            <a:ext cx="3617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1 454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997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 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/>
              <a:t>(1 454 + 3) - (997 + 3)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/>
              <a:t>1 457 </a:t>
            </a:r>
            <a:r>
              <a:rPr lang="vi-VN" sz="2400" dirty="0" smtClean="0"/>
              <a:t>– 1000</a:t>
            </a:r>
            <a:r>
              <a:rPr lang="en-US" sz="2400" dirty="0" smtClean="0">
                <a:latin typeface="+mn-lt"/>
              </a:rPr>
              <a:t> = 457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17" y="2610601"/>
            <a:ext cx="3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/>
              <a:t>c) </a:t>
            </a:r>
            <a:r>
              <a:rPr lang="en-US" sz="2400" b="1" dirty="0" smtClean="0"/>
              <a:t>561 - 195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= </a:t>
            </a:r>
            <a:r>
              <a:rPr lang="vi-VN" sz="2400" dirty="0"/>
              <a:t>(561 + 5) - (195 + 5)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= </a:t>
            </a:r>
            <a:r>
              <a:rPr lang="vi-VN" sz="2400" dirty="0" smtClean="0"/>
              <a:t>566 </a:t>
            </a:r>
            <a:r>
              <a:rPr lang="vi-VN" sz="2400" dirty="0"/>
              <a:t>- 200 = </a:t>
            </a:r>
            <a:r>
              <a:rPr lang="vi-VN" sz="2400" dirty="0" smtClean="0"/>
              <a:t>366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3850280" y="2702934"/>
            <a:ext cx="3789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d)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2 572 - 994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vi-VN" sz="2400" dirty="0" smtClean="0">
                <a:latin typeface="+mn-lt"/>
              </a:rPr>
              <a:t>2 </a:t>
            </a:r>
            <a:r>
              <a:rPr lang="vi-VN" sz="2400" dirty="0">
                <a:latin typeface="+mn-lt"/>
              </a:rPr>
              <a:t>572 + 6) - (994 + 6) </a:t>
            </a:r>
            <a:endParaRPr lang="en-US" sz="2400" dirty="0" smtClean="0">
              <a:latin typeface="+mn-lt"/>
            </a:endParaRPr>
          </a:p>
          <a:p>
            <a:r>
              <a:rPr lang="vi-VN" sz="2400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</a:rPr>
              <a:t>2 578 - 1000 = 1 578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5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42" y="3651869"/>
            <a:ext cx="1620180" cy="1620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3598" y="2597475"/>
            <a:ext cx="5994666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72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BẢO VỆ </a:t>
            </a:r>
          </a:p>
          <a:p>
            <a:pPr algn="ctr" defTabSz="685800">
              <a:buClrTx/>
            </a:pPr>
            <a:r>
              <a:rPr lang="en-US" sz="72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05" y="3995103"/>
            <a:ext cx="1621841" cy="1621841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1142" y="-9144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2" y="2350637"/>
            <a:ext cx="2964656" cy="2778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4630" y="-41828"/>
            <a:ext cx="501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VẬN DỤNG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8" y="843210"/>
            <a:ext cx="702078" cy="669716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376530"/>
            <a:ext cx="595273" cy="567834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73" y="843210"/>
            <a:ext cx="648799" cy="618893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26" y="177635"/>
            <a:ext cx="791226" cy="754755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99" y="1667392"/>
            <a:ext cx="642716" cy="613091"/>
          </a:xfrm>
          <a:prstGeom prst="rect">
            <a:avLst/>
          </a:prstGeom>
        </p:spPr>
      </p:pic>
      <p:pic>
        <p:nvPicPr>
          <p:cNvPr id="13" name="Picture 1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4099000"/>
            <a:ext cx="1320435" cy="1072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-14316"/>
            <a:ext cx="6696744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2700" b="1" kern="12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61360" y="-914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19753E-6 L 4.166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66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93578" y="387355"/>
            <a:ext cx="7048384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b="1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nhanh tổng 53 + 25 + 47 + 75?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3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714463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27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17770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en-US" sz="27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04506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US" sz="27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17770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7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200794" y="276496"/>
            <a:ext cx="7257406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Phép tính x - 5 thực hiện được khi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19459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dirty="0"/>
              <a:t>x ≥ 5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4544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dirty="0"/>
              <a:t>x &lt; 4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32184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x = 3</a:t>
            </a:r>
            <a:endParaRPr lang="en-US" sz="2800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169043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800" dirty="0" smtClean="0"/>
              <a:t>     </a:t>
            </a:r>
            <a:r>
              <a:rPr lang="vi-VN" sz="2800" dirty="0" smtClean="0"/>
              <a:t>x </a:t>
            </a:r>
            <a:r>
              <a:rPr lang="vi-VN" sz="2800" dirty="0"/>
              <a:t>&lt; 5     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468193" y="249491"/>
            <a:ext cx="6297768" cy="85809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400" b="1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Cho phép tính 231 - 87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kết luận đúng?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468194" y="2843546"/>
            <a:ext cx="2962818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231 là số bị trừ      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34018" y="1547402"/>
            <a:ext cx="2801442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87 là số bị trừ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68193" y="1547402"/>
            <a:ext cx="2878559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231 là số trừ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34018" y="2843546"/>
            <a:ext cx="2801442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87 là hiệu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754380" y="249492"/>
            <a:ext cx="8263890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vi-VN" sz="3400" b="1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42 + 44 + 46 + 48 + 50 </a:t>
            </a:r>
            <a:endParaRPr lang="en-US" sz="3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62981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531774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endParaRPr lang="en-US" sz="4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9365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endParaRPr lang="en-US" sz="4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62981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17306" y="364952"/>
            <a:ext cx="6156684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400" b="1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Tính (368 + 764) - (363 + 759)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69522" y="-207708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79738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7973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66474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726756" y="166109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597925" y="3226352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+mn-lt"/>
              </a:rPr>
              <a:t>PHÉP CỘNG</a:t>
            </a:r>
            <a:endParaRPr sz="4800" dirty="0">
              <a:latin typeface="+mn-lt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4099000"/>
            <a:ext cx="1320435" cy="1072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-14316"/>
            <a:ext cx="6696744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27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817694" y="1895051"/>
            <a:ext cx="4809781" cy="1512168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Yeah!!!</a:t>
            </a:r>
          </a:p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1360" y="-914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89" y="1808868"/>
            <a:ext cx="8558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 smtClean="0"/>
              <a:t>Ghi </a:t>
            </a:r>
            <a:r>
              <a:rPr lang="vi-VN" sz="2800" dirty="0"/>
              <a:t>nhớ kiến thức trong bài. 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 smtClean="0"/>
              <a:t>Hoàn </a:t>
            </a:r>
            <a:r>
              <a:rPr lang="vi-VN" sz="2800" dirty="0"/>
              <a:t>thành các bài tập còn lại </a:t>
            </a:r>
            <a:r>
              <a:rPr lang="vi-VN" sz="2800"/>
              <a:t>SGK </a:t>
            </a:r>
            <a:r>
              <a:rPr lang="vi-VN" sz="2800" smtClean="0"/>
              <a:t>(</a:t>
            </a:r>
            <a:r>
              <a:rPr lang="vi-VN" sz="2800" dirty="0" smtClean="0"/>
              <a:t>Bài </a:t>
            </a:r>
            <a:r>
              <a:rPr lang="vi-VN" sz="2800" dirty="0"/>
              <a:t>4, 5, </a:t>
            </a:r>
            <a:r>
              <a:rPr lang="vi-VN" sz="2800"/>
              <a:t>6</a:t>
            </a:r>
            <a:r>
              <a:rPr lang="vi-VN" sz="2800" smtClean="0"/>
              <a:t>)</a:t>
            </a:r>
            <a:r>
              <a:rPr lang="en-GB" sz="2800" smtClean="0"/>
              <a:t>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Xem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vi-VN" sz="2800" dirty="0" smtClean="0"/>
              <a:t>bài </a:t>
            </a:r>
            <a:r>
              <a:rPr lang="vi-VN" sz="2800" dirty="0"/>
              <a:t>mới </a:t>
            </a:r>
            <a:r>
              <a:rPr lang="vi-VN" sz="2800" dirty="0" smtClean="0"/>
              <a:t>“</a:t>
            </a:r>
            <a:r>
              <a:rPr lang="vi-VN" sz="2800" b="1" dirty="0" smtClean="0"/>
              <a:t>Phép </a:t>
            </a:r>
            <a:r>
              <a:rPr lang="vi-VN" sz="2800" b="1" dirty="0"/>
              <a:t>nhân, phép chia các số tự </a:t>
            </a:r>
            <a:r>
              <a:rPr lang="vi-VN" sz="2800" b="1"/>
              <a:t>nhiên</a:t>
            </a:r>
            <a:r>
              <a:rPr lang="vi-VN" sz="2800" smtClean="0"/>
              <a:t>”.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5" t="-1" b="5483"/>
          <a:stretch/>
        </p:blipFill>
        <p:spPr>
          <a:xfrm>
            <a:off x="7266584" y="33981"/>
            <a:ext cx="1838816" cy="177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2650" y="741753"/>
            <a:ext cx="5142213" cy="23775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50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thầy cô và cả lớp đã chú ý lắng nghe</a:t>
            </a:r>
          </a:p>
        </p:txBody>
      </p:sp>
    </p:spTree>
    <p:extLst>
      <p:ext uri="{BB962C8B-B14F-4D97-AF65-F5344CB8AC3E}">
        <p14:creationId xmlns:p14="http://schemas.microsoft.com/office/powerpoint/2010/main" val="39970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+mn-lt"/>
              </a:rPr>
              <a:t>4</a:t>
            </a:fld>
            <a:endParaRPr lang="en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400" y="717552"/>
            <a:ext cx="80682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Ở tiểu học, ta đã biết phép cộng các số tự nhiên: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5992" y="1911017"/>
            <a:ext cx="4262907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  a 	  + 	   b 	  = 	  c</a:t>
            </a:r>
            <a:endParaRPr lang="vi-VN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11380" y="253713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56101" y="251307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72376" y="2513072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2551" y="3276048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hạng</a:t>
            </a:r>
            <a:endParaRPr lang="vi-VN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1499" y="3276049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hạng</a:t>
            </a:r>
            <a:endParaRPr lang="vi-VN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5713" y="3276048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227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4" y="0"/>
            <a:ext cx="2408386" cy="16249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8138" y="328412"/>
            <a:ext cx="4191573" cy="10367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07" y="1765211"/>
            <a:ext cx="5993176" cy="14219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u="sng" dirty="0"/>
              <a:t>Nhiệm vụ 1</a:t>
            </a:r>
            <a:r>
              <a:rPr lang="vi-VN" sz="2400" b="1" dirty="0"/>
              <a:t>: </a:t>
            </a:r>
            <a:r>
              <a:rPr lang="vi-VN" sz="2400" dirty="0"/>
              <a:t>Cho a </a:t>
            </a:r>
            <a:r>
              <a:rPr lang="vi-VN" sz="2400"/>
              <a:t>= </a:t>
            </a:r>
            <a:r>
              <a:rPr lang="vi-VN" sz="2400" smtClean="0"/>
              <a:t>35 </a:t>
            </a:r>
            <a:r>
              <a:rPr lang="vi-VN" sz="2400" dirty="0"/>
              <a:t>và b = 41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a) Tính a + b và b </a:t>
            </a:r>
            <a:r>
              <a:rPr lang="vi-VN" sz="2400"/>
              <a:t>+ </a:t>
            </a:r>
            <a:r>
              <a:rPr lang="vi-VN" sz="2400" smtClean="0"/>
              <a:t>a</a:t>
            </a:r>
            <a:r>
              <a:rPr lang="en-GB" sz="2400" smtClean="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b) So sánh kết quả nhận được ở câu </a:t>
            </a:r>
            <a:r>
              <a:rPr lang="vi-VN" sz="2400"/>
              <a:t>a</a:t>
            </a:r>
            <a:r>
              <a:rPr lang="vi-VN" sz="2400" smtClean="0"/>
              <a:t>)</a:t>
            </a:r>
            <a:r>
              <a:rPr lang="en-GB" sz="240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0507" y="3584132"/>
            <a:ext cx="5993176" cy="1421928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u="sng" dirty="0"/>
              <a:t>Nhiệm vụ </a:t>
            </a:r>
            <a:r>
              <a:rPr lang="en-US" sz="2400" b="1" u="sng" dirty="0" smtClean="0"/>
              <a:t>2</a:t>
            </a:r>
            <a:r>
              <a:rPr lang="vi-VN" sz="2400" b="1" dirty="0" smtClean="0"/>
              <a:t>: </a:t>
            </a:r>
            <a:r>
              <a:rPr lang="vi-VN" sz="2400" dirty="0"/>
              <a:t>Cho a = 15, b = 27, c = 31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a) Tính (a + b) + c và a + (b + </a:t>
            </a:r>
            <a:r>
              <a:rPr lang="vi-VN" sz="2400"/>
              <a:t>c</a:t>
            </a:r>
            <a:r>
              <a:rPr lang="vi-VN" sz="2400" smtClean="0"/>
              <a:t>)</a:t>
            </a:r>
            <a:r>
              <a:rPr lang="en-GB" sz="2400" smtClean="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b) So sánh kết quả nhận được ở câu a).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6619686" y="2334983"/>
            <a:ext cx="354316" cy="3134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7096204" y="2334983"/>
            <a:ext cx="1365197" cy="7705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Tổ</a:t>
            </a:r>
            <a:r>
              <a:rPr lang="en-US" sz="2000" b="1" dirty="0" smtClean="0">
                <a:solidFill>
                  <a:schemeClr val="tx1"/>
                </a:solidFill>
              </a:rPr>
              <a:t> 3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96204" y="1702523"/>
            <a:ext cx="1365197" cy="7705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Tổ</a:t>
            </a:r>
            <a:r>
              <a:rPr lang="en-US" sz="2000" b="1" dirty="0" smtClean="0">
                <a:solidFill>
                  <a:schemeClr val="tx1"/>
                </a:solidFill>
              </a:rPr>
              <a:t> 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97014" y="3983649"/>
            <a:ext cx="354316" cy="3134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7212132" y="4216592"/>
            <a:ext cx="1365197" cy="77053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Tổ</a:t>
            </a:r>
            <a:r>
              <a:rPr lang="en-US" sz="2000" b="1" dirty="0" smtClean="0">
                <a:solidFill>
                  <a:schemeClr val="tx1"/>
                </a:solidFill>
              </a:rPr>
              <a:t> 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2132" y="3584132"/>
            <a:ext cx="1365197" cy="77053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Tổ</a:t>
            </a:r>
            <a:r>
              <a:rPr lang="en-US" sz="2000" b="1" dirty="0" smtClean="0">
                <a:solidFill>
                  <a:schemeClr val="tx1"/>
                </a:solidFill>
              </a:rPr>
              <a:t> 2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Right Arrow 5"/>
          <p:cNvSpPr/>
          <p:nvPr/>
        </p:nvSpPr>
        <p:spPr>
          <a:xfrm>
            <a:off x="399245" y="1056069"/>
            <a:ext cx="837127" cy="99167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Callout 6"/>
          <p:cNvSpPr/>
          <p:nvPr/>
        </p:nvSpPr>
        <p:spPr>
          <a:xfrm>
            <a:off x="3073706" y="244698"/>
            <a:ext cx="5555139" cy="2640170"/>
          </a:xfrm>
          <a:prstGeom prst="cloudCallout">
            <a:avLst>
              <a:gd name="adj1" fmla="val -49777"/>
              <a:gd name="adj2" fmla="val 7890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i="1">
                <a:solidFill>
                  <a:srgbClr val="002060"/>
                </a:solidFill>
              </a:rPr>
              <a:t>Các kết quả cho thấy phép cộng có những tính chất nào?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03" y="2599477"/>
            <a:ext cx="2287476" cy="2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37743"/>
              </p:ext>
            </p:extLst>
          </p:nvPr>
        </p:nvGraphicFramePr>
        <p:xfrm>
          <a:off x="110480" y="800550"/>
          <a:ext cx="8680359" cy="39230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9673">
                  <a:extLst>
                    <a:ext uri="{9D8B030D-6E8A-4147-A177-3AD203B41FA5}">
                      <a16:colId xmlns:a16="http://schemas.microsoft.com/office/drawing/2014/main" val="602403968"/>
                    </a:ext>
                  </a:extLst>
                </a:gridCol>
                <a:gridCol w="3514381">
                  <a:extLst>
                    <a:ext uri="{9D8B030D-6E8A-4147-A177-3AD203B41FA5}">
                      <a16:colId xmlns:a16="http://schemas.microsoft.com/office/drawing/2014/main" val="2998518986"/>
                    </a:ext>
                  </a:extLst>
                </a:gridCol>
                <a:gridCol w="3216305">
                  <a:extLst>
                    <a:ext uri="{9D8B030D-6E8A-4147-A177-3AD203B41FA5}">
                      <a16:colId xmlns:a16="http://schemas.microsoft.com/office/drawing/2014/main" val="130444671"/>
                    </a:ext>
                  </a:extLst>
                </a:gridCol>
              </a:tblGrid>
              <a:tr h="5214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Tính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chất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Phát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biểu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Kí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381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Giao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hoán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Khi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đổi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hạng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một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tổng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thì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tổng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đổi</a:t>
                      </a:r>
                      <a:r>
                        <a:rPr lang="en-US" sz="2000" baseline="0" dirty="0" smtClean="0"/>
                        <a:t>.</a:t>
                      </a:r>
                      <a:endParaRPr lang="vi-VN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vi-VN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1195367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Kết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hợp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Muốn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một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tổng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</a:t>
                      </a:r>
                      <a:r>
                        <a:rPr lang="en-US" sz="2000" baseline="0" dirty="0" smtClean="0"/>
                        <a:t>, ta </a:t>
                      </a:r>
                      <a:r>
                        <a:rPr lang="en-US" sz="2000" baseline="0" dirty="0" err="1" smtClean="0"/>
                        <a:t>có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nhất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tổng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</a:t>
                      </a:r>
                      <a:r>
                        <a:rPr lang="en-US" sz="2000" baseline="0" dirty="0" smtClean="0"/>
                        <a:t>.</a:t>
                      </a:r>
                      <a:endParaRPr lang="vi-VN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vi-VN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879721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Cộng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0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000" dirty="0" err="1" smtClean="0"/>
                        <a:t>Bất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kì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số</a:t>
                      </a:r>
                      <a:r>
                        <a:rPr lang="en-US" sz="2000" baseline="0" dirty="0" smtClean="0"/>
                        <a:t> 0 </a:t>
                      </a:r>
                      <a:r>
                        <a:rPr lang="en-US" sz="2000" baseline="0" dirty="0" err="1" smtClean="0"/>
                        <a:t>cũng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chính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nó</a:t>
                      </a:r>
                      <a:r>
                        <a:rPr lang="en-US" sz="2000" baseline="0" dirty="0" smtClean="0"/>
                        <a:t>.</a:t>
                      </a:r>
                      <a:endParaRPr lang="vi-VN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vi-VN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79087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11356" y="1565031"/>
            <a:ext cx="262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 + b = b </a:t>
            </a:r>
            <a:r>
              <a:rPr lang="en-US" sz="2000" b="1">
                <a:solidFill>
                  <a:srgbClr val="FF0000"/>
                </a:solidFill>
              </a:rPr>
              <a:t>+ </a:t>
            </a:r>
            <a:r>
              <a:rPr lang="en-US" sz="2000" b="1" smtClean="0">
                <a:solidFill>
                  <a:srgbClr val="FF0000"/>
                </a:solidFill>
              </a:rPr>
              <a:t>a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248" y="2900710"/>
            <a:ext cx="325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(a </a:t>
            </a:r>
            <a:r>
              <a:rPr lang="en-US" sz="2000" b="1" dirty="0">
                <a:solidFill>
                  <a:srgbClr val="FF0000"/>
                </a:solidFill>
              </a:rPr>
              <a:t>+ b) + c = a + ( b + </a:t>
            </a:r>
            <a:r>
              <a:rPr lang="en-US" sz="2000" b="1">
                <a:solidFill>
                  <a:srgbClr val="FF0000"/>
                </a:solidFill>
              </a:rPr>
              <a:t>c</a:t>
            </a:r>
            <a:r>
              <a:rPr lang="en-US" sz="2000" b="1" smtClean="0">
                <a:solidFill>
                  <a:srgbClr val="FF0000"/>
                </a:solidFill>
              </a:rPr>
              <a:t>)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3409" y="4065301"/>
            <a:ext cx="24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 + 0 = 0 + a </a:t>
            </a:r>
            <a:r>
              <a:rPr lang="en-US" sz="2000" b="1">
                <a:solidFill>
                  <a:srgbClr val="FF0000"/>
                </a:solidFill>
              </a:rPr>
              <a:t>= </a:t>
            </a:r>
            <a:r>
              <a:rPr lang="en-US" sz="2000" b="1" smtClean="0">
                <a:solidFill>
                  <a:srgbClr val="FF0000"/>
                </a:solidFill>
              </a:rPr>
              <a:t>a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Pentagon 3"/>
          <p:cNvSpPr/>
          <p:nvPr/>
        </p:nvSpPr>
        <p:spPr>
          <a:xfrm>
            <a:off x="0" y="695459"/>
            <a:ext cx="2923504" cy="6053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VÍ DỤ 1: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203" y="778942"/>
            <a:ext cx="407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Tính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một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hợp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lí</a:t>
            </a:r>
            <a:r>
              <a:rPr lang="en-US" sz="2800" i="1" dirty="0" smtClean="0"/>
              <a:t>:</a:t>
            </a:r>
            <a:endParaRPr lang="vi-V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0456" y="1845299"/>
            <a:ext cx="238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vi-VN" sz="2400" i="1" dirty="0"/>
              <a:t>58 + 76 + 42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35602" y="1828267"/>
            <a:ext cx="238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) </a:t>
            </a:r>
            <a:r>
              <a:rPr lang="vi-VN" sz="2400" i="1" dirty="0"/>
              <a:t>66 + 34 + 27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6486" y="2492378"/>
            <a:ext cx="42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srgbClr val="FF0000"/>
                </a:solidFill>
              </a:rPr>
              <a:t>= 58 + 42 + 76 (t/c giao </a:t>
            </a:r>
            <a:r>
              <a:rPr lang="vi-VN" sz="2400" i="1" smtClean="0">
                <a:solidFill>
                  <a:srgbClr val="FF0000"/>
                </a:solidFill>
              </a:rPr>
              <a:t>hoán)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486" y="3139457"/>
            <a:ext cx="410561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 (58 + 42) + 76 (t/c kết hợp)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456" y="3954459"/>
            <a:ext cx="252024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 100 + 76 </a:t>
            </a:r>
            <a:r>
              <a:rPr lang="vi-VN" sz="2400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 176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1245" y="2642144"/>
            <a:ext cx="417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</a:rPr>
              <a:t>= (</a:t>
            </a:r>
            <a:r>
              <a:rPr lang="vi-VN" sz="2400" i="1" dirty="0" smtClean="0">
                <a:solidFill>
                  <a:srgbClr val="FF0000"/>
                </a:solidFill>
              </a:rPr>
              <a:t>6</a:t>
            </a:r>
            <a:r>
              <a:rPr lang="en-US" sz="2400" i="1" dirty="0" smtClean="0">
                <a:solidFill>
                  <a:srgbClr val="FF0000"/>
                </a:solidFill>
              </a:rPr>
              <a:t>6</a:t>
            </a:r>
            <a:r>
              <a:rPr lang="vi-VN" sz="2400" i="1" dirty="0" smtClean="0">
                <a:solidFill>
                  <a:srgbClr val="FF0000"/>
                </a:solidFill>
              </a:rPr>
              <a:t> </a:t>
            </a:r>
            <a:r>
              <a:rPr lang="vi-VN" sz="2400" i="1" dirty="0">
                <a:solidFill>
                  <a:srgbClr val="FF0000"/>
                </a:solidFill>
              </a:rPr>
              <a:t>+ </a:t>
            </a:r>
            <a:r>
              <a:rPr lang="vi-VN" sz="2400" i="1" dirty="0" smtClean="0">
                <a:solidFill>
                  <a:srgbClr val="FF0000"/>
                </a:solidFill>
              </a:rPr>
              <a:t>3</a:t>
            </a:r>
            <a:r>
              <a:rPr lang="en-US" sz="2400" i="1" dirty="0" smtClean="0">
                <a:solidFill>
                  <a:srgbClr val="FF0000"/>
                </a:solidFill>
              </a:rPr>
              <a:t>4</a:t>
            </a:r>
            <a:r>
              <a:rPr lang="vi-VN" sz="2400" i="1" dirty="0" smtClean="0">
                <a:solidFill>
                  <a:srgbClr val="FF0000"/>
                </a:solidFill>
              </a:rPr>
              <a:t>) </a:t>
            </a:r>
            <a:r>
              <a:rPr lang="vi-VN" sz="2400" i="1" dirty="0">
                <a:solidFill>
                  <a:srgbClr val="FF0000"/>
                </a:solidFill>
              </a:rPr>
              <a:t>+ </a:t>
            </a:r>
            <a:r>
              <a:rPr lang="en-US" sz="2400" i="1" dirty="0" smtClean="0">
                <a:solidFill>
                  <a:srgbClr val="FF0000"/>
                </a:solidFill>
              </a:rPr>
              <a:t>2</a:t>
            </a:r>
            <a:r>
              <a:rPr lang="vi-VN" sz="2400" i="1" dirty="0" smtClean="0">
                <a:solidFill>
                  <a:srgbClr val="FF0000"/>
                </a:solidFill>
              </a:rPr>
              <a:t>7 </a:t>
            </a:r>
            <a:r>
              <a:rPr lang="vi-VN" sz="2400" i="1" dirty="0">
                <a:solidFill>
                  <a:srgbClr val="FF0000"/>
                </a:solidFill>
              </a:rPr>
              <a:t>(t/c kết hợp)</a:t>
            </a:r>
            <a:endParaRPr lang="en-US" sz="2400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488" y="3346567"/>
            <a:ext cx="32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</a:rPr>
              <a:t>= 100 + </a:t>
            </a:r>
            <a:r>
              <a:rPr lang="en-US" sz="2400" i="1" dirty="0" smtClean="0">
                <a:solidFill>
                  <a:srgbClr val="FF0000"/>
                </a:solidFill>
              </a:rPr>
              <a:t>2</a:t>
            </a:r>
            <a:r>
              <a:rPr lang="vi-VN" sz="2400" i="1" dirty="0" smtClean="0">
                <a:solidFill>
                  <a:srgbClr val="FF0000"/>
                </a:solidFill>
              </a:rPr>
              <a:t>7 </a:t>
            </a:r>
            <a:r>
              <a:rPr lang="vi-VN" sz="2400" i="1" dirty="0">
                <a:solidFill>
                  <a:srgbClr val="FF0000"/>
                </a:solidFill>
              </a:rPr>
              <a:t>= 127</a:t>
            </a:r>
            <a:endParaRPr lang="en-US" sz="2400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194" y="23350"/>
            <a:ext cx="1725806" cy="17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r>
              <a:rPr lang="en" dirty="0" smtClean="0"/>
              <a:t>Q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582861" y="1790163"/>
            <a:ext cx="777883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Do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a + b + c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a + b + c = (a + b) + c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</a:t>
            </a:r>
            <a:r>
              <a:rPr lang="en-US" sz="2400" dirty="0" err="1" smtClean="0"/>
              <a:t>oặc</a:t>
            </a:r>
            <a:r>
              <a:rPr lang="en-US" sz="2400" dirty="0" smtClean="0"/>
              <a:t> a + b + c = a </a:t>
            </a:r>
            <a:r>
              <a:rPr lang="en-US" sz="2400" smtClean="0"/>
              <a:t>+ (b </a:t>
            </a:r>
            <a:r>
              <a:rPr lang="en-US" sz="2400" dirty="0" smtClean="0"/>
              <a:t>+ c)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7543" y="920857"/>
            <a:ext cx="3306559" cy="869306"/>
            <a:chOff x="582862" y="871075"/>
            <a:chExt cx="3306559" cy="869306"/>
          </a:xfrm>
        </p:grpSpPr>
        <p:sp>
          <p:nvSpPr>
            <p:cNvPr id="4" name="TextBox 3"/>
            <p:cNvSpPr txBox="1"/>
            <p:nvPr/>
          </p:nvSpPr>
          <p:spPr>
            <a:xfrm>
              <a:off x="916237" y="909384"/>
              <a:ext cx="297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err="1" smtClean="0"/>
                <a:t>Lưu</a:t>
              </a:r>
              <a:r>
                <a:rPr lang="en-US" sz="2400" b="1" i="1" u="sng" dirty="0" smtClean="0"/>
                <a:t> ý:</a:t>
              </a:r>
            </a:p>
            <a:p>
              <a:endParaRPr lang="vi-VN" sz="2400" b="1" i="1" u="sng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62" y="871075"/>
              <a:ext cx="313802" cy="49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5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1369</Words>
  <Application>Microsoft Office PowerPoint</Application>
  <PresentationFormat>On-screen Show (16:9)</PresentationFormat>
  <Paragraphs>210</Paragraphs>
  <Slides>32</Slides>
  <Notes>7</Notes>
  <HiddenSlides>0</HiddenSlides>
  <MMClips>23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Arvo</vt:lpstr>
      <vt:lpstr>Cambria Math</vt:lpstr>
      <vt:lpstr>Arial</vt:lpstr>
      <vt:lpstr>Times New Roman</vt:lpstr>
      <vt:lpstr>Roboto Condensed</vt:lpstr>
      <vt:lpstr>Calibri</vt:lpstr>
      <vt:lpstr>Roboto Condensed Light</vt:lpstr>
      <vt:lpstr>Wingdings</vt:lpstr>
      <vt:lpstr>Salerio template</vt:lpstr>
      <vt:lpstr>Office Theme</vt:lpstr>
      <vt:lpstr>1_Office Theme</vt:lpstr>
      <vt:lpstr>PowerPoint Presentation</vt:lpstr>
      <vt:lpstr>PowerPoint Presentation</vt:lpstr>
      <vt:lpstr>PHÉP CỘNG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51</cp:revision>
  <dcterms:modified xsi:type="dcterms:W3CDTF">2021-09-09T04:03:05Z</dcterms:modified>
</cp:coreProperties>
</file>