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  <p:sldMasterId id="2147483684" r:id="rId2"/>
  </p:sldMasterIdLst>
  <p:notesMasterIdLst>
    <p:notesMasterId r:id="rId34"/>
  </p:notesMasterIdLst>
  <p:sldIdLst>
    <p:sldId id="257" r:id="rId3"/>
    <p:sldId id="298" r:id="rId4"/>
    <p:sldId id="258" r:id="rId5"/>
    <p:sldId id="288" r:id="rId6"/>
    <p:sldId id="281" r:id="rId7"/>
    <p:sldId id="289" r:id="rId8"/>
    <p:sldId id="280" r:id="rId9"/>
    <p:sldId id="279" r:id="rId10"/>
    <p:sldId id="259" r:id="rId11"/>
    <p:sldId id="278" r:id="rId12"/>
    <p:sldId id="261" r:id="rId13"/>
    <p:sldId id="260" r:id="rId14"/>
    <p:sldId id="285" r:id="rId15"/>
    <p:sldId id="283" r:id="rId16"/>
    <p:sldId id="262" r:id="rId17"/>
    <p:sldId id="284" r:id="rId18"/>
    <p:sldId id="290" r:id="rId19"/>
    <p:sldId id="291" r:id="rId20"/>
    <p:sldId id="287" r:id="rId21"/>
    <p:sldId id="300" r:id="rId22"/>
    <p:sldId id="302" r:id="rId23"/>
    <p:sldId id="303" r:id="rId24"/>
    <p:sldId id="306" r:id="rId25"/>
    <p:sldId id="307" r:id="rId26"/>
    <p:sldId id="309" r:id="rId27"/>
    <p:sldId id="310" r:id="rId28"/>
    <p:sldId id="312" r:id="rId29"/>
    <p:sldId id="271" r:id="rId30"/>
    <p:sldId id="273" r:id="rId31"/>
    <p:sldId id="314" r:id="rId32"/>
    <p:sldId id="275" r:id="rId33"/>
  </p:sldIdLst>
  <p:sldSz cx="18288000" cy="10287000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ambria Math" pitchFamily="18" charset="0"/>
      <p:regular r:id="rId39"/>
    </p:embeddedFont>
  </p:embeddedFontLst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10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A38CA-49F3-4F33-8C5B-986D1CCC7E5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7B1-717A-450D-AABE-D8BC23F2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4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14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4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8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7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6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619125"/>
            <a:ext cx="8229600" cy="13165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19125"/>
            <a:ext cx="24384000" cy="13165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8C723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860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144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6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128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00307"/>
            <a:ext cx="108204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2400307"/>
            <a:ext cx="108204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22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9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9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683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0327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8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8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3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400"/>
            </a:lvl4pPr>
            <a:lvl5pPr marL="2743200" indent="0">
              <a:buNone/>
              <a:defRPr sz="1400"/>
            </a:lvl5pPr>
            <a:lvl6pPr marL="3429000" indent="0">
              <a:buNone/>
              <a:defRPr sz="1400"/>
            </a:lvl6pPr>
            <a:lvl7pPr marL="4114800" indent="0">
              <a:buNone/>
              <a:defRPr sz="1400"/>
            </a:lvl7pPr>
            <a:lvl8pPr marL="4800600" indent="0">
              <a:buNone/>
              <a:defRPr sz="1400"/>
            </a:lvl8pPr>
            <a:lvl9pPr marL="54864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955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31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400"/>
            </a:lvl4pPr>
            <a:lvl5pPr marL="2743200" indent="0">
              <a:buNone/>
              <a:defRPr sz="1400"/>
            </a:lvl5pPr>
            <a:lvl6pPr marL="3429000" indent="0">
              <a:buNone/>
              <a:defRPr sz="1400"/>
            </a:lvl6pPr>
            <a:lvl7pPr marL="4114800" indent="0">
              <a:buNone/>
              <a:defRPr sz="1400"/>
            </a:lvl7pPr>
            <a:lvl8pPr marL="4800600" indent="0">
              <a:buNone/>
              <a:defRPr sz="1400"/>
            </a:lvl8pPr>
            <a:lvl9pPr marL="54864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4544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6833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411959"/>
            <a:ext cx="54864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1959"/>
            <a:ext cx="161544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402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1426200" y="890051"/>
            <a:ext cx="15435600" cy="11454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426200" y="2496600"/>
            <a:ext cx="15435600" cy="67116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marL="914378" lvl="0" indent="-60958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2400"/>
            </a:lvl1pPr>
            <a:lvl2pPr marL="1828755" lvl="1" indent="-60958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2743131" lvl="2" indent="-60958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3657509" lvl="3" indent="-60958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4571886" lvl="4" indent="-60958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5486264" lvl="5" indent="-60958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6400640" lvl="6" indent="-60958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7315017" lvl="7" indent="-60958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8229395" lvl="8" indent="-60958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920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3026250" y="3787500"/>
            <a:ext cx="3987000" cy="2212800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12239054" y="850716"/>
            <a:ext cx="40938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10458600" y="1432800"/>
            <a:ext cx="1408200" cy="932400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12239054" y="1584296"/>
            <a:ext cx="4093800" cy="13170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12239054" y="2964504"/>
            <a:ext cx="40938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10458600" y="3563861"/>
            <a:ext cx="1408200" cy="932400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12239054" y="3707816"/>
            <a:ext cx="4093800" cy="13170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12239054" y="5078292"/>
            <a:ext cx="40938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10458600" y="5694919"/>
            <a:ext cx="1408200" cy="932400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12239054" y="5831335"/>
            <a:ext cx="4093800" cy="13170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12239054" y="7192080"/>
            <a:ext cx="40938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10458600" y="7825979"/>
            <a:ext cx="1408200" cy="932400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12239054" y="7954856"/>
            <a:ext cx="4093800" cy="13170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97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1905594" y="3041726"/>
            <a:ext cx="5943600" cy="1152000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1905349" y="4533661"/>
            <a:ext cx="5943600" cy="25788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550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1426200" y="890051"/>
            <a:ext cx="6876000" cy="21216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2198600" y="6089700"/>
            <a:ext cx="52302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2198600" y="6904376"/>
            <a:ext cx="5230200" cy="12618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10772600" y="6089700"/>
            <a:ext cx="52302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10772600" y="6904376"/>
            <a:ext cx="5230200" cy="12618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10772600" y="2368850"/>
            <a:ext cx="52302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10772600" y="3183527"/>
            <a:ext cx="5230200" cy="12618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43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2677500" y="3195101"/>
            <a:ext cx="12929400" cy="2944200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8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2681100" y="6200873"/>
            <a:ext cx="12929400" cy="1024200"/>
          </a:xfrm>
          <a:prstGeom prst="rect">
            <a:avLst/>
          </a:prstGeom>
          <a:noFill/>
        </p:spPr>
        <p:txBody>
          <a:bodyPr spcFirstLastPara="1" wrap="square" lIns="137138" tIns="137138" rIns="137138" bIns="1371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85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1426200" y="890051"/>
            <a:ext cx="6876000" cy="21216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1426200" y="3463750"/>
            <a:ext cx="6876000" cy="53220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9985800" y="3463750"/>
            <a:ext cx="6876000" cy="53220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966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7770000" y="2963000"/>
            <a:ext cx="7369800" cy="2907600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7774817" y="5943484"/>
            <a:ext cx="7369800" cy="1426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9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7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6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3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6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896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26528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08160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489792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71424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53056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5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7504751" y="3201101"/>
            <a:ext cx="8736000" cy="26268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8727101" y="5692250"/>
            <a:ext cx="6291000" cy="159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11168501" y="1871176"/>
            <a:ext cx="1408200" cy="932400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30054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2239373" y="2500550"/>
            <a:ext cx="5376600" cy="2743200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"/>
          </p:nvPr>
        </p:nvSpPr>
        <p:spPr>
          <a:xfrm>
            <a:off x="2239151" y="5402492"/>
            <a:ext cx="5376600" cy="2158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1426200" y="3615300"/>
            <a:ext cx="6876000" cy="30540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1"/>
          </p:nvPr>
        </p:nvSpPr>
        <p:spPr>
          <a:xfrm>
            <a:off x="10077500" y="3941550"/>
            <a:ext cx="30330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2"/>
          </p:nvPr>
        </p:nvSpPr>
        <p:spPr>
          <a:xfrm>
            <a:off x="10077500" y="4681050"/>
            <a:ext cx="3033000" cy="16644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3"/>
          </p:nvPr>
        </p:nvSpPr>
        <p:spPr>
          <a:xfrm>
            <a:off x="10077500" y="6803700"/>
            <a:ext cx="30330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4"/>
          </p:nvPr>
        </p:nvSpPr>
        <p:spPr>
          <a:xfrm>
            <a:off x="10077500" y="7543200"/>
            <a:ext cx="3033000" cy="16644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5"/>
          </p:nvPr>
        </p:nvSpPr>
        <p:spPr>
          <a:xfrm>
            <a:off x="13697501" y="3941550"/>
            <a:ext cx="30330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6"/>
          </p:nvPr>
        </p:nvSpPr>
        <p:spPr>
          <a:xfrm>
            <a:off x="13697501" y="4681050"/>
            <a:ext cx="3033000" cy="16644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7"/>
          </p:nvPr>
        </p:nvSpPr>
        <p:spPr>
          <a:xfrm>
            <a:off x="13697501" y="6803700"/>
            <a:ext cx="30330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8"/>
          </p:nvPr>
        </p:nvSpPr>
        <p:spPr>
          <a:xfrm>
            <a:off x="13697501" y="7543200"/>
            <a:ext cx="3033000" cy="16644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9"/>
          </p:nvPr>
        </p:nvSpPr>
        <p:spPr>
          <a:xfrm>
            <a:off x="10077500" y="1079400"/>
            <a:ext cx="30330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3"/>
          </p:nvPr>
        </p:nvSpPr>
        <p:spPr>
          <a:xfrm>
            <a:off x="10077500" y="1818900"/>
            <a:ext cx="3033000" cy="16644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4"/>
          </p:nvPr>
        </p:nvSpPr>
        <p:spPr>
          <a:xfrm>
            <a:off x="13697501" y="1079400"/>
            <a:ext cx="3033000" cy="8412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4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15"/>
          </p:nvPr>
        </p:nvSpPr>
        <p:spPr>
          <a:xfrm>
            <a:off x="13697501" y="1818900"/>
            <a:ext cx="3033000" cy="16644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41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404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1"/>
            <a:ext cx="8080376" cy="959643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16320" indent="0">
              <a:buNone/>
              <a:defRPr sz="3600" b="1"/>
            </a:lvl2pPr>
            <a:lvl3pPr marL="1632644" indent="0">
              <a:buNone/>
              <a:defRPr sz="3200" b="1"/>
            </a:lvl3pPr>
            <a:lvl4pPr marL="2448962" indent="0">
              <a:buNone/>
              <a:defRPr sz="2900" b="1"/>
            </a:lvl4pPr>
            <a:lvl5pPr marL="3265284" indent="0">
              <a:buNone/>
              <a:defRPr sz="2900" b="1"/>
            </a:lvl5pPr>
            <a:lvl6pPr marL="4081607" indent="0">
              <a:buNone/>
              <a:defRPr sz="2900" b="1"/>
            </a:lvl6pPr>
            <a:lvl7pPr marL="4897925" indent="0">
              <a:buNone/>
              <a:defRPr sz="2900" b="1"/>
            </a:lvl7pPr>
            <a:lvl8pPr marL="5714244" indent="0">
              <a:buNone/>
              <a:defRPr sz="2900" b="1"/>
            </a:lvl8pPr>
            <a:lvl9pPr marL="6530568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2"/>
            <a:ext cx="8080376" cy="5926932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9" y="2302671"/>
            <a:ext cx="8083550" cy="959643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16320" indent="0">
              <a:buNone/>
              <a:defRPr sz="3600" b="1"/>
            </a:lvl2pPr>
            <a:lvl3pPr marL="1632644" indent="0">
              <a:buNone/>
              <a:defRPr sz="3200" b="1"/>
            </a:lvl3pPr>
            <a:lvl4pPr marL="2448962" indent="0">
              <a:buNone/>
              <a:defRPr sz="2900" b="1"/>
            </a:lvl4pPr>
            <a:lvl5pPr marL="3265284" indent="0">
              <a:buNone/>
              <a:defRPr sz="2900" b="1"/>
            </a:lvl5pPr>
            <a:lvl6pPr marL="4081607" indent="0">
              <a:buNone/>
              <a:defRPr sz="2900" b="1"/>
            </a:lvl6pPr>
            <a:lvl7pPr marL="4897925" indent="0">
              <a:buNone/>
              <a:defRPr sz="2900" b="1"/>
            </a:lvl7pPr>
            <a:lvl8pPr marL="5714244" indent="0">
              <a:buNone/>
              <a:defRPr sz="2900" b="1"/>
            </a:lvl8pPr>
            <a:lvl9pPr marL="6530568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9" y="3262312"/>
            <a:ext cx="8083550" cy="5926932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3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8"/>
            <a:ext cx="10223501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4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3"/>
            <a:ext cx="6016626" cy="7036595"/>
          </a:xfrm>
        </p:spPr>
        <p:txBody>
          <a:bodyPr/>
          <a:lstStyle>
            <a:lvl1pPr marL="0" indent="0">
              <a:buNone/>
              <a:defRPr sz="2600"/>
            </a:lvl1pPr>
            <a:lvl2pPr marL="816320" indent="0">
              <a:buNone/>
              <a:defRPr sz="2100"/>
            </a:lvl2pPr>
            <a:lvl3pPr marL="1632644" indent="0">
              <a:buNone/>
              <a:defRPr sz="1800"/>
            </a:lvl3pPr>
            <a:lvl4pPr marL="2448962" indent="0">
              <a:buNone/>
              <a:defRPr sz="1700"/>
            </a:lvl4pPr>
            <a:lvl5pPr marL="3265284" indent="0">
              <a:buNone/>
              <a:defRPr sz="1700"/>
            </a:lvl5pPr>
            <a:lvl6pPr marL="4081607" indent="0">
              <a:buNone/>
              <a:defRPr sz="1700"/>
            </a:lvl6pPr>
            <a:lvl7pPr marL="4897925" indent="0">
              <a:buNone/>
              <a:defRPr sz="1700"/>
            </a:lvl7pPr>
            <a:lvl8pPr marL="5714244" indent="0">
              <a:buNone/>
              <a:defRPr sz="1700"/>
            </a:lvl8pPr>
            <a:lvl9pPr marL="6530568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320" indent="0">
              <a:buNone/>
              <a:defRPr sz="5000"/>
            </a:lvl2pPr>
            <a:lvl3pPr marL="1632644" indent="0">
              <a:buNone/>
              <a:defRPr sz="4400"/>
            </a:lvl3pPr>
            <a:lvl4pPr marL="2448962" indent="0">
              <a:buNone/>
              <a:defRPr sz="3600"/>
            </a:lvl4pPr>
            <a:lvl5pPr marL="3265284" indent="0">
              <a:buNone/>
              <a:defRPr sz="3600"/>
            </a:lvl5pPr>
            <a:lvl6pPr marL="4081607" indent="0">
              <a:buNone/>
              <a:defRPr sz="3600"/>
            </a:lvl6pPr>
            <a:lvl7pPr marL="4897925" indent="0">
              <a:buNone/>
              <a:defRPr sz="3600"/>
            </a:lvl7pPr>
            <a:lvl8pPr marL="5714244" indent="0">
              <a:buNone/>
              <a:defRPr sz="3600"/>
            </a:lvl8pPr>
            <a:lvl9pPr marL="6530568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600"/>
            </a:lvl1pPr>
            <a:lvl2pPr marL="816320" indent="0">
              <a:buNone/>
              <a:defRPr sz="2100"/>
            </a:lvl2pPr>
            <a:lvl3pPr marL="1632644" indent="0">
              <a:buNone/>
              <a:defRPr sz="1800"/>
            </a:lvl3pPr>
            <a:lvl4pPr marL="2448962" indent="0">
              <a:buNone/>
              <a:defRPr sz="1700"/>
            </a:lvl4pPr>
            <a:lvl5pPr marL="3265284" indent="0">
              <a:buNone/>
              <a:defRPr sz="1700"/>
            </a:lvl5pPr>
            <a:lvl6pPr marL="4081607" indent="0">
              <a:buNone/>
              <a:defRPr sz="1700"/>
            </a:lvl6pPr>
            <a:lvl7pPr marL="4897925" indent="0">
              <a:buNone/>
              <a:defRPr sz="1700"/>
            </a:lvl7pPr>
            <a:lvl8pPr marL="5714244" indent="0">
              <a:buNone/>
              <a:defRPr sz="1700"/>
            </a:lvl8pPr>
            <a:lvl9pPr marL="6530568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2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63" tIns="81635" rIns="163263" bIns="816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7"/>
            <a:ext cx="16459200" cy="6788945"/>
          </a:xfrm>
          <a:prstGeom prst="rect">
            <a:avLst/>
          </a:prstGeom>
        </p:spPr>
        <p:txBody>
          <a:bodyPr vert="horz" lIns="163263" tIns="81635" rIns="163263" bIns="816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32"/>
            <a:ext cx="4267200" cy="547688"/>
          </a:xfrm>
          <a:prstGeom prst="rect">
            <a:avLst/>
          </a:prstGeom>
        </p:spPr>
        <p:txBody>
          <a:bodyPr vert="horz" lIns="163263" tIns="81635" rIns="163263" bIns="81635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32"/>
            <a:ext cx="5791200" cy="547688"/>
          </a:xfrm>
          <a:prstGeom prst="rect">
            <a:avLst/>
          </a:prstGeom>
        </p:spPr>
        <p:txBody>
          <a:bodyPr vert="horz" lIns="163263" tIns="81635" rIns="163263" bIns="81635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32"/>
            <a:ext cx="4267200" cy="547688"/>
          </a:xfrm>
          <a:prstGeom prst="rect">
            <a:avLst/>
          </a:prstGeom>
        </p:spPr>
        <p:txBody>
          <a:bodyPr vert="horz" lIns="163263" tIns="81635" rIns="163263" bIns="81635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7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632644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242" indent="-612242" algn="l" defTabSz="163264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522" indent="-510203" algn="l" defTabSz="163264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803" indent="-408159" algn="l" defTabSz="163264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122" indent="-408159" algn="l" defTabSz="1632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443" indent="-408159" algn="l" defTabSz="163264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89766" indent="-408159" algn="l" defTabSz="16326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085" indent="-408159" algn="l" defTabSz="16326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403" indent="-408159" algn="l" defTabSz="16326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8727" indent="-408159" algn="l" defTabSz="16326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6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20" algn="l" defTabSz="16326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44" algn="l" defTabSz="16326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8962" algn="l" defTabSz="16326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284" algn="l" defTabSz="16326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607" algn="l" defTabSz="16326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7925" algn="l" defTabSz="16326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244" algn="l" defTabSz="16326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0568" algn="l" defTabSz="16326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7"/>
            <a:ext cx="16459200" cy="6788945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36"/>
            <a:ext cx="42672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544213AF-26F6-41FA-8D85-E2C5388D6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8/30/2023</a:t>
            </a:fld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36"/>
            <a:ext cx="57912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1371600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36"/>
            <a:ext cx="42672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D5BBC35B-A44B-4119-B8DA-DE9E3DFAD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3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hf sldNum="0" hdr="0" ftr="0" dt="0"/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520540" y="1866903"/>
            <a:ext cx="1623406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  <a:spcBef>
                <a:spcPct val="0"/>
              </a:spcBef>
            </a:pPr>
            <a:r>
              <a:rPr lang="en-US" sz="4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CHƯƠNG III: GÓC VÀ ĐƯỜNG THẲNG SONG </a:t>
            </a:r>
            <a:r>
              <a:rPr lang="en-US" sz="4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47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8"/>
            <a:ext cx="12782550" cy="1892825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TIA PHÂN GIÁC CỦA </a:t>
            </a:r>
            <a:r>
              <a:rPr lang="en-US" sz="3900" b="1">
                <a:latin typeface="Times New Roman" pitchFamily="18" charset="0"/>
                <a:cs typeface="Times New Roman" pitchFamily="18" charset="0"/>
              </a:rPr>
              <a:t>MỘT GÓC</a:t>
            </a:r>
            <a:endParaRPr lang="en-US" sz="3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447800" y="1117308"/>
            <a:ext cx="5613966" cy="113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8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7800" y="2842669"/>
            <a:ext cx="7527035" cy="1892814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3.4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mOt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067300"/>
            <a:ext cx="5109206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4" y="4686300"/>
            <a:ext cx="222784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600159" y="2179881"/>
                <a:ext cx="4973444" cy="5111205"/>
              </a:xfrm>
              <a:prstGeom prst="rect">
                <a:avLst/>
              </a:prstGeom>
            </p:spPr>
            <p:txBody>
              <a:bodyPr wrap="square" lIns="91430" tIns="45714" rIns="91430" bIns="45714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bù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: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mOt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và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tOn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9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39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39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9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39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9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39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39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9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39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39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9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39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39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9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39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9" y="2179881"/>
                <a:ext cx="4973444" cy="5111205"/>
              </a:xfrm>
              <a:prstGeom prst="rect">
                <a:avLst/>
              </a:prstGeom>
              <a:blipFill rotWithShape="1">
                <a:blip r:embed="rId3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7" name="TextBox 27"/>
          <p:cNvSpPr txBox="1"/>
          <p:nvPr/>
        </p:nvSpPr>
        <p:spPr>
          <a:xfrm>
            <a:off x="1981205" y="1261339"/>
            <a:ext cx="523364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3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3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807328" y="2795428"/>
            <a:ext cx="1790700" cy="103447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0136" y="2398202"/>
            <a:ext cx="10972800" cy="2793060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Quan sát hình ảnh hai góc được đánh dấu trong hình bên. Em hãy nhận xét quan hệ về đỉnh, về cạnh của ha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 góc được đánh dấu.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3"/>
            <a:ext cx="3505200" cy="325983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9" y="5214190"/>
            <a:ext cx="8305800" cy="3693317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428" indent="-57142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428" indent="-57142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61977" y="714272"/>
            <a:ext cx="5780924" cy="55784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76253" y="1495213"/>
            <a:ext cx="16668750" cy="1438493"/>
            <a:chOff x="0" y="0"/>
            <a:chExt cx="12336212" cy="1523038"/>
          </a:xfrm>
          <a:solidFill>
            <a:schemeClr val="bg1"/>
          </a:solidFill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grpFill/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48879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3900" dirty="0">
                  <a:latin typeface="Times New Roman" pitchFamily="18" charset="0"/>
                  <a:cs typeface="Times New Roman" pitchFamily="18" charset="0"/>
                </a:rPr>
                <a:t>Cho hai đường thẳng xx’ và yy’ cắt nhau tại O (H.3.5)</a:t>
              </a:r>
              <a:endParaRPr lang="en-US" sz="3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90" y="3162568"/>
            <a:ext cx="13716000" cy="1892825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x’Oy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x’Oy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’.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4"/>
            <a:ext cx="5480381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64" y="6899208"/>
                <a:ext cx="5447900" cy="9119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30" tIns="45714" rIns="91430" bIns="45714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64" y="6899208"/>
                <a:ext cx="5447900" cy="9119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10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17767" y="1827852"/>
            <a:ext cx="16252475" cy="6707499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2" name="TextBox 11"/>
          <p:cNvSpPr txBox="1"/>
          <p:nvPr/>
        </p:nvSpPr>
        <p:spPr>
          <a:xfrm>
            <a:off x="2044932" y="2373122"/>
            <a:ext cx="6629400" cy="784829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5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6632" y="3256110"/>
            <a:ext cx="13613118" cy="2169813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18498" y="760225"/>
            <a:ext cx="10517784" cy="1754315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Hai góc được đánh dấu trong hình nào dưới đây là hai góc đối đỉnh?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91" y="2665436"/>
            <a:ext cx="8839182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768312" y="4308068"/>
                <a:ext cx="4156905" cy="1487969"/>
              </a:xfrm>
              <a:prstGeom prst="rect">
                <a:avLst/>
              </a:prstGeom>
            </p:spPr>
            <p:txBody>
              <a:bodyPr wrap="none" lIns="91430" tIns="45714" rIns="91430" bIns="45714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900" dirty="0">
                    <a:solidFill>
                      <a:srgbClr val="C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 </a:t>
                </a:r>
                <a:r>
                  <a:rPr lang="en-US" sz="3900" dirty="0" err="1">
                    <a:solidFill>
                      <a:srgbClr val="C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solidFill>
                      <a:srgbClr val="C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solidFill>
                      <a:srgbClr val="C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đối</a:t>
                </a:r>
                <a:r>
                  <a:rPr lang="en-US" sz="3900" dirty="0">
                    <a:solidFill>
                      <a:srgbClr val="C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solidFill>
                      <a:srgbClr val="C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đỉnh</a:t>
                </a:r>
                <a:r>
                  <a:rPr lang="en-US" sz="3900" dirty="0">
                    <a:solidFill>
                      <a:srgbClr val="C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solidFill>
                      <a:srgbClr val="C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900" dirty="0">
                    <a:solidFill>
                      <a:srgbClr val="C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solidFill>
                              <a:srgbClr val="C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9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9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9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900" dirty="0" err="1">
                    <a:solidFill>
                      <a:srgbClr val="C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và</a:t>
                </a:r>
                <a:r>
                  <a:rPr lang="en-US" sz="3900" dirty="0">
                    <a:solidFill>
                      <a:srgbClr val="C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solidFill>
                              <a:srgbClr val="C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9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9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9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900" dirty="0">
                    <a:solidFill>
                      <a:srgbClr val="C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312" y="4308068"/>
                <a:ext cx="4156905" cy="1487969"/>
              </a:xfrm>
              <a:prstGeom prst="rect">
                <a:avLst/>
              </a:prstGeom>
              <a:blipFill rotWithShape="1">
                <a:blip r:embed="rId3"/>
                <a:stretch>
                  <a:fillRect l="-4552" t="-6967" r="-4699" b="-15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5" y="3907780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61233" y="5950700"/>
            <a:ext cx="13632318" cy="1754315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marL="571428" indent="-57142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giải thích vì sao hình a không phải là hai góc đối đỉnh?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428" indent="-57142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ai đường thẳng cắt nhau thì tạo ra mấy cặp góc đối đỉnh?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67767" y="8223226"/>
            <a:ext cx="10186340" cy="692495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3" y="476255"/>
            <a:ext cx="11563350" cy="1018958"/>
            <a:chOff x="0" y="0"/>
            <a:chExt cx="6345316" cy="1358610"/>
          </a:xfrm>
          <a:solidFill>
            <a:schemeClr val="bg1"/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6"/>
              <a:ext cx="5318487" cy="74379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900" smtClean="0">
                  <a:latin typeface="Times New Roman" pitchFamily="18" charset="0"/>
                  <a:cs typeface="Times New Roman" pitchFamily="18" charset="0"/>
                </a:rPr>
                <a:t>Tập </a:t>
              </a:r>
              <a:r>
                <a:rPr lang="en-US" sz="3900" dirty="0" err="1"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39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900" dirty="0" err="1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9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9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9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900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9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900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9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90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9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9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9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90"/>
            <a:ext cx="5943600" cy="3025442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32"/>
                <a:ext cx="14554200" cy="19516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30" tIns="45714" rIns="91430" bIns="45714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9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Trong HĐ4,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9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9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và</a:t>
                </a:r>
                <a:r>
                  <a:rPr lang="en-US" sz="39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9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hai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góc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chất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gì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từ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tổng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hai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góc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bao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nhiêu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?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Tương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tự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hai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900" i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góc</a:t>
                </a:r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9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9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và</a:t>
                </a:r>
                <a:r>
                  <a:rPr lang="en-US" sz="3900" i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9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900" i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? </a:t>
                </a:r>
                <a:endParaRPr lang="en-US" sz="39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32"/>
                <a:ext cx="14554200" cy="1951676"/>
              </a:xfrm>
              <a:prstGeom prst="rect">
                <a:avLst/>
              </a:prstGeom>
              <a:blipFill rotWithShape="1">
                <a:blip r:embed="rId3"/>
                <a:stretch>
                  <a:fillRect l="-1382" r="-1424" b="-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8" y="8154707"/>
                <a:ext cx="3657600" cy="8075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30" tIns="45714" rIns="91430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 </m:t>
                      </m:r>
                      <m:acc>
                        <m:accPr>
                          <m:chr m:val="̂"/>
                          <m:ctrlPr>
                            <a:rPr lang="en-US" sz="45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5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5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5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5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5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5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5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5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5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8" y="8154707"/>
                <a:ext cx="3657600" cy="8075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143" y="7741368"/>
            <a:ext cx="10010501" cy="10729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r="7301" b="7639"/>
          <a:stretch/>
        </p:blipFill>
        <p:spPr>
          <a:xfrm>
            <a:off x="3694148" y="8724481"/>
            <a:ext cx="9336059" cy="99102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1577" y="1333501"/>
            <a:ext cx="9506024" cy="2585321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xx’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yy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 (H.3.7).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60⁰.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x’Oy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x’Oy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61" y="1095011"/>
            <a:ext cx="4246374" cy="4151306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5"/>
            <a:ext cx="1905000" cy="1410959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546" y="4637747"/>
            <a:ext cx="9394751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3" cy="758727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36"/>
          <p:cNvSpPr txBox="1"/>
          <p:nvPr/>
        </p:nvSpPr>
        <p:spPr>
          <a:xfrm>
            <a:off x="2053533" y="1372463"/>
            <a:ext cx="3585270" cy="784829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714264"/>
            <a:ext cx="13258800" cy="2793060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Hai đường thẳng xx’ và yy’ cắt nhau tại O sao cho góc xOy vuông (H.3.8). Khi đó các góc yOx’, x’Oy’, xOy’ cũng đều là góc vuông. Vì sao?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1" y="4686302"/>
            <a:ext cx="4275296" cy="446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3" cy="758727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36"/>
          <p:cNvSpPr txBox="1"/>
          <p:nvPr/>
        </p:nvSpPr>
        <p:spPr>
          <a:xfrm>
            <a:off x="2053533" y="1372463"/>
            <a:ext cx="3585270" cy="784829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7" y="1899626"/>
            <a:ext cx="4275296" cy="4465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4" y="2552411"/>
                <a:ext cx="12801600" cy="6332630"/>
              </a:xfrm>
              <a:prstGeom prst="rect">
                <a:avLst/>
              </a:prstGeom>
            </p:spPr>
            <p:txBody>
              <a:bodyPr wrap="square" lIns="91430" tIns="45714" rIns="91430" bIns="45714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3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3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9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bù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</a:t>
                </a:r>
                <a:b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9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9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39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39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9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39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9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39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39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Tương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tự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yOx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’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vuông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: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xOy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và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x’Oy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’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đối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nhau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9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39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9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9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39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39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Vậy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các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yOx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’,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x’Oy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’,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xOy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’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cũng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đều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vuông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4" y="2552411"/>
                <a:ext cx="12801600" cy="6332630"/>
              </a:xfrm>
              <a:prstGeom prst="rect">
                <a:avLst/>
              </a:prstGeom>
              <a:blipFill rotWithShape="1">
                <a:blip r:embed="rId3"/>
                <a:stretch>
                  <a:fillRect l="-1619" b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6" y="2783157"/>
            <a:ext cx="1608731" cy="692495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76600" y="1409700"/>
            <a:ext cx="13335000" cy="1892814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900" i="1" dirty="0">
                <a:latin typeface="Times New Roman" pitchFamily="18" charset="0"/>
                <a:cs typeface="Times New Roman" pitchFamily="18" charset="0"/>
              </a:rPr>
              <a:t>hi hai đường thẳng cắt nhau, trong các góc tạo thành có một góc vuông thì các góc còn lại có số đo như thế nào? </a:t>
            </a:r>
            <a:endParaRPr lang="en-US" sz="39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67" y="3829761"/>
            <a:ext cx="2541122" cy="1169738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1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39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9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ý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8"/>
            <a:ext cx="9144000" cy="3693317"/>
          </a:xfrm>
          <a:prstGeom prst="rect">
            <a:avLst/>
          </a:prstGeom>
        </p:spPr>
        <p:txBody>
          <a:bodyPr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Hai đường thẳng </a:t>
            </a:r>
            <a:r>
              <a:rPr lang="vi-VN" sz="3900" i="1" dirty="0">
                <a:latin typeface="Times New Roman" pitchFamily="18" charset="0"/>
                <a:cs typeface="Times New Roman" pitchFamily="18" charset="0"/>
              </a:rPr>
              <a:t>xx’</a:t>
            </a: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900" i="1" dirty="0">
                <a:latin typeface="Times New Roman" pitchFamily="18" charset="0"/>
                <a:cs typeface="Times New Roman" pitchFamily="18" charset="0"/>
              </a:rPr>
              <a:t>yy’</a:t>
            </a: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 cắt nhau và trong các góc tạo thành có một góc vuông được gọi là hai đường thẳng vuông góc. Kí hiệu: </a:t>
            </a:r>
            <a:r>
              <a:rPr lang="vi-VN" sz="3900" i="1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en-US" sz="3900" i="1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900" i="1" dirty="0">
                <a:latin typeface="Times New Roman" pitchFamily="18" charset="0"/>
                <a:cs typeface="Times New Roman" pitchFamily="18" charset="0"/>
              </a:rPr>
              <a:t>yy</a:t>
            </a:r>
            <a:r>
              <a:rPr lang="en-US" sz="3900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40073" y="5086757"/>
            <a:ext cx="4275296" cy="398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133600" y="1064840"/>
            <a:ext cx="13258800" cy="70532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  <a:spcBef>
                <a:spcPct val="0"/>
              </a:spcBef>
            </a:pPr>
            <a:r>
              <a:rPr lang="en-US" sz="4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7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628901"/>
            <a:ext cx="13258800" cy="18928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0" tIns="45714" rIns="91430" bIns="45714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9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 đặt các dây lạt để cắt bánh chưng, các dây lạt tạo ra trên mặt bánh chưng những cặp góc đặc biệt. </a:t>
            </a:r>
            <a:endParaRPr lang="en-US" sz="3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02" y="4932949"/>
            <a:ext cx="397599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6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19201" y="1223748"/>
            <a:ext cx="1623406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  <a:spcBef>
                <a:spcPct val="0"/>
              </a:spcBef>
            </a:pPr>
            <a:r>
              <a:rPr lang="en-US" sz="4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7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6" y="2628902"/>
            <a:ext cx="1718237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58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"/>
            <a:ext cx="166623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19701"/>
            <a:ext cx="16780332" cy="256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542" y="5478661"/>
            <a:ext cx="16484783" cy="460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13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6594"/>
            <a:ext cx="15241587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2" y="5149056"/>
            <a:ext cx="15788891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1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508508" y="876302"/>
            <a:ext cx="16234061" cy="3220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tabLst>
                <a:tab pos="266673" algn="l"/>
              </a:tabLst>
            </a:pPr>
            <a:r>
              <a:rPr lang="en-US" sz="4400">
                <a:ea typeface="Calibri"/>
                <a:cs typeface="Times New Roman"/>
              </a:rPr>
              <a:t/>
            </a:r>
            <a:br>
              <a:rPr lang="en-US" sz="4400">
                <a:ea typeface="Calibri"/>
                <a:cs typeface="Times New Roman"/>
              </a:rPr>
            </a:br>
            <a:r>
              <a:rPr lang="en-US" sz="4800" b="1">
                <a:latin typeface="Times New Roman"/>
                <a:ea typeface="Times New Roman"/>
                <a:cs typeface="Times New Roman"/>
              </a:rPr>
              <a:t>Bài 2. </a:t>
            </a:r>
            <a:r>
              <a:rPr lang="en-US" sz="4800">
                <a:latin typeface="Times New Roman"/>
                <a:ea typeface="Times New Roman"/>
                <a:cs typeface="Times New Roman"/>
              </a:rPr>
              <a:t>Cho hình a, b, c, d và e. Cặp góc nào đối đỉnh? Cặp góc nào không đối đỉnh? Vì sao?</a:t>
            </a:r>
            <a:endParaRPr lang="en-US" sz="4400"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33" y="4610101"/>
            <a:ext cx="10255427" cy="367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53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0101"/>
            <a:ext cx="29036655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908174"/>
            <a:ext cx="6278037" cy="359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0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8700"/>
            <a:ext cx="24111729" cy="184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1028700"/>
            <a:ext cx="5562600" cy="318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74" y="4991100"/>
            <a:ext cx="20906817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23901"/>
            <a:ext cx="29350146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04" y="2162175"/>
            <a:ext cx="19136141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1325"/>
            <a:ext cx="26530746" cy="138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952501"/>
            <a:ext cx="5641215" cy="37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518026"/>
            <a:ext cx="19050000" cy="38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5"/>
          <p:cNvSpPr txBox="1"/>
          <p:nvPr/>
        </p:nvSpPr>
        <p:spPr>
          <a:xfrm>
            <a:off x="5503259" y="1462784"/>
            <a:ext cx="7233534" cy="55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26" name="Round Same Side Corner Rectangle 25"/>
          <p:cNvSpPr/>
          <p:nvPr/>
        </p:nvSpPr>
        <p:spPr>
          <a:xfrm flipV="1">
            <a:off x="1295400" y="2705105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8"/>
            <a:ext cx="4800600" cy="692495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/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3.4 (SGK - tr45)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7" y="4120378"/>
                <a:ext cx="10552502" cy="712694"/>
              </a:xfrm>
              <a:prstGeom prst="rect">
                <a:avLst/>
              </a:prstGeom>
            </p:spPr>
            <p:txBody>
              <a:bodyPr wrap="none" lIns="91430" tIns="45714" rIns="91430" bIns="45714">
                <a:spAutoFit/>
              </a:bodyPr>
              <a:lstStyle/>
              <a:p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3.15a,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39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45⁰.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7" y="4120378"/>
                <a:ext cx="10552502" cy="712694"/>
              </a:xfrm>
              <a:prstGeom prst="rect">
                <a:avLst/>
              </a:prstGeom>
              <a:blipFill rotWithShape="1">
                <a:blip r:embed="rId2"/>
                <a:stretch>
                  <a:fillRect l="-1964" t="-11966" r="-982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6"/>
            <a:ext cx="6138960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30"/>
            <a:ext cx="2667000" cy="692495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/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7" y="6280695"/>
                <a:ext cx="10161311" cy="3492621"/>
              </a:xfrm>
              <a:prstGeom prst="rect">
                <a:avLst/>
              </a:prstGeom>
              <a:noFill/>
            </p:spPr>
            <p:txBody>
              <a:bodyPr wrap="square" lIns="91430" tIns="45714" rIns="91430" bIns="45714" rtlCol="0">
                <a:spAutoFit/>
              </a:bodyPr>
              <a:lstStyle/>
              <a:p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= 180⁰ (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bù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 </m:t>
                    </m:r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39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= 135⁰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7" y="6280695"/>
                <a:ext cx="10161311" cy="3492621"/>
              </a:xfrm>
              <a:prstGeom prst="rect">
                <a:avLst/>
              </a:prstGeom>
              <a:blipFill rotWithShape="1">
                <a:blip r:embed="rId5"/>
                <a:stretch>
                  <a:fillRect l="-1980" t="-2443" b="-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3"/>
          <p:cNvGrpSpPr/>
          <p:nvPr/>
        </p:nvGrpSpPr>
        <p:grpSpPr>
          <a:xfrm>
            <a:off x="1028700" y="1028705"/>
            <a:ext cx="5524500" cy="1018958"/>
            <a:chOff x="0" y="0"/>
            <a:chExt cx="13425381" cy="1358610"/>
          </a:xfrm>
          <a:solidFill>
            <a:srgbClr val="FFFF00"/>
          </a:solidFill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6"/>
              <a:ext cx="12606108" cy="74379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9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900" b="1" dirty="0">
                  <a:latin typeface="Times New Roman" pitchFamily="18" charset="0"/>
                  <a:cs typeface="Times New Roman" pitchFamily="18" charset="0"/>
                </a:rPr>
                <a:t> 3.5 (SGK - tr45)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8" y="2313618"/>
                <a:ext cx="14906771" cy="1917243"/>
              </a:xfrm>
              <a:prstGeom prst="rect">
                <a:avLst/>
              </a:prstGeom>
            </p:spPr>
            <p:txBody>
              <a:bodyPr wrap="square" lIns="91430" tIns="45714" rIns="91430" bIns="45714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3.15b,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36⁰.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vừa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9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8" y="2313618"/>
                <a:ext cx="14906771" cy="1917243"/>
              </a:xfrm>
              <a:prstGeom prst="rect">
                <a:avLst/>
              </a:prstGeom>
              <a:blipFill rotWithShape="1">
                <a:blip r:embed="rId2"/>
                <a:stretch>
                  <a:fillRect l="-1349" r="-1390" b="-6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2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3" y="4533900"/>
            <a:ext cx="9333786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6"/>
            <a:ext cx="2667000" cy="692495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/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3" cy="758727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36"/>
          <p:cNvSpPr txBox="1"/>
          <p:nvPr/>
        </p:nvSpPr>
        <p:spPr>
          <a:xfrm>
            <a:off x="1990526" y="1333502"/>
            <a:ext cx="6848678" cy="784829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31"/>
            <a:ext cx="4343400" cy="692495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343402" y="4759084"/>
            <a:ext cx="1790700" cy="103447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5" y="5160611"/>
            <a:ext cx="3873398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1" y="5922419"/>
            <a:ext cx="9144000" cy="2793071"/>
          </a:xfrm>
          <a:prstGeom prst="rect">
            <a:avLst/>
          </a:prstGeom>
        </p:spPr>
        <p:txBody>
          <a:bodyPr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Quan sát hình vẽ bên. Em hãy nhận xét về mối quan hệ về đỉnh, về cạnh của hai góc được đánh dấu.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 animBg="1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7"/>
          <p:cNvSpPr/>
          <p:nvPr/>
        </p:nvSpPr>
        <p:spPr>
          <a:xfrm rot="1244805">
            <a:off x="10411440" y="4459954"/>
            <a:ext cx="3089631" cy="215312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32" tIns="182832" rIns="182832" bIns="182832" anchor="ctr" anchorCtr="0">
            <a:noAutofit/>
          </a:bodyPr>
          <a:lstStyle/>
          <a:p>
            <a:pPr defTabSz="1828572">
              <a:buClr>
                <a:srgbClr val="000000"/>
              </a:buClr>
            </a:pPr>
            <a:endParaRPr sz="2900" ker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1682039" y="3108055"/>
            <a:ext cx="2712728" cy="2583641"/>
            <a:chOff x="1938604" y="1358625"/>
            <a:chExt cx="1232946" cy="1174275"/>
          </a:xfrm>
          <a:solidFill>
            <a:srgbClr val="92D050"/>
          </a:solidFill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828572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828572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828572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828572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1894739" y="3665636"/>
            <a:ext cx="2294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32" tIns="182832" rIns="182832" bIns="182832" anchor="t" anchorCtr="0">
            <a:noAutofit/>
          </a:bodyPr>
          <a:lstStyle/>
          <a:p>
            <a:pPr algn="ctr" defTabSz="1828572">
              <a:buClr>
                <a:srgbClr val="000000"/>
              </a:buClr>
            </a:pPr>
            <a:r>
              <a:rPr lang="en-US" sz="5600" b="1" kern="0" dirty="0">
                <a:solidFill>
                  <a:srgbClr val="2F1932"/>
                </a:solidFill>
                <a:latin typeface="Times New Roman" pitchFamily="18" charset="0"/>
                <a:ea typeface="Delius"/>
                <a:cs typeface="Times New Roman" pitchFamily="18" charset="0"/>
                <a:sym typeface="Delius"/>
              </a:rPr>
              <a:t>01</a:t>
            </a:r>
            <a:endParaRPr sz="5600" b="1" kern="0" dirty="0">
              <a:solidFill>
                <a:srgbClr val="2F1932"/>
              </a:solidFill>
              <a:latin typeface="Times New Roman" pitchFamily="18" charset="0"/>
              <a:ea typeface="Delius"/>
              <a:cs typeface="Times New Roman" pitchFamily="18" charset="0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0989" y="591229"/>
            <a:ext cx="2192256" cy="9004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7" tIns="68573" rIns="137147" bIns="68573" rtlCol="0" anchor="ctr"/>
          <a:lstStyle/>
          <a:p>
            <a:pPr algn="ctr" defTabSz="1828572">
              <a:buClr>
                <a:srgbClr val="000000"/>
              </a:buClr>
            </a:pPr>
            <a:endParaRPr lang="en-US" sz="2900" kern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4531991" y="1054496"/>
            <a:ext cx="10380614" cy="2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32" tIns="182832" rIns="182832" bIns="18283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defTabSz="1828572">
              <a:buClr>
                <a:srgbClr val="2F1932"/>
              </a:buClr>
            </a:pPr>
            <a:r>
              <a:rPr lang="vi-VN" sz="65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9761" y="5631650"/>
            <a:ext cx="4006922" cy="2031311"/>
          </a:xfrm>
          <a:prstGeom prst="rect">
            <a:avLst/>
          </a:prstGeom>
          <a:noFill/>
        </p:spPr>
        <p:txBody>
          <a:bodyPr wrap="square" lIns="137147" tIns="68573" rIns="137147" bIns="68573" rtlCol="0">
            <a:spAutoFit/>
          </a:bodyPr>
          <a:lstStyle/>
          <a:p>
            <a:pPr algn="ctr" defTabSz="1828572">
              <a:lnSpc>
                <a:spcPct val="150000"/>
              </a:lnSpc>
              <a:buClr>
                <a:srgbClr val="000000"/>
              </a:buClr>
            </a:pP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Ôn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kiến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đã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endParaRPr lang="en-US" sz="41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76709" y="5004302"/>
            <a:ext cx="4810031" cy="2977724"/>
          </a:xfrm>
          <a:prstGeom prst="rect">
            <a:avLst/>
          </a:prstGeom>
          <a:noFill/>
        </p:spPr>
        <p:txBody>
          <a:bodyPr wrap="square" lIns="137147" tIns="68573" rIns="137147" bIns="68573" rtlCol="0">
            <a:spAutoFit/>
          </a:bodyPr>
          <a:lstStyle/>
          <a:p>
            <a:pPr algn="ctr" defTabSz="1828572">
              <a:lnSpc>
                <a:spcPct val="150000"/>
              </a:lnSpc>
              <a:buClr>
                <a:srgbClr val="000000"/>
              </a:buClr>
            </a:pP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Hoàn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thành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còn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1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lang="en-US" sz="4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SBT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80233" y="6480110"/>
            <a:ext cx="4425011" cy="1700901"/>
          </a:xfrm>
          <a:prstGeom prst="rect">
            <a:avLst/>
          </a:prstGeom>
          <a:noFill/>
        </p:spPr>
        <p:txBody>
          <a:bodyPr wrap="square" lIns="137147" tIns="68573" rIns="137147" bIns="68573" rtlCol="0">
            <a:spAutoFit/>
          </a:bodyPr>
          <a:lstStyle/>
          <a:p>
            <a:pPr algn="ctr" defTabSz="1828572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Chuẩn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kern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6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</a:p>
          <a:p>
            <a:pPr algn="ctr" defTabSz="1828572">
              <a:lnSpc>
                <a:spcPct val="150000"/>
              </a:lnSpc>
              <a:buClr>
                <a:srgbClr val="000000"/>
              </a:buClr>
            </a:pPr>
            <a:r>
              <a:rPr lang="en-US" sz="3600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Tia phân giác</a:t>
            </a:r>
            <a:endParaRPr lang="en-US" sz="3600" ker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0" name="Google Shape;1475;p57"/>
          <p:cNvSpPr/>
          <p:nvPr/>
        </p:nvSpPr>
        <p:spPr>
          <a:xfrm rot="-657115">
            <a:off x="4551973" y="4248505"/>
            <a:ext cx="3481475" cy="209864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32" tIns="182832" rIns="182832" bIns="182832" anchor="ctr" anchorCtr="0">
            <a:noAutofit/>
          </a:bodyPr>
          <a:lstStyle/>
          <a:p>
            <a:pPr defTabSz="1828572">
              <a:buClr>
                <a:srgbClr val="000000"/>
              </a:buClr>
            </a:pPr>
            <a:endParaRPr sz="2900" ker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52" name="Google Shape;1483;p57"/>
          <p:cNvGrpSpPr/>
          <p:nvPr/>
        </p:nvGrpSpPr>
        <p:grpSpPr>
          <a:xfrm>
            <a:off x="7988512" y="2212836"/>
            <a:ext cx="2519510" cy="2679884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solidFill>
                <a:srgbClr val="92D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828572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828572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rgbClr val="92D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828572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solidFill>
                <a:srgbClr val="92D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828572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13497007" y="3333220"/>
            <a:ext cx="2608616" cy="2607764"/>
            <a:chOff x="5448300" y="1526500"/>
            <a:chExt cx="1154925" cy="1154650"/>
          </a:xfrm>
          <a:solidFill>
            <a:srgbClr val="92D050"/>
          </a:solidFill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828572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828572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828572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8245137" y="2591070"/>
            <a:ext cx="2294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32" tIns="182832" rIns="182832" bIns="182832" anchor="t" anchorCtr="0">
            <a:noAutofit/>
          </a:bodyPr>
          <a:lstStyle/>
          <a:p>
            <a:pPr algn="ctr" defTabSz="1828572">
              <a:buClr>
                <a:srgbClr val="000000"/>
              </a:buClr>
            </a:pPr>
            <a:r>
              <a:rPr lang="en-US" sz="5600" b="1" kern="0" dirty="0">
                <a:solidFill>
                  <a:srgbClr val="2F1932"/>
                </a:solidFill>
                <a:latin typeface="Times New Roman" pitchFamily="18" charset="0"/>
                <a:ea typeface="Delius"/>
                <a:cs typeface="Times New Roman" pitchFamily="18" charset="0"/>
                <a:sym typeface="Delius"/>
              </a:rPr>
              <a:t>02</a:t>
            </a:r>
            <a:endParaRPr sz="5600" b="1" kern="0" dirty="0">
              <a:solidFill>
                <a:srgbClr val="2F1932"/>
              </a:solidFill>
              <a:latin typeface="Times New Roman" pitchFamily="18" charset="0"/>
              <a:ea typeface="Delius"/>
              <a:cs typeface="Times New Roman" pitchFamily="18" charset="0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13617861" y="3919700"/>
            <a:ext cx="2294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32" tIns="182832" rIns="182832" bIns="182832" anchor="t" anchorCtr="0">
            <a:noAutofit/>
          </a:bodyPr>
          <a:lstStyle/>
          <a:p>
            <a:pPr algn="ctr" defTabSz="1828572">
              <a:buClr>
                <a:srgbClr val="000000"/>
              </a:buClr>
            </a:pPr>
            <a:r>
              <a:rPr lang="en-US" sz="5600" b="1" kern="0" dirty="0">
                <a:solidFill>
                  <a:srgbClr val="2F1932"/>
                </a:solidFill>
                <a:latin typeface="Times New Roman" pitchFamily="18" charset="0"/>
                <a:ea typeface="Delius"/>
                <a:cs typeface="Times New Roman" pitchFamily="18" charset="0"/>
                <a:sym typeface="Delius"/>
              </a:rPr>
              <a:t>03</a:t>
            </a:r>
            <a:endParaRPr sz="5600" b="1" kern="0" dirty="0">
              <a:solidFill>
                <a:srgbClr val="2F1932"/>
              </a:solidFill>
              <a:latin typeface="Times New Roman" pitchFamily="18" charset="0"/>
              <a:ea typeface="Delius"/>
              <a:cs typeface="Times New Roman" pitchFamily="18" charset="0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180259720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" grpId="0" animBg="1"/>
      <p:bldP spid="1497" grpId="0"/>
      <p:bldP spid="4" grpId="0"/>
      <p:bldP spid="48" grpId="0"/>
      <p:bldP spid="49" grpId="0"/>
      <p:bldP spid="50" grpId="0" animBg="1"/>
      <p:bldP spid="61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5" y="3238502"/>
            <a:ext cx="15755411" cy="424277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8"/>
          <p:cNvSpPr txBox="1"/>
          <p:nvPr/>
        </p:nvSpPr>
        <p:spPr>
          <a:xfrm>
            <a:off x="4067706" y="2130506"/>
            <a:ext cx="9753600" cy="1107995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023" y="3584520"/>
            <a:ext cx="15546269" cy="1184939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en-US" sz="7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 ƠN CÁC EM ĐÃ LẮNG NGHE!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3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1" y="2447441"/>
            <a:ext cx="3873398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2625761"/>
            <a:ext cx="7848600" cy="2793060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marL="571428" indent="-57142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 marL="571428" indent="-57142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1974348" y="3867073"/>
            <a:ext cx="1519463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60"/>
            <a:ext cx="16230600" cy="8535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90714" y="1485236"/>
            <a:ext cx="1590776" cy="784829"/>
          </a:xfrm>
          <a:prstGeom prst="rect">
            <a:avLst/>
          </a:prstGeom>
          <a:solidFill>
            <a:srgbClr val="FFC000"/>
          </a:solidFill>
        </p:spPr>
        <p:txBody>
          <a:bodyPr wrap="square" lIns="91430" tIns="45714" rIns="91430" bIns="45714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2757632"/>
            <a:ext cx="8883836" cy="5493810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Cho ba tia Ox, Oy, Oz như Hình 3.1, trong đó Ox và Oy là hai tia đối nhau.</a:t>
            </a:r>
          </a:p>
          <a:p>
            <a:pPr algn="just">
              <a:lnSpc>
                <a:spcPct val="150000"/>
              </a:lnSpc>
            </a:pP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a) Em hãy nhận xét về quan hệ về đỉnh, về cạnh của hai góc </a:t>
            </a:r>
            <a:r>
              <a:rPr lang="vi-VN" sz="3900" i="1" dirty="0"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vi-VN" sz="3900" i="1" dirty="0">
                <a:latin typeface="Times New Roman" pitchFamily="18" charset="0"/>
                <a:cs typeface="Times New Roman" pitchFamily="18" charset="0"/>
              </a:rPr>
              <a:t>zOy</a:t>
            </a: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b) Đo rồi tính tổng số đo góc hai góc </a:t>
            </a:r>
            <a:r>
              <a:rPr lang="vi-VN" sz="3900" i="1" dirty="0"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vi-VN" sz="3900" i="1" dirty="0">
                <a:latin typeface="Times New Roman" pitchFamily="18" charset="0"/>
                <a:cs typeface="Times New Roman" pitchFamily="18" charset="0"/>
              </a:rPr>
              <a:t>zOy</a:t>
            </a: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5" y="2933705"/>
            <a:ext cx="6053988" cy="36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60"/>
            <a:ext cx="16230600" cy="8535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90714" y="1485236"/>
            <a:ext cx="1590776" cy="784829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5" y="2933705"/>
            <a:ext cx="6053988" cy="36323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5" cy="2972607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900" dirty="0">
                <a:latin typeface="+mj-lt"/>
                <a:ea typeface="Calibri" panose="020F0502020204030204" pitchFamily="34" charset="0"/>
                <a:cs typeface="Arial" pitchFamily="34" charset="0"/>
              </a:rPr>
              <a:t>a) </a:t>
            </a:r>
            <a:r>
              <a:rPr lang="nl-NL" sz="39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 góc chung đỉnh.</a:t>
            </a:r>
            <a:endParaRPr lang="en-US" sz="39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9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 góc chung cạnh Oz. Hai tia Ox và Oy là hai tia đối.</a:t>
            </a:r>
            <a:endParaRPr lang="en-US" sz="39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3" y="1423438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778" y="5899267"/>
            <a:ext cx="4944287" cy="27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79561" y="1562102"/>
            <a:ext cx="3525846" cy="784829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/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43201" y="3238501"/>
            <a:ext cx="12097664" cy="1784964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nghĩa: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900" dirty="0">
                <a:latin typeface="Times New Roman" pitchFamily="18" charset="0"/>
                <a:cs typeface="Times New Roman" pitchFamily="18" charset="0"/>
              </a:rPr>
              <a:t>Hai góc có một cạnh chung, hai cạnh còn lại là hai tia đối nhau được gọi là </a:t>
            </a:r>
            <a:r>
              <a:rPr lang="vi-VN" sz="3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2"/>
            <a:ext cx="10716425" cy="1892814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180⁰.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2401" y="5287483"/>
            <a:ext cx="5842541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657601" y="419101"/>
            <a:ext cx="10306808" cy="2123646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Hai góc được đánh dấu trong hình nào dưới đây là hai góc kề bù?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5" y="5776294"/>
            <a:ext cx="1194431" cy="12053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2" y="5776294"/>
            <a:ext cx="1194431" cy="1205339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1" y="5936208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54839" y="8002415"/>
            <a:ext cx="9209570" cy="784829"/>
          </a:xfrm>
          <a:prstGeom prst="rect">
            <a:avLst/>
          </a:prstGeom>
        </p:spPr>
        <p:txBody>
          <a:bodyPr wrap="none" lIns="91430" tIns="45714" rIns="91430" bIns="45714">
            <a:spAutoFit/>
          </a:bodyPr>
          <a:lstStyle/>
          <a:p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i="1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45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1" y="926685"/>
            <a:ext cx="4758989" cy="1018958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chemeClr val="bg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6"/>
              <a:ext cx="5318487" cy="743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 ý: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21"/>
                <a:ext cx="9906000" cy="5883212"/>
              </a:xfrm>
              <a:prstGeom prst="rect">
                <a:avLst/>
              </a:prstGeom>
            </p:spPr>
            <p:txBody>
              <a:bodyPr wrap="square" lIns="91430" tIns="45714" rIns="91430" bIns="45714">
                <a:spAutoFit/>
              </a:bodyPr>
              <a:lstStyle/>
              <a:p>
                <a:pPr marL="571428" indent="-571428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bù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còn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được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hiểu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vừa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nhau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,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vừa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bù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nhau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  <a:p>
                <a:pPr marL="571428" indent="-571428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Nếu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điểm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M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nằm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trong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xOy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thì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ta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nói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OM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nằm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giữa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cạnh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tia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 Ox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và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Oy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của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xOy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Khi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9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đó</a:t>
                </a:r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3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3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9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9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21"/>
                <a:ext cx="9906000" cy="5883212"/>
              </a:xfrm>
              <a:prstGeom prst="rect">
                <a:avLst/>
              </a:prstGeom>
              <a:blipFill rotWithShape="1">
                <a:blip r:embed="rId2"/>
                <a:stretch>
                  <a:fillRect l="-1908" r="-2092" b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5"/>
            <a:ext cx="4191000" cy="659567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1014</Words>
  <Application>Microsoft Office PowerPoint</Application>
  <PresentationFormat>Custom</PresentationFormat>
  <Paragraphs>94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Delius</vt:lpstr>
      <vt:lpstr>Calibri</vt:lpstr>
      <vt:lpstr>Times New Roman</vt:lpstr>
      <vt:lpstr>Cambria Math</vt:lpstr>
      <vt:lpstr>Wingdings</vt:lpstr>
      <vt:lpstr>Roboto Condensed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2022-09-23T05:37:49Z</dcterms:created>
  <dcterms:modified xsi:type="dcterms:W3CDTF">2023-08-29T22:36:28Z</dcterms:modified>
  <dc:identifier/>
</cp:coreProperties>
</file>