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8"/>
  </p:notesMasterIdLst>
  <p:sldIdLst>
    <p:sldId id="256" r:id="rId3"/>
    <p:sldId id="270" r:id="rId4"/>
    <p:sldId id="257" r:id="rId5"/>
    <p:sldId id="272" r:id="rId6"/>
    <p:sldId id="271" r:id="rId7"/>
    <p:sldId id="273" r:id="rId8"/>
    <p:sldId id="259" r:id="rId9"/>
    <p:sldId id="274" r:id="rId10"/>
    <p:sldId id="260" r:id="rId11"/>
    <p:sldId id="275" r:id="rId12"/>
    <p:sldId id="276" r:id="rId13"/>
    <p:sldId id="277" r:id="rId14"/>
    <p:sldId id="261" r:id="rId15"/>
    <p:sldId id="278" r:id="rId16"/>
    <p:sldId id="279" r:id="rId17"/>
    <p:sldId id="280" r:id="rId18"/>
    <p:sldId id="281" r:id="rId19"/>
    <p:sldId id="283" r:id="rId20"/>
    <p:sldId id="284" r:id="rId21"/>
    <p:sldId id="285" r:id="rId22"/>
    <p:sldId id="286" r:id="rId23"/>
    <p:sldId id="290" r:id="rId24"/>
    <p:sldId id="291" r:id="rId25"/>
    <p:sldId id="292" r:id="rId26"/>
    <p:sldId id="287" r:id="rId27"/>
    <p:sldId id="288" r:id="rId28"/>
    <p:sldId id="293" r:id="rId29"/>
    <p:sldId id="294" r:id="rId30"/>
    <p:sldId id="295" r:id="rId31"/>
    <p:sldId id="296" r:id="rId32"/>
    <p:sldId id="297" r:id="rId33"/>
    <p:sldId id="282" r:id="rId34"/>
    <p:sldId id="298" r:id="rId35"/>
    <p:sldId id="299" r:id="rId36"/>
    <p:sldId id="300" r:id="rId37"/>
    <p:sldId id="301" r:id="rId38"/>
    <p:sldId id="262" r:id="rId39"/>
    <p:sldId id="263" r:id="rId40"/>
    <p:sldId id="302" r:id="rId41"/>
    <p:sldId id="303" r:id="rId42"/>
    <p:sldId id="304" r:id="rId43"/>
    <p:sldId id="305" r:id="rId44"/>
    <p:sldId id="306" r:id="rId45"/>
    <p:sldId id="266" r:id="rId46"/>
    <p:sldId id="265" r:id="rId47"/>
  </p:sldIdLst>
  <p:sldSz cx="18288000" cy="10287000"/>
  <p:notesSz cx="6858000" cy="9144000"/>
  <p:embeddedFontLst>
    <p:embeddedFont>
      <p:font typeface="SimSun" panose="02010600030101010101" pitchFamily="2" charset="-122"/>
      <p:regular r:id="rId49"/>
    </p:embeddedFont>
    <p:embeddedFont>
      <p:font typeface="Lilita One" panose="020B0604020202020204" charset="0"/>
      <p:regular r:id="rId50"/>
    </p:embeddedFont>
    <p:embeddedFont>
      <p:font typeface="Aharoni" panose="020B0604020202020204" charset="0"/>
      <p:bold r:id="rId51"/>
    </p:embeddedFont>
    <p:embeddedFont>
      <p:font typeface="Merriweather Sans" panose="020B0604020202020204" charset="0"/>
      <p:regular r:id="rId52"/>
      <p:bold r:id="rId53"/>
      <p:italic r:id="rId54"/>
      <p:boldItalic r:id="rId55"/>
    </p:embeddedFont>
    <p:embeddedFont>
      <p:font typeface="Malgun Gothic" panose="020B0503020000020004" pitchFamily="34" charset="-127"/>
      <p:regular r:id="rId56"/>
      <p:bold r:id="rId57"/>
    </p:embeddedFont>
    <p:embeddedFont>
      <p:font typeface="Calibri" panose="020F0502020204030204"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608D"/>
    <a:srgbClr val="9FC2B6"/>
    <a:srgbClr val="3D70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22" autoAdjust="0"/>
  </p:normalViewPr>
  <p:slideViewPr>
    <p:cSldViewPr>
      <p:cViewPr varScale="1">
        <p:scale>
          <a:sx n="40" d="100"/>
          <a:sy n="40" d="100"/>
        </p:scale>
        <p:origin x="29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B1A72-CAD5-4FB2-B281-677D9362EA86}"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9519DC-E8A7-4AC7-B4DC-F615A43E00BD}" type="slidenum">
              <a:rPr lang="en-US" smtClean="0"/>
              <a:t>‹#›</a:t>
            </a:fld>
            <a:endParaRPr lang="en-US"/>
          </a:p>
        </p:txBody>
      </p:sp>
    </p:spTree>
    <p:extLst>
      <p:ext uri="{BB962C8B-B14F-4D97-AF65-F5344CB8AC3E}">
        <p14:creationId xmlns:p14="http://schemas.microsoft.com/office/powerpoint/2010/main" val="117376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9158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98473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en-US" kern="0" smtClean="0"/>
              <a:pPr defTabSz="1371600">
                <a:buClr>
                  <a:srgbClr val="000000"/>
                </a:buClr>
              </a:pPr>
              <a:t>‹#›</a:t>
            </a:fld>
            <a:endParaRPr lang="en-US" kern="0"/>
          </a:p>
        </p:txBody>
      </p:sp>
    </p:spTree>
    <p:extLst>
      <p:ext uri="{BB962C8B-B14F-4D97-AF65-F5344CB8AC3E}">
        <p14:creationId xmlns:p14="http://schemas.microsoft.com/office/powerpoint/2010/main" val="2805031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en-US" kern="0" smtClean="0"/>
              <a:pPr defTabSz="1371600">
                <a:buClr>
                  <a:srgbClr val="000000"/>
                </a:buClr>
              </a:pPr>
              <a:t>‹#›</a:t>
            </a:fld>
            <a:endParaRPr lang="en-US" kern="0"/>
          </a:p>
        </p:txBody>
      </p:sp>
    </p:spTree>
    <p:extLst>
      <p:ext uri="{BB962C8B-B14F-4D97-AF65-F5344CB8AC3E}">
        <p14:creationId xmlns:p14="http://schemas.microsoft.com/office/powerpoint/2010/main" val="2671313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en-US" kern="0" smtClean="0"/>
              <a:pPr defTabSz="1371600">
                <a:buClr>
                  <a:srgbClr val="000000"/>
                </a:buClr>
              </a:pPr>
              <a:t>‹#›</a:t>
            </a:fld>
            <a:endParaRPr lang="en-US" kern="0"/>
          </a:p>
        </p:txBody>
      </p:sp>
    </p:spTree>
    <p:extLst>
      <p:ext uri="{BB962C8B-B14F-4D97-AF65-F5344CB8AC3E}">
        <p14:creationId xmlns:p14="http://schemas.microsoft.com/office/powerpoint/2010/main" val="925629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en-US" kern="0" smtClean="0"/>
              <a:pPr defTabSz="1371600">
                <a:buClr>
                  <a:srgbClr val="000000"/>
                </a:buClr>
              </a:pPr>
              <a:t>‹#›</a:t>
            </a:fld>
            <a:endParaRPr lang="en-US" kern="0"/>
          </a:p>
        </p:txBody>
      </p:sp>
    </p:spTree>
    <p:extLst>
      <p:ext uri="{BB962C8B-B14F-4D97-AF65-F5344CB8AC3E}">
        <p14:creationId xmlns:p14="http://schemas.microsoft.com/office/powerpoint/2010/main" val="2538860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en-US" kern="0" smtClean="0"/>
              <a:pPr defTabSz="1371600">
                <a:buClr>
                  <a:srgbClr val="000000"/>
                </a:buClr>
              </a:pPr>
              <a:t>‹#›</a:t>
            </a:fld>
            <a:endParaRPr lang="en-US" kern="0"/>
          </a:p>
        </p:txBody>
      </p:sp>
    </p:spTree>
    <p:extLst>
      <p:ext uri="{BB962C8B-B14F-4D97-AF65-F5344CB8AC3E}">
        <p14:creationId xmlns:p14="http://schemas.microsoft.com/office/powerpoint/2010/main" val="3381217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en-US" kern="0" smtClean="0"/>
              <a:pPr defTabSz="1371600">
                <a:buClr>
                  <a:srgbClr val="000000"/>
                </a:buClr>
              </a:pPr>
              <a:t>‹#›</a:t>
            </a:fld>
            <a:endParaRPr lang="en-US" kern="0"/>
          </a:p>
        </p:txBody>
      </p:sp>
    </p:spTree>
    <p:extLst>
      <p:ext uri="{BB962C8B-B14F-4D97-AF65-F5344CB8AC3E}">
        <p14:creationId xmlns:p14="http://schemas.microsoft.com/office/powerpoint/2010/main" val="342590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en-US" kern="0" smtClean="0"/>
              <a:pPr defTabSz="1371600">
                <a:buClr>
                  <a:srgbClr val="000000"/>
                </a:buClr>
              </a:pPr>
              <a:t>‹#›</a:t>
            </a:fld>
            <a:endParaRPr lang="en-US" kern="0"/>
          </a:p>
        </p:txBody>
      </p:sp>
    </p:spTree>
    <p:extLst>
      <p:ext uri="{BB962C8B-B14F-4D97-AF65-F5344CB8AC3E}">
        <p14:creationId xmlns:p14="http://schemas.microsoft.com/office/powerpoint/2010/main" val="3260395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en-US" kern="0" smtClean="0"/>
              <a:pPr defTabSz="1371600">
                <a:buClr>
                  <a:srgbClr val="000000"/>
                </a:buClr>
              </a:pPr>
              <a:t>‹#›</a:t>
            </a:fld>
            <a:endParaRPr lang="en-US" kern="0"/>
          </a:p>
        </p:txBody>
      </p:sp>
    </p:spTree>
    <p:extLst>
      <p:ext uri="{BB962C8B-B14F-4D97-AF65-F5344CB8AC3E}">
        <p14:creationId xmlns:p14="http://schemas.microsoft.com/office/powerpoint/2010/main" val="3372397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8"/>
            <a:ext cx="9258300" cy="7310438"/>
          </a:xfrm>
          <a:prstGeom prst="rect">
            <a:avLst/>
          </a:prstGeom>
          <a:noFill/>
          <a:ln>
            <a:noFill/>
          </a:ln>
        </p:spPr>
      </p:sp>
      <p:sp>
        <p:nvSpPr>
          <p:cNvPr id="65" name="Google Shape;65;p2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en-US" kern="0" smtClean="0"/>
              <a:pPr defTabSz="1371600">
                <a:buClr>
                  <a:srgbClr val="000000"/>
                </a:buClr>
              </a:pPr>
              <a:t>‹#›</a:t>
            </a:fld>
            <a:endParaRPr lang="en-US" kern="0"/>
          </a:p>
        </p:txBody>
      </p:sp>
    </p:spTree>
    <p:extLst>
      <p:ext uri="{BB962C8B-B14F-4D97-AF65-F5344CB8AC3E}">
        <p14:creationId xmlns:p14="http://schemas.microsoft.com/office/powerpoint/2010/main" val="3503499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en-US" kern="0" smtClean="0"/>
              <a:pPr defTabSz="1371600">
                <a:buClr>
                  <a:srgbClr val="000000"/>
                </a:buClr>
              </a:pPr>
              <a:t>‹#›</a:t>
            </a:fld>
            <a:endParaRPr lang="en-US" kern="0"/>
          </a:p>
        </p:txBody>
      </p:sp>
    </p:spTree>
    <p:extLst>
      <p:ext uri="{BB962C8B-B14F-4D97-AF65-F5344CB8AC3E}">
        <p14:creationId xmlns:p14="http://schemas.microsoft.com/office/powerpoint/2010/main" val="1633097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en-US" kern="0" smtClean="0"/>
              <a:pPr defTabSz="1371600">
                <a:buClr>
                  <a:srgbClr val="000000"/>
                </a:buClr>
              </a:pPr>
              <a:t>‹#›</a:t>
            </a:fld>
            <a:endParaRPr lang="en-US" kern="0"/>
          </a:p>
        </p:txBody>
      </p:sp>
    </p:spTree>
    <p:extLst>
      <p:ext uri="{BB962C8B-B14F-4D97-AF65-F5344CB8AC3E}">
        <p14:creationId xmlns:p14="http://schemas.microsoft.com/office/powerpoint/2010/main" val="3452460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defTabSz="1371600">
              <a:buClr>
                <a:srgbClr val="000000"/>
              </a:buClr>
            </a:pPr>
            <a:endParaRPr lang="en-US" kern="0"/>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defTabSz="1371600">
              <a:buClr>
                <a:srgbClr val="000000"/>
              </a:buClr>
            </a:pPr>
            <a:endParaRPr lang="en-US" kern="0"/>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defTabSz="1371600">
              <a:buClr>
                <a:srgbClr val="000000"/>
              </a:buClr>
            </a:pPr>
            <a:fld id="{00000000-1234-1234-1234-123412341234}" type="slidenum">
              <a:rPr lang="en-US" kern="0" smtClean="0"/>
              <a:pPr defTabSz="1371600">
                <a:buClr>
                  <a:srgbClr val="000000"/>
                </a:buClr>
              </a:pPr>
              <a:t>‹#›</a:t>
            </a:fld>
            <a:endParaRPr lang="en-US" kern="0"/>
          </a:p>
        </p:txBody>
      </p:sp>
    </p:spTree>
    <p:extLst>
      <p:ext uri="{BB962C8B-B14F-4D97-AF65-F5344CB8AC3E}">
        <p14:creationId xmlns:p14="http://schemas.microsoft.com/office/powerpoint/2010/main" val="39990499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3.wdp"/><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3.wdp"/><Relationship Id="rId7" Type="http://schemas.microsoft.com/office/2007/relationships/hdphoto" Target="../media/hdphoto1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3" Type="http://schemas.openxmlformats.org/officeDocument/2006/relationships/image" Target="../media/image42.svg"/><Relationship Id="rId2" Type="http://schemas.openxmlformats.org/officeDocument/2006/relationships/image" Target="../media/image15.png"/><Relationship Id="rId16" Type="http://schemas.openxmlformats.org/officeDocument/2006/relationships/image" Target="../media/image27.png"/><Relationship Id="rId1" Type="http://schemas.openxmlformats.org/officeDocument/2006/relationships/slideLayout" Target="../slideLayouts/slideLayout7.xml"/><Relationship Id="rId15" Type="http://schemas.openxmlformats.org/officeDocument/2006/relationships/image" Target="../media/image22.png"/><Relationship Id="rId14" Type="http://schemas.openxmlformats.org/officeDocument/2006/relationships/image" Target="../media/image19.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13" Type="http://schemas.openxmlformats.org/officeDocument/2006/relationships/image" Target="../media/image42.svg"/><Relationship Id="rId18" Type="http://schemas.openxmlformats.org/officeDocument/2006/relationships/image" Target="../media/image31.pn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7.xml"/><Relationship Id="rId15" Type="http://schemas.microsoft.com/office/2007/relationships/hdphoto" Target="../media/hdphoto12.wdp"/><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13" Type="http://schemas.openxmlformats.org/officeDocument/2006/relationships/image" Target="../media/image42.svg"/><Relationship Id="rId18" Type="http://schemas.microsoft.com/office/2007/relationships/hdphoto" Target="../media/hdphoto12.wdp"/><Relationship Id="rId17" Type="http://schemas.openxmlformats.org/officeDocument/2006/relationships/image" Target="../media/image28.png"/><Relationship Id="rId2" Type="http://schemas.openxmlformats.org/officeDocument/2006/relationships/image" Target="../media/image15.png"/><Relationship Id="rId16" Type="http://schemas.microsoft.com/office/2007/relationships/hdphoto" Target="../media/hdphoto13.wdp"/><Relationship Id="rId1" Type="http://schemas.openxmlformats.org/officeDocument/2006/relationships/slideLayout" Target="../slideLayouts/slideLayout7.xml"/><Relationship Id="rId15" Type="http://schemas.openxmlformats.org/officeDocument/2006/relationships/image" Target="../media/image33.png"/><Relationship Id="rId19" Type="http://schemas.openxmlformats.org/officeDocument/2006/relationships/image" Target="../media/image29.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13" Type="http://schemas.openxmlformats.org/officeDocument/2006/relationships/image" Target="../media/image42.svg"/><Relationship Id="rId2" Type="http://schemas.openxmlformats.org/officeDocument/2006/relationships/image" Target="../media/image15.png"/><Relationship Id="rId1" Type="http://schemas.openxmlformats.org/officeDocument/2006/relationships/slideLayout" Target="../slideLayouts/slideLayout7.xml"/><Relationship Id="rId15" Type="http://schemas.openxmlformats.org/officeDocument/2006/relationships/image" Target="../media/image19.png"/><Relationship Id="rId14" Type="http://schemas.openxmlformats.org/officeDocument/2006/relationships/image" Target="../media/image34.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3.wdp"/><Relationship Id="rId7"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13" Type="http://schemas.openxmlformats.org/officeDocument/2006/relationships/image" Target="../media/image42.svg"/><Relationship Id="rId7" Type="http://schemas.openxmlformats.org/officeDocument/2006/relationships/image" Target="../media/image60.svg"/><Relationship Id="rId2" Type="http://schemas.openxmlformats.org/officeDocument/2006/relationships/image" Target="../media/image15.png"/><Relationship Id="rId16" Type="http://schemas.openxmlformats.org/officeDocument/2006/relationships/image" Target="../media/image40.png"/><Relationship Id="rId1" Type="http://schemas.openxmlformats.org/officeDocument/2006/relationships/slideLayout" Target="../slideLayouts/slideLayout7.xml"/><Relationship Id="rId15" Type="http://schemas.openxmlformats.org/officeDocument/2006/relationships/image" Target="../media/image39.png"/><Relationship Id="rId14" Type="http://schemas.openxmlformats.org/officeDocument/2006/relationships/image" Target="../media/image38.png"/></Relationships>
</file>

<file path=ppt/slides/_rels/slide19.xml.rels><?xml version="1.0" encoding="UTF-8" standalone="yes"?>
<Relationships xmlns="http://schemas.openxmlformats.org/package/2006/relationships"><Relationship Id="rId13" Type="http://schemas.openxmlformats.org/officeDocument/2006/relationships/image" Target="../media/image42.svg"/><Relationship Id="rId17" Type="http://schemas.openxmlformats.org/officeDocument/2006/relationships/image" Target="../media/image40.png"/><Relationship Id="rId7" Type="http://schemas.openxmlformats.org/officeDocument/2006/relationships/image" Target="../media/image60.svg"/><Relationship Id="rId2" Type="http://schemas.openxmlformats.org/officeDocument/2006/relationships/image" Target="../media/image15.png"/><Relationship Id="rId16" Type="http://schemas.openxmlformats.org/officeDocument/2006/relationships/image" Target="../media/image42.png"/><Relationship Id="rId1" Type="http://schemas.openxmlformats.org/officeDocument/2006/relationships/slideLayout" Target="../slideLayouts/slideLayout7.xml"/><Relationship Id="rId15" Type="http://schemas.openxmlformats.org/officeDocument/2006/relationships/image" Target="../media/image41.pn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svg"/><Relationship Id="rId9" Type="http://schemas.openxmlformats.org/officeDocument/2006/relationships/image" Target="../media/image6.svg"/></Relationships>
</file>

<file path=ppt/slides/_rels/slide20.xml.rels><?xml version="1.0" encoding="UTF-8" standalone="yes"?>
<Relationships xmlns="http://schemas.openxmlformats.org/package/2006/relationships"><Relationship Id="rId13" Type="http://schemas.openxmlformats.org/officeDocument/2006/relationships/image" Target="../media/image42.svg"/><Relationship Id="rId2" Type="http://schemas.openxmlformats.org/officeDocument/2006/relationships/image" Target="../media/image15.png"/><Relationship Id="rId1" Type="http://schemas.openxmlformats.org/officeDocument/2006/relationships/slideLayout" Target="../slideLayouts/slideLayout7.xml"/><Relationship Id="rId15" Type="http://schemas.microsoft.com/office/2007/relationships/hdphoto" Target="../media/hdphoto14.wdp"/><Relationship Id="rId14" Type="http://schemas.openxmlformats.org/officeDocument/2006/relationships/image" Target="../media/image43.png"/></Relationships>
</file>

<file path=ppt/slides/_rels/slide21.xml.rels><?xml version="1.0" encoding="UTF-8" standalone="yes"?>
<Relationships xmlns="http://schemas.openxmlformats.org/package/2006/relationships"><Relationship Id="rId13" Type="http://schemas.microsoft.com/office/2007/relationships/hdphoto" Target="../media/hdphoto16.wdp"/><Relationship Id="rId12" Type="http://schemas.openxmlformats.org/officeDocument/2006/relationships/image" Target="../media/image45.png"/><Relationship Id="rId2" Type="http://schemas.openxmlformats.org/officeDocument/2006/relationships/image" Target="../media/image19.png"/><Relationship Id="rId1" Type="http://schemas.openxmlformats.org/officeDocument/2006/relationships/slideLayout" Target="../slideLayouts/slideLayout7.xml"/><Relationship Id="rId11" Type="http://schemas.microsoft.com/office/2007/relationships/hdphoto" Target="../media/hdphoto15.wdp"/><Relationship Id="rId15" Type="http://schemas.microsoft.com/office/2007/relationships/hdphoto" Target="../media/hdphoto17.wdp"/><Relationship Id="rId10" Type="http://schemas.openxmlformats.org/officeDocument/2006/relationships/image" Target="../media/image44.png"/><Relationship Id="rId9" Type="http://schemas.openxmlformats.org/officeDocument/2006/relationships/image" Target="../media/image8.svg"/><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13" Type="http://schemas.microsoft.com/office/2007/relationships/hdphoto" Target="../media/hdphoto16.wdp"/><Relationship Id="rId12" Type="http://schemas.openxmlformats.org/officeDocument/2006/relationships/image" Target="../media/image45.png"/><Relationship Id="rId2" Type="http://schemas.openxmlformats.org/officeDocument/2006/relationships/image" Target="../media/image19.png"/><Relationship Id="rId1" Type="http://schemas.openxmlformats.org/officeDocument/2006/relationships/slideLayout" Target="../slideLayouts/slideLayout7.xml"/><Relationship Id="rId11" Type="http://schemas.microsoft.com/office/2007/relationships/hdphoto" Target="../media/hdphoto15.wdp"/><Relationship Id="rId10" Type="http://schemas.openxmlformats.org/officeDocument/2006/relationships/image" Target="../media/image44.png"/><Relationship Id="rId9" Type="http://schemas.openxmlformats.org/officeDocument/2006/relationships/image" Target="../media/image8.svg"/><Relationship Id="rId14" Type="http://schemas.openxmlformats.org/officeDocument/2006/relationships/image" Target="../media/image47.png"/></Relationships>
</file>

<file path=ppt/slides/_rels/slide23.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 Id="rId14" Type="http://schemas.openxmlformats.org/officeDocument/2006/relationships/image" Target="../media/image26.png"/></Relationships>
</file>

<file path=ppt/slides/_rels/slide24.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1.png"/><Relationship Id="rId17" Type="http://schemas.microsoft.com/office/2007/relationships/hdphoto" Target="../media/hdphoto19.wdp"/><Relationship Id="rId2" Type="http://schemas.openxmlformats.org/officeDocument/2006/relationships/image" Target="../media/image48.png"/><Relationship Id="rId16" Type="http://schemas.openxmlformats.org/officeDocument/2006/relationships/image" Target="../media/image53.png"/><Relationship Id="rId1" Type="http://schemas.openxmlformats.org/officeDocument/2006/relationships/slideLayout" Target="../slideLayouts/slideLayout7.xml"/><Relationship Id="rId15" Type="http://schemas.microsoft.com/office/2007/relationships/hdphoto" Target="../media/hdphoto18.wdp"/><Relationship Id="rId1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2.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7"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sv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7"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svg"/></Relationships>
</file>

<file path=ppt/slides/_rels/slide28.xml.rels><?xml version="1.0" encoding="UTF-8" standalone="yes"?>
<Relationships xmlns="http://schemas.openxmlformats.org/package/2006/relationships"><Relationship Id="rId7"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svg"/></Relationships>
</file>

<file path=ppt/slides/_rels/slide29.xml.rels><?xml version="1.0" encoding="UTF-8" standalone="yes"?>
<Relationships xmlns="http://schemas.openxmlformats.org/package/2006/relationships"><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png"/><Relationship Id="rId9"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8" Type="http://schemas.microsoft.com/office/2007/relationships/hdphoto" Target="../media/hdphoto18.wdp"/><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svg"/><Relationship Id="rId9" Type="http://schemas.openxmlformats.org/officeDocument/2006/relationships/image" Target="../media/image70.png"/></Relationships>
</file>

<file path=ppt/slides/_rels/slide35.xml.rels><?xml version="1.0" encoding="UTF-8" standalone="yes"?>
<Relationships xmlns="http://schemas.openxmlformats.org/package/2006/relationships"><Relationship Id="rId7"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sv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2.sv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png"/><Relationship Id="rId1" Type="http://schemas.openxmlformats.org/officeDocument/2006/relationships/slideLayout" Target="../slideLayouts/slideLayout7.xml"/><Relationship Id="rId10" Type="http://schemas.openxmlformats.org/officeDocument/2006/relationships/image" Target="../media/image73.png"/><Relationship Id="rId9" Type="http://schemas.openxmlformats.org/officeDocument/2006/relationships/image" Target="../media/image6.svg"/></Relationships>
</file>

<file path=ppt/slides/_rels/slide38.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3.wdp"/><Relationship Id="rId7"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6.svg"/><Relationship Id="rId4" Type="http://schemas.openxmlformats.org/officeDocument/2006/relationships/image" Target="../media/image74.png"/><Relationship Id="rId9" Type="http://schemas.openxmlformats.org/officeDocument/2006/relationships/image" Target="../media/image3.png"/></Relationships>
</file>

<file path=ppt/slides/_rels/slide39.xml.rels><?xml version="1.0" encoding="UTF-8" standalone="yes"?>
<Relationships xmlns="http://schemas.openxmlformats.org/package/2006/relationships"><Relationship Id="rId13" Type="http://schemas.openxmlformats.org/officeDocument/2006/relationships/image" Target="../media/image79.png"/><Relationship Id="rId3" Type="http://schemas.openxmlformats.org/officeDocument/2006/relationships/image" Target="../media/image57.png"/><Relationship Id="rId12"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7.xml"/><Relationship Id="rId11" Type="http://schemas.microsoft.com/office/2007/relationships/hdphoto" Target="../media/hdphoto3.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 Id="rId9" Type="http://schemas.openxmlformats.org/officeDocument/2006/relationships/image" Target="../media/image6.svg"/></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hdphoto" Target="../media/hdphoto3.wdp"/><Relationship Id="rId7" Type="http://schemas.openxmlformats.org/officeDocument/2006/relationships/image" Target="../media/image7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57.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9.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57.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6.svg"/></Relationships>
</file>

<file path=ppt/slides/_rels/slide43.xml.rels><?xml version="1.0" encoding="UTF-8" standalone="yes"?>
<Relationships xmlns="http://schemas.openxmlformats.org/package/2006/relationships"><Relationship Id="rId13" Type="http://schemas.openxmlformats.org/officeDocument/2006/relationships/image" Target="../media/image80.png"/><Relationship Id="rId12"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79.png"/><Relationship Id="rId10" Type="http://schemas.openxmlformats.org/officeDocument/2006/relationships/image" Target="../media/image77.png"/><Relationship Id="rId9" Type="http://schemas.openxmlformats.org/officeDocument/2006/relationships/image" Target="../media/image6.svg"/></Relationships>
</file>

<file path=ppt/slides/_rels/slide44.xml.rels><?xml version="1.0" encoding="UTF-8" standalone="yes"?>
<Relationships xmlns="http://schemas.openxmlformats.org/package/2006/relationships"><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2.svg"/></Relationships>
</file>

<file path=ppt/slides/_rels/slide45.xml.rels><?xml version="1.0" encoding="UTF-8" standalone="yes"?>
<Relationships xmlns="http://schemas.openxmlformats.org/package/2006/relationships"><Relationship Id="rId13" Type="http://schemas.openxmlformats.org/officeDocument/2006/relationships/image" Target="../media/image42.sv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14.svg"/><Relationship Id="rId1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2.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3.png"/><Relationship Id="rId4" Type="http://schemas.microsoft.com/office/2007/relationships/hdphoto" Target="../media/hdphoto4.wdp"/><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13" Type="http://schemas.openxmlformats.org/officeDocument/2006/relationships/image" Target="../media/image42.svg"/><Relationship Id="rId18" Type="http://schemas.openxmlformats.org/officeDocument/2006/relationships/image" Target="../media/image18.png"/><Relationship Id="rId17" Type="http://schemas.microsoft.com/office/2007/relationships/hdphoto" Target="../media/hdphoto8.wdp"/><Relationship Id="rId2" Type="http://schemas.openxmlformats.org/officeDocument/2006/relationships/image" Target="../media/image15.png"/><Relationship Id="rId16" Type="http://schemas.openxmlformats.org/officeDocument/2006/relationships/image" Target="../media/image17.png"/><Relationship Id="rId1" Type="http://schemas.openxmlformats.org/officeDocument/2006/relationships/slideLayout" Target="../slideLayouts/slideLayout7.xml"/><Relationship Id="rId15" Type="http://schemas.microsoft.com/office/2007/relationships/hdphoto" Target="../media/hdphoto7.wdp"/><Relationship Id="rId19" Type="http://schemas.openxmlformats.org/officeDocument/2006/relationships/image" Target="../media/image19.png"/><Relationship Id="rId14" Type="http://schemas.openxmlformats.org/officeDocument/2006/relationships/image" Target="../media/image16.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2.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219200" y="1104900"/>
            <a:ext cx="16084520" cy="8247401"/>
            <a:chOff x="0" y="0"/>
            <a:chExt cx="18905036" cy="10436811"/>
          </a:xfrm>
        </p:grpSpPr>
        <p:grpSp>
          <p:nvGrpSpPr>
            <p:cNvPr id="3" name="Group 3"/>
            <p:cNvGrpSpPr/>
            <p:nvPr/>
          </p:nvGrpSpPr>
          <p:grpSpPr>
            <a:xfrm>
              <a:off x="203200" y="203200"/>
              <a:ext cx="18701836" cy="10233611"/>
              <a:chOff x="0" y="0"/>
              <a:chExt cx="3694190" cy="2021454"/>
            </a:xfrm>
          </p:grpSpPr>
          <p:sp>
            <p:nvSpPr>
              <p:cNvPr id="4" name="Freeform 4"/>
              <p:cNvSpPr/>
              <p:nvPr/>
            </p:nvSpPr>
            <p:spPr>
              <a:xfrm>
                <a:off x="0" y="0"/>
                <a:ext cx="3694190" cy="2021454"/>
              </a:xfrm>
              <a:custGeom>
                <a:avLst/>
                <a:gdLst/>
                <a:ahLst/>
                <a:cxnLst/>
                <a:rect l="l" t="t" r="r" b="b"/>
                <a:pathLst>
                  <a:path w="3694190" h="2021454">
                    <a:moveTo>
                      <a:pt x="28150" y="0"/>
                    </a:moveTo>
                    <a:lnTo>
                      <a:pt x="3666040" y="0"/>
                    </a:lnTo>
                    <a:cubicBezTo>
                      <a:pt x="3673506" y="0"/>
                      <a:pt x="3680666" y="2966"/>
                      <a:pt x="3685945" y="8245"/>
                    </a:cubicBezTo>
                    <a:cubicBezTo>
                      <a:pt x="3691224" y="13524"/>
                      <a:pt x="3694190" y="20684"/>
                      <a:pt x="3694190" y="28150"/>
                    </a:cubicBezTo>
                    <a:lnTo>
                      <a:pt x="3694190" y="1993304"/>
                    </a:lnTo>
                    <a:cubicBezTo>
                      <a:pt x="3694190" y="2000770"/>
                      <a:pt x="3691224" y="2007930"/>
                      <a:pt x="3685945" y="2013209"/>
                    </a:cubicBezTo>
                    <a:cubicBezTo>
                      <a:pt x="3680666" y="2018488"/>
                      <a:pt x="3673506" y="2021454"/>
                      <a:pt x="3666040" y="2021454"/>
                    </a:cubicBezTo>
                    <a:lnTo>
                      <a:pt x="28150" y="2021454"/>
                    </a:lnTo>
                    <a:cubicBezTo>
                      <a:pt x="20684" y="2021454"/>
                      <a:pt x="13524" y="2018488"/>
                      <a:pt x="8245" y="2013209"/>
                    </a:cubicBezTo>
                    <a:cubicBezTo>
                      <a:pt x="2966" y="2007930"/>
                      <a:pt x="0" y="2000770"/>
                      <a:pt x="0" y="1993304"/>
                    </a:cubicBezTo>
                    <a:lnTo>
                      <a:pt x="0" y="28150"/>
                    </a:lnTo>
                    <a:cubicBezTo>
                      <a:pt x="0" y="20684"/>
                      <a:pt x="2966" y="13524"/>
                      <a:pt x="8245" y="8245"/>
                    </a:cubicBezTo>
                    <a:cubicBezTo>
                      <a:pt x="13524" y="2966"/>
                      <a:pt x="20684" y="0"/>
                      <a:pt x="28150" y="0"/>
                    </a:cubicBezTo>
                    <a:close/>
                  </a:path>
                </a:pathLst>
              </a:custGeom>
              <a:solidFill>
                <a:srgbClr val="A6A6A6"/>
              </a:solidFill>
              <a:ln cap="rnd">
                <a:noFill/>
                <a:prstDash val="solid"/>
                <a:round/>
              </a:ln>
            </p:spPr>
          </p:sp>
          <p:sp>
            <p:nvSpPr>
              <p:cNvPr id="5" name="TextBox 5"/>
              <p:cNvSpPr txBox="1"/>
              <p:nvPr/>
            </p:nvSpPr>
            <p:spPr>
              <a:xfrm>
                <a:off x="0" y="-38100"/>
                <a:ext cx="3694190" cy="205955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0"/>
              <a:ext cx="18701836" cy="10233611"/>
              <a:chOff x="0" y="0"/>
              <a:chExt cx="3694190" cy="2021454"/>
            </a:xfrm>
          </p:grpSpPr>
          <p:sp>
            <p:nvSpPr>
              <p:cNvPr id="7" name="Freeform 7"/>
              <p:cNvSpPr/>
              <p:nvPr/>
            </p:nvSpPr>
            <p:spPr>
              <a:xfrm>
                <a:off x="0" y="0"/>
                <a:ext cx="3694190" cy="2021454"/>
              </a:xfrm>
              <a:custGeom>
                <a:avLst/>
                <a:gdLst/>
                <a:ahLst/>
                <a:cxnLst/>
                <a:rect l="l" t="t" r="r" b="b"/>
                <a:pathLst>
                  <a:path w="3694190" h="2021454">
                    <a:moveTo>
                      <a:pt x="28150" y="0"/>
                    </a:moveTo>
                    <a:lnTo>
                      <a:pt x="3666040" y="0"/>
                    </a:lnTo>
                    <a:cubicBezTo>
                      <a:pt x="3673506" y="0"/>
                      <a:pt x="3680666" y="2966"/>
                      <a:pt x="3685945" y="8245"/>
                    </a:cubicBezTo>
                    <a:cubicBezTo>
                      <a:pt x="3691224" y="13524"/>
                      <a:pt x="3694190" y="20684"/>
                      <a:pt x="3694190" y="28150"/>
                    </a:cubicBezTo>
                    <a:lnTo>
                      <a:pt x="3694190" y="1993304"/>
                    </a:lnTo>
                    <a:cubicBezTo>
                      <a:pt x="3694190" y="2000770"/>
                      <a:pt x="3691224" y="2007930"/>
                      <a:pt x="3685945" y="2013209"/>
                    </a:cubicBezTo>
                    <a:cubicBezTo>
                      <a:pt x="3680666" y="2018488"/>
                      <a:pt x="3673506" y="2021454"/>
                      <a:pt x="3666040" y="2021454"/>
                    </a:cubicBezTo>
                    <a:lnTo>
                      <a:pt x="28150" y="2021454"/>
                    </a:lnTo>
                    <a:cubicBezTo>
                      <a:pt x="20684" y="2021454"/>
                      <a:pt x="13524" y="2018488"/>
                      <a:pt x="8245" y="2013209"/>
                    </a:cubicBezTo>
                    <a:cubicBezTo>
                      <a:pt x="2966" y="2007930"/>
                      <a:pt x="0" y="2000770"/>
                      <a:pt x="0" y="1993304"/>
                    </a:cubicBezTo>
                    <a:lnTo>
                      <a:pt x="0" y="28150"/>
                    </a:lnTo>
                    <a:cubicBezTo>
                      <a:pt x="0" y="20684"/>
                      <a:pt x="2966" y="13524"/>
                      <a:pt x="8245" y="8245"/>
                    </a:cubicBezTo>
                    <a:cubicBezTo>
                      <a:pt x="13524" y="2966"/>
                      <a:pt x="20684" y="0"/>
                      <a:pt x="28150" y="0"/>
                    </a:cubicBezTo>
                    <a:close/>
                  </a:path>
                </a:pathLst>
              </a:custGeom>
              <a:solidFill>
                <a:srgbClr val="FFFFFF"/>
              </a:solidFill>
              <a:ln cap="rnd">
                <a:noFill/>
                <a:prstDash val="solid"/>
                <a:round/>
              </a:ln>
            </p:spPr>
          </p:sp>
          <p:sp>
            <p:nvSpPr>
              <p:cNvPr id="8" name="TextBox 8"/>
              <p:cNvSpPr txBox="1"/>
              <p:nvPr/>
            </p:nvSpPr>
            <p:spPr>
              <a:xfrm>
                <a:off x="0" y="-38100"/>
                <a:ext cx="3694190" cy="2059554"/>
              </a:xfrm>
              <a:prstGeom prst="rect">
                <a:avLst/>
              </a:prstGeom>
            </p:spPr>
            <p:txBody>
              <a:bodyPr lIns="50800" tIns="50800" rIns="50800" bIns="50800" rtlCol="0" anchor="ctr"/>
              <a:lstStyle/>
              <a:p>
                <a:pPr algn="ctr">
                  <a:lnSpc>
                    <a:spcPts val="2659"/>
                  </a:lnSpc>
                  <a:spcBef>
                    <a:spcPct val="0"/>
                  </a:spcBef>
                </a:pPr>
                <a:endParaRPr/>
              </a:p>
            </p:txBody>
          </p:sp>
        </p:grpSp>
      </p:grpSp>
      <p:sp>
        <p:nvSpPr>
          <p:cNvPr id="17" name="Freeform 17"/>
          <p:cNvSpPr/>
          <p:nvPr/>
        </p:nvSpPr>
        <p:spPr>
          <a:xfrm rot="4574523">
            <a:off x="-357531" y="438485"/>
            <a:ext cx="4123051" cy="3754358"/>
          </a:xfrm>
          <a:custGeom>
            <a:avLst/>
            <a:gdLst/>
            <a:ahLst/>
            <a:cxnLst/>
            <a:rect l="l" t="t" r="r" b="b"/>
            <a:pathLst>
              <a:path w="4998675" h="4371568">
                <a:moveTo>
                  <a:pt x="0" y="0"/>
                </a:moveTo>
                <a:lnTo>
                  <a:pt x="4998674" y="0"/>
                </a:lnTo>
                <a:lnTo>
                  <a:pt x="4998674" y="4371568"/>
                </a:lnTo>
                <a:lnTo>
                  <a:pt x="0" y="43715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a:off x="14457516" y="6954723"/>
            <a:ext cx="2846204" cy="3051311"/>
          </a:xfrm>
          <a:custGeom>
            <a:avLst/>
            <a:gdLst/>
            <a:ahLst/>
            <a:cxnLst/>
            <a:rect l="l" t="t" r="r" b="b"/>
            <a:pathLst>
              <a:path w="3620448" h="3821970">
                <a:moveTo>
                  <a:pt x="0" y="0"/>
                </a:moveTo>
                <a:lnTo>
                  <a:pt x="3620448" y="0"/>
                </a:lnTo>
                <a:lnTo>
                  <a:pt x="3620448" y="3821970"/>
                </a:lnTo>
                <a:lnTo>
                  <a:pt x="0" y="38219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15823756" y="645279"/>
            <a:ext cx="2159444" cy="1907421"/>
          </a:xfrm>
          <a:custGeom>
            <a:avLst/>
            <a:gdLst/>
            <a:ahLst/>
            <a:cxnLst/>
            <a:rect l="l" t="t" r="r" b="b"/>
            <a:pathLst>
              <a:path w="1854644" h="1841155">
                <a:moveTo>
                  <a:pt x="0" y="0"/>
                </a:moveTo>
                <a:lnTo>
                  <a:pt x="1854644" y="0"/>
                </a:lnTo>
                <a:lnTo>
                  <a:pt x="1854644" y="1841155"/>
                </a:lnTo>
                <a:lnTo>
                  <a:pt x="0" y="18411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Google Shape;692;p26"/>
          <p:cNvSpPr txBox="1">
            <a:spLocks/>
          </p:cNvSpPr>
          <p:nvPr/>
        </p:nvSpPr>
        <p:spPr>
          <a:xfrm>
            <a:off x="1850193" y="1943100"/>
            <a:ext cx="14761407" cy="5670486"/>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65000"/>
              </a:lnSpc>
            </a:pPr>
            <a:r>
              <a:rPr lang="en-US" sz="7500" b="1">
                <a:solidFill>
                  <a:srgbClr val="18608D"/>
                </a:solidFill>
                <a:latin typeface="Arial" panose="020B0604020202020204" pitchFamily="34" charset="0"/>
                <a:cs typeface="Arial" panose="020B0604020202020204" pitchFamily="34" charset="0"/>
              </a:rPr>
              <a:t>CHÀO MỪNG CÁC EM </a:t>
            </a:r>
            <a:endParaRPr lang="en-US" sz="7500" b="1" smtClean="0">
              <a:solidFill>
                <a:srgbClr val="18608D"/>
              </a:solidFill>
              <a:latin typeface="Arial" panose="020B0604020202020204" pitchFamily="34" charset="0"/>
              <a:cs typeface="Arial" panose="020B0604020202020204" pitchFamily="34" charset="0"/>
            </a:endParaRPr>
          </a:p>
          <a:p>
            <a:pPr>
              <a:lnSpc>
                <a:spcPct val="165000"/>
              </a:lnSpc>
            </a:pPr>
            <a:r>
              <a:rPr lang="en-US" sz="7500" b="1" smtClean="0">
                <a:solidFill>
                  <a:srgbClr val="18608D"/>
                </a:solidFill>
                <a:latin typeface="Arial" panose="020B0604020202020204" pitchFamily="34" charset="0"/>
                <a:cs typeface="Arial" panose="020B0604020202020204" pitchFamily="34" charset="0"/>
              </a:rPr>
              <a:t>ĐẾN TIẾT </a:t>
            </a:r>
            <a:r>
              <a:rPr lang="en-US" sz="7500" b="1">
                <a:solidFill>
                  <a:srgbClr val="18608D"/>
                </a:solidFill>
                <a:latin typeface="Arial" panose="020B0604020202020204" pitchFamily="34" charset="0"/>
                <a:cs typeface="Arial" panose="020B0604020202020204" pitchFamily="34" charset="0"/>
              </a:rPr>
              <a:t>HỌC </a:t>
            </a:r>
            <a:r>
              <a:rPr lang="en-US" sz="7500" b="1" smtClean="0">
                <a:solidFill>
                  <a:srgbClr val="18608D"/>
                </a:solidFill>
                <a:latin typeface="Arial" panose="020B0604020202020204" pitchFamily="34" charset="0"/>
                <a:cs typeface="Arial" panose="020B0604020202020204" pitchFamily="34" charset="0"/>
              </a:rPr>
              <a:t>HOẠT </a:t>
            </a:r>
            <a:r>
              <a:rPr lang="en-US" sz="7500" b="1">
                <a:solidFill>
                  <a:srgbClr val="18608D"/>
                </a:solidFill>
                <a:latin typeface="Arial" panose="020B0604020202020204" pitchFamily="34" charset="0"/>
                <a:cs typeface="Arial" panose="020B0604020202020204" pitchFamily="34" charset="0"/>
              </a:rPr>
              <a:t>ĐỘNG </a:t>
            </a:r>
            <a:endParaRPr lang="en-US" sz="7500" b="1" smtClean="0">
              <a:solidFill>
                <a:srgbClr val="18608D"/>
              </a:solidFill>
              <a:latin typeface="Arial" panose="020B0604020202020204" pitchFamily="34" charset="0"/>
              <a:cs typeface="Arial" panose="020B0604020202020204" pitchFamily="34" charset="0"/>
            </a:endParaRPr>
          </a:p>
          <a:p>
            <a:pPr>
              <a:lnSpc>
                <a:spcPct val="165000"/>
              </a:lnSpc>
            </a:pPr>
            <a:r>
              <a:rPr lang="en-US" sz="7500" b="1" smtClean="0">
                <a:solidFill>
                  <a:srgbClr val="18608D"/>
                </a:solidFill>
                <a:latin typeface="Arial" panose="020B0604020202020204" pitchFamily="34" charset="0"/>
                <a:cs typeface="Arial" panose="020B0604020202020204" pitchFamily="34" charset="0"/>
              </a:rPr>
              <a:t>THỰC </a:t>
            </a:r>
            <a:r>
              <a:rPr lang="en-US" sz="7500" b="1">
                <a:solidFill>
                  <a:srgbClr val="18608D"/>
                </a:solidFill>
                <a:latin typeface="Arial" panose="020B0604020202020204" pitchFamily="34" charset="0"/>
                <a:cs typeface="Arial" panose="020B0604020202020204" pitchFamily="34" charset="0"/>
              </a:rPr>
              <a:t>HÀNH VÀ </a:t>
            </a:r>
            <a:r>
              <a:rPr lang="en-US" sz="7500" b="1" smtClean="0">
                <a:solidFill>
                  <a:srgbClr val="18608D"/>
                </a:solidFill>
                <a:latin typeface="Arial" panose="020B0604020202020204" pitchFamily="34" charset="0"/>
                <a:cs typeface="Arial" panose="020B0604020202020204" pitchFamily="34" charset="0"/>
              </a:rPr>
              <a:t>TRẢI </a:t>
            </a:r>
            <a:r>
              <a:rPr lang="en-US" sz="7500" b="1">
                <a:solidFill>
                  <a:srgbClr val="18608D"/>
                </a:solidFill>
                <a:latin typeface="Arial" panose="020B0604020202020204" pitchFamily="34" charset="0"/>
                <a:cs typeface="Arial" panose="020B0604020202020204" pitchFamily="34" charset="0"/>
              </a:rPr>
              <a:t>NGHIỆM!</a:t>
            </a:r>
          </a:p>
        </p:txBody>
      </p:sp>
    </p:spTree>
  </p:cSld>
  <p:clrMapOvr>
    <a:masterClrMapping/>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7" name="Group 26"/>
          <p:cNvGrpSpPr/>
          <p:nvPr/>
        </p:nvGrpSpPr>
        <p:grpSpPr>
          <a:xfrm>
            <a:off x="990600" y="266700"/>
            <a:ext cx="2324101" cy="1600200"/>
            <a:chOff x="1421734" y="630337"/>
            <a:chExt cx="2317185" cy="1005592"/>
          </a:xfrm>
        </p:grpSpPr>
        <p:pic>
          <p:nvPicPr>
            <p:cNvPr id="28" name="Picture 27"/>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1734" y="630337"/>
              <a:ext cx="2317184" cy="1005592"/>
            </a:xfrm>
            <a:prstGeom prst="rect">
              <a:avLst/>
            </a:prstGeom>
          </p:spPr>
        </p:pic>
        <p:sp>
          <p:nvSpPr>
            <p:cNvPr id="29" name="TextBox 28"/>
            <p:cNvSpPr txBox="1"/>
            <p:nvPr/>
          </p:nvSpPr>
          <p:spPr>
            <a:xfrm>
              <a:off x="1507556" y="839067"/>
              <a:ext cx="2231363"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Trả</a:t>
              </a:r>
              <a:r>
                <a:rPr kumimoji="0" lang="en-US" sz="4000" b="1" i="0" u="none" strike="noStrike" kern="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lời: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12" name="Rectangle 11"/>
          <p:cNvSpPr/>
          <p:nvPr/>
        </p:nvSpPr>
        <p:spPr>
          <a:xfrm>
            <a:off x="990600" y="1943100"/>
            <a:ext cx="16230600" cy="7709803"/>
          </a:xfrm>
          <a:prstGeom prst="rect">
            <a:avLst/>
          </a:prstGeom>
        </p:spPr>
        <p:txBody>
          <a:bodyPr wrap="square">
            <a:spAutoFit/>
          </a:bodyPr>
          <a:lstStyle/>
          <a:p>
            <a:pPr algn="just">
              <a:lnSpc>
                <a:spcPct val="150000"/>
              </a:lnSpc>
              <a:spcBef>
                <a:spcPts val="300"/>
              </a:spcBef>
              <a:spcAft>
                <a:spcPts val="300"/>
              </a:spcAft>
              <a:tabLst>
                <a:tab pos="2719705" algn="l"/>
              </a:tabLst>
            </a:pPr>
            <a:r>
              <a:rPr lang="en-US" sz="4000" i="1">
                <a:latin typeface="Arial" panose="020B0604020202020204" pitchFamily="34" charset="0"/>
                <a:ea typeface="Malgun Gothic" panose="020B0503020000020004" pitchFamily="34" charset="-127"/>
                <a:cs typeface="Arial" panose="020B0604020202020204" pitchFamily="34" charset="0"/>
              </a:rPr>
              <a:t>Bước 2.</a:t>
            </a:r>
            <a:r>
              <a:rPr lang="en-US" sz="4000">
                <a:latin typeface="Arial" panose="020B0604020202020204" pitchFamily="34" charset="0"/>
                <a:ea typeface="Malgun Gothic" panose="020B0503020000020004" pitchFamily="34" charset="-127"/>
                <a:cs typeface="Arial" panose="020B0604020202020204" pitchFamily="34" charset="0"/>
              </a:rPr>
              <a:t> Dùng lệnh vẽ trung trực</a:t>
            </a:r>
            <a:r>
              <a:rPr lang="en-US" sz="4000">
                <a:latin typeface="Arial" panose="020B0604020202020204" pitchFamily="34" charset="0"/>
                <a:ea typeface="Malgun Gothic" panose="020B0503020000020004" pitchFamily="34" charset="-127"/>
                <a:cs typeface="Arial" panose="020B0604020202020204" pitchFamily="34" charset="0"/>
              </a:rPr>
              <a:t> </a:t>
            </a:r>
            <a:r>
              <a:rPr lang="en-US" sz="4000" smtClean="0">
                <a:latin typeface="Arial" panose="020B0604020202020204" pitchFamily="34" charset="0"/>
                <a:ea typeface="Malgun Gothic" panose="020B0503020000020004" pitchFamily="34" charset="-127"/>
                <a:cs typeface="Arial" panose="020B0604020202020204" pitchFamily="34" charset="0"/>
              </a:rPr>
              <a:t>trong </a:t>
            </a:r>
            <a:r>
              <a:rPr lang="en-US" sz="4000">
                <a:latin typeface="Arial" panose="020B0604020202020204" pitchFamily="34" charset="0"/>
                <a:ea typeface="Malgun Gothic" panose="020B0503020000020004" pitchFamily="34" charset="-127"/>
                <a:cs typeface="Arial" panose="020B0604020202020204" pitchFamily="34" charset="0"/>
              </a:rPr>
              <a:t>nhóm công cụ vẽ các đường đặc biệt</a:t>
            </a:r>
            <a:r>
              <a:rPr lang="en-US" sz="4000">
                <a:latin typeface="Arial" panose="020B0604020202020204" pitchFamily="34" charset="0"/>
                <a:ea typeface="Malgun Gothic" panose="020B0503020000020004" pitchFamily="34" charset="-127"/>
                <a:cs typeface="Arial" panose="020B0604020202020204" pitchFamily="34" charset="0"/>
              </a:rPr>
              <a:t> </a:t>
            </a:r>
            <a:r>
              <a:rPr lang="en-US" sz="4000" smtClean="0">
                <a:latin typeface="Arial" panose="020B0604020202020204" pitchFamily="34" charset="0"/>
                <a:ea typeface="Malgun Gothic" panose="020B0503020000020004" pitchFamily="34" charset="-127"/>
                <a:cs typeface="Arial" panose="020B0604020202020204" pitchFamily="34" charset="0"/>
              </a:rPr>
              <a:t>để </a:t>
            </a:r>
            <a:r>
              <a:rPr lang="en-US" sz="4000">
                <a:latin typeface="Arial" panose="020B0604020202020204" pitchFamily="34" charset="0"/>
                <a:ea typeface="Malgun Gothic" panose="020B0503020000020004" pitchFamily="34" charset="-127"/>
                <a:cs typeface="Arial" panose="020B0604020202020204" pitchFamily="34" charset="0"/>
              </a:rPr>
              <a:t>kiểm tra.</a:t>
            </a:r>
            <a:endParaRPr lang="en-US" sz="40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tabLst>
                <a:tab pos="2719705" algn="l"/>
              </a:tabLst>
            </a:pPr>
            <a:r>
              <a:rPr lang="en-US" sz="4000">
                <a:latin typeface="Arial" panose="020B0604020202020204" pitchFamily="34" charset="0"/>
                <a:ea typeface="Malgun Gothic" panose="020B0503020000020004" pitchFamily="34" charset="-127"/>
                <a:cs typeface="Arial" panose="020B0604020202020204" pitchFamily="34" charset="0"/>
              </a:rPr>
              <a:t>• Chọn </a:t>
            </a:r>
            <a:r>
              <a:rPr lang="en-US" sz="4000">
                <a:latin typeface="Arial" panose="020B0604020202020204" pitchFamily="34" charset="0"/>
                <a:ea typeface="Malgun Gothic" panose="020B0503020000020004" pitchFamily="34" charset="-127"/>
                <a:cs typeface="Arial" panose="020B0604020202020204" pitchFamily="34" charset="0"/>
              </a:rPr>
              <a:t> </a:t>
            </a:r>
            <a:r>
              <a:rPr lang="en-US" sz="4000" smtClean="0">
                <a:latin typeface="Arial" panose="020B0604020202020204" pitchFamily="34" charset="0"/>
                <a:ea typeface="Malgun Gothic" panose="020B0503020000020004" pitchFamily="34" charset="-127"/>
                <a:cs typeface="Arial" panose="020B0604020202020204" pitchFamily="34" charset="0"/>
              </a:rPr>
              <a:t>       → </a:t>
            </a:r>
            <a:r>
              <a:rPr lang="en-US" sz="4000">
                <a:latin typeface="Arial" panose="020B0604020202020204" pitchFamily="34" charset="0"/>
                <a:ea typeface="Malgun Gothic" panose="020B0503020000020004" pitchFamily="34" charset="-127"/>
                <a:cs typeface="Arial" panose="020B0604020202020204" pitchFamily="34" charset="0"/>
              </a:rPr>
              <a:t>Chọn </a:t>
            </a:r>
            <a:r>
              <a:rPr lang="en-US" sz="4000">
                <a:latin typeface="Arial" panose="020B0604020202020204" pitchFamily="34" charset="0"/>
                <a:ea typeface="Malgun Gothic" panose="020B0503020000020004" pitchFamily="34" charset="-127"/>
                <a:cs typeface="Arial" panose="020B0604020202020204" pitchFamily="34" charset="0"/>
              </a:rPr>
              <a:t> </a:t>
            </a:r>
            <a:r>
              <a:rPr lang="en-US" sz="4000" smtClean="0">
                <a:latin typeface="Arial" panose="020B0604020202020204" pitchFamily="34" charset="0"/>
                <a:ea typeface="Malgun Gothic" panose="020B0503020000020004" pitchFamily="34" charset="-127"/>
                <a:cs typeface="Arial" panose="020B0604020202020204" pitchFamily="34" charset="0"/>
              </a:rPr>
              <a:t>                               → </a:t>
            </a:r>
            <a:r>
              <a:rPr lang="en-US" sz="4000">
                <a:latin typeface="Arial" panose="020B0604020202020204" pitchFamily="34" charset="0"/>
                <a:ea typeface="Malgun Gothic" panose="020B0503020000020004" pitchFamily="34" charset="-127"/>
                <a:cs typeface="Arial" panose="020B0604020202020204" pitchFamily="34" charset="0"/>
              </a:rPr>
              <a:t>Chọn các điểm A và B. Ta thu được đường trung trực của đoạn thẳng AB.</a:t>
            </a:r>
            <a:endParaRPr lang="en-US" sz="40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tabLst>
                <a:tab pos="2719705" algn="l"/>
              </a:tabLst>
            </a:pPr>
            <a:r>
              <a:rPr lang="en-US" sz="4000">
                <a:latin typeface="Arial" panose="020B0604020202020204" pitchFamily="34" charset="0"/>
                <a:ea typeface="Malgun Gothic" panose="020B0503020000020004" pitchFamily="34" charset="-127"/>
                <a:cs typeface="Arial" panose="020B0604020202020204" pitchFamily="34" charset="0"/>
              </a:rPr>
              <a:t>• Chọn</a:t>
            </a:r>
            <a:r>
              <a:rPr lang="en-US" sz="4000">
                <a:latin typeface="Arial" panose="020B0604020202020204" pitchFamily="34" charset="0"/>
                <a:ea typeface="Malgun Gothic" panose="020B0503020000020004" pitchFamily="34" charset="-127"/>
                <a:cs typeface="Arial" panose="020B0604020202020204" pitchFamily="34" charset="0"/>
              </a:rPr>
              <a:t> </a:t>
            </a:r>
            <a:r>
              <a:rPr lang="en-US" sz="4000" smtClean="0">
                <a:latin typeface="Arial" panose="020B0604020202020204" pitchFamily="34" charset="0"/>
                <a:ea typeface="Malgun Gothic" panose="020B0503020000020004" pitchFamily="34" charset="-127"/>
                <a:cs typeface="Arial" panose="020B0604020202020204" pitchFamily="34" charset="0"/>
              </a:rPr>
              <a:t>        → </a:t>
            </a:r>
            <a:r>
              <a:rPr lang="en-US" sz="4000">
                <a:latin typeface="Arial" panose="020B0604020202020204" pitchFamily="34" charset="0"/>
                <a:ea typeface="Malgun Gothic" panose="020B0503020000020004" pitchFamily="34" charset="-127"/>
                <a:cs typeface="Arial" panose="020B0604020202020204" pitchFamily="34" charset="0"/>
              </a:rPr>
              <a:t>Chọn</a:t>
            </a:r>
            <a:r>
              <a:rPr lang="en-US" sz="4000">
                <a:latin typeface="Arial" panose="020B0604020202020204" pitchFamily="34" charset="0"/>
                <a:ea typeface="Malgun Gothic" panose="020B0503020000020004" pitchFamily="34" charset="-127"/>
                <a:cs typeface="Arial" panose="020B0604020202020204" pitchFamily="34" charset="0"/>
              </a:rPr>
              <a:t> </a:t>
            </a:r>
            <a:r>
              <a:rPr lang="en-US" sz="4000" smtClean="0">
                <a:latin typeface="Arial" panose="020B0604020202020204" pitchFamily="34" charset="0"/>
                <a:ea typeface="Malgun Gothic" panose="020B0503020000020004" pitchFamily="34" charset="-127"/>
                <a:cs typeface="Arial" panose="020B0604020202020204" pitchFamily="34" charset="0"/>
              </a:rPr>
              <a:t>                                 → </a:t>
            </a:r>
            <a:r>
              <a:rPr lang="en-US" sz="4000">
                <a:latin typeface="Arial" panose="020B0604020202020204" pitchFamily="34" charset="0"/>
                <a:ea typeface="Malgun Gothic" panose="020B0503020000020004" pitchFamily="34" charset="-127"/>
                <a:cs typeface="Arial" panose="020B0604020202020204" pitchFamily="34" charset="0"/>
              </a:rPr>
              <a:t>Chọn các điểm B và C. Ta thu được đường trung trực của đoạn thẳng BC.</a:t>
            </a:r>
            <a:endParaRPr lang="en-US" sz="40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tabLst>
                <a:tab pos="2719705" algn="l"/>
              </a:tabLst>
            </a:pPr>
            <a:r>
              <a:rPr lang="en-US" sz="4000">
                <a:latin typeface="Arial" panose="020B0604020202020204" pitchFamily="34" charset="0"/>
                <a:ea typeface="Malgun Gothic" panose="020B0503020000020004" pitchFamily="34" charset="-127"/>
                <a:cs typeface="Arial" panose="020B0604020202020204" pitchFamily="34" charset="0"/>
              </a:rPr>
              <a:t>• Chọn</a:t>
            </a:r>
            <a:r>
              <a:rPr lang="en-US" sz="4000">
                <a:latin typeface="Arial" panose="020B0604020202020204" pitchFamily="34" charset="0"/>
                <a:ea typeface="Malgun Gothic" panose="020B0503020000020004" pitchFamily="34" charset="-127"/>
                <a:cs typeface="Arial" panose="020B0604020202020204" pitchFamily="34" charset="0"/>
              </a:rPr>
              <a:t> </a:t>
            </a:r>
            <a:r>
              <a:rPr lang="en-US" sz="4000" smtClean="0">
                <a:latin typeface="Arial" panose="020B0604020202020204" pitchFamily="34" charset="0"/>
                <a:ea typeface="Malgun Gothic" panose="020B0503020000020004" pitchFamily="34" charset="-127"/>
                <a:cs typeface="Arial" panose="020B0604020202020204" pitchFamily="34" charset="0"/>
              </a:rPr>
              <a:t>        → </a:t>
            </a:r>
            <a:r>
              <a:rPr lang="en-US" sz="4000">
                <a:latin typeface="Arial" panose="020B0604020202020204" pitchFamily="34" charset="0"/>
                <a:ea typeface="Malgun Gothic" panose="020B0503020000020004" pitchFamily="34" charset="-127"/>
                <a:cs typeface="Arial" panose="020B0604020202020204" pitchFamily="34" charset="0"/>
              </a:rPr>
              <a:t>Chọn</a:t>
            </a:r>
            <a:r>
              <a:rPr lang="en-US" sz="4000">
                <a:latin typeface="Arial" panose="020B0604020202020204" pitchFamily="34" charset="0"/>
                <a:ea typeface="Malgun Gothic" panose="020B0503020000020004" pitchFamily="34" charset="-127"/>
                <a:cs typeface="Arial" panose="020B0604020202020204" pitchFamily="34" charset="0"/>
              </a:rPr>
              <a:t> </a:t>
            </a:r>
            <a:r>
              <a:rPr lang="en-US" sz="4000" smtClean="0">
                <a:latin typeface="Arial" panose="020B0604020202020204" pitchFamily="34" charset="0"/>
                <a:ea typeface="Malgun Gothic" panose="020B0503020000020004" pitchFamily="34" charset="-127"/>
                <a:cs typeface="Arial" panose="020B0604020202020204" pitchFamily="34" charset="0"/>
              </a:rPr>
              <a:t>                                 → </a:t>
            </a:r>
            <a:r>
              <a:rPr lang="en-US" sz="4000">
                <a:latin typeface="Arial" panose="020B0604020202020204" pitchFamily="34" charset="0"/>
                <a:ea typeface="Malgun Gothic" panose="020B0503020000020004" pitchFamily="34" charset="-127"/>
                <a:cs typeface="Arial" panose="020B0604020202020204" pitchFamily="34" charset="0"/>
              </a:rPr>
              <a:t>Chọn các điểm C và A. Ta thu được đường trung trực của đoạn thẳng CA.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30" name="Freeform 27"/>
          <p:cNvSpPr/>
          <p:nvPr/>
        </p:nvSpPr>
        <p:spPr>
          <a:xfrm>
            <a:off x="16002000" y="86055"/>
            <a:ext cx="1556576" cy="1704645"/>
          </a:xfrm>
          <a:custGeom>
            <a:avLst/>
            <a:gdLst/>
            <a:ahLst/>
            <a:cxnLst/>
            <a:rect l="l" t="t" r="r" b="b"/>
            <a:pathLst>
              <a:path w="2101142" h="2218096">
                <a:moveTo>
                  <a:pt x="0" y="0"/>
                </a:moveTo>
                <a:lnTo>
                  <a:pt x="2101142" y="0"/>
                </a:lnTo>
                <a:lnTo>
                  <a:pt x="2101142" y="2218096"/>
                </a:lnTo>
                <a:lnTo>
                  <a:pt x="0" y="22180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1" name="Picture 30"/>
          <p:cNvPicPr>
            <a:picLocks noChangeAspect="1"/>
          </p:cNvPicPr>
          <p:nvPr/>
        </p:nvPicPr>
        <p:blipFill>
          <a:blip r:embed="rId6"/>
          <a:stretch>
            <a:fillRect/>
          </a:stretch>
        </p:blipFill>
        <p:spPr>
          <a:xfrm>
            <a:off x="2874957" y="3848100"/>
            <a:ext cx="879485" cy="994828"/>
          </a:xfrm>
          <a:prstGeom prst="rect">
            <a:avLst/>
          </a:prstGeom>
        </p:spPr>
      </p:pic>
      <p:pic>
        <p:nvPicPr>
          <p:cNvPr id="32" name="Picture 31" descr="Câu hỏi trang 116 Toán 9 Tập 2 | Kết nối tri thức Giải Toán 9"/>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172200" y="3923500"/>
            <a:ext cx="4191000" cy="915200"/>
          </a:xfrm>
          <a:prstGeom prst="rect">
            <a:avLst/>
          </a:prstGeom>
          <a:noFill/>
          <a:ln>
            <a:noFill/>
          </a:ln>
        </p:spPr>
      </p:pic>
      <p:pic>
        <p:nvPicPr>
          <p:cNvPr id="33" name="Picture 32"/>
          <p:cNvPicPr>
            <a:picLocks noChangeAspect="1"/>
          </p:cNvPicPr>
          <p:nvPr/>
        </p:nvPicPr>
        <p:blipFill>
          <a:blip r:embed="rId6"/>
          <a:stretch>
            <a:fillRect/>
          </a:stretch>
        </p:blipFill>
        <p:spPr>
          <a:xfrm>
            <a:off x="2874956" y="5833793"/>
            <a:ext cx="879485" cy="994828"/>
          </a:xfrm>
          <a:prstGeom prst="rect">
            <a:avLst/>
          </a:prstGeom>
        </p:spPr>
      </p:pic>
      <p:pic>
        <p:nvPicPr>
          <p:cNvPr id="34" name="Picture 33" descr="Câu hỏi trang 116 Toán 9 Tập 2 | Kết nối tri thức Giải Toán 9"/>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096000" y="5781203"/>
            <a:ext cx="4191000" cy="915200"/>
          </a:xfrm>
          <a:prstGeom prst="rect">
            <a:avLst/>
          </a:prstGeom>
          <a:noFill/>
          <a:ln>
            <a:noFill/>
          </a:ln>
        </p:spPr>
      </p:pic>
      <p:pic>
        <p:nvPicPr>
          <p:cNvPr id="35" name="Picture 34"/>
          <p:cNvPicPr>
            <a:picLocks noChangeAspect="1"/>
          </p:cNvPicPr>
          <p:nvPr/>
        </p:nvPicPr>
        <p:blipFill>
          <a:blip r:embed="rId6"/>
          <a:stretch>
            <a:fillRect/>
          </a:stretch>
        </p:blipFill>
        <p:spPr>
          <a:xfrm>
            <a:off x="2874955" y="7738793"/>
            <a:ext cx="879485" cy="994828"/>
          </a:xfrm>
          <a:prstGeom prst="rect">
            <a:avLst/>
          </a:prstGeom>
        </p:spPr>
      </p:pic>
      <p:pic>
        <p:nvPicPr>
          <p:cNvPr id="36" name="Picture 35" descr="Câu hỏi trang 116 Toán 9 Tập 2 | Kết nối tri thức Giải Toán 9"/>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079958" y="7732916"/>
            <a:ext cx="4191000" cy="915200"/>
          </a:xfrm>
          <a:prstGeom prst="rect">
            <a:avLst/>
          </a:prstGeom>
          <a:noFill/>
          <a:ln>
            <a:noFill/>
          </a:ln>
        </p:spPr>
      </p:pic>
    </p:spTree>
    <p:extLst>
      <p:ext uri="{BB962C8B-B14F-4D97-AF65-F5344CB8AC3E}">
        <p14:creationId xmlns:p14="http://schemas.microsoft.com/office/powerpoint/2010/main" val="2253483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7" name="Group 26"/>
          <p:cNvGrpSpPr/>
          <p:nvPr/>
        </p:nvGrpSpPr>
        <p:grpSpPr>
          <a:xfrm>
            <a:off x="990600" y="190500"/>
            <a:ext cx="2324101" cy="1600200"/>
            <a:chOff x="1421734" y="630337"/>
            <a:chExt cx="2317185" cy="1005592"/>
          </a:xfrm>
        </p:grpSpPr>
        <p:pic>
          <p:nvPicPr>
            <p:cNvPr id="28" name="Picture 27"/>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1734" y="630337"/>
              <a:ext cx="2317184" cy="1005592"/>
            </a:xfrm>
            <a:prstGeom prst="rect">
              <a:avLst/>
            </a:prstGeom>
          </p:spPr>
        </p:pic>
        <p:sp>
          <p:nvSpPr>
            <p:cNvPr id="29" name="TextBox 28"/>
            <p:cNvSpPr txBox="1"/>
            <p:nvPr/>
          </p:nvSpPr>
          <p:spPr>
            <a:xfrm>
              <a:off x="1507556" y="839067"/>
              <a:ext cx="2231363"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Trả lời: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30" name="Freeform 27"/>
          <p:cNvSpPr/>
          <p:nvPr/>
        </p:nvSpPr>
        <p:spPr>
          <a:xfrm>
            <a:off x="15906467" y="7997523"/>
            <a:ext cx="1556576" cy="1704645"/>
          </a:xfrm>
          <a:custGeom>
            <a:avLst/>
            <a:gdLst/>
            <a:ahLst/>
            <a:cxnLst/>
            <a:rect l="l" t="t" r="r" b="b"/>
            <a:pathLst>
              <a:path w="2101142" h="2218096">
                <a:moveTo>
                  <a:pt x="0" y="0"/>
                </a:moveTo>
                <a:lnTo>
                  <a:pt x="2101142" y="0"/>
                </a:lnTo>
                <a:lnTo>
                  <a:pt x="2101142" y="2218096"/>
                </a:lnTo>
                <a:lnTo>
                  <a:pt x="0" y="22180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Rectangle 12"/>
          <p:cNvSpPr/>
          <p:nvPr/>
        </p:nvSpPr>
        <p:spPr>
          <a:xfrm>
            <a:off x="974558" y="1680508"/>
            <a:ext cx="16322842" cy="1938992"/>
          </a:xfrm>
          <a:prstGeom prst="rect">
            <a:avLst/>
          </a:prstGeom>
        </p:spPr>
        <p:txBody>
          <a:bodyPr wrap="square">
            <a:spAutoFit/>
          </a:bodyPr>
          <a:lstStyle/>
          <a:p>
            <a:pPr algn="just">
              <a:lnSpc>
                <a:spcPct val="150000"/>
              </a:lnSpc>
              <a:spcBef>
                <a:spcPts val="300"/>
              </a:spcBef>
              <a:spcAft>
                <a:spcPts val="300"/>
              </a:spcAft>
              <a:tabLst>
                <a:tab pos="2719705" algn="l"/>
              </a:tabLst>
            </a:pPr>
            <a:r>
              <a:rPr lang="en-US" sz="4000">
                <a:latin typeface="Arial" panose="020B0604020202020204" pitchFamily="34" charset="0"/>
                <a:ea typeface="Malgun Gothic" panose="020B0503020000020004" pitchFamily="34" charset="-127"/>
                <a:cs typeface="Arial" panose="020B0604020202020204" pitchFamily="34" charset="0"/>
              </a:rPr>
              <a:t>Từ đó, ta thấy điểm D nằm trên đường trung trực của các đoạn thẳng AB, BC, CA (như hình vẽ).</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4118678" y="3725480"/>
            <a:ext cx="10289169" cy="6142420"/>
          </a:xfrm>
          <a:prstGeom prst="rect">
            <a:avLst/>
          </a:prstGeom>
        </p:spPr>
      </p:pic>
      <p:pic>
        <p:nvPicPr>
          <p:cNvPr id="15" name="Picture 14"/>
          <p:cNvPicPr>
            <a:picLocks noChangeAspect="1"/>
          </p:cNvPicPr>
          <p:nvPr/>
        </p:nvPicPr>
        <p:blipFill>
          <a:blip r:embed="rId8"/>
          <a:stretch>
            <a:fillRect/>
          </a:stretch>
        </p:blipFill>
        <p:spPr>
          <a:xfrm>
            <a:off x="14859000" y="282176"/>
            <a:ext cx="2737256" cy="539808"/>
          </a:xfrm>
          <a:prstGeom prst="rect">
            <a:avLst/>
          </a:prstGeom>
        </p:spPr>
      </p:pic>
    </p:spTree>
    <p:extLst>
      <p:ext uri="{BB962C8B-B14F-4D97-AF65-F5344CB8AC3E}">
        <p14:creationId xmlns:p14="http://schemas.microsoft.com/office/powerpoint/2010/main" val="1145354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7" name="Group 26"/>
          <p:cNvGrpSpPr/>
          <p:nvPr/>
        </p:nvGrpSpPr>
        <p:grpSpPr>
          <a:xfrm>
            <a:off x="2286000" y="489974"/>
            <a:ext cx="13792200" cy="1090374"/>
            <a:chOff x="2147189" y="342900"/>
            <a:chExt cx="13973570" cy="1318974"/>
          </a:xfrm>
        </p:grpSpPr>
        <p:grpSp>
          <p:nvGrpSpPr>
            <p:cNvPr id="9" name="Group 9"/>
            <p:cNvGrpSpPr/>
            <p:nvPr/>
          </p:nvGrpSpPr>
          <p:grpSpPr>
            <a:xfrm>
              <a:off x="2819399" y="342900"/>
              <a:ext cx="13030201" cy="1318974"/>
              <a:chOff x="0" y="0"/>
              <a:chExt cx="19939447" cy="2098854"/>
            </a:xfrm>
          </p:grpSpPr>
          <p:grpSp>
            <p:nvGrpSpPr>
              <p:cNvPr id="10" name="Group 10"/>
              <p:cNvGrpSpPr/>
              <p:nvPr/>
            </p:nvGrpSpPr>
            <p:grpSpPr>
              <a:xfrm>
                <a:off x="389675" y="213514"/>
                <a:ext cx="19549772" cy="1885339"/>
                <a:chOff x="0" y="0"/>
                <a:chExt cx="3861683" cy="372413"/>
              </a:xfrm>
            </p:grpSpPr>
            <p:sp>
              <p:nvSpPr>
                <p:cNvPr id="11" name="Freeform 11"/>
                <p:cNvSpPr/>
                <p:nvPr/>
              </p:nvSpPr>
              <p:spPr>
                <a:xfrm>
                  <a:off x="0" y="0"/>
                  <a:ext cx="3861683" cy="372413"/>
                </a:xfrm>
                <a:custGeom>
                  <a:avLst/>
                  <a:gdLst/>
                  <a:ahLst/>
                  <a:cxnLst/>
                  <a:rect l="l" t="t" r="r" b="b"/>
                  <a:pathLst>
                    <a:path w="3861683" h="372413">
                      <a:moveTo>
                        <a:pt x="26929" y="0"/>
                      </a:moveTo>
                      <a:lnTo>
                        <a:pt x="3834755" y="0"/>
                      </a:lnTo>
                      <a:cubicBezTo>
                        <a:pt x="3849627" y="0"/>
                        <a:pt x="3861683" y="12056"/>
                        <a:pt x="3861683" y="26929"/>
                      </a:cubicBezTo>
                      <a:lnTo>
                        <a:pt x="3861683" y="345484"/>
                      </a:lnTo>
                      <a:cubicBezTo>
                        <a:pt x="3861683" y="360356"/>
                        <a:pt x="3849627" y="372413"/>
                        <a:pt x="3834755" y="372413"/>
                      </a:cubicBezTo>
                      <a:lnTo>
                        <a:pt x="26929" y="372413"/>
                      </a:lnTo>
                      <a:cubicBezTo>
                        <a:pt x="12056" y="372413"/>
                        <a:pt x="0" y="360356"/>
                        <a:pt x="0" y="345484"/>
                      </a:cubicBezTo>
                      <a:lnTo>
                        <a:pt x="0" y="26929"/>
                      </a:lnTo>
                      <a:cubicBezTo>
                        <a:pt x="0" y="12056"/>
                        <a:pt x="12056" y="0"/>
                        <a:pt x="26929" y="0"/>
                      </a:cubicBezTo>
                      <a:close/>
                    </a:path>
                  </a:pathLst>
                </a:custGeom>
                <a:solidFill>
                  <a:srgbClr val="18608D"/>
                </a:solidFill>
                <a:ln cap="rnd">
                  <a:noFill/>
                  <a:prstDash val="solid"/>
                  <a:round/>
                </a:ln>
              </p:spPr>
            </p:sp>
            <p:sp>
              <p:nvSpPr>
                <p:cNvPr id="12" name="TextBox 12"/>
                <p:cNvSpPr txBox="1"/>
                <p:nvPr/>
              </p:nvSpPr>
              <p:spPr>
                <a:xfrm>
                  <a:off x="0" y="-38100"/>
                  <a:ext cx="3861683" cy="4105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0" y="0"/>
                <a:ext cx="19650098" cy="1885339"/>
                <a:chOff x="0" y="0"/>
                <a:chExt cx="3881501" cy="372413"/>
              </a:xfrm>
            </p:grpSpPr>
            <p:sp>
              <p:nvSpPr>
                <p:cNvPr id="14" name="Freeform 14"/>
                <p:cNvSpPr/>
                <p:nvPr/>
              </p:nvSpPr>
              <p:spPr>
                <a:xfrm>
                  <a:off x="0" y="0"/>
                  <a:ext cx="3881501" cy="372413"/>
                </a:xfrm>
                <a:custGeom>
                  <a:avLst/>
                  <a:gdLst/>
                  <a:ahLst/>
                  <a:cxnLst/>
                  <a:rect l="l" t="t" r="r" b="b"/>
                  <a:pathLst>
                    <a:path w="3881501" h="372413">
                      <a:moveTo>
                        <a:pt x="26791" y="0"/>
                      </a:moveTo>
                      <a:lnTo>
                        <a:pt x="3854709" y="0"/>
                      </a:lnTo>
                      <a:cubicBezTo>
                        <a:pt x="3861815" y="0"/>
                        <a:pt x="3868629" y="2823"/>
                        <a:pt x="3873654" y="7847"/>
                      </a:cubicBezTo>
                      <a:cubicBezTo>
                        <a:pt x="3878678" y="12871"/>
                        <a:pt x="3881501" y="19686"/>
                        <a:pt x="3881501" y="26791"/>
                      </a:cubicBezTo>
                      <a:lnTo>
                        <a:pt x="3881501" y="345621"/>
                      </a:lnTo>
                      <a:cubicBezTo>
                        <a:pt x="3881501" y="352727"/>
                        <a:pt x="3878678" y="359541"/>
                        <a:pt x="3873654" y="364566"/>
                      </a:cubicBezTo>
                      <a:cubicBezTo>
                        <a:pt x="3868629" y="369590"/>
                        <a:pt x="3861815" y="372413"/>
                        <a:pt x="3854709" y="372413"/>
                      </a:cubicBezTo>
                      <a:lnTo>
                        <a:pt x="26791" y="372413"/>
                      </a:lnTo>
                      <a:cubicBezTo>
                        <a:pt x="19686" y="372413"/>
                        <a:pt x="12871" y="369590"/>
                        <a:pt x="7847" y="364566"/>
                      </a:cubicBezTo>
                      <a:cubicBezTo>
                        <a:pt x="2823" y="359541"/>
                        <a:pt x="0" y="352727"/>
                        <a:pt x="0" y="345621"/>
                      </a:cubicBezTo>
                      <a:lnTo>
                        <a:pt x="0" y="26791"/>
                      </a:lnTo>
                      <a:cubicBezTo>
                        <a:pt x="0" y="19686"/>
                        <a:pt x="2823" y="12871"/>
                        <a:pt x="7847" y="7847"/>
                      </a:cubicBezTo>
                      <a:cubicBezTo>
                        <a:pt x="12871" y="2823"/>
                        <a:pt x="19686" y="0"/>
                        <a:pt x="26791" y="0"/>
                      </a:cubicBezTo>
                      <a:close/>
                    </a:path>
                  </a:pathLst>
                </a:custGeom>
                <a:solidFill>
                  <a:srgbClr val="3794CF"/>
                </a:solidFill>
                <a:ln cap="rnd">
                  <a:noFill/>
                  <a:prstDash val="solid"/>
                  <a:round/>
                </a:ln>
              </p:spPr>
            </p:sp>
            <p:sp>
              <p:nvSpPr>
                <p:cNvPr id="15" name="TextBox 15"/>
                <p:cNvSpPr txBox="1"/>
                <p:nvPr/>
              </p:nvSpPr>
              <p:spPr>
                <a:xfrm>
                  <a:off x="0" y="-38100"/>
                  <a:ext cx="3881501" cy="4105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6" name="Rectangle 25"/>
            <p:cNvSpPr/>
            <p:nvPr/>
          </p:nvSpPr>
          <p:spPr>
            <a:xfrm>
              <a:off x="2147189" y="495301"/>
              <a:ext cx="13973570" cy="949372"/>
            </a:xfrm>
            <a:prstGeom prst="rect">
              <a:avLst/>
            </a:prstGeom>
          </p:spPr>
          <p:txBody>
            <a:bodyPr wrap="square">
              <a:spAutoFit/>
            </a:bodyPr>
            <a:lstStyle/>
            <a:p>
              <a:pPr lvl="0" algn="ctr">
                <a:spcBef>
                  <a:spcPts val="300"/>
                </a:spcBef>
                <a:spcAft>
                  <a:spcPts val="300"/>
                </a:spcAft>
                <a:defRPr/>
              </a:pPr>
              <a:r>
                <a:rPr lang="en-US" sz="4500" b="1" smtClean="0">
                  <a:solidFill>
                    <a:prstClr val="white"/>
                  </a:solidFill>
                  <a:latin typeface="Arial" panose="020B0604020202020204" pitchFamily="34" charset="0"/>
                  <a:ea typeface="Calibri" panose="020F0502020204030204" pitchFamily="34" charset="0"/>
                  <a:cs typeface="Arial" panose="020B0604020202020204" pitchFamily="34" charset="0"/>
                </a:rPr>
                <a:t>HĐ</a:t>
              </a:r>
              <a:r>
                <a:rPr lang="vi-VN" sz="4500" b="1" smtClean="0">
                  <a:solidFill>
                    <a:prstClr val="white"/>
                  </a:solidFill>
                  <a:ea typeface="Calibri" panose="020F0502020204030204" pitchFamily="34" charset="0"/>
                  <a:cs typeface="Arial" panose="020B0604020202020204" pitchFamily="34" charset="0"/>
                </a:rPr>
                <a:t>2</a:t>
              </a:r>
              <a:r>
                <a:rPr lang="vi-VN" sz="4500" b="1">
                  <a:solidFill>
                    <a:prstClr val="white"/>
                  </a:solidFill>
                  <a:ea typeface="Calibri" panose="020F0502020204030204" pitchFamily="34" charset="0"/>
                  <a:cs typeface="Arial" panose="020B0604020202020204" pitchFamily="34" charset="0"/>
                </a:rPr>
                <a:t>. Vẽ đường tròn nội tiếp tam giác</a:t>
              </a:r>
              <a:endParaRPr kumimoji="0" lang="da-DK" sz="45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4" name="Freeform 21"/>
          <p:cNvSpPr/>
          <p:nvPr/>
        </p:nvSpPr>
        <p:spPr>
          <a:xfrm>
            <a:off x="16329543" y="217588"/>
            <a:ext cx="1690714" cy="1649312"/>
          </a:xfrm>
          <a:custGeom>
            <a:avLst/>
            <a:gdLst/>
            <a:ahLst/>
            <a:cxnLst/>
            <a:rect l="l" t="t" r="r" b="b"/>
            <a:pathLst>
              <a:path w="2218190" h="2373549">
                <a:moveTo>
                  <a:pt x="0" y="0"/>
                </a:moveTo>
                <a:lnTo>
                  <a:pt x="2218189" y="0"/>
                </a:lnTo>
                <a:lnTo>
                  <a:pt x="2218189" y="2373549"/>
                </a:lnTo>
                <a:lnTo>
                  <a:pt x="0" y="2373549"/>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sp>
        <p:nvSpPr>
          <p:cNvPr id="23" name="Freeform 5"/>
          <p:cNvSpPr/>
          <p:nvPr/>
        </p:nvSpPr>
        <p:spPr>
          <a:xfrm>
            <a:off x="16106274" y="9029700"/>
            <a:ext cx="1791128" cy="990600"/>
          </a:xfrm>
          <a:custGeom>
            <a:avLst/>
            <a:gdLst/>
            <a:ahLst/>
            <a:cxnLst/>
            <a:rect l="l" t="t" r="r" b="b"/>
            <a:pathLst>
              <a:path w="6200384" h="4114800">
                <a:moveTo>
                  <a:pt x="0" y="0"/>
                </a:moveTo>
                <a:lnTo>
                  <a:pt x="6200384" y="0"/>
                </a:lnTo>
                <a:lnTo>
                  <a:pt x="6200384" y="4114800"/>
                </a:lnTo>
                <a:lnTo>
                  <a:pt x="0" y="4114800"/>
                </a:lnTo>
                <a:lnTo>
                  <a:pt x="0" y="0"/>
                </a:lnTo>
                <a:close/>
              </a:path>
            </a:pathLst>
          </a:custGeom>
          <a:blipFill>
            <a:blip r:embed="rId14">
              <a:extLst>
                <a:ext uri="{96DAC541-7B7A-43D3-8B79-37D633B846F1}">
                  <asvg:svgBlip xmlns:asvg="http://schemas.microsoft.com/office/drawing/2016/SVG/main" xmlns="" r:embed="rId9"/>
                </a:ext>
              </a:extLst>
            </a:blip>
            <a:stretch>
              <a:fillRect/>
            </a:stretch>
          </a:blipFill>
        </p:spPr>
      </p:sp>
      <p:sp>
        <p:nvSpPr>
          <p:cNvPr id="7" name="Rectangle 6"/>
          <p:cNvSpPr/>
          <p:nvPr/>
        </p:nvSpPr>
        <p:spPr>
          <a:xfrm>
            <a:off x="609600" y="1943398"/>
            <a:ext cx="17068800" cy="7848302"/>
          </a:xfrm>
          <a:prstGeom prst="rect">
            <a:avLst/>
          </a:prstGeom>
        </p:spPr>
        <p:txBody>
          <a:bodyPr wrap="square">
            <a:spAutoFit/>
          </a:bodyPr>
          <a:lstStyle/>
          <a:p>
            <a:pPr algn="just">
              <a:lnSpc>
                <a:spcPct val="150000"/>
              </a:lnSpc>
              <a:tabLst>
                <a:tab pos="2719705" algn="l"/>
              </a:tabLst>
            </a:pPr>
            <a:r>
              <a:rPr lang="vi-VN" sz="4000" smtClean="0">
                <a:ea typeface="Malgun Gothic" panose="020B0503020000020004" pitchFamily="34" charset="-127"/>
                <a:cs typeface="Times New Roman" panose="02020603050405020304" pitchFamily="18" charset="0"/>
              </a:rPr>
              <a:t>Sử </a:t>
            </a:r>
            <a:r>
              <a:rPr lang="vi-VN" sz="4000">
                <a:ea typeface="Malgun Gothic" panose="020B0503020000020004" pitchFamily="34" charset="-127"/>
                <a:cs typeface="Times New Roman" panose="02020603050405020304" pitchFamily="18" charset="0"/>
              </a:rPr>
              <a:t>dụng nhóm công cụ đường thẳng và đường tròn trong Geogebra để vẽ đường tròn nội tiếp một tam giác.</a:t>
            </a:r>
            <a:endParaRPr lang="en-US" sz="4000">
              <a:ea typeface="Calibri" panose="020F0502020204030204" pitchFamily="34" charset="0"/>
              <a:cs typeface="Times New Roman" panose="02020603050405020304" pitchFamily="18" charset="0"/>
            </a:endParaRPr>
          </a:p>
          <a:p>
            <a:pPr algn="just">
              <a:lnSpc>
                <a:spcPct val="160000"/>
              </a:lnSpc>
              <a:tabLst>
                <a:tab pos="2719705" algn="l"/>
              </a:tabLst>
            </a:pPr>
            <a:r>
              <a:rPr lang="vi-VN" sz="4000" b="1" i="1">
                <a:ea typeface="Malgun Gothic" panose="020B0503020000020004" pitchFamily="34" charset="-127"/>
                <a:cs typeface="Times New Roman" panose="02020603050405020304" pitchFamily="18" charset="0"/>
              </a:rPr>
              <a:t>Bước 1.</a:t>
            </a:r>
            <a:r>
              <a:rPr lang="vi-VN" sz="4000">
                <a:ea typeface="Malgun Gothic" panose="020B0503020000020004" pitchFamily="34" charset="-127"/>
                <a:cs typeface="Times New Roman" panose="02020603050405020304" pitchFamily="18" charset="0"/>
              </a:rPr>
              <a:t> Vẽ tam giác ABC như </a:t>
            </a:r>
            <a:r>
              <a:rPr lang="vi-VN" sz="4000" i="1">
                <a:ea typeface="Malgun Gothic" panose="020B0503020000020004" pitchFamily="34" charset="-127"/>
                <a:cs typeface="Times New Roman" panose="02020603050405020304" pitchFamily="18" charset="0"/>
              </a:rPr>
              <a:t>Bước 1</a:t>
            </a:r>
            <a:r>
              <a:rPr lang="vi-VN" sz="4000">
                <a:ea typeface="Malgun Gothic" panose="020B0503020000020004" pitchFamily="34" charset="-127"/>
                <a:cs typeface="Times New Roman" panose="02020603050405020304" pitchFamily="18" charset="0"/>
              </a:rPr>
              <a:t> trong HĐ1.</a:t>
            </a:r>
            <a:endParaRPr lang="en-US" sz="4000">
              <a:ea typeface="Calibri" panose="020F0502020204030204" pitchFamily="34" charset="0"/>
              <a:cs typeface="Times New Roman" panose="02020603050405020304" pitchFamily="18" charset="0"/>
            </a:endParaRPr>
          </a:p>
          <a:p>
            <a:pPr algn="just">
              <a:lnSpc>
                <a:spcPct val="160000"/>
              </a:lnSpc>
              <a:tabLst>
                <a:tab pos="2719705" algn="l"/>
              </a:tabLst>
            </a:pPr>
            <a:r>
              <a:rPr lang="vi-VN" sz="4000" b="1" i="1">
                <a:ea typeface="Malgun Gothic" panose="020B0503020000020004" pitchFamily="34" charset="-127"/>
                <a:cs typeface="Times New Roman" panose="02020603050405020304" pitchFamily="18" charset="0"/>
              </a:rPr>
              <a:t>Bước 2.</a:t>
            </a:r>
            <a:r>
              <a:rPr lang="vi-VN" sz="4000">
                <a:ea typeface="Malgun Gothic" panose="020B0503020000020004" pitchFamily="34" charset="-127"/>
                <a:cs typeface="Times New Roman" panose="02020603050405020304" pitchFamily="18" charset="0"/>
              </a:rPr>
              <a:t> Vẽ đường tròn nội tiếp tam giác ABC.</a:t>
            </a:r>
            <a:endParaRPr lang="en-US" sz="4000">
              <a:ea typeface="Calibri" panose="020F0502020204030204" pitchFamily="34" charset="0"/>
              <a:cs typeface="Times New Roman" panose="02020603050405020304" pitchFamily="18" charset="0"/>
            </a:endParaRPr>
          </a:p>
          <a:p>
            <a:pPr algn="just">
              <a:lnSpc>
                <a:spcPct val="160000"/>
              </a:lnSpc>
              <a:tabLst>
                <a:tab pos="2719705" algn="l"/>
              </a:tabLst>
            </a:pPr>
            <a:r>
              <a:rPr lang="vi-VN" sz="4000">
                <a:ea typeface="Malgun Gothic" panose="020B0503020000020004" pitchFamily="34" charset="-127"/>
                <a:cs typeface="Times New Roman" panose="02020603050405020304" pitchFamily="18" charset="0"/>
              </a:rPr>
              <a:t>• Chọn</a:t>
            </a:r>
            <a:r>
              <a:rPr lang="vi-VN" sz="4000">
                <a:ea typeface="Malgun Gothic" panose="020B0503020000020004" pitchFamily="34" charset="-127"/>
                <a:cs typeface="Times New Roman" panose="02020603050405020304" pitchFamily="18" charset="0"/>
              </a:rPr>
              <a:t> </a:t>
            </a:r>
            <a:r>
              <a:rPr lang="en-US" sz="4000" smtClean="0">
                <a:ea typeface="Malgun Gothic" panose="020B0503020000020004" pitchFamily="34" charset="-127"/>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 Chọn</a:t>
            </a:r>
            <a:r>
              <a:rPr lang="en-US" sz="4000" smtClean="0">
                <a:ea typeface="Malgun Gothic" panose="020B0503020000020004" pitchFamily="34" charset="-127"/>
                <a:cs typeface="Times New Roman" panose="02020603050405020304" pitchFamily="18" charset="0"/>
              </a:rPr>
              <a:t>                    </a:t>
            </a:r>
            <a:r>
              <a:rPr lang="vi-VN" sz="4000">
                <a:ea typeface="Malgun Gothic" panose="020B0503020000020004" pitchFamily="34" charset="-127"/>
                <a:cs typeface="Times New Roman" panose="02020603050405020304" pitchFamily="18" charset="0"/>
              </a:rPr>
              <a:t> </a:t>
            </a:r>
            <a:r>
              <a:rPr lang="vi-VN" sz="4000">
                <a:ea typeface="Malgun Gothic" panose="020B0503020000020004" pitchFamily="34" charset="-127"/>
                <a:cs typeface="Times New Roman" panose="02020603050405020304" pitchFamily="18" charset="0"/>
              </a:rPr>
              <a:t> </a:t>
            </a:r>
            <a:r>
              <a:rPr lang="en-US" sz="4000" smtClean="0">
                <a:ea typeface="Malgun Gothic" panose="020B0503020000020004" pitchFamily="34" charset="-127"/>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 </a:t>
            </a:r>
            <a:r>
              <a:rPr lang="vi-VN" sz="4000">
                <a:ea typeface="Malgun Gothic" panose="020B0503020000020004" pitchFamily="34" charset="-127"/>
                <a:cs typeface="Times New Roman" panose="02020603050405020304" pitchFamily="18" charset="0"/>
              </a:rPr>
              <a:t>Lần lượt nháy nút trái chuột vào các điểm A, B, C ta được đường phân giác góc </a:t>
            </a:r>
            <a:r>
              <a:rPr lang="vi-VN" sz="4000">
                <a:ea typeface="Malgun Gothic" panose="020B0503020000020004" pitchFamily="34" charset="-127"/>
                <a:cs typeface="Times New Roman" panose="02020603050405020304" pitchFamily="18" charset="0"/>
              </a:rPr>
              <a:t>B</a:t>
            </a:r>
            <a:r>
              <a:rPr lang="vi-VN" sz="4000" smtClean="0">
                <a:ea typeface="Malgun Gothic" panose="020B0503020000020004" pitchFamily="34" charset="-127"/>
                <a:cs typeface="Times New Roman" panose="02020603050405020304" pitchFamily="18" charset="0"/>
              </a:rPr>
              <a:t>.</a:t>
            </a:r>
            <a:endParaRPr lang="en-US" sz="4000" smtClean="0">
              <a:ea typeface="Malgun Gothic" panose="020B0503020000020004" pitchFamily="34" charset="-127"/>
              <a:cs typeface="Times New Roman" panose="02020603050405020304" pitchFamily="18" charset="0"/>
            </a:endParaRPr>
          </a:p>
          <a:p>
            <a:pPr lvl="0" algn="just">
              <a:lnSpc>
                <a:spcPct val="160000"/>
              </a:lnSpc>
              <a:tabLst>
                <a:tab pos="2719705" algn="l"/>
              </a:tabLst>
            </a:pPr>
            <a:r>
              <a:rPr lang="vi-VN" sz="4000">
                <a:ea typeface="Malgun Gothic" panose="020B0503020000020004" pitchFamily="34" charset="-127"/>
                <a:cs typeface="Times New Roman" panose="02020603050405020304" pitchFamily="18" charset="0"/>
              </a:rPr>
              <a:t>• </a:t>
            </a:r>
            <a:r>
              <a:rPr lang="vi-VN" sz="4000" smtClean="0">
                <a:solidFill>
                  <a:prstClr val="black"/>
                </a:solidFill>
                <a:ea typeface="Malgun Gothic" panose="020B0503020000020004" pitchFamily="34" charset="-127"/>
                <a:cs typeface="Times New Roman" panose="02020603050405020304" pitchFamily="18" charset="0"/>
              </a:rPr>
              <a:t>Chọn</a:t>
            </a:r>
            <a:r>
              <a:rPr lang="vi-VN" sz="4000">
                <a:solidFill>
                  <a:prstClr val="black"/>
                </a:solidFill>
                <a:ea typeface="Malgun Gothic" panose="020B0503020000020004" pitchFamily="34" charset="-127"/>
                <a:cs typeface="Times New Roman" panose="02020603050405020304" pitchFamily="18" charset="0"/>
              </a:rPr>
              <a:t> </a:t>
            </a:r>
            <a:r>
              <a:rPr lang="en-US" sz="4000">
                <a:solidFill>
                  <a:prstClr val="black"/>
                </a:solidFill>
                <a:ea typeface="Malgun Gothic" panose="020B0503020000020004" pitchFamily="34" charset="-127"/>
                <a:cs typeface="Times New Roman" panose="02020603050405020304" pitchFamily="18" charset="0"/>
              </a:rPr>
              <a:t>        </a:t>
            </a:r>
            <a:r>
              <a:rPr lang="vi-VN" sz="4000">
                <a:solidFill>
                  <a:prstClr val="black"/>
                </a:solidFill>
                <a:ea typeface="Malgun Gothic" panose="020B0503020000020004" pitchFamily="34" charset="-127"/>
                <a:cs typeface="Times New Roman" panose="02020603050405020304" pitchFamily="18" charset="0"/>
              </a:rPr>
              <a:t>→ Chọn</a:t>
            </a:r>
            <a:r>
              <a:rPr lang="en-US" sz="4000">
                <a:solidFill>
                  <a:prstClr val="black"/>
                </a:solidFill>
                <a:ea typeface="Malgun Gothic" panose="020B0503020000020004" pitchFamily="34" charset="-127"/>
                <a:cs typeface="Times New Roman" panose="02020603050405020304" pitchFamily="18" charset="0"/>
              </a:rPr>
              <a:t>                    </a:t>
            </a:r>
            <a:r>
              <a:rPr lang="vi-VN" sz="4000">
                <a:solidFill>
                  <a:prstClr val="black"/>
                </a:solidFill>
                <a:ea typeface="Malgun Gothic" panose="020B0503020000020004" pitchFamily="34" charset="-127"/>
                <a:cs typeface="Times New Roman" panose="02020603050405020304" pitchFamily="18" charset="0"/>
              </a:rPr>
              <a:t>  </a:t>
            </a:r>
            <a:r>
              <a:rPr lang="en-US" sz="4000">
                <a:solidFill>
                  <a:prstClr val="black"/>
                </a:solidFill>
                <a:ea typeface="Malgun Gothic" panose="020B0503020000020004" pitchFamily="34" charset="-127"/>
                <a:cs typeface="Times New Roman" panose="02020603050405020304" pitchFamily="18" charset="0"/>
              </a:rPr>
              <a:t>           </a:t>
            </a:r>
            <a:r>
              <a:rPr lang="vi-VN" sz="4000">
                <a:solidFill>
                  <a:prstClr val="black"/>
                </a:solidFill>
                <a:ea typeface="Malgun Gothic" panose="020B0503020000020004" pitchFamily="34" charset="-127"/>
                <a:cs typeface="Times New Roman" panose="02020603050405020304" pitchFamily="18" charset="0"/>
              </a:rPr>
              <a:t>→ Lần lượt nháy nút trái chuột vào các </a:t>
            </a:r>
            <a:r>
              <a:rPr lang="vi-VN" sz="4000">
                <a:solidFill>
                  <a:prstClr val="black"/>
                </a:solidFill>
                <a:ea typeface="Malgun Gothic" panose="020B0503020000020004" pitchFamily="34" charset="-127"/>
                <a:cs typeface="Times New Roman" panose="02020603050405020304" pitchFamily="18" charset="0"/>
              </a:rPr>
              <a:t>điểm </a:t>
            </a:r>
            <a:r>
              <a:rPr lang="vi-VN" sz="4000">
                <a:solidFill>
                  <a:prstClr val="black"/>
                </a:solidFill>
                <a:ea typeface="Malgun Gothic" panose="020B0503020000020004" pitchFamily="34" charset="-127"/>
                <a:cs typeface="Times New Roman" panose="02020603050405020304" pitchFamily="18" charset="0"/>
              </a:rPr>
              <a:t>A, C, B ta được đường phân giác </a:t>
            </a:r>
            <a:r>
              <a:rPr lang="vi-VN" sz="4000">
                <a:solidFill>
                  <a:prstClr val="black"/>
                </a:solidFill>
                <a:ea typeface="Malgun Gothic" panose="020B0503020000020004" pitchFamily="34" charset="-127"/>
                <a:cs typeface="Times New Roman" panose="02020603050405020304" pitchFamily="18" charset="0"/>
              </a:rPr>
              <a:t>góc </a:t>
            </a:r>
            <a: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a:t>C</a:t>
            </a:r>
            <a:r>
              <a:rPr lang="vi-VN" sz="4000" smtClean="0">
                <a:solidFill>
                  <a:prstClr val="black"/>
                </a:solidFill>
                <a:ea typeface="Malgun Gothic" panose="020B0503020000020004" pitchFamily="34" charset="-127"/>
                <a:cs typeface="Times New Roman" panose="02020603050405020304" pitchFamily="18" charset="0"/>
              </a:rPr>
              <a:t>.</a:t>
            </a:r>
            <a:endParaRPr lang="en-US" sz="4000">
              <a:solidFill>
                <a:prstClr val="black"/>
              </a:solidFill>
              <a:ea typeface="Calibri" panose="020F0502020204030204" pitchFamily="34" charset="0"/>
              <a:cs typeface="Times New Roman" panose="02020603050405020304" pitchFamily="18" charset="0"/>
            </a:endParaRPr>
          </a:p>
        </p:txBody>
      </p:sp>
      <p:pic>
        <p:nvPicPr>
          <p:cNvPr id="20" name="Picture 19"/>
          <p:cNvPicPr>
            <a:picLocks noChangeAspect="1"/>
          </p:cNvPicPr>
          <p:nvPr/>
        </p:nvPicPr>
        <p:blipFill>
          <a:blip r:embed="rId15"/>
          <a:stretch>
            <a:fillRect/>
          </a:stretch>
        </p:blipFill>
        <p:spPr>
          <a:xfrm>
            <a:off x="2431042" y="5765006"/>
            <a:ext cx="879485" cy="994828"/>
          </a:xfrm>
          <a:prstGeom prst="rect">
            <a:avLst/>
          </a:prstGeom>
        </p:spPr>
      </p:pic>
      <p:pic>
        <p:nvPicPr>
          <p:cNvPr id="21" name="Picture 20" descr="HĐ2 trang 116 Toán 9 Tập 2 | Kết nối tri thức Giải Toán 9"/>
          <p:cNvPicPr/>
          <p:nvPr/>
        </p:nvPicPr>
        <p:blipFill>
          <a:blip r:embed="rId16">
            <a:extLst>
              <a:ext uri="{28A0092B-C50C-407E-A947-70E740481C1C}">
                <a14:useLocalDpi xmlns:a14="http://schemas.microsoft.com/office/drawing/2010/main" val="0"/>
              </a:ext>
            </a:extLst>
          </a:blip>
          <a:srcRect/>
          <a:stretch>
            <a:fillRect/>
          </a:stretch>
        </p:blipFill>
        <p:spPr bwMode="auto">
          <a:xfrm>
            <a:off x="5482389" y="5847548"/>
            <a:ext cx="4114800" cy="838200"/>
          </a:xfrm>
          <a:prstGeom prst="rect">
            <a:avLst/>
          </a:prstGeom>
          <a:noFill/>
          <a:ln>
            <a:noFill/>
          </a:ln>
        </p:spPr>
      </p:pic>
      <p:pic>
        <p:nvPicPr>
          <p:cNvPr id="25" name="Picture 24"/>
          <p:cNvPicPr>
            <a:picLocks noChangeAspect="1"/>
          </p:cNvPicPr>
          <p:nvPr/>
        </p:nvPicPr>
        <p:blipFill>
          <a:blip r:embed="rId15"/>
          <a:stretch>
            <a:fillRect/>
          </a:stretch>
        </p:blipFill>
        <p:spPr>
          <a:xfrm>
            <a:off x="2431042" y="7752548"/>
            <a:ext cx="879485" cy="994828"/>
          </a:xfrm>
          <a:prstGeom prst="rect">
            <a:avLst/>
          </a:prstGeom>
        </p:spPr>
      </p:pic>
      <p:pic>
        <p:nvPicPr>
          <p:cNvPr id="29" name="Picture 28" descr="HĐ2 trang 116 Toán 9 Tập 2 | Kết nối tri thức Giải Toán 9"/>
          <p:cNvPicPr/>
          <p:nvPr/>
        </p:nvPicPr>
        <p:blipFill>
          <a:blip r:embed="rId16">
            <a:extLst>
              <a:ext uri="{28A0092B-C50C-407E-A947-70E740481C1C}">
                <a14:useLocalDpi xmlns:a14="http://schemas.microsoft.com/office/drawing/2010/main" val="0"/>
              </a:ext>
            </a:extLst>
          </a:blip>
          <a:srcRect/>
          <a:stretch>
            <a:fillRect/>
          </a:stretch>
        </p:blipFill>
        <p:spPr bwMode="auto">
          <a:xfrm>
            <a:off x="5486400" y="7834764"/>
            <a:ext cx="4114800" cy="838200"/>
          </a:xfrm>
          <a:prstGeom prst="rect">
            <a:avLst/>
          </a:prstGeom>
          <a:noFill/>
          <a:ln>
            <a:noFill/>
          </a:ln>
        </p:spPr>
      </p:pic>
    </p:spTree>
    <p:extLst>
      <p:ext uri="{BB962C8B-B14F-4D97-AF65-F5344CB8AC3E}">
        <p14:creationId xmlns:p14="http://schemas.microsoft.com/office/powerpoint/2010/main" val="322866406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anim calcmode="lin" valueType="num">
                                      <p:cBhvr>
                                        <p:cTn id="28" dur="500" fill="hold"/>
                                        <p:tgtEl>
                                          <p:spTgt spid="25"/>
                                        </p:tgtEl>
                                        <p:attrNameLst>
                                          <p:attrName>ppt_x</p:attrName>
                                        </p:attrNameLst>
                                      </p:cBhvr>
                                      <p:tavLst>
                                        <p:tav tm="0">
                                          <p:val>
                                            <p:strVal val="#ppt_x"/>
                                          </p:val>
                                        </p:tav>
                                        <p:tav tm="100000">
                                          <p:val>
                                            <p:strVal val="#ppt_x"/>
                                          </p:val>
                                        </p:tav>
                                      </p:tavLst>
                                    </p:anim>
                                    <p:anim calcmode="lin" valueType="num">
                                      <p:cBhvr>
                                        <p:cTn id="29" dur="500" fill="hold"/>
                                        <p:tgtEl>
                                          <p:spTgt spid="2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ppt_x</p:attrName>
                                        </p:attrNameLst>
                                      </p:cBhvr>
                                      <p:tavLst>
                                        <p:tav tm="0">
                                          <p:val>
                                            <p:strVal val="#ppt_x"/>
                                          </p:val>
                                        </p:tav>
                                        <p:tav tm="100000">
                                          <p:val>
                                            <p:strVal val="#ppt_x"/>
                                          </p:val>
                                        </p:tav>
                                      </p:tavLst>
                                    </p:anim>
                                    <p:anim calcmode="lin" valueType="num">
                                      <p:cBhvr>
                                        <p:cTn id="3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sp>
        <p:nvSpPr>
          <p:cNvPr id="28" name="Rectangle 27"/>
          <p:cNvSpPr/>
          <p:nvPr/>
        </p:nvSpPr>
        <p:spPr>
          <a:xfrm>
            <a:off x="381000" y="266700"/>
            <a:ext cx="17526000" cy="9464129"/>
          </a:xfrm>
          <a:prstGeom prst="rect">
            <a:avLst/>
          </a:prstGeom>
        </p:spPr>
        <p:txBody>
          <a:bodyPr wrap="square">
            <a:spAutoFit/>
          </a:bodyPr>
          <a:lstStyle/>
          <a:p>
            <a:pPr algn="just">
              <a:lnSpc>
                <a:spcPct val="165000"/>
              </a:lnSpc>
              <a:spcBef>
                <a:spcPts val="300"/>
              </a:spcBef>
              <a:spcAft>
                <a:spcPts val="300"/>
              </a:spcAft>
              <a:tabLst>
                <a:tab pos="2719705" algn="l"/>
              </a:tabLst>
            </a:pPr>
            <a:r>
              <a:rPr lang="vi-VN" sz="4000">
                <a:ea typeface="Malgun Gothic" panose="020B0503020000020004" pitchFamily="34" charset="-127"/>
                <a:cs typeface="Times New Roman" panose="02020603050405020304" pitchFamily="18" charset="0"/>
              </a:rPr>
              <a:t>• Chọn </a:t>
            </a:r>
            <a:r>
              <a:rPr lang="vi-VN" sz="4000">
                <a:ea typeface="Malgun Gothic" panose="020B0503020000020004" pitchFamily="34" charset="-127"/>
                <a:cs typeface="Times New Roman" panose="02020603050405020304" pitchFamily="18" charset="0"/>
              </a:rPr>
              <a:t>công </a:t>
            </a:r>
            <a:r>
              <a:rPr lang="vi-VN" sz="4000" smtClean="0">
                <a:ea typeface="Malgun Gothic" panose="020B0503020000020004" pitchFamily="34" charset="-127"/>
                <a:cs typeface="Times New Roman" panose="02020603050405020304" pitchFamily="18" charset="0"/>
              </a:rPr>
              <a:t>cụ</a:t>
            </a:r>
            <a:r>
              <a:rPr lang="en-US" sz="4000" smtClean="0">
                <a:ea typeface="Malgun Gothic" panose="020B0503020000020004" pitchFamily="34" charset="-127"/>
                <a:cs typeface="Times New Roman" panose="02020603050405020304" pitchFamily="18" charset="0"/>
              </a:rPr>
              <a:t>       </a:t>
            </a:r>
            <a:r>
              <a:rPr lang="vi-VN" sz="4000">
                <a:ea typeface="Malgun Gothic" panose="020B0503020000020004" pitchFamily="34" charset="-127"/>
                <a:cs typeface="Times New Roman" panose="02020603050405020304" pitchFamily="18" charset="0"/>
              </a:rPr>
              <a:t> </a:t>
            </a:r>
            <a:r>
              <a:rPr lang="vi-VN" sz="4000">
                <a:ea typeface="Malgun Gothic" panose="020B0503020000020004" pitchFamily="34" charset="-127"/>
                <a:cs typeface="Times New Roman" panose="02020603050405020304" pitchFamily="18" charset="0"/>
              </a:rPr>
              <a:t> </a:t>
            </a:r>
            <a:r>
              <a:rPr lang="en-US" sz="4000" smtClean="0">
                <a:ea typeface="Malgun Gothic" panose="020B0503020000020004" pitchFamily="34" charset="-127"/>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 </a:t>
            </a:r>
            <a:r>
              <a:rPr lang="vi-VN" sz="4000">
                <a:ea typeface="Malgun Gothic" panose="020B0503020000020004" pitchFamily="34" charset="-127"/>
                <a:cs typeface="Times New Roman" panose="02020603050405020304" pitchFamily="18" charset="0"/>
              </a:rPr>
              <a:t>Chọn</a:t>
            </a:r>
            <a:r>
              <a:rPr lang="vi-VN" sz="4000">
                <a:ea typeface="Malgun Gothic" panose="020B0503020000020004" pitchFamily="34" charset="-127"/>
                <a:cs typeface="Times New Roman" panose="02020603050405020304" pitchFamily="18" charset="0"/>
              </a:rPr>
              <a:t> </a:t>
            </a:r>
            <a:r>
              <a:rPr lang="en-US" sz="4000" smtClean="0">
                <a:ea typeface="Malgun Gothic" panose="020B0503020000020004" pitchFamily="34" charset="-127"/>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 </a:t>
            </a:r>
            <a:r>
              <a:rPr lang="vi-VN" sz="4000">
                <a:ea typeface="Malgun Gothic" panose="020B0503020000020004" pitchFamily="34" charset="-127"/>
                <a:cs typeface="Times New Roman" panose="02020603050405020304" pitchFamily="18" charset="0"/>
              </a:rPr>
              <a:t>Nháy nút trái chuột vào hai đường phân giác vừa vẽ bên trên ta được điểm D là tâm đường tròn nội tiếp tam giác ABC.</a:t>
            </a:r>
            <a:endParaRPr lang="en-US" sz="4000">
              <a:ea typeface="Calibri" panose="020F0502020204030204" pitchFamily="34" charset="0"/>
              <a:cs typeface="Times New Roman" panose="02020603050405020304" pitchFamily="18" charset="0"/>
            </a:endParaRPr>
          </a:p>
          <a:p>
            <a:pPr algn="just">
              <a:lnSpc>
                <a:spcPct val="165000"/>
              </a:lnSpc>
              <a:spcBef>
                <a:spcPts val="300"/>
              </a:spcBef>
              <a:spcAft>
                <a:spcPts val="300"/>
              </a:spcAft>
              <a:tabLst>
                <a:tab pos="2719705" algn="l"/>
              </a:tabLst>
            </a:pPr>
            <a:r>
              <a:rPr lang="vi-VN" sz="4000" b="1" i="1">
                <a:ea typeface="Malgun Gothic" panose="020B0503020000020004" pitchFamily="34" charset="-127"/>
                <a:cs typeface="Times New Roman" panose="02020603050405020304" pitchFamily="18" charset="0"/>
              </a:rPr>
              <a:t>Bước 3.</a:t>
            </a:r>
            <a:r>
              <a:rPr lang="vi-VN" sz="4000" b="1">
                <a:ea typeface="Malgun Gothic" panose="020B0503020000020004" pitchFamily="34" charset="-127"/>
                <a:cs typeface="Times New Roman" panose="02020603050405020304" pitchFamily="18" charset="0"/>
              </a:rPr>
              <a:t> </a:t>
            </a:r>
            <a:r>
              <a:rPr lang="vi-VN" sz="4000">
                <a:ea typeface="Malgun Gothic" panose="020B0503020000020004" pitchFamily="34" charset="-127"/>
                <a:cs typeface="Times New Roman" panose="02020603050405020304" pitchFamily="18" charset="0"/>
              </a:rPr>
              <a:t>Vẽ đường tròn nội tiếp tam giác ABC.</a:t>
            </a:r>
            <a:endParaRPr lang="en-US" sz="4000">
              <a:ea typeface="Calibri" panose="020F0502020204030204" pitchFamily="34" charset="0"/>
              <a:cs typeface="Times New Roman" panose="02020603050405020304" pitchFamily="18" charset="0"/>
            </a:endParaRPr>
          </a:p>
          <a:p>
            <a:pPr algn="just">
              <a:lnSpc>
                <a:spcPct val="165000"/>
              </a:lnSpc>
              <a:spcBef>
                <a:spcPts val="300"/>
              </a:spcBef>
              <a:spcAft>
                <a:spcPts val="300"/>
              </a:spcAft>
              <a:tabLst>
                <a:tab pos="2719705" algn="l"/>
              </a:tabLst>
            </a:pPr>
            <a:r>
              <a:rPr lang="vi-VN" sz="4000">
                <a:ea typeface="Malgun Gothic" panose="020B0503020000020004" pitchFamily="34" charset="-127"/>
                <a:cs typeface="Times New Roman" panose="02020603050405020304" pitchFamily="18" charset="0"/>
              </a:rPr>
              <a:t>• Chọn</a:t>
            </a:r>
            <a:r>
              <a:rPr lang="vi-VN" sz="4000">
                <a:ea typeface="Malgun Gothic" panose="020B0503020000020004" pitchFamily="34" charset="-127"/>
                <a:cs typeface="Times New Roman" panose="02020603050405020304" pitchFamily="18" charset="0"/>
              </a:rPr>
              <a:t> </a:t>
            </a:r>
            <a:r>
              <a:rPr lang="en-US" sz="4000" smtClean="0">
                <a:ea typeface="Malgun Gothic" panose="020B0503020000020004" pitchFamily="34" charset="-127"/>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 Chọn</a:t>
            </a:r>
            <a:r>
              <a:rPr lang="en-US" sz="4000" smtClean="0">
                <a:ea typeface="Malgun Gothic" panose="020B0503020000020004" pitchFamily="34" charset="-127"/>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 </a:t>
            </a:r>
            <a:r>
              <a:rPr lang="vi-VN" sz="4000">
                <a:ea typeface="Malgun Gothic" panose="020B0503020000020004" pitchFamily="34" charset="-127"/>
                <a:cs typeface="Times New Roman" panose="02020603050405020304" pitchFamily="18" charset="0"/>
              </a:rPr>
              <a:t>Lần lượt nháy nút trái chuột vào điểm D và đoạn thẳng BC ta được đường thẳng D vuông góc với BC.</a:t>
            </a:r>
            <a:endParaRPr lang="en-US" sz="4000">
              <a:ea typeface="Calibri" panose="020F0502020204030204" pitchFamily="34" charset="0"/>
              <a:cs typeface="Times New Roman" panose="02020603050405020304" pitchFamily="18" charset="0"/>
            </a:endParaRPr>
          </a:p>
          <a:p>
            <a:pPr algn="just">
              <a:lnSpc>
                <a:spcPct val="165000"/>
              </a:lnSpc>
              <a:spcBef>
                <a:spcPts val="300"/>
              </a:spcBef>
              <a:spcAft>
                <a:spcPts val="300"/>
              </a:spcAft>
              <a:tabLst>
                <a:tab pos="2719705" algn="l"/>
              </a:tabLst>
            </a:pPr>
            <a:r>
              <a:rPr lang="vi-VN" sz="4000">
                <a:ea typeface="Malgun Gothic" panose="020B0503020000020004" pitchFamily="34" charset="-127"/>
                <a:cs typeface="Times New Roman" panose="02020603050405020304" pitchFamily="18" charset="0"/>
              </a:rPr>
              <a:t>• Chọn</a:t>
            </a:r>
            <a:r>
              <a:rPr lang="vi-VN" sz="4000">
                <a:ea typeface="Malgun Gothic" panose="020B0503020000020004" pitchFamily="34" charset="-127"/>
                <a:cs typeface="Times New Roman" panose="02020603050405020304" pitchFamily="18" charset="0"/>
              </a:rPr>
              <a:t> </a:t>
            </a:r>
            <a:r>
              <a:rPr lang="en-US" sz="4000" smtClean="0">
                <a:ea typeface="Malgun Gothic" panose="020B0503020000020004" pitchFamily="34" charset="-127"/>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 Chọn</a:t>
            </a:r>
            <a:r>
              <a:rPr lang="en-US" sz="4000" smtClean="0">
                <a:ea typeface="Malgun Gothic" panose="020B0503020000020004" pitchFamily="34" charset="-127"/>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 </a:t>
            </a:r>
            <a:r>
              <a:rPr lang="vi-VN" sz="4000">
                <a:ea typeface="Malgun Gothic" panose="020B0503020000020004" pitchFamily="34" charset="-127"/>
                <a:cs typeface="Times New Roman" panose="02020603050405020304" pitchFamily="18" charset="0"/>
              </a:rPr>
              <a:t>Nháy nút trái chuột vào đoạn thẳng và đường thẳng vừa vẽ ta được tiếp điểm E của đường tròn nội tiếp trên cạnh </a:t>
            </a:r>
            <a:r>
              <a:rPr lang="vi-VN" sz="4000">
                <a:ea typeface="Malgun Gothic" panose="020B0503020000020004" pitchFamily="34" charset="-127"/>
                <a:cs typeface="Times New Roman" panose="02020603050405020304" pitchFamily="18" charset="0"/>
              </a:rPr>
              <a:t>BC</a:t>
            </a:r>
            <a:r>
              <a:rPr lang="vi-VN" sz="4000" smtClean="0">
                <a:ea typeface="Malgun Gothic" panose="020B0503020000020004" pitchFamily="34" charset="-127"/>
                <a:cs typeface="Times New Roman" panose="02020603050405020304" pitchFamily="18" charset="0"/>
              </a:rPr>
              <a:t>.</a:t>
            </a:r>
            <a:endParaRPr lang="en-US" sz="4000" smtClean="0">
              <a:ea typeface="Malgun Gothic" panose="020B0503020000020004" pitchFamily="34" charset="-127"/>
              <a:cs typeface="Times New Roman" panose="02020603050405020304" pitchFamily="18" charset="0"/>
            </a:endParaRPr>
          </a:p>
        </p:txBody>
      </p:sp>
      <p:sp>
        <p:nvSpPr>
          <p:cNvPr id="29" name="Freeform 21"/>
          <p:cNvSpPr/>
          <p:nvPr/>
        </p:nvSpPr>
        <p:spPr>
          <a:xfrm>
            <a:off x="16459200" y="8877300"/>
            <a:ext cx="1447800" cy="1268312"/>
          </a:xfrm>
          <a:custGeom>
            <a:avLst/>
            <a:gdLst/>
            <a:ahLst/>
            <a:cxnLst/>
            <a:rect l="l" t="t" r="r" b="b"/>
            <a:pathLst>
              <a:path w="2218190" h="2373549">
                <a:moveTo>
                  <a:pt x="0" y="0"/>
                </a:moveTo>
                <a:lnTo>
                  <a:pt x="2218189" y="0"/>
                </a:lnTo>
                <a:lnTo>
                  <a:pt x="2218189" y="2373549"/>
                </a:lnTo>
                <a:lnTo>
                  <a:pt x="0" y="2373549"/>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pic>
        <p:nvPicPr>
          <p:cNvPr id="31" name="Picture 30"/>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brightnessContrast contrast="20000"/>
                    </a14:imgEffect>
                  </a14:imgLayer>
                </a14:imgProps>
              </a:ext>
            </a:extLst>
          </a:blip>
          <a:stretch>
            <a:fillRect/>
          </a:stretch>
        </p:blipFill>
        <p:spPr>
          <a:xfrm>
            <a:off x="4038600" y="266700"/>
            <a:ext cx="1031885" cy="1133382"/>
          </a:xfrm>
          <a:prstGeom prst="rect">
            <a:avLst/>
          </a:prstGeom>
        </p:spPr>
      </p:pic>
      <p:pic>
        <p:nvPicPr>
          <p:cNvPr id="32" name="Picture 31"/>
          <p:cNvPicPr>
            <a:picLocks noChangeAspect="1"/>
          </p:cNvPicPr>
          <p:nvPr/>
        </p:nvPicPr>
        <p:blipFill>
          <a:blip r:embed="rId16"/>
          <a:stretch>
            <a:fillRect/>
          </a:stretch>
        </p:blipFill>
        <p:spPr>
          <a:xfrm>
            <a:off x="7197098" y="342900"/>
            <a:ext cx="5671987" cy="990600"/>
          </a:xfrm>
          <a:prstGeom prst="rect">
            <a:avLst/>
          </a:prstGeom>
        </p:spPr>
      </p:pic>
      <p:pic>
        <p:nvPicPr>
          <p:cNvPr id="33" name="Picture 32"/>
          <p:cNvPicPr>
            <a:picLocks noChangeAspect="1"/>
          </p:cNvPicPr>
          <p:nvPr/>
        </p:nvPicPr>
        <p:blipFill>
          <a:blip r:embed="rId17"/>
          <a:stretch>
            <a:fillRect/>
          </a:stretch>
        </p:blipFill>
        <p:spPr>
          <a:xfrm>
            <a:off x="2076439" y="4449681"/>
            <a:ext cx="1047761" cy="1095387"/>
          </a:xfrm>
          <a:prstGeom prst="rect">
            <a:avLst/>
          </a:prstGeom>
        </p:spPr>
      </p:pic>
      <p:pic>
        <p:nvPicPr>
          <p:cNvPr id="34" name="Picture 33"/>
          <p:cNvPicPr>
            <a:picLocks noChangeAspect="1"/>
          </p:cNvPicPr>
          <p:nvPr/>
        </p:nvPicPr>
        <p:blipFill>
          <a:blip r:embed="rId18"/>
          <a:stretch>
            <a:fillRect/>
          </a:stretch>
        </p:blipFill>
        <p:spPr>
          <a:xfrm>
            <a:off x="5257800" y="4449681"/>
            <a:ext cx="4572000" cy="999066"/>
          </a:xfrm>
          <a:prstGeom prst="rect">
            <a:avLst/>
          </a:prstGeom>
        </p:spPr>
      </p:pic>
      <p:pic>
        <p:nvPicPr>
          <p:cNvPr id="37" name="Picture 36"/>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brightnessContrast contrast="20000"/>
                    </a14:imgEffect>
                  </a14:imgLayer>
                </a14:imgProps>
              </a:ext>
            </a:extLst>
          </a:blip>
          <a:stretch>
            <a:fillRect/>
          </a:stretch>
        </p:blipFill>
        <p:spPr>
          <a:xfrm>
            <a:off x="2057400" y="6547549"/>
            <a:ext cx="1031885" cy="1133382"/>
          </a:xfrm>
          <a:prstGeom prst="rect">
            <a:avLst/>
          </a:prstGeom>
        </p:spPr>
      </p:pic>
      <p:pic>
        <p:nvPicPr>
          <p:cNvPr id="38" name="Picture 37"/>
          <p:cNvPicPr>
            <a:picLocks noChangeAspect="1"/>
          </p:cNvPicPr>
          <p:nvPr/>
        </p:nvPicPr>
        <p:blipFill>
          <a:blip r:embed="rId16"/>
          <a:stretch>
            <a:fillRect/>
          </a:stretch>
        </p:blipFill>
        <p:spPr>
          <a:xfrm>
            <a:off x="5105400" y="6690331"/>
            <a:ext cx="5562600" cy="990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anim calcmode="lin" valueType="num">
                                      <p:cBhvr>
                                        <p:cTn id="23" dur="500" fill="hold"/>
                                        <p:tgtEl>
                                          <p:spTgt spid="33"/>
                                        </p:tgtEl>
                                        <p:attrNameLst>
                                          <p:attrName>ppt_x</p:attrName>
                                        </p:attrNameLst>
                                      </p:cBhvr>
                                      <p:tavLst>
                                        <p:tav tm="0">
                                          <p:val>
                                            <p:strVal val="#ppt_x"/>
                                          </p:val>
                                        </p:tav>
                                        <p:tav tm="100000">
                                          <p:val>
                                            <p:strVal val="#ppt_x"/>
                                          </p:val>
                                        </p:tav>
                                      </p:tavLst>
                                    </p:anim>
                                    <p:anim calcmode="lin" valueType="num">
                                      <p:cBhvr>
                                        <p:cTn id="24" dur="500" fill="hold"/>
                                        <p:tgtEl>
                                          <p:spTgt spid="3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anim calcmode="lin" valueType="num">
                                      <p:cBhvr>
                                        <p:cTn id="33" dur="500" fill="hold"/>
                                        <p:tgtEl>
                                          <p:spTgt spid="37"/>
                                        </p:tgtEl>
                                        <p:attrNameLst>
                                          <p:attrName>ppt_x</p:attrName>
                                        </p:attrNameLst>
                                      </p:cBhvr>
                                      <p:tavLst>
                                        <p:tav tm="0">
                                          <p:val>
                                            <p:strVal val="#ppt_x"/>
                                          </p:val>
                                        </p:tav>
                                        <p:tav tm="100000">
                                          <p:val>
                                            <p:strVal val="#ppt_x"/>
                                          </p:val>
                                        </p:tav>
                                      </p:tavLst>
                                    </p:anim>
                                    <p:anim calcmode="lin" valueType="num">
                                      <p:cBhvr>
                                        <p:cTn id="34" dur="500" fill="hold"/>
                                        <p:tgtEl>
                                          <p:spTgt spid="37"/>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anim calcmode="lin" valueType="num">
                                      <p:cBhvr>
                                        <p:cTn id="38" dur="500" fill="hold"/>
                                        <p:tgtEl>
                                          <p:spTgt spid="38"/>
                                        </p:tgtEl>
                                        <p:attrNameLst>
                                          <p:attrName>ppt_x</p:attrName>
                                        </p:attrNameLst>
                                      </p:cBhvr>
                                      <p:tavLst>
                                        <p:tav tm="0">
                                          <p:val>
                                            <p:strVal val="#ppt_x"/>
                                          </p:val>
                                        </p:tav>
                                        <p:tav tm="100000">
                                          <p:val>
                                            <p:strVal val="#ppt_x"/>
                                          </p:val>
                                        </p:tav>
                                      </p:tavLst>
                                    </p:anim>
                                    <p:anim calcmode="lin" valueType="num">
                                      <p:cBhvr>
                                        <p:cTn id="3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sp>
        <p:nvSpPr>
          <p:cNvPr id="29" name="Freeform 21"/>
          <p:cNvSpPr/>
          <p:nvPr/>
        </p:nvSpPr>
        <p:spPr>
          <a:xfrm>
            <a:off x="16383000" y="8267700"/>
            <a:ext cx="1524000" cy="1801712"/>
          </a:xfrm>
          <a:custGeom>
            <a:avLst/>
            <a:gdLst/>
            <a:ahLst/>
            <a:cxnLst/>
            <a:rect l="l" t="t" r="r" b="b"/>
            <a:pathLst>
              <a:path w="2218190" h="2373549">
                <a:moveTo>
                  <a:pt x="0" y="0"/>
                </a:moveTo>
                <a:lnTo>
                  <a:pt x="2218189" y="0"/>
                </a:lnTo>
                <a:lnTo>
                  <a:pt x="2218189" y="2373549"/>
                </a:lnTo>
                <a:lnTo>
                  <a:pt x="0" y="2373549"/>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grpSp>
        <p:nvGrpSpPr>
          <p:cNvPr id="4" name="Group 3"/>
          <p:cNvGrpSpPr/>
          <p:nvPr/>
        </p:nvGrpSpPr>
        <p:grpSpPr>
          <a:xfrm>
            <a:off x="762000" y="474359"/>
            <a:ext cx="16764000" cy="8402941"/>
            <a:chOff x="381000" y="266700"/>
            <a:chExt cx="16764000" cy="8402941"/>
          </a:xfrm>
        </p:grpSpPr>
        <p:sp>
          <p:nvSpPr>
            <p:cNvPr id="28" name="Rectangle 27"/>
            <p:cNvSpPr/>
            <p:nvPr/>
          </p:nvSpPr>
          <p:spPr>
            <a:xfrm>
              <a:off x="381000" y="266700"/>
              <a:ext cx="16764000" cy="8402941"/>
            </a:xfrm>
            <a:prstGeom prst="rect">
              <a:avLst/>
            </a:prstGeom>
          </p:spPr>
          <p:txBody>
            <a:bodyPr wrap="square">
              <a:spAutoFit/>
            </a:bodyPr>
            <a:lstStyle/>
            <a:p>
              <a:pPr marL="0" marR="0" lvl="0" indent="0" algn="just" defTabSz="914400" rtl="0" eaLnBrk="1" fontAlgn="auto" latinLnBrk="0" hangingPunct="1">
                <a:lnSpc>
                  <a:spcPct val="165000"/>
                </a:lnSpc>
                <a:spcBef>
                  <a:spcPts val="300"/>
                </a:spcBef>
                <a:spcAft>
                  <a:spcPts val="300"/>
                </a:spcAft>
                <a:buClrTx/>
                <a:buSzTx/>
                <a:buFontTx/>
                <a:buNone/>
                <a:tabLst>
                  <a:tab pos="2719705" algn="l"/>
                </a:tabLst>
                <a:defRPr/>
              </a:pP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Chọn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Chọn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65000"/>
                </a:lnSpc>
                <a:spcBef>
                  <a:spcPts val="300"/>
                </a:spcBef>
                <a:spcAft>
                  <a:spcPts val="300"/>
                </a:spcAft>
                <a:buClrTx/>
                <a:buSzTx/>
                <a:buFontTx/>
                <a:buNone/>
                <a:tabLst>
                  <a:tab pos="2719705" algn="l"/>
                </a:tabLst>
                <a:defRPr/>
              </a:pP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Nháy chuột lần lượt vào điểm D và E ta được đường tròn (D) nội tiếp tam giác ABC</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lvl="0" algn="just">
                <a:lnSpc>
                  <a:spcPct val="165000"/>
                </a:lnSpc>
                <a:spcBef>
                  <a:spcPts val="300"/>
                </a:spcBef>
                <a:spcAft>
                  <a:spcPts val="300"/>
                </a:spcAft>
                <a:tabLst>
                  <a:tab pos="2719705" algn="l"/>
                </a:tabLst>
              </a:pPr>
              <a:r>
                <a:rPr lang="vi-VN" sz="4000" b="1" i="1">
                  <a:solidFill>
                    <a:prstClr val="black"/>
                  </a:solidFill>
                  <a:ea typeface="Calibri" panose="020F0502020204030204" pitchFamily="34" charset="0"/>
                  <a:cs typeface="Times New Roman" panose="02020603050405020304" pitchFamily="18" charset="0"/>
                </a:rPr>
                <a:t>Bước 4. </a:t>
              </a:r>
              <a:r>
                <a:rPr lang="vi-VN" sz="4000">
                  <a:solidFill>
                    <a:prstClr val="black"/>
                  </a:solidFill>
                  <a:ea typeface="Calibri" panose="020F0502020204030204" pitchFamily="34" charset="0"/>
                  <a:cs typeface="Times New Roman" panose="02020603050405020304" pitchFamily="18" charset="0"/>
                </a:rPr>
                <a:t>Vẽ các tiếp điểm trên AC và </a:t>
              </a:r>
              <a:r>
                <a:rPr lang="vi-VN" sz="4000">
                  <a:solidFill>
                    <a:prstClr val="black"/>
                  </a:solidFill>
                  <a:ea typeface="Calibri" panose="020F0502020204030204" pitchFamily="34" charset="0"/>
                  <a:cs typeface="Times New Roman" panose="02020603050405020304" pitchFamily="18" charset="0"/>
                </a:rPr>
                <a:t>AB</a:t>
              </a:r>
              <a:r>
                <a:rPr lang="vi-VN" sz="4000" smtClean="0">
                  <a:solidFill>
                    <a:prstClr val="black"/>
                  </a:solidFill>
                  <a:ea typeface="Calibri" panose="020F0502020204030204" pitchFamily="34" charset="0"/>
                  <a:cs typeface="Times New Roman" panose="02020603050405020304" pitchFamily="18" charset="0"/>
                </a:rPr>
                <a:t>.</a:t>
              </a:r>
              <a:endParaRPr lang="en-US" sz="4000" smtClean="0">
                <a:solidFill>
                  <a:prstClr val="black"/>
                </a:solidFill>
                <a:ea typeface="Calibri" panose="020F0502020204030204" pitchFamily="34" charset="0"/>
                <a:cs typeface="Times New Roman" panose="02020603050405020304" pitchFamily="18" charset="0"/>
              </a:endParaRPr>
            </a:p>
            <a:p>
              <a:pPr lvl="0" algn="just">
                <a:lnSpc>
                  <a:spcPct val="165000"/>
                </a:lnSpc>
                <a:spcBef>
                  <a:spcPts val="300"/>
                </a:spcBef>
                <a:spcAft>
                  <a:spcPts val="300"/>
                </a:spcAft>
                <a:tabLst>
                  <a:tab pos="2719705" algn="l"/>
                </a:tabLst>
              </a:pPr>
              <a:r>
                <a:rPr lang="vi-VN" sz="4000">
                  <a:solidFill>
                    <a:prstClr val="black"/>
                  </a:solidFill>
                  <a:ea typeface="Calibri" panose="020F0502020204030204" pitchFamily="34" charset="0"/>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Chọn </a:t>
              </a:r>
              <a:r>
                <a:rPr lang="en-US" sz="4000" smtClean="0">
                  <a:ea typeface="Malgun Gothic" panose="020B0503020000020004" pitchFamily="34" charset="-127"/>
                  <a:cs typeface="Times New Roman" panose="02020603050405020304" pitchFamily="18" charset="0"/>
                </a:rPr>
                <a:t>    </a:t>
              </a:r>
              <a:r>
                <a:rPr lang="vi-VN" sz="4000">
                  <a:ea typeface="Malgun Gothic" panose="020B0503020000020004" pitchFamily="34" charset="-127"/>
                  <a:cs typeface="Times New Roman" panose="02020603050405020304" pitchFamily="18" charset="0"/>
                </a:rPr>
                <a:t> </a:t>
              </a:r>
              <a:r>
                <a:rPr lang="vi-VN" sz="4000">
                  <a:ea typeface="Malgun Gothic" panose="020B0503020000020004" pitchFamily="34" charset="-127"/>
                  <a:cs typeface="Times New Roman" panose="02020603050405020304" pitchFamily="18" charset="0"/>
                </a:rPr>
                <a:t> </a:t>
              </a:r>
              <a:r>
                <a:rPr lang="en-US" sz="4000">
                  <a:ea typeface="Malgun Gothic" panose="020B0503020000020004" pitchFamily="34" charset="-127"/>
                  <a:cs typeface="Times New Roman" panose="02020603050405020304" pitchFamily="18" charset="0"/>
                </a:rPr>
                <a:t> </a:t>
              </a:r>
              <a:r>
                <a:rPr lang="en-US" sz="4000" smtClean="0">
                  <a:ea typeface="Malgun Gothic" panose="020B0503020000020004" pitchFamily="34" charset="-127"/>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 </a:t>
              </a:r>
              <a:r>
                <a:rPr lang="vi-VN" sz="4000">
                  <a:ea typeface="Malgun Gothic" panose="020B0503020000020004" pitchFamily="34" charset="-127"/>
                  <a:cs typeface="Times New Roman" panose="02020603050405020304" pitchFamily="18" charset="0"/>
                </a:rPr>
                <a:t>Chọn </a:t>
              </a:r>
              <a:r>
                <a:rPr lang="en-US" sz="4000">
                  <a:ea typeface="Malgun Gothic" panose="020B0503020000020004" pitchFamily="34" charset="-127"/>
                  <a:cs typeface="Times New Roman" panose="02020603050405020304" pitchFamily="18" charset="0"/>
                </a:rPr>
                <a:t>                                           </a:t>
              </a:r>
              <a:r>
                <a:rPr lang="en-US" sz="4000" smtClean="0">
                  <a:ea typeface="Malgun Gothic" panose="020B0503020000020004" pitchFamily="34" charset="-127"/>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 </a:t>
              </a:r>
              <a:r>
                <a:rPr lang="vi-VN" sz="4000">
                  <a:ea typeface="Malgun Gothic" panose="020B0503020000020004" pitchFamily="34" charset="-127"/>
                  <a:cs typeface="Times New Roman" panose="02020603050405020304" pitchFamily="18" charset="0"/>
                </a:rPr>
                <a:t>Nháy nút </a:t>
              </a:r>
              <a:r>
                <a:rPr lang="vi-VN" sz="4000">
                  <a:ea typeface="Malgun Gothic" panose="020B0503020000020004" pitchFamily="34" charset="-127"/>
                  <a:cs typeface="Times New Roman" panose="02020603050405020304" pitchFamily="18" charset="0"/>
                </a:rPr>
                <a:t>trái </a:t>
              </a:r>
              <a:r>
                <a:rPr lang="vi-VN" sz="4000">
                  <a:ea typeface="Malgun Gothic" panose="020B0503020000020004" pitchFamily="34" charset="-127"/>
                  <a:cs typeface="Times New Roman" panose="02020603050405020304" pitchFamily="18" charset="0"/>
                </a:rPr>
                <a:t>chuột vào đường tròn (D) và đoạn thẳng AC ta được tiếp điểm </a:t>
              </a:r>
              <a:r>
                <a:rPr lang="vi-VN" sz="4000">
                  <a:ea typeface="Malgun Gothic" panose="020B0503020000020004" pitchFamily="34" charset="-127"/>
                  <a:cs typeface="Times New Roman" panose="02020603050405020304" pitchFamily="18" charset="0"/>
                </a:rPr>
                <a:t>F</a:t>
              </a:r>
              <a:r>
                <a:rPr lang="vi-VN" sz="4000" smtClean="0">
                  <a:ea typeface="Malgun Gothic" panose="020B0503020000020004" pitchFamily="34" charset="-127"/>
                  <a:cs typeface="Times New Roman" panose="02020603050405020304" pitchFamily="18" charset="0"/>
                </a:rPr>
                <a:t>.</a:t>
              </a:r>
              <a:endParaRPr lang="en-US" sz="4000" smtClean="0">
                <a:ea typeface="Malgun Gothic" panose="020B0503020000020004" pitchFamily="34" charset="-127"/>
                <a:cs typeface="Times New Roman" panose="02020603050405020304" pitchFamily="18" charset="0"/>
              </a:endParaRPr>
            </a:p>
            <a:p>
              <a:pPr lvl="0" algn="just">
                <a:lnSpc>
                  <a:spcPct val="165000"/>
                </a:lnSpc>
                <a:spcBef>
                  <a:spcPts val="300"/>
                </a:spcBef>
                <a:spcAft>
                  <a:spcPts val="300"/>
                </a:spcAft>
                <a:tabLst>
                  <a:tab pos="2719705" algn="l"/>
                </a:tabLst>
              </a:pPr>
              <a:r>
                <a:rPr lang="vi-VN" sz="4000" smtClean="0">
                  <a:solidFill>
                    <a:prstClr val="black"/>
                  </a:solidFill>
                  <a:ea typeface="Calibri" panose="020F0502020204030204" pitchFamily="34" charset="0"/>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Chọn </a:t>
              </a:r>
              <a:r>
                <a:rPr lang="en-US" sz="4000" smtClean="0">
                  <a:ea typeface="Malgun Gothic" panose="020B0503020000020004" pitchFamily="34" charset="-127"/>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  </a:t>
              </a:r>
              <a:r>
                <a:rPr lang="en-US" sz="4000" smtClean="0">
                  <a:ea typeface="Malgun Gothic" panose="020B0503020000020004" pitchFamily="34" charset="-127"/>
                  <a:cs typeface="Times New Roman" panose="02020603050405020304" pitchFamily="18" charset="0"/>
                </a:rPr>
                <a:t>  </a:t>
              </a:r>
              <a:r>
                <a:rPr lang="vi-VN" sz="4000" smtClean="0">
                  <a:ea typeface="Malgun Gothic" panose="020B0503020000020004" pitchFamily="34" charset="-127"/>
                  <a:cs typeface="Times New Roman" panose="02020603050405020304" pitchFamily="18" charset="0"/>
                </a:rPr>
                <a:t>→ Chọn </a:t>
              </a:r>
              <a:r>
                <a:rPr lang="en-US" sz="4000" smtClean="0">
                  <a:ea typeface="Malgun Gothic" panose="020B0503020000020004" pitchFamily="34" charset="-127"/>
                  <a:cs typeface="Times New Roman" panose="02020603050405020304" pitchFamily="18" charset="0"/>
                </a:rPr>
                <a:t>                                               </a:t>
              </a:r>
              <a:r>
                <a:rPr lang="vi-VN" sz="4000">
                  <a:ea typeface="Malgun Gothic" panose="020B0503020000020004" pitchFamily="34" charset="-127"/>
                  <a:cs typeface="Times New Roman" panose="02020603050405020304" pitchFamily="18" charset="0"/>
                </a:rPr>
                <a:t>→ Nháy nút trái chuột vào đường tròn (D) và đoạn thẳng AB ta được tiếp điểm G.</a:t>
              </a:r>
              <a:endParaRPr lang="en-US" sz="4000" smtClean="0">
                <a:solidFill>
                  <a:prstClr val="black"/>
                </a:solidFill>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14"/>
            <a:stretch>
              <a:fillRect/>
            </a:stretch>
          </p:blipFill>
          <p:spPr>
            <a:xfrm>
              <a:off x="2212966" y="292767"/>
              <a:ext cx="1063634" cy="1095385"/>
            </a:xfrm>
            <a:prstGeom prst="rect">
              <a:avLst/>
            </a:prstGeom>
          </p:spPr>
        </p:pic>
        <p:pic>
          <p:nvPicPr>
            <p:cNvPr id="3" name="Picture 2"/>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Effect>
                        <a14:brightnessContrast contrast="20000"/>
                      </a14:imgEffect>
                    </a14:imgLayer>
                  </a14:imgProps>
                </a:ext>
              </a:extLst>
            </a:blip>
            <a:stretch>
              <a:fillRect/>
            </a:stretch>
          </p:blipFill>
          <p:spPr>
            <a:xfrm>
              <a:off x="5334000" y="292768"/>
              <a:ext cx="11722528" cy="1095385"/>
            </a:xfrm>
            <a:prstGeom prst="rect">
              <a:avLst/>
            </a:prstGeom>
          </p:spPr>
        </p:pic>
      </p:grpSp>
      <p:pic>
        <p:nvPicPr>
          <p:cNvPr id="14" name="Picture 13"/>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Effect>
                      <a14:brightnessContrast contrast="20000"/>
                    </a14:imgEffect>
                  </a14:imgLayer>
                </a14:imgProps>
              </a:ext>
            </a:extLst>
          </a:blip>
          <a:stretch>
            <a:fillRect/>
          </a:stretch>
        </p:blipFill>
        <p:spPr>
          <a:xfrm>
            <a:off x="2549515" y="4759592"/>
            <a:ext cx="1031885" cy="1133382"/>
          </a:xfrm>
          <a:prstGeom prst="rect">
            <a:avLst/>
          </a:prstGeom>
        </p:spPr>
      </p:pic>
      <p:pic>
        <p:nvPicPr>
          <p:cNvPr id="15" name="Picture 14"/>
          <p:cNvPicPr>
            <a:picLocks noChangeAspect="1"/>
          </p:cNvPicPr>
          <p:nvPr/>
        </p:nvPicPr>
        <p:blipFill>
          <a:blip r:embed="rId19"/>
          <a:stretch>
            <a:fillRect/>
          </a:stretch>
        </p:blipFill>
        <p:spPr>
          <a:xfrm>
            <a:off x="5867400" y="4902374"/>
            <a:ext cx="5562600" cy="990600"/>
          </a:xfrm>
          <a:prstGeom prst="rect">
            <a:avLst/>
          </a:prstGeom>
        </p:spPr>
      </p:pic>
      <p:pic>
        <p:nvPicPr>
          <p:cNvPr id="16" name="Picture 15"/>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Effect>
                      <a14:brightnessContrast contrast="20000"/>
                    </a14:imgEffect>
                  </a14:imgLayer>
                </a14:imgProps>
              </a:ext>
            </a:extLst>
          </a:blip>
          <a:stretch>
            <a:fillRect/>
          </a:stretch>
        </p:blipFill>
        <p:spPr>
          <a:xfrm>
            <a:off x="2549514" y="6798959"/>
            <a:ext cx="1031885" cy="1133382"/>
          </a:xfrm>
          <a:prstGeom prst="rect">
            <a:avLst/>
          </a:prstGeom>
        </p:spPr>
      </p:pic>
      <p:pic>
        <p:nvPicPr>
          <p:cNvPr id="17" name="Picture 16"/>
          <p:cNvPicPr>
            <a:picLocks noChangeAspect="1"/>
          </p:cNvPicPr>
          <p:nvPr/>
        </p:nvPicPr>
        <p:blipFill>
          <a:blip r:embed="rId19"/>
          <a:stretch>
            <a:fillRect/>
          </a:stretch>
        </p:blipFill>
        <p:spPr>
          <a:xfrm>
            <a:off x="5883442" y="6959788"/>
            <a:ext cx="5562600" cy="990600"/>
          </a:xfrm>
          <a:prstGeom prst="rect">
            <a:avLst/>
          </a:prstGeom>
        </p:spPr>
      </p:pic>
    </p:spTree>
    <p:extLst>
      <p:ext uri="{BB962C8B-B14F-4D97-AF65-F5344CB8AC3E}">
        <p14:creationId xmlns:p14="http://schemas.microsoft.com/office/powerpoint/2010/main" val="3810279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sp>
        <p:nvSpPr>
          <p:cNvPr id="29" name="Freeform 21"/>
          <p:cNvSpPr/>
          <p:nvPr/>
        </p:nvSpPr>
        <p:spPr>
          <a:xfrm>
            <a:off x="16383000" y="8267700"/>
            <a:ext cx="1524000" cy="1801712"/>
          </a:xfrm>
          <a:custGeom>
            <a:avLst/>
            <a:gdLst/>
            <a:ahLst/>
            <a:cxnLst/>
            <a:rect l="l" t="t" r="r" b="b"/>
            <a:pathLst>
              <a:path w="2218190" h="2373549">
                <a:moveTo>
                  <a:pt x="0" y="0"/>
                </a:moveTo>
                <a:lnTo>
                  <a:pt x="2218189" y="0"/>
                </a:lnTo>
                <a:lnTo>
                  <a:pt x="2218189" y="2373549"/>
                </a:lnTo>
                <a:lnTo>
                  <a:pt x="0" y="2373549"/>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sp>
        <p:nvSpPr>
          <p:cNvPr id="28" name="Rectangle 27"/>
          <p:cNvSpPr/>
          <p:nvPr/>
        </p:nvSpPr>
        <p:spPr>
          <a:xfrm>
            <a:off x="266700" y="114300"/>
            <a:ext cx="17754600" cy="3139321"/>
          </a:xfrm>
          <a:prstGeom prst="rect">
            <a:avLst/>
          </a:prstGeom>
        </p:spPr>
        <p:txBody>
          <a:bodyPr wrap="square">
            <a:spAutoFit/>
          </a:bodyPr>
          <a:lstStyle/>
          <a:p>
            <a:pPr lvl="0" algn="just">
              <a:lnSpc>
                <a:spcPct val="165000"/>
              </a:lnSpc>
              <a:spcBef>
                <a:spcPts val="300"/>
              </a:spcBef>
              <a:spcAft>
                <a:spcPts val="300"/>
              </a:spcAft>
              <a:tabLst>
                <a:tab pos="2719705" algn="l"/>
              </a:tabLst>
            </a:pPr>
            <a:r>
              <a:rPr lang="vi-VN" sz="4000" b="1">
                <a:solidFill>
                  <a:prstClr val="black"/>
                </a:solidFill>
                <a:ea typeface="Calibri" panose="020F0502020204030204" pitchFamily="34" charset="0"/>
                <a:cs typeface="Times New Roman" panose="02020603050405020304" pitchFamily="18" charset="0"/>
              </a:rPr>
              <a:t>Kết quả</a:t>
            </a:r>
            <a:r>
              <a:rPr lang="vi-VN" sz="4000" b="1">
                <a:solidFill>
                  <a:prstClr val="black"/>
                </a:solidFill>
                <a:ea typeface="Calibri" panose="020F0502020204030204" pitchFamily="34" charset="0"/>
                <a:cs typeface="Times New Roman" panose="02020603050405020304" pitchFamily="18" charset="0"/>
              </a:rPr>
              <a:t>: </a:t>
            </a:r>
            <a:r>
              <a:rPr lang="vi-VN" sz="4000" smtClean="0">
                <a:solidFill>
                  <a:prstClr val="black"/>
                </a:solidFill>
                <a:ea typeface="Calibri" panose="020F0502020204030204" pitchFamily="34" charset="0"/>
                <a:cs typeface="Times New Roman" panose="02020603050405020304" pitchFamily="18" charset="0"/>
              </a:rPr>
              <a:t>Ẩn </a:t>
            </a:r>
            <a:r>
              <a:rPr lang="vi-VN" sz="4000">
                <a:solidFill>
                  <a:prstClr val="black"/>
                </a:solidFill>
                <a:ea typeface="Calibri" panose="020F0502020204030204" pitchFamily="34" charset="0"/>
                <a:cs typeface="Times New Roman" panose="02020603050405020304" pitchFamily="18" charset="0"/>
              </a:rPr>
              <a:t>các đường phân giác và đường vuông góc, ta được đường tròn (D) nội tiếp tam giác ABC với các tiếp điểm trên BC, CA, AB lần lượt là E, F, G như Hình T.2.</a:t>
            </a:r>
            <a:endParaRPr kumimoji="0" lang="en-US" sz="4000" b="0" i="0" u="none" strike="noStrike" kern="1200" cap="none" spc="0" normalizeH="0" baseline="0" noProof="0" smtClean="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33900" y="3106661"/>
            <a:ext cx="9220200" cy="6972777"/>
          </a:xfrm>
          <a:prstGeom prst="rect">
            <a:avLst/>
          </a:prstGeom>
        </p:spPr>
      </p:pic>
      <p:sp>
        <p:nvSpPr>
          <p:cNvPr id="12" name="Freeform 5"/>
          <p:cNvSpPr/>
          <p:nvPr/>
        </p:nvSpPr>
        <p:spPr>
          <a:xfrm>
            <a:off x="609600" y="8801100"/>
            <a:ext cx="1829228" cy="1192112"/>
          </a:xfrm>
          <a:custGeom>
            <a:avLst/>
            <a:gdLst/>
            <a:ahLst/>
            <a:cxnLst/>
            <a:rect l="l" t="t" r="r" b="b"/>
            <a:pathLst>
              <a:path w="6200384" h="4114800">
                <a:moveTo>
                  <a:pt x="0" y="0"/>
                </a:moveTo>
                <a:lnTo>
                  <a:pt x="6200384" y="0"/>
                </a:lnTo>
                <a:lnTo>
                  <a:pt x="6200384" y="4114800"/>
                </a:lnTo>
                <a:lnTo>
                  <a:pt x="0" y="4114800"/>
                </a:lnTo>
                <a:lnTo>
                  <a:pt x="0" y="0"/>
                </a:lnTo>
                <a:close/>
              </a:path>
            </a:pathLst>
          </a:custGeom>
          <a:blipFill>
            <a:blip r:embed="rId15">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2931077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7" name="Picture 16"/>
          <p:cNvPicPr>
            <a:picLocks noChangeAspect="1"/>
          </p:cNvPicPr>
          <p:nvPr/>
        </p:nvPicPr>
        <p:blipFill>
          <a:blip r:embed="rId2"/>
          <a:stretch>
            <a:fillRect/>
          </a:stretch>
        </p:blipFill>
        <p:spPr>
          <a:xfrm>
            <a:off x="615624" y="498275"/>
            <a:ext cx="832176" cy="835225"/>
          </a:xfrm>
          <a:prstGeom prst="rect">
            <a:avLst/>
          </a:prstGeom>
        </p:spPr>
      </p:pic>
      <p:sp>
        <p:nvSpPr>
          <p:cNvPr id="18" name="Rectangle 17"/>
          <p:cNvSpPr/>
          <p:nvPr/>
        </p:nvSpPr>
        <p:spPr>
          <a:xfrm>
            <a:off x="527284" y="419100"/>
            <a:ext cx="16998716" cy="3046988"/>
          </a:xfrm>
          <a:prstGeom prst="rect">
            <a:avLst/>
          </a:prstGeom>
        </p:spPr>
        <p:txBody>
          <a:bodyPr wrap="square">
            <a:spAutoFit/>
          </a:bodyPr>
          <a:lstStyle/>
          <a:p>
            <a:pPr lvl="0" algn="just">
              <a:lnSpc>
                <a:spcPct val="160000"/>
              </a:lnSpc>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lang="vi-VN" sz="4000">
                <a:solidFill>
                  <a:prstClr val="black"/>
                </a:solidFill>
                <a:cs typeface="Arial" panose="020B0604020202020204" pitchFamily="34" charset="0"/>
              </a:rPr>
              <a:t>Điểm D có nằm trên đường phân giác góc A không? Hãy dùng lệnh vẽ </a:t>
            </a:r>
            <a:r>
              <a:rPr lang="vi-VN" sz="4000">
                <a:solidFill>
                  <a:prstClr val="black"/>
                </a:solidFill>
                <a:cs typeface="Arial" panose="020B0604020202020204" pitchFamily="34" charset="0"/>
              </a:rPr>
              <a:t>đường </a:t>
            </a:r>
            <a:r>
              <a:rPr lang="vi-VN" sz="4000" smtClean="0">
                <a:solidFill>
                  <a:prstClr val="black"/>
                </a:solidFill>
                <a:cs typeface="Arial" panose="020B0604020202020204" pitchFamily="34" charset="0"/>
              </a:rPr>
              <a:t>phân</a:t>
            </a:r>
            <a:r>
              <a:rPr lang="en-US" sz="4000" smtClean="0">
                <a:solidFill>
                  <a:prstClr val="black"/>
                </a:solidFill>
                <a:cs typeface="Arial" panose="020B0604020202020204" pitchFamily="34" charset="0"/>
              </a:rPr>
              <a:t> </a:t>
            </a:r>
            <a:r>
              <a:rPr lang="vi-VN" sz="4000" smtClean="0">
                <a:solidFill>
                  <a:prstClr val="black"/>
                </a:solidFill>
                <a:cs typeface="Arial" panose="020B0604020202020204" pitchFamily="34" charset="0"/>
              </a:rPr>
              <a:t>giác</a:t>
            </a:r>
            <a:r>
              <a:rPr lang="en-US" sz="4000" smtClean="0">
                <a:solidFill>
                  <a:prstClr val="black"/>
                </a:solidFill>
                <a:cs typeface="Arial" panose="020B0604020202020204" pitchFamily="34" charset="0"/>
              </a:rPr>
              <a:t>                                      </a:t>
            </a:r>
            <a:r>
              <a:rPr lang="vi-VN" sz="4000" smtClean="0">
                <a:solidFill>
                  <a:prstClr val="black"/>
                </a:solidFill>
                <a:cs typeface="Arial" panose="020B0604020202020204" pitchFamily="34" charset="0"/>
              </a:rPr>
              <a:t>trong </a:t>
            </a:r>
            <a:r>
              <a:rPr lang="vi-VN" sz="4000">
                <a:solidFill>
                  <a:prstClr val="black"/>
                </a:solidFill>
                <a:cs typeface="Arial" panose="020B0604020202020204" pitchFamily="34" charset="0"/>
              </a:rPr>
              <a:t>nhóm công cụ vẽ các đường </a:t>
            </a:r>
            <a:r>
              <a:rPr lang="vi-VN" sz="4000">
                <a:solidFill>
                  <a:prstClr val="black"/>
                </a:solidFill>
                <a:cs typeface="Arial" panose="020B0604020202020204" pitchFamily="34" charset="0"/>
              </a:rPr>
              <a:t>đặc </a:t>
            </a:r>
            <a:r>
              <a:rPr lang="vi-VN" sz="4000" smtClean="0">
                <a:solidFill>
                  <a:prstClr val="black"/>
                </a:solidFill>
                <a:cs typeface="Arial" panose="020B0604020202020204" pitchFamily="34" charset="0"/>
              </a:rPr>
              <a:t>biệt</a:t>
            </a:r>
            <a:r>
              <a:rPr lang="en-US" sz="4000" smtClean="0">
                <a:solidFill>
                  <a:prstClr val="black"/>
                </a:solidFill>
                <a:cs typeface="Arial" panose="020B0604020202020204" pitchFamily="34" charset="0"/>
              </a:rPr>
              <a:t>             </a:t>
            </a:r>
            <a:r>
              <a:rPr lang="vi-VN" sz="4000" smtClean="0">
                <a:solidFill>
                  <a:prstClr val="black"/>
                </a:solidFill>
                <a:cs typeface="Arial" panose="020B0604020202020204" pitchFamily="34" charset="0"/>
              </a:rPr>
              <a:t>để </a:t>
            </a:r>
            <a:r>
              <a:rPr lang="vi-VN" sz="4000">
                <a:solidFill>
                  <a:prstClr val="black"/>
                </a:solidFill>
                <a:cs typeface="Arial" panose="020B0604020202020204" pitchFamily="34" charset="0"/>
              </a:rPr>
              <a:t>kiểm </a:t>
            </a:r>
            <a:r>
              <a:rPr lang="vi-VN" sz="4000" smtClean="0">
                <a:solidFill>
                  <a:prstClr val="black"/>
                </a:solidFill>
                <a:cs typeface="Arial" panose="020B0604020202020204" pitchFamily="34" charset="0"/>
              </a:rPr>
              <a:t>tra</a:t>
            </a:r>
            <a:r>
              <a:rPr lang="en-US" sz="4000" smtClean="0">
                <a:solidFill>
                  <a:prstClr val="black"/>
                </a:solidFill>
                <a:cs typeface="Arial" panose="020B0604020202020204" pitchFamily="34" charset="0"/>
              </a:rPr>
              <a:t> </a:t>
            </a:r>
            <a:r>
              <a:rPr lang="vi-VN" sz="4000" smtClean="0">
                <a:solidFill>
                  <a:prstClr val="black"/>
                </a:solidFill>
                <a:cs typeface="Arial" panose="020B0604020202020204" pitchFamily="34" charset="0"/>
              </a:rPr>
              <a:t>điều </a:t>
            </a:r>
            <a:r>
              <a:rPr lang="vi-VN" sz="4000">
                <a:solidFill>
                  <a:prstClr val="black"/>
                </a:solidFill>
                <a:cs typeface="Arial" panose="020B0604020202020204" pitchFamily="34" charset="0"/>
              </a:rPr>
              <a:t>đó</a:t>
            </a:r>
            <a:r>
              <a:rPr lang="vi-VN" sz="4000" smtClean="0">
                <a:solidFill>
                  <a:prstClr val="black"/>
                </a:solidFill>
                <a:cs typeface="Arial" panose="020B0604020202020204" pitchFamily="34" charset="0"/>
              </a:rPr>
              <a:t>.</a:t>
            </a:r>
            <a:r>
              <a:rPr lang="en-US" sz="4000" smtClean="0">
                <a:solidFill>
                  <a:prstClr val="black"/>
                </a:solidFill>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1222384" y="3695700"/>
            <a:ext cx="2324101" cy="1600200"/>
            <a:chOff x="1421734" y="630337"/>
            <a:chExt cx="2317185" cy="1005592"/>
          </a:xfrm>
        </p:grpSpPr>
        <p:pic>
          <p:nvPicPr>
            <p:cNvPr id="23" name="Picture 22"/>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1734" y="630337"/>
              <a:ext cx="2317184" cy="1005592"/>
            </a:xfrm>
            <a:prstGeom prst="rect">
              <a:avLst/>
            </a:prstGeom>
          </p:spPr>
        </p:pic>
        <p:sp>
          <p:nvSpPr>
            <p:cNvPr id="24" name="TextBox 23"/>
            <p:cNvSpPr txBox="1"/>
            <p:nvPr/>
          </p:nvSpPr>
          <p:spPr>
            <a:xfrm>
              <a:off x="1507556" y="839067"/>
              <a:ext cx="2231363"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Trả lời: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25" name="Rectangle 24"/>
          <p:cNvSpPr/>
          <p:nvPr/>
        </p:nvSpPr>
        <p:spPr>
          <a:xfrm>
            <a:off x="619635" y="5753100"/>
            <a:ext cx="4866765" cy="3785652"/>
          </a:xfrm>
          <a:prstGeom prst="rect">
            <a:avLst/>
          </a:prstGeom>
        </p:spPr>
        <p:txBody>
          <a:bodyPr wrap="square">
            <a:spAutoFit/>
          </a:bodyPr>
          <a:lstStyle/>
          <a:p>
            <a:pPr lvl="0" algn="just">
              <a:lnSpc>
                <a:spcPct val="150000"/>
              </a:lnSpc>
              <a:spcBef>
                <a:spcPts val="300"/>
              </a:spcBef>
              <a:spcAft>
                <a:spcPts val="300"/>
              </a:spcAft>
              <a:tabLst>
                <a:tab pos="2719705" algn="l"/>
              </a:tabLst>
            </a:pPr>
            <a:r>
              <a:rPr lang="vi-VN" sz="4000" i="1">
                <a:solidFill>
                  <a:prstClr val="black"/>
                </a:solidFill>
                <a:ea typeface="Malgun Gothic" panose="020B0503020000020004" pitchFamily="34" charset="-127"/>
                <a:cs typeface="Arial" panose="020B0604020202020204" pitchFamily="34" charset="0"/>
              </a:rPr>
              <a:t>Bước 1. </a:t>
            </a:r>
            <a:r>
              <a:rPr lang="vi-VN" sz="4000">
                <a:solidFill>
                  <a:prstClr val="black"/>
                </a:solidFill>
                <a:ea typeface="Malgun Gothic" panose="020B0503020000020004" pitchFamily="34" charset="-127"/>
                <a:cs typeface="Arial" panose="020B0604020202020204" pitchFamily="34" charset="0"/>
              </a:rPr>
              <a:t>Thực hiện theo các bước ở HĐ2, ta thu được hình vẽ như sau:</a:t>
            </a:r>
            <a:endParaRPr kumimoji="0" lang="en-US" sz="40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4845030" y="1323184"/>
            <a:ext cx="4527570" cy="1054154"/>
          </a:xfrm>
          <a:prstGeom prst="rect">
            <a:avLst/>
          </a:prstGeom>
          <a:ln>
            <a:solidFill>
              <a:srgbClr val="9FC2B6"/>
            </a:solidFill>
          </a:ln>
        </p:spPr>
      </p:pic>
      <p:pic>
        <p:nvPicPr>
          <p:cNvPr id="27" name="Picture 26"/>
          <p:cNvPicPr>
            <a:picLocks noChangeAspect="1"/>
          </p:cNvPicPr>
          <p:nvPr/>
        </p:nvPicPr>
        <p:blipFill>
          <a:blip r:embed="rId6"/>
          <a:stretch>
            <a:fillRect/>
          </a:stretch>
        </p:blipFill>
        <p:spPr>
          <a:xfrm>
            <a:off x="2650609" y="2369095"/>
            <a:ext cx="1047761" cy="1095387"/>
          </a:xfrm>
          <a:prstGeom prst="rect">
            <a:avLst/>
          </a:prstGeom>
        </p:spPr>
      </p:pic>
      <p:pic>
        <p:nvPicPr>
          <p:cNvPr id="28" name="Picture 27" descr="Câu hỏi trang 117 Toán 9 Tập 2 | Kết nối tri thức Giải Toán 9"/>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1" y="4340285"/>
            <a:ext cx="11049000" cy="5268278"/>
          </a:xfrm>
          <a:prstGeom prst="rect">
            <a:avLst/>
          </a:prstGeom>
          <a:noFill/>
          <a:ln>
            <a:noFill/>
          </a:ln>
        </p:spPr>
      </p:pic>
    </p:spTree>
    <p:extLst>
      <p:ext uri="{BB962C8B-B14F-4D97-AF65-F5344CB8AC3E}">
        <p14:creationId xmlns:p14="http://schemas.microsoft.com/office/powerpoint/2010/main" val="310300895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7" name="Group 26"/>
          <p:cNvGrpSpPr/>
          <p:nvPr/>
        </p:nvGrpSpPr>
        <p:grpSpPr>
          <a:xfrm>
            <a:off x="668847" y="276399"/>
            <a:ext cx="2324101" cy="1600200"/>
            <a:chOff x="1421734" y="630337"/>
            <a:chExt cx="2317185" cy="1005592"/>
          </a:xfrm>
        </p:grpSpPr>
        <p:pic>
          <p:nvPicPr>
            <p:cNvPr id="28" name="Picture 27"/>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1734" y="630337"/>
              <a:ext cx="2317184" cy="1005592"/>
            </a:xfrm>
            <a:prstGeom prst="rect">
              <a:avLst/>
            </a:prstGeom>
          </p:spPr>
        </p:pic>
        <p:sp>
          <p:nvSpPr>
            <p:cNvPr id="29" name="TextBox 28"/>
            <p:cNvSpPr txBox="1"/>
            <p:nvPr/>
          </p:nvSpPr>
          <p:spPr>
            <a:xfrm>
              <a:off x="1507556" y="839067"/>
              <a:ext cx="2231363"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Trả lời: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12" name="Rectangle 11"/>
          <p:cNvSpPr/>
          <p:nvPr/>
        </p:nvSpPr>
        <p:spPr>
          <a:xfrm>
            <a:off x="609599" y="2280434"/>
            <a:ext cx="16818041" cy="1938992"/>
          </a:xfrm>
          <a:prstGeom prst="rect">
            <a:avLst/>
          </a:prstGeom>
        </p:spPr>
        <p:txBody>
          <a:bodyPr wrap="square">
            <a:spAutoFit/>
          </a:bodyPr>
          <a:lstStyle/>
          <a:p>
            <a:pPr lvl="0" algn="just">
              <a:lnSpc>
                <a:spcPct val="150000"/>
              </a:lnSpc>
              <a:spcBef>
                <a:spcPts val="300"/>
              </a:spcBef>
              <a:spcAft>
                <a:spcPts val="300"/>
              </a:spcAft>
              <a:tabLst>
                <a:tab pos="2719705" algn="l"/>
              </a:tabLst>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Ta </a:t>
            </a:r>
            <a:r>
              <a:rPr lang="vi-VN" sz="4000">
                <a:solidFill>
                  <a:prstClr val="black"/>
                </a:solidFill>
                <a:ea typeface="Malgun Gothic" panose="020B0503020000020004" pitchFamily="34" charset="-127"/>
                <a:cs typeface="Arial" panose="020B0604020202020204" pitchFamily="34" charset="0"/>
              </a:rPr>
              <a:t>chọn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Chọn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Lần lượt nháy nút trái chuột vào các điểm B, A, C ta được đường phân giác góc </a:t>
            </a:r>
            <a:r>
              <a:rPr lang="vi-VN" sz="4000">
                <a:solidFill>
                  <a:prstClr val="black"/>
                </a:solidFill>
                <a:ea typeface="Malgun Gothic" panose="020B0503020000020004" pitchFamily="34" charset="-127"/>
                <a:cs typeface="Arial" panose="020B0604020202020204" pitchFamily="34" charset="0"/>
              </a:rPr>
              <a:t>A</a:t>
            </a:r>
            <a:r>
              <a:rPr lang="vi-VN" sz="4000" smtClean="0">
                <a:solidFill>
                  <a:prstClr val="black"/>
                </a:solidFill>
                <a:ea typeface="Malgun Gothic" panose="020B0503020000020004" pitchFamily="34" charset="-127"/>
                <a:cs typeface="Arial" panose="020B0604020202020204" pitchFamily="34" charset="0"/>
              </a:rPr>
              <a:t>.</a:t>
            </a:r>
            <a:endParaRPr lang="vi-VN" sz="4000">
              <a:solidFill>
                <a:prstClr val="black"/>
              </a:solidFill>
              <a:ea typeface="Malgun Gothic" panose="020B0503020000020004" pitchFamily="34" charset="-127"/>
              <a:cs typeface="Arial" panose="020B0604020202020204" pitchFamily="34" charset="0"/>
            </a:endParaRPr>
          </a:p>
        </p:txBody>
      </p:sp>
      <p:sp>
        <p:nvSpPr>
          <p:cNvPr id="30" name="Freeform 27"/>
          <p:cNvSpPr/>
          <p:nvPr/>
        </p:nvSpPr>
        <p:spPr>
          <a:xfrm>
            <a:off x="527284" y="7934655"/>
            <a:ext cx="1556576" cy="1704645"/>
          </a:xfrm>
          <a:custGeom>
            <a:avLst/>
            <a:gdLst/>
            <a:ahLst/>
            <a:cxnLst/>
            <a:rect l="l" t="t" r="r" b="b"/>
            <a:pathLst>
              <a:path w="2101142" h="2218096">
                <a:moveTo>
                  <a:pt x="0" y="0"/>
                </a:moveTo>
                <a:lnTo>
                  <a:pt x="2101142" y="0"/>
                </a:lnTo>
                <a:lnTo>
                  <a:pt x="2101142" y="2218096"/>
                </a:lnTo>
                <a:lnTo>
                  <a:pt x="0" y="22180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4" name="Picture 23"/>
          <p:cNvPicPr>
            <a:picLocks noChangeAspect="1"/>
          </p:cNvPicPr>
          <p:nvPr/>
        </p:nvPicPr>
        <p:blipFill>
          <a:blip r:embed="rId6"/>
          <a:stretch>
            <a:fillRect/>
          </a:stretch>
        </p:blipFill>
        <p:spPr>
          <a:xfrm>
            <a:off x="2914639" y="2247900"/>
            <a:ext cx="1047761" cy="1095387"/>
          </a:xfrm>
          <a:prstGeom prst="rect">
            <a:avLst/>
          </a:prstGeom>
        </p:spPr>
      </p:pic>
      <p:pic>
        <p:nvPicPr>
          <p:cNvPr id="25" name="Picture 24"/>
          <p:cNvPicPr>
            <a:picLocks noChangeAspect="1"/>
          </p:cNvPicPr>
          <p:nvPr/>
        </p:nvPicPr>
        <p:blipFill>
          <a:blip r:embed="rId7"/>
          <a:stretch>
            <a:fillRect/>
          </a:stretch>
        </p:blipFill>
        <p:spPr>
          <a:xfrm>
            <a:off x="5943600" y="2247900"/>
            <a:ext cx="4527570" cy="1054154"/>
          </a:xfrm>
          <a:prstGeom prst="rect">
            <a:avLst/>
          </a:prstGeom>
          <a:ln>
            <a:solidFill>
              <a:srgbClr val="9FC2B6"/>
            </a:solidFill>
          </a:ln>
        </p:spPr>
      </p:pic>
      <p:pic>
        <p:nvPicPr>
          <p:cNvPr id="14" name="Picture 13"/>
          <p:cNvPicPr>
            <a:picLocks noChangeAspect="1"/>
          </p:cNvPicPr>
          <p:nvPr/>
        </p:nvPicPr>
        <p:blipFill>
          <a:blip r:embed="rId8"/>
          <a:stretch>
            <a:fillRect/>
          </a:stretch>
        </p:blipFill>
        <p:spPr>
          <a:xfrm>
            <a:off x="8496869" y="4486289"/>
            <a:ext cx="8930773" cy="5305411"/>
          </a:xfrm>
          <a:prstGeom prst="rect">
            <a:avLst/>
          </a:prstGeom>
        </p:spPr>
      </p:pic>
      <p:sp>
        <p:nvSpPr>
          <p:cNvPr id="15" name="Rectangle 14"/>
          <p:cNvSpPr/>
          <p:nvPr/>
        </p:nvSpPr>
        <p:spPr>
          <a:xfrm>
            <a:off x="3477126" y="232708"/>
            <a:ext cx="13950515" cy="1938992"/>
          </a:xfrm>
          <a:prstGeom prst="rect">
            <a:avLst/>
          </a:prstGeom>
        </p:spPr>
        <p:txBody>
          <a:bodyPr wrap="square">
            <a:spAutoFit/>
          </a:bodyPr>
          <a:lstStyle/>
          <a:p>
            <a:pPr lvl="0" algn="just">
              <a:lnSpc>
                <a:spcPct val="150000"/>
              </a:lnSpc>
              <a:spcBef>
                <a:spcPts val="300"/>
              </a:spcBef>
              <a:spcAft>
                <a:spcPts val="300"/>
              </a:spcAft>
              <a:tabLst>
                <a:tab pos="2719705" algn="l"/>
              </a:tabLst>
              <a:defRPr/>
            </a:pPr>
            <a:r>
              <a:rPr lang="en-US" sz="4000" i="1">
                <a:solidFill>
                  <a:prstClr val="black"/>
                </a:solidFill>
                <a:latin typeface="Arial" panose="020B0604020202020204" pitchFamily="34" charset="0"/>
                <a:ea typeface="Malgun Gothic" panose="020B0503020000020004" pitchFamily="34" charset="-127"/>
                <a:cs typeface="Arial" panose="020B0604020202020204" pitchFamily="34" charset="0"/>
              </a:rPr>
              <a:t>Bước 2.</a:t>
            </a: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Dùng lệnh vẽ phân giác trong nhóm công cụ vẽ các đường đặc biệt để kiểm tra.</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6" name="Rectangle 15"/>
          <p:cNvSpPr/>
          <p:nvPr/>
        </p:nvSpPr>
        <p:spPr>
          <a:xfrm>
            <a:off x="609600" y="4239122"/>
            <a:ext cx="6553200" cy="2862322"/>
          </a:xfrm>
          <a:prstGeom prst="rect">
            <a:avLst/>
          </a:prstGeom>
        </p:spPr>
        <p:txBody>
          <a:bodyPr wrap="square">
            <a:spAutoFit/>
          </a:bodyPr>
          <a:lstStyle/>
          <a:p>
            <a:pPr lvl="0" algn="just">
              <a:lnSpc>
                <a:spcPct val="150000"/>
              </a:lnSpc>
              <a:spcBef>
                <a:spcPts val="300"/>
              </a:spcBef>
              <a:spcAft>
                <a:spcPts val="300"/>
              </a:spcAft>
              <a:tabLst>
                <a:tab pos="2719705" algn="l"/>
              </a:tabLst>
            </a:pPr>
            <a:r>
              <a:rPr lang="vi-VN" sz="4000">
                <a:solidFill>
                  <a:prstClr val="black"/>
                </a:solidFill>
                <a:ea typeface="Malgun Gothic" panose="020B0503020000020004" pitchFamily="34" charset="-127"/>
                <a:cs typeface="Arial" panose="020B0604020202020204" pitchFamily="34" charset="0"/>
              </a:rPr>
              <a:t>Do đó, điểm D nằm trên đường phân giác của góc A (như hình vẽ).</a:t>
            </a:r>
            <a:endParaRPr lang="vi-VN" sz="4000">
              <a:solidFill>
                <a:prstClr val="black"/>
              </a:solidFill>
              <a:ea typeface="Malgun Gothic" panose="020B0503020000020004" pitchFamily="34" charset="-127"/>
              <a:cs typeface="Arial" panose="020B0604020202020204" pitchFamily="34" charset="0"/>
            </a:endParaRPr>
          </a:p>
        </p:txBody>
      </p:sp>
      <p:pic>
        <p:nvPicPr>
          <p:cNvPr id="37" name="Picture 36"/>
          <p:cNvPicPr>
            <a:picLocks noChangeAspect="1"/>
          </p:cNvPicPr>
          <p:nvPr/>
        </p:nvPicPr>
        <p:blipFill>
          <a:blip r:embed="rId9"/>
          <a:stretch>
            <a:fillRect/>
          </a:stretch>
        </p:blipFill>
        <p:spPr>
          <a:xfrm>
            <a:off x="2517572" y="9268013"/>
            <a:ext cx="2737256" cy="539808"/>
          </a:xfrm>
          <a:prstGeom prst="rect">
            <a:avLst/>
          </a:prstGeom>
        </p:spPr>
      </p:pic>
    </p:spTree>
    <p:extLst>
      <p:ext uri="{BB962C8B-B14F-4D97-AF65-F5344CB8AC3E}">
        <p14:creationId xmlns:p14="http://schemas.microsoft.com/office/powerpoint/2010/main" val="2797474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7" name="Group 26"/>
          <p:cNvGrpSpPr/>
          <p:nvPr/>
        </p:nvGrpSpPr>
        <p:grpSpPr>
          <a:xfrm>
            <a:off x="4305299" y="419100"/>
            <a:ext cx="9677400" cy="1090374"/>
            <a:chOff x="2147189" y="342900"/>
            <a:chExt cx="13973570" cy="1318974"/>
          </a:xfrm>
        </p:grpSpPr>
        <p:grpSp>
          <p:nvGrpSpPr>
            <p:cNvPr id="9" name="Group 9"/>
            <p:cNvGrpSpPr/>
            <p:nvPr/>
          </p:nvGrpSpPr>
          <p:grpSpPr>
            <a:xfrm>
              <a:off x="2819399" y="342900"/>
              <a:ext cx="13030201" cy="1318974"/>
              <a:chOff x="0" y="0"/>
              <a:chExt cx="19939447" cy="2098854"/>
            </a:xfrm>
          </p:grpSpPr>
          <p:grpSp>
            <p:nvGrpSpPr>
              <p:cNvPr id="10" name="Group 10"/>
              <p:cNvGrpSpPr/>
              <p:nvPr/>
            </p:nvGrpSpPr>
            <p:grpSpPr>
              <a:xfrm>
                <a:off x="389675" y="213514"/>
                <a:ext cx="19549772" cy="1885339"/>
                <a:chOff x="0" y="0"/>
                <a:chExt cx="3861683" cy="372413"/>
              </a:xfrm>
            </p:grpSpPr>
            <p:sp>
              <p:nvSpPr>
                <p:cNvPr id="11" name="Freeform 11"/>
                <p:cNvSpPr/>
                <p:nvPr/>
              </p:nvSpPr>
              <p:spPr>
                <a:xfrm>
                  <a:off x="0" y="0"/>
                  <a:ext cx="3861683" cy="372413"/>
                </a:xfrm>
                <a:custGeom>
                  <a:avLst/>
                  <a:gdLst/>
                  <a:ahLst/>
                  <a:cxnLst/>
                  <a:rect l="l" t="t" r="r" b="b"/>
                  <a:pathLst>
                    <a:path w="3861683" h="372413">
                      <a:moveTo>
                        <a:pt x="26929" y="0"/>
                      </a:moveTo>
                      <a:lnTo>
                        <a:pt x="3834755" y="0"/>
                      </a:lnTo>
                      <a:cubicBezTo>
                        <a:pt x="3849627" y="0"/>
                        <a:pt x="3861683" y="12056"/>
                        <a:pt x="3861683" y="26929"/>
                      </a:cubicBezTo>
                      <a:lnTo>
                        <a:pt x="3861683" y="345484"/>
                      </a:lnTo>
                      <a:cubicBezTo>
                        <a:pt x="3861683" y="360356"/>
                        <a:pt x="3849627" y="372413"/>
                        <a:pt x="3834755" y="372413"/>
                      </a:cubicBezTo>
                      <a:lnTo>
                        <a:pt x="26929" y="372413"/>
                      </a:lnTo>
                      <a:cubicBezTo>
                        <a:pt x="12056" y="372413"/>
                        <a:pt x="0" y="360356"/>
                        <a:pt x="0" y="345484"/>
                      </a:cubicBezTo>
                      <a:lnTo>
                        <a:pt x="0" y="26929"/>
                      </a:lnTo>
                      <a:cubicBezTo>
                        <a:pt x="0" y="12056"/>
                        <a:pt x="12056" y="0"/>
                        <a:pt x="26929" y="0"/>
                      </a:cubicBezTo>
                      <a:close/>
                    </a:path>
                  </a:pathLst>
                </a:custGeom>
                <a:solidFill>
                  <a:srgbClr val="18608D"/>
                </a:solidFill>
                <a:ln cap="rnd">
                  <a:noFill/>
                  <a:prstDash val="solid"/>
                  <a:round/>
                </a:ln>
              </p:spPr>
            </p:sp>
            <p:sp>
              <p:nvSpPr>
                <p:cNvPr id="12" name="TextBox 12"/>
                <p:cNvSpPr txBox="1"/>
                <p:nvPr/>
              </p:nvSpPr>
              <p:spPr>
                <a:xfrm>
                  <a:off x="0" y="-38100"/>
                  <a:ext cx="3861683" cy="4105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0" y="0"/>
                <a:ext cx="19650098" cy="1885339"/>
                <a:chOff x="0" y="0"/>
                <a:chExt cx="3881501" cy="372413"/>
              </a:xfrm>
            </p:grpSpPr>
            <p:sp>
              <p:nvSpPr>
                <p:cNvPr id="14" name="Freeform 14"/>
                <p:cNvSpPr/>
                <p:nvPr/>
              </p:nvSpPr>
              <p:spPr>
                <a:xfrm>
                  <a:off x="0" y="0"/>
                  <a:ext cx="3881501" cy="372413"/>
                </a:xfrm>
                <a:custGeom>
                  <a:avLst/>
                  <a:gdLst/>
                  <a:ahLst/>
                  <a:cxnLst/>
                  <a:rect l="l" t="t" r="r" b="b"/>
                  <a:pathLst>
                    <a:path w="3881501" h="372413">
                      <a:moveTo>
                        <a:pt x="26791" y="0"/>
                      </a:moveTo>
                      <a:lnTo>
                        <a:pt x="3854709" y="0"/>
                      </a:lnTo>
                      <a:cubicBezTo>
                        <a:pt x="3861815" y="0"/>
                        <a:pt x="3868629" y="2823"/>
                        <a:pt x="3873654" y="7847"/>
                      </a:cubicBezTo>
                      <a:cubicBezTo>
                        <a:pt x="3878678" y="12871"/>
                        <a:pt x="3881501" y="19686"/>
                        <a:pt x="3881501" y="26791"/>
                      </a:cubicBezTo>
                      <a:lnTo>
                        <a:pt x="3881501" y="345621"/>
                      </a:lnTo>
                      <a:cubicBezTo>
                        <a:pt x="3881501" y="352727"/>
                        <a:pt x="3878678" y="359541"/>
                        <a:pt x="3873654" y="364566"/>
                      </a:cubicBezTo>
                      <a:cubicBezTo>
                        <a:pt x="3868629" y="369590"/>
                        <a:pt x="3861815" y="372413"/>
                        <a:pt x="3854709" y="372413"/>
                      </a:cubicBezTo>
                      <a:lnTo>
                        <a:pt x="26791" y="372413"/>
                      </a:lnTo>
                      <a:cubicBezTo>
                        <a:pt x="19686" y="372413"/>
                        <a:pt x="12871" y="369590"/>
                        <a:pt x="7847" y="364566"/>
                      </a:cubicBezTo>
                      <a:cubicBezTo>
                        <a:pt x="2823" y="359541"/>
                        <a:pt x="0" y="352727"/>
                        <a:pt x="0" y="345621"/>
                      </a:cubicBezTo>
                      <a:lnTo>
                        <a:pt x="0" y="26791"/>
                      </a:lnTo>
                      <a:cubicBezTo>
                        <a:pt x="0" y="19686"/>
                        <a:pt x="2823" y="12871"/>
                        <a:pt x="7847" y="7847"/>
                      </a:cubicBezTo>
                      <a:cubicBezTo>
                        <a:pt x="12871" y="2823"/>
                        <a:pt x="19686" y="0"/>
                        <a:pt x="26791" y="0"/>
                      </a:cubicBezTo>
                      <a:close/>
                    </a:path>
                  </a:pathLst>
                </a:custGeom>
                <a:solidFill>
                  <a:srgbClr val="3794CF"/>
                </a:solidFill>
                <a:ln cap="rnd">
                  <a:noFill/>
                  <a:prstDash val="solid"/>
                  <a:round/>
                </a:ln>
              </p:spPr>
            </p:sp>
            <p:sp>
              <p:nvSpPr>
                <p:cNvPr id="15" name="TextBox 15"/>
                <p:cNvSpPr txBox="1"/>
                <p:nvPr/>
              </p:nvSpPr>
              <p:spPr>
                <a:xfrm>
                  <a:off x="0" y="-38100"/>
                  <a:ext cx="3881501" cy="4105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6" name="Rectangle 25"/>
            <p:cNvSpPr/>
            <p:nvPr/>
          </p:nvSpPr>
          <p:spPr>
            <a:xfrm>
              <a:off x="2147189" y="495301"/>
              <a:ext cx="13973570" cy="949372"/>
            </a:xfrm>
            <a:prstGeom prst="rect">
              <a:avLst/>
            </a:prstGeom>
          </p:spPr>
          <p:txBody>
            <a:bodyPr wrap="square">
              <a:spAutoFit/>
            </a:bodyPr>
            <a:lstStyle/>
            <a:p>
              <a:pPr lvl="0" algn="ctr">
                <a:spcBef>
                  <a:spcPts val="300"/>
                </a:spcBef>
                <a:spcAft>
                  <a:spcPts val="300"/>
                </a:spcAft>
                <a:defRPr/>
              </a:pPr>
              <a:r>
                <a:rPr lang="en-US" sz="4500" b="1" smtClean="0">
                  <a:solidFill>
                    <a:prstClr val="white"/>
                  </a:solidFill>
                  <a:latin typeface="Arial" panose="020B0604020202020204" pitchFamily="34" charset="0"/>
                  <a:ea typeface="Calibri" panose="020F0502020204030204" pitchFamily="34" charset="0"/>
                  <a:cs typeface="Arial" panose="020B0604020202020204" pitchFamily="34" charset="0"/>
                </a:rPr>
                <a:t>HĐ</a:t>
              </a:r>
              <a:r>
                <a:rPr lang="vi-VN" sz="4500" b="1" smtClean="0">
                  <a:solidFill>
                    <a:prstClr val="white"/>
                  </a:solidFill>
                  <a:ea typeface="Calibri" panose="020F0502020204030204" pitchFamily="34" charset="0"/>
                  <a:cs typeface="Arial" panose="020B0604020202020204" pitchFamily="34" charset="0"/>
                </a:rPr>
                <a:t>3</a:t>
              </a:r>
              <a:r>
                <a:rPr lang="vi-VN" sz="4500" b="1">
                  <a:solidFill>
                    <a:prstClr val="white"/>
                  </a:solidFill>
                  <a:ea typeface="Calibri" panose="020F0502020204030204" pitchFamily="34" charset="0"/>
                  <a:cs typeface="Arial" panose="020B0604020202020204" pitchFamily="34" charset="0"/>
                </a:rPr>
                <a:t>. Vẽ hình quạt tròn </a:t>
              </a:r>
              <a:endParaRPr kumimoji="0" lang="da-DK" sz="45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8" name="Rectangle 27"/>
          <p:cNvSpPr/>
          <p:nvPr/>
        </p:nvSpPr>
        <p:spPr>
          <a:xfrm>
            <a:off x="685800" y="1834932"/>
            <a:ext cx="16916400" cy="6063839"/>
          </a:xfrm>
          <a:prstGeom prst="rect">
            <a:avLst/>
          </a:prstGeom>
        </p:spPr>
        <p:txBody>
          <a:bodyPr wrap="square">
            <a:spAutoFit/>
          </a:bodyPr>
          <a:lstStyle/>
          <a:p>
            <a:pPr lvl="0" algn="just">
              <a:lnSpc>
                <a:spcPct val="165000"/>
              </a:lnSpc>
              <a:tabLst>
                <a:tab pos="2719705" algn="l"/>
              </a:tabLst>
            </a:pPr>
            <a:r>
              <a:rPr lang="vi-VN" sz="4000">
                <a:solidFill>
                  <a:prstClr val="black"/>
                </a:solidFill>
                <a:ea typeface="Malgun Gothic" panose="020B0503020000020004" pitchFamily="34" charset="-127"/>
                <a:cs typeface="Arial" panose="020B0604020202020204" pitchFamily="34" charset="0"/>
              </a:rPr>
              <a:t>Sử dụng nhóm công cụ đường thẳng và đường tròn trong Geogebra để vẽ hình quạt tròn với số đo góc ở tâm cho </a:t>
            </a:r>
            <a:r>
              <a:rPr lang="vi-VN" sz="4000">
                <a:solidFill>
                  <a:prstClr val="black"/>
                </a:solidFill>
                <a:ea typeface="Malgun Gothic" panose="020B0503020000020004" pitchFamily="34" charset="-127"/>
                <a:cs typeface="Arial" panose="020B0604020202020204" pitchFamily="34" charset="0"/>
              </a:rPr>
              <a:t>trước</a:t>
            </a:r>
            <a:r>
              <a:rPr lang="vi-VN" sz="4000" smtClean="0">
                <a:solidFill>
                  <a:prstClr val="black"/>
                </a:solidFill>
                <a:ea typeface="Malgun Gothic" panose="020B0503020000020004" pitchFamily="34" charset="-127"/>
                <a:cs typeface="Arial" panose="020B0604020202020204" pitchFamily="34" charset="0"/>
              </a:rPr>
              <a:t>.</a:t>
            </a:r>
            <a:endParaRPr lang="en-US" sz="4000" smtClean="0">
              <a:solidFill>
                <a:prstClr val="black"/>
              </a:solidFill>
              <a:ea typeface="Malgun Gothic" panose="020B0503020000020004" pitchFamily="34" charset="-127"/>
              <a:cs typeface="Arial" panose="020B0604020202020204" pitchFamily="34" charset="0"/>
            </a:endParaRPr>
          </a:p>
          <a:p>
            <a:pPr lvl="0" algn="just">
              <a:lnSpc>
                <a:spcPct val="165000"/>
              </a:lnSpc>
              <a:tabLst>
                <a:tab pos="2719705" algn="l"/>
              </a:tabLst>
            </a:pPr>
            <a:r>
              <a:rPr kumimoji="0" lang="da-DK" sz="4000" b="1" i="1"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Bước </a:t>
            </a:r>
            <a:r>
              <a:rPr kumimoji="0" lang="da-DK" sz="4000" b="1" i="1"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1.</a:t>
            </a:r>
            <a:r>
              <a:rPr kumimoji="0" lang="da-DK"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r>
              <a:rPr lang="da-DK"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a:t>Vẽ </a:t>
            </a:r>
            <a:r>
              <a:rPr lang="da-DK" sz="4000">
                <a:solidFill>
                  <a:prstClr val="black"/>
                </a:solidFill>
                <a:latin typeface="Arial" panose="020B0604020202020204" pitchFamily="34" charset="0"/>
                <a:ea typeface="Malgun Gothic" panose="020B0503020000020004" pitchFamily="34" charset="-127"/>
                <a:cs typeface="Arial" panose="020B0604020202020204" pitchFamily="34" charset="0"/>
              </a:rPr>
              <a:t>góc </a:t>
            </a:r>
            <a:r>
              <a:rPr lang="da-DK" sz="4000">
                <a:solidFill>
                  <a:prstClr val="black"/>
                </a:solidFill>
                <a:latin typeface="Arial" panose="020B0604020202020204" pitchFamily="34" charset="0"/>
                <a:ea typeface="Malgun Gothic" panose="020B0503020000020004" pitchFamily="34" charset="-127"/>
                <a:cs typeface="Arial" panose="020B0604020202020204" pitchFamily="34" charset="0"/>
              </a:rPr>
              <a:t>70</a:t>
            </a:r>
            <a:r>
              <a:rPr lang="da-DK"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a:t>°.</a:t>
            </a:r>
          </a:p>
          <a:p>
            <a:pPr lvl="0" algn="just">
              <a:lnSpc>
                <a:spcPct val="165000"/>
              </a:lnSpc>
              <a:tabLst>
                <a:tab pos="2719705" algn="l"/>
              </a:tabLst>
            </a:pP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Chọn </a:t>
            </a:r>
            <a:r>
              <a:rPr kumimoji="0" lang="en-US" sz="4000" b="0" i="0" u="none" strike="noStrike" kern="1200" cap="none" spc="0" normalizeH="0" baseline="0" noProof="0" smtClean="0">
                <a:ln>
                  <a:noFill/>
                </a:ln>
                <a:solidFill>
                  <a:prstClr val="black"/>
                </a:solidFill>
                <a:effectLst/>
                <a:uLnTx/>
                <a:uFillTx/>
                <a:latin typeface="Calibri"/>
                <a:ea typeface="Calibri" panose="020F0502020204030204" pitchFamily="34" charset="0"/>
                <a:cs typeface="Arial" panose="020B0604020202020204" pitchFamily="34" charset="0"/>
              </a:rPr>
              <a:t>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Chọn</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Calibri"/>
                <a:ea typeface="Calibri" panose="020F0502020204030204" pitchFamily="34" charset="0"/>
                <a:cs typeface="Arial" panose="020B0604020202020204" pitchFamily="34" charset="0"/>
              </a:rPr>
              <a:t>                        </a:t>
            </a:r>
            <a:r>
              <a:rPr lang="vi-VN" sz="4000">
                <a:solidFill>
                  <a:prstClr val="black"/>
                </a:solidFill>
                <a:ea typeface="Calibri" panose="020F0502020204030204" pitchFamily="34" charset="0"/>
                <a:cs typeface="Arial" panose="020B0604020202020204" pitchFamily="34" charset="0"/>
              </a:rPr>
              <a:t>→ Lần lượt chọn các điểm A, B và nhập số đo 70 vào cửa sổ mới hiện ra, chọn “ngược chiều kim đồng hồ”, ta được ba điểm A, B, A' sao cho góc ABA' có số đo bằng </a:t>
            </a:r>
            <a:r>
              <a:rPr lang="vi-VN" sz="4000">
                <a:solidFill>
                  <a:prstClr val="black"/>
                </a:solidFill>
                <a:ea typeface="Calibri" panose="020F0502020204030204" pitchFamily="34" charset="0"/>
                <a:cs typeface="Arial" panose="020B0604020202020204" pitchFamily="34" charset="0"/>
              </a:rPr>
              <a:t>70</a:t>
            </a:r>
            <a:r>
              <a:rPr lang="vi-VN" sz="4000" smtClean="0">
                <a:solidFill>
                  <a:prstClr val="black"/>
                </a:solidFill>
                <a:ea typeface="Calibri" panose="020F0502020204030204" pitchFamily="34" charset="0"/>
                <a:cs typeface="Arial" panose="020B0604020202020204" pitchFamily="34" charset="0"/>
              </a:rPr>
              <a:t>°.</a:t>
            </a:r>
            <a:endParaRPr lang="vi-VN" sz="4000">
              <a:solidFill>
                <a:prstClr val="black"/>
              </a:solidFill>
              <a:ea typeface="Calibri" panose="020F0502020204030204" pitchFamily="34" charset="0"/>
              <a:cs typeface="Arial" panose="020B0604020202020204" pitchFamily="34" charset="0"/>
            </a:endParaRPr>
          </a:p>
        </p:txBody>
      </p:sp>
      <p:sp>
        <p:nvSpPr>
          <p:cNvPr id="34" name="Freeform 21"/>
          <p:cNvSpPr/>
          <p:nvPr/>
        </p:nvSpPr>
        <p:spPr>
          <a:xfrm>
            <a:off x="16329543" y="171517"/>
            <a:ext cx="1690714" cy="1649312"/>
          </a:xfrm>
          <a:custGeom>
            <a:avLst/>
            <a:gdLst/>
            <a:ahLst/>
            <a:cxnLst/>
            <a:rect l="l" t="t" r="r" b="b"/>
            <a:pathLst>
              <a:path w="2218190" h="2373549">
                <a:moveTo>
                  <a:pt x="0" y="0"/>
                </a:moveTo>
                <a:lnTo>
                  <a:pt x="2218189" y="0"/>
                </a:lnTo>
                <a:lnTo>
                  <a:pt x="2218189" y="2373549"/>
                </a:lnTo>
                <a:lnTo>
                  <a:pt x="0" y="2373549"/>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pic>
        <p:nvPicPr>
          <p:cNvPr id="3" name="Picture 2"/>
          <p:cNvPicPr>
            <a:picLocks noChangeAspect="1"/>
          </p:cNvPicPr>
          <p:nvPr/>
        </p:nvPicPr>
        <p:blipFill>
          <a:blip r:embed="rId14"/>
          <a:stretch>
            <a:fillRect/>
          </a:stretch>
        </p:blipFill>
        <p:spPr>
          <a:xfrm>
            <a:off x="2147202" y="4834186"/>
            <a:ext cx="1053198" cy="1147514"/>
          </a:xfrm>
          <a:prstGeom prst="rect">
            <a:avLst/>
          </a:prstGeom>
        </p:spPr>
      </p:pic>
      <p:pic>
        <p:nvPicPr>
          <p:cNvPr id="4" name="Picture 3"/>
          <p:cNvPicPr>
            <a:picLocks noChangeAspect="1"/>
          </p:cNvPicPr>
          <p:nvPr/>
        </p:nvPicPr>
        <p:blipFill>
          <a:blip r:embed="rId15"/>
          <a:stretch>
            <a:fillRect/>
          </a:stretch>
        </p:blipFill>
        <p:spPr>
          <a:xfrm>
            <a:off x="5530065" y="4938960"/>
            <a:ext cx="5061735" cy="962025"/>
          </a:xfrm>
          <a:prstGeom prst="rect">
            <a:avLst/>
          </a:prstGeom>
        </p:spPr>
      </p:pic>
      <p:grpSp>
        <p:nvGrpSpPr>
          <p:cNvPr id="21" name="Group 2"/>
          <p:cNvGrpSpPr/>
          <p:nvPr/>
        </p:nvGrpSpPr>
        <p:grpSpPr>
          <a:xfrm>
            <a:off x="-195420" y="8847211"/>
            <a:ext cx="18678839" cy="1439789"/>
            <a:chOff x="0" y="0"/>
            <a:chExt cx="4919530" cy="815045"/>
          </a:xfrm>
        </p:grpSpPr>
        <p:sp>
          <p:nvSpPr>
            <p:cNvPr id="22"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23"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4"/>
          <p:cNvSpPr/>
          <p:nvPr/>
        </p:nvSpPr>
        <p:spPr>
          <a:xfrm>
            <a:off x="15240000" y="7708271"/>
            <a:ext cx="2616878" cy="2388229"/>
          </a:xfrm>
          <a:custGeom>
            <a:avLst/>
            <a:gdLst/>
            <a:ahLst/>
            <a:cxnLst/>
            <a:rect l="l" t="t" r="r" b="b"/>
            <a:pathLst>
              <a:path w="4142416" h="4114800">
                <a:moveTo>
                  <a:pt x="0" y="0"/>
                </a:moveTo>
                <a:lnTo>
                  <a:pt x="4142416" y="0"/>
                </a:lnTo>
                <a:lnTo>
                  <a:pt x="4142416" y="4114800"/>
                </a:lnTo>
                <a:lnTo>
                  <a:pt x="0" y="4114800"/>
                </a:lnTo>
                <a:lnTo>
                  <a:pt x="0" y="0"/>
                </a:lnTo>
                <a:close/>
              </a:path>
            </a:pathLst>
          </a:custGeom>
          <a:blipFill>
            <a:blip r:embed="rId1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33096165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sp>
        <p:nvSpPr>
          <p:cNvPr id="34" name="Freeform 21"/>
          <p:cNvSpPr/>
          <p:nvPr/>
        </p:nvSpPr>
        <p:spPr>
          <a:xfrm>
            <a:off x="16329543" y="171517"/>
            <a:ext cx="1690714" cy="1649312"/>
          </a:xfrm>
          <a:custGeom>
            <a:avLst/>
            <a:gdLst/>
            <a:ahLst/>
            <a:cxnLst/>
            <a:rect l="l" t="t" r="r" b="b"/>
            <a:pathLst>
              <a:path w="2218190" h="2373549">
                <a:moveTo>
                  <a:pt x="0" y="0"/>
                </a:moveTo>
                <a:lnTo>
                  <a:pt x="2218189" y="0"/>
                </a:lnTo>
                <a:lnTo>
                  <a:pt x="2218189" y="2373549"/>
                </a:lnTo>
                <a:lnTo>
                  <a:pt x="0" y="2373549"/>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sp>
        <p:nvSpPr>
          <p:cNvPr id="28" name="Rectangle 27"/>
          <p:cNvSpPr/>
          <p:nvPr/>
        </p:nvSpPr>
        <p:spPr>
          <a:xfrm>
            <a:off x="457200" y="1714500"/>
            <a:ext cx="17334457" cy="4154984"/>
          </a:xfrm>
          <a:prstGeom prst="rect">
            <a:avLst/>
          </a:prstGeom>
        </p:spPr>
        <p:txBody>
          <a:bodyPr wrap="square">
            <a:spAutoFit/>
          </a:bodyPr>
          <a:lstStyle/>
          <a:p>
            <a:pPr lvl="0" algn="just">
              <a:lnSpc>
                <a:spcPct val="165000"/>
              </a:lnSpc>
              <a:tabLst>
                <a:tab pos="2719705" algn="l"/>
              </a:tabLst>
            </a:pPr>
            <a:r>
              <a:rPr kumimoji="0" lang="vi-VN" sz="4000" b="1" i="1"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Bước </a:t>
            </a:r>
            <a:r>
              <a:rPr kumimoji="0" lang="en-US" sz="4000" b="1" i="1"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2</a:t>
            </a:r>
            <a:r>
              <a:rPr kumimoji="0" lang="vi-VN" sz="4000" b="1" i="1"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Vẽ hình </a:t>
            </a:r>
            <a:r>
              <a:rPr lang="vi-VN" sz="4000">
                <a:solidFill>
                  <a:prstClr val="black"/>
                </a:solidFill>
                <a:ea typeface="Malgun Gothic" panose="020B0503020000020004" pitchFamily="34" charset="-127"/>
                <a:cs typeface="Arial" panose="020B0604020202020204" pitchFamily="34" charset="0"/>
              </a:rPr>
              <a:t>quạt </a:t>
            </a:r>
            <a:r>
              <a:rPr lang="vi-VN" sz="4000" smtClean="0">
                <a:solidFill>
                  <a:prstClr val="black"/>
                </a:solidFill>
                <a:ea typeface="Malgun Gothic" panose="020B0503020000020004" pitchFamily="34" charset="-127"/>
                <a:cs typeface="Arial" panose="020B0604020202020204" pitchFamily="34" charset="0"/>
              </a:rPr>
              <a:t>tròn.</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a:p>
            <a:pPr lvl="0" algn="just">
              <a:lnSpc>
                <a:spcPct val="165000"/>
              </a:lnSpc>
              <a:tabLst>
                <a:tab pos="2719705" algn="l"/>
              </a:tabLst>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Chọn  </a:t>
            </a:r>
            <a:r>
              <a:rPr kumimoji="0" lang="en-US" sz="4000" b="0" i="0" u="none" strike="noStrike" kern="1200" cap="none" spc="0" normalizeH="0" baseline="0" noProof="0" smtClean="0">
                <a:ln>
                  <a:noFill/>
                </a:ln>
                <a:solidFill>
                  <a:prstClr val="black"/>
                </a:solidFill>
                <a:effectLst/>
                <a:uLnTx/>
                <a:uFillTx/>
                <a:latin typeface="Calibri"/>
                <a:ea typeface="Malgun Gothic" panose="020B0503020000020004" pitchFamily="34" charset="-127"/>
                <a:cs typeface="Arial" panose="020B0604020202020204" pitchFamily="34" charset="0"/>
              </a:rPr>
              <a:t>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Chọn </a:t>
            </a:r>
            <a:r>
              <a:rPr kumimoji="0" lang="en-US" sz="4000" b="0" i="0" u="none" strike="noStrike" kern="1200" cap="none" spc="0" normalizeH="0" baseline="0" noProof="0" smtClean="0">
                <a:ln>
                  <a:noFill/>
                </a:ln>
                <a:solidFill>
                  <a:prstClr val="black"/>
                </a:solidFill>
                <a:effectLst/>
                <a:uLnTx/>
                <a:uFillTx/>
                <a:latin typeface="Calibri"/>
                <a:ea typeface="Malgun Gothic" panose="020B0503020000020004" pitchFamily="34" charset="-127"/>
                <a:cs typeface="Arial" panose="020B0604020202020204" pitchFamily="34" charset="0"/>
              </a:rPr>
              <a:t>                                         </a:t>
            </a:r>
            <a:r>
              <a:rPr kumimoji="0" lang="en-US" sz="4000" b="0" i="0" u="none" strike="noStrike" kern="1200" cap="none" spc="0" normalizeH="0" noProof="0" smtClean="0">
                <a:ln>
                  <a:noFill/>
                </a:ln>
                <a:solidFill>
                  <a:prstClr val="black"/>
                </a:solidFill>
                <a:effectLst/>
                <a:uLnTx/>
                <a:uFillTx/>
                <a:latin typeface="Calibri"/>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 Lần lượt nháy nút trái chuột vào các điểm B, A, A' ta được hình quạt tròn với góc ở tâm B bằng 70° như Hình T.3.</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nvGrpSpPr>
          <p:cNvPr id="20" name="Group 2"/>
          <p:cNvGrpSpPr/>
          <p:nvPr/>
        </p:nvGrpSpPr>
        <p:grpSpPr>
          <a:xfrm>
            <a:off x="-195420" y="8847211"/>
            <a:ext cx="18678839" cy="1439789"/>
            <a:chOff x="0" y="0"/>
            <a:chExt cx="4919530" cy="815045"/>
          </a:xfrm>
        </p:grpSpPr>
        <p:sp>
          <p:nvSpPr>
            <p:cNvPr id="21"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22"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3"/>
          <p:cNvGrpSpPr/>
          <p:nvPr/>
        </p:nvGrpSpPr>
        <p:grpSpPr>
          <a:xfrm>
            <a:off x="4305299" y="419100"/>
            <a:ext cx="9677400" cy="1090374"/>
            <a:chOff x="2147189" y="342900"/>
            <a:chExt cx="13973570" cy="1318974"/>
          </a:xfrm>
        </p:grpSpPr>
        <p:grpSp>
          <p:nvGrpSpPr>
            <p:cNvPr id="25" name="Group 9"/>
            <p:cNvGrpSpPr/>
            <p:nvPr/>
          </p:nvGrpSpPr>
          <p:grpSpPr>
            <a:xfrm>
              <a:off x="2819399" y="342900"/>
              <a:ext cx="13030201" cy="1318974"/>
              <a:chOff x="0" y="0"/>
              <a:chExt cx="19939447" cy="2098854"/>
            </a:xfrm>
          </p:grpSpPr>
          <p:grpSp>
            <p:nvGrpSpPr>
              <p:cNvPr id="30" name="Group 10"/>
              <p:cNvGrpSpPr/>
              <p:nvPr/>
            </p:nvGrpSpPr>
            <p:grpSpPr>
              <a:xfrm>
                <a:off x="389675" y="213514"/>
                <a:ext cx="19549772" cy="1885339"/>
                <a:chOff x="0" y="0"/>
                <a:chExt cx="3861683" cy="372413"/>
              </a:xfrm>
            </p:grpSpPr>
            <p:sp>
              <p:nvSpPr>
                <p:cNvPr id="35" name="Freeform 11"/>
                <p:cNvSpPr/>
                <p:nvPr/>
              </p:nvSpPr>
              <p:spPr>
                <a:xfrm>
                  <a:off x="0" y="0"/>
                  <a:ext cx="3861683" cy="372413"/>
                </a:xfrm>
                <a:custGeom>
                  <a:avLst/>
                  <a:gdLst/>
                  <a:ahLst/>
                  <a:cxnLst/>
                  <a:rect l="l" t="t" r="r" b="b"/>
                  <a:pathLst>
                    <a:path w="3861683" h="372413">
                      <a:moveTo>
                        <a:pt x="26929" y="0"/>
                      </a:moveTo>
                      <a:lnTo>
                        <a:pt x="3834755" y="0"/>
                      </a:lnTo>
                      <a:cubicBezTo>
                        <a:pt x="3849627" y="0"/>
                        <a:pt x="3861683" y="12056"/>
                        <a:pt x="3861683" y="26929"/>
                      </a:cubicBezTo>
                      <a:lnTo>
                        <a:pt x="3861683" y="345484"/>
                      </a:lnTo>
                      <a:cubicBezTo>
                        <a:pt x="3861683" y="360356"/>
                        <a:pt x="3849627" y="372413"/>
                        <a:pt x="3834755" y="372413"/>
                      </a:cubicBezTo>
                      <a:lnTo>
                        <a:pt x="26929" y="372413"/>
                      </a:lnTo>
                      <a:cubicBezTo>
                        <a:pt x="12056" y="372413"/>
                        <a:pt x="0" y="360356"/>
                        <a:pt x="0" y="345484"/>
                      </a:cubicBezTo>
                      <a:lnTo>
                        <a:pt x="0" y="26929"/>
                      </a:lnTo>
                      <a:cubicBezTo>
                        <a:pt x="0" y="12056"/>
                        <a:pt x="12056" y="0"/>
                        <a:pt x="26929" y="0"/>
                      </a:cubicBezTo>
                      <a:close/>
                    </a:path>
                  </a:pathLst>
                </a:custGeom>
                <a:solidFill>
                  <a:srgbClr val="18608D"/>
                </a:solidFill>
                <a:ln cap="rnd">
                  <a:noFill/>
                  <a:prstDash val="solid"/>
                  <a:round/>
                </a:ln>
              </p:spPr>
            </p:sp>
            <p:sp>
              <p:nvSpPr>
                <p:cNvPr id="36" name="TextBox 12"/>
                <p:cNvSpPr txBox="1"/>
                <p:nvPr/>
              </p:nvSpPr>
              <p:spPr>
                <a:xfrm>
                  <a:off x="0" y="-38100"/>
                  <a:ext cx="3861683" cy="4105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13"/>
              <p:cNvGrpSpPr/>
              <p:nvPr/>
            </p:nvGrpSpPr>
            <p:grpSpPr>
              <a:xfrm>
                <a:off x="0" y="0"/>
                <a:ext cx="19650098" cy="1885339"/>
                <a:chOff x="0" y="0"/>
                <a:chExt cx="3881501" cy="372413"/>
              </a:xfrm>
            </p:grpSpPr>
            <p:sp>
              <p:nvSpPr>
                <p:cNvPr id="32" name="Freeform 14"/>
                <p:cNvSpPr/>
                <p:nvPr/>
              </p:nvSpPr>
              <p:spPr>
                <a:xfrm>
                  <a:off x="0" y="0"/>
                  <a:ext cx="3881501" cy="372413"/>
                </a:xfrm>
                <a:custGeom>
                  <a:avLst/>
                  <a:gdLst/>
                  <a:ahLst/>
                  <a:cxnLst/>
                  <a:rect l="l" t="t" r="r" b="b"/>
                  <a:pathLst>
                    <a:path w="3881501" h="372413">
                      <a:moveTo>
                        <a:pt x="26791" y="0"/>
                      </a:moveTo>
                      <a:lnTo>
                        <a:pt x="3854709" y="0"/>
                      </a:lnTo>
                      <a:cubicBezTo>
                        <a:pt x="3861815" y="0"/>
                        <a:pt x="3868629" y="2823"/>
                        <a:pt x="3873654" y="7847"/>
                      </a:cubicBezTo>
                      <a:cubicBezTo>
                        <a:pt x="3878678" y="12871"/>
                        <a:pt x="3881501" y="19686"/>
                        <a:pt x="3881501" y="26791"/>
                      </a:cubicBezTo>
                      <a:lnTo>
                        <a:pt x="3881501" y="345621"/>
                      </a:lnTo>
                      <a:cubicBezTo>
                        <a:pt x="3881501" y="352727"/>
                        <a:pt x="3878678" y="359541"/>
                        <a:pt x="3873654" y="364566"/>
                      </a:cubicBezTo>
                      <a:cubicBezTo>
                        <a:pt x="3868629" y="369590"/>
                        <a:pt x="3861815" y="372413"/>
                        <a:pt x="3854709" y="372413"/>
                      </a:cubicBezTo>
                      <a:lnTo>
                        <a:pt x="26791" y="372413"/>
                      </a:lnTo>
                      <a:cubicBezTo>
                        <a:pt x="19686" y="372413"/>
                        <a:pt x="12871" y="369590"/>
                        <a:pt x="7847" y="364566"/>
                      </a:cubicBezTo>
                      <a:cubicBezTo>
                        <a:pt x="2823" y="359541"/>
                        <a:pt x="0" y="352727"/>
                        <a:pt x="0" y="345621"/>
                      </a:cubicBezTo>
                      <a:lnTo>
                        <a:pt x="0" y="26791"/>
                      </a:lnTo>
                      <a:cubicBezTo>
                        <a:pt x="0" y="19686"/>
                        <a:pt x="2823" y="12871"/>
                        <a:pt x="7847" y="7847"/>
                      </a:cubicBezTo>
                      <a:cubicBezTo>
                        <a:pt x="12871" y="2823"/>
                        <a:pt x="19686" y="0"/>
                        <a:pt x="26791" y="0"/>
                      </a:cubicBezTo>
                      <a:close/>
                    </a:path>
                  </a:pathLst>
                </a:custGeom>
                <a:solidFill>
                  <a:srgbClr val="3794CF"/>
                </a:solidFill>
                <a:ln cap="rnd">
                  <a:noFill/>
                  <a:prstDash val="solid"/>
                  <a:round/>
                </a:ln>
              </p:spPr>
            </p:sp>
            <p:sp>
              <p:nvSpPr>
                <p:cNvPr id="33" name="TextBox 15"/>
                <p:cNvSpPr txBox="1"/>
                <p:nvPr/>
              </p:nvSpPr>
              <p:spPr>
                <a:xfrm>
                  <a:off x="0" y="-38100"/>
                  <a:ext cx="3881501" cy="4105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9" name="Rectangle 28"/>
            <p:cNvSpPr/>
            <p:nvPr/>
          </p:nvSpPr>
          <p:spPr>
            <a:xfrm>
              <a:off x="2147189" y="495301"/>
              <a:ext cx="13973570" cy="949372"/>
            </a:xfrm>
            <a:prstGeom prst="rect">
              <a:avLst/>
            </a:prstGeom>
          </p:spPr>
          <p:txBody>
            <a:bodyPr wrap="square">
              <a:spAutoFit/>
            </a:bodyPr>
            <a:lstStyle/>
            <a:p>
              <a:pPr lvl="0" algn="ctr">
                <a:spcBef>
                  <a:spcPts val="300"/>
                </a:spcBef>
                <a:spcAft>
                  <a:spcPts val="300"/>
                </a:spcAft>
                <a:defRPr/>
              </a:pPr>
              <a:r>
                <a:rPr lang="en-US" sz="4500" b="1" smtClean="0">
                  <a:solidFill>
                    <a:prstClr val="white"/>
                  </a:solidFill>
                  <a:latin typeface="Arial" panose="020B0604020202020204" pitchFamily="34" charset="0"/>
                  <a:ea typeface="Calibri" panose="020F0502020204030204" pitchFamily="34" charset="0"/>
                  <a:cs typeface="Arial" panose="020B0604020202020204" pitchFamily="34" charset="0"/>
                </a:rPr>
                <a:t>HĐ</a:t>
              </a:r>
              <a:r>
                <a:rPr lang="vi-VN" sz="4500" b="1" smtClean="0">
                  <a:solidFill>
                    <a:prstClr val="white"/>
                  </a:solidFill>
                  <a:ea typeface="Calibri" panose="020F0502020204030204" pitchFamily="34" charset="0"/>
                  <a:cs typeface="Arial" panose="020B0604020202020204" pitchFamily="34" charset="0"/>
                </a:rPr>
                <a:t>3</a:t>
              </a:r>
              <a:r>
                <a:rPr lang="vi-VN" sz="4500" b="1">
                  <a:solidFill>
                    <a:prstClr val="white"/>
                  </a:solidFill>
                  <a:ea typeface="Calibri" panose="020F0502020204030204" pitchFamily="34" charset="0"/>
                  <a:cs typeface="Arial" panose="020B0604020202020204" pitchFamily="34" charset="0"/>
                </a:rPr>
                <a:t>. Vẽ hình quạt tròn </a:t>
              </a:r>
              <a:endParaRPr kumimoji="0" lang="da-DK" sz="45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7" name="Picture 36"/>
          <p:cNvPicPr>
            <a:picLocks noChangeAspect="1"/>
          </p:cNvPicPr>
          <p:nvPr/>
        </p:nvPicPr>
        <p:blipFill>
          <a:blip r:embed="rId14"/>
          <a:stretch>
            <a:fillRect/>
          </a:stretch>
        </p:blipFill>
        <p:spPr>
          <a:xfrm>
            <a:off x="1984366" y="2728907"/>
            <a:ext cx="1063634" cy="1095385"/>
          </a:xfrm>
          <a:prstGeom prst="rect">
            <a:avLst/>
          </a:prstGeom>
        </p:spPr>
      </p:pic>
      <p:pic>
        <p:nvPicPr>
          <p:cNvPr id="8" name="Picture 7"/>
          <p:cNvPicPr>
            <a:picLocks noChangeAspect="1"/>
          </p:cNvPicPr>
          <p:nvPr/>
        </p:nvPicPr>
        <p:blipFill>
          <a:blip r:embed="rId15"/>
          <a:stretch>
            <a:fillRect/>
          </a:stretch>
        </p:blipFill>
        <p:spPr>
          <a:xfrm>
            <a:off x="5539793" y="2728907"/>
            <a:ext cx="10309807" cy="1059573"/>
          </a:xfrm>
          <a:prstGeom prst="rect">
            <a:avLst/>
          </a:prstGeom>
        </p:spPr>
      </p:pic>
      <p:pic>
        <p:nvPicPr>
          <p:cNvPr id="16" name="Picture 15"/>
          <p:cNvPicPr>
            <a:picLocks noChangeAspect="1"/>
          </p:cNvPicPr>
          <p:nvPr/>
        </p:nvPicPr>
        <p:blipFill>
          <a:blip r:embed="rId16"/>
          <a:stretch>
            <a:fillRect/>
          </a:stretch>
        </p:blipFill>
        <p:spPr>
          <a:xfrm>
            <a:off x="9040922" y="5262296"/>
            <a:ext cx="8750735" cy="4758004"/>
          </a:xfrm>
          <a:prstGeom prst="rect">
            <a:avLst/>
          </a:prstGeom>
        </p:spPr>
      </p:pic>
      <p:sp>
        <p:nvSpPr>
          <p:cNvPr id="38" name="Freeform 4"/>
          <p:cNvSpPr/>
          <p:nvPr/>
        </p:nvSpPr>
        <p:spPr>
          <a:xfrm>
            <a:off x="529518" y="7335887"/>
            <a:ext cx="2616878" cy="2388229"/>
          </a:xfrm>
          <a:custGeom>
            <a:avLst/>
            <a:gdLst/>
            <a:ahLst/>
            <a:cxnLst/>
            <a:rect l="l" t="t" r="r" b="b"/>
            <a:pathLst>
              <a:path w="4142416" h="4114800">
                <a:moveTo>
                  <a:pt x="0" y="0"/>
                </a:moveTo>
                <a:lnTo>
                  <a:pt x="4142416" y="0"/>
                </a:lnTo>
                <a:lnTo>
                  <a:pt x="4142416" y="4114800"/>
                </a:lnTo>
                <a:lnTo>
                  <a:pt x="0" y="4114800"/>
                </a:lnTo>
                <a:lnTo>
                  <a:pt x="0" y="0"/>
                </a:lnTo>
                <a:close/>
              </a:path>
            </a:pathLst>
          </a:custGeom>
          <a:blipFill>
            <a:blip r:embed="rId17">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710759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 y="3390900"/>
            <a:ext cx="18288000" cy="2209800"/>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TextBox 112"/>
          <p:cNvSpPr txBox="1"/>
          <p:nvPr/>
        </p:nvSpPr>
        <p:spPr>
          <a:xfrm>
            <a:off x="962780" y="408682"/>
            <a:ext cx="6096000" cy="1077218"/>
          </a:xfrm>
          <a:prstGeom prst="rect">
            <a:avLst/>
          </a:prstGeom>
        </p:spPr>
        <p:txBody>
          <a:bodyPr wrap="square" lIns="0" tIns="0" rIns="0" bIns="0" rtlCol="0" anchor="t">
            <a:spAutoFit/>
          </a:bodyPr>
          <a:lstStyle/>
          <a:p>
            <a:pPr marL="0" marR="0" lvl="0" indent="0" algn="l" defTabSz="1828800" rtl="0" eaLnBrk="1" fontAlgn="auto" latinLnBrk="0" hangingPunct="1">
              <a:lnSpc>
                <a:spcPct val="100000"/>
              </a:lnSpc>
              <a:spcBef>
                <a:spcPts val="0"/>
              </a:spcBef>
              <a:spcAft>
                <a:spcPts val="0"/>
              </a:spcAft>
              <a:buClr>
                <a:srgbClr val="143E63"/>
              </a:buClr>
              <a:buSzPts val="3000"/>
              <a:buFontTx/>
              <a:buNone/>
              <a:tabLst/>
              <a:defRPr/>
            </a:pPr>
            <a:r>
              <a:rPr kumimoji="0" lang="en-US" sz="7000" b="1" i="0" u="none" strike="noStrike" kern="0" cap="none" spc="0" normalizeH="0" baseline="0" noProof="0">
                <a:ln>
                  <a:noFill/>
                </a:ln>
                <a:solidFill>
                  <a:srgbClr val="C00000"/>
                </a:solidFill>
                <a:effectLst/>
                <a:uLnTx/>
                <a:uFillTx/>
                <a:latin typeface="Arial"/>
                <a:ea typeface="+mn-ea"/>
                <a:cs typeface="Arial"/>
                <a:sym typeface="Merriweather Sans"/>
              </a:rPr>
              <a:t>KHỞI </a:t>
            </a:r>
            <a:r>
              <a:rPr kumimoji="0" lang="en-US" sz="6500" b="1" i="0" u="none" strike="noStrike" kern="0" cap="none" spc="0" normalizeH="0" baseline="0" noProof="0">
                <a:ln>
                  <a:noFill/>
                </a:ln>
                <a:solidFill>
                  <a:srgbClr val="C00000"/>
                </a:solidFill>
                <a:effectLst/>
                <a:uLnTx/>
                <a:uFillTx/>
                <a:latin typeface="Arial"/>
                <a:ea typeface="+mn-ea"/>
                <a:cs typeface="Arial"/>
                <a:sym typeface="Merriweather Sans"/>
              </a:rPr>
              <a:t>ĐỘNG</a:t>
            </a:r>
            <a:endParaRPr kumimoji="0" lang="en-US" sz="6500" b="1" i="0" u="none" strike="noStrike" kern="0" cap="none" spc="0" normalizeH="0" baseline="0" noProof="0" dirty="0">
              <a:ln>
                <a:noFill/>
              </a:ln>
              <a:solidFill>
                <a:srgbClr val="C00000"/>
              </a:solidFill>
              <a:effectLst/>
              <a:uLnTx/>
              <a:uFillTx/>
              <a:latin typeface="Arial"/>
              <a:ea typeface="+mn-ea"/>
              <a:cs typeface="Arial"/>
              <a:sym typeface="Merriweather Sans"/>
            </a:endParaRPr>
          </a:p>
        </p:txBody>
      </p:sp>
      <p:sp>
        <p:nvSpPr>
          <p:cNvPr id="5" name="Rectangle 4"/>
          <p:cNvSpPr/>
          <p:nvPr/>
        </p:nvSpPr>
        <p:spPr>
          <a:xfrm>
            <a:off x="962780" y="3467100"/>
            <a:ext cx="16362441" cy="1824923"/>
          </a:xfrm>
          <a:prstGeom prst="rect">
            <a:avLst/>
          </a:prstGeom>
        </p:spPr>
        <p:txBody>
          <a:bodyPr wrap="square">
            <a:spAutoFit/>
          </a:bodyPr>
          <a:lstStyle/>
          <a:p>
            <a:pPr algn="just">
              <a:lnSpc>
                <a:spcPct val="150000"/>
              </a:lnSpc>
            </a:pPr>
            <a:r>
              <a:rPr lang="en-US" sz="4000">
                <a:solidFill>
                  <a:schemeClr val="bg1"/>
                </a:solidFill>
                <a:latin typeface="Arial" panose="020B0604020202020204" pitchFamily="34" charset="0"/>
                <a:cs typeface="Arial" panose="020B0604020202020204" pitchFamily="34" charset="0"/>
              </a:rPr>
              <a:t>đi qua </a:t>
            </a:r>
            <a:r>
              <a:rPr lang="en-US" sz="4000">
                <a:solidFill>
                  <a:schemeClr val="bg1"/>
                </a:solidFill>
                <a:latin typeface="Arial" panose="020B0604020202020204" pitchFamily="34" charset="0"/>
                <a:cs typeface="Arial" panose="020B0604020202020204" pitchFamily="34" charset="0"/>
              </a:rPr>
              <a:t>ba </a:t>
            </a:r>
            <a:r>
              <a:rPr lang="en-US" sz="4000" smtClean="0">
                <a:solidFill>
                  <a:schemeClr val="bg1"/>
                </a:solidFill>
                <a:latin typeface="Arial" panose="020B0604020202020204" pitchFamily="34" charset="0"/>
                <a:cs typeface="Arial" panose="020B0604020202020204" pitchFamily="34" charset="0"/>
              </a:rPr>
              <a:t>đỉnh; cung tròn; cạnh; tiếp </a:t>
            </a:r>
            <a:r>
              <a:rPr lang="en-US" sz="4000">
                <a:solidFill>
                  <a:schemeClr val="bg1"/>
                </a:solidFill>
                <a:latin typeface="Arial" panose="020B0604020202020204" pitchFamily="34" charset="0"/>
                <a:cs typeface="Arial" panose="020B0604020202020204" pitchFamily="34" charset="0"/>
              </a:rPr>
              <a:t>xúc với </a:t>
            </a:r>
            <a:r>
              <a:rPr lang="en-US" sz="4000">
                <a:solidFill>
                  <a:schemeClr val="bg1"/>
                </a:solidFill>
                <a:latin typeface="Arial" panose="020B0604020202020204" pitchFamily="34" charset="0"/>
                <a:cs typeface="Arial" panose="020B0604020202020204" pitchFamily="34" charset="0"/>
              </a:rPr>
              <a:t>ba </a:t>
            </a:r>
            <a:r>
              <a:rPr lang="en-US" sz="4000" smtClean="0">
                <a:solidFill>
                  <a:schemeClr val="bg1"/>
                </a:solidFill>
                <a:latin typeface="Arial" panose="020B0604020202020204" pitchFamily="34" charset="0"/>
                <a:cs typeface="Arial" panose="020B0604020202020204" pitchFamily="34" charset="0"/>
              </a:rPr>
              <a:t>cạnh; đỉnh; trung trực; phân giác; đầu mút</a:t>
            </a:r>
            <a:endParaRPr lang="en-US" sz="400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7273672" y="626427"/>
            <a:ext cx="9185528" cy="707886"/>
          </a:xfrm>
          <a:prstGeom prst="rect">
            <a:avLst/>
          </a:prstGeom>
        </p:spPr>
        <p:txBody>
          <a:bodyPr wrap="none">
            <a:spAutoFit/>
          </a:bodyPr>
          <a:lstStyle/>
          <a:p>
            <a:pPr algn="just">
              <a:spcBef>
                <a:spcPts val="300"/>
              </a:spcBef>
              <a:spcAft>
                <a:spcPts val="300"/>
              </a:spcAft>
            </a:pPr>
            <a:r>
              <a:rPr lang="vi-VN" sz="4000" b="1">
                <a:ea typeface="Calibri" panose="020F0502020204030204" pitchFamily="34" charset="0"/>
                <a:cs typeface="Times New Roman" panose="02020603050405020304" pitchFamily="18" charset="0"/>
              </a:rPr>
              <a:t>Điền các từ thích hợp vào chỗ chấm.</a:t>
            </a:r>
            <a:endParaRPr lang="en-US" sz="4000">
              <a:effectLst/>
              <a:ea typeface="Calibri" panose="020F0502020204030204" pitchFamily="34" charset="0"/>
              <a:cs typeface="Times New Roman" panose="02020603050405020304" pitchFamily="18" charset="0"/>
            </a:endParaRPr>
          </a:p>
        </p:txBody>
      </p:sp>
      <p:sp>
        <p:nvSpPr>
          <p:cNvPr id="10" name="Rectangle 9"/>
          <p:cNvSpPr/>
          <p:nvPr/>
        </p:nvSpPr>
        <p:spPr>
          <a:xfrm>
            <a:off x="962780" y="1996470"/>
            <a:ext cx="3358612" cy="784830"/>
          </a:xfrm>
          <a:prstGeom prst="rect">
            <a:avLst/>
          </a:prstGeom>
        </p:spPr>
        <p:txBody>
          <a:bodyPr wrap="none">
            <a:spAutoFit/>
          </a:bodyPr>
          <a:lstStyle/>
          <a:p>
            <a:pPr algn="just">
              <a:spcBef>
                <a:spcPts val="300"/>
              </a:spcBef>
              <a:spcAft>
                <a:spcPts val="300"/>
              </a:spcAft>
            </a:pPr>
            <a:r>
              <a:rPr lang="en-US" sz="4500" b="1" smtClean="0">
                <a:solidFill>
                  <a:srgbClr val="3D7073"/>
                </a:solidFill>
                <a:latin typeface="Arial" panose="020B0604020202020204" pitchFamily="34" charset="0"/>
                <a:ea typeface="Calibri" panose="020F0502020204030204" pitchFamily="34" charset="0"/>
                <a:cs typeface="Arial" panose="020B0604020202020204" pitchFamily="34" charset="0"/>
              </a:rPr>
              <a:t>Nội dung 1:</a:t>
            </a:r>
            <a:endParaRPr lang="en-US" sz="4500">
              <a:solidFill>
                <a:srgbClr val="3D7073"/>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1" name="Group 2"/>
          <p:cNvGrpSpPr/>
          <p:nvPr/>
        </p:nvGrpSpPr>
        <p:grpSpPr>
          <a:xfrm>
            <a:off x="0" y="7658100"/>
            <a:ext cx="18288000" cy="2209800"/>
            <a:chOff x="0" y="0"/>
            <a:chExt cx="4919530" cy="815045"/>
          </a:xfrm>
          <a:solidFill>
            <a:schemeClr val="tx2">
              <a:lumMod val="40000"/>
              <a:lumOff val="60000"/>
            </a:schemeClr>
          </a:solidFill>
        </p:grpSpPr>
        <p:sp>
          <p:nvSpPr>
            <p:cNvPr id="12"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grpFill/>
            <a:ln cap="sq">
              <a:noFill/>
              <a:prstDash val="solid"/>
              <a:miter/>
            </a:ln>
          </p:spPr>
        </p:sp>
        <p:sp>
          <p:nvSpPr>
            <p:cNvPr id="13" name="TextBox 4"/>
            <p:cNvSpPr txBox="1"/>
            <p:nvPr/>
          </p:nvSpPr>
          <p:spPr>
            <a:xfrm>
              <a:off x="0" y="-38100"/>
              <a:ext cx="4919530" cy="853145"/>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962779" y="7776508"/>
            <a:ext cx="16362441" cy="1938992"/>
          </a:xfrm>
          <a:prstGeom prst="rect">
            <a:avLst/>
          </a:prstGeom>
        </p:spPr>
        <p:txBody>
          <a:bodyPr wrap="square">
            <a:spAutoFit/>
          </a:bodyPr>
          <a:lstStyle/>
          <a:p>
            <a:pPr algn="just">
              <a:lnSpc>
                <a:spcPct val="150000"/>
              </a:lnSpc>
            </a:pPr>
            <a:r>
              <a:rPr lang="en-US" sz="4000" smtClean="0">
                <a:solidFill>
                  <a:schemeClr val="bg1"/>
                </a:solidFill>
                <a:latin typeface="Arial" panose="020B0604020202020204" pitchFamily="34" charset="0"/>
                <a:cs typeface="Arial" panose="020B0604020202020204" pitchFamily="34" charset="0"/>
              </a:rPr>
              <a:t>O'O; 	        S; 		    OA; 	          OB;            SO;             O;            AB; </a:t>
            </a:r>
          </a:p>
          <a:p>
            <a:pPr algn="just">
              <a:lnSpc>
                <a:spcPct val="150000"/>
              </a:lnSpc>
            </a:pPr>
            <a:r>
              <a:rPr lang="en-US" sz="4000" smtClean="0">
                <a:solidFill>
                  <a:schemeClr val="bg1"/>
                </a:solidFill>
                <a:latin typeface="Arial" panose="020B0604020202020204" pitchFamily="34" charset="0"/>
                <a:cs typeface="Arial" panose="020B0604020202020204" pitchFamily="34" charset="0"/>
              </a:rPr>
              <a:t>SA = SB;             OB.</a:t>
            </a:r>
            <a:endParaRPr lang="en-US" sz="400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962779" y="6263670"/>
            <a:ext cx="3358612" cy="784830"/>
          </a:xfrm>
          <a:prstGeom prst="rect">
            <a:avLst/>
          </a:prstGeom>
        </p:spPr>
        <p:txBody>
          <a:bodyPr wrap="none">
            <a:spAutoFit/>
          </a:bodyPr>
          <a:lstStyle/>
          <a:p>
            <a:pPr algn="just">
              <a:spcBef>
                <a:spcPts val="300"/>
              </a:spcBef>
              <a:spcAft>
                <a:spcPts val="300"/>
              </a:spcAft>
            </a:pPr>
            <a:r>
              <a:rPr lang="en-US" sz="4500" b="1" smtClean="0">
                <a:solidFill>
                  <a:srgbClr val="18608D"/>
                </a:solidFill>
                <a:latin typeface="Arial" panose="020B0604020202020204" pitchFamily="34" charset="0"/>
                <a:ea typeface="Calibri" panose="020F0502020204030204" pitchFamily="34" charset="0"/>
                <a:cs typeface="Arial" panose="020B0604020202020204" pitchFamily="34" charset="0"/>
              </a:rPr>
              <a:t>Nội dung 2:</a:t>
            </a:r>
            <a:endParaRPr lang="en-US" sz="4500">
              <a:solidFill>
                <a:srgbClr val="18608D"/>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Freeform 15"/>
          <p:cNvSpPr/>
          <p:nvPr/>
        </p:nvSpPr>
        <p:spPr>
          <a:xfrm>
            <a:off x="16709807" y="1465113"/>
            <a:ext cx="1230825" cy="1569338"/>
          </a:xfrm>
          <a:custGeom>
            <a:avLst/>
            <a:gdLst/>
            <a:ahLst/>
            <a:cxnLst/>
            <a:rect l="l" t="t" r="r" b="b"/>
            <a:pathLst>
              <a:path w="1818386" h="2481668">
                <a:moveTo>
                  <a:pt x="0" y="0"/>
                </a:moveTo>
                <a:lnTo>
                  <a:pt x="1818386" y="0"/>
                </a:lnTo>
                <a:lnTo>
                  <a:pt x="1818386" y="2481668"/>
                </a:lnTo>
                <a:lnTo>
                  <a:pt x="0" y="2481668"/>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7" name="Freeform 19"/>
          <p:cNvSpPr/>
          <p:nvPr/>
        </p:nvSpPr>
        <p:spPr>
          <a:xfrm>
            <a:off x="15883849" y="5981700"/>
            <a:ext cx="1441371" cy="1262162"/>
          </a:xfrm>
          <a:custGeom>
            <a:avLst/>
            <a:gdLst/>
            <a:ahLst/>
            <a:cxnLst/>
            <a:rect l="l" t="t" r="r" b="b"/>
            <a:pathLst>
              <a:path w="2006317" h="1991726">
                <a:moveTo>
                  <a:pt x="0" y="0"/>
                </a:moveTo>
                <a:lnTo>
                  <a:pt x="2006317" y="0"/>
                </a:lnTo>
                <a:lnTo>
                  <a:pt x="2006317" y="1991726"/>
                </a:lnTo>
                <a:lnTo>
                  <a:pt x="0" y="1991726"/>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40700161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7" name="Group 26"/>
          <p:cNvGrpSpPr/>
          <p:nvPr/>
        </p:nvGrpSpPr>
        <p:grpSpPr>
          <a:xfrm>
            <a:off x="2286000" y="266700"/>
            <a:ext cx="13792200" cy="1090374"/>
            <a:chOff x="2147189" y="342900"/>
            <a:chExt cx="13973570" cy="1318974"/>
          </a:xfrm>
        </p:grpSpPr>
        <p:grpSp>
          <p:nvGrpSpPr>
            <p:cNvPr id="9" name="Group 9"/>
            <p:cNvGrpSpPr/>
            <p:nvPr/>
          </p:nvGrpSpPr>
          <p:grpSpPr>
            <a:xfrm>
              <a:off x="2819399" y="342900"/>
              <a:ext cx="13030201" cy="1318974"/>
              <a:chOff x="0" y="0"/>
              <a:chExt cx="19939447" cy="2098854"/>
            </a:xfrm>
          </p:grpSpPr>
          <p:grpSp>
            <p:nvGrpSpPr>
              <p:cNvPr id="10" name="Group 10"/>
              <p:cNvGrpSpPr/>
              <p:nvPr/>
            </p:nvGrpSpPr>
            <p:grpSpPr>
              <a:xfrm>
                <a:off x="389675" y="213514"/>
                <a:ext cx="19549772" cy="1885339"/>
                <a:chOff x="0" y="0"/>
                <a:chExt cx="3861683" cy="372413"/>
              </a:xfrm>
            </p:grpSpPr>
            <p:sp>
              <p:nvSpPr>
                <p:cNvPr id="11" name="Freeform 11"/>
                <p:cNvSpPr/>
                <p:nvPr/>
              </p:nvSpPr>
              <p:spPr>
                <a:xfrm>
                  <a:off x="0" y="0"/>
                  <a:ext cx="3861683" cy="372413"/>
                </a:xfrm>
                <a:custGeom>
                  <a:avLst/>
                  <a:gdLst/>
                  <a:ahLst/>
                  <a:cxnLst/>
                  <a:rect l="l" t="t" r="r" b="b"/>
                  <a:pathLst>
                    <a:path w="3861683" h="372413">
                      <a:moveTo>
                        <a:pt x="26929" y="0"/>
                      </a:moveTo>
                      <a:lnTo>
                        <a:pt x="3834755" y="0"/>
                      </a:lnTo>
                      <a:cubicBezTo>
                        <a:pt x="3849627" y="0"/>
                        <a:pt x="3861683" y="12056"/>
                        <a:pt x="3861683" y="26929"/>
                      </a:cubicBezTo>
                      <a:lnTo>
                        <a:pt x="3861683" y="345484"/>
                      </a:lnTo>
                      <a:cubicBezTo>
                        <a:pt x="3861683" y="360356"/>
                        <a:pt x="3849627" y="372413"/>
                        <a:pt x="3834755" y="372413"/>
                      </a:cubicBezTo>
                      <a:lnTo>
                        <a:pt x="26929" y="372413"/>
                      </a:lnTo>
                      <a:cubicBezTo>
                        <a:pt x="12056" y="372413"/>
                        <a:pt x="0" y="360356"/>
                        <a:pt x="0" y="345484"/>
                      </a:cubicBezTo>
                      <a:lnTo>
                        <a:pt x="0" y="26929"/>
                      </a:lnTo>
                      <a:cubicBezTo>
                        <a:pt x="0" y="12056"/>
                        <a:pt x="12056" y="0"/>
                        <a:pt x="26929" y="0"/>
                      </a:cubicBezTo>
                      <a:close/>
                    </a:path>
                  </a:pathLst>
                </a:custGeom>
                <a:solidFill>
                  <a:srgbClr val="18608D"/>
                </a:solidFill>
                <a:ln cap="rnd">
                  <a:noFill/>
                  <a:prstDash val="solid"/>
                  <a:round/>
                </a:ln>
              </p:spPr>
            </p:sp>
            <p:sp>
              <p:nvSpPr>
                <p:cNvPr id="12" name="TextBox 12"/>
                <p:cNvSpPr txBox="1"/>
                <p:nvPr/>
              </p:nvSpPr>
              <p:spPr>
                <a:xfrm>
                  <a:off x="0" y="-38100"/>
                  <a:ext cx="3861683" cy="4105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0" y="0"/>
                <a:ext cx="19650098" cy="1885339"/>
                <a:chOff x="0" y="0"/>
                <a:chExt cx="3881501" cy="372413"/>
              </a:xfrm>
            </p:grpSpPr>
            <p:sp>
              <p:nvSpPr>
                <p:cNvPr id="14" name="Freeform 14"/>
                <p:cNvSpPr/>
                <p:nvPr/>
              </p:nvSpPr>
              <p:spPr>
                <a:xfrm>
                  <a:off x="0" y="0"/>
                  <a:ext cx="3881501" cy="372413"/>
                </a:xfrm>
                <a:custGeom>
                  <a:avLst/>
                  <a:gdLst/>
                  <a:ahLst/>
                  <a:cxnLst/>
                  <a:rect l="l" t="t" r="r" b="b"/>
                  <a:pathLst>
                    <a:path w="3881501" h="372413">
                      <a:moveTo>
                        <a:pt x="26791" y="0"/>
                      </a:moveTo>
                      <a:lnTo>
                        <a:pt x="3854709" y="0"/>
                      </a:lnTo>
                      <a:cubicBezTo>
                        <a:pt x="3861815" y="0"/>
                        <a:pt x="3868629" y="2823"/>
                        <a:pt x="3873654" y="7847"/>
                      </a:cubicBezTo>
                      <a:cubicBezTo>
                        <a:pt x="3878678" y="12871"/>
                        <a:pt x="3881501" y="19686"/>
                        <a:pt x="3881501" y="26791"/>
                      </a:cubicBezTo>
                      <a:lnTo>
                        <a:pt x="3881501" y="345621"/>
                      </a:lnTo>
                      <a:cubicBezTo>
                        <a:pt x="3881501" y="352727"/>
                        <a:pt x="3878678" y="359541"/>
                        <a:pt x="3873654" y="364566"/>
                      </a:cubicBezTo>
                      <a:cubicBezTo>
                        <a:pt x="3868629" y="369590"/>
                        <a:pt x="3861815" y="372413"/>
                        <a:pt x="3854709" y="372413"/>
                      </a:cubicBezTo>
                      <a:lnTo>
                        <a:pt x="26791" y="372413"/>
                      </a:lnTo>
                      <a:cubicBezTo>
                        <a:pt x="19686" y="372413"/>
                        <a:pt x="12871" y="369590"/>
                        <a:pt x="7847" y="364566"/>
                      </a:cubicBezTo>
                      <a:cubicBezTo>
                        <a:pt x="2823" y="359541"/>
                        <a:pt x="0" y="352727"/>
                        <a:pt x="0" y="345621"/>
                      </a:cubicBezTo>
                      <a:lnTo>
                        <a:pt x="0" y="26791"/>
                      </a:lnTo>
                      <a:cubicBezTo>
                        <a:pt x="0" y="19686"/>
                        <a:pt x="2823" y="12871"/>
                        <a:pt x="7847" y="7847"/>
                      </a:cubicBezTo>
                      <a:cubicBezTo>
                        <a:pt x="12871" y="2823"/>
                        <a:pt x="19686" y="0"/>
                        <a:pt x="26791" y="0"/>
                      </a:cubicBezTo>
                      <a:close/>
                    </a:path>
                  </a:pathLst>
                </a:custGeom>
                <a:solidFill>
                  <a:srgbClr val="3794CF"/>
                </a:solidFill>
                <a:ln cap="rnd">
                  <a:noFill/>
                  <a:prstDash val="solid"/>
                  <a:round/>
                </a:ln>
              </p:spPr>
            </p:sp>
            <p:sp>
              <p:nvSpPr>
                <p:cNvPr id="15" name="TextBox 15"/>
                <p:cNvSpPr txBox="1"/>
                <p:nvPr/>
              </p:nvSpPr>
              <p:spPr>
                <a:xfrm>
                  <a:off x="0" y="-38100"/>
                  <a:ext cx="3881501" cy="4105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6" name="Rectangle 25"/>
            <p:cNvSpPr/>
            <p:nvPr/>
          </p:nvSpPr>
          <p:spPr>
            <a:xfrm>
              <a:off x="2147189" y="495301"/>
              <a:ext cx="13973570" cy="949372"/>
            </a:xfrm>
            <a:prstGeom prst="rect">
              <a:avLst/>
            </a:prstGeom>
          </p:spPr>
          <p:txBody>
            <a:bodyPr wrap="square">
              <a:spAutoFit/>
            </a:bodyPr>
            <a:lstStyle/>
            <a:p>
              <a:pPr lvl="0" algn="ctr">
                <a:spcBef>
                  <a:spcPts val="300"/>
                </a:spcBef>
                <a:spcAft>
                  <a:spcPts val="300"/>
                </a:spcAf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HĐ4</a:t>
              </a:r>
              <a:r>
                <a:rPr lang="vi-VN" sz="4500" b="1">
                  <a:solidFill>
                    <a:prstClr val="white"/>
                  </a:solidFill>
                  <a:ea typeface="Calibri" panose="020F0502020204030204" pitchFamily="34" charset="0"/>
                  <a:cs typeface="Arial" panose="020B0604020202020204" pitchFamily="34" charset="0"/>
                </a:rPr>
                <a:t>. Vẽ hình cầu, hình nón, hình trụ </a:t>
              </a:r>
              <a:endParaRPr kumimoji="0" lang="da-DK" sz="45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8" name="Rectangle 27"/>
          <p:cNvSpPr/>
          <p:nvPr/>
        </p:nvSpPr>
        <p:spPr>
          <a:xfrm>
            <a:off x="348916" y="1562100"/>
            <a:ext cx="17563057" cy="1938992"/>
          </a:xfrm>
          <a:prstGeom prst="rect">
            <a:avLst/>
          </a:prstGeom>
        </p:spPr>
        <p:txBody>
          <a:bodyPr wrap="square">
            <a:spAutoFit/>
          </a:bodyPr>
          <a:lstStyle/>
          <a:p>
            <a:pPr lvl="0" algn="just">
              <a:lnSpc>
                <a:spcPct val="150000"/>
              </a:lnSpc>
              <a:tabLst>
                <a:tab pos="2719705" algn="l"/>
              </a:tabLst>
            </a:pPr>
            <a:r>
              <a:rPr lang="vi-VN" sz="4000">
                <a:solidFill>
                  <a:prstClr val="black"/>
                </a:solidFill>
                <a:ea typeface="Malgun Gothic" panose="020B0503020000020004" pitchFamily="34" charset="-127"/>
                <a:cs typeface="Arial" panose="020B0604020202020204" pitchFamily="34" charset="0"/>
              </a:rPr>
              <a:t>Để vẽ được các hình không gian ba chiều, ta chọn thẻ “Hiển thị” trên thanh công cụ của Geogebra và chọn “Hiển thị dạng 3D</a:t>
            </a:r>
            <a:r>
              <a:rPr lang="vi-VN" sz="4000">
                <a:solidFill>
                  <a:prstClr val="black"/>
                </a:solidFill>
                <a:ea typeface="Malgun Gothic" panose="020B0503020000020004" pitchFamily="34" charset="-127"/>
                <a:cs typeface="Arial" panose="020B0604020202020204" pitchFamily="34" charset="0"/>
              </a:rPr>
              <a:t>”. </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4" name="Freeform 21"/>
          <p:cNvSpPr/>
          <p:nvPr/>
        </p:nvSpPr>
        <p:spPr>
          <a:xfrm>
            <a:off x="689811" y="8447188"/>
            <a:ext cx="1690714" cy="1649312"/>
          </a:xfrm>
          <a:custGeom>
            <a:avLst/>
            <a:gdLst/>
            <a:ahLst/>
            <a:cxnLst/>
            <a:rect l="l" t="t" r="r" b="b"/>
            <a:pathLst>
              <a:path w="2218190" h="2373549">
                <a:moveTo>
                  <a:pt x="0" y="0"/>
                </a:moveTo>
                <a:lnTo>
                  <a:pt x="2218189" y="0"/>
                </a:lnTo>
                <a:lnTo>
                  <a:pt x="2218189" y="2373549"/>
                </a:lnTo>
                <a:lnTo>
                  <a:pt x="0" y="2373549"/>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pic>
        <p:nvPicPr>
          <p:cNvPr id="2" name="Picture 1"/>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Lst>
          </a:blip>
          <a:stretch>
            <a:fillRect/>
          </a:stretch>
        </p:blipFill>
        <p:spPr>
          <a:xfrm>
            <a:off x="7809885" y="3543300"/>
            <a:ext cx="10210372" cy="6583929"/>
          </a:xfrm>
          <a:prstGeom prst="rect">
            <a:avLst/>
          </a:prstGeom>
        </p:spPr>
      </p:pic>
      <p:sp>
        <p:nvSpPr>
          <p:cNvPr id="3" name="Rectangle 2"/>
          <p:cNvSpPr/>
          <p:nvPr/>
        </p:nvSpPr>
        <p:spPr>
          <a:xfrm>
            <a:off x="348917" y="3614402"/>
            <a:ext cx="6781800" cy="4708981"/>
          </a:xfrm>
          <a:prstGeom prst="rect">
            <a:avLst/>
          </a:prstGeom>
        </p:spPr>
        <p:txBody>
          <a:bodyPr wrap="square">
            <a:spAutoFit/>
          </a:bodyPr>
          <a:lstStyle/>
          <a:p>
            <a:pPr algn="just">
              <a:lnSpc>
                <a:spcPct val="150000"/>
              </a:lnSpc>
            </a:pPr>
            <a:r>
              <a:rPr lang="vi-VN" sz="4000">
                <a:solidFill>
                  <a:prstClr val="black"/>
                </a:solidFill>
                <a:ea typeface="Malgun Gothic" panose="020B0503020000020004" pitchFamily="34" charset="-127"/>
                <a:cs typeface="Arial" panose="020B0604020202020204" pitchFamily="34" charset="0"/>
              </a:rPr>
              <a:t>Vùng làm việc của Geogebra sẽ hiển thị như Hình T.4, trong đó phần ghi thể hiện là mặt phẳng dưới đáy nơi ta có thể chọn các điểm.</a:t>
            </a:r>
            <a:endParaRPr lang="en-US"/>
          </a:p>
        </p:txBody>
      </p:sp>
    </p:spTree>
    <p:extLst>
      <p:ext uri="{BB962C8B-B14F-4D97-AF65-F5344CB8AC3E}">
        <p14:creationId xmlns:p14="http://schemas.microsoft.com/office/powerpoint/2010/main" val="37284804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sp>
        <p:nvSpPr>
          <p:cNvPr id="23" name="Freeform 5"/>
          <p:cNvSpPr/>
          <p:nvPr/>
        </p:nvSpPr>
        <p:spPr>
          <a:xfrm>
            <a:off x="457200" y="8572500"/>
            <a:ext cx="2172128" cy="1295400"/>
          </a:xfrm>
          <a:custGeom>
            <a:avLst/>
            <a:gdLst/>
            <a:ahLst/>
            <a:cxnLst/>
            <a:rect l="l" t="t" r="r" b="b"/>
            <a:pathLst>
              <a:path w="6200384" h="4114800">
                <a:moveTo>
                  <a:pt x="0" y="0"/>
                </a:moveTo>
                <a:lnTo>
                  <a:pt x="6200384" y="0"/>
                </a:lnTo>
                <a:lnTo>
                  <a:pt x="6200384" y="4114800"/>
                </a:lnTo>
                <a:lnTo>
                  <a:pt x="0" y="4114800"/>
                </a:lnTo>
                <a:lnTo>
                  <a:pt x="0" y="0"/>
                </a:lnTo>
                <a:close/>
              </a:path>
            </a:pathLst>
          </a:custGeom>
          <a:blipFill>
            <a:blip r:embed="rId2">
              <a:extLst>
                <a:ext uri="{96DAC541-7B7A-43D3-8B79-37D633B846F1}">
                  <asvg:svgBlip xmlns:asvg="http://schemas.microsoft.com/office/drawing/2016/SVG/main" xmlns="" r:embed="rId9"/>
                </a:ext>
              </a:extLst>
            </a:blip>
            <a:stretch>
              <a:fillRect/>
            </a:stretch>
          </a:blipFill>
        </p:spPr>
      </p:sp>
      <p:grpSp>
        <p:nvGrpSpPr>
          <p:cNvPr id="18" name="Group 17"/>
          <p:cNvGrpSpPr/>
          <p:nvPr/>
        </p:nvGrpSpPr>
        <p:grpSpPr>
          <a:xfrm>
            <a:off x="457200" y="-93784"/>
            <a:ext cx="17334457" cy="3256084"/>
            <a:chOff x="457200" y="266700"/>
            <a:chExt cx="17334457" cy="3256084"/>
          </a:xfrm>
        </p:grpSpPr>
        <p:sp>
          <p:nvSpPr>
            <p:cNvPr id="19" name="Rectangle 18"/>
            <p:cNvSpPr/>
            <p:nvPr/>
          </p:nvSpPr>
          <p:spPr>
            <a:xfrm>
              <a:off x="457200" y="266700"/>
              <a:ext cx="17334457" cy="3256084"/>
            </a:xfrm>
            <a:prstGeom prst="rect">
              <a:avLst/>
            </a:prstGeom>
          </p:spPr>
          <p:txBody>
            <a:bodyPr wrap="square">
              <a:spAutoFit/>
            </a:bodyPr>
            <a:lstStyle/>
            <a:p>
              <a:pPr lvl="0" algn="just">
                <a:lnSpc>
                  <a:spcPct val="175000"/>
                </a:lnSpc>
                <a:tabLst>
                  <a:tab pos="2719705" algn="l"/>
                </a:tabLst>
              </a:pPr>
              <a:r>
                <a:rPr lang="vi-VN" sz="4000" b="1" i="1" smtClean="0">
                  <a:solidFill>
                    <a:prstClr val="black"/>
                  </a:solidFill>
                  <a:ea typeface="Malgun Gothic" panose="020B0503020000020004" pitchFamily="34" charset="-127"/>
                  <a:cs typeface="Arial" panose="020B0604020202020204" pitchFamily="34" charset="0"/>
                </a:rPr>
                <a:t>a) Vẽ </a:t>
              </a:r>
              <a:r>
                <a:rPr lang="vi-VN" sz="4000" b="1" i="1">
                  <a:solidFill>
                    <a:prstClr val="black"/>
                  </a:solidFill>
                  <a:ea typeface="Malgun Gothic" panose="020B0503020000020004" pitchFamily="34" charset="-127"/>
                  <a:cs typeface="Arial" panose="020B0604020202020204" pitchFamily="34" charset="0"/>
                </a:rPr>
                <a:t>mặt cầu tâm A đi qua điểm B như </a:t>
              </a:r>
              <a:r>
                <a:rPr lang="vi-VN" sz="4000" b="1" i="1">
                  <a:solidFill>
                    <a:prstClr val="black"/>
                  </a:solidFill>
                  <a:ea typeface="Malgun Gothic" panose="020B0503020000020004" pitchFamily="34" charset="-127"/>
                  <a:cs typeface="Arial" panose="020B0604020202020204" pitchFamily="34" charset="0"/>
                </a:rPr>
                <a:t>sau</a:t>
              </a:r>
              <a:r>
                <a:rPr lang="vi-VN" sz="4000" b="1" i="1" smtClean="0">
                  <a:solidFill>
                    <a:prstClr val="black"/>
                  </a:solidFill>
                  <a:ea typeface="Malgun Gothic" panose="020B0503020000020004" pitchFamily="34" charset="-127"/>
                  <a:cs typeface="Arial" panose="020B0604020202020204" pitchFamily="34" charset="0"/>
                </a:rPr>
                <a:t>:</a:t>
              </a:r>
              <a:endParaRPr lang="en-US" sz="4000" b="1" i="1" smtClean="0">
                <a:solidFill>
                  <a:prstClr val="black"/>
                </a:solidFill>
                <a:ea typeface="Malgun Gothic" panose="020B0503020000020004" pitchFamily="34" charset="-127"/>
                <a:cs typeface="Arial" panose="020B0604020202020204" pitchFamily="34" charset="0"/>
              </a:endParaRPr>
            </a:p>
            <a:p>
              <a:pPr lvl="0" algn="just">
                <a:lnSpc>
                  <a:spcPct val="175000"/>
                </a:lnSpc>
                <a:tabLst>
                  <a:tab pos="2719705" algn="l"/>
                </a:tabLst>
              </a:pP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Chọn  </a:t>
              </a:r>
              <a:r>
                <a:rPr kumimoji="0" lang="en-US" sz="4000" b="0" i="0" u="none" strike="noStrike" kern="1200" cap="none" spc="0" normalizeH="0" baseline="0" noProof="0" smtClean="0">
                  <a:ln>
                    <a:noFill/>
                  </a:ln>
                  <a:solidFill>
                    <a:prstClr val="black"/>
                  </a:solidFill>
                  <a:effectLst/>
                  <a:uLnTx/>
                  <a:uFillTx/>
                  <a:latin typeface="Calibri"/>
                  <a:ea typeface="Malgun Gothic" panose="020B0503020000020004" pitchFamily="34" charset="-127"/>
                  <a:cs typeface="Arial" panose="020B0604020202020204" pitchFamily="34" charset="0"/>
                </a:rPr>
                <a:t>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Chọn </a:t>
              </a:r>
              <a:r>
                <a:rPr kumimoji="0" lang="en-US" sz="4000" b="0" i="0" u="none" strike="noStrike" kern="1200" cap="none" spc="0" normalizeH="0" baseline="0" noProof="0" smtClean="0">
                  <a:ln>
                    <a:noFill/>
                  </a:ln>
                  <a:solidFill>
                    <a:prstClr val="black"/>
                  </a:solidFill>
                  <a:effectLst/>
                  <a:uLnTx/>
                  <a:uFillTx/>
                  <a:latin typeface="Calibri"/>
                  <a:ea typeface="Malgun Gothic" panose="020B0503020000020004" pitchFamily="34" charset="-127"/>
                  <a:cs typeface="Arial" panose="020B0604020202020204" pitchFamily="34" charset="0"/>
                </a:rPr>
                <a:t>                                         </a:t>
              </a:r>
              <a:r>
                <a:rPr kumimoji="0" lang="en-US" sz="4000" b="0" i="0" u="none" strike="noStrike" kern="1200" cap="none" spc="0" normalizeH="0" noProof="0" smtClean="0">
                  <a:ln>
                    <a:noFill/>
                  </a:ln>
                  <a:solidFill>
                    <a:prstClr val="black"/>
                  </a:solidFill>
                  <a:effectLst/>
                  <a:uLnTx/>
                  <a:uFillTx/>
                  <a:latin typeface="Calibri"/>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Lần </a:t>
              </a:r>
              <a:r>
                <a:rPr lang="vi-VN" sz="4000">
                  <a:solidFill>
                    <a:prstClr val="black"/>
                  </a:solidFill>
                  <a:ea typeface="Malgun Gothic" panose="020B0503020000020004" pitchFamily="34" charset="-127"/>
                  <a:cs typeface="Arial" panose="020B0604020202020204" pitchFamily="34" charset="0"/>
                </a:rPr>
                <a:t>lượt chọn các điểm A, B ta được mặt cầu tâm A đi qua B (H.T.5).</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715000" y="1332941"/>
              <a:ext cx="7848600" cy="1143559"/>
            </a:xfrm>
            <a:prstGeom prst="rect">
              <a:avLst/>
            </a:prstGeom>
          </p:spPr>
        </p:pic>
        <p:pic>
          <p:nvPicPr>
            <p:cNvPr id="17" name="Picture 16"/>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81201" y="1316569"/>
              <a:ext cx="1295399" cy="1159931"/>
            </a:xfrm>
            <a:prstGeom prst="rect">
              <a:avLst/>
            </a:prstGeom>
          </p:spPr>
        </p:pic>
      </p:grpSp>
      <p:pic>
        <p:nvPicPr>
          <p:cNvPr id="20" name="Picture 19"/>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33435" y="3476604"/>
            <a:ext cx="7981985" cy="6619896"/>
          </a:xfrm>
          <a:prstGeom prst="rect">
            <a:avLst/>
          </a:prstGeom>
        </p:spPr>
      </p:pic>
    </p:spTree>
    <p:extLst>
      <p:ext uri="{BB962C8B-B14F-4D97-AF65-F5344CB8AC3E}">
        <p14:creationId xmlns:p14="http://schemas.microsoft.com/office/powerpoint/2010/main" val="187564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sp>
        <p:nvSpPr>
          <p:cNvPr id="23" name="Freeform 5"/>
          <p:cNvSpPr/>
          <p:nvPr/>
        </p:nvSpPr>
        <p:spPr>
          <a:xfrm>
            <a:off x="15619529" y="8801100"/>
            <a:ext cx="2172128" cy="1295400"/>
          </a:xfrm>
          <a:custGeom>
            <a:avLst/>
            <a:gdLst/>
            <a:ahLst/>
            <a:cxnLst/>
            <a:rect l="l" t="t" r="r" b="b"/>
            <a:pathLst>
              <a:path w="6200384" h="4114800">
                <a:moveTo>
                  <a:pt x="0" y="0"/>
                </a:moveTo>
                <a:lnTo>
                  <a:pt x="6200384" y="0"/>
                </a:lnTo>
                <a:lnTo>
                  <a:pt x="6200384" y="4114800"/>
                </a:lnTo>
                <a:lnTo>
                  <a:pt x="0" y="4114800"/>
                </a:lnTo>
                <a:lnTo>
                  <a:pt x="0" y="0"/>
                </a:lnTo>
                <a:close/>
              </a:path>
            </a:pathLst>
          </a:custGeom>
          <a:blipFill>
            <a:blip r:embed="rId2">
              <a:extLst>
                <a:ext uri="{96DAC541-7B7A-43D3-8B79-37D633B846F1}">
                  <asvg:svgBlip xmlns:asvg="http://schemas.microsoft.com/office/drawing/2016/SVG/main" xmlns="" r:embed="rId9"/>
                </a:ext>
              </a:extLst>
            </a:blip>
            <a:stretch>
              <a:fillRect/>
            </a:stretch>
          </a:blipFill>
        </p:spPr>
      </p:sp>
      <p:grpSp>
        <p:nvGrpSpPr>
          <p:cNvPr id="18" name="Group 17"/>
          <p:cNvGrpSpPr/>
          <p:nvPr/>
        </p:nvGrpSpPr>
        <p:grpSpPr>
          <a:xfrm>
            <a:off x="457200" y="-93784"/>
            <a:ext cx="17334457" cy="3323987"/>
            <a:chOff x="457200" y="266700"/>
            <a:chExt cx="17334457" cy="3323987"/>
          </a:xfrm>
        </p:grpSpPr>
        <p:sp>
          <p:nvSpPr>
            <p:cNvPr id="19" name="Rectangle 18"/>
            <p:cNvSpPr/>
            <p:nvPr/>
          </p:nvSpPr>
          <p:spPr>
            <a:xfrm>
              <a:off x="457200" y="266700"/>
              <a:ext cx="17334457" cy="3323987"/>
            </a:xfrm>
            <a:prstGeom prst="rect">
              <a:avLst/>
            </a:prstGeom>
          </p:spPr>
          <p:txBody>
            <a:bodyPr wrap="square">
              <a:spAutoFit/>
            </a:bodyPr>
            <a:lstStyle/>
            <a:p>
              <a:pPr lvl="0" algn="just">
                <a:lnSpc>
                  <a:spcPct val="175000"/>
                </a:lnSpc>
                <a:tabLst>
                  <a:tab pos="2719705" algn="l"/>
                </a:tabLst>
              </a:pPr>
              <a:r>
                <a:rPr lang="vi-VN" sz="4000" b="1" i="1">
                  <a:solidFill>
                    <a:prstClr val="black"/>
                  </a:solidFill>
                  <a:ea typeface="Malgun Gothic" panose="020B0503020000020004" pitchFamily="34" charset="-127"/>
                  <a:cs typeface="Arial" panose="020B0604020202020204" pitchFamily="34" charset="0"/>
                </a:rPr>
                <a:t>b) Vẽ mặt cầu tâm A bán kính bằng 3 như sau:</a:t>
              </a:r>
              <a:endParaRPr kumimoji="0" lang="en-US" sz="4000" b="1" i="1" u="none" strike="noStrike" kern="1200" cap="none" spc="0" normalizeH="0" baseline="0" noProof="0" smtClean="0">
                <a:ln>
                  <a:noFill/>
                </a:ln>
                <a:solidFill>
                  <a:prstClr val="black"/>
                </a:solidFill>
                <a:effectLst/>
                <a:uLnTx/>
                <a:uFillTx/>
                <a:latin typeface="Calibri"/>
                <a:ea typeface="Malgun Gothic" panose="020B0503020000020004" pitchFamily="34" charset="-127"/>
                <a:cs typeface="Arial" panose="020B0604020202020204" pitchFamily="34" charset="0"/>
              </a:endParaRPr>
            </a:p>
            <a:p>
              <a:pPr lvl="0" algn="just">
                <a:lnSpc>
                  <a:spcPct val="175000"/>
                </a:lnSpc>
                <a:tabLst>
                  <a:tab pos="2719705" algn="l"/>
                </a:tabLst>
              </a:pP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Chọn  </a:t>
              </a:r>
              <a:r>
                <a:rPr kumimoji="0" lang="en-US" sz="4000" b="0" i="0" u="none" strike="noStrike" kern="1200" cap="none" spc="0" normalizeH="0" baseline="0" noProof="0" smtClean="0">
                  <a:ln>
                    <a:noFill/>
                  </a:ln>
                  <a:solidFill>
                    <a:prstClr val="black"/>
                  </a:solidFill>
                  <a:effectLst/>
                  <a:uLnTx/>
                  <a:uFillTx/>
                  <a:latin typeface="Calibri"/>
                  <a:ea typeface="Malgun Gothic" panose="020B0503020000020004" pitchFamily="34" charset="-127"/>
                  <a:cs typeface="Arial" panose="020B0604020202020204" pitchFamily="34" charset="0"/>
                </a:rPr>
                <a:t>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Chọn </a:t>
              </a:r>
              <a:r>
                <a:rPr kumimoji="0" lang="en-US" sz="4000" b="0" i="0" u="none" strike="noStrike" kern="1200" cap="none" spc="0" normalizeH="0" baseline="0" noProof="0" smtClean="0">
                  <a:ln>
                    <a:noFill/>
                  </a:ln>
                  <a:solidFill>
                    <a:prstClr val="black"/>
                  </a:solidFill>
                  <a:effectLst/>
                  <a:uLnTx/>
                  <a:uFillTx/>
                  <a:latin typeface="Calibri"/>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 Chọn điểm A và nhập bán kính bằng 3, ta được mặt cầu tâm A bán kính bằng 3 (H.T.6).</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486400" y="1332941"/>
              <a:ext cx="7848600" cy="1143559"/>
            </a:xfrm>
            <a:prstGeom prst="rect">
              <a:avLst/>
            </a:prstGeom>
          </p:spPr>
        </p:pic>
        <p:pic>
          <p:nvPicPr>
            <p:cNvPr id="17" name="Picture 16"/>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81201" y="1316569"/>
              <a:ext cx="1295399" cy="1159931"/>
            </a:xfrm>
            <a:prstGeom prst="rect">
              <a:avLst/>
            </a:prstGeom>
          </p:spPr>
        </p:pic>
      </p:gr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56666" y="3207899"/>
            <a:ext cx="6535524" cy="6888601"/>
          </a:xfrm>
          <a:prstGeom prst="rect">
            <a:avLst/>
          </a:prstGeom>
        </p:spPr>
      </p:pic>
    </p:spTree>
    <p:extLst>
      <p:ext uri="{BB962C8B-B14F-4D97-AF65-F5344CB8AC3E}">
        <p14:creationId xmlns:p14="http://schemas.microsoft.com/office/powerpoint/2010/main" val="2667931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sp>
        <p:nvSpPr>
          <p:cNvPr id="19" name="Rectangle 18"/>
          <p:cNvSpPr/>
          <p:nvPr/>
        </p:nvSpPr>
        <p:spPr>
          <a:xfrm>
            <a:off x="457200" y="-93784"/>
            <a:ext cx="17334457" cy="5478423"/>
          </a:xfrm>
          <a:prstGeom prst="rect">
            <a:avLst/>
          </a:prstGeom>
        </p:spPr>
        <p:txBody>
          <a:bodyPr wrap="square">
            <a:spAutoFit/>
          </a:bodyPr>
          <a:lstStyle/>
          <a:p>
            <a:pPr lvl="0" algn="just">
              <a:lnSpc>
                <a:spcPct val="175000"/>
              </a:lnSpc>
              <a:tabLst>
                <a:tab pos="2719705" algn="l"/>
              </a:tabLst>
            </a:pPr>
            <a:r>
              <a:rPr lang="vi-VN" sz="4000" b="1" i="1" smtClean="0">
                <a:solidFill>
                  <a:prstClr val="black"/>
                </a:solidFill>
                <a:ea typeface="Malgun Gothic" panose="020B0503020000020004" pitchFamily="34" charset="-127"/>
                <a:cs typeface="Arial" panose="020B0604020202020204" pitchFamily="34" charset="0"/>
              </a:rPr>
              <a:t>c</a:t>
            </a:r>
            <a:r>
              <a:rPr lang="vi-VN" sz="4000" b="1" i="1">
                <a:solidFill>
                  <a:prstClr val="black"/>
                </a:solidFill>
                <a:ea typeface="Malgun Gothic" panose="020B0503020000020004" pitchFamily="34" charset="-127"/>
                <a:cs typeface="Arial" panose="020B0604020202020204" pitchFamily="34" charset="0"/>
              </a:rPr>
              <a:t>) Vẽ hình nón có đáy là hình tròn tâm A bán kính 2, đỉnh B như </a:t>
            </a:r>
            <a:r>
              <a:rPr lang="vi-VN" sz="4000" b="1" i="1">
                <a:solidFill>
                  <a:prstClr val="black"/>
                </a:solidFill>
                <a:ea typeface="Malgun Gothic" panose="020B0503020000020004" pitchFamily="34" charset="-127"/>
                <a:cs typeface="Arial" panose="020B0604020202020204" pitchFamily="34" charset="0"/>
              </a:rPr>
              <a:t>sau</a:t>
            </a:r>
            <a:r>
              <a:rPr lang="vi-VN" sz="4000" b="1" i="1" smtClean="0">
                <a:solidFill>
                  <a:prstClr val="black"/>
                </a:solidFill>
                <a:ea typeface="Malgun Gothic" panose="020B0503020000020004" pitchFamily="34" charset="-127"/>
                <a:cs typeface="Arial" panose="020B0604020202020204" pitchFamily="34" charset="0"/>
              </a:rPr>
              <a:t>:</a:t>
            </a:r>
            <a:r>
              <a:rPr lang="en-US" sz="4000" b="1" i="1"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Chọn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Chọn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Chọn điểm A, chọn điểm B (nháy nút trái chuột vào một điểm trên vùng làm việc và kéo thả điểm đó đến vị trí thích hợp), nhập bán kính bằng 2, ẩn các trục ta được ta được hình nón cần dựng (H.T.7).</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905000" y="1028700"/>
            <a:ext cx="1223963" cy="12239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9" y="1028700"/>
            <a:ext cx="3365897" cy="122396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7916" y="4247148"/>
            <a:ext cx="6361657" cy="5849352"/>
          </a:xfrm>
          <a:prstGeom prst="rect">
            <a:avLst/>
          </a:prstGeom>
        </p:spPr>
      </p:pic>
      <p:sp>
        <p:nvSpPr>
          <p:cNvPr id="11" name="Freeform 7"/>
          <p:cNvSpPr/>
          <p:nvPr/>
        </p:nvSpPr>
        <p:spPr>
          <a:xfrm>
            <a:off x="457200" y="7886700"/>
            <a:ext cx="4114800" cy="1854480"/>
          </a:xfrm>
          <a:custGeom>
            <a:avLst/>
            <a:gdLst/>
            <a:ahLst/>
            <a:cxnLst/>
            <a:rect l="l" t="t" r="r" b="b"/>
            <a:pathLst>
              <a:path w="7315200" h="3941064">
                <a:moveTo>
                  <a:pt x="0" y="0"/>
                </a:moveTo>
                <a:lnTo>
                  <a:pt x="7315200" y="0"/>
                </a:lnTo>
                <a:lnTo>
                  <a:pt x="7315200" y="3941064"/>
                </a:lnTo>
                <a:lnTo>
                  <a:pt x="0" y="3941064"/>
                </a:lnTo>
                <a:lnTo>
                  <a:pt x="0" y="0"/>
                </a:lnTo>
                <a:close/>
              </a:path>
            </a:pathLst>
          </a:custGeom>
          <a:blipFill>
            <a:blip r:embed="rId5">
              <a:extLst>
                <a:ext uri="{96DAC541-7B7A-43D3-8B79-37D633B846F1}">
                  <asvg:svgBlip xmlns:asvg="http://schemas.microsoft.com/office/drawing/2016/SVG/main" xmlns="" r:embed="rId13"/>
                </a:ext>
              </a:extLst>
            </a:blip>
            <a:stretch>
              <a:fillRect/>
            </a:stretch>
          </a:blipFill>
        </p:spPr>
      </p:sp>
      <p:pic>
        <p:nvPicPr>
          <p:cNvPr id="12" name="Picture 11"/>
          <p:cNvPicPr>
            <a:picLocks noChangeAspect="1"/>
          </p:cNvPicPr>
          <p:nvPr/>
        </p:nvPicPr>
        <p:blipFill>
          <a:blip r:embed="rId14"/>
          <a:stretch>
            <a:fillRect/>
          </a:stretch>
        </p:blipFill>
        <p:spPr>
          <a:xfrm>
            <a:off x="2819400" y="9556692"/>
            <a:ext cx="2737256" cy="539808"/>
          </a:xfrm>
          <a:prstGeom prst="rect">
            <a:avLst/>
          </a:prstGeom>
        </p:spPr>
      </p:pic>
    </p:spTree>
    <p:extLst>
      <p:ext uri="{BB962C8B-B14F-4D97-AF65-F5344CB8AC3E}">
        <p14:creationId xmlns:p14="http://schemas.microsoft.com/office/powerpoint/2010/main" val="1805356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sp>
        <p:nvSpPr>
          <p:cNvPr id="19" name="Rectangle 18"/>
          <p:cNvSpPr/>
          <p:nvPr/>
        </p:nvSpPr>
        <p:spPr>
          <a:xfrm>
            <a:off x="457200" y="-93784"/>
            <a:ext cx="17334457" cy="4401205"/>
          </a:xfrm>
          <a:prstGeom prst="rect">
            <a:avLst/>
          </a:prstGeom>
        </p:spPr>
        <p:txBody>
          <a:bodyPr wrap="square">
            <a:spAutoFit/>
          </a:bodyPr>
          <a:lstStyle/>
          <a:p>
            <a:pPr lvl="0" algn="just">
              <a:lnSpc>
                <a:spcPct val="175000"/>
              </a:lnSpc>
              <a:tabLst>
                <a:tab pos="2719705" algn="l"/>
              </a:tabLst>
            </a:pPr>
            <a:r>
              <a:rPr lang="vi-VN" sz="4000" b="1" i="1">
                <a:solidFill>
                  <a:prstClr val="black"/>
                </a:solidFill>
                <a:ea typeface="Malgun Gothic" panose="020B0503020000020004" pitchFamily="34" charset="-127"/>
                <a:cs typeface="Arial" panose="020B0604020202020204" pitchFamily="34" charset="0"/>
              </a:rPr>
              <a:t>d) Vẽ hình trụ có đáy là các hình tròn tâm A, B bán kính 2 như </a:t>
            </a:r>
            <a:r>
              <a:rPr lang="vi-VN" sz="4000" b="1" i="1">
                <a:solidFill>
                  <a:prstClr val="black"/>
                </a:solidFill>
                <a:ea typeface="Malgun Gothic" panose="020B0503020000020004" pitchFamily="34" charset="-127"/>
                <a:cs typeface="Arial" panose="020B0604020202020204" pitchFamily="34" charset="0"/>
              </a:rPr>
              <a:t>sau</a:t>
            </a:r>
            <a:r>
              <a:rPr lang="vi-VN" sz="4000" b="1" i="1" smtClean="0">
                <a:solidFill>
                  <a:prstClr val="black"/>
                </a:solidFill>
                <a:ea typeface="Malgun Gothic" panose="020B0503020000020004" pitchFamily="34" charset="-127"/>
                <a:cs typeface="Arial" panose="020B0604020202020204" pitchFamily="34" charset="0"/>
              </a:rPr>
              <a:t>:</a:t>
            </a:r>
            <a:endParaRPr lang="en-US" sz="4000" b="1" i="1" smtClean="0">
              <a:solidFill>
                <a:prstClr val="black"/>
              </a:solidFill>
              <a:ea typeface="Malgun Gothic" panose="020B0503020000020004" pitchFamily="34" charset="-127"/>
              <a:cs typeface="Arial" panose="020B0604020202020204" pitchFamily="34" charset="0"/>
            </a:endParaRPr>
          </a:p>
          <a:p>
            <a:pPr lvl="0" algn="just">
              <a:lnSpc>
                <a:spcPct val="175000"/>
              </a:lnSpc>
              <a:tabLst>
                <a:tab pos="2719705" algn="l"/>
              </a:tabLst>
            </a:pP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Chọn   </a:t>
            </a:r>
            <a:r>
              <a:rPr kumimoji="0" lang="en-US" sz="4000" b="0" i="0" u="none" strike="noStrike" kern="1200" cap="none" spc="0" normalizeH="0" baseline="0" noProof="0" smtClean="0">
                <a:ln>
                  <a:noFill/>
                </a:ln>
                <a:solidFill>
                  <a:prstClr val="black"/>
                </a:solidFill>
                <a:effectLst/>
                <a:uLnTx/>
                <a:uFillTx/>
                <a:latin typeface="Calibri"/>
                <a:ea typeface="Malgun Gothic" panose="020B0503020000020004" pitchFamily="34" charset="-127"/>
                <a:cs typeface="Arial" panose="020B0604020202020204" pitchFamily="34" charset="0"/>
              </a:rPr>
              <a:t>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Chọn  </a:t>
            </a:r>
            <a:r>
              <a:rPr kumimoji="0" lang="en-US" sz="4000" b="0" i="0" u="none" strike="noStrike" kern="1200" cap="none" spc="0" normalizeH="0" baseline="0" noProof="0" smtClean="0">
                <a:ln>
                  <a:noFill/>
                </a:ln>
                <a:solidFill>
                  <a:prstClr val="black"/>
                </a:solidFill>
                <a:effectLst/>
                <a:uLnTx/>
                <a:uFillTx/>
                <a:latin typeface="Calibri"/>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Chọn điểm A, chọn điểm B (như phần c), nhập bán kính bằng 2, ẩn các trục ta được ta được hình trụ cần dựng (H.T.8).</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905000" y="1028700"/>
            <a:ext cx="1223963" cy="1223963"/>
          </a:xfrm>
          <a:prstGeom prst="rect">
            <a:avLst/>
          </a:prstGeom>
        </p:spPr>
      </p:pic>
      <p:sp>
        <p:nvSpPr>
          <p:cNvPr id="11" name="Freeform 7"/>
          <p:cNvSpPr/>
          <p:nvPr/>
        </p:nvSpPr>
        <p:spPr>
          <a:xfrm>
            <a:off x="15083795" y="8877300"/>
            <a:ext cx="2707860" cy="1092480"/>
          </a:xfrm>
          <a:custGeom>
            <a:avLst/>
            <a:gdLst/>
            <a:ahLst/>
            <a:cxnLst/>
            <a:rect l="l" t="t" r="r" b="b"/>
            <a:pathLst>
              <a:path w="7315200" h="3941064">
                <a:moveTo>
                  <a:pt x="0" y="0"/>
                </a:moveTo>
                <a:lnTo>
                  <a:pt x="7315200" y="0"/>
                </a:lnTo>
                <a:lnTo>
                  <a:pt x="7315200" y="3941064"/>
                </a:lnTo>
                <a:lnTo>
                  <a:pt x="0" y="3941064"/>
                </a:lnTo>
                <a:lnTo>
                  <a:pt x="0" y="0"/>
                </a:lnTo>
                <a:close/>
              </a:path>
            </a:pathLst>
          </a:custGeom>
          <a:blipFill>
            <a:blip r:embed="rId3">
              <a:extLst>
                <a:ext uri="{96DAC541-7B7A-43D3-8B79-37D633B846F1}">
                  <asvg:svgBlip xmlns:asvg="http://schemas.microsoft.com/office/drawing/2016/SVG/main" xmlns="" r:embed="rId13"/>
                </a:ext>
              </a:extLst>
            </a:blip>
            <a:stretch>
              <a:fillRect/>
            </a:stretch>
          </a:blipFill>
        </p:spPr>
      </p:sp>
      <p:pic>
        <p:nvPicPr>
          <p:cNvPr id="6" name="Picture 5"/>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81600" y="1028700"/>
            <a:ext cx="3365897" cy="1144315"/>
          </a:xfrm>
          <a:prstGeom prst="rect">
            <a:avLst/>
          </a:prstGeom>
        </p:spPr>
      </p:pic>
      <p:pic>
        <p:nvPicPr>
          <p:cNvPr id="7" name="Picture 6"/>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433758" y="3543300"/>
            <a:ext cx="7381339" cy="6387963"/>
          </a:xfrm>
          <a:prstGeom prst="rect">
            <a:avLst/>
          </a:prstGeom>
        </p:spPr>
      </p:pic>
    </p:spTree>
    <p:extLst>
      <p:ext uri="{BB962C8B-B14F-4D97-AF65-F5344CB8AC3E}">
        <p14:creationId xmlns:p14="http://schemas.microsoft.com/office/powerpoint/2010/main" val="15540537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2" name="Group 21"/>
          <p:cNvGrpSpPr/>
          <p:nvPr/>
        </p:nvGrpSpPr>
        <p:grpSpPr>
          <a:xfrm>
            <a:off x="1320295" y="5676900"/>
            <a:ext cx="2324101" cy="1600200"/>
            <a:chOff x="1421734" y="630337"/>
            <a:chExt cx="2317185" cy="1005592"/>
          </a:xfrm>
        </p:grpSpPr>
        <p:pic>
          <p:nvPicPr>
            <p:cNvPr id="23" name="Picture 22"/>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1734" y="630337"/>
              <a:ext cx="2317184" cy="1005592"/>
            </a:xfrm>
            <a:prstGeom prst="rect">
              <a:avLst/>
            </a:prstGeom>
          </p:spPr>
        </p:pic>
        <p:sp>
          <p:nvSpPr>
            <p:cNvPr id="24" name="TextBox 23"/>
            <p:cNvSpPr txBox="1"/>
            <p:nvPr/>
          </p:nvSpPr>
          <p:spPr>
            <a:xfrm>
              <a:off x="1507556" y="839067"/>
              <a:ext cx="2231363"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Trả lời: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27" name="TextBox 112"/>
          <p:cNvSpPr txBox="1"/>
          <p:nvPr/>
        </p:nvSpPr>
        <p:spPr>
          <a:xfrm>
            <a:off x="914400" y="409426"/>
            <a:ext cx="5443950" cy="1000274"/>
          </a:xfrm>
          <a:prstGeom prst="rect">
            <a:avLst/>
          </a:prstGeom>
        </p:spPr>
        <p:txBody>
          <a:bodyPr wrap="square" lIns="0" tIns="0" rIns="0" bIns="0" rtlCol="0" anchor="t">
            <a:spAutoFit/>
          </a:bodyPr>
          <a:lstStyle/>
          <a:p>
            <a:pPr marL="0" marR="0" lvl="0" indent="0" algn="ctr" defTabSz="1828800" rtl="0" eaLnBrk="1" fontAlgn="auto" latinLnBrk="0" hangingPunct="1">
              <a:lnSpc>
                <a:spcPct val="100000"/>
              </a:lnSpc>
              <a:spcBef>
                <a:spcPts val="0"/>
              </a:spcBef>
              <a:spcAft>
                <a:spcPts val="0"/>
              </a:spcAft>
              <a:buClr>
                <a:srgbClr val="143E63"/>
              </a:buClr>
              <a:buSzPts val="3000"/>
              <a:buFontTx/>
              <a:buNone/>
              <a:tabLst/>
              <a:defRPr/>
            </a:pPr>
            <a:r>
              <a:rPr kumimoji="0" lang="en-US" sz="6500" b="1" i="0" u="none" strike="noStrike" kern="0" cap="none" spc="0" normalizeH="0" baseline="0" noProof="0">
                <a:ln>
                  <a:noFill/>
                </a:ln>
                <a:solidFill>
                  <a:srgbClr val="C00000"/>
                </a:solidFill>
                <a:effectLst/>
                <a:uLnTx/>
                <a:uFillTx/>
                <a:latin typeface="Arial"/>
                <a:ea typeface="+mn-ea"/>
                <a:cs typeface="Arial"/>
                <a:sym typeface="Merriweather Sans"/>
              </a:rPr>
              <a:t>LUYỆN </a:t>
            </a:r>
            <a:r>
              <a:rPr kumimoji="0" lang="en-US" sz="6500" b="1" i="0" u="none" strike="noStrike" kern="0" cap="none" spc="0" normalizeH="0" baseline="0" noProof="0" smtClean="0">
                <a:ln>
                  <a:noFill/>
                </a:ln>
                <a:solidFill>
                  <a:srgbClr val="C00000"/>
                </a:solidFill>
                <a:effectLst/>
                <a:uLnTx/>
                <a:uFillTx/>
                <a:latin typeface="Arial"/>
                <a:ea typeface="+mn-ea"/>
                <a:cs typeface="Arial"/>
                <a:sym typeface="Merriweather Sans"/>
              </a:rPr>
              <a:t>TẬP</a:t>
            </a:r>
            <a:endParaRPr kumimoji="0" lang="en-US" sz="6500" b="1" i="0" u="none" strike="noStrike" kern="0" cap="none" spc="0" normalizeH="0" baseline="0" noProof="0" dirty="0">
              <a:ln>
                <a:noFill/>
              </a:ln>
              <a:solidFill>
                <a:srgbClr val="C00000"/>
              </a:solidFill>
              <a:effectLst/>
              <a:uLnTx/>
              <a:uFillTx/>
              <a:latin typeface="Arial"/>
              <a:ea typeface="+mn-ea"/>
              <a:cs typeface="Arial"/>
              <a:sym typeface="Merriweather Sans"/>
            </a:endParaRPr>
          </a:p>
        </p:txBody>
      </p:sp>
      <p:sp>
        <p:nvSpPr>
          <p:cNvPr id="28" name="Rectangle 27"/>
          <p:cNvSpPr/>
          <p:nvPr/>
        </p:nvSpPr>
        <p:spPr>
          <a:xfrm>
            <a:off x="7315200" y="596774"/>
            <a:ext cx="9677400" cy="707886"/>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Sử dụng phần mềm GeoGebra thực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hiện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697832" y="1586448"/>
            <a:ext cx="16687800" cy="3785652"/>
            <a:chOff x="914400" y="1638300"/>
            <a:chExt cx="16687800" cy="3785652"/>
          </a:xfrm>
        </p:grpSpPr>
        <p:sp>
          <p:nvSpPr>
            <p:cNvPr id="30" name="Rectangle 29"/>
            <p:cNvSpPr/>
            <p:nvPr/>
          </p:nvSpPr>
          <p:spPr>
            <a:xfrm>
              <a:off x="914400" y="1638300"/>
              <a:ext cx="16687800" cy="3785652"/>
            </a:xfrm>
            <a:prstGeom prst="rect">
              <a:avLst/>
            </a:prstGeom>
          </p:spPr>
          <p:txBody>
            <a:bodyPr wrap="square">
              <a:spAutoFit/>
            </a:bodyPr>
            <a:lstStyle/>
            <a:p>
              <a:pPr lvl="0" algn="just">
                <a:lnSpc>
                  <a:spcPct val="150000"/>
                </a:lnSpc>
              </a:pPr>
              <a:r>
                <a:rPr kumimoji="0" lang="vi-VN" sz="4000" b="1" i="0" u="none" strike="noStrike" kern="1200" cap="none" spc="0" normalizeH="0" baseline="0" noProof="0" smtClean="0">
                  <a:ln>
                    <a:noFill/>
                  </a:ln>
                  <a:solidFill>
                    <a:srgbClr val="3D7073"/>
                  </a:solidFill>
                  <a:effectLst/>
                  <a:uLnTx/>
                  <a:uFillTx/>
                  <a:latin typeface="Arial" panose="020B0604020202020204" pitchFamily="34" charset="0"/>
                </a:rPr>
                <a:t>1. </a:t>
              </a:r>
              <a:r>
                <a:rPr kumimoji="0" lang="en-US" sz="4000" b="1" i="0" u="none" strike="noStrike" kern="1200" cap="none" spc="0" normalizeH="0" baseline="0" noProof="0" smtClean="0">
                  <a:ln>
                    <a:noFill/>
                  </a:ln>
                  <a:solidFill>
                    <a:srgbClr val="3D7073"/>
                  </a:solidFill>
                  <a:effectLst/>
                  <a:uLnTx/>
                  <a:uFillTx/>
                  <a:latin typeface="Arial" panose="020B0604020202020204" pitchFamily="34" charset="0"/>
                  <a:cs typeface="Arial" panose="020B0604020202020204" pitchFamily="34" charset="0"/>
                </a:rPr>
                <a:t>(SGK – tr119) </a:t>
              </a:r>
              <a:r>
                <a:rPr kumimoji="0" lang="en-US" sz="4000" i="0" u="none" strike="noStrike" kern="1200" cap="none" spc="0" normalizeH="0" baseline="0" noProof="0" smtClean="0">
                  <a:ln>
                    <a:noFill/>
                  </a:ln>
                  <a:effectLst/>
                  <a:uLnTx/>
                  <a:uFillTx/>
                  <a:latin typeface="Arial" panose="020B0604020202020204" pitchFamily="34" charset="0"/>
                  <a:cs typeface="Arial" panose="020B0604020202020204" pitchFamily="34" charset="0"/>
                </a:rPr>
                <a:t>a) </a:t>
              </a:r>
              <a:r>
                <a:rPr lang="vi-VN" sz="4000" smtClean="0">
                  <a:solidFill>
                    <a:prstClr val="black"/>
                  </a:solidFill>
                </a:rPr>
                <a:t>Vẽ </a:t>
              </a:r>
              <a:r>
                <a:rPr lang="vi-VN" sz="4000">
                  <a:solidFill>
                    <a:prstClr val="black"/>
                  </a:solidFill>
                </a:rPr>
                <a:t>một đường tròn tâm A bán kính bằng </a:t>
              </a:r>
              <a:r>
                <a:rPr lang="vi-VN" sz="4000">
                  <a:solidFill>
                    <a:prstClr val="black"/>
                  </a:solidFill>
                </a:rPr>
                <a:t>2</a:t>
              </a:r>
              <a:r>
                <a:rPr lang="vi-VN" sz="4000" smtClean="0">
                  <a:solidFill>
                    <a:prstClr val="black"/>
                  </a:solidFill>
                </a:rPr>
                <a:t>.</a:t>
              </a:r>
              <a:endParaRPr lang="en-US" sz="4000" smtClean="0">
                <a:solidFill>
                  <a:prstClr val="black"/>
                </a:solidFill>
              </a:endParaRPr>
            </a:p>
            <a:p>
              <a:pPr lvl="0" algn="just">
                <a:lnSpc>
                  <a:spcPct val="150000"/>
                </a:lnSpc>
              </a:pPr>
              <a:r>
                <a:rPr lang="en-US" sz="4000">
                  <a:solidFill>
                    <a:prstClr val="black"/>
                  </a:solidFill>
                  <a:latin typeface="Arial" panose="020B0604020202020204" pitchFamily="34" charset="0"/>
                  <a:cs typeface="Arial" panose="020B0604020202020204" pitchFamily="34" charset="0"/>
                </a:rPr>
                <a:t>b) Sử dụng lệnh vẽ </a:t>
              </a:r>
              <a:r>
                <a:rPr lang="en-US" sz="4000">
                  <a:solidFill>
                    <a:prstClr val="black"/>
                  </a:solidFill>
                  <a:latin typeface="Arial" panose="020B0604020202020204" pitchFamily="34" charset="0"/>
                  <a:cs typeface="Arial" panose="020B0604020202020204" pitchFamily="34" charset="0"/>
                </a:rPr>
                <a:t>tiếp </a:t>
              </a:r>
              <a:r>
                <a:rPr lang="en-US" sz="4000" smtClean="0">
                  <a:solidFill>
                    <a:prstClr val="black"/>
                  </a:solidFill>
                  <a:latin typeface="Arial" panose="020B0604020202020204" pitchFamily="34" charset="0"/>
                  <a:cs typeface="Arial" panose="020B0604020202020204" pitchFamily="34" charset="0"/>
                </a:rPr>
                <a:t>tuyến                        </a:t>
              </a:r>
              <a:r>
                <a:rPr lang="vi-VN" sz="4000" smtClean="0">
                  <a:solidFill>
                    <a:prstClr val="black"/>
                  </a:solidFill>
                  <a:cs typeface="Arial" panose="020B0604020202020204" pitchFamily="34" charset="0"/>
                </a:rPr>
                <a:t>hãy </a:t>
              </a:r>
              <a:r>
                <a:rPr lang="vi-VN" sz="4000">
                  <a:solidFill>
                    <a:prstClr val="black"/>
                  </a:solidFill>
                  <a:cs typeface="Arial" panose="020B0604020202020204" pitchFamily="34" charset="0"/>
                </a:rPr>
                <a:t>vẽ tam giác EFG ngoại </a:t>
              </a:r>
              <a:r>
                <a:rPr lang="vi-VN" sz="4000">
                  <a:solidFill>
                    <a:prstClr val="black"/>
                  </a:solidFill>
                  <a:cs typeface="Arial" panose="020B0604020202020204" pitchFamily="34" charset="0"/>
                </a:rPr>
                <a:t>tiếp </a:t>
              </a:r>
              <a:r>
                <a:rPr lang="vi-VN" sz="4000" smtClean="0">
                  <a:solidFill>
                    <a:prstClr val="black"/>
                  </a:solidFill>
                  <a:cs typeface="Arial" panose="020B0604020202020204" pitchFamily="34" charset="0"/>
                </a:rPr>
                <a:t>đường</a:t>
              </a:r>
              <a:r>
                <a:rPr lang="en-US" sz="4000" smtClean="0">
                  <a:solidFill>
                    <a:prstClr val="black"/>
                  </a:solidFill>
                  <a:cs typeface="Arial" panose="020B0604020202020204" pitchFamily="34" charset="0"/>
                </a:rPr>
                <a:t> </a:t>
              </a:r>
              <a:r>
                <a:rPr lang="vi-VN" sz="4000" smtClean="0">
                  <a:solidFill>
                    <a:prstClr val="black"/>
                  </a:solidFill>
                  <a:cs typeface="Arial" panose="020B0604020202020204" pitchFamily="34" charset="0"/>
                </a:rPr>
                <a:t>tròn </a:t>
              </a:r>
              <a:r>
                <a:rPr lang="vi-VN" sz="4000">
                  <a:solidFill>
                    <a:prstClr val="black"/>
                  </a:solidFill>
                  <a:cs typeface="Arial" panose="020B0604020202020204" pitchFamily="34" charset="0"/>
                </a:rPr>
                <a:t>(A) với các tiếp điểm trên EF, FG, GE lần lượt là B, C, </a:t>
              </a:r>
              <a:r>
                <a:rPr lang="vi-VN" sz="4000">
                  <a:solidFill>
                    <a:prstClr val="black"/>
                  </a:solidFill>
                  <a:cs typeface="Arial" panose="020B0604020202020204" pitchFamily="34" charset="0"/>
                </a:rPr>
                <a:t>D</a:t>
              </a:r>
              <a:r>
                <a:rPr lang="vi-VN" sz="4000" smtClean="0">
                  <a:solidFill>
                    <a:prstClr val="black"/>
                  </a:solidFill>
                  <a:cs typeface="Arial" panose="020B0604020202020204" pitchFamily="34" charset="0"/>
                </a:rPr>
                <a:t>.</a:t>
              </a:r>
              <a:endParaRPr lang="en-US" sz="4000" smtClean="0">
                <a:solidFill>
                  <a:prstClr val="black"/>
                </a:solidFill>
                <a:cs typeface="Arial" panose="020B0604020202020204" pitchFamily="34" charset="0"/>
              </a:endParaRPr>
            </a:p>
            <a:p>
              <a:pPr lvl="0" algn="just">
                <a:lnSpc>
                  <a:spcPct val="150000"/>
                </a:lnSpc>
              </a:pPr>
              <a:r>
                <a:rPr lang="vi-VN" sz="4000" smtClean="0">
                  <a:solidFill>
                    <a:prstClr val="black"/>
                  </a:solidFill>
                  <a:cs typeface="Arial" panose="020B0604020202020204" pitchFamily="34" charset="0"/>
                </a:rPr>
                <a:t>c</a:t>
              </a:r>
              <a:r>
                <a:rPr lang="vi-VN" sz="4000">
                  <a:solidFill>
                    <a:prstClr val="black"/>
                  </a:solidFill>
                  <a:cs typeface="Arial" panose="020B0604020202020204" pitchFamily="34" charset="0"/>
                </a:rPr>
                <a:t>) Vẽ đường tròn ngoại tiếp tam giác EFG và lưu thành tệp png.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7924800" y="2588560"/>
              <a:ext cx="3200400" cy="941294"/>
            </a:xfrm>
            <a:prstGeom prst="rect">
              <a:avLst/>
            </a:prstGeom>
            <a:ln>
              <a:solidFill>
                <a:srgbClr val="9FC2B6"/>
              </a:solidFill>
            </a:ln>
          </p:spPr>
        </p:pic>
      </p:grpSp>
      <p:grpSp>
        <p:nvGrpSpPr>
          <p:cNvPr id="36" name="Group 35"/>
          <p:cNvGrpSpPr/>
          <p:nvPr/>
        </p:nvGrpSpPr>
        <p:grpSpPr>
          <a:xfrm>
            <a:off x="4092842" y="5775960"/>
            <a:ext cx="13292789" cy="4016484"/>
            <a:chOff x="4092842" y="5547360"/>
            <a:chExt cx="13292789" cy="4016484"/>
          </a:xfrm>
        </p:grpSpPr>
        <p:sp>
          <p:nvSpPr>
            <p:cNvPr id="15" name="Rectangle 14"/>
            <p:cNvSpPr/>
            <p:nvPr/>
          </p:nvSpPr>
          <p:spPr>
            <a:xfrm>
              <a:off x="4092842" y="5547360"/>
              <a:ext cx="13292789" cy="4016484"/>
            </a:xfrm>
            <a:prstGeom prst="rect">
              <a:avLst/>
            </a:prstGeom>
          </p:spPr>
          <p:txBody>
            <a:bodyPr wrap="square">
              <a:spAutoFit/>
            </a:bodyPr>
            <a:lstStyle/>
            <a:p>
              <a:pPr algn="just">
                <a:lnSpc>
                  <a:spcPct val="150000"/>
                </a:lnSpc>
                <a:spcBef>
                  <a:spcPts val="300"/>
                </a:spcBef>
                <a:spcAft>
                  <a:spcPts val="300"/>
                </a:spcAft>
              </a:pPr>
              <a:r>
                <a:rPr lang="fr-FR" sz="4000">
                  <a:solidFill>
                    <a:srgbClr val="000000"/>
                  </a:solidFill>
                  <a:latin typeface="Arial" panose="020B0604020202020204" pitchFamily="34" charset="0"/>
                  <a:ea typeface="Times New Roman" panose="02020603050405020304" pitchFamily="18" charset="0"/>
                  <a:cs typeface="Arial" panose="020B0604020202020204" pitchFamily="34" charset="0"/>
                </a:rPr>
                <a:t>a) Vẽ một đường tròn tâm A bán kính 2.</a:t>
              </a:r>
              <a:endParaRPr lang="en-US" sz="40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300"/>
                </a:spcBef>
                <a:spcAft>
                  <a:spcPts val="3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Chọn điểm A bất kì.</a:t>
              </a:r>
              <a:endParaRPr lang="en-US" sz="40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300"/>
                </a:spcBef>
                <a:spcAft>
                  <a:spcPts val="300"/>
                </a:spcAft>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 Chọn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công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cụ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 Chọn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300"/>
                </a:spcBef>
                <a:spcAft>
                  <a:spcPts val="300"/>
                </a:spcAft>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Chọn điểm A, nhập bán kính bằng 2.</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5" name="Picture 34"/>
            <p:cNvPicPr>
              <a:picLocks noChangeAspect="1"/>
            </p:cNvPicPr>
            <p:nvPr/>
          </p:nvPicPr>
          <p:blipFill>
            <a:blip r:embed="rId5"/>
            <a:stretch>
              <a:fillRect/>
            </a:stretch>
          </p:blipFill>
          <p:spPr>
            <a:xfrm>
              <a:off x="7772400" y="7517130"/>
              <a:ext cx="1063634" cy="1095385"/>
            </a:xfrm>
            <a:prstGeom prst="rect">
              <a:avLst/>
            </a:prstGeom>
          </p:spPr>
        </p:pic>
        <p:pic>
          <p:nvPicPr>
            <p:cNvPr id="16" name="Picture 15"/>
            <p:cNvPicPr>
              <a:picLocks noChangeAspect="1"/>
            </p:cNvPicPr>
            <p:nvPr/>
          </p:nvPicPr>
          <p:blipFill>
            <a:blip r:embed="rId6"/>
            <a:stretch>
              <a:fillRect/>
            </a:stretch>
          </p:blipFill>
          <p:spPr>
            <a:xfrm>
              <a:off x="10908631" y="7597508"/>
              <a:ext cx="6476999" cy="898792"/>
            </a:xfrm>
            <a:prstGeom prst="rect">
              <a:avLst/>
            </a:prstGeom>
          </p:spPr>
        </p:pic>
      </p:grpSp>
      <p:pic>
        <p:nvPicPr>
          <p:cNvPr id="37" name="Picture 36"/>
          <p:cNvPicPr>
            <a:picLocks noChangeAspect="1"/>
          </p:cNvPicPr>
          <p:nvPr/>
        </p:nvPicPr>
        <p:blipFill>
          <a:blip r:embed="rId7"/>
          <a:stretch>
            <a:fillRect/>
          </a:stretch>
        </p:blipFill>
        <p:spPr>
          <a:xfrm>
            <a:off x="725906" y="8201644"/>
            <a:ext cx="1516598" cy="1516598"/>
          </a:xfrm>
          <a:prstGeom prst="rect">
            <a:avLst/>
          </a:prstGeom>
        </p:spPr>
      </p:pic>
    </p:spTree>
    <p:extLst>
      <p:ext uri="{BB962C8B-B14F-4D97-AF65-F5344CB8AC3E}">
        <p14:creationId xmlns:p14="http://schemas.microsoft.com/office/powerpoint/2010/main" val="7448870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Rectangle 11"/>
          <p:cNvSpPr/>
          <p:nvPr/>
        </p:nvSpPr>
        <p:spPr>
          <a:xfrm>
            <a:off x="990600" y="796788"/>
            <a:ext cx="16230600" cy="4862870"/>
          </a:xfrm>
          <a:prstGeom prst="rect">
            <a:avLst/>
          </a:prstGeom>
        </p:spPr>
        <p:txBody>
          <a:bodyPr wrap="square">
            <a:spAutoFit/>
          </a:bodyPr>
          <a:lstStyle/>
          <a:p>
            <a:pPr lvl="0" algn="just">
              <a:lnSpc>
                <a:spcPct val="150000"/>
              </a:lnSpc>
              <a:spcBef>
                <a:spcPts val="300"/>
              </a:spcBef>
              <a:spcAft>
                <a:spcPts val="300"/>
              </a:spcAft>
              <a:tabLst>
                <a:tab pos="2719705" algn="l"/>
              </a:tabLst>
            </a:pPr>
            <a:r>
              <a:rPr lang="vi-VN" sz="4000">
                <a:solidFill>
                  <a:prstClr val="black"/>
                </a:solidFill>
                <a:ea typeface="Malgun Gothic" panose="020B0503020000020004" pitchFamily="34" charset="-127"/>
                <a:cs typeface="Arial" panose="020B0604020202020204" pitchFamily="34" charset="0"/>
              </a:rPr>
              <a:t>b) Sử dụng lệnh vẽ </a:t>
            </a:r>
            <a:r>
              <a:rPr lang="vi-VN" sz="4000">
                <a:solidFill>
                  <a:prstClr val="black"/>
                </a:solidFill>
                <a:ea typeface="Malgun Gothic" panose="020B0503020000020004" pitchFamily="34" charset="-127"/>
                <a:cs typeface="Arial" panose="020B0604020202020204" pitchFamily="34" charset="0"/>
              </a:rPr>
              <a:t>tiếp </a:t>
            </a:r>
            <a:r>
              <a:rPr lang="vi-VN" sz="4000" smtClean="0">
                <a:solidFill>
                  <a:prstClr val="black"/>
                </a:solidFill>
                <a:ea typeface="Malgun Gothic" panose="020B0503020000020004" pitchFamily="34" charset="-127"/>
                <a:cs typeface="Arial" panose="020B0604020202020204" pitchFamily="34" charset="0"/>
              </a:rPr>
              <a:t>tuyến</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hãy vẽ tam giác EFG ngoại tiếp đường tròn (A) với các tiếp điểm trên EF, FG, GE lần lượt là B, C, D.</a:t>
            </a:r>
          </a:p>
          <a:p>
            <a:pPr lvl="0" algn="just">
              <a:lnSpc>
                <a:spcPct val="150000"/>
              </a:lnSpc>
              <a:spcBef>
                <a:spcPts val="300"/>
              </a:spcBef>
              <a:spcAft>
                <a:spcPts val="300"/>
              </a:spcAft>
              <a:tabLst>
                <a:tab pos="2719705" algn="l"/>
              </a:tabLst>
            </a:pPr>
            <a:r>
              <a:rPr lang="vi-VN" sz="4000" smtClean="0">
                <a:solidFill>
                  <a:prstClr val="black"/>
                </a:solidFill>
                <a:ea typeface="Malgun Gothic" panose="020B0503020000020004" pitchFamily="34" charset="-127"/>
                <a:cs typeface="Arial" panose="020B0604020202020204" pitchFamily="34" charset="0"/>
              </a:rPr>
              <a:t>- Chọn </a:t>
            </a:r>
            <a:r>
              <a:rPr lang="vi-VN" sz="4000">
                <a:solidFill>
                  <a:prstClr val="black"/>
                </a:solidFill>
                <a:ea typeface="Malgun Gothic" panose="020B0503020000020004" pitchFamily="34" charset="-127"/>
                <a:cs typeface="Arial" panose="020B0604020202020204" pitchFamily="34" charset="0"/>
              </a:rPr>
              <a:t>điểm B bất kì </a:t>
            </a:r>
            <a:r>
              <a:rPr lang="vi-VN" sz="400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Chọn</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en-US" sz="4000" smtClean="0">
                <a:solidFill>
                  <a:prstClr val="black"/>
                </a:solidFill>
                <a:ea typeface="Malgun Gothic" panose="020B0503020000020004" pitchFamily="34" charset="-127"/>
                <a:cs typeface="Arial" panose="020B0604020202020204" pitchFamily="34" charset="0"/>
              </a:rPr>
              <a:t>      </a:t>
            </a:r>
          </a:p>
          <a:p>
            <a:pPr lvl="0" algn="just">
              <a:lnSpc>
                <a:spcPct val="150000"/>
              </a:lnSpc>
              <a:spcBef>
                <a:spcPts val="300"/>
              </a:spcBef>
              <a:spcAft>
                <a:spcPts val="300"/>
              </a:spcAft>
              <a:tabLst>
                <a:tab pos="2719705" algn="l"/>
              </a:tabLst>
            </a:pPr>
            <a:r>
              <a:rPr lang="vi-VN" sz="4000" smtClean="0">
                <a:solidFill>
                  <a:prstClr val="black"/>
                </a:solidFill>
                <a:ea typeface="Malgun Gothic" panose="020B0503020000020004" pitchFamily="34" charset="-127"/>
                <a:cs typeface="Arial" panose="020B0604020202020204" pitchFamily="34" charset="0"/>
              </a:rPr>
              <a:t>→ Chọn</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en-US" sz="4000" smtClean="0">
                <a:solidFill>
                  <a:prstClr val="black"/>
                </a:solidFill>
                <a:ea typeface="Malgun Gothic" panose="020B0503020000020004" pitchFamily="34" charset="-127"/>
                <a:cs typeface="Arial" panose="020B0604020202020204" pitchFamily="34" charset="0"/>
              </a:rPr>
              <a:t>                         </a:t>
            </a:r>
          </a:p>
        </p:txBody>
      </p:sp>
      <p:sp>
        <p:nvSpPr>
          <p:cNvPr id="30" name="Freeform 27"/>
          <p:cNvSpPr/>
          <p:nvPr/>
        </p:nvSpPr>
        <p:spPr>
          <a:xfrm>
            <a:off x="5562600" y="8343900"/>
            <a:ext cx="1556576" cy="1704645"/>
          </a:xfrm>
          <a:custGeom>
            <a:avLst/>
            <a:gdLst/>
            <a:ahLst/>
            <a:cxnLst/>
            <a:rect l="l" t="t" r="r" b="b"/>
            <a:pathLst>
              <a:path w="2101142" h="2218096">
                <a:moveTo>
                  <a:pt x="0" y="0"/>
                </a:moveTo>
                <a:lnTo>
                  <a:pt x="2101142" y="0"/>
                </a:lnTo>
                <a:lnTo>
                  <a:pt x="2101142" y="2218096"/>
                </a:lnTo>
                <a:lnTo>
                  <a:pt x="0" y="2218096"/>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pic>
        <p:nvPicPr>
          <p:cNvPr id="23" name="Picture 22"/>
          <p:cNvPicPr>
            <a:picLocks noChangeAspect="1"/>
          </p:cNvPicPr>
          <p:nvPr/>
        </p:nvPicPr>
        <p:blipFill>
          <a:blip r:embed="rId6"/>
          <a:stretch>
            <a:fillRect/>
          </a:stretch>
        </p:blipFill>
        <p:spPr>
          <a:xfrm>
            <a:off x="8074192" y="540409"/>
            <a:ext cx="3813008" cy="1121473"/>
          </a:xfrm>
          <a:prstGeom prst="rect">
            <a:avLst/>
          </a:prstGeom>
          <a:ln>
            <a:solidFill>
              <a:srgbClr val="9FC2B6"/>
            </a:solidFill>
          </a:ln>
        </p:spPr>
      </p:pic>
      <p:pic>
        <p:nvPicPr>
          <p:cNvPr id="13" name="Picture 12"/>
          <p:cNvPicPr>
            <a:picLocks noChangeAspect="1"/>
          </p:cNvPicPr>
          <p:nvPr/>
        </p:nvPicPr>
        <p:blipFill>
          <a:blip r:embed="rId7"/>
          <a:stretch>
            <a:fillRect/>
          </a:stretch>
        </p:blipFill>
        <p:spPr>
          <a:xfrm>
            <a:off x="7924800" y="3431272"/>
            <a:ext cx="962035" cy="1023116"/>
          </a:xfrm>
          <a:prstGeom prst="rect">
            <a:avLst/>
          </a:prstGeom>
        </p:spPr>
      </p:pic>
      <p:pic>
        <p:nvPicPr>
          <p:cNvPr id="25" name="Picture 24"/>
          <p:cNvPicPr>
            <a:picLocks noChangeAspect="1"/>
          </p:cNvPicPr>
          <p:nvPr/>
        </p:nvPicPr>
        <p:blipFill>
          <a:blip r:embed="rId6"/>
          <a:stretch>
            <a:fillRect/>
          </a:stretch>
        </p:blipFill>
        <p:spPr>
          <a:xfrm>
            <a:off x="3124200" y="4664950"/>
            <a:ext cx="3813008" cy="1121473"/>
          </a:xfrm>
          <a:prstGeom prst="rect">
            <a:avLst/>
          </a:prstGeom>
          <a:ln>
            <a:solidFill>
              <a:srgbClr val="9FC2B6"/>
            </a:solidFill>
          </a:ln>
        </p:spPr>
      </p:pic>
      <p:pic>
        <p:nvPicPr>
          <p:cNvPr id="14" name="Picture 13"/>
          <p:cNvPicPr>
            <a:picLocks noChangeAspect="1"/>
          </p:cNvPicPr>
          <p:nvPr/>
        </p:nvPicPr>
        <p:blipFill>
          <a:blip r:embed="rId8"/>
          <a:stretch>
            <a:fillRect/>
          </a:stretch>
        </p:blipFill>
        <p:spPr>
          <a:xfrm>
            <a:off x="9446259" y="3467310"/>
            <a:ext cx="7774941" cy="5790990"/>
          </a:xfrm>
          <a:prstGeom prst="rect">
            <a:avLst/>
          </a:prstGeom>
        </p:spPr>
      </p:pic>
      <p:sp>
        <p:nvSpPr>
          <p:cNvPr id="15" name="Rectangle 14"/>
          <p:cNvSpPr/>
          <p:nvPr/>
        </p:nvSpPr>
        <p:spPr>
          <a:xfrm>
            <a:off x="990599" y="5894015"/>
            <a:ext cx="7896235" cy="2862322"/>
          </a:xfrm>
          <a:prstGeom prst="rect">
            <a:avLst/>
          </a:prstGeom>
        </p:spPr>
        <p:txBody>
          <a:bodyPr wrap="square">
            <a:spAutoFit/>
          </a:bodyPr>
          <a:lstStyle/>
          <a:p>
            <a:pPr lvl="0" algn="just">
              <a:lnSpc>
                <a:spcPct val="150000"/>
              </a:lnSpc>
              <a:spcBef>
                <a:spcPts val="300"/>
              </a:spcBef>
              <a:spcAft>
                <a:spcPts val="300"/>
              </a:spcAft>
              <a:tabLst>
                <a:tab pos="2719705" algn="l"/>
              </a:tabLst>
            </a:pPr>
            <a:r>
              <a:rPr lang="vi-VN" sz="4000">
                <a:solidFill>
                  <a:prstClr val="black"/>
                </a:solidFill>
                <a:ea typeface="Malgun Gothic" panose="020B0503020000020004" pitchFamily="34" charset="-127"/>
                <a:cs typeface="Arial" panose="020B0604020202020204" pitchFamily="34" charset="0"/>
              </a:rPr>
              <a:t>→ Nháy nút trái chuột vào lần lượt vào điểm E và đường tròn (A).</a:t>
            </a:r>
            <a:endParaRPr lang="vi-VN" sz="4000">
              <a:solidFill>
                <a:prstClr val="black"/>
              </a:solidFill>
              <a:ea typeface="Malgun Gothic" panose="020B0503020000020004" pitchFamily="34" charset="-127"/>
              <a:cs typeface="Arial" panose="020B0604020202020204" pitchFamily="34" charset="0"/>
            </a:endParaRPr>
          </a:p>
        </p:txBody>
      </p:sp>
    </p:spTree>
    <p:extLst>
      <p:ext uri="{BB962C8B-B14F-4D97-AF65-F5344CB8AC3E}">
        <p14:creationId xmlns:p14="http://schemas.microsoft.com/office/powerpoint/2010/main" val="2042356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Rectangle 11"/>
          <p:cNvSpPr/>
          <p:nvPr/>
        </p:nvSpPr>
        <p:spPr>
          <a:xfrm>
            <a:off x="990600" y="796788"/>
            <a:ext cx="16230600" cy="2862322"/>
          </a:xfrm>
          <a:prstGeom prst="rect">
            <a:avLst/>
          </a:prstGeom>
        </p:spPr>
        <p:txBody>
          <a:bodyPr wrap="square">
            <a:spAutoFit/>
          </a:bodyPr>
          <a:lstStyle/>
          <a:p>
            <a:pPr lvl="0" algn="just">
              <a:lnSpc>
                <a:spcPct val="150000"/>
              </a:lnSpc>
              <a:spcBef>
                <a:spcPts val="300"/>
              </a:spcBef>
              <a:spcAft>
                <a:spcPts val="300"/>
              </a:spcAft>
              <a:tabLst>
                <a:tab pos="2719705" algn="l"/>
              </a:tabLst>
            </a:pPr>
            <a:r>
              <a:rPr lang="vi-VN" sz="4000">
                <a:solidFill>
                  <a:prstClr val="black"/>
                </a:solidFill>
                <a:ea typeface="Malgun Gothic" panose="020B0503020000020004" pitchFamily="34" charset="-127"/>
                <a:cs typeface="Arial" panose="020B0604020202020204" pitchFamily="34" charset="0"/>
              </a:rPr>
              <a:t>- Lấy một điểm F bất kì nằm trên một trong hai tiếp tuyến vừa vẽ → </a:t>
            </a:r>
            <a:r>
              <a:rPr lang="vi-VN" sz="4000">
                <a:solidFill>
                  <a:prstClr val="black"/>
                </a:solidFill>
                <a:ea typeface="Malgun Gothic" panose="020B0503020000020004" pitchFamily="34" charset="-127"/>
                <a:cs typeface="Arial" panose="020B0604020202020204" pitchFamily="34" charset="0"/>
              </a:rPr>
              <a:t>Chọn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Chọn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Nháy nút trái chuột vào lần lượt vào điểm F và đường tròn (</a:t>
            </a:r>
            <a:r>
              <a:rPr lang="vi-VN" sz="4000">
                <a:solidFill>
                  <a:prstClr val="black"/>
                </a:solidFill>
                <a:ea typeface="Malgun Gothic" panose="020B0503020000020004" pitchFamily="34" charset="-127"/>
                <a:cs typeface="Arial" panose="020B0604020202020204" pitchFamily="34" charset="0"/>
              </a:rPr>
              <a:t>A</a:t>
            </a:r>
            <a:r>
              <a:rPr lang="vi-VN" sz="4000" smtClean="0">
                <a:solidFill>
                  <a:prstClr val="black"/>
                </a:solidFill>
                <a:ea typeface="Malgun Gothic" panose="020B0503020000020004" pitchFamily="34" charset="-127"/>
                <a:cs typeface="Arial" panose="020B0604020202020204" pitchFamily="34" charset="0"/>
              </a:rPr>
              <a:t>).</a:t>
            </a:r>
            <a:endParaRPr lang="vi-VN" sz="4000">
              <a:solidFill>
                <a:prstClr val="black"/>
              </a:solidFill>
              <a:ea typeface="Malgun Gothic" panose="020B0503020000020004" pitchFamily="34" charset="-127"/>
              <a:cs typeface="Arial" panose="020B0604020202020204" pitchFamily="34" charset="0"/>
            </a:endParaRPr>
          </a:p>
        </p:txBody>
      </p:sp>
      <p:sp>
        <p:nvSpPr>
          <p:cNvPr id="30" name="Freeform 27"/>
          <p:cNvSpPr/>
          <p:nvPr/>
        </p:nvSpPr>
        <p:spPr>
          <a:xfrm>
            <a:off x="5562600" y="7277100"/>
            <a:ext cx="2133600" cy="2314245"/>
          </a:xfrm>
          <a:custGeom>
            <a:avLst/>
            <a:gdLst/>
            <a:ahLst/>
            <a:cxnLst/>
            <a:rect l="l" t="t" r="r" b="b"/>
            <a:pathLst>
              <a:path w="2101142" h="2218096">
                <a:moveTo>
                  <a:pt x="0" y="0"/>
                </a:moveTo>
                <a:lnTo>
                  <a:pt x="2101142" y="0"/>
                </a:lnTo>
                <a:lnTo>
                  <a:pt x="2101142" y="2218096"/>
                </a:lnTo>
                <a:lnTo>
                  <a:pt x="0" y="2218096"/>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pic>
        <p:nvPicPr>
          <p:cNvPr id="25" name="Picture 24"/>
          <p:cNvPicPr>
            <a:picLocks noChangeAspect="1"/>
          </p:cNvPicPr>
          <p:nvPr/>
        </p:nvPicPr>
        <p:blipFill>
          <a:blip r:embed="rId6"/>
          <a:stretch>
            <a:fillRect/>
          </a:stretch>
        </p:blipFill>
        <p:spPr>
          <a:xfrm>
            <a:off x="5450255" y="1734208"/>
            <a:ext cx="3813008" cy="1121473"/>
          </a:xfrm>
          <a:prstGeom prst="rect">
            <a:avLst/>
          </a:prstGeom>
          <a:ln>
            <a:solidFill>
              <a:srgbClr val="9FC2B6"/>
            </a:solidFill>
          </a:ln>
        </p:spPr>
      </p:pic>
      <p:pic>
        <p:nvPicPr>
          <p:cNvPr id="20" name="Picture 19"/>
          <p:cNvPicPr>
            <a:picLocks noChangeAspect="1"/>
          </p:cNvPicPr>
          <p:nvPr/>
        </p:nvPicPr>
        <p:blipFill>
          <a:blip r:embed="rId7"/>
          <a:stretch>
            <a:fillRect/>
          </a:stretch>
        </p:blipFill>
        <p:spPr>
          <a:xfrm>
            <a:off x="2438400" y="1722273"/>
            <a:ext cx="962035" cy="1023116"/>
          </a:xfrm>
          <a:prstGeom prst="rect">
            <a:avLst/>
          </a:prstGeom>
        </p:spPr>
      </p:pic>
      <p:pic>
        <p:nvPicPr>
          <p:cNvPr id="21" name="Picture 20" descr="Thực hành 1 trang 119 Toán 9 Tập 2 | Kết nối tri thức Giải Toán 9"/>
          <p:cNvPicPr/>
          <p:nvPr/>
        </p:nvPicPr>
        <p:blipFill>
          <a:blip r:embed="rId8">
            <a:extLst>
              <a:ext uri="{28A0092B-C50C-407E-A947-70E740481C1C}">
                <a14:useLocalDpi xmlns:a14="http://schemas.microsoft.com/office/drawing/2010/main" val="0"/>
              </a:ext>
            </a:extLst>
          </a:blip>
          <a:srcRect/>
          <a:stretch>
            <a:fillRect/>
          </a:stretch>
        </p:blipFill>
        <p:spPr bwMode="auto">
          <a:xfrm>
            <a:off x="9756197" y="3467100"/>
            <a:ext cx="7465003" cy="6169797"/>
          </a:xfrm>
          <a:prstGeom prst="rect">
            <a:avLst/>
          </a:prstGeom>
          <a:noFill/>
          <a:ln>
            <a:noFill/>
          </a:ln>
        </p:spPr>
      </p:pic>
      <p:sp>
        <p:nvSpPr>
          <p:cNvPr id="17" name="Rectangle 16"/>
          <p:cNvSpPr/>
          <p:nvPr/>
        </p:nvSpPr>
        <p:spPr>
          <a:xfrm>
            <a:off x="990600" y="3714425"/>
            <a:ext cx="7239000" cy="1938992"/>
          </a:xfrm>
          <a:prstGeom prst="rect">
            <a:avLst/>
          </a:prstGeom>
        </p:spPr>
        <p:txBody>
          <a:bodyPr wrap="square">
            <a:spAutoFit/>
          </a:bodyPr>
          <a:lstStyle/>
          <a:p>
            <a:pPr lvl="0" algn="just">
              <a:lnSpc>
                <a:spcPct val="150000"/>
              </a:lnSpc>
              <a:spcBef>
                <a:spcPts val="300"/>
              </a:spcBef>
              <a:spcAft>
                <a:spcPts val="300"/>
              </a:spcAft>
              <a:tabLst>
                <a:tab pos="2719705" algn="l"/>
              </a:tabLst>
            </a:pPr>
            <a:r>
              <a:rPr lang="vi-VN" sz="4000">
                <a:solidFill>
                  <a:prstClr val="black"/>
                </a:solidFill>
                <a:ea typeface="Malgun Gothic" panose="020B0503020000020004" pitchFamily="34" charset="-127"/>
                <a:cs typeface="Arial" panose="020B0604020202020204" pitchFamily="34" charset="0"/>
              </a:rPr>
              <a:t>Giao điểm còn lại của hai tiếp tuyến là điểm G.</a:t>
            </a:r>
            <a:endParaRPr lang="vi-VN" sz="4000">
              <a:solidFill>
                <a:prstClr val="black"/>
              </a:solidFill>
              <a:ea typeface="Malgun Gothic" panose="020B0503020000020004" pitchFamily="34" charset="-127"/>
              <a:cs typeface="Arial" panose="020B0604020202020204" pitchFamily="34" charset="0"/>
            </a:endParaRPr>
          </a:p>
        </p:txBody>
      </p:sp>
    </p:spTree>
    <p:extLst>
      <p:ext uri="{BB962C8B-B14F-4D97-AF65-F5344CB8AC3E}">
        <p14:creationId xmlns:p14="http://schemas.microsoft.com/office/powerpoint/2010/main" val="3082689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Rectangle 11"/>
          <p:cNvSpPr/>
          <p:nvPr/>
        </p:nvSpPr>
        <p:spPr>
          <a:xfrm>
            <a:off x="990600" y="796788"/>
            <a:ext cx="16230600" cy="8694688"/>
          </a:xfrm>
          <a:prstGeom prst="rect">
            <a:avLst/>
          </a:prstGeom>
        </p:spPr>
        <p:txBody>
          <a:bodyPr wrap="square">
            <a:spAutoFit/>
          </a:bodyPr>
          <a:lstStyle/>
          <a:p>
            <a:pPr lvl="0" algn="just">
              <a:lnSpc>
                <a:spcPct val="170000"/>
              </a:lnSpc>
              <a:spcBef>
                <a:spcPts val="300"/>
              </a:spcBef>
              <a:spcAft>
                <a:spcPts val="300"/>
              </a:spcAft>
              <a:tabLst>
                <a:tab pos="2719705" algn="l"/>
              </a:tabLst>
            </a:pPr>
            <a:r>
              <a:rPr lang="vi-VN" sz="400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Chọn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Chọn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Nháy nút trái chuột vào đường tròn (D) và đường thẳng EF ta được tiếp điểm B.</a:t>
            </a:r>
          </a:p>
          <a:p>
            <a:pPr lvl="0" algn="just">
              <a:lnSpc>
                <a:spcPct val="170000"/>
              </a:lnSpc>
              <a:spcBef>
                <a:spcPts val="300"/>
              </a:spcBef>
              <a:spcAft>
                <a:spcPts val="300"/>
              </a:spcAft>
              <a:tabLst>
                <a:tab pos="2719705" algn="l"/>
              </a:tabLst>
            </a:pPr>
            <a:r>
              <a:rPr lang="vi-VN" sz="400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Chọn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Chọn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Nháy nút trái chuột vào đường tròn (D) và đường thẳng FG ta được tiếp điểm C.</a:t>
            </a:r>
          </a:p>
          <a:p>
            <a:pPr lvl="0" algn="just">
              <a:lnSpc>
                <a:spcPct val="170000"/>
              </a:lnSpc>
              <a:spcBef>
                <a:spcPts val="300"/>
              </a:spcBef>
              <a:spcAft>
                <a:spcPts val="300"/>
              </a:spcAft>
              <a:tabLst>
                <a:tab pos="2719705" algn="l"/>
              </a:tabLst>
            </a:pPr>
            <a:r>
              <a:rPr lang="vi-VN" sz="4000" smtClean="0">
                <a:solidFill>
                  <a:prstClr val="black"/>
                </a:solidFill>
                <a:ea typeface="Malgun Gothic" panose="020B0503020000020004" pitchFamily="34" charset="-127"/>
                <a:cs typeface="Arial" panose="020B0604020202020204" pitchFamily="34" charset="0"/>
              </a:rPr>
              <a:t>- Chọn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Chọn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Nháy nút trái chuột vào đường tròn (D) và đường thẳng GE ta được tiếp điểm </a:t>
            </a:r>
            <a:r>
              <a:rPr lang="vi-VN" sz="4000">
                <a:solidFill>
                  <a:prstClr val="black"/>
                </a:solidFill>
                <a:ea typeface="Malgun Gothic" panose="020B0503020000020004" pitchFamily="34" charset="-127"/>
                <a:cs typeface="Arial" panose="020B0604020202020204" pitchFamily="34" charset="0"/>
              </a:rPr>
              <a:t>F</a:t>
            </a:r>
            <a:r>
              <a:rPr lang="vi-VN" sz="4000" smtClean="0">
                <a:solidFill>
                  <a:prstClr val="black"/>
                </a:solidFill>
                <a:ea typeface="Malgun Gothic" panose="020B0503020000020004" pitchFamily="34" charset="-127"/>
                <a:cs typeface="Arial" panose="020B0604020202020204" pitchFamily="34" charset="0"/>
              </a:rPr>
              <a:t>.</a:t>
            </a:r>
            <a:endParaRPr lang="en-US" sz="4000" smtClean="0">
              <a:solidFill>
                <a:prstClr val="black"/>
              </a:solidFill>
              <a:ea typeface="Malgun Gothic" panose="020B0503020000020004" pitchFamily="34" charset="-127"/>
              <a:cs typeface="Arial" panose="020B0604020202020204" pitchFamily="34" charset="0"/>
            </a:endParaRPr>
          </a:p>
          <a:p>
            <a:pPr lvl="0" algn="just">
              <a:lnSpc>
                <a:spcPct val="170000"/>
              </a:lnSpc>
              <a:spcBef>
                <a:spcPts val="300"/>
              </a:spcBef>
              <a:spcAft>
                <a:spcPts val="300"/>
              </a:spcAft>
              <a:tabLst>
                <a:tab pos="2719705" algn="l"/>
              </a:tabLst>
            </a:pPr>
            <a:r>
              <a:rPr lang="vi-VN" sz="4000">
                <a:solidFill>
                  <a:prstClr val="black"/>
                </a:solidFill>
                <a:ea typeface="Malgun Gothic" panose="020B0503020000020004" pitchFamily="34" charset="-127"/>
                <a:cs typeface="Arial" panose="020B0604020202020204" pitchFamily="34" charset="0"/>
              </a:rPr>
              <a:t>Từ đó, ta được tam giác EFG ngoại tiếp đường tròn (A) với các tiếp điểm trên EF, FG, GE lần lượt là B, C, D (như hình vẽ).</a:t>
            </a:r>
            <a:endParaRPr lang="vi-VN" sz="4000">
              <a:solidFill>
                <a:prstClr val="black"/>
              </a:solidFill>
              <a:ea typeface="Malgun Gothic" panose="020B0503020000020004" pitchFamily="34" charset="-127"/>
              <a:cs typeface="Arial" panose="020B0604020202020204" pitchFamily="34" charset="0"/>
            </a:endParaRPr>
          </a:p>
        </p:txBody>
      </p:sp>
      <p:sp>
        <p:nvSpPr>
          <p:cNvPr id="30" name="Freeform 27"/>
          <p:cNvSpPr/>
          <p:nvPr/>
        </p:nvSpPr>
        <p:spPr>
          <a:xfrm>
            <a:off x="15920492" y="8402858"/>
            <a:ext cx="1507150" cy="1465042"/>
          </a:xfrm>
          <a:custGeom>
            <a:avLst/>
            <a:gdLst/>
            <a:ahLst/>
            <a:cxnLst/>
            <a:rect l="l" t="t" r="r" b="b"/>
            <a:pathLst>
              <a:path w="2101142" h="2218096">
                <a:moveTo>
                  <a:pt x="0" y="0"/>
                </a:moveTo>
                <a:lnTo>
                  <a:pt x="2101142" y="0"/>
                </a:lnTo>
                <a:lnTo>
                  <a:pt x="2101142" y="2218096"/>
                </a:lnTo>
                <a:lnTo>
                  <a:pt x="0" y="2218096"/>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pic>
        <p:nvPicPr>
          <p:cNvPr id="20" name="Picture 19"/>
          <p:cNvPicPr>
            <a:picLocks noChangeAspect="1"/>
          </p:cNvPicPr>
          <p:nvPr/>
        </p:nvPicPr>
        <p:blipFill>
          <a:blip r:embed="rId6"/>
          <a:stretch>
            <a:fillRect/>
          </a:stretch>
        </p:blipFill>
        <p:spPr>
          <a:xfrm>
            <a:off x="2895600" y="876300"/>
            <a:ext cx="962035" cy="1023116"/>
          </a:xfrm>
          <a:prstGeom prst="rect">
            <a:avLst/>
          </a:prstGeom>
        </p:spPr>
      </p:pic>
      <p:pic>
        <p:nvPicPr>
          <p:cNvPr id="13" name="Picture 12"/>
          <p:cNvPicPr>
            <a:picLocks noChangeAspect="1"/>
          </p:cNvPicPr>
          <p:nvPr/>
        </p:nvPicPr>
        <p:blipFill>
          <a:blip r:embed="rId7"/>
          <a:stretch>
            <a:fillRect/>
          </a:stretch>
        </p:blipFill>
        <p:spPr>
          <a:xfrm>
            <a:off x="6400800" y="800100"/>
            <a:ext cx="5618916" cy="1139837"/>
          </a:xfrm>
          <a:prstGeom prst="rect">
            <a:avLst/>
          </a:prstGeom>
          <a:ln>
            <a:solidFill>
              <a:srgbClr val="9FC2B6"/>
            </a:solidFill>
          </a:ln>
        </p:spPr>
      </p:pic>
      <p:pic>
        <p:nvPicPr>
          <p:cNvPr id="19" name="Picture 18"/>
          <p:cNvPicPr>
            <a:picLocks noChangeAspect="1"/>
          </p:cNvPicPr>
          <p:nvPr/>
        </p:nvPicPr>
        <p:blipFill>
          <a:blip r:embed="rId6"/>
          <a:stretch>
            <a:fillRect/>
          </a:stretch>
        </p:blipFill>
        <p:spPr>
          <a:xfrm>
            <a:off x="2895599" y="3028131"/>
            <a:ext cx="962035" cy="1023116"/>
          </a:xfrm>
          <a:prstGeom prst="rect">
            <a:avLst/>
          </a:prstGeom>
        </p:spPr>
      </p:pic>
      <p:pic>
        <p:nvPicPr>
          <p:cNvPr id="22" name="Picture 21"/>
          <p:cNvPicPr>
            <a:picLocks noChangeAspect="1"/>
          </p:cNvPicPr>
          <p:nvPr/>
        </p:nvPicPr>
        <p:blipFill>
          <a:blip r:embed="rId7"/>
          <a:stretch>
            <a:fillRect/>
          </a:stretch>
        </p:blipFill>
        <p:spPr>
          <a:xfrm>
            <a:off x="6247363" y="3013063"/>
            <a:ext cx="5618916" cy="1139837"/>
          </a:xfrm>
          <a:prstGeom prst="rect">
            <a:avLst/>
          </a:prstGeom>
          <a:ln>
            <a:solidFill>
              <a:srgbClr val="9FC2B6"/>
            </a:solidFill>
          </a:ln>
        </p:spPr>
      </p:pic>
      <p:pic>
        <p:nvPicPr>
          <p:cNvPr id="23" name="Picture 22"/>
          <p:cNvPicPr>
            <a:picLocks noChangeAspect="1"/>
          </p:cNvPicPr>
          <p:nvPr/>
        </p:nvPicPr>
        <p:blipFill>
          <a:blip r:embed="rId6"/>
          <a:stretch>
            <a:fillRect/>
          </a:stretch>
        </p:blipFill>
        <p:spPr>
          <a:xfrm>
            <a:off x="2895599" y="5220825"/>
            <a:ext cx="962035" cy="1023116"/>
          </a:xfrm>
          <a:prstGeom prst="rect">
            <a:avLst/>
          </a:prstGeom>
        </p:spPr>
      </p:pic>
      <p:pic>
        <p:nvPicPr>
          <p:cNvPr id="24" name="Picture 23"/>
          <p:cNvPicPr>
            <a:picLocks noChangeAspect="1"/>
          </p:cNvPicPr>
          <p:nvPr/>
        </p:nvPicPr>
        <p:blipFill>
          <a:blip r:embed="rId7"/>
          <a:stretch>
            <a:fillRect/>
          </a:stretch>
        </p:blipFill>
        <p:spPr>
          <a:xfrm>
            <a:off x="6247363" y="5141591"/>
            <a:ext cx="5618916" cy="1139837"/>
          </a:xfrm>
          <a:prstGeom prst="rect">
            <a:avLst/>
          </a:prstGeom>
          <a:ln>
            <a:solidFill>
              <a:srgbClr val="9FC2B6"/>
            </a:solidFill>
          </a:ln>
        </p:spPr>
      </p:pic>
    </p:spTree>
    <p:extLst>
      <p:ext uri="{BB962C8B-B14F-4D97-AF65-F5344CB8AC3E}">
        <p14:creationId xmlns:p14="http://schemas.microsoft.com/office/powerpoint/2010/main" val="3076322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0" name="Freeform 27"/>
          <p:cNvSpPr/>
          <p:nvPr/>
        </p:nvSpPr>
        <p:spPr>
          <a:xfrm>
            <a:off x="15040931" y="7230203"/>
            <a:ext cx="2133600" cy="2314245"/>
          </a:xfrm>
          <a:custGeom>
            <a:avLst/>
            <a:gdLst/>
            <a:ahLst/>
            <a:cxnLst/>
            <a:rect l="l" t="t" r="r" b="b"/>
            <a:pathLst>
              <a:path w="2101142" h="2218096">
                <a:moveTo>
                  <a:pt x="0" y="0"/>
                </a:moveTo>
                <a:lnTo>
                  <a:pt x="2101142" y="0"/>
                </a:lnTo>
                <a:lnTo>
                  <a:pt x="2101142" y="2218096"/>
                </a:lnTo>
                <a:lnTo>
                  <a:pt x="0" y="2218096"/>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pic>
        <p:nvPicPr>
          <p:cNvPr id="13" name="Picture 12"/>
          <p:cNvPicPr>
            <a:picLocks noChangeAspect="1"/>
          </p:cNvPicPr>
          <p:nvPr/>
        </p:nvPicPr>
        <p:blipFill>
          <a:blip r:embed="rId6"/>
          <a:stretch>
            <a:fillRect/>
          </a:stretch>
        </p:blipFill>
        <p:spPr>
          <a:xfrm>
            <a:off x="4038600" y="829987"/>
            <a:ext cx="10080224" cy="8504513"/>
          </a:xfrm>
          <a:prstGeom prst="rect">
            <a:avLst/>
          </a:prstGeom>
        </p:spPr>
      </p:pic>
      <p:pic>
        <p:nvPicPr>
          <p:cNvPr id="19" name="Picture 18"/>
          <p:cNvPicPr>
            <a:picLocks noChangeAspect="1"/>
          </p:cNvPicPr>
          <p:nvPr/>
        </p:nvPicPr>
        <p:blipFill>
          <a:blip r:embed="rId7"/>
          <a:stretch>
            <a:fillRect/>
          </a:stretch>
        </p:blipFill>
        <p:spPr>
          <a:xfrm>
            <a:off x="609600" y="412692"/>
            <a:ext cx="2737256" cy="539808"/>
          </a:xfrm>
          <a:prstGeom prst="rect">
            <a:avLst/>
          </a:prstGeom>
        </p:spPr>
      </p:pic>
    </p:spTree>
    <p:extLst>
      <p:ext uri="{BB962C8B-B14F-4D97-AF65-F5344CB8AC3E}">
        <p14:creationId xmlns:p14="http://schemas.microsoft.com/office/powerpoint/2010/main" val="2118964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9105900"/>
            <a:ext cx="18678839" cy="1363589"/>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a:p>
          </p:txBody>
        </p:sp>
      </p:grpSp>
      <p:pic>
        <p:nvPicPr>
          <p:cNvPr id="40" name="Picture 3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609600" y="1028700"/>
            <a:ext cx="17068800" cy="9117310"/>
          </a:xfrm>
          <a:prstGeom prst="rect">
            <a:avLst/>
          </a:prstGeom>
        </p:spPr>
      </p:pic>
      <p:sp>
        <p:nvSpPr>
          <p:cNvPr id="41" name="Rectangle 40"/>
          <p:cNvSpPr/>
          <p:nvPr/>
        </p:nvSpPr>
        <p:spPr>
          <a:xfrm>
            <a:off x="609600" y="91470"/>
            <a:ext cx="3358612" cy="784830"/>
          </a:xfrm>
          <a:prstGeom prst="rect">
            <a:avLst/>
          </a:prstGeom>
        </p:spPr>
        <p:txBody>
          <a:bodyPr wrap="none">
            <a:spAutoFit/>
          </a:bodyPr>
          <a:lstStyle/>
          <a:p>
            <a:pPr algn="just">
              <a:spcBef>
                <a:spcPts val="300"/>
              </a:spcBef>
              <a:spcAft>
                <a:spcPts val="300"/>
              </a:spcAft>
            </a:pPr>
            <a:r>
              <a:rPr lang="en-US" sz="4500" b="1" smtClean="0">
                <a:solidFill>
                  <a:srgbClr val="3D7073"/>
                </a:solidFill>
                <a:latin typeface="Arial" panose="020B0604020202020204" pitchFamily="34" charset="0"/>
                <a:ea typeface="Calibri" panose="020F0502020204030204" pitchFamily="34" charset="0"/>
                <a:cs typeface="Arial" panose="020B0604020202020204" pitchFamily="34" charset="0"/>
              </a:rPr>
              <a:t>Nội dung 1:</a:t>
            </a:r>
            <a:endParaRPr lang="en-US" sz="4500">
              <a:solidFill>
                <a:srgbClr val="3D7073"/>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2" name="Freeform 19"/>
          <p:cNvSpPr/>
          <p:nvPr/>
        </p:nvSpPr>
        <p:spPr>
          <a:xfrm>
            <a:off x="16459200" y="397619"/>
            <a:ext cx="1441371" cy="1262162"/>
          </a:xfrm>
          <a:custGeom>
            <a:avLst/>
            <a:gdLst/>
            <a:ahLst/>
            <a:cxnLst/>
            <a:rect l="l" t="t" r="r" b="b"/>
            <a:pathLst>
              <a:path w="2006317" h="1991726">
                <a:moveTo>
                  <a:pt x="0" y="0"/>
                </a:moveTo>
                <a:lnTo>
                  <a:pt x="2006317" y="0"/>
                </a:lnTo>
                <a:lnTo>
                  <a:pt x="2006317" y="1991726"/>
                </a:lnTo>
                <a:lnTo>
                  <a:pt x="0" y="1991726"/>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8" name="Rectangle 17"/>
          <p:cNvSpPr/>
          <p:nvPr/>
        </p:nvSpPr>
        <p:spPr>
          <a:xfrm>
            <a:off x="990600" y="796788"/>
            <a:ext cx="16230600" cy="8694688"/>
          </a:xfrm>
          <a:prstGeom prst="rect">
            <a:avLst/>
          </a:prstGeom>
        </p:spPr>
        <p:txBody>
          <a:bodyPr wrap="square">
            <a:spAutoFit/>
          </a:bodyPr>
          <a:lstStyle/>
          <a:p>
            <a:pPr lvl="0" algn="just">
              <a:lnSpc>
                <a:spcPct val="170000"/>
              </a:lnSpc>
              <a:spcBef>
                <a:spcPts val="300"/>
              </a:spcBef>
              <a:spcAft>
                <a:spcPts val="300"/>
              </a:spcAft>
              <a:tabLst>
                <a:tab pos="2719705" algn="l"/>
              </a:tabLst>
            </a:pPr>
            <a:r>
              <a:rPr lang="vi-VN" sz="4000">
                <a:solidFill>
                  <a:prstClr val="black"/>
                </a:solidFill>
                <a:ea typeface="Malgun Gothic" panose="020B0503020000020004" pitchFamily="34" charset="-127"/>
                <a:cs typeface="Arial" panose="020B0604020202020204" pitchFamily="34" charset="0"/>
              </a:rPr>
              <a:t>c) Vẽ đường tròn ngoại tiếp tam giác EFG nội tiếp và lưu thành tệp PNG.</a:t>
            </a:r>
          </a:p>
          <a:p>
            <a:pPr lvl="0" algn="just">
              <a:lnSpc>
                <a:spcPct val="170000"/>
              </a:lnSpc>
              <a:spcBef>
                <a:spcPts val="300"/>
              </a:spcBef>
              <a:spcAft>
                <a:spcPts val="300"/>
              </a:spcAft>
              <a:tabLst>
                <a:tab pos="2719705" algn="l"/>
              </a:tabLst>
            </a:pPr>
            <a:r>
              <a:rPr lang="vi-VN" sz="4000">
                <a:solidFill>
                  <a:prstClr val="black"/>
                </a:solidFill>
                <a:ea typeface="Malgun Gothic" panose="020B0503020000020004" pitchFamily="34" charset="-127"/>
                <a:cs typeface="Arial" panose="020B0604020202020204" pitchFamily="34" charset="0"/>
              </a:rPr>
              <a:t>• Vẽ đường tròn ngoại tiếp tam giác EFG.</a:t>
            </a:r>
          </a:p>
          <a:p>
            <a:pPr lvl="0" algn="just">
              <a:lnSpc>
                <a:spcPct val="170000"/>
              </a:lnSpc>
              <a:spcBef>
                <a:spcPts val="300"/>
              </a:spcBef>
              <a:spcAft>
                <a:spcPts val="300"/>
              </a:spcAft>
              <a:tabLst>
                <a:tab pos="2719705" algn="l"/>
              </a:tabLst>
            </a:pPr>
            <a:r>
              <a:rPr lang="vi-VN" sz="400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Chọn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Chọn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Lần lượt nháy nút trái chuột vào các điểm E, F, G ta được đường tròn ngoại tiếp tam giác EFG.</a:t>
            </a:r>
          </a:p>
          <a:p>
            <a:pPr lvl="0" algn="just">
              <a:lnSpc>
                <a:spcPct val="170000"/>
              </a:lnSpc>
              <a:spcBef>
                <a:spcPts val="300"/>
              </a:spcBef>
              <a:spcAft>
                <a:spcPts val="300"/>
              </a:spcAft>
              <a:tabLst>
                <a:tab pos="2719705" algn="l"/>
              </a:tabLst>
            </a:pPr>
            <a:r>
              <a:rPr lang="vi-VN" sz="4000" smtClean="0">
                <a:solidFill>
                  <a:prstClr val="black"/>
                </a:solidFill>
                <a:ea typeface="Malgun Gothic" panose="020B0503020000020004" pitchFamily="34" charset="-127"/>
                <a:cs typeface="Arial" panose="020B0604020202020204" pitchFamily="34" charset="0"/>
              </a:rPr>
              <a:t>- Hiển </a:t>
            </a:r>
            <a:r>
              <a:rPr lang="vi-VN" sz="4000">
                <a:solidFill>
                  <a:prstClr val="black"/>
                </a:solidFill>
                <a:ea typeface="Malgun Gothic" panose="020B0503020000020004" pitchFamily="34" charset="-127"/>
                <a:cs typeface="Arial" panose="020B0604020202020204" pitchFamily="34" charset="0"/>
              </a:rPr>
              <a:t>thị tâm của đường tròn: </a:t>
            </a:r>
            <a:r>
              <a:rPr lang="vi-VN" sz="4000">
                <a:solidFill>
                  <a:prstClr val="black"/>
                </a:solidFill>
                <a:ea typeface="Malgun Gothic" panose="020B0503020000020004" pitchFamily="34" charset="-127"/>
                <a:cs typeface="Arial" panose="020B0604020202020204" pitchFamily="34" charset="0"/>
              </a:rPr>
              <a:t>Chọn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Chọn    </a:t>
            </a:r>
            <a:r>
              <a:rPr lang="en-US" sz="4000" smtClean="0">
                <a:solidFill>
                  <a:prstClr val="black"/>
                </a:solidFill>
                <a:ea typeface="Malgun Gothic" panose="020B0503020000020004" pitchFamily="34" charset="-127"/>
                <a:cs typeface="Arial" panose="020B0604020202020204" pitchFamily="34" charset="0"/>
              </a:rPr>
              <a:t>    </a:t>
            </a:r>
          </a:p>
          <a:p>
            <a:pPr lvl="0" algn="just">
              <a:lnSpc>
                <a:spcPct val="170000"/>
              </a:lnSpc>
              <a:spcBef>
                <a:spcPts val="300"/>
              </a:spcBef>
              <a:spcAft>
                <a:spcPts val="300"/>
              </a:spcAft>
              <a:tabLst>
                <a:tab pos="2719705" algn="l"/>
              </a:tabLst>
            </a:pP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Nháy nút trái chuột vào đường tròn vừa vẽ ta được tâm H.</a:t>
            </a:r>
          </a:p>
        </p:txBody>
      </p:sp>
      <p:pic>
        <p:nvPicPr>
          <p:cNvPr id="20" name="Picture 19"/>
          <p:cNvPicPr>
            <a:picLocks noChangeAspect="1"/>
          </p:cNvPicPr>
          <p:nvPr/>
        </p:nvPicPr>
        <p:blipFill>
          <a:blip r:embed="rId2"/>
          <a:stretch>
            <a:fillRect/>
          </a:stretch>
        </p:blipFill>
        <p:spPr>
          <a:xfrm>
            <a:off x="2822566" y="4105985"/>
            <a:ext cx="1063634" cy="1095385"/>
          </a:xfrm>
          <a:prstGeom prst="rect">
            <a:avLst/>
          </a:prstGeom>
        </p:spPr>
      </p:pic>
      <p:pic>
        <p:nvPicPr>
          <p:cNvPr id="16" name="Picture 15"/>
          <p:cNvPicPr>
            <a:picLocks noChangeAspect="1"/>
          </p:cNvPicPr>
          <p:nvPr/>
        </p:nvPicPr>
        <p:blipFill>
          <a:blip r:embed="rId3"/>
          <a:stretch>
            <a:fillRect/>
          </a:stretch>
        </p:blipFill>
        <p:spPr>
          <a:xfrm>
            <a:off x="6019800" y="4215312"/>
            <a:ext cx="6485953" cy="955979"/>
          </a:xfrm>
          <a:prstGeom prst="rect">
            <a:avLst/>
          </a:prstGeom>
        </p:spPr>
      </p:pic>
      <p:pic>
        <p:nvPicPr>
          <p:cNvPr id="22" name="Picture 21"/>
          <p:cNvPicPr>
            <a:picLocks noChangeAspect="1"/>
          </p:cNvPicPr>
          <p:nvPr/>
        </p:nvPicPr>
        <p:blipFill>
          <a:blip r:embed="rId4"/>
          <a:stretch>
            <a:fillRect/>
          </a:stretch>
        </p:blipFill>
        <p:spPr>
          <a:xfrm>
            <a:off x="9448800" y="7374864"/>
            <a:ext cx="962035" cy="1023116"/>
          </a:xfrm>
          <a:prstGeom prst="rect">
            <a:avLst/>
          </a:prstGeom>
        </p:spPr>
      </p:pic>
      <p:pic>
        <p:nvPicPr>
          <p:cNvPr id="21" name="Picture 20"/>
          <p:cNvPicPr>
            <a:picLocks noChangeAspect="1"/>
          </p:cNvPicPr>
          <p:nvPr/>
        </p:nvPicPr>
        <p:blipFill>
          <a:blip r:embed="rId5"/>
          <a:stretch>
            <a:fillRect/>
          </a:stretch>
        </p:blipFill>
        <p:spPr>
          <a:xfrm>
            <a:off x="12793737" y="7447115"/>
            <a:ext cx="4427463" cy="950865"/>
          </a:xfrm>
          <a:prstGeom prst="rect">
            <a:avLst/>
          </a:prstGeom>
          <a:ln>
            <a:solidFill>
              <a:srgbClr val="9FC2B6"/>
            </a:solidFill>
          </a:ln>
        </p:spPr>
      </p:pic>
    </p:spTree>
    <p:extLst>
      <p:ext uri="{BB962C8B-B14F-4D97-AF65-F5344CB8AC3E}">
        <p14:creationId xmlns:p14="http://schemas.microsoft.com/office/powerpoint/2010/main" val="235090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Rectangle 11"/>
          <p:cNvSpPr/>
          <p:nvPr/>
        </p:nvSpPr>
        <p:spPr>
          <a:xfrm>
            <a:off x="1219200" y="342900"/>
            <a:ext cx="7128373" cy="2862322"/>
          </a:xfrm>
          <a:prstGeom prst="rect">
            <a:avLst/>
          </a:prstGeom>
        </p:spPr>
        <p:txBody>
          <a:bodyPr wrap="square">
            <a:spAutoFit/>
          </a:bodyPr>
          <a:lstStyle/>
          <a:p>
            <a:pPr algn="just">
              <a:lnSpc>
                <a:spcPct val="150000"/>
              </a:lnSpc>
              <a:spcBef>
                <a:spcPts val="300"/>
              </a:spcBef>
              <a:spcAft>
                <a:spcPts val="3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Ta được đường tròn ngoại tiếp tam giác EFG nội tiếp (như hình vẽ).</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10287000" y="571500"/>
            <a:ext cx="6960296" cy="6833086"/>
          </a:xfrm>
          <a:prstGeom prst="rect">
            <a:avLst/>
          </a:prstGeom>
        </p:spPr>
      </p:pic>
      <p:sp>
        <p:nvSpPr>
          <p:cNvPr id="15" name="Rectangle 14"/>
          <p:cNvSpPr/>
          <p:nvPr/>
        </p:nvSpPr>
        <p:spPr>
          <a:xfrm>
            <a:off x="9051634" y="4941522"/>
            <a:ext cx="184731" cy="336118"/>
          </a:xfrm>
          <a:prstGeom prst="rect">
            <a:avLst/>
          </a:prstGeom>
        </p:spPr>
        <p:txBody>
          <a:bodyPr wrap="none">
            <a:spAutoFit/>
          </a:bodyPr>
          <a:lstStyle/>
          <a:p>
            <a:pPr algn="just">
              <a:lnSpc>
                <a:spcPct val="150000"/>
              </a:lnSpc>
              <a:spcBef>
                <a:spcPts val="300"/>
              </a:spcBef>
              <a:spcAft>
                <a:spcPts val="300"/>
              </a:spcAft>
            </a:pPr>
            <a:endParaRPr lang="en-US" sz="1200">
              <a:effectLst/>
              <a:latin typeface="Times New Roman" panose="02020603050405020304" pitchFamily="18" charset="0"/>
              <a:ea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850567" y="7836335"/>
            <a:ext cx="16446833" cy="2031565"/>
          </a:xfrm>
          <a:prstGeom prst="rect">
            <a:avLst/>
          </a:prstGeom>
        </p:spPr>
      </p:pic>
      <p:pic>
        <p:nvPicPr>
          <p:cNvPr id="17" name="Picture 16"/>
          <p:cNvPicPr>
            <a:picLocks noChangeAspect="1"/>
          </p:cNvPicPr>
          <p:nvPr/>
        </p:nvPicPr>
        <p:blipFill>
          <a:blip r:embed="rId4"/>
          <a:stretch>
            <a:fillRect/>
          </a:stretch>
        </p:blipFill>
        <p:spPr>
          <a:xfrm flipH="1">
            <a:off x="527284" y="5157785"/>
            <a:ext cx="1709409" cy="1709409"/>
          </a:xfrm>
          <a:prstGeom prst="rect">
            <a:avLst/>
          </a:prstGeom>
        </p:spPr>
      </p:pic>
    </p:spTree>
    <p:extLst>
      <p:ext uri="{BB962C8B-B14F-4D97-AF65-F5344CB8AC3E}">
        <p14:creationId xmlns:p14="http://schemas.microsoft.com/office/powerpoint/2010/main" val="469150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400"/>
              </a:pPr>
              <a:r>
                <a:rPr lang="en-US" sz="6600" b="1" kern="0">
                  <a:solidFill>
                    <a:srgbClr val="FFFFFF"/>
                  </a:solidFill>
                  <a:latin typeface="Arial"/>
                  <a:ea typeface="Arial"/>
                  <a:cs typeface="Arial"/>
                  <a:sym typeface="Arial"/>
                </a:rPr>
                <a:t>kenhgiaovien</a:t>
              </a:r>
              <a:endParaRPr sz="2100" kern="0">
                <a:solidFill>
                  <a:srgbClr val="000000"/>
                </a:solidFill>
                <a:latin typeface="Arial"/>
                <a:cs typeface="Arial"/>
                <a:sym typeface="Arial"/>
              </a:endParaRPr>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2400"/>
              </a:pPr>
              <a:r>
                <a:rPr lang="en-US" sz="3600" u="sng" kern="0">
                  <a:solidFill>
                    <a:srgbClr val="000000"/>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https://kenhgiaovien.com/</a:t>
              </a:r>
              <a:r>
                <a:rPr lang="en-US" sz="3600" kern="0">
                  <a:solidFill>
                    <a:srgbClr val="000000"/>
                  </a:solidFill>
                  <a:latin typeface="Arial"/>
                  <a:ea typeface="Arial"/>
                  <a:cs typeface="Arial"/>
                  <a:sym typeface="Arial"/>
                </a:rPr>
                <a:t> </a:t>
              </a:r>
              <a:endParaRPr sz="2100" kern="0">
                <a:solidFill>
                  <a:srgbClr val="000000"/>
                </a:solidFill>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Bài giảng và giáo án này chỉ có duy nhất trên </a:t>
            </a:r>
            <a:r>
              <a:rPr lang="en-US" sz="3600" b="1" kern="0">
                <a:solidFill>
                  <a:srgbClr val="000000"/>
                </a:solidFill>
                <a:latin typeface="Arial"/>
                <a:ea typeface="Arial"/>
                <a:cs typeface="Arial"/>
                <a:sym typeface="Arial"/>
              </a:rPr>
              <a:t>kenhgiaovien.com </a:t>
            </a:r>
            <a:endParaRPr sz="3600" b="1" kern="0">
              <a:solidFill>
                <a:srgbClr val="000000"/>
              </a:solidFill>
              <a:latin typeface="Arial"/>
              <a:ea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Bất cứ nơi nào đăng bán lại đều là đánh cắp bản quyền và hưởng lợi bất chính trên công sức của giáo viên. </a:t>
            </a:r>
            <a:endParaRPr sz="2100" kern="0">
              <a:solidFill>
                <a:srgbClr val="000000"/>
              </a:solidFill>
              <a:latin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Vui lòng không tiếp tay cho hành vi xấu.</a:t>
            </a:r>
            <a:endParaRPr sz="2100" kern="0">
              <a:solidFill>
                <a:srgbClr val="000000"/>
              </a:solidFill>
              <a:latin typeface="Arial"/>
              <a:cs typeface="Arial"/>
              <a:sym typeface="Arial"/>
            </a:endParaRPr>
          </a:p>
        </p:txBody>
      </p:sp>
      <p:sp>
        <p:nvSpPr>
          <p:cNvPr id="169" name="Google Shape;169;p1"/>
          <p:cNvSpPr txBox="1"/>
          <p:nvPr/>
        </p:nvSpPr>
        <p:spPr>
          <a:xfrm>
            <a:off x="2146307" y="8793380"/>
            <a:ext cx="7628277" cy="1154102"/>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4000"/>
            </a:pPr>
            <a:r>
              <a:rPr lang="en-US" sz="6000" kern="0">
                <a:solidFill>
                  <a:srgbClr val="000000"/>
                </a:solidFill>
                <a:latin typeface="Aharoni"/>
                <a:ea typeface="Aharoni"/>
                <a:cs typeface="Aharoni"/>
                <a:sym typeface="Aharoni"/>
              </a:rPr>
              <a:t>Zalo: </a:t>
            </a:r>
            <a:r>
              <a:rPr lang="en-US" sz="6600" b="1" kern="0">
                <a:solidFill>
                  <a:srgbClr val="4EA72E"/>
                </a:solidFill>
                <a:latin typeface="Aharoni"/>
                <a:ea typeface="Aharoni"/>
                <a:cs typeface="Aharoni"/>
                <a:sym typeface="Aharoni"/>
              </a:rPr>
              <a:t>0386 168 725</a:t>
            </a:r>
            <a:endParaRPr sz="6000" b="1" kern="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extLst>
      <p:ext uri="{BB962C8B-B14F-4D97-AF65-F5344CB8AC3E}">
        <p14:creationId xmlns:p14="http://schemas.microsoft.com/office/powerpoint/2010/main" val="41476197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sp>
        <p:nvSpPr>
          <p:cNvPr id="18" name="Freeform 14"/>
          <p:cNvSpPr/>
          <p:nvPr/>
        </p:nvSpPr>
        <p:spPr>
          <a:xfrm>
            <a:off x="-12032" y="-38100"/>
            <a:ext cx="18300032" cy="3505200"/>
          </a:xfrm>
          <a:custGeom>
            <a:avLst/>
            <a:gdLst/>
            <a:ahLst/>
            <a:cxnLst/>
            <a:rect l="l" t="t" r="r" b="b"/>
            <a:pathLst>
              <a:path w="3881501" h="505114">
                <a:moveTo>
                  <a:pt x="26791" y="0"/>
                </a:moveTo>
                <a:lnTo>
                  <a:pt x="3854709" y="0"/>
                </a:lnTo>
                <a:cubicBezTo>
                  <a:pt x="3861815" y="0"/>
                  <a:pt x="3868629" y="2823"/>
                  <a:pt x="3873654" y="7847"/>
                </a:cubicBezTo>
                <a:cubicBezTo>
                  <a:pt x="3878678" y="12871"/>
                  <a:pt x="3881501" y="19686"/>
                  <a:pt x="3881501" y="26791"/>
                </a:cubicBezTo>
                <a:lnTo>
                  <a:pt x="3881501" y="478322"/>
                </a:lnTo>
                <a:cubicBezTo>
                  <a:pt x="3881501" y="485428"/>
                  <a:pt x="3878678" y="492242"/>
                  <a:pt x="3873654" y="497267"/>
                </a:cubicBezTo>
                <a:cubicBezTo>
                  <a:pt x="3868629" y="502291"/>
                  <a:pt x="3861815" y="505114"/>
                  <a:pt x="3854709" y="505114"/>
                </a:cubicBezTo>
                <a:lnTo>
                  <a:pt x="26791" y="505114"/>
                </a:lnTo>
                <a:cubicBezTo>
                  <a:pt x="19686" y="505114"/>
                  <a:pt x="12871" y="502291"/>
                  <a:pt x="7847" y="497267"/>
                </a:cubicBezTo>
                <a:cubicBezTo>
                  <a:pt x="2823" y="492242"/>
                  <a:pt x="0" y="485428"/>
                  <a:pt x="0" y="478322"/>
                </a:cubicBezTo>
                <a:lnTo>
                  <a:pt x="0" y="26791"/>
                </a:lnTo>
                <a:cubicBezTo>
                  <a:pt x="0" y="19686"/>
                  <a:pt x="2823" y="12871"/>
                  <a:pt x="7847" y="7847"/>
                </a:cubicBezTo>
                <a:cubicBezTo>
                  <a:pt x="12871" y="2823"/>
                  <a:pt x="19686" y="0"/>
                  <a:pt x="26791" y="0"/>
                </a:cubicBezTo>
                <a:close/>
              </a:path>
            </a:pathLst>
          </a:custGeom>
          <a:solidFill>
            <a:srgbClr val="3794CF"/>
          </a:solidFill>
          <a:ln cap="rnd">
            <a:noFill/>
            <a:prstDash val="solid"/>
            <a:round/>
          </a:ln>
        </p:spPr>
      </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5" name="Rectangle 14"/>
          <p:cNvSpPr/>
          <p:nvPr/>
        </p:nvSpPr>
        <p:spPr>
          <a:xfrm>
            <a:off x="9051634" y="4941522"/>
            <a:ext cx="184731" cy="336118"/>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19"/>
          <p:cNvSpPr/>
          <p:nvPr/>
        </p:nvSpPr>
        <p:spPr>
          <a:xfrm>
            <a:off x="697832" y="342900"/>
            <a:ext cx="16687800" cy="1738296"/>
          </a:xfrm>
          <a:prstGeom prst="rect">
            <a:avLst/>
          </a:prstGeom>
        </p:spPr>
        <p:txBody>
          <a:bodyPr wrap="square">
            <a:spAutoFit/>
          </a:bodyPr>
          <a:lstStyle/>
          <a:p>
            <a:pPr lvl="0" algn="just">
              <a:lnSpc>
                <a:spcPct val="150000"/>
              </a:lnSpc>
            </a:pPr>
            <a:r>
              <a:rPr kumimoji="0" lang="en-US" sz="3800" b="1" i="0" u="none" strike="noStrike" kern="1200" cap="none" spc="0" normalizeH="0" baseline="0" noProof="0" smtClean="0">
                <a:ln>
                  <a:noFill/>
                </a:ln>
                <a:solidFill>
                  <a:srgbClr val="3D7073"/>
                </a:solidFill>
                <a:effectLst/>
                <a:uLnTx/>
                <a:uFillTx/>
                <a:latin typeface="Arial" panose="020B0604020202020204" pitchFamily="34" charset="0"/>
              </a:rPr>
              <a:t>2</a:t>
            </a:r>
            <a:r>
              <a:rPr kumimoji="0" lang="vi-VN" sz="3800" b="1" i="0" u="none" strike="noStrike" kern="1200" cap="none" spc="0" normalizeH="0" baseline="0" noProof="0" smtClean="0">
                <a:ln>
                  <a:noFill/>
                </a:ln>
                <a:solidFill>
                  <a:srgbClr val="3D7073"/>
                </a:solidFill>
                <a:effectLst/>
                <a:uLnTx/>
                <a:uFillTx/>
                <a:latin typeface="Arial" panose="020B0604020202020204" pitchFamily="34" charset="0"/>
              </a:rPr>
              <a:t>. </a:t>
            </a:r>
            <a:r>
              <a:rPr kumimoji="0" lang="en-US" sz="3800" b="1" i="0" u="none" strike="noStrike" kern="1200" cap="none" spc="0" normalizeH="0" baseline="0" noProof="0" smtClean="0">
                <a:ln>
                  <a:noFill/>
                </a:ln>
                <a:solidFill>
                  <a:srgbClr val="3D7073"/>
                </a:solidFill>
                <a:effectLst/>
                <a:uLnTx/>
                <a:uFillTx/>
                <a:latin typeface="Arial" panose="020B0604020202020204" pitchFamily="34" charset="0"/>
                <a:cs typeface="Arial" panose="020B0604020202020204" pitchFamily="34" charset="0"/>
              </a:rPr>
              <a:t>(SGK – tr119) </a:t>
            </a:r>
            <a:r>
              <a:rPr lang="en-US" sz="3800">
                <a:latin typeface="Arial" panose="020B0604020202020204" pitchFamily="34" charset="0"/>
                <a:cs typeface="Arial" panose="020B0604020202020204" pitchFamily="34" charset="0"/>
              </a:rPr>
              <a:t>Vẽ một hình trụ và một hình nón có chung đáy và đỉnh của hình nón nằm trên </a:t>
            </a:r>
            <a:r>
              <a:rPr lang="en-US" sz="3800">
                <a:latin typeface="Arial" panose="020B0604020202020204" pitchFamily="34" charset="0"/>
                <a:cs typeface="Arial" panose="020B0604020202020204" pitchFamily="34" charset="0"/>
              </a:rPr>
              <a:t>mặt </a:t>
            </a:r>
            <a:r>
              <a:rPr lang="en-US" sz="3800" smtClean="0">
                <a:latin typeface="Arial" panose="020B0604020202020204" pitchFamily="34" charset="0"/>
                <a:cs typeface="Arial" panose="020B0604020202020204" pitchFamily="34" charset="0"/>
              </a:rPr>
              <a:t>đáy còn </a:t>
            </a:r>
            <a:r>
              <a:rPr lang="en-US" sz="3800">
                <a:latin typeface="Arial" panose="020B0604020202020204" pitchFamily="34" charset="0"/>
                <a:cs typeface="Arial" panose="020B0604020202020204" pitchFamily="34" charset="0"/>
              </a:rPr>
              <a:t>lại của hình trụ.</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2" name="Group 21"/>
          <p:cNvGrpSpPr/>
          <p:nvPr/>
        </p:nvGrpSpPr>
        <p:grpSpPr>
          <a:xfrm>
            <a:off x="1600200" y="2168975"/>
            <a:ext cx="2362200" cy="1447800"/>
            <a:chOff x="1421734" y="630337"/>
            <a:chExt cx="2317185" cy="1005592"/>
          </a:xfrm>
        </p:grpSpPr>
        <p:pic>
          <p:nvPicPr>
            <p:cNvPr id="23" name="Picture 22"/>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1734" y="630337"/>
              <a:ext cx="2317184" cy="1005592"/>
            </a:xfrm>
            <a:prstGeom prst="rect">
              <a:avLst/>
            </a:prstGeom>
          </p:spPr>
        </p:pic>
        <p:sp>
          <p:nvSpPr>
            <p:cNvPr id="24" name="TextBox 23"/>
            <p:cNvSpPr txBox="1"/>
            <p:nvPr/>
          </p:nvSpPr>
          <p:spPr>
            <a:xfrm>
              <a:off x="1507556" y="839067"/>
              <a:ext cx="2231363" cy="425506"/>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8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Trả lời:</a:t>
              </a:r>
              <a:endParaRPr kumimoji="0" lang="en-US" sz="3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13" name="Rectangle 12"/>
          <p:cNvSpPr/>
          <p:nvPr/>
        </p:nvSpPr>
        <p:spPr>
          <a:xfrm>
            <a:off x="697832" y="3771900"/>
            <a:ext cx="8065044" cy="6232475"/>
          </a:xfrm>
          <a:prstGeom prst="rect">
            <a:avLst/>
          </a:prstGeom>
        </p:spPr>
        <p:txBody>
          <a:bodyPr wrap="square">
            <a:spAutoFit/>
          </a:bodyPr>
          <a:lstStyle/>
          <a:p>
            <a:pPr algn="just">
              <a:lnSpc>
                <a:spcPct val="150000"/>
              </a:lnSpc>
            </a:pPr>
            <a:r>
              <a:rPr lang="vi-VN" sz="3800"/>
              <a:t>Ta chọn thẻ “Hiển thị” trên thanh công cụ của Geogebra và chọn “Hiển thị dạng 3D”. Vùng làm việc của Geogebra sẽ được hiển thị, trong đó phần ghi thể hiện là mặt phẳng dưới đáy nơi ta có thể chọn các điểm.</a:t>
            </a:r>
            <a:endParaRPr lang="en-US" sz="3800"/>
          </a:p>
        </p:txBody>
      </p:sp>
      <p:pic>
        <p:nvPicPr>
          <p:cNvPr id="25" name="Picture 24" descr="Thực hành 2 trang 119 Toán 9 Tập 2 | Kết nối tri thức Giải Toán 9"/>
          <p:cNvPicPr/>
          <p:nvPr/>
        </p:nvPicPr>
        <p:blipFill>
          <a:blip r:embed="rId4">
            <a:extLst>
              <a:ext uri="{28A0092B-C50C-407E-A947-70E740481C1C}">
                <a14:useLocalDpi xmlns:a14="http://schemas.microsoft.com/office/drawing/2010/main" val="0"/>
              </a:ext>
            </a:extLst>
          </a:blip>
          <a:srcRect/>
          <a:stretch>
            <a:fillRect/>
          </a:stretch>
        </p:blipFill>
        <p:spPr bwMode="auto">
          <a:xfrm>
            <a:off x="9103771" y="4152900"/>
            <a:ext cx="8353802" cy="4343400"/>
          </a:xfrm>
          <a:prstGeom prst="rect">
            <a:avLst/>
          </a:prstGeom>
          <a:noFill/>
          <a:ln>
            <a:noFill/>
          </a:ln>
        </p:spPr>
      </p:pic>
      <p:sp>
        <p:nvSpPr>
          <p:cNvPr id="26" name="Freeform 14"/>
          <p:cNvSpPr/>
          <p:nvPr/>
        </p:nvSpPr>
        <p:spPr>
          <a:xfrm>
            <a:off x="16092385" y="8669038"/>
            <a:ext cx="1906857" cy="1505441"/>
          </a:xfrm>
          <a:custGeom>
            <a:avLst/>
            <a:gdLst/>
            <a:ahLst/>
            <a:cxnLst/>
            <a:rect l="l" t="t" r="r" b="b"/>
            <a:pathLst>
              <a:path w="3271552" h="2861121">
                <a:moveTo>
                  <a:pt x="0" y="0"/>
                </a:moveTo>
                <a:lnTo>
                  <a:pt x="3271552" y="0"/>
                </a:lnTo>
                <a:lnTo>
                  <a:pt x="3271552" y="2861121"/>
                </a:lnTo>
                <a:lnTo>
                  <a:pt x="0" y="28611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92583095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sp>
        <p:nvSpPr>
          <p:cNvPr id="18" name="Freeform 14"/>
          <p:cNvSpPr/>
          <p:nvPr/>
        </p:nvSpPr>
        <p:spPr>
          <a:xfrm>
            <a:off x="-12032" y="-38100"/>
            <a:ext cx="18300032" cy="3505200"/>
          </a:xfrm>
          <a:custGeom>
            <a:avLst/>
            <a:gdLst/>
            <a:ahLst/>
            <a:cxnLst/>
            <a:rect l="l" t="t" r="r" b="b"/>
            <a:pathLst>
              <a:path w="3881501" h="505114">
                <a:moveTo>
                  <a:pt x="26791" y="0"/>
                </a:moveTo>
                <a:lnTo>
                  <a:pt x="3854709" y="0"/>
                </a:lnTo>
                <a:cubicBezTo>
                  <a:pt x="3861815" y="0"/>
                  <a:pt x="3868629" y="2823"/>
                  <a:pt x="3873654" y="7847"/>
                </a:cubicBezTo>
                <a:cubicBezTo>
                  <a:pt x="3878678" y="12871"/>
                  <a:pt x="3881501" y="19686"/>
                  <a:pt x="3881501" y="26791"/>
                </a:cubicBezTo>
                <a:lnTo>
                  <a:pt x="3881501" y="478322"/>
                </a:lnTo>
                <a:cubicBezTo>
                  <a:pt x="3881501" y="485428"/>
                  <a:pt x="3878678" y="492242"/>
                  <a:pt x="3873654" y="497267"/>
                </a:cubicBezTo>
                <a:cubicBezTo>
                  <a:pt x="3868629" y="502291"/>
                  <a:pt x="3861815" y="505114"/>
                  <a:pt x="3854709" y="505114"/>
                </a:cubicBezTo>
                <a:lnTo>
                  <a:pt x="26791" y="505114"/>
                </a:lnTo>
                <a:cubicBezTo>
                  <a:pt x="19686" y="505114"/>
                  <a:pt x="12871" y="502291"/>
                  <a:pt x="7847" y="497267"/>
                </a:cubicBezTo>
                <a:cubicBezTo>
                  <a:pt x="2823" y="492242"/>
                  <a:pt x="0" y="485428"/>
                  <a:pt x="0" y="478322"/>
                </a:cubicBezTo>
                <a:lnTo>
                  <a:pt x="0" y="26791"/>
                </a:lnTo>
                <a:cubicBezTo>
                  <a:pt x="0" y="19686"/>
                  <a:pt x="2823" y="12871"/>
                  <a:pt x="7847" y="7847"/>
                </a:cubicBezTo>
                <a:cubicBezTo>
                  <a:pt x="12871" y="2823"/>
                  <a:pt x="19686" y="0"/>
                  <a:pt x="26791" y="0"/>
                </a:cubicBezTo>
                <a:close/>
              </a:path>
            </a:pathLst>
          </a:custGeom>
          <a:solidFill>
            <a:srgbClr val="3794CF"/>
          </a:solidFill>
          <a:ln cap="rnd">
            <a:noFill/>
            <a:prstDash val="solid"/>
            <a:round/>
          </a:ln>
        </p:spPr>
      </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5" name="Rectangle 14"/>
          <p:cNvSpPr/>
          <p:nvPr/>
        </p:nvSpPr>
        <p:spPr>
          <a:xfrm>
            <a:off x="9051634" y="4941522"/>
            <a:ext cx="184731" cy="336118"/>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6" name="Freeform 14"/>
          <p:cNvSpPr/>
          <p:nvPr/>
        </p:nvSpPr>
        <p:spPr>
          <a:xfrm>
            <a:off x="951571" y="8328308"/>
            <a:ext cx="1906857" cy="1505441"/>
          </a:xfrm>
          <a:custGeom>
            <a:avLst/>
            <a:gdLst/>
            <a:ahLst/>
            <a:cxnLst/>
            <a:rect l="l" t="t" r="r" b="b"/>
            <a:pathLst>
              <a:path w="3271552" h="2861121">
                <a:moveTo>
                  <a:pt x="0" y="0"/>
                </a:moveTo>
                <a:lnTo>
                  <a:pt x="3271552" y="0"/>
                </a:lnTo>
                <a:lnTo>
                  <a:pt x="3271552" y="2861121"/>
                </a:lnTo>
                <a:lnTo>
                  <a:pt x="0" y="2861121"/>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21" name="Rectangle 20"/>
          <p:cNvSpPr/>
          <p:nvPr/>
        </p:nvSpPr>
        <p:spPr>
          <a:xfrm>
            <a:off x="457200" y="208895"/>
            <a:ext cx="17334457" cy="5478423"/>
          </a:xfrm>
          <a:prstGeom prst="rect">
            <a:avLst/>
          </a:prstGeom>
        </p:spPr>
        <p:txBody>
          <a:bodyPr wrap="square">
            <a:spAutoFit/>
          </a:bodyPr>
          <a:lstStyle/>
          <a:p>
            <a:pPr lvl="0" algn="just">
              <a:lnSpc>
                <a:spcPct val="175000"/>
              </a:lnSpc>
              <a:tabLst>
                <a:tab pos="2719705" algn="l"/>
              </a:tabLst>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Vẽ hình trụ:</a:t>
            </a:r>
          </a:p>
          <a:p>
            <a:pPr lvl="0" algn="just">
              <a:lnSpc>
                <a:spcPct val="175000"/>
              </a:lnSpc>
              <a:tabLst>
                <a:tab pos="2719705" algn="l"/>
              </a:tabLst>
            </a:pP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Chọn   </a:t>
            </a:r>
            <a:r>
              <a:rPr kumimoji="0" lang="en-US" sz="4000" b="0" i="0" u="none" strike="noStrike" kern="1200" cap="none" spc="0" normalizeH="0" baseline="0" noProof="0" smtClean="0">
                <a:ln>
                  <a:noFill/>
                </a:ln>
                <a:solidFill>
                  <a:prstClr val="black"/>
                </a:solidFill>
                <a:effectLst/>
                <a:uLnTx/>
                <a:uFillTx/>
                <a:latin typeface="Calibri"/>
                <a:ea typeface="Malgun Gothic" panose="020B0503020000020004" pitchFamily="34" charset="-127"/>
                <a:cs typeface="Arial" panose="020B0604020202020204" pitchFamily="34" charset="0"/>
              </a:rPr>
              <a:t>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Chọn  </a:t>
            </a:r>
            <a:r>
              <a:rPr kumimoji="0" lang="en-US" sz="4000" b="0" i="0" u="none" strike="noStrike" kern="1200" cap="none" spc="0" normalizeH="0" baseline="0" noProof="0" smtClean="0">
                <a:ln>
                  <a:noFill/>
                </a:ln>
                <a:solidFill>
                  <a:prstClr val="black"/>
                </a:solidFill>
                <a:effectLst/>
                <a:uLnTx/>
                <a:uFillTx/>
                <a:latin typeface="Calibri"/>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 Chọn điểm A, chọn điểm B (nháy nút trái chuột vào một điểm trên vùng làm việc và kéo thả điểm đó đến </a:t>
            </a:r>
            <a:r>
              <a:rPr lang="vi-VN" sz="4000">
                <a:solidFill>
                  <a:prstClr val="black"/>
                </a:solidFill>
                <a:ea typeface="Malgun Gothic" panose="020B0503020000020004" pitchFamily="34" charset="-127"/>
                <a:cs typeface="Arial" panose="020B0604020202020204" pitchFamily="34" charset="0"/>
              </a:rPr>
              <a:t>vị </a:t>
            </a:r>
            <a:r>
              <a:rPr lang="vi-VN" sz="4000" smtClean="0">
                <a:solidFill>
                  <a:prstClr val="black"/>
                </a:solidFill>
                <a:ea typeface="Malgun Gothic" panose="020B0503020000020004" pitchFamily="34" charset="-127"/>
                <a:cs typeface="Arial" panose="020B0604020202020204" pitchFamily="34" charset="0"/>
              </a:rPr>
              <a:t>trí </a:t>
            </a:r>
            <a:r>
              <a:rPr lang="vi-VN" sz="4000">
                <a:solidFill>
                  <a:prstClr val="black"/>
                </a:solidFill>
                <a:ea typeface="Malgun Gothic" panose="020B0503020000020004" pitchFamily="34" charset="-127"/>
                <a:cs typeface="Arial" panose="020B0604020202020204" pitchFamily="34" charset="0"/>
              </a:rPr>
              <a:t>thích hợp), nhập bán kính bằng 2, ẩn các trục ta được ta được hình trụ có đáy là các hình tròn tâm A, B bán kính 2 (như hình vẽ).</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pic>
        <p:nvPicPr>
          <p:cNvPr id="27" name="Picture 26"/>
          <p:cNvPicPr>
            <a:picLocks noChangeAspect="1"/>
          </p:cNvPicPr>
          <p:nvPr/>
        </p:nvPicPr>
        <p:blipFill>
          <a:blip r:embed="rId6"/>
          <a:stretch>
            <a:fillRect/>
          </a:stretch>
        </p:blipFill>
        <p:spPr>
          <a:xfrm>
            <a:off x="1905000" y="1331379"/>
            <a:ext cx="1223963" cy="1223963"/>
          </a:xfrm>
          <a:prstGeom prst="rect">
            <a:avLst/>
          </a:prstGeom>
        </p:spPr>
      </p:pic>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81600" y="1331379"/>
            <a:ext cx="3365897" cy="1144315"/>
          </a:xfrm>
          <a:prstGeom prst="rect">
            <a:avLst/>
          </a:prstGeom>
        </p:spPr>
      </p:pic>
      <p:pic>
        <p:nvPicPr>
          <p:cNvPr id="2" name="Picture 1"/>
          <p:cNvPicPr>
            <a:picLocks noChangeAspect="1"/>
          </p:cNvPicPr>
          <p:nvPr/>
        </p:nvPicPr>
        <p:blipFill>
          <a:blip r:embed="rId9"/>
          <a:stretch>
            <a:fillRect/>
          </a:stretch>
        </p:blipFill>
        <p:spPr>
          <a:xfrm>
            <a:off x="7039425" y="5747764"/>
            <a:ext cx="4197117" cy="4043936"/>
          </a:xfrm>
          <a:prstGeom prst="rect">
            <a:avLst/>
          </a:prstGeom>
        </p:spPr>
      </p:pic>
    </p:spTree>
    <p:extLst>
      <p:ext uri="{BB962C8B-B14F-4D97-AF65-F5344CB8AC3E}">
        <p14:creationId xmlns:p14="http://schemas.microsoft.com/office/powerpoint/2010/main" val="1634524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22" presetClass="entr" presetSubtype="8"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par>
                                <p:cTn id="17" presetID="2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sp>
        <p:nvSpPr>
          <p:cNvPr id="18" name="Freeform 14"/>
          <p:cNvSpPr/>
          <p:nvPr/>
        </p:nvSpPr>
        <p:spPr>
          <a:xfrm>
            <a:off x="-12032" y="-38100"/>
            <a:ext cx="18300032" cy="3505200"/>
          </a:xfrm>
          <a:custGeom>
            <a:avLst/>
            <a:gdLst/>
            <a:ahLst/>
            <a:cxnLst/>
            <a:rect l="l" t="t" r="r" b="b"/>
            <a:pathLst>
              <a:path w="3881501" h="505114">
                <a:moveTo>
                  <a:pt x="26791" y="0"/>
                </a:moveTo>
                <a:lnTo>
                  <a:pt x="3854709" y="0"/>
                </a:lnTo>
                <a:cubicBezTo>
                  <a:pt x="3861815" y="0"/>
                  <a:pt x="3868629" y="2823"/>
                  <a:pt x="3873654" y="7847"/>
                </a:cubicBezTo>
                <a:cubicBezTo>
                  <a:pt x="3878678" y="12871"/>
                  <a:pt x="3881501" y="19686"/>
                  <a:pt x="3881501" y="26791"/>
                </a:cubicBezTo>
                <a:lnTo>
                  <a:pt x="3881501" y="478322"/>
                </a:lnTo>
                <a:cubicBezTo>
                  <a:pt x="3881501" y="485428"/>
                  <a:pt x="3878678" y="492242"/>
                  <a:pt x="3873654" y="497267"/>
                </a:cubicBezTo>
                <a:cubicBezTo>
                  <a:pt x="3868629" y="502291"/>
                  <a:pt x="3861815" y="505114"/>
                  <a:pt x="3854709" y="505114"/>
                </a:cubicBezTo>
                <a:lnTo>
                  <a:pt x="26791" y="505114"/>
                </a:lnTo>
                <a:cubicBezTo>
                  <a:pt x="19686" y="505114"/>
                  <a:pt x="12871" y="502291"/>
                  <a:pt x="7847" y="497267"/>
                </a:cubicBezTo>
                <a:cubicBezTo>
                  <a:pt x="2823" y="492242"/>
                  <a:pt x="0" y="485428"/>
                  <a:pt x="0" y="478322"/>
                </a:cubicBezTo>
                <a:lnTo>
                  <a:pt x="0" y="26791"/>
                </a:lnTo>
                <a:cubicBezTo>
                  <a:pt x="0" y="19686"/>
                  <a:pt x="2823" y="12871"/>
                  <a:pt x="7847" y="7847"/>
                </a:cubicBezTo>
                <a:cubicBezTo>
                  <a:pt x="12871" y="2823"/>
                  <a:pt x="19686" y="0"/>
                  <a:pt x="26791" y="0"/>
                </a:cubicBezTo>
                <a:close/>
              </a:path>
            </a:pathLst>
          </a:custGeom>
          <a:solidFill>
            <a:srgbClr val="3794CF"/>
          </a:solidFill>
          <a:ln cap="rnd">
            <a:noFill/>
            <a:prstDash val="solid"/>
            <a:round/>
          </a:ln>
        </p:spPr>
      </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6" name="Freeform 14"/>
          <p:cNvSpPr/>
          <p:nvPr/>
        </p:nvSpPr>
        <p:spPr>
          <a:xfrm>
            <a:off x="15389342" y="8106926"/>
            <a:ext cx="1905000" cy="1608574"/>
          </a:xfrm>
          <a:custGeom>
            <a:avLst/>
            <a:gdLst/>
            <a:ahLst/>
            <a:cxnLst/>
            <a:rect l="l" t="t" r="r" b="b"/>
            <a:pathLst>
              <a:path w="3271552" h="2861121">
                <a:moveTo>
                  <a:pt x="0" y="0"/>
                </a:moveTo>
                <a:lnTo>
                  <a:pt x="3271552" y="0"/>
                </a:lnTo>
                <a:lnTo>
                  <a:pt x="3271552" y="2861121"/>
                </a:lnTo>
                <a:lnTo>
                  <a:pt x="0" y="2861121"/>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6" name="Rectangle 15"/>
          <p:cNvSpPr/>
          <p:nvPr/>
        </p:nvSpPr>
        <p:spPr>
          <a:xfrm>
            <a:off x="457200" y="330041"/>
            <a:ext cx="17334457" cy="7632859"/>
          </a:xfrm>
          <a:prstGeom prst="rect">
            <a:avLst/>
          </a:prstGeom>
        </p:spPr>
        <p:txBody>
          <a:bodyPr wrap="square">
            <a:spAutoFit/>
          </a:bodyPr>
          <a:lstStyle/>
          <a:p>
            <a:pPr lvl="0" algn="just">
              <a:lnSpc>
                <a:spcPct val="175000"/>
              </a:lnSpc>
              <a:tabLst>
                <a:tab pos="2719705" algn="l"/>
              </a:tabLst>
            </a:pP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 </a:t>
            </a:r>
            <a:r>
              <a:rPr lang="en-US" sz="4000" smtClean="0">
                <a:solidFill>
                  <a:prstClr val="black"/>
                </a:solidFill>
                <a:latin typeface="Arial" panose="020B0604020202020204" pitchFamily="34" charset="0"/>
                <a:ea typeface="Malgun Gothic" panose="020B0503020000020004" pitchFamily="34" charset="-127"/>
                <a:cs typeface="Arial" panose="020B0604020202020204" pitchFamily="34" charset="0"/>
              </a:rPr>
              <a:t>Vẽ </a:t>
            </a:r>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hình nón:</a:t>
            </a:r>
          </a:p>
          <a:p>
            <a:pPr lvl="0" algn="just">
              <a:lnSpc>
                <a:spcPct val="175000"/>
              </a:lnSpc>
              <a:tabLst>
                <a:tab pos="2719705" algn="l"/>
              </a:tabLst>
            </a:pPr>
            <a:r>
              <a:rPr lang="vi-VN" sz="4000" smtClean="0">
                <a:solidFill>
                  <a:prstClr val="black"/>
                </a:solidFill>
                <a:ea typeface="Malgun Gothic" panose="020B0503020000020004" pitchFamily="34" charset="-127"/>
                <a:cs typeface="Arial" panose="020B0604020202020204" pitchFamily="34" charset="0"/>
              </a:rPr>
              <a:t>Chọn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Chọn  </a:t>
            </a:r>
            <a:r>
              <a:rPr lang="en-US"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 Chọn điểm A, chọn điểm B (nháy nút trái chuột vào một điểm trên vùng làm việc và kéo thả điểm đó đến vị trí thích hợp), nhập bán kính bằng 2, ẩn các trục ta được ta được hình nón tâm A bán kính 2, đỉnh B.</a:t>
            </a:r>
          </a:p>
          <a:p>
            <a:pPr lvl="0" algn="just">
              <a:lnSpc>
                <a:spcPct val="175000"/>
              </a:lnSpc>
              <a:tabLst>
                <a:tab pos="2719705" algn="l"/>
              </a:tabLst>
            </a:pPr>
            <a:r>
              <a:rPr lang="vi-VN" sz="4000">
                <a:solidFill>
                  <a:prstClr val="black"/>
                </a:solidFill>
                <a:ea typeface="Malgun Gothic" panose="020B0503020000020004" pitchFamily="34" charset="-127"/>
                <a:cs typeface="Arial" panose="020B0604020202020204" pitchFamily="34" charset="0"/>
              </a:rPr>
              <a:t>Khi đó, ta được hình một hình trụ và một hình nón có chung đáy và đỉnh của hình nón nằm trên mặt đáy còn lại của hình trụ (như hình vẽ).</a:t>
            </a:r>
          </a:p>
        </p:txBody>
      </p:sp>
      <p:pic>
        <p:nvPicPr>
          <p:cNvPr id="17" name="Picture 16"/>
          <p:cNvPicPr>
            <a:picLocks noChangeAspect="1"/>
          </p:cNvPicPr>
          <p:nvPr/>
        </p:nvPicPr>
        <p:blipFill>
          <a:blip r:embed="rId6"/>
          <a:stretch>
            <a:fillRect/>
          </a:stretch>
        </p:blipFill>
        <p:spPr>
          <a:xfrm>
            <a:off x="1905000" y="1452525"/>
            <a:ext cx="1223963" cy="122396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3999" y="1452525"/>
            <a:ext cx="3365897" cy="1223963"/>
          </a:xfrm>
          <a:prstGeom prst="rect">
            <a:avLst/>
          </a:prstGeom>
        </p:spPr>
      </p:pic>
    </p:spTree>
    <p:extLst>
      <p:ext uri="{BB962C8B-B14F-4D97-AF65-F5344CB8AC3E}">
        <p14:creationId xmlns:p14="http://schemas.microsoft.com/office/powerpoint/2010/main" val="1883760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sp>
        <p:nvSpPr>
          <p:cNvPr id="18" name="Freeform 14"/>
          <p:cNvSpPr/>
          <p:nvPr/>
        </p:nvSpPr>
        <p:spPr>
          <a:xfrm>
            <a:off x="-12032" y="-38100"/>
            <a:ext cx="18300032" cy="3505200"/>
          </a:xfrm>
          <a:custGeom>
            <a:avLst/>
            <a:gdLst/>
            <a:ahLst/>
            <a:cxnLst/>
            <a:rect l="l" t="t" r="r" b="b"/>
            <a:pathLst>
              <a:path w="3881501" h="505114">
                <a:moveTo>
                  <a:pt x="26791" y="0"/>
                </a:moveTo>
                <a:lnTo>
                  <a:pt x="3854709" y="0"/>
                </a:lnTo>
                <a:cubicBezTo>
                  <a:pt x="3861815" y="0"/>
                  <a:pt x="3868629" y="2823"/>
                  <a:pt x="3873654" y="7847"/>
                </a:cubicBezTo>
                <a:cubicBezTo>
                  <a:pt x="3878678" y="12871"/>
                  <a:pt x="3881501" y="19686"/>
                  <a:pt x="3881501" y="26791"/>
                </a:cubicBezTo>
                <a:lnTo>
                  <a:pt x="3881501" y="478322"/>
                </a:lnTo>
                <a:cubicBezTo>
                  <a:pt x="3881501" y="485428"/>
                  <a:pt x="3878678" y="492242"/>
                  <a:pt x="3873654" y="497267"/>
                </a:cubicBezTo>
                <a:cubicBezTo>
                  <a:pt x="3868629" y="502291"/>
                  <a:pt x="3861815" y="505114"/>
                  <a:pt x="3854709" y="505114"/>
                </a:cubicBezTo>
                <a:lnTo>
                  <a:pt x="26791" y="505114"/>
                </a:lnTo>
                <a:cubicBezTo>
                  <a:pt x="19686" y="505114"/>
                  <a:pt x="12871" y="502291"/>
                  <a:pt x="7847" y="497267"/>
                </a:cubicBezTo>
                <a:cubicBezTo>
                  <a:pt x="2823" y="492242"/>
                  <a:pt x="0" y="485428"/>
                  <a:pt x="0" y="478322"/>
                </a:cubicBezTo>
                <a:lnTo>
                  <a:pt x="0" y="26791"/>
                </a:lnTo>
                <a:cubicBezTo>
                  <a:pt x="0" y="19686"/>
                  <a:pt x="2823" y="12871"/>
                  <a:pt x="7847" y="7847"/>
                </a:cubicBezTo>
                <a:cubicBezTo>
                  <a:pt x="12871" y="2823"/>
                  <a:pt x="19686" y="0"/>
                  <a:pt x="26791" y="0"/>
                </a:cubicBezTo>
                <a:close/>
              </a:path>
            </a:pathLst>
          </a:custGeom>
          <a:solidFill>
            <a:srgbClr val="3794CF"/>
          </a:solidFill>
          <a:ln cap="rnd">
            <a:noFill/>
            <a:prstDash val="solid"/>
            <a:round/>
          </a:ln>
        </p:spPr>
      </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6" name="Freeform 14"/>
          <p:cNvSpPr/>
          <p:nvPr/>
        </p:nvSpPr>
        <p:spPr>
          <a:xfrm>
            <a:off x="15389342" y="8106926"/>
            <a:ext cx="1905000" cy="1608574"/>
          </a:xfrm>
          <a:custGeom>
            <a:avLst/>
            <a:gdLst/>
            <a:ahLst/>
            <a:cxnLst/>
            <a:rect l="l" t="t" r="r" b="b"/>
            <a:pathLst>
              <a:path w="3271552" h="2861121">
                <a:moveTo>
                  <a:pt x="0" y="0"/>
                </a:moveTo>
                <a:lnTo>
                  <a:pt x="3271552" y="0"/>
                </a:lnTo>
                <a:lnTo>
                  <a:pt x="3271552" y="2861121"/>
                </a:lnTo>
                <a:lnTo>
                  <a:pt x="0" y="2861121"/>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pic>
        <p:nvPicPr>
          <p:cNvPr id="14" name="Picture 13" descr="Thực hành 2 trang 119 Toán 9 Tập 2 | Kết nối tri thức Giải Toán 9"/>
          <p:cNvPicPr/>
          <p:nvPr/>
        </p:nvPicPr>
        <p:blipFill>
          <a:blip r:embed="rId6">
            <a:extLst>
              <a:ext uri="{28A0092B-C50C-407E-A947-70E740481C1C}">
                <a14:useLocalDpi xmlns:a14="http://schemas.microsoft.com/office/drawing/2010/main" val="0"/>
              </a:ext>
            </a:extLst>
          </a:blip>
          <a:srcRect/>
          <a:stretch>
            <a:fillRect/>
          </a:stretch>
        </p:blipFill>
        <p:spPr bwMode="auto">
          <a:xfrm>
            <a:off x="4278379" y="1257300"/>
            <a:ext cx="9556884" cy="7772400"/>
          </a:xfrm>
          <a:prstGeom prst="rect">
            <a:avLst/>
          </a:prstGeom>
          <a:noFill/>
          <a:ln>
            <a:noFill/>
          </a:ln>
        </p:spPr>
      </p:pic>
    </p:spTree>
    <p:extLst>
      <p:ext uri="{BB962C8B-B14F-4D97-AF65-F5344CB8AC3E}">
        <p14:creationId xmlns:p14="http://schemas.microsoft.com/office/powerpoint/2010/main" val="1402260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sp>
        <p:nvSpPr>
          <p:cNvPr id="15" name="TextBox 112"/>
          <p:cNvSpPr txBox="1"/>
          <p:nvPr/>
        </p:nvSpPr>
        <p:spPr>
          <a:xfrm>
            <a:off x="6383925" y="419100"/>
            <a:ext cx="5443950" cy="1000274"/>
          </a:xfrm>
          <a:prstGeom prst="rect">
            <a:avLst/>
          </a:prstGeom>
        </p:spPr>
        <p:txBody>
          <a:bodyPr wrap="square" lIns="0" tIns="0" rIns="0" bIns="0" rtlCol="0" anchor="t">
            <a:spAutoFit/>
          </a:bodyPr>
          <a:lstStyle/>
          <a:p>
            <a:pPr lvl="0" algn="ctr" defTabSz="1828800">
              <a:buClr>
                <a:srgbClr val="143E63"/>
              </a:buClr>
              <a:buSzPts val="3000"/>
              <a:defRPr/>
            </a:pPr>
            <a:r>
              <a:rPr lang="en-US" sz="6500" b="1" kern="0">
                <a:solidFill>
                  <a:srgbClr val="C00000"/>
                </a:solidFill>
                <a:latin typeface="Arial"/>
                <a:cs typeface="Arial"/>
                <a:sym typeface="Merriweather Sans"/>
              </a:rPr>
              <a:t>VẬN DỤNG</a:t>
            </a:r>
            <a:endParaRPr kumimoji="0" lang="en-US" sz="6500" b="1" i="0" u="none" strike="noStrike" kern="0" cap="none" spc="0" normalizeH="0" baseline="0" noProof="0" dirty="0">
              <a:ln>
                <a:noFill/>
              </a:ln>
              <a:solidFill>
                <a:srgbClr val="C00000"/>
              </a:solidFill>
              <a:effectLst/>
              <a:uLnTx/>
              <a:uFillTx/>
              <a:latin typeface="Arial"/>
              <a:ea typeface="+mn-ea"/>
              <a:cs typeface="Arial"/>
              <a:sym typeface="Merriweather Sans"/>
            </a:endParaRPr>
          </a:p>
        </p:txBody>
      </p:sp>
      <p:sp>
        <p:nvSpPr>
          <p:cNvPr id="16" name="Rectangle 15"/>
          <p:cNvSpPr/>
          <p:nvPr/>
        </p:nvSpPr>
        <p:spPr>
          <a:xfrm>
            <a:off x="762000" y="1638300"/>
            <a:ext cx="16687800" cy="1938992"/>
          </a:xfrm>
          <a:prstGeom prst="rect">
            <a:avLst/>
          </a:prstGeom>
        </p:spPr>
        <p:txBody>
          <a:bodyPr wrap="square">
            <a:spAutoFit/>
          </a:bodyPr>
          <a:lstStyle/>
          <a:p>
            <a:pPr algn="just">
              <a:lnSpc>
                <a:spcPct val="150000"/>
              </a:lnSpc>
              <a:spcBef>
                <a:spcPts val="300"/>
              </a:spcBef>
              <a:spcAft>
                <a:spcPts val="300"/>
              </a:spcAft>
            </a:pPr>
            <a:r>
              <a:rPr lang="vi-VN" sz="4000">
                <a:ea typeface="Calibri" panose="020F0502020204030204" pitchFamily="34" charset="0"/>
                <a:cs typeface="Times New Roman" panose="02020603050405020304" pitchFamily="18" charset="0"/>
              </a:rPr>
              <a:t>Hãy sử dụng công cụ có sẵn trên GeoGebra 2D và 3D để thiết kế các sản phẩm kiến trúc trong phiếu học tập của nhóm.</a:t>
            </a:r>
            <a:endParaRPr lang="en-US" sz="4000">
              <a:effectLst/>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2"/>
          <a:stretch>
            <a:fillRect/>
          </a:stretch>
        </p:blipFill>
        <p:spPr>
          <a:xfrm>
            <a:off x="2743200" y="3872418"/>
            <a:ext cx="12725400" cy="6130176"/>
          </a:xfrm>
          <a:prstGeom prst="rect">
            <a:avLst/>
          </a:prstGeom>
        </p:spPr>
      </p:pic>
      <p:sp>
        <p:nvSpPr>
          <p:cNvPr id="18" name="Freeform 19"/>
          <p:cNvSpPr/>
          <p:nvPr/>
        </p:nvSpPr>
        <p:spPr>
          <a:xfrm>
            <a:off x="16002000" y="8010868"/>
            <a:ext cx="2006317" cy="1991726"/>
          </a:xfrm>
          <a:custGeom>
            <a:avLst/>
            <a:gdLst/>
            <a:ahLst/>
            <a:cxnLst/>
            <a:rect l="l" t="t" r="r" b="b"/>
            <a:pathLst>
              <a:path w="2006317" h="1991726">
                <a:moveTo>
                  <a:pt x="0" y="0"/>
                </a:moveTo>
                <a:lnTo>
                  <a:pt x="2006317" y="0"/>
                </a:lnTo>
                <a:lnTo>
                  <a:pt x="2006317" y="1991726"/>
                </a:lnTo>
                <a:lnTo>
                  <a:pt x="0" y="1991726"/>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sp>
      <p:pic>
        <p:nvPicPr>
          <p:cNvPr id="19" name="Picture 18"/>
          <p:cNvPicPr>
            <a:picLocks noChangeAspect="1"/>
          </p:cNvPicPr>
          <p:nvPr/>
        </p:nvPicPr>
        <p:blipFill>
          <a:blip r:embed="rId10"/>
          <a:stretch>
            <a:fillRect/>
          </a:stretch>
        </p:blipFill>
        <p:spPr>
          <a:xfrm>
            <a:off x="529389" y="8648700"/>
            <a:ext cx="1680411" cy="1115318"/>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7" name="Group 26"/>
          <p:cNvGrpSpPr/>
          <p:nvPr/>
        </p:nvGrpSpPr>
        <p:grpSpPr>
          <a:xfrm>
            <a:off x="429126" y="266700"/>
            <a:ext cx="2362200" cy="1447800"/>
            <a:chOff x="1421734" y="630337"/>
            <a:chExt cx="2317185" cy="1005592"/>
          </a:xfrm>
        </p:grpSpPr>
        <p:pic>
          <p:nvPicPr>
            <p:cNvPr id="28" name="Picture 27"/>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1734" y="630337"/>
              <a:ext cx="2317184" cy="1005592"/>
            </a:xfrm>
            <a:prstGeom prst="rect">
              <a:avLst/>
            </a:prstGeom>
          </p:spPr>
        </p:pic>
        <p:sp>
          <p:nvSpPr>
            <p:cNvPr id="29" name="TextBox 28"/>
            <p:cNvSpPr txBox="1"/>
            <p:nvPr/>
          </p:nvSpPr>
          <p:spPr>
            <a:xfrm>
              <a:off x="1507556" y="839067"/>
              <a:ext cx="2231363" cy="491673"/>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Trả lời: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30" name="Rectangle 29"/>
              <p:cNvSpPr/>
              <p:nvPr/>
            </p:nvSpPr>
            <p:spPr>
              <a:xfrm>
                <a:off x="429126" y="2310497"/>
                <a:ext cx="17398406" cy="7709803"/>
              </a:xfrm>
              <a:prstGeom prst="rect">
                <a:avLst/>
              </a:prstGeom>
            </p:spPr>
            <p:txBody>
              <a:bodyPr wrap="square">
                <a:spAutoFit/>
              </a:bodyPr>
              <a:lstStyle/>
              <a:p>
                <a:pPr algn="just">
                  <a:lnSpc>
                    <a:spcPct val="15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Chọn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Hình </a:t>
                </a:r>
                <a:r>
                  <a:rPr lang="vi-VN" sz="4000">
                    <a:solidFill>
                      <a:srgbClr val="000000"/>
                    </a:solidFill>
                    <a:ea typeface="SimSun" panose="02010600030101010101" pitchFamily="2" charset="-122"/>
                    <a:cs typeface="Times New Roman" panose="02020603050405020304" pitchFamily="18" charset="0"/>
                  </a:rPr>
                  <a:t>trụ </a:t>
                </a:r>
                <a14:m>
                  <m:oMath xmlns:m="http://schemas.openxmlformats.org/officeDocument/2006/math">
                    <m:r>
                      <a:rPr lang="vi-VN" sz="4000" i="1">
                        <a:solidFill>
                          <a:srgbClr val="000000"/>
                        </a:solidFill>
                        <a:effectLst/>
                        <a:ea typeface="SimSun" panose="02010600030101010101" pitchFamily="2" charset="-122"/>
                        <a:cs typeface="Times New Roman" panose="02020603050405020304" pitchFamily="18" charset="0"/>
                      </a:rPr>
                      <m:t>→</m:t>
                    </m:r>
                  </m:oMath>
                </a14:m>
                <a:r>
                  <a:rPr lang="vi-VN" sz="4000">
                    <a:solidFill>
                      <a:srgbClr val="000000"/>
                    </a:solidFill>
                    <a:effectLst/>
                    <a:ea typeface="SimSun" panose="02010600030101010101" pitchFamily="2" charset="-122"/>
                    <a:cs typeface="Times New Roman" panose="02020603050405020304" pitchFamily="18" charset="0"/>
                  </a:rPr>
                  <a:t> Chọn điểm A(0, 0, 0), chọn điểm B(0, 0, 3) </a:t>
                </a:r>
                <a14:m>
                  <m:oMath xmlns:m="http://schemas.openxmlformats.org/officeDocument/2006/math">
                    <m:r>
                      <a:rPr lang="vi-VN" sz="4000" i="1">
                        <a:solidFill>
                          <a:srgbClr val="000000"/>
                        </a:solidFill>
                        <a:effectLst/>
                        <a:ea typeface="SimSun" panose="02010600030101010101" pitchFamily="2" charset="-122"/>
                        <a:cs typeface="Times New Roman" panose="02020603050405020304" pitchFamily="18" charset="0"/>
                      </a:rPr>
                      <m:t>→ </m:t>
                    </m:r>
                  </m:oMath>
                </a14:m>
                <a:r>
                  <a:rPr lang="vi-VN" sz="4000">
                    <a:solidFill>
                      <a:srgbClr val="000000"/>
                    </a:solidFill>
                    <a:effectLst/>
                    <a:ea typeface="SimSun" panose="02010600030101010101" pitchFamily="2" charset="-122"/>
                    <a:cs typeface="Times New Roman" panose="02020603050405020304" pitchFamily="18" charset="0"/>
                  </a:rPr>
                  <a:t>Nhập bán kính bằng 2.</a:t>
                </a:r>
                <a:endParaRPr lang="en-US" sz="40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4000">
                    <a:solidFill>
                      <a:srgbClr val="000000"/>
                    </a:solidFill>
                    <a:effectLst/>
                    <a:ea typeface="SimSun" panose="02010600030101010101" pitchFamily="2" charset="-122"/>
                    <a:cs typeface="Times New Roman" panose="02020603050405020304" pitchFamily="18" charset="0"/>
                  </a:rPr>
                  <a:t>Chọn    </a:t>
                </a:r>
                <a:r>
                  <a:rPr lang="en-US" sz="4000" smtClean="0">
                    <a:solidFill>
                      <a:srgbClr val="000000"/>
                    </a:solidFill>
                    <a:effectLst/>
                    <a:ea typeface="SimSun" panose="02010600030101010101" pitchFamily="2" charset="-122"/>
                    <a:cs typeface="Times New Roman" panose="02020603050405020304" pitchFamily="18" charset="0"/>
                  </a:rPr>
                  <a:t>     </a:t>
                </a:r>
                <a:r>
                  <a:rPr lang="vi-VN" sz="4000" smtClean="0">
                    <a:solidFill>
                      <a:srgbClr val="000000"/>
                    </a:solidFill>
                    <a:effectLst/>
                    <a:ea typeface="SimSun" panose="02010600030101010101" pitchFamily="2" charset="-122"/>
                    <a:cs typeface="Times New Roman" panose="02020603050405020304" pitchFamily="18" charset="0"/>
                  </a:rPr>
                  <a:t>Hình </a:t>
                </a:r>
                <a:r>
                  <a:rPr lang="vi-VN" sz="4000">
                    <a:solidFill>
                      <a:srgbClr val="000000"/>
                    </a:solidFill>
                    <a:effectLst/>
                    <a:ea typeface="SimSun" panose="02010600030101010101" pitchFamily="2" charset="-122"/>
                    <a:cs typeface="Times New Roman" panose="02020603050405020304" pitchFamily="18" charset="0"/>
                  </a:rPr>
                  <a:t>nón </a:t>
                </a:r>
                <a14:m>
                  <m:oMath xmlns:m="http://schemas.openxmlformats.org/officeDocument/2006/math">
                    <m:r>
                      <a:rPr lang="vi-VN" sz="4000" i="1">
                        <a:solidFill>
                          <a:srgbClr val="000000"/>
                        </a:solidFill>
                        <a:effectLst/>
                        <a:ea typeface="SimSun" panose="02010600030101010101" pitchFamily="2" charset="-122"/>
                        <a:cs typeface="Times New Roman" panose="02020603050405020304" pitchFamily="18" charset="0"/>
                      </a:rPr>
                      <m:t>→ </m:t>
                    </m:r>
                  </m:oMath>
                </a14:m>
                <a:r>
                  <a:rPr lang="vi-VN" sz="4000">
                    <a:solidFill>
                      <a:srgbClr val="000000"/>
                    </a:solidFill>
                    <a:effectLst/>
                    <a:ea typeface="SimSun" panose="02010600030101010101" pitchFamily="2" charset="-122"/>
                    <a:cs typeface="Times New Roman" panose="02020603050405020304" pitchFamily="18" charset="0"/>
                  </a:rPr>
                  <a:t>Chọn điểm B(0, 0, 3), chọn điểm C(0, 0, 6) </a:t>
                </a:r>
                <a14:m>
                  <m:oMath xmlns:m="http://schemas.openxmlformats.org/officeDocument/2006/math">
                    <m:r>
                      <a:rPr lang="vi-VN" sz="4000" i="1">
                        <a:solidFill>
                          <a:srgbClr val="000000"/>
                        </a:solidFill>
                        <a:effectLst/>
                        <a:ea typeface="SimSun" panose="02010600030101010101" pitchFamily="2" charset="-122"/>
                        <a:cs typeface="Times New Roman" panose="02020603050405020304" pitchFamily="18" charset="0"/>
                      </a:rPr>
                      <m:t>→</m:t>
                    </m:r>
                  </m:oMath>
                </a14:m>
                <a:r>
                  <a:rPr lang="vi-VN" sz="4000">
                    <a:solidFill>
                      <a:srgbClr val="000000"/>
                    </a:solidFill>
                    <a:effectLst/>
                    <a:ea typeface="SimSun" panose="02010600030101010101" pitchFamily="2" charset="-122"/>
                    <a:cs typeface="Times New Roman" panose="02020603050405020304" pitchFamily="18" charset="0"/>
                  </a:rPr>
                  <a:t> Nhập bán kính bằng 2.</a:t>
                </a:r>
                <a:endParaRPr lang="en-US" sz="40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4000">
                    <a:solidFill>
                      <a:srgbClr val="000000"/>
                    </a:solidFill>
                    <a:effectLst/>
                    <a:ea typeface="SimSun" panose="02010600030101010101" pitchFamily="2" charset="-122"/>
                    <a:cs typeface="Times New Roman" panose="02020603050405020304" pitchFamily="18" charset="0"/>
                  </a:rPr>
                  <a:t>Chọn</a:t>
                </a:r>
                <a:r>
                  <a:rPr lang="vi-VN" sz="4000">
                    <a:solidFill>
                      <a:srgbClr val="000000"/>
                    </a:solidFill>
                    <a:effectLst/>
                    <a:ea typeface="SimSun" panose="02010600030101010101" pitchFamily="2" charset="-122"/>
                    <a:cs typeface="Times New Roman" panose="02020603050405020304" pitchFamily="18" charset="0"/>
                  </a:rPr>
                  <a:t>	</a:t>
                </a:r>
                <a:r>
                  <a:rPr lang="en-US" sz="4000" smtClean="0">
                    <a:solidFill>
                      <a:srgbClr val="000000"/>
                    </a:solidFill>
                    <a:effectLst/>
                    <a:ea typeface="SimSun" panose="02010600030101010101" pitchFamily="2" charset="-122"/>
                    <a:cs typeface="Times New Roman" panose="02020603050405020304" pitchFamily="18" charset="0"/>
                  </a:rPr>
                  <a:t>  </a:t>
                </a:r>
                <a:r>
                  <a:rPr lang="vi-VN" sz="4000" smtClean="0">
                    <a:solidFill>
                      <a:srgbClr val="000000"/>
                    </a:solidFill>
                    <a:effectLst/>
                    <a:ea typeface="SimSun" panose="02010600030101010101" pitchFamily="2" charset="-122"/>
                    <a:cs typeface="Times New Roman" panose="02020603050405020304" pitchFamily="18" charset="0"/>
                  </a:rPr>
                  <a:t> </a:t>
                </a:r>
                <a:r>
                  <a:rPr lang="en-US" sz="4000" smtClean="0">
                    <a:solidFill>
                      <a:srgbClr val="000000"/>
                    </a:solidFill>
                    <a:effectLst/>
                    <a:ea typeface="SimSun" panose="02010600030101010101" pitchFamily="2" charset="-122"/>
                    <a:cs typeface="Times New Roman" panose="02020603050405020304" pitchFamily="18" charset="0"/>
                  </a:rPr>
                  <a:t>   </a:t>
                </a:r>
                <a:r>
                  <a:rPr lang="vi-VN" sz="4000" smtClean="0">
                    <a:solidFill>
                      <a:srgbClr val="000000"/>
                    </a:solidFill>
                    <a:effectLst/>
                    <a:ea typeface="SimSun" panose="02010600030101010101" pitchFamily="2" charset="-122"/>
                    <a:cs typeface="Times New Roman" panose="02020603050405020304" pitchFamily="18" charset="0"/>
                  </a:rPr>
                  <a:t>Điểm </a:t>
                </a:r>
                <a14:m>
                  <m:oMath xmlns:m="http://schemas.openxmlformats.org/officeDocument/2006/math">
                    <m:r>
                      <a:rPr lang="vi-VN" sz="4000" i="1">
                        <a:solidFill>
                          <a:srgbClr val="000000"/>
                        </a:solidFill>
                        <a:effectLst/>
                        <a:ea typeface="SimSun" panose="02010600030101010101" pitchFamily="2" charset="-122"/>
                        <a:cs typeface="Times New Roman" panose="02020603050405020304" pitchFamily="18" charset="0"/>
                      </a:rPr>
                      <m:t>→</m:t>
                    </m:r>
                  </m:oMath>
                </a14:m>
                <a:r>
                  <a:rPr lang="vi-VN" sz="4000">
                    <a:solidFill>
                      <a:srgbClr val="000000"/>
                    </a:solidFill>
                    <a:effectLst/>
                    <a:ea typeface="SimSun" panose="02010600030101010101" pitchFamily="2" charset="-122"/>
                    <a:cs typeface="Times New Roman" panose="02020603050405020304" pitchFamily="18" charset="0"/>
                  </a:rPr>
                  <a:t> Chọn hai điểm D và E nằm trên đường tròn đáy của hình trụ (như hình vẽ).</a:t>
                </a:r>
                <a:endParaRPr lang="en-US" sz="4000">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4000">
                    <a:solidFill>
                      <a:srgbClr val="000000"/>
                    </a:solidFill>
                    <a:effectLst/>
                    <a:ea typeface="SimSun" panose="02010600030101010101" pitchFamily="2" charset="-122"/>
                    <a:cs typeface="Times New Roman" panose="02020603050405020304" pitchFamily="18" charset="0"/>
                  </a:rPr>
                  <a:t>Chọn  </a:t>
                </a:r>
                <a:r>
                  <a:rPr lang="en-US" sz="4000" smtClean="0">
                    <a:solidFill>
                      <a:srgbClr val="000000"/>
                    </a:solidFill>
                    <a:effectLst/>
                    <a:ea typeface="SimSun" panose="02010600030101010101" pitchFamily="2" charset="-122"/>
                    <a:cs typeface="Times New Roman" panose="02020603050405020304" pitchFamily="18" charset="0"/>
                  </a:rPr>
                  <a:t>      </a:t>
                </a:r>
                <a:r>
                  <a:rPr lang="vi-VN" sz="4000" smtClean="0">
                    <a:solidFill>
                      <a:srgbClr val="000000"/>
                    </a:solidFill>
                    <a:effectLst/>
                    <a:ea typeface="SimSun" panose="02010600030101010101" pitchFamily="2" charset="-122"/>
                    <a:cs typeface="Times New Roman" panose="02020603050405020304" pitchFamily="18" charset="0"/>
                  </a:rPr>
                  <a:t>Đường </a:t>
                </a:r>
                <a:r>
                  <a:rPr lang="vi-VN" sz="4000">
                    <a:solidFill>
                      <a:srgbClr val="000000"/>
                    </a:solidFill>
                    <a:effectLst/>
                    <a:ea typeface="SimSun" panose="02010600030101010101" pitchFamily="2" charset="-122"/>
                    <a:cs typeface="Times New Roman" panose="02020603050405020304" pitchFamily="18" charset="0"/>
                  </a:rPr>
                  <a:t>thẳng vuông góc </a:t>
                </a:r>
                <a14:m>
                  <m:oMath xmlns:m="http://schemas.openxmlformats.org/officeDocument/2006/math">
                    <m:r>
                      <a:rPr lang="vi-VN" sz="4000" i="1">
                        <a:solidFill>
                          <a:srgbClr val="000000"/>
                        </a:solidFill>
                        <a:effectLst/>
                        <a:ea typeface="SimSun" panose="02010600030101010101" pitchFamily="2" charset="-122"/>
                        <a:cs typeface="Times New Roman" panose="02020603050405020304" pitchFamily="18" charset="0"/>
                      </a:rPr>
                      <m:t>→</m:t>
                    </m:r>
                  </m:oMath>
                </a14:m>
                <a:r>
                  <a:rPr lang="vi-VN" sz="4000">
                    <a:solidFill>
                      <a:srgbClr val="000000"/>
                    </a:solidFill>
                    <a:effectLst/>
                    <a:ea typeface="SimSun" panose="02010600030101010101" pitchFamily="2" charset="-122"/>
                    <a:cs typeface="Times New Roman" panose="02020603050405020304" pitchFamily="18" charset="0"/>
                  </a:rPr>
                  <a:t> Vẽ 2 đường thẳng qua D và E, vuông góc với mặt đáy của hình trụ (đường thẳng h và </a:t>
                </a:r>
                <a:r>
                  <a:rPr lang="vi-VN" sz="4000">
                    <a:solidFill>
                      <a:srgbClr val="000000"/>
                    </a:solidFill>
                    <a:effectLst/>
                    <a:ea typeface="SimSun" panose="02010600030101010101" pitchFamily="2" charset="-122"/>
                    <a:cs typeface="Times New Roman" panose="02020603050405020304" pitchFamily="18" charset="0"/>
                  </a:rPr>
                  <a:t>i</a:t>
                </a:r>
                <a:r>
                  <a:rPr lang="vi-VN" sz="4000" smtClean="0">
                    <a:solidFill>
                      <a:srgbClr val="000000"/>
                    </a:solidFill>
                    <a:effectLst/>
                    <a:ea typeface="SimSun" panose="02010600030101010101" pitchFamily="2" charset="-122"/>
                    <a:cs typeface="Times New Roman" panose="02020603050405020304" pitchFamily="18" charset="0"/>
                  </a:rPr>
                  <a:t>).</a:t>
                </a:r>
              </a:p>
            </p:txBody>
          </p:sp>
        </mc:Choice>
        <mc:Fallback>
          <p:sp>
            <p:nvSpPr>
              <p:cNvPr id="30" name="Rectangle 29"/>
              <p:cNvSpPr>
                <a:spLocks noRot="1" noChangeAspect="1" noMove="1" noResize="1" noEditPoints="1" noAdjustHandles="1" noChangeArrowheads="1" noChangeShapeType="1" noTextEdit="1"/>
              </p:cNvSpPr>
              <p:nvPr/>
            </p:nvSpPr>
            <p:spPr>
              <a:xfrm>
                <a:off x="429126" y="2310497"/>
                <a:ext cx="17398406" cy="7709803"/>
              </a:xfrm>
              <a:prstGeom prst="rect">
                <a:avLst/>
              </a:prstGeom>
              <a:blipFill>
                <a:blip r:embed="rId4"/>
                <a:stretch>
                  <a:fillRect l="-1226" r="-1261" b="-949"/>
                </a:stretch>
              </a:blipFill>
            </p:spPr>
            <p:txBody>
              <a:bodyPr/>
              <a:lstStyle/>
              <a:p>
                <a:r>
                  <a:rPr lang="en-US">
                    <a:noFill/>
                  </a:rPr>
                  <a:t> </a:t>
                </a:r>
              </a:p>
            </p:txBody>
          </p:sp>
        </mc:Fallback>
      </mc:AlternateContent>
      <p:pic>
        <p:nvPicPr>
          <p:cNvPr id="31" name="Picture 30" descr="A drawing of a cylinder&#10;&#10;Description automatically generated"/>
          <p:cNvPicPr/>
          <p:nvPr/>
        </p:nvPicPr>
        <p:blipFill>
          <a:blip r:embed="rId5">
            <a:extLst>
              <a:ext uri="{28A0092B-C50C-407E-A947-70E740481C1C}">
                <a14:useLocalDpi xmlns:a14="http://schemas.microsoft.com/office/drawing/2010/main" val="0"/>
              </a:ext>
            </a:extLst>
          </a:blip>
          <a:srcRect/>
          <a:stretch>
            <a:fillRect/>
          </a:stretch>
        </p:blipFill>
        <p:spPr bwMode="auto">
          <a:xfrm>
            <a:off x="1977932" y="2230016"/>
            <a:ext cx="1014412" cy="929958"/>
          </a:xfrm>
          <a:prstGeom prst="rect">
            <a:avLst/>
          </a:prstGeom>
          <a:noFill/>
        </p:spPr>
      </p:pic>
      <p:pic>
        <p:nvPicPr>
          <p:cNvPr id="33" name="Picture 32" descr="A cone shaped object with a blue dot&#10;&#10;Description automatically generated"/>
          <p:cNvPicPr/>
          <p:nvPr/>
        </p:nvPicPr>
        <p:blipFill>
          <a:blip r:embed="rId6">
            <a:extLst>
              <a:ext uri="{28A0092B-C50C-407E-A947-70E740481C1C}">
                <a14:useLocalDpi xmlns:a14="http://schemas.microsoft.com/office/drawing/2010/main" val="0"/>
              </a:ext>
            </a:extLst>
          </a:blip>
          <a:srcRect/>
          <a:stretch>
            <a:fillRect/>
          </a:stretch>
        </p:blipFill>
        <p:spPr bwMode="auto">
          <a:xfrm>
            <a:off x="1899075" y="4215498"/>
            <a:ext cx="993257" cy="838200"/>
          </a:xfrm>
          <a:prstGeom prst="rect">
            <a:avLst/>
          </a:prstGeom>
          <a:noFill/>
        </p:spPr>
      </p:pic>
      <p:pic>
        <p:nvPicPr>
          <p:cNvPr id="34" name="Picture 33"/>
          <p:cNvPicPr>
            <a:picLocks noChangeAspect="1"/>
          </p:cNvPicPr>
          <p:nvPr/>
        </p:nvPicPr>
        <p:blipFill>
          <a:blip r:embed="rId7"/>
          <a:stretch>
            <a:fillRect/>
          </a:stretch>
        </p:blipFill>
        <p:spPr>
          <a:xfrm>
            <a:off x="1899075" y="5984278"/>
            <a:ext cx="962035" cy="1023116"/>
          </a:xfrm>
          <a:prstGeom prst="rect">
            <a:avLst/>
          </a:prstGeom>
        </p:spPr>
      </p:pic>
      <p:pic>
        <p:nvPicPr>
          <p:cNvPr id="35" name="Picture 34"/>
          <p:cNvPicPr>
            <a:picLocks noChangeAspect="1"/>
          </p:cNvPicPr>
          <p:nvPr/>
        </p:nvPicPr>
        <p:blipFill>
          <a:blip r:embed="rId8"/>
          <a:stretch>
            <a:fillRect/>
          </a:stretch>
        </p:blipFill>
        <p:spPr>
          <a:xfrm>
            <a:off x="1870503" y="8101697"/>
            <a:ext cx="869429" cy="914400"/>
          </a:xfrm>
          <a:prstGeom prst="rect">
            <a:avLst/>
          </a:prstGeom>
        </p:spPr>
      </p:pic>
      <p:sp>
        <p:nvSpPr>
          <p:cNvPr id="36" name="Freeform 19"/>
          <p:cNvSpPr/>
          <p:nvPr/>
        </p:nvSpPr>
        <p:spPr>
          <a:xfrm>
            <a:off x="16230289" y="288501"/>
            <a:ext cx="1617296" cy="1477879"/>
          </a:xfrm>
          <a:custGeom>
            <a:avLst/>
            <a:gdLst/>
            <a:ahLst/>
            <a:cxnLst/>
            <a:rect l="l" t="t" r="r" b="b"/>
            <a:pathLst>
              <a:path w="2006317" h="1991726">
                <a:moveTo>
                  <a:pt x="0" y="0"/>
                </a:moveTo>
                <a:lnTo>
                  <a:pt x="2006317" y="0"/>
                </a:lnTo>
                <a:lnTo>
                  <a:pt x="2006317" y="1991726"/>
                </a:lnTo>
                <a:lnTo>
                  <a:pt x="0" y="19917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7" name="Rectangle 36"/>
          <p:cNvSpPr/>
          <p:nvPr/>
        </p:nvSpPr>
        <p:spPr>
          <a:xfrm>
            <a:off x="3352800" y="571500"/>
            <a:ext cx="4764446" cy="707886"/>
          </a:xfrm>
          <a:prstGeom prst="rect">
            <a:avLst/>
          </a:prstGeom>
        </p:spPr>
        <p:txBody>
          <a:bodyPr wrap="none">
            <a:spAutoFit/>
          </a:bodyPr>
          <a:lstStyle/>
          <a:p>
            <a:r>
              <a:rPr lang="vi-VN" sz="4000" b="1" i="1"/>
              <a:t>Hướng dẫn hình 1.</a:t>
            </a:r>
            <a:endParaRPr lang="en-US" sz="4000" b="1" i="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0" name="Rectangle 29"/>
              <p:cNvSpPr/>
              <p:nvPr/>
            </p:nvSpPr>
            <p:spPr>
              <a:xfrm>
                <a:off x="401052" y="1918037"/>
                <a:ext cx="17429748" cy="8156079"/>
              </a:xfrm>
              <a:prstGeom prst="rect">
                <a:avLst/>
              </a:prstGeom>
            </p:spPr>
            <p:txBody>
              <a:bodyPr wrap="square">
                <a:spAutoFit/>
              </a:bodyPr>
              <a:lstStyle/>
              <a:p>
                <a:pPr marL="0" marR="0" lvl="0" indent="0" algn="just" defTabSz="914400" rtl="0" eaLnBrk="1" fontAlgn="auto" latinLnBrk="0" hangingPunct="1">
                  <a:lnSpc>
                    <a:spcPct val="180000"/>
                  </a:lnSpc>
                  <a:spcBef>
                    <a:spcPts val="300"/>
                  </a:spcBef>
                  <a:spcAft>
                    <a:spcPts val="300"/>
                  </a:spcAft>
                  <a:buClrTx/>
                  <a:buSzTx/>
                  <a:buFontTx/>
                  <a:buNone/>
                  <a:tabLst/>
                  <a:defRPr/>
                </a:pP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rPr>
                  <a:t>Chọn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rPr>
                  <a:t>    </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rPr>
                  <a:t>Điểm </a:t>
                </a:r>
                <a14:m>
                  <m:oMath xmlns:m="http://schemas.openxmlformats.org/officeDocument/2006/math">
                    <m:r>
                      <a:rPr kumimoji="0" lang="vi-VN" sz="4000" b="0" i="1" u="none" strike="noStrike" kern="1200" cap="none" spc="0" normalizeH="0" baseline="0" noProof="0">
                        <a:ln>
                          <a:noFill/>
                        </a:ln>
                        <a:solidFill>
                          <a:srgbClr val="000000"/>
                        </a:solidFill>
                        <a:effectLst/>
                        <a:uLnTx/>
                        <a:uFillTx/>
                        <a:ea typeface="SimSun" panose="02010600030101010101" pitchFamily="2" charset="-122"/>
                        <a:cs typeface="Times New Roman" panose="02020603050405020304" pitchFamily="18" charset="0"/>
                      </a:rPr>
                      <m:t>→</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rPr>
                  <a:t> Chọn điểm F nằm trên đường thẳng h với FD = 2</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rPr>
                  <a:t>.</a:t>
                </a:r>
                <a:endPar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Times New Roman" panose="02020603050405020304" pitchFamily="18" charset="0"/>
                </a:endParaRPr>
              </a:p>
              <a:p>
                <a:pPr lvl="0" algn="just">
                  <a:lnSpc>
                    <a:spcPct val="180000"/>
                  </a:lnSpc>
                  <a:spcBef>
                    <a:spcPts val="300"/>
                  </a:spcBef>
                  <a:spcAft>
                    <a:spcPts val="300"/>
                  </a:spcAft>
                </a:pPr>
                <a:r>
                  <a:rPr lang="vi-VN" sz="4000">
                    <a:solidFill>
                      <a:prstClr val="black"/>
                    </a:solidFill>
                    <a:ea typeface="Calibri" panose="020F0502020204030204" pitchFamily="34" charset="0"/>
                    <a:cs typeface="Times New Roman" panose="02020603050405020304" pitchFamily="18" charset="0"/>
                  </a:rPr>
                  <a:t>Chọn  </a:t>
                </a:r>
                <a:r>
                  <a:rPr lang="en-US" sz="4000" smtClean="0">
                    <a:solidFill>
                      <a:prstClr val="black"/>
                    </a:solidFill>
                    <a:ea typeface="Calibri" panose="020F0502020204030204" pitchFamily="34" charset="0"/>
                    <a:cs typeface="Times New Roman" panose="02020603050405020304" pitchFamily="18" charset="0"/>
                  </a:rPr>
                  <a:t>       </a:t>
                </a:r>
                <a:r>
                  <a:rPr lang="vi-VN" sz="4000" smtClean="0">
                    <a:solidFill>
                      <a:prstClr val="black"/>
                    </a:solidFill>
                    <a:ea typeface="Calibri" panose="020F0502020204030204" pitchFamily="34" charset="0"/>
                    <a:cs typeface="Times New Roman" panose="02020603050405020304" pitchFamily="18" charset="0"/>
                  </a:rPr>
                  <a:t>Đường </a:t>
                </a:r>
                <a:r>
                  <a:rPr lang="vi-VN" sz="4000">
                    <a:solidFill>
                      <a:prstClr val="black"/>
                    </a:solidFill>
                    <a:ea typeface="Calibri" panose="020F0502020204030204" pitchFamily="34" charset="0"/>
                    <a:cs typeface="Times New Roman" panose="02020603050405020304" pitchFamily="18" charset="0"/>
                  </a:rPr>
                  <a:t>thẳng vuông góc → Vẽ một đường thẳng qua F vuông góc với đường thẳng i → Đường này cắt i tại điểm G.</a:t>
                </a:r>
              </a:p>
              <a:p>
                <a:pPr lvl="0" algn="just">
                  <a:lnSpc>
                    <a:spcPct val="180000"/>
                  </a:lnSpc>
                  <a:spcBef>
                    <a:spcPts val="300"/>
                  </a:spcBef>
                  <a:spcAft>
                    <a:spcPts val="300"/>
                  </a:spcAft>
                </a:pPr>
                <a:r>
                  <a:rPr lang="vi-VN" sz="4000">
                    <a:solidFill>
                      <a:prstClr val="black"/>
                    </a:solidFill>
                    <a:ea typeface="Calibri" panose="020F0502020204030204" pitchFamily="34" charset="0"/>
                    <a:cs typeface="Times New Roman" panose="02020603050405020304" pitchFamily="18" charset="0"/>
                  </a:rPr>
                  <a:t>Chọn </a:t>
                </a:r>
                <a:r>
                  <a:rPr lang="en-US" sz="4000" smtClean="0">
                    <a:solidFill>
                      <a:prstClr val="black"/>
                    </a:solidFill>
                    <a:ea typeface="Calibri" panose="020F0502020204030204" pitchFamily="34" charset="0"/>
                    <a:cs typeface="Times New Roman" panose="02020603050405020304" pitchFamily="18" charset="0"/>
                  </a:rPr>
                  <a:t>          </a:t>
                </a:r>
                <a:r>
                  <a:rPr lang="vi-VN" sz="4000" smtClean="0">
                    <a:solidFill>
                      <a:prstClr val="black"/>
                    </a:solidFill>
                    <a:ea typeface="Calibri" panose="020F0502020204030204" pitchFamily="34" charset="0"/>
                    <a:cs typeface="Times New Roman" panose="02020603050405020304" pitchFamily="18" charset="0"/>
                  </a:rPr>
                  <a:t>Cung </a:t>
                </a:r>
                <a:r>
                  <a:rPr lang="vi-VN" sz="4000">
                    <a:solidFill>
                      <a:prstClr val="black"/>
                    </a:solidFill>
                    <a:ea typeface="Calibri" panose="020F0502020204030204" pitchFamily="34" charset="0"/>
                    <a:cs typeface="Times New Roman" panose="02020603050405020304" pitchFamily="18" charset="0"/>
                  </a:rPr>
                  <a:t>tròn → Để vẽ cung FG.</a:t>
                </a:r>
              </a:p>
              <a:p>
                <a:pPr lvl="0" algn="just">
                  <a:lnSpc>
                    <a:spcPct val="180000"/>
                  </a:lnSpc>
                  <a:spcBef>
                    <a:spcPts val="300"/>
                  </a:spcBef>
                  <a:spcAft>
                    <a:spcPts val="300"/>
                  </a:spcAft>
                </a:pPr>
                <a:r>
                  <a:rPr lang="vi-VN" sz="4000">
                    <a:solidFill>
                      <a:prstClr val="black"/>
                    </a:solidFill>
                    <a:ea typeface="Calibri" panose="020F0502020204030204" pitchFamily="34" charset="0"/>
                    <a:cs typeface="Times New Roman" panose="02020603050405020304" pitchFamily="18" charset="0"/>
                  </a:rPr>
                  <a:t>Ẩn đi trục tọa độ, các đường thẳng và nối lại các đoạn thẳng DF, GE, ta được mô hình cần dựng.</a:t>
                </a:r>
              </a:p>
              <a:p>
                <a:pPr lvl="0" algn="just">
                  <a:lnSpc>
                    <a:spcPct val="180000"/>
                  </a:lnSpc>
                  <a:spcBef>
                    <a:spcPts val="300"/>
                  </a:spcBef>
                  <a:spcAft>
                    <a:spcPts val="300"/>
                  </a:spcAft>
                </a:pPr>
                <a:r>
                  <a:rPr lang="vi-VN" sz="4000">
                    <a:solidFill>
                      <a:prstClr val="black"/>
                    </a:solidFill>
                    <a:ea typeface="Calibri" panose="020F0502020204030204" pitchFamily="34" charset="0"/>
                    <a:cs typeface="Times New Roman" panose="02020603050405020304" pitchFamily="18" charset="0"/>
                  </a:rPr>
                  <a:t>Nhấn đúp chuột vào các đối tượng và thay đổi màu theo </a:t>
                </a:r>
                <a:r>
                  <a:rPr lang="vi-VN" sz="4000">
                    <a:solidFill>
                      <a:prstClr val="black"/>
                    </a:solidFill>
                    <a:ea typeface="Calibri" panose="020F0502020204030204" pitchFamily="34" charset="0"/>
                    <a:cs typeface="Times New Roman" panose="02020603050405020304" pitchFamily="18" charset="0"/>
                  </a:rPr>
                  <a:t>ý </a:t>
                </a:r>
                <a:r>
                  <a:rPr lang="vi-VN" sz="4000" smtClean="0">
                    <a:solidFill>
                      <a:prstClr val="black"/>
                    </a:solidFill>
                    <a:ea typeface="Calibri" panose="020F0502020204030204" pitchFamily="34" charset="0"/>
                    <a:cs typeface="Times New Roman" panose="02020603050405020304" pitchFamily="18" charset="0"/>
                  </a:rPr>
                  <a:t>thích</a:t>
                </a:r>
                <a:r>
                  <a:rPr lang="en-US" sz="4000" smtClean="0">
                    <a:solidFill>
                      <a:prstClr val="black"/>
                    </a:solidFill>
                    <a:ea typeface="Calibri" panose="020F0502020204030204" pitchFamily="34" charset="0"/>
                    <a:cs typeface="Times New Roman" panose="02020603050405020304" pitchFamily="18" charset="0"/>
                  </a:rPr>
                  <a:t>.</a:t>
                </a:r>
                <a:endParaRPr lang="vi-VN" sz="4000">
                  <a:solidFill>
                    <a:prstClr val="black"/>
                  </a:solidFill>
                  <a:ea typeface="Calibri" panose="020F0502020204030204" pitchFamily="34" charset="0"/>
                  <a:cs typeface="Times New Roman" panose="02020603050405020304" pitchFamily="18"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401052" y="1918037"/>
                <a:ext cx="17429748" cy="8156079"/>
              </a:xfrm>
              <a:prstGeom prst="rect">
                <a:avLst/>
              </a:prstGeom>
              <a:blipFill>
                <a:blip r:embed="rId2"/>
                <a:stretch>
                  <a:fillRect l="-1259" r="-1224" b="-523"/>
                </a:stretch>
              </a:blipFill>
            </p:spPr>
            <p:txBody>
              <a:bodyPr/>
              <a:lstStyle/>
              <a:p>
                <a:r>
                  <a:rPr lang="en-US">
                    <a:noFill/>
                  </a:rPr>
                  <a:t> </a:t>
                </a:r>
              </a:p>
            </p:txBody>
          </p:sp>
        </mc:Fallback>
      </mc:AlternateContent>
      <p:pic>
        <p:nvPicPr>
          <p:cNvPr id="10" name="Picture 9"/>
          <p:cNvPicPr>
            <a:picLocks noChangeAspect="1"/>
          </p:cNvPicPr>
          <p:nvPr/>
        </p:nvPicPr>
        <p:blipFill>
          <a:blip r:embed="rId3"/>
          <a:stretch>
            <a:fillRect/>
          </a:stretch>
        </p:blipFill>
        <p:spPr>
          <a:xfrm>
            <a:off x="1905000" y="1986784"/>
            <a:ext cx="962035" cy="1023116"/>
          </a:xfrm>
          <a:prstGeom prst="rect">
            <a:avLst/>
          </a:prstGeom>
        </p:spPr>
      </p:pic>
      <p:sp>
        <p:nvSpPr>
          <p:cNvPr id="11" name="Freeform 19"/>
          <p:cNvSpPr/>
          <p:nvPr/>
        </p:nvSpPr>
        <p:spPr>
          <a:xfrm>
            <a:off x="16230289" y="288501"/>
            <a:ext cx="1617296" cy="1477879"/>
          </a:xfrm>
          <a:custGeom>
            <a:avLst/>
            <a:gdLst/>
            <a:ahLst/>
            <a:cxnLst/>
            <a:rect l="l" t="t" r="r" b="b"/>
            <a:pathLst>
              <a:path w="2006317" h="1991726">
                <a:moveTo>
                  <a:pt x="0" y="0"/>
                </a:moveTo>
                <a:lnTo>
                  <a:pt x="2006317" y="0"/>
                </a:lnTo>
                <a:lnTo>
                  <a:pt x="2006317" y="1991726"/>
                </a:lnTo>
                <a:lnTo>
                  <a:pt x="0" y="1991726"/>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grpSp>
        <p:nvGrpSpPr>
          <p:cNvPr id="12" name="Group 11"/>
          <p:cNvGrpSpPr/>
          <p:nvPr/>
        </p:nvGrpSpPr>
        <p:grpSpPr>
          <a:xfrm>
            <a:off x="429126" y="190500"/>
            <a:ext cx="2362200" cy="1447800"/>
            <a:chOff x="1421734" y="630337"/>
            <a:chExt cx="2317185" cy="1005592"/>
          </a:xfrm>
        </p:grpSpPr>
        <p:pic>
          <p:nvPicPr>
            <p:cNvPr id="13" name="Picture 12"/>
            <p:cNvPicPr>
              <a:picLocks noChangeAspect="1"/>
            </p:cNvPicPr>
            <p:nvPr/>
          </p:nvPicPr>
          <p:blipFill>
            <a:blip r:embed="rId10" cstate="print">
              <a:duotone>
                <a:schemeClr val="accent6">
                  <a:shade val="45000"/>
                  <a:satMod val="135000"/>
                </a:schemeClr>
                <a:prstClr val="white"/>
              </a:duotone>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1734" y="630337"/>
              <a:ext cx="2317184" cy="1005592"/>
            </a:xfrm>
            <a:prstGeom prst="rect">
              <a:avLst/>
            </a:prstGeom>
          </p:spPr>
        </p:pic>
        <p:sp>
          <p:nvSpPr>
            <p:cNvPr id="14" name="TextBox 13"/>
            <p:cNvSpPr txBox="1"/>
            <p:nvPr/>
          </p:nvSpPr>
          <p:spPr>
            <a:xfrm>
              <a:off x="1507556" y="839067"/>
              <a:ext cx="2231363" cy="491673"/>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Trả lời: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15" name="Picture 14"/>
          <p:cNvPicPr>
            <a:picLocks noChangeAspect="1"/>
          </p:cNvPicPr>
          <p:nvPr/>
        </p:nvPicPr>
        <p:blipFill>
          <a:blip r:embed="rId12"/>
          <a:stretch>
            <a:fillRect/>
          </a:stretch>
        </p:blipFill>
        <p:spPr>
          <a:xfrm>
            <a:off x="1905000" y="3271832"/>
            <a:ext cx="869429" cy="914400"/>
          </a:xfrm>
          <a:prstGeom prst="rect">
            <a:avLst/>
          </a:prstGeom>
        </p:spPr>
      </p:pic>
      <p:pic>
        <p:nvPicPr>
          <p:cNvPr id="2" name="Picture 1"/>
          <p:cNvPicPr>
            <a:picLocks noChangeAspect="1"/>
          </p:cNvPicPr>
          <p:nvPr/>
        </p:nvPicPr>
        <p:blipFill>
          <a:blip r:embed="rId13"/>
          <a:stretch>
            <a:fillRect/>
          </a:stretch>
        </p:blipFill>
        <p:spPr>
          <a:xfrm>
            <a:off x="1925638" y="5417564"/>
            <a:ext cx="920758" cy="1141740"/>
          </a:xfrm>
          <a:prstGeom prst="rect">
            <a:avLst/>
          </a:prstGeom>
        </p:spPr>
      </p:pic>
    </p:spTree>
    <p:extLst>
      <p:ext uri="{BB962C8B-B14F-4D97-AF65-F5344CB8AC3E}">
        <p14:creationId xmlns:p14="http://schemas.microsoft.com/office/powerpoint/2010/main" val="1536335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9105900"/>
            <a:ext cx="18678839" cy="1363589"/>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Rectangle 40"/>
          <p:cNvSpPr/>
          <p:nvPr/>
        </p:nvSpPr>
        <p:spPr>
          <a:xfrm>
            <a:off x="609600" y="167670"/>
            <a:ext cx="3358612" cy="784830"/>
          </a:xfrm>
          <a:prstGeom prst="rect">
            <a:avLst/>
          </a:prstGeom>
        </p:spPr>
        <p:txBody>
          <a:bodyPr wrap="none">
            <a:spAutoFit/>
          </a:bodyPr>
          <a:lstStyle/>
          <a:p>
            <a:pPr lvl="0" algn="just">
              <a:spcBef>
                <a:spcPts val="300"/>
              </a:spcBef>
              <a:spcAft>
                <a:spcPts val="300"/>
              </a:spcAft>
            </a:pPr>
            <a:r>
              <a:rPr lang="en-US" sz="4500" b="1">
                <a:solidFill>
                  <a:srgbClr val="18608D"/>
                </a:solidFill>
                <a:latin typeface="Arial" panose="020B0604020202020204" pitchFamily="34" charset="0"/>
                <a:ea typeface="Calibri" panose="020F0502020204030204" pitchFamily="34" charset="0"/>
                <a:cs typeface="Arial" panose="020B0604020202020204" pitchFamily="34" charset="0"/>
              </a:rPr>
              <a:t>Nội dung 2:</a:t>
            </a:r>
            <a:endParaRPr lang="en-US" sz="4500">
              <a:solidFill>
                <a:srgbClr val="18608D"/>
              </a:solidFill>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09600" y="1183104"/>
            <a:ext cx="17068800" cy="8760996"/>
          </a:xfrm>
          <a:prstGeom prst="rect">
            <a:avLst/>
          </a:prstGeom>
          <a:noFill/>
        </p:spPr>
      </p:pic>
      <p:sp>
        <p:nvSpPr>
          <p:cNvPr id="8" name="Freeform 19"/>
          <p:cNvSpPr/>
          <p:nvPr/>
        </p:nvSpPr>
        <p:spPr>
          <a:xfrm>
            <a:off x="16459200" y="397619"/>
            <a:ext cx="1441371" cy="1262162"/>
          </a:xfrm>
          <a:custGeom>
            <a:avLst/>
            <a:gdLst/>
            <a:ahLst/>
            <a:cxnLst/>
            <a:rect l="l" t="t" r="r" b="b"/>
            <a:pathLst>
              <a:path w="2006317" h="1991726">
                <a:moveTo>
                  <a:pt x="0" y="0"/>
                </a:moveTo>
                <a:lnTo>
                  <a:pt x="2006317" y="0"/>
                </a:lnTo>
                <a:lnTo>
                  <a:pt x="2006317" y="1991726"/>
                </a:lnTo>
                <a:lnTo>
                  <a:pt x="0" y="1991726"/>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3442678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7" name="Group 26"/>
          <p:cNvGrpSpPr/>
          <p:nvPr/>
        </p:nvGrpSpPr>
        <p:grpSpPr>
          <a:xfrm>
            <a:off x="429126" y="266700"/>
            <a:ext cx="2362200" cy="1447800"/>
            <a:chOff x="1421734" y="630337"/>
            <a:chExt cx="2317185" cy="1005592"/>
          </a:xfrm>
        </p:grpSpPr>
        <p:pic>
          <p:nvPicPr>
            <p:cNvPr id="28" name="Picture 27"/>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1734" y="630337"/>
              <a:ext cx="2317184" cy="1005592"/>
            </a:xfrm>
            <a:prstGeom prst="rect">
              <a:avLst/>
            </a:prstGeom>
          </p:spPr>
        </p:pic>
        <p:sp>
          <p:nvSpPr>
            <p:cNvPr id="29" name="TextBox 28"/>
            <p:cNvSpPr txBox="1"/>
            <p:nvPr/>
          </p:nvSpPr>
          <p:spPr>
            <a:xfrm>
              <a:off x="1507556" y="839067"/>
              <a:ext cx="2231363" cy="491673"/>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Trả lời: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30" name="Rectangle 29"/>
          <p:cNvSpPr/>
          <p:nvPr/>
        </p:nvSpPr>
        <p:spPr>
          <a:xfrm>
            <a:off x="429126" y="2184681"/>
            <a:ext cx="17398406" cy="7786747"/>
          </a:xfrm>
          <a:prstGeom prst="rect">
            <a:avLst/>
          </a:prstGeom>
        </p:spPr>
        <p:txBody>
          <a:bodyPr wrap="square">
            <a:spAutoFit/>
          </a:bodyPr>
          <a:lstStyle/>
          <a:p>
            <a:pPr lvl="0" algn="just">
              <a:lnSpc>
                <a:spcPct val="15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Chọn   </a:t>
            </a:r>
            <a:r>
              <a:rPr lang="vi-VN" sz="4000" smtClean="0">
                <a:solidFill>
                  <a:srgbClr val="000000"/>
                </a:solidFill>
                <a:ea typeface="SimSun" panose="02010600030101010101" pitchFamily="2" charset="-122"/>
                <a:cs typeface="Times New Roman" panose="02020603050405020304" pitchFamily="18" charset="0"/>
              </a:rPr>
              <a:t>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Hình </a:t>
            </a:r>
            <a:r>
              <a:rPr lang="vi-VN" sz="4000">
                <a:solidFill>
                  <a:srgbClr val="000000"/>
                </a:solidFill>
                <a:ea typeface="SimSun" panose="02010600030101010101" pitchFamily="2" charset="-122"/>
                <a:cs typeface="Times New Roman" panose="02020603050405020304" pitchFamily="18" charset="0"/>
              </a:rPr>
              <a:t>trụ → Chọn điểm A(0,0,0), chọn điểm B(0,0,3) → Nhập bán kính bằng 2.</a:t>
            </a:r>
          </a:p>
          <a:p>
            <a:pPr lvl="0" algn="just">
              <a:lnSpc>
                <a:spcPct val="15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Chọn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Hình </a:t>
            </a:r>
            <a:r>
              <a:rPr lang="en-US" sz="4000" smtClean="0">
                <a:solidFill>
                  <a:srgbClr val="000000"/>
                </a:solidFill>
                <a:latin typeface="Arial" panose="020B0604020202020204" pitchFamily="34" charset="0"/>
                <a:ea typeface="SimSun" panose="02010600030101010101" pitchFamily="2" charset="-122"/>
                <a:cs typeface="Arial" panose="020B0604020202020204" pitchFamily="34" charset="0"/>
              </a:rPr>
              <a:t>trò</a:t>
            </a:r>
            <a:r>
              <a:rPr lang="vi-VN" sz="4000" smtClean="0">
                <a:solidFill>
                  <a:srgbClr val="000000"/>
                </a:solidFill>
                <a:ea typeface="SimSun" panose="02010600030101010101" pitchFamily="2" charset="-122"/>
                <a:cs typeface="Times New Roman" panose="02020603050405020304" pitchFamily="18" charset="0"/>
              </a:rPr>
              <a:t>n </a:t>
            </a:r>
            <a:r>
              <a:rPr lang="vi-VN" sz="4000">
                <a:solidFill>
                  <a:srgbClr val="000000"/>
                </a:solidFill>
                <a:ea typeface="SimSun" panose="02010600030101010101" pitchFamily="2" charset="-122"/>
                <a:cs typeface="Times New Roman" panose="02020603050405020304" pitchFamily="18" charset="0"/>
              </a:rPr>
              <a:t>→ Chọn điểm B(0,0,3) → Nhập bán kính bằng 2.</a:t>
            </a:r>
          </a:p>
          <a:p>
            <a:pPr lvl="0" algn="just">
              <a:lnSpc>
                <a:spcPct val="15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Chọn </a:t>
            </a:r>
            <a:r>
              <a:rPr lang="vi-VN" sz="4000">
                <a:solidFill>
                  <a:srgbClr val="000000"/>
                </a:solidFill>
                <a:ea typeface="SimSun" panose="02010600030101010101" pitchFamily="2" charset="-122"/>
                <a:cs typeface="Times New Roman" panose="02020603050405020304" pitchFamily="18" charset="0"/>
              </a:rPr>
              <a:t>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Điểm </a:t>
            </a:r>
            <a:r>
              <a:rPr lang="vi-VN" sz="4000">
                <a:solidFill>
                  <a:srgbClr val="000000"/>
                </a:solidFill>
                <a:ea typeface="SimSun" panose="02010600030101010101" pitchFamily="2" charset="-122"/>
                <a:cs typeface="Times New Roman" panose="02020603050405020304" pitchFamily="18" charset="0"/>
              </a:rPr>
              <a:t>→ Chọn hai điểm D và E nằm trên đường tròn đáy của hình trụ (như hình vẽ).</a:t>
            </a:r>
          </a:p>
          <a:p>
            <a:pPr lvl="0" algn="just">
              <a:lnSpc>
                <a:spcPct val="15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Chọn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Đường </a:t>
            </a:r>
            <a:r>
              <a:rPr lang="vi-VN" sz="4000">
                <a:solidFill>
                  <a:srgbClr val="000000"/>
                </a:solidFill>
                <a:ea typeface="SimSun" panose="02010600030101010101" pitchFamily="2" charset="-122"/>
                <a:cs typeface="Times New Roman" panose="02020603050405020304" pitchFamily="18" charset="0"/>
              </a:rPr>
              <a:t>thẳng vuông góc → Vẽ 2 đường thẳng qua D và E, vuông góc với </a:t>
            </a:r>
            <a:r>
              <a:rPr lang="vi-VN" sz="4000">
                <a:solidFill>
                  <a:srgbClr val="000000"/>
                </a:solidFill>
                <a:ea typeface="SimSun" panose="02010600030101010101" pitchFamily="2" charset="-122"/>
                <a:cs typeface="Times New Roman" panose="02020603050405020304" pitchFamily="18" charset="0"/>
              </a:rPr>
              <a:t>mặt </a:t>
            </a:r>
            <a:r>
              <a:rPr lang="vi-VN" sz="4000" smtClean="0">
                <a:solidFill>
                  <a:srgbClr val="000000"/>
                </a:solidFill>
                <a:ea typeface="SimSun" panose="02010600030101010101" pitchFamily="2" charset="-122"/>
                <a:cs typeface="Times New Roman" panose="02020603050405020304" pitchFamily="18" charset="0"/>
              </a:rPr>
              <a:t>đáy </a:t>
            </a:r>
            <a:r>
              <a:rPr lang="vi-VN" sz="4000">
                <a:solidFill>
                  <a:srgbClr val="000000"/>
                </a:solidFill>
                <a:ea typeface="SimSun" panose="02010600030101010101" pitchFamily="2" charset="-122"/>
                <a:cs typeface="Times New Roman" panose="02020603050405020304" pitchFamily="18" charset="0"/>
              </a:rPr>
              <a:t>của hình trụ (đường thẳng h và </a:t>
            </a:r>
            <a:r>
              <a:rPr lang="vi-VN" sz="4000">
                <a:solidFill>
                  <a:srgbClr val="000000"/>
                </a:solidFill>
                <a:ea typeface="SimSun" panose="02010600030101010101" pitchFamily="2" charset="-122"/>
                <a:cs typeface="Times New Roman" panose="02020603050405020304" pitchFamily="18" charset="0"/>
              </a:rPr>
              <a:t>i</a:t>
            </a:r>
            <a:r>
              <a:rPr lang="vi-VN" sz="4000" smtClean="0">
                <a:solidFill>
                  <a:srgbClr val="000000"/>
                </a:solidFill>
                <a:ea typeface="SimSun" panose="02010600030101010101" pitchFamily="2" charset="-122"/>
                <a:cs typeface="Times New Roman" panose="02020603050405020304" pitchFamily="18" charset="0"/>
              </a:rPr>
              <a:t>).</a:t>
            </a:r>
            <a:endParaRPr lang="en-US" sz="4000" smtClean="0">
              <a:solidFill>
                <a:srgbClr val="000000"/>
              </a:solidFill>
              <a:ea typeface="SimSun" panose="02010600030101010101" pitchFamily="2" charset="-122"/>
              <a:cs typeface="Times New Roman" panose="02020603050405020304" pitchFamily="18" charset="0"/>
            </a:endParaRPr>
          </a:p>
          <a:p>
            <a:pPr lvl="0" algn="just">
              <a:lnSpc>
                <a:spcPct val="15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Chọn</a:t>
            </a:r>
            <a:r>
              <a:rPr lang="vi-VN" sz="4000">
                <a:solidFill>
                  <a:srgbClr val="000000"/>
                </a:solidFill>
                <a:ea typeface="SimSun" panose="02010600030101010101" pitchFamily="2" charset="-122"/>
                <a:cs typeface="Times New Roman" panose="02020603050405020304" pitchFamily="18" charset="0"/>
              </a:rPr>
              <a:t>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Điểm </a:t>
            </a:r>
            <a:r>
              <a:rPr lang="vi-VN" sz="4000">
                <a:solidFill>
                  <a:srgbClr val="000000"/>
                </a:solidFill>
                <a:ea typeface="SimSun" panose="02010600030101010101" pitchFamily="2" charset="-122"/>
                <a:cs typeface="Times New Roman" panose="02020603050405020304" pitchFamily="18" charset="0"/>
              </a:rPr>
              <a:t>→ Chọn điểm F nằm trên đường thẳng h với FD </a:t>
            </a:r>
            <a:r>
              <a:rPr lang="vi-VN" sz="400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2</a:t>
            </a:r>
            <a:r>
              <a:rPr lang="en-US" sz="4000" smtClean="0">
                <a:solidFill>
                  <a:srgbClr val="000000"/>
                </a:solidFill>
                <a:ea typeface="SimSun" panose="02010600030101010101" pitchFamily="2" charset="-122"/>
                <a:cs typeface="Times New Roman" panose="02020603050405020304" pitchFamily="18" charset="0"/>
              </a:rPr>
              <a:t>.</a:t>
            </a:r>
            <a:endParaRPr lang="vi-VN" sz="4000">
              <a:solidFill>
                <a:srgbClr val="000000"/>
              </a:solidFill>
              <a:ea typeface="SimSun" panose="02010600030101010101" pitchFamily="2" charset="-122"/>
              <a:cs typeface="Times New Roman" panose="02020603050405020304" pitchFamily="18" charset="0"/>
            </a:endParaRPr>
          </a:p>
        </p:txBody>
      </p:sp>
      <p:pic>
        <p:nvPicPr>
          <p:cNvPr id="31" name="Picture 30" descr="A drawing of a cylinder&#10;&#10;Description automatically generated"/>
          <p:cNvPicPr/>
          <p:nvPr/>
        </p:nvPicPr>
        <p:blipFill>
          <a:blip r:embed="rId4">
            <a:extLst>
              <a:ext uri="{28A0092B-C50C-407E-A947-70E740481C1C}">
                <a14:useLocalDpi xmlns:a14="http://schemas.microsoft.com/office/drawing/2010/main" val="0"/>
              </a:ext>
            </a:extLst>
          </a:blip>
          <a:srcRect/>
          <a:stretch>
            <a:fillRect/>
          </a:stretch>
        </p:blipFill>
        <p:spPr bwMode="auto">
          <a:xfrm>
            <a:off x="1846698" y="2095500"/>
            <a:ext cx="1014412" cy="929958"/>
          </a:xfrm>
          <a:prstGeom prst="rect">
            <a:avLst/>
          </a:prstGeom>
          <a:noFill/>
        </p:spPr>
      </p:pic>
      <p:pic>
        <p:nvPicPr>
          <p:cNvPr id="34" name="Picture 33"/>
          <p:cNvPicPr>
            <a:picLocks noChangeAspect="1"/>
          </p:cNvPicPr>
          <p:nvPr/>
        </p:nvPicPr>
        <p:blipFill>
          <a:blip r:embed="rId5"/>
          <a:stretch>
            <a:fillRect/>
          </a:stretch>
        </p:blipFill>
        <p:spPr>
          <a:xfrm>
            <a:off x="1899075" y="5139599"/>
            <a:ext cx="962035" cy="1023116"/>
          </a:xfrm>
          <a:prstGeom prst="rect">
            <a:avLst/>
          </a:prstGeom>
        </p:spPr>
      </p:pic>
      <p:pic>
        <p:nvPicPr>
          <p:cNvPr id="35" name="Picture 34"/>
          <p:cNvPicPr>
            <a:picLocks noChangeAspect="1"/>
          </p:cNvPicPr>
          <p:nvPr/>
        </p:nvPicPr>
        <p:blipFill>
          <a:blip r:embed="rId6"/>
          <a:stretch>
            <a:fillRect/>
          </a:stretch>
        </p:blipFill>
        <p:spPr>
          <a:xfrm>
            <a:off x="1945377" y="7075084"/>
            <a:ext cx="869429" cy="914400"/>
          </a:xfrm>
          <a:prstGeom prst="rect">
            <a:avLst/>
          </a:prstGeom>
        </p:spPr>
      </p:pic>
      <p:sp>
        <p:nvSpPr>
          <p:cNvPr id="37" name="Rectangle 36"/>
          <p:cNvSpPr/>
          <p:nvPr/>
        </p:nvSpPr>
        <p:spPr>
          <a:xfrm>
            <a:off x="3352800" y="571500"/>
            <a:ext cx="476444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a:ln>
                  <a:noFill/>
                </a:ln>
                <a:solidFill>
                  <a:prstClr val="black"/>
                </a:solidFill>
                <a:effectLst/>
                <a:uLnTx/>
                <a:uFillTx/>
                <a:latin typeface="Arial" panose="020B0604020202020204" pitchFamily="34" charset="0"/>
                <a:ea typeface="+mn-ea"/>
                <a:cs typeface="+mn-cs"/>
              </a:rPr>
              <a:t>Hướng dẫn hình </a:t>
            </a:r>
            <a:r>
              <a:rPr kumimoji="0" lang="en-US" sz="4000" b="1" i="1"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2</a:t>
            </a:r>
            <a:r>
              <a:rPr kumimoji="0" lang="vi-VN" sz="4000" b="1" i="1"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t>
            </a:r>
            <a:endParaRPr kumimoji="0" lang="en-US" sz="4000" b="1" i="1"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7"/>
          <a:stretch>
            <a:fillRect/>
          </a:stretch>
        </p:blipFill>
        <p:spPr>
          <a:xfrm>
            <a:off x="16147121" y="567219"/>
            <a:ext cx="1680411" cy="1115318"/>
          </a:xfrm>
          <a:prstGeom prst="rect">
            <a:avLst/>
          </a:prstGeom>
        </p:spPr>
      </p:pic>
      <p:pic>
        <p:nvPicPr>
          <p:cNvPr id="13" name="Picture 12" descr="A blue and black circle&#10;&#10;Description automatically generated"/>
          <p:cNvPicPr/>
          <p:nvPr/>
        </p:nvPicPr>
        <p:blipFill>
          <a:blip r:embed="rId8">
            <a:extLst>
              <a:ext uri="{28A0092B-C50C-407E-A947-70E740481C1C}">
                <a14:useLocalDpi xmlns:a14="http://schemas.microsoft.com/office/drawing/2010/main" val="0"/>
              </a:ext>
            </a:extLst>
          </a:blip>
          <a:srcRect/>
          <a:stretch>
            <a:fillRect/>
          </a:stretch>
        </p:blipFill>
        <p:spPr bwMode="auto">
          <a:xfrm>
            <a:off x="1899075" y="4156739"/>
            <a:ext cx="857250" cy="866458"/>
          </a:xfrm>
          <a:prstGeom prst="rect">
            <a:avLst/>
          </a:prstGeom>
          <a:noFill/>
        </p:spPr>
      </p:pic>
      <p:pic>
        <p:nvPicPr>
          <p:cNvPr id="14" name="Picture 13"/>
          <p:cNvPicPr>
            <a:picLocks noChangeAspect="1"/>
          </p:cNvPicPr>
          <p:nvPr/>
        </p:nvPicPr>
        <p:blipFill>
          <a:blip r:embed="rId5"/>
          <a:stretch>
            <a:fillRect/>
          </a:stretch>
        </p:blipFill>
        <p:spPr>
          <a:xfrm>
            <a:off x="1853353" y="8866871"/>
            <a:ext cx="962035" cy="1023116"/>
          </a:xfrm>
          <a:prstGeom prst="rect">
            <a:avLst/>
          </a:prstGeom>
        </p:spPr>
      </p:pic>
    </p:spTree>
    <p:extLst>
      <p:ext uri="{BB962C8B-B14F-4D97-AF65-F5344CB8AC3E}">
        <p14:creationId xmlns:p14="http://schemas.microsoft.com/office/powerpoint/2010/main" val="48590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anim calcmode="lin" valueType="num">
                                      <p:cBhvr>
                                        <p:cTn id="23" dur="500" fill="hold"/>
                                        <p:tgtEl>
                                          <p:spTgt spid="34"/>
                                        </p:tgtEl>
                                        <p:attrNameLst>
                                          <p:attrName>ppt_x</p:attrName>
                                        </p:attrNameLst>
                                      </p:cBhvr>
                                      <p:tavLst>
                                        <p:tav tm="0">
                                          <p:val>
                                            <p:strVal val="#ppt_x"/>
                                          </p:val>
                                        </p:tav>
                                        <p:tav tm="100000">
                                          <p:val>
                                            <p:strVal val="#ppt_x"/>
                                          </p:val>
                                        </p:tav>
                                      </p:tavLst>
                                    </p:anim>
                                    <p:anim calcmode="lin" valueType="num">
                                      <p:cBhvr>
                                        <p:cTn id="24" dur="500" fill="hold"/>
                                        <p:tgtEl>
                                          <p:spTgt spid="3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anim calcmode="lin" valueType="num">
                                      <p:cBhvr>
                                        <p:cTn id="28" dur="500" fill="hold"/>
                                        <p:tgtEl>
                                          <p:spTgt spid="35"/>
                                        </p:tgtEl>
                                        <p:attrNameLst>
                                          <p:attrName>ppt_x</p:attrName>
                                        </p:attrNameLst>
                                      </p:cBhvr>
                                      <p:tavLst>
                                        <p:tav tm="0">
                                          <p:val>
                                            <p:strVal val="#ppt_x"/>
                                          </p:val>
                                        </p:tav>
                                        <p:tav tm="100000">
                                          <p:val>
                                            <p:strVal val="#ppt_x"/>
                                          </p:val>
                                        </p:tav>
                                      </p:tavLst>
                                    </p:anim>
                                    <p:anim calcmode="lin" valueType="num">
                                      <p:cBhvr>
                                        <p:cTn id="29" dur="500" fill="hold"/>
                                        <p:tgtEl>
                                          <p:spTgt spid="3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anim calcmode="lin" valueType="num">
                                      <p:cBhvr>
                                        <p:cTn id="38" dur="500" fill="hold"/>
                                        <p:tgtEl>
                                          <p:spTgt spid="14"/>
                                        </p:tgtEl>
                                        <p:attrNameLst>
                                          <p:attrName>ppt_x</p:attrName>
                                        </p:attrNameLst>
                                      </p:cBhvr>
                                      <p:tavLst>
                                        <p:tav tm="0">
                                          <p:val>
                                            <p:strVal val="#ppt_x"/>
                                          </p:val>
                                        </p:tav>
                                        <p:tav tm="100000">
                                          <p:val>
                                            <p:strVal val="#ppt_x"/>
                                          </p:val>
                                        </p:tav>
                                      </p:tavLst>
                                    </p:anim>
                                    <p:anim calcmode="lin" valueType="num">
                                      <p:cBhvr>
                                        <p:cTn id="3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sp>
        <p:nvSpPr>
          <p:cNvPr id="30" name="Rectangle 29"/>
          <p:cNvSpPr/>
          <p:nvPr/>
        </p:nvSpPr>
        <p:spPr>
          <a:xfrm>
            <a:off x="401052" y="2400300"/>
            <a:ext cx="17429748" cy="6971139"/>
          </a:xfrm>
          <a:prstGeom prst="rect">
            <a:avLst/>
          </a:prstGeom>
        </p:spPr>
        <p:txBody>
          <a:bodyPr wrap="square">
            <a:spAutoFit/>
          </a:bodyPr>
          <a:lstStyle/>
          <a:p>
            <a:pPr lvl="0" algn="just">
              <a:lnSpc>
                <a:spcPct val="180000"/>
              </a:lnSpc>
              <a:spcBef>
                <a:spcPts val="300"/>
              </a:spcBef>
              <a:spcAft>
                <a:spcPts val="300"/>
              </a:spcAft>
            </a:pPr>
            <a:r>
              <a:rPr lang="vi-VN" sz="4000" smtClean="0">
                <a:solidFill>
                  <a:srgbClr val="000000"/>
                </a:solidFill>
                <a:ea typeface="SimSun" panose="02010600030101010101" pitchFamily="2" charset="-122"/>
                <a:cs typeface="Times New Roman" panose="02020603050405020304" pitchFamily="18" charset="0"/>
              </a:rPr>
              <a:t>Chọn</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Đường </a:t>
            </a:r>
            <a:r>
              <a:rPr lang="vi-VN" sz="4000">
                <a:solidFill>
                  <a:srgbClr val="000000"/>
                </a:solidFill>
                <a:ea typeface="SimSun" panose="02010600030101010101" pitchFamily="2" charset="-122"/>
                <a:cs typeface="Times New Roman" panose="02020603050405020304" pitchFamily="18" charset="0"/>
              </a:rPr>
              <a:t>thẳng vuông góc → Vẽ một đường thẳng qua F vuông góc với </a:t>
            </a:r>
            <a:r>
              <a:rPr lang="vi-VN" sz="4000">
                <a:solidFill>
                  <a:srgbClr val="000000"/>
                </a:solidFill>
                <a:ea typeface="SimSun" panose="02010600030101010101" pitchFamily="2" charset="-122"/>
                <a:cs typeface="Times New Roman" panose="02020603050405020304" pitchFamily="18" charset="0"/>
              </a:rPr>
              <a:t>đường </a:t>
            </a:r>
            <a:r>
              <a:rPr lang="vi-VN" sz="4000" smtClean="0">
                <a:solidFill>
                  <a:srgbClr val="000000"/>
                </a:solidFill>
                <a:ea typeface="SimSun" panose="02010600030101010101" pitchFamily="2" charset="-122"/>
                <a:cs typeface="Times New Roman" panose="02020603050405020304" pitchFamily="18" charset="0"/>
              </a:rPr>
              <a:t>thẳng </a:t>
            </a:r>
            <a:r>
              <a:rPr lang="vi-VN" sz="4000">
                <a:solidFill>
                  <a:srgbClr val="000000"/>
                </a:solidFill>
                <a:ea typeface="SimSun" panose="02010600030101010101" pitchFamily="2" charset="-122"/>
                <a:cs typeface="Times New Roman" panose="02020603050405020304" pitchFamily="18" charset="0"/>
              </a:rPr>
              <a:t>i → Đường này cắt i tại điểm G.</a:t>
            </a:r>
          </a:p>
          <a:p>
            <a:pPr lvl="0" algn="just">
              <a:lnSpc>
                <a:spcPct val="18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Chọn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Cung </a:t>
            </a:r>
            <a:r>
              <a:rPr lang="vi-VN" sz="4000">
                <a:solidFill>
                  <a:srgbClr val="000000"/>
                </a:solidFill>
                <a:ea typeface="SimSun" panose="02010600030101010101" pitchFamily="2" charset="-122"/>
                <a:cs typeface="Times New Roman" panose="02020603050405020304" pitchFamily="18" charset="0"/>
              </a:rPr>
              <a:t>tròn → Để vẽ cung FG.</a:t>
            </a:r>
          </a:p>
          <a:p>
            <a:pPr lvl="0" algn="just">
              <a:lnSpc>
                <a:spcPct val="18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Ẩn đi trục tọa độ, các đường thẳng và nối lại các đoạn thẳng DF, GE, ta được mô hình cần dựng.</a:t>
            </a:r>
          </a:p>
          <a:p>
            <a:pPr lvl="0" algn="just">
              <a:lnSpc>
                <a:spcPct val="18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Nhấn đúp chuột trái vào các đối tượng và thay đổi màu theo ý thích.</a:t>
            </a:r>
          </a:p>
        </p:txBody>
      </p:sp>
      <p:grpSp>
        <p:nvGrpSpPr>
          <p:cNvPr id="12" name="Group 11"/>
          <p:cNvGrpSpPr/>
          <p:nvPr/>
        </p:nvGrpSpPr>
        <p:grpSpPr>
          <a:xfrm>
            <a:off x="429126" y="342900"/>
            <a:ext cx="2362200" cy="1447800"/>
            <a:chOff x="1421734" y="630337"/>
            <a:chExt cx="2317185" cy="1005592"/>
          </a:xfrm>
        </p:grpSpPr>
        <p:pic>
          <p:nvPicPr>
            <p:cNvPr id="13" name="Picture 12"/>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1734" y="630337"/>
              <a:ext cx="2317184" cy="1005592"/>
            </a:xfrm>
            <a:prstGeom prst="rect">
              <a:avLst/>
            </a:prstGeom>
          </p:spPr>
        </p:pic>
        <p:sp>
          <p:nvSpPr>
            <p:cNvPr id="14" name="TextBox 13"/>
            <p:cNvSpPr txBox="1"/>
            <p:nvPr/>
          </p:nvSpPr>
          <p:spPr>
            <a:xfrm>
              <a:off x="1507556" y="839067"/>
              <a:ext cx="2231363" cy="491673"/>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Trả lời: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15" name="Picture 14"/>
          <p:cNvPicPr>
            <a:picLocks noChangeAspect="1"/>
          </p:cNvPicPr>
          <p:nvPr/>
        </p:nvPicPr>
        <p:blipFill>
          <a:blip r:embed="rId4"/>
          <a:stretch>
            <a:fillRect/>
          </a:stretch>
        </p:blipFill>
        <p:spPr>
          <a:xfrm>
            <a:off x="1828800" y="2524174"/>
            <a:ext cx="869429" cy="914400"/>
          </a:xfrm>
          <a:prstGeom prst="rect">
            <a:avLst/>
          </a:prstGeom>
        </p:spPr>
      </p:pic>
      <p:pic>
        <p:nvPicPr>
          <p:cNvPr id="2" name="Picture 1"/>
          <p:cNvPicPr>
            <a:picLocks noChangeAspect="1"/>
          </p:cNvPicPr>
          <p:nvPr/>
        </p:nvPicPr>
        <p:blipFill>
          <a:blip r:embed="rId5"/>
          <a:stretch>
            <a:fillRect/>
          </a:stretch>
        </p:blipFill>
        <p:spPr>
          <a:xfrm>
            <a:off x="1870567" y="4698412"/>
            <a:ext cx="920758" cy="1141740"/>
          </a:xfrm>
          <a:prstGeom prst="rect">
            <a:avLst/>
          </a:prstGeom>
        </p:spPr>
      </p:pic>
      <p:pic>
        <p:nvPicPr>
          <p:cNvPr id="17" name="Picture 16"/>
          <p:cNvPicPr>
            <a:picLocks noChangeAspect="1"/>
          </p:cNvPicPr>
          <p:nvPr/>
        </p:nvPicPr>
        <p:blipFill>
          <a:blip r:embed="rId6"/>
          <a:stretch>
            <a:fillRect/>
          </a:stretch>
        </p:blipFill>
        <p:spPr>
          <a:xfrm>
            <a:off x="16078200" y="675382"/>
            <a:ext cx="1680411" cy="1115318"/>
          </a:xfrm>
          <a:prstGeom prst="rect">
            <a:avLst/>
          </a:prstGeom>
        </p:spPr>
      </p:pic>
    </p:spTree>
    <p:extLst>
      <p:ext uri="{BB962C8B-B14F-4D97-AF65-F5344CB8AC3E}">
        <p14:creationId xmlns:p14="http://schemas.microsoft.com/office/powerpoint/2010/main" val="1781997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7" name="Group 26"/>
          <p:cNvGrpSpPr/>
          <p:nvPr/>
        </p:nvGrpSpPr>
        <p:grpSpPr>
          <a:xfrm>
            <a:off x="429126" y="266700"/>
            <a:ext cx="2362200" cy="1447800"/>
            <a:chOff x="1421734" y="630337"/>
            <a:chExt cx="2317185" cy="1005592"/>
          </a:xfrm>
        </p:grpSpPr>
        <p:pic>
          <p:nvPicPr>
            <p:cNvPr id="28" name="Picture 27"/>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1734" y="630337"/>
              <a:ext cx="2317184" cy="1005592"/>
            </a:xfrm>
            <a:prstGeom prst="rect">
              <a:avLst/>
            </a:prstGeom>
          </p:spPr>
        </p:pic>
        <p:sp>
          <p:nvSpPr>
            <p:cNvPr id="29" name="TextBox 28"/>
            <p:cNvSpPr txBox="1"/>
            <p:nvPr/>
          </p:nvSpPr>
          <p:spPr>
            <a:xfrm>
              <a:off x="1507556" y="839067"/>
              <a:ext cx="2231363" cy="491673"/>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Trả lời: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30" name="Rectangle 29"/>
          <p:cNvSpPr/>
          <p:nvPr/>
        </p:nvSpPr>
        <p:spPr>
          <a:xfrm>
            <a:off x="429126" y="2212317"/>
            <a:ext cx="17398406" cy="7786747"/>
          </a:xfrm>
          <a:prstGeom prst="rect">
            <a:avLst/>
          </a:prstGeom>
        </p:spPr>
        <p:txBody>
          <a:bodyPr wrap="square">
            <a:spAutoFit/>
          </a:bodyPr>
          <a:lstStyle/>
          <a:p>
            <a:pPr lvl="0" algn="just">
              <a:lnSpc>
                <a:spcPct val="15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Chọn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Hình </a:t>
            </a:r>
            <a:r>
              <a:rPr lang="vi-VN" sz="4000">
                <a:solidFill>
                  <a:srgbClr val="000000"/>
                </a:solidFill>
                <a:ea typeface="SimSun" panose="02010600030101010101" pitchFamily="2" charset="-122"/>
                <a:cs typeface="Times New Roman" panose="02020603050405020304" pitchFamily="18" charset="0"/>
              </a:rPr>
              <a:t>trụ → Chọn điểm A(0,0,0), chọn điểm B(0,0,3) →  Nhập bán kính bằng 2.</a:t>
            </a:r>
          </a:p>
          <a:p>
            <a:pPr lvl="0" algn="just">
              <a:lnSpc>
                <a:spcPct val="15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Chọn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Hình tròn </a:t>
            </a:r>
            <a:r>
              <a:rPr lang="vi-VN" sz="4000">
                <a:solidFill>
                  <a:srgbClr val="000000"/>
                </a:solidFill>
                <a:ea typeface="SimSun" panose="02010600030101010101" pitchFamily="2" charset="-122"/>
                <a:cs typeface="Times New Roman" panose="02020603050405020304" pitchFamily="18" charset="0"/>
              </a:rPr>
              <a:t>→ Chọn điểm B(0,0,3) → Nhập bán kính bằng 2.</a:t>
            </a:r>
          </a:p>
          <a:p>
            <a:pPr lvl="0" algn="just">
              <a:lnSpc>
                <a:spcPct val="15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Chọn</a:t>
            </a:r>
            <a:r>
              <a:rPr lang="vi-VN" sz="4000">
                <a:solidFill>
                  <a:srgbClr val="000000"/>
                </a:solidFill>
                <a:ea typeface="SimSun" panose="02010600030101010101" pitchFamily="2" charset="-122"/>
                <a:cs typeface="Times New Roman" panose="02020603050405020304" pitchFamily="18" charset="0"/>
              </a:rPr>
              <a:t>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 </a:t>
            </a:r>
            <a:r>
              <a:rPr lang="vi-VN" sz="4000">
                <a:solidFill>
                  <a:srgbClr val="000000"/>
                </a:solidFill>
                <a:ea typeface="SimSun" panose="02010600030101010101" pitchFamily="2" charset="-122"/>
                <a:cs typeface="Times New Roman" panose="02020603050405020304" pitchFamily="18" charset="0"/>
              </a:rPr>
              <a:t>Điểm → Chọn hai điểm D và E nằm trên đường tròn đáy của hình trụ (như hình vẽ).</a:t>
            </a:r>
          </a:p>
          <a:p>
            <a:pPr lvl="0" algn="just">
              <a:lnSpc>
                <a:spcPct val="150000"/>
              </a:lnSpc>
              <a:spcBef>
                <a:spcPts val="300"/>
              </a:spcBef>
              <a:spcAft>
                <a:spcPts val="300"/>
              </a:spcAft>
            </a:pPr>
            <a:r>
              <a:rPr lang="vi-VN" sz="4000" smtClean="0">
                <a:solidFill>
                  <a:srgbClr val="000000"/>
                </a:solidFill>
                <a:ea typeface="SimSun" panose="02010600030101010101" pitchFamily="2" charset="-122"/>
                <a:cs typeface="Times New Roman" panose="02020603050405020304" pitchFamily="18" charset="0"/>
              </a:rPr>
              <a:t>Chọn</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 </a:t>
            </a:r>
            <a:r>
              <a:rPr lang="vi-VN" sz="4000">
                <a:solidFill>
                  <a:srgbClr val="000000"/>
                </a:solidFill>
                <a:ea typeface="SimSun" panose="02010600030101010101" pitchFamily="2" charset="-122"/>
                <a:cs typeface="Times New Roman" panose="02020603050405020304" pitchFamily="18" charset="0"/>
              </a:rPr>
              <a:t>Đường thẳng vuông góc → Vẽ 2 đường thẳng qua D và E, vuông góc với </a:t>
            </a:r>
            <a:r>
              <a:rPr lang="vi-VN" sz="4000">
                <a:solidFill>
                  <a:srgbClr val="000000"/>
                </a:solidFill>
                <a:ea typeface="SimSun" panose="02010600030101010101" pitchFamily="2" charset="-122"/>
                <a:cs typeface="Times New Roman" panose="02020603050405020304" pitchFamily="18" charset="0"/>
              </a:rPr>
              <a:t>mặt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đáy </a:t>
            </a:r>
            <a:r>
              <a:rPr lang="vi-VN" sz="4000">
                <a:solidFill>
                  <a:srgbClr val="000000"/>
                </a:solidFill>
                <a:ea typeface="SimSun" panose="02010600030101010101" pitchFamily="2" charset="-122"/>
                <a:cs typeface="Times New Roman" panose="02020603050405020304" pitchFamily="18" charset="0"/>
              </a:rPr>
              <a:t>của hình trụ (đường thẳng h và </a:t>
            </a:r>
            <a:r>
              <a:rPr lang="vi-VN" sz="4000">
                <a:solidFill>
                  <a:srgbClr val="000000"/>
                </a:solidFill>
                <a:ea typeface="SimSun" panose="02010600030101010101" pitchFamily="2" charset="-122"/>
                <a:cs typeface="Times New Roman" panose="02020603050405020304" pitchFamily="18" charset="0"/>
              </a:rPr>
              <a:t>i</a:t>
            </a:r>
            <a:r>
              <a:rPr lang="vi-VN" sz="4000" smtClean="0">
                <a:solidFill>
                  <a:srgbClr val="000000"/>
                </a:solidFill>
                <a:ea typeface="SimSun" panose="02010600030101010101" pitchFamily="2" charset="-122"/>
                <a:cs typeface="Times New Roman" panose="02020603050405020304" pitchFamily="18" charset="0"/>
              </a:rPr>
              <a:t>).</a:t>
            </a:r>
            <a:endParaRPr lang="en-US" sz="4000" smtClean="0">
              <a:solidFill>
                <a:srgbClr val="000000"/>
              </a:solidFill>
              <a:ea typeface="SimSun" panose="02010600030101010101" pitchFamily="2" charset="-122"/>
              <a:cs typeface="Times New Roman" panose="02020603050405020304" pitchFamily="18" charset="0"/>
            </a:endParaRPr>
          </a:p>
          <a:p>
            <a:pPr algn="just">
              <a:lnSpc>
                <a:spcPct val="15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Chọn </a:t>
            </a:r>
            <a:r>
              <a:rPr lang="vi-VN" sz="4000">
                <a:solidFill>
                  <a:srgbClr val="000000"/>
                </a:solidFill>
                <a:ea typeface="SimSun" panose="02010600030101010101" pitchFamily="2" charset="-122"/>
                <a:cs typeface="Times New Roman" panose="02020603050405020304" pitchFamily="18" charset="0"/>
              </a:rPr>
              <a:t>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Điểm </a:t>
            </a:r>
            <a:r>
              <a:rPr lang="vi-VN" sz="4000">
                <a:solidFill>
                  <a:srgbClr val="000000"/>
                </a:solidFill>
                <a:ea typeface="SimSun" panose="02010600030101010101" pitchFamily="2" charset="-122"/>
                <a:cs typeface="Times New Roman" panose="02020603050405020304" pitchFamily="18" charset="0"/>
              </a:rPr>
              <a:t>→ Chọn điểm F nằm trên đường thẳng h với FD </a:t>
            </a:r>
            <a:r>
              <a:rPr lang="vi-VN" sz="400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2</a:t>
            </a:r>
            <a:r>
              <a:rPr lang="en-US" sz="4000" smtClean="0">
                <a:solidFill>
                  <a:srgbClr val="000000"/>
                </a:solidFill>
                <a:ea typeface="SimSun" panose="02010600030101010101" pitchFamily="2" charset="-122"/>
                <a:cs typeface="Times New Roman" panose="02020603050405020304" pitchFamily="18" charset="0"/>
              </a:rPr>
              <a:t>.</a:t>
            </a:r>
            <a:endParaRPr lang="vi-VN" sz="4000">
              <a:solidFill>
                <a:srgbClr val="000000"/>
              </a:solidFill>
              <a:ea typeface="SimSun" panose="02010600030101010101" pitchFamily="2" charset="-122"/>
              <a:cs typeface="Times New Roman" panose="02020603050405020304" pitchFamily="18" charset="0"/>
            </a:endParaRPr>
          </a:p>
        </p:txBody>
      </p:sp>
      <p:pic>
        <p:nvPicPr>
          <p:cNvPr id="31" name="Picture 30" descr="A drawing of a cylinder&#10;&#10;Description automatically generated"/>
          <p:cNvPicPr/>
          <p:nvPr/>
        </p:nvPicPr>
        <p:blipFill>
          <a:blip r:embed="rId4">
            <a:extLst>
              <a:ext uri="{28A0092B-C50C-407E-A947-70E740481C1C}">
                <a14:useLocalDpi xmlns:a14="http://schemas.microsoft.com/office/drawing/2010/main" val="0"/>
              </a:ext>
            </a:extLst>
          </a:blip>
          <a:srcRect/>
          <a:stretch>
            <a:fillRect/>
          </a:stretch>
        </p:blipFill>
        <p:spPr bwMode="auto">
          <a:xfrm>
            <a:off x="1798011" y="2095500"/>
            <a:ext cx="1014412" cy="929958"/>
          </a:xfrm>
          <a:prstGeom prst="rect">
            <a:avLst/>
          </a:prstGeom>
          <a:noFill/>
        </p:spPr>
      </p:pic>
      <p:pic>
        <p:nvPicPr>
          <p:cNvPr id="34" name="Picture 33"/>
          <p:cNvPicPr>
            <a:picLocks noChangeAspect="1"/>
          </p:cNvPicPr>
          <p:nvPr/>
        </p:nvPicPr>
        <p:blipFill>
          <a:blip r:embed="rId5"/>
          <a:stretch>
            <a:fillRect/>
          </a:stretch>
        </p:blipFill>
        <p:spPr>
          <a:xfrm>
            <a:off x="1850388" y="5114195"/>
            <a:ext cx="962035" cy="1023116"/>
          </a:xfrm>
          <a:prstGeom prst="rect">
            <a:avLst/>
          </a:prstGeom>
        </p:spPr>
      </p:pic>
      <p:pic>
        <p:nvPicPr>
          <p:cNvPr id="35" name="Picture 34"/>
          <p:cNvPicPr>
            <a:picLocks noChangeAspect="1"/>
          </p:cNvPicPr>
          <p:nvPr/>
        </p:nvPicPr>
        <p:blipFill>
          <a:blip r:embed="rId6"/>
          <a:stretch>
            <a:fillRect/>
          </a:stretch>
        </p:blipFill>
        <p:spPr>
          <a:xfrm>
            <a:off x="1885801" y="7026520"/>
            <a:ext cx="869429" cy="914400"/>
          </a:xfrm>
          <a:prstGeom prst="rect">
            <a:avLst/>
          </a:prstGeom>
        </p:spPr>
      </p:pic>
      <p:sp>
        <p:nvSpPr>
          <p:cNvPr id="36" name="Freeform 19"/>
          <p:cNvSpPr/>
          <p:nvPr/>
        </p:nvSpPr>
        <p:spPr>
          <a:xfrm>
            <a:off x="16230289" y="288501"/>
            <a:ext cx="1617296" cy="1477879"/>
          </a:xfrm>
          <a:custGeom>
            <a:avLst/>
            <a:gdLst/>
            <a:ahLst/>
            <a:cxnLst/>
            <a:rect l="l" t="t" r="r" b="b"/>
            <a:pathLst>
              <a:path w="2006317" h="1991726">
                <a:moveTo>
                  <a:pt x="0" y="0"/>
                </a:moveTo>
                <a:lnTo>
                  <a:pt x="2006317" y="0"/>
                </a:lnTo>
                <a:lnTo>
                  <a:pt x="2006317" y="1991726"/>
                </a:lnTo>
                <a:lnTo>
                  <a:pt x="0" y="1991726"/>
                </a:lnTo>
                <a:lnTo>
                  <a:pt x="0" y="0"/>
                </a:lnTo>
                <a:close/>
              </a:path>
            </a:pathLst>
          </a:custGeom>
          <a:blipFill>
            <a:blip r:embed="rId7">
              <a:extLst>
                <a:ext uri="{96DAC541-7B7A-43D3-8B79-37D633B846F1}">
                  <asvg:svgBlip xmlns:asvg="http://schemas.microsoft.com/office/drawing/2016/SVG/main" xmlns="" r:embed="rId9"/>
                </a:ext>
              </a:extLst>
            </a:blip>
            <a:stretch>
              <a:fillRect/>
            </a:stretch>
          </a:blipFill>
        </p:spPr>
      </p:sp>
      <p:sp>
        <p:nvSpPr>
          <p:cNvPr id="37" name="Rectangle 36"/>
          <p:cNvSpPr/>
          <p:nvPr/>
        </p:nvSpPr>
        <p:spPr>
          <a:xfrm>
            <a:off x="3352800" y="571500"/>
            <a:ext cx="473719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a:ln>
                  <a:noFill/>
                </a:ln>
                <a:solidFill>
                  <a:prstClr val="black"/>
                </a:solidFill>
                <a:effectLst/>
                <a:uLnTx/>
                <a:uFillTx/>
                <a:latin typeface="Arial" panose="020B0604020202020204" pitchFamily="34" charset="0"/>
                <a:ea typeface="+mn-ea"/>
                <a:cs typeface="+mn-cs"/>
              </a:rPr>
              <a:t>Hướng dẫn hình </a:t>
            </a:r>
            <a:r>
              <a:rPr kumimoji="0" lang="en-US" sz="4000" b="1" i="1"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3</a:t>
            </a:r>
            <a:r>
              <a:rPr kumimoji="0" lang="vi-VN" sz="4000" b="1" i="1"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t>
            </a:r>
            <a:endParaRPr kumimoji="0" lang="en-US" sz="4000" b="1" i="1"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A blue and black circle&#10;&#10;Description automatically generated"/>
          <p:cNvPicPr/>
          <p:nvPr/>
        </p:nvPicPr>
        <p:blipFill>
          <a:blip r:embed="rId10">
            <a:extLst>
              <a:ext uri="{28A0092B-C50C-407E-A947-70E740481C1C}">
                <a14:useLocalDpi xmlns:a14="http://schemas.microsoft.com/office/drawing/2010/main" val="0"/>
              </a:ext>
            </a:extLst>
          </a:blip>
          <a:srcRect/>
          <a:stretch>
            <a:fillRect/>
          </a:stretch>
        </p:blipFill>
        <p:spPr bwMode="auto">
          <a:xfrm>
            <a:off x="1905000" y="4130920"/>
            <a:ext cx="857250" cy="866458"/>
          </a:xfrm>
          <a:prstGeom prst="rect">
            <a:avLst/>
          </a:prstGeom>
          <a:noFill/>
        </p:spPr>
      </p:pic>
      <p:pic>
        <p:nvPicPr>
          <p:cNvPr id="13" name="Picture 12"/>
          <p:cNvPicPr>
            <a:picLocks noChangeAspect="1"/>
          </p:cNvPicPr>
          <p:nvPr/>
        </p:nvPicPr>
        <p:blipFill>
          <a:blip r:embed="rId5"/>
          <a:stretch>
            <a:fillRect/>
          </a:stretch>
        </p:blipFill>
        <p:spPr>
          <a:xfrm>
            <a:off x="1905000" y="8957051"/>
            <a:ext cx="962035" cy="1023116"/>
          </a:xfrm>
          <a:prstGeom prst="rect">
            <a:avLst/>
          </a:prstGeom>
        </p:spPr>
      </p:pic>
    </p:spTree>
    <p:extLst>
      <p:ext uri="{BB962C8B-B14F-4D97-AF65-F5344CB8AC3E}">
        <p14:creationId xmlns:p14="http://schemas.microsoft.com/office/powerpoint/2010/main" val="98453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par>
                                <p:cTn id="19" presetID="16" presetClass="entr" presetSubtype="21"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sp>
        <p:nvSpPr>
          <p:cNvPr id="30" name="Rectangle 29"/>
          <p:cNvSpPr/>
          <p:nvPr/>
        </p:nvSpPr>
        <p:spPr>
          <a:xfrm>
            <a:off x="401052" y="450681"/>
            <a:ext cx="17429748" cy="9341019"/>
          </a:xfrm>
          <a:prstGeom prst="rect">
            <a:avLst/>
          </a:prstGeom>
        </p:spPr>
        <p:txBody>
          <a:bodyPr wrap="square">
            <a:spAutoFit/>
          </a:bodyPr>
          <a:lstStyle/>
          <a:p>
            <a:pPr lvl="0" algn="just">
              <a:lnSpc>
                <a:spcPct val="18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Chọn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Đường </a:t>
            </a:r>
            <a:r>
              <a:rPr lang="vi-VN" sz="4000">
                <a:solidFill>
                  <a:srgbClr val="000000"/>
                </a:solidFill>
                <a:ea typeface="SimSun" panose="02010600030101010101" pitchFamily="2" charset="-122"/>
                <a:cs typeface="Times New Roman" panose="02020603050405020304" pitchFamily="18" charset="0"/>
              </a:rPr>
              <a:t>thẳng vuông góc → Vẽ một đường thẳng qua F vuông góc với </a:t>
            </a:r>
            <a:r>
              <a:rPr lang="vi-VN" sz="4000">
                <a:solidFill>
                  <a:srgbClr val="000000"/>
                </a:solidFill>
                <a:ea typeface="SimSun" panose="02010600030101010101" pitchFamily="2" charset="-122"/>
                <a:cs typeface="Times New Roman" panose="02020603050405020304" pitchFamily="18" charset="0"/>
              </a:rPr>
              <a:t>đường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thẳng </a:t>
            </a:r>
            <a:r>
              <a:rPr lang="vi-VN" sz="4000">
                <a:solidFill>
                  <a:srgbClr val="000000"/>
                </a:solidFill>
                <a:ea typeface="SimSun" panose="02010600030101010101" pitchFamily="2" charset="-122"/>
                <a:cs typeface="Times New Roman" panose="02020603050405020304" pitchFamily="18" charset="0"/>
              </a:rPr>
              <a:t>i → Đường này cắt i tại điểm G.</a:t>
            </a:r>
          </a:p>
          <a:p>
            <a:pPr lvl="0" algn="just">
              <a:lnSpc>
                <a:spcPct val="18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Chọn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Cung </a:t>
            </a:r>
            <a:r>
              <a:rPr lang="vi-VN" sz="4000">
                <a:solidFill>
                  <a:srgbClr val="000000"/>
                </a:solidFill>
                <a:ea typeface="SimSun" panose="02010600030101010101" pitchFamily="2" charset="-122"/>
                <a:cs typeface="Times New Roman" panose="02020603050405020304" pitchFamily="18" charset="0"/>
              </a:rPr>
              <a:t>tròn → Để vẽ cung FG.</a:t>
            </a:r>
          </a:p>
          <a:p>
            <a:pPr lvl="0" algn="just">
              <a:lnSpc>
                <a:spcPct val="18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Chọn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 </a:t>
            </a:r>
            <a:r>
              <a:rPr lang="vi-VN" sz="4000">
                <a:solidFill>
                  <a:srgbClr val="000000"/>
                </a:solidFill>
                <a:ea typeface="SimSun" panose="02010600030101010101" pitchFamily="2" charset="-122"/>
                <a:cs typeface="Times New Roman" panose="02020603050405020304" pitchFamily="18" charset="0"/>
              </a:rPr>
              <a:t>Vẽ hai điểm bất kì nằm trên bề mặt hình trụ</a:t>
            </a:r>
          </a:p>
          <a:p>
            <a:pPr lvl="0" algn="just">
              <a:lnSpc>
                <a:spcPct val="18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Chọn  </a:t>
            </a:r>
            <a:r>
              <a:rPr lang="en-US" sz="4000" smtClean="0">
                <a:solidFill>
                  <a:srgbClr val="000000"/>
                </a:solidFill>
                <a:ea typeface="SimSun" panose="02010600030101010101" pitchFamily="2" charset="-122"/>
                <a:cs typeface="Times New Roman" panose="02020603050405020304" pitchFamily="18" charset="0"/>
              </a:rPr>
              <a:t>         </a:t>
            </a:r>
            <a:r>
              <a:rPr lang="vi-VN" sz="4000" smtClean="0">
                <a:solidFill>
                  <a:srgbClr val="000000"/>
                </a:solidFill>
                <a:ea typeface="SimSun" panose="02010600030101010101" pitchFamily="2" charset="-122"/>
                <a:cs typeface="Times New Roman" panose="02020603050405020304" pitchFamily="18" charset="0"/>
              </a:rPr>
              <a:t>→ </a:t>
            </a:r>
            <a:r>
              <a:rPr lang="vi-VN" sz="4000">
                <a:solidFill>
                  <a:srgbClr val="000000"/>
                </a:solidFill>
                <a:ea typeface="SimSun" panose="02010600030101010101" pitchFamily="2" charset="-122"/>
                <a:cs typeface="Times New Roman" panose="02020603050405020304" pitchFamily="18" charset="0"/>
              </a:rPr>
              <a:t>Vẽ hai hình cầu ở vị trí cửa sổ.</a:t>
            </a:r>
          </a:p>
          <a:p>
            <a:pPr lvl="0" algn="just">
              <a:lnSpc>
                <a:spcPct val="18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Ẩn đi trục tọa độ, các đường thẳng và nối lại các đoạn thẳng DF, GE, ta được mô hình cần dựng.</a:t>
            </a:r>
          </a:p>
          <a:p>
            <a:pPr lvl="0" algn="just">
              <a:lnSpc>
                <a:spcPct val="180000"/>
              </a:lnSpc>
              <a:spcBef>
                <a:spcPts val="300"/>
              </a:spcBef>
              <a:spcAft>
                <a:spcPts val="300"/>
              </a:spcAft>
            </a:pPr>
            <a:r>
              <a:rPr lang="vi-VN" sz="4000">
                <a:solidFill>
                  <a:srgbClr val="000000"/>
                </a:solidFill>
                <a:ea typeface="SimSun" panose="02010600030101010101" pitchFamily="2" charset="-122"/>
                <a:cs typeface="Times New Roman" panose="02020603050405020304" pitchFamily="18" charset="0"/>
              </a:rPr>
              <a:t>Nhấn đúp chuột trái vào các đối tượng và thay đổi màu theo ý thích.</a:t>
            </a:r>
          </a:p>
        </p:txBody>
      </p:sp>
      <p:sp>
        <p:nvSpPr>
          <p:cNvPr id="11" name="Freeform 19"/>
          <p:cNvSpPr/>
          <p:nvPr/>
        </p:nvSpPr>
        <p:spPr>
          <a:xfrm>
            <a:off x="16383000" y="8496300"/>
            <a:ext cx="1617296" cy="1477879"/>
          </a:xfrm>
          <a:custGeom>
            <a:avLst/>
            <a:gdLst/>
            <a:ahLst/>
            <a:cxnLst/>
            <a:rect l="l" t="t" r="r" b="b"/>
            <a:pathLst>
              <a:path w="2006317" h="1991726">
                <a:moveTo>
                  <a:pt x="0" y="0"/>
                </a:moveTo>
                <a:lnTo>
                  <a:pt x="2006317" y="0"/>
                </a:lnTo>
                <a:lnTo>
                  <a:pt x="2006317" y="1991726"/>
                </a:lnTo>
                <a:lnTo>
                  <a:pt x="0" y="1991726"/>
                </a:lnTo>
                <a:lnTo>
                  <a:pt x="0" y="0"/>
                </a:lnTo>
                <a:close/>
              </a:path>
            </a:pathLst>
          </a:custGeom>
          <a:blipFill>
            <a:blip r:embed="rId2">
              <a:extLst>
                <a:ext uri="{96DAC541-7B7A-43D3-8B79-37D633B846F1}">
                  <asvg:svgBlip xmlns:asvg="http://schemas.microsoft.com/office/drawing/2016/SVG/main" xmlns="" r:embed="rId9"/>
                </a:ext>
              </a:extLst>
            </a:blip>
            <a:stretch>
              <a:fillRect/>
            </a:stretch>
          </a:blipFill>
        </p:spPr>
      </p:sp>
      <p:pic>
        <p:nvPicPr>
          <p:cNvPr id="15" name="Picture 14"/>
          <p:cNvPicPr>
            <a:picLocks noChangeAspect="1"/>
          </p:cNvPicPr>
          <p:nvPr/>
        </p:nvPicPr>
        <p:blipFill>
          <a:blip r:embed="rId10"/>
          <a:stretch>
            <a:fillRect/>
          </a:stretch>
        </p:blipFill>
        <p:spPr>
          <a:xfrm>
            <a:off x="1828800" y="571500"/>
            <a:ext cx="869429" cy="914400"/>
          </a:xfrm>
          <a:prstGeom prst="rect">
            <a:avLst/>
          </a:prstGeom>
        </p:spPr>
      </p:pic>
      <p:pic>
        <p:nvPicPr>
          <p:cNvPr id="2" name="Picture 1"/>
          <p:cNvPicPr>
            <a:picLocks noChangeAspect="1"/>
          </p:cNvPicPr>
          <p:nvPr/>
        </p:nvPicPr>
        <p:blipFill>
          <a:blip r:embed="rId11"/>
          <a:stretch>
            <a:fillRect/>
          </a:stretch>
        </p:blipFill>
        <p:spPr>
          <a:xfrm>
            <a:off x="1905000" y="2781300"/>
            <a:ext cx="990600" cy="1141740"/>
          </a:xfrm>
          <a:prstGeom prst="rect">
            <a:avLst/>
          </a:prstGeom>
        </p:spPr>
      </p:pic>
      <p:pic>
        <p:nvPicPr>
          <p:cNvPr id="16" name="Picture 15"/>
          <p:cNvPicPr/>
          <p:nvPr/>
        </p:nvPicPr>
        <p:blipFill>
          <a:blip r:embed="rId12">
            <a:extLst>
              <a:ext uri="{28A0092B-C50C-407E-A947-70E740481C1C}">
                <a14:useLocalDpi xmlns:a14="http://schemas.microsoft.com/office/drawing/2010/main" val="0"/>
              </a:ext>
            </a:extLst>
          </a:blip>
          <a:srcRect/>
          <a:stretch>
            <a:fillRect/>
          </a:stretch>
        </p:blipFill>
        <p:spPr bwMode="auto">
          <a:xfrm>
            <a:off x="1921042" y="4152900"/>
            <a:ext cx="995362" cy="885825"/>
          </a:xfrm>
          <a:prstGeom prst="rect">
            <a:avLst/>
          </a:prstGeom>
          <a:noFill/>
        </p:spPr>
      </p:pic>
      <p:pic>
        <p:nvPicPr>
          <p:cNvPr id="17" name="Picture 16" descr="A blue and black circle&#10;&#10;Description automatically generated"/>
          <p:cNvPicPr/>
          <p:nvPr/>
        </p:nvPicPr>
        <p:blipFill>
          <a:blip r:embed="rId13">
            <a:extLst>
              <a:ext uri="{28A0092B-C50C-407E-A947-70E740481C1C}">
                <a14:useLocalDpi xmlns:a14="http://schemas.microsoft.com/office/drawing/2010/main" val="0"/>
              </a:ext>
            </a:extLst>
          </a:blip>
          <a:srcRect/>
          <a:stretch>
            <a:fillRect/>
          </a:stretch>
        </p:blipFill>
        <p:spPr bwMode="auto">
          <a:xfrm>
            <a:off x="1921042" y="5343842"/>
            <a:ext cx="857250" cy="866458"/>
          </a:xfrm>
          <a:prstGeom prst="rect">
            <a:avLst/>
          </a:prstGeom>
          <a:noFill/>
        </p:spPr>
      </p:pic>
    </p:spTree>
    <p:extLst>
      <p:ext uri="{BB962C8B-B14F-4D97-AF65-F5344CB8AC3E}">
        <p14:creationId xmlns:p14="http://schemas.microsoft.com/office/powerpoint/2010/main" val="1789442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618720" y="1107296"/>
            <a:ext cx="13050560" cy="8072407"/>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a:p>
            </p:txBody>
          </p:sp>
        </p:grpSp>
      </p:grpSp>
      <p:sp>
        <p:nvSpPr>
          <p:cNvPr id="14" name="Freeform 14"/>
          <p:cNvSpPr/>
          <p:nvPr/>
        </p:nvSpPr>
        <p:spPr>
          <a:xfrm rot="1277743">
            <a:off x="13638741" y="6036672"/>
            <a:ext cx="3271552" cy="2861121"/>
          </a:xfrm>
          <a:custGeom>
            <a:avLst/>
            <a:gdLst/>
            <a:ahLst/>
            <a:cxnLst/>
            <a:rect l="l" t="t" r="r" b="b"/>
            <a:pathLst>
              <a:path w="3271552" h="2861121">
                <a:moveTo>
                  <a:pt x="0" y="0"/>
                </a:moveTo>
                <a:lnTo>
                  <a:pt x="3271552" y="0"/>
                </a:lnTo>
                <a:lnTo>
                  <a:pt x="3271552" y="2861121"/>
                </a:lnTo>
                <a:lnTo>
                  <a:pt x="0" y="2861121"/>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5" name="Rectangle 14"/>
          <p:cNvSpPr/>
          <p:nvPr/>
        </p:nvSpPr>
        <p:spPr>
          <a:xfrm>
            <a:off x="3124200" y="3771900"/>
            <a:ext cx="9753600" cy="4801314"/>
          </a:xfrm>
          <a:prstGeom prst="rect">
            <a:avLst/>
          </a:prstGeom>
        </p:spPr>
        <p:txBody>
          <a:bodyPr wrap="square">
            <a:spAutoFit/>
          </a:bodyPr>
          <a:lstStyle/>
          <a:p>
            <a:pPr marL="514350" marR="0" lvl="0" indent="-514350" algn="just" defTabSz="1371600" rtl="0" eaLnBrk="1" fontAlgn="auto" latinLnBrk="0" hangingPunct="1">
              <a:lnSpc>
                <a:spcPct val="150000"/>
              </a:lnSpc>
              <a:spcBef>
                <a:spcPts val="1800"/>
              </a:spcBef>
              <a:spcAft>
                <a:spcPts val="1800"/>
              </a:spcAft>
              <a:buClr>
                <a:srgbClr val="000000"/>
              </a:buClr>
              <a:buSzTx/>
              <a:buFont typeface="Wingdings" panose="05000000000000000000" pitchFamily="2" charset="2"/>
              <a:buChar char="q"/>
              <a:tabLst/>
              <a:defRPr/>
            </a:pPr>
            <a:r>
              <a:rPr kumimoji="0" lang="vi-VN" sz="4100" b="0" i="0" u="none" strike="noStrike" kern="10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Ghi </a:t>
            </a:r>
            <a:r>
              <a:rPr kumimoji="0" lang="vi-VN" sz="41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nhớ kiến thức trong bài. </a:t>
            </a:r>
          </a:p>
          <a:p>
            <a:pPr marL="514350" marR="0" lvl="0" indent="-514350" algn="just" defTabSz="1371600" rtl="0" eaLnBrk="1" fontAlgn="auto" latinLnBrk="0" hangingPunct="1">
              <a:lnSpc>
                <a:spcPct val="150000"/>
              </a:lnSpc>
              <a:spcBef>
                <a:spcPts val="1800"/>
              </a:spcBef>
              <a:spcAft>
                <a:spcPts val="1800"/>
              </a:spcAft>
              <a:buClr>
                <a:srgbClr val="000000"/>
              </a:buClr>
              <a:buSzTx/>
              <a:buFont typeface="Wingdings" panose="05000000000000000000" pitchFamily="2" charset="2"/>
              <a:buChar char="q"/>
              <a:tabLst/>
              <a:defRPr/>
            </a:pPr>
            <a:r>
              <a:rPr kumimoji="0" lang="vi-VN" sz="4100" b="0" i="0" u="none" strike="noStrike" kern="10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Hoàn </a:t>
            </a:r>
            <a:r>
              <a:rPr kumimoji="0" lang="vi-VN" sz="41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thành các bài tập trong </a:t>
            </a:r>
            <a:r>
              <a:rPr kumimoji="0" lang="vi-VN" sz="4100" b="0" i="0" u="none" strike="noStrike" kern="10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SBT</a:t>
            </a:r>
            <a:r>
              <a:rPr kumimoji="0" lang="en-US" sz="4100" b="0" i="0" u="none" strike="noStrike" kern="10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vi-VN" sz="41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514350" marR="0" lvl="0" indent="-514350" algn="just" defTabSz="1371600" rtl="0" eaLnBrk="1" fontAlgn="auto" latinLnBrk="0" hangingPunct="1">
              <a:lnSpc>
                <a:spcPct val="150000"/>
              </a:lnSpc>
              <a:spcBef>
                <a:spcPts val="1800"/>
              </a:spcBef>
              <a:spcAft>
                <a:spcPts val="1800"/>
              </a:spcAft>
              <a:buClr>
                <a:srgbClr val="000000"/>
              </a:buClr>
              <a:buSzTx/>
              <a:buFont typeface="Wingdings" panose="05000000000000000000" pitchFamily="2" charset="2"/>
              <a:buChar char="q"/>
              <a:tabLst/>
              <a:defRPr/>
            </a:pPr>
            <a:r>
              <a:rPr kumimoji="0" lang="vi-VN" sz="41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Chuẩn bị bài sau: </a:t>
            </a:r>
            <a:r>
              <a:rPr kumimoji="0" lang="vi-VN" sz="4100" b="1" i="1"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Vẽ hình đơn giản với phần mềm </a:t>
            </a:r>
            <a:r>
              <a:rPr kumimoji="0" lang="vi-VN" sz="4100" b="1" i="1" u="none" strike="noStrike" kern="10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GeoGebra</a:t>
            </a:r>
            <a:r>
              <a:rPr kumimoji="0" lang="en-US" sz="4100" b="1" i="1" u="none" strike="noStrike" kern="10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vi-VN" sz="4100" b="1" i="1"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16" name="Rectangle 15"/>
          <p:cNvSpPr/>
          <p:nvPr/>
        </p:nvSpPr>
        <p:spPr>
          <a:xfrm>
            <a:off x="4724400" y="1638300"/>
            <a:ext cx="9525364" cy="116955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143E63"/>
              </a:buClr>
              <a:buSzPts val="3000"/>
              <a:buFontTx/>
              <a:buNone/>
              <a:tabLst/>
              <a:defRPr/>
            </a:pPr>
            <a:r>
              <a:rPr kumimoji="0" lang="vi-VN" sz="7000" b="1" i="0" u="none" strike="noStrike" kern="0" cap="none" spc="0" normalizeH="0" baseline="0" noProof="0">
                <a:ln>
                  <a:noFill/>
                </a:ln>
                <a:solidFill>
                  <a:srgbClr val="C00000"/>
                </a:solidFill>
                <a:effectLst/>
                <a:uLnTx/>
                <a:uFillTx/>
                <a:latin typeface="Arial"/>
                <a:ea typeface="+mn-ea"/>
                <a:cs typeface="Arial"/>
                <a:sym typeface="Merriweather Sans"/>
              </a:rPr>
              <a:t>HƯỚNG DẪN VỀ NHÀ</a:t>
            </a:r>
          </a:p>
        </p:txBody>
      </p:sp>
      <p:sp>
        <p:nvSpPr>
          <p:cNvPr id="17" name="Freeform 18"/>
          <p:cNvSpPr/>
          <p:nvPr/>
        </p:nvSpPr>
        <p:spPr>
          <a:xfrm>
            <a:off x="1708607" y="376989"/>
            <a:ext cx="2125025" cy="2105125"/>
          </a:xfrm>
          <a:custGeom>
            <a:avLst/>
            <a:gdLst/>
            <a:ahLst/>
            <a:cxnLst/>
            <a:rect l="l" t="t" r="r" b="b"/>
            <a:pathLst>
              <a:path w="2591748" h="2736010">
                <a:moveTo>
                  <a:pt x="0" y="0"/>
                </a:moveTo>
                <a:lnTo>
                  <a:pt x="2591748" y="0"/>
                </a:lnTo>
                <a:lnTo>
                  <a:pt x="2591748" y="2736010"/>
                </a:lnTo>
                <a:lnTo>
                  <a:pt x="0" y="27360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695059" y="1468223"/>
            <a:ext cx="14954585" cy="7986064"/>
            <a:chOff x="0" y="0"/>
            <a:chExt cx="19939447" cy="9588601"/>
          </a:xfrm>
        </p:grpSpPr>
        <p:grpSp>
          <p:nvGrpSpPr>
            <p:cNvPr id="3" name="Group 3"/>
            <p:cNvGrpSpPr/>
            <p:nvPr/>
          </p:nvGrpSpPr>
          <p:grpSpPr>
            <a:xfrm>
              <a:off x="289349" y="222103"/>
              <a:ext cx="19650098" cy="9366499"/>
              <a:chOff x="0" y="0"/>
              <a:chExt cx="3881501" cy="1850173"/>
            </a:xfrm>
          </p:grpSpPr>
          <p:sp>
            <p:nvSpPr>
              <p:cNvPr id="4" name="Freeform 4"/>
              <p:cNvSpPr/>
              <p:nvPr/>
            </p:nvSpPr>
            <p:spPr>
              <a:xfrm>
                <a:off x="0" y="0"/>
                <a:ext cx="3881501" cy="1850173"/>
              </a:xfrm>
              <a:custGeom>
                <a:avLst/>
                <a:gdLst/>
                <a:ahLst/>
                <a:cxnLst/>
                <a:rect l="l" t="t" r="r" b="b"/>
                <a:pathLst>
                  <a:path w="3881501" h="1850173">
                    <a:moveTo>
                      <a:pt x="26791" y="0"/>
                    </a:moveTo>
                    <a:lnTo>
                      <a:pt x="3854709" y="0"/>
                    </a:lnTo>
                    <a:cubicBezTo>
                      <a:pt x="3861815" y="0"/>
                      <a:pt x="3868629" y="2823"/>
                      <a:pt x="3873654" y="7847"/>
                    </a:cubicBezTo>
                    <a:cubicBezTo>
                      <a:pt x="3878678" y="12871"/>
                      <a:pt x="3881501" y="19686"/>
                      <a:pt x="3881501" y="26791"/>
                    </a:cubicBezTo>
                    <a:lnTo>
                      <a:pt x="3881501" y="1823381"/>
                    </a:lnTo>
                    <a:cubicBezTo>
                      <a:pt x="3881501" y="1830487"/>
                      <a:pt x="3878678" y="1837301"/>
                      <a:pt x="3873654" y="1842326"/>
                    </a:cubicBezTo>
                    <a:cubicBezTo>
                      <a:pt x="3868629" y="1847350"/>
                      <a:pt x="3861815" y="1850173"/>
                      <a:pt x="3854709" y="1850173"/>
                    </a:cubicBezTo>
                    <a:lnTo>
                      <a:pt x="26791" y="1850173"/>
                    </a:lnTo>
                    <a:cubicBezTo>
                      <a:pt x="19686" y="1850173"/>
                      <a:pt x="12871" y="1847350"/>
                      <a:pt x="7847" y="1842326"/>
                    </a:cubicBezTo>
                    <a:cubicBezTo>
                      <a:pt x="2823" y="1837301"/>
                      <a:pt x="0" y="1830487"/>
                      <a:pt x="0" y="1823381"/>
                    </a:cubicBezTo>
                    <a:lnTo>
                      <a:pt x="0" y="26791"/>
                    </a:lnTo>
                    <a:cubicBezTo>
                      <a:pt x="0" y="19686"/>
                      <a:pt x="2823" y="12871"/>
                      <a:pt x="7847" y="7847"/>
                    </a:cubicBezTo>
                    <a:cubicBezTo>
                      <a:pt x="12871" y="2823"/>
                      <a:pt x="19686" y="0"/>
                      <a:pt x="26791" y="0"/>
                    </a:cubicBezTo>
                    <a:close/>
                  </a:path>
                </a:pathLst>
              </a:custGeom>
              <a:solidFill>
                <a:srgbClr val="A6A6A6"/>
              </a:solidFill>
              <a:ln cap="rnd">
                <a:noFill/>
                <a:prstDash val="solid"/>
                <a:round/>
              </a:ln>
            </p:spPr>
          </p:sp>
          <p:sp>
            <p:nvSpPr>
              <p:cNvPr id="5" name="TextBox 5"/>
              <p:cNvSpPr txBox="1"/>
              <p:nvPr/>
            </p:nvSpPr>
            <p:spPr>
              <a:xfrm>
                <a:off x="0" y="-38100"/>
                <a:ext cx="3881501" cy="188827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0"/>
              <a:ext cx="19650098" cy="9366499"/>
              <a:chOff x="0" y="0"/>
              <a:chExt cx="3881501" cy="1850173"/>
            </a:xfrm>
          </p:grpSpPr>
          <p:sp>
            <p:nvSpPr>
              <p:cNvPr id="7" name="Freeform 7"/>
              <p:cNvSpPr/>
              <p:nvPr/>
            </p:nvSpPr>
            <p:spPr>
              <a:xfrm>
                <a:off x="0" y="0"/>
                <a:ext cx="3881501" cy="1850173"/>
              </a:xfrm>
              <a:custGeom>
                <a:avLst/>
                <a:gdLst/>
                <a:ahLst/>
                <a:cxnLst/>
                <a:rect l="l" t="t" r="r" b="b"/>
                <a:pathLst>
                  <a:path w="3881501" h="1850173">
                    <a:moveTo>
                      <a:pt x="26791" y="0"/>
                    </a:moveTo>
                    <a:lnTo>
                      <a:pt x="3854709" y="0"/>
                    </a:lnTo>
                    <a:cubicBezTo>
                      <a:pt x="3861815" y="0"/>
                      <a:pt x="3868629" y="2823"/>
                      <a:pt x="3873654" y="7847"/>
                    </a:cubicBezTo>
                    <a:cubicBezTo>
                      <a:pt x="3878678" y="12871"/>
                      <a:pt x="3881501" y="19686"/>
                      <a:pt x="3881501" y="26791"/>
                    </a:cubicBezTo>
                    <a:lnTo>
                      <a:pt x="3881501" y="1823381"/>
                    </a:lnTo>
                    <a:cubicBezTo>
                      <a:pt x="3881501" y="1830487"/>
                      <a:pt x="3878678" y="1837301"/>
                      <a:pt x="3873654" y="1842326"/>
                    </a:cubicBezTo>
                    <a:cubicBezTo>
                      <a:pt x="3868629" y="1847350"/>
                      <a:pt x="3861815" y="1850173"/>
                      <a:pt x="3854709" y="1850173"/>
                    </a:cubicBezTo>
                    <a:lnTo>
                      <a:pt x="26791" y="1850173"/>
                    </a:lnTo>
                    <a:cubicBezTo>
                      <a:pt x="19686" y="1850173"/>
                      <a:pt x="12871" y="1847350"/>
                      <a:pt x="7847" y="1842326"/>
                    </a:cubicBezTo>
                    <a:cubicBezTo>
                      <a:pt x="2823" y="1837301"/>
                      <a:pt x="0" y="1830487"/>
                      <a:pt x="0" y="1823381"/>
                    </a:cubicBezTo>
                    <a:lnTo>
                      <a:pt x="0" y="26791"/>
                    </a:lnTo>
                    <a:cubicBezTo>
                      <a:pt x="0" y="19686"/>
                      <a:pt x="2823" y="12871"/>
                      <a:pt x="7847" y="7847"/>
                    </a:cubicBezTo>
                    <a:cubicBezTo>
                      <a:pt x="12871" y="2823"/>
                      <a:pt x="19686" y="0"/>
                      <a:pt x="26791" y="0"/>
                    </a:cubicBezTo>
                    <a:close/>
                  </a:path>
                </a:pathLst>
              </a:custGeom>
              <a:solidFill>
                <a:srgbClr val="FFFFFF"/>
              </a:solidFill>
              <a:ln cap="rnd">
                <a:noFill/>
                <a:prstDash val="solid"/>
                <a:round/>
              </a:ln>
            </p:spPr>
          </p:sp>
          <p:sp>
            <p:nvSpPr>
              <p:cNvPr id="8" name="TextBox 8"/>
              <p:cNvSpPr txBox="1"/>
              <p:nvPr/>
            </p:nvSpPr>
            <p:spPr>
              <a:xfrm>
                <a:off x="0" y="-38100"/>
                <a:ext cx="3881501" cy="1888273"/>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9" name="Group 9"/>
          <p:cNvGrpSpPr/>
          <p:nvPr/>
        </p:nvGrpSpPr>
        <p:grpSpPr>
          <a:xfrm>
            <a:off x="1695059" y="952500"/>
            <a:ext cx="14954585" cy="1574140"/>
            <a:chOff x="0" y="0"/>
            <a:chExt cx="19939447" cy="2098854"/>
          </a:xfrm>
        </p:grpSpPr>
        <p:grpSp>
          <p:nvGrpSpPr>
            <p:cNvPr id="10" name="Group 10"/>
            <p:cNvGrpSpPr/>
            <p:nvPr/>
          </p:nvGrpSpPr>
          <p:grpSpPr>
            <a:xfrm>
              <a:off x="389675" y="213514"/>
              <a:ext cx="19549772" cy="1885339"/>
              <a:chOff x="0" y="0"/>
              <a:chExt cx="3861683" cy="372413"/>
            </a:xfrm>
          </p:grpSpPr>
          <p:sp>
            <p:nvSpPr>
              <p:cNvPr id="11" name="Freeform 11"/>
              <p:cNvSpPr/>
              <p:nvPr/>
            </p:nvSpPr>
            <p:spPr>
              <a:xfrm>
                <a:off x="0" y="0"/>
                <a:ext cx="3861683" cy="372413"/>
              </a:xfrm>
              <a:custGeom>
                <a:avLst/>
                <a:gdLst/>
                <a:ahLst/>
                <a:cxnLst/>
                <a:rect l="l" t="t" r="r" b="b"/>
                <a:pathLst>
                  <a:path w="3861683" h="372413">
                    <a:moveTo>
                      <a:pt x="26929" y="0"/>
                    </a:moveTo>
                    <a:lnTo>
                      <a:pt x="3834755" y="0"/>
                    </a:lnTo>
                    <a:cubicBezTo>
                      <a:pt x="3849627" y="0"/>
                      <a:pt x="3861683" y="12056"/>
                      <a:pt x="3861683" y="26929"/>
                    </a:cubicBezTo>
                    <a:lnTo>
                      <a:pt x="3861683" y="345484"/>
                    </a:lnTo>
                    <a:cubicBezTo>
                      <a:pt x="3861683" y="360356"/>
                      <a:pt x="3849627" y="372413"/>
                      <a:pt x="3834755" y="372413"/>
                    </a:cubicBezTo>
                    <a:lnTo>
                      <a:pt x="26929" y="372413"/>
                    </a:lnTo>
                    <a:cubicBezTo>
                      <a:pt x="12056" y="372413"/>
                      <a:pt x="0" y="360356"/>
                      <a:pt x="0" y="345484"/>
                    </a:cubicBezTo>
                    <a:lnTo>
                      <a:pt x="0" y="26929"/>
                    </a:lnTo>
                    <a:cubicBezTo>
                      <a:pt x="0" y="12056"/>
                      <a:pt x="12056" y="0"/>
                      <a:pt x="26929" y="0"/>
                    </a:cubicBezTo>
                    <a:close/>
                  </a:path>
                </a:pathLst>
              </a:custGeom>
              <a:solidFill>
                <a:srgbClr val="18608D"/>
              </a:solidFill>
              <a:ln cap="rnd">
                <a:noFill/>
                <a:prstDash val="solid"/>
                <a:round/>
              </a:ln>
            </p:spPr>
          </p:sp>
          <p:sp>
            <p:nvSpPr>
              <p:cNvPr id="12" name="TextBox 12"/>
              <p:cNvSpPr txBox="1"/>
              <p:nvPr/>
            </p:nvSpPr>
            <p:spPr>
              <a:xfrm>
                <a:off x="0" y="-38100"/>
                <a:ext cx="3861683" cy="410513"/>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0" y="0"/>
              <a:ext cx="19650098" cy="1885339"/>
              <a:chOff x="0" y="0"/>
              <a:chExt cx="3881501" cy="372413"/>
            </a:xfrm>
          </p:grpSpPr>
          <p:sp>
            <p:nvSpPr>
              <p:cNvPr id="14" name="Freeform 14"/>
              <p:cNvSpPr/>
              <p:nvPr/>
            </p:nvSpPr>
            <p:spPr>
              <a:xfrm>
                <a:off x="0" y="0"/>
                <a:ext cx="3881501" cy="372413"/>
              </a:xfrm>
              <a:custGeom>
                <a:avLst/>
                <a:gdLst/>
                <a:ahLst/>
                <a:cxnLst/>
                <a:rect l="l" t="t" r="r" b="b"/>
                <a:pathLst>
                  <a:path w="3881501" h="372413">
                    <a:moveTo>
                      <a:pt x="26791" y="0"/>
                    </a:moveTo>
                    <a:lnTo>
                      <a:pt x="3854709" y="0"/>
                    </a:lnTo>
                    <a:cubicBezTo>
                      <a:pt x="3861815" y="0"/>
                      <a:pt x="3868629" y="2823"/>
                      <a:pt x="3873654" y="7847"/>
                    </a:cubicBezTo>
                    <a:cubicBezTo>
                      <a:pt x="3878678" y="12871"/>
                      <a:pt x="3881501" y="19686"/>
                      <a:pt x="3881501" y="26791"/>
                    </a:cubicBezTo>
                    <a:lnTo>
                      <a:pt x="3881501" y="345621"/>
                    </a:lnTo>
                    <a:cubicBezTo>
                      <a:pt x="3881501" y="352727"/>
                      <a:pt x="3878678" y="359541"/>
                      <a:pt x="3873654" y="364566"/>
                    </a:cubicBezTo>
                    <a:cubicBezTo>
                      <a:pt x="3868629" y="369590"/>
                      <a:pt x="3861815" y="372413"/>
                      <a:pt x="3854709" y="372413"/>
                    </a:cubicBezTo>
                    <a:lnTo>
                      <a:pt x="26791" y="372413"/>
                    </a:lnTo>
                    <a:cubicBezTo>
                      <a:pt x="19686" y="372413"/>
                      <a:pt x="12871" y="369590"/>
                      <a:pt x="7847" y="364566"/>
                    </a:cubicBezTo>
                    <a:cubicBezTo>
                      <a:pt x="2823" y="359541"/>
                      <a:pt x="0" y="352727"/>
                      <a:pt x="0" y="345621"/>
                    </a:cubicBezTo>
                    <a:lnTo>
                      <a:pt x="0" y="26791"/>
                    </a:lnTo>
                    <a:cubicBezTo>
                      <a:pt x="0" y="19686"/>
                      <a:pt x="2823" y="12871"/>
                      <a:pt x="7847" y="7847"/>
                    </a:cubicBezTo>
                    <a:cubicBezTo>
                      <a:pt x="12871" y="2823"/>
                      <a:pt x="19686" y="0"/>
                      <a:pt x="26791" y="0"/>
                    </a:cubicBezTo>
                    <a:close/>
                  </a:path>
                </a:pathLst>
              </a:custGeom>
              <a:solidFill>
                <a:srgbClr val="3794CF"/>
              </a:solidFill>
              <a:ln cap="rnd">
                <a:noFill/>
                <a:prstDash val="solid"/>
                <a:round/>
              </a:ln>
            </p:spPr>
          </p:sp>
          <p:sp>
            <p:nvSpPr>
              <p:cNvPr id="15" name="TextBox 15"/>
              <p:cNvSpPr txBox="1"/>
              <p:nvPr/>
            </p:nvSpPr>
            <p:spPr>
              <a:xfrm>
                <a:off x="0" y="-38100"/>
                <a:ext cx="3881501" cy="410513"/>
              </a:xfrm>
              <a:prstGeom prst="rect">
                <a:avLst/>
              </a:prstGeom>
            </p:spPr>
            <p:txBody>
              <a:bodyPr lIns="50800" tIns="50800" rIns="50800" bIns="50800" rtlCol="0" anchor="ctr"/>
              <a:lstStyle/>
              <a:p>
                <a:pPr algn="ctr">
                  <a:lnSpc>
                    <a:spcPts val="2659"/>
                  </a:lnSpc>
                  <a:spcBef>
                    <a:spcPct val="0"/>
                  </a:spcBef>
                </a:pPr>
                <a:endParaRPr/>
              </a:p>
            </p:txBody>
          </p:sp>
        </p:grpSp>
      </p:grpSp>
      <p:sp>
        <p:nvSpPr>
          <p:cNvPr id="27" name="Google Shape;692;p26"/>
          <p:cNvSpPr txBox="1">
            <a:spLocks/>
          </p:cNvSpPr>
          <p:nvPr/>
        </p:nvSpPr>
        <p:spPr>
          <a:xfrm>
            <a:off x="2015846" y="2901087"/>
            <a:ext cx="14095998" cy="4018200"/>
          </a:xfrm>
          <a:prstGeom prst="rect">
            <a:avLst/>
          </a:prstGeom>
        </p:spPr>
        <p:txBody>
          <a:bodyPr spcFirstLastPara="1" wrap="square" lIns="182850" tIns="182850" rIns="182850" bIns="18285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8500" b="1" i="0" u="none" strike="noStrike" kern="1200" cap="none" spc="0" normalizeH="0" baseline="0" noProof="0">
                <a:ln>
                  <a:noFill/>
                </a:ln>
                <a:solidFill>
                  <a:srgbClr val="18608D"/>
                </a:solidFill>
                <a:effectLst/>
                <a:uLnTx/>
                <a:uFillTx/>
                <a:latin typeface="Arial" panose="020B0604020202020204" pitchFamily="34" charset="0"/>
                <a:ea typeface="+mj-ea"/>
                <a:cs typeface="Arial" panose="020B0604020202020204" pitchFamily="34" charset="0"/>
              </a:rPr>
              <a:t>CẢM ƠN CÁC EM</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8500" b="1" i="0" u="none" strike="noStrike" kern="1200" cap="none" spc="0" normalizeH="0" baseline="0" noProof="0">
                <a:ln>
                  <a:noFill/>
                </a:ln>
                <a:solidFill>
                  <a:srgbClr val="18608D"/>
                </a:solidFill>
                <a:effectLst/>
                <a:uLnTx/>
                <a:uFillTx/>
                <a:latin typeface="Arial" panose="020B0604020202020204" pitchFamily="34" charset="0"/>
                <a:ea typeface="+mj-ea"/>
                <a:cs typeface="Arial" panose="020B0604020202020204" pitchFamily="34" charset="0"/>
              </a:rPr>
              <a:t>ĐÃ THAM GIA </a:t>
            </a:r>
            <a:r>
              <a:rPr kumimoji="0" lang="en-US" sz="8500" b="1" i="0" u="none" strike="noStrike" kern="1200" cap="none" spc="0" normalizeH="0" baseline="0" noProof="0" smtClean="0">
                <a:ln>
                  <a:noFill/>
                </a:ln>
                <a:solidFill>
                  <a:srgbClr val="18608D"/>
                </a:solidFill>
                <a:effectLst/>
                <a:uLnTx/>
                <a:uFillTx/>
                <a:latin typeface="Arial" panose="020B0604020202020204" pitchFamily="34" charset="0"/>
                <a:ea typeface="+mj-ea"/>
                <a:cs typeface="Arial" panose="020B0604020202020204" pitchFamily="34" charset="0"/>
              </a:rPr>
              <a:t>BÀI</a:t>
            </a:r>
            <a:r>
              <a:rPr kumimoji="0" lang="vi-VN" sz="8500" b="1" i="0" u="none" strike="noStrike" kern="1200" cap="none" spc="0" normalizeH="0" baseline="0" noProof="0" smtClean="0">
                <a:ln>
                  <a:noFill/>
                </a:ln>
                <a:solidFill>
                  <a:srgbClr val="18608D"/>
                </a:solidFill>
                <a:effectLst/>
                <a:uLnTx/>
                <a:uFillTx/>
                <a:latin typeface="Arial" panose="020B0604020202020204" pitchFamily="34" charset="0"/>
                <a:ea typeface="+mj-ea"/>
                <a:cs typeface="Arial" panose="020B0604020202020204" pitchFamily="34" charset="0"/>
              </a:rPr>
              <a:t> </a:t>
            </a:r>
            <a:r>
              <a:rPr kumimoji="0" lang="vi-VN" sz="8500" b="1" i="0" u="none" strike="noStrike" kern="1200" cap="none" spc="0" normalizeH="0" baseline="0" noProof="0">
                <a:ln>
                  <a:noFill/>
                </a:ln>
                <a:solidFill>
                  <a:srgbClr val="18608D"/>
                </a:solidFill>
                <a:effectLst/>
                <a:uLnTx/>
                <a:uFillTx/>
                <a:latin typeface="Arial" panose="020B0604020202020204" pitchFamily="34" charset="0"/>
                <a:ea typeface="+mj-ea"/>
                <a:cs typeface="Arial" panose="020B0604020202020204" pitchFamily="34" charset="0"/>
              </a:rPr>
              <a:t>HỌC!</a:t>
            </a:r>
          </a:p>
        </p:txBody>
      </p:sp>
      <p:sp>
        <p:nvSpPr>
          <p:cNvPr id="28" name="Freeform 21"/>
          <p:cNvSpPr/>
          <p:nvPr/>
        </p:nvSpPr>
        <p:spPr>
          <a:xfrm>
            <a:off x="13845811" y="6775938"/>
            <a:ext cx="2218190" cy="2373549"/>
          </a:xfrm>
          <a:custGeom>
            <a:avLst/>
            <a:gdLst/>
            <a:ahLst/>
            <a:cxnLst/>
            <a:rect l="l" t="t" r="r" b="b"/>
            <a:pathLst>
              <a:path w="2218190" h="2373549">
                <a:moveTo>
                  <a:pt x="0" y="0"/>
                </a:moveTo>
                <a:lnTo>
                  <a:pt x="2218189" y="0"/>
                </a:lnTo>
                <a:lnTo>
                  <a:pt x="2218189" y="2373549"/>
                </a:lnTo>
                <a:lnTo>
                  <a:pt x="0" y="2373549"/>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sp>
        <p:nvSpPr>
          <p:cNvPr id="29" name="Freeform 20"/>
          <p:cNvSpPr/>
          <p:nvPr/>
        </p:nvSpPr>
        <p:spPr>
          <a:xfrm rot="1509240">
            <a:off x="1282481" y="6969109"/>
            <a:ext cx="2523141" cy="2653398"/>
          </a:xfrm>
          <a:custGeom>
            <a:avLst/>
            <a:gdLst/>
            <a:ahLst/>
            <a:cxnLst/>
            <a:rect l="l" t="t" r="r" b="b"/>
            <a:pathLst>
              <a:path w="2523141" h="2653398">
                <a:moveTo>
                  <a:pt x="0" y="0"/>
                </a:moveTo>
                <a:lnTo>
                  <a:pt x="2523140" y="0"/>
                </a:lnTo>
                <a:lnTo>
                  <a:pt x="2523140" y="2653398"/>
                </a:lnTo>
                <a:lnTo>
                  <a:pt x="0" y="2653398"/>
                </a:lnTo>
                <a:lnTo>
                  <a:pt x="0" y="0"/>
                </a:lnTo>
                <a:close/>
              </a:path>
            </a:pathLst>
          </a:custGeom>
          <a:blipFill>
            <a:blip r:embed="rId14">
              <a:extLst>
                <a:ext uri="{96DAC541-7B7A-43D3-8B79-37D633B846F1}">
                  <asvg:svgBlip xmlns:asvg="http://schemas.microsoft.com/office/drawing/2016/SVG/main" xmlns="" r:embed="rId11"/>
                </a:ext>
              </a:extLst>
            </a:blip>
            <a:stretch>
              <a:fillRect/>
            </a:stretch>
          </a:blipFill>
        </p:spPr>
      </p:sp>
    </p:spTree>
  </p:cSld>
  <p:clrMapOvr>
    <a:masterClrMapping/>
  </p:clrMapOvr>
  <p:transition spd="med">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9" name="Group 8"/>
          <p:cNvGrpSpPr/>
          <p:nvPr/>
        </p:nvGrpSpPr>
        <p:grpSpPr>
          <a:xfrm>
            <a:off x="304800" y="190500"/>
            <a:ext cx="2324101" cy="1600200"/>
            <a:chOff x="1421734" y="630337"/>
            <a:chExt cx="2317185" cy="1005592"/>
          </a:xfrm>
        </p:grpSpPr>
        <p:pic>
          <p:nvPicPr>
            <p:cNvPr id="10" name="Picture 9"/>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1734" y="630337"/>
              <a:ext cx="2317184" cy="1005592"/>
            </a:xfrm>
            <a:prstGeom prst="rect">
              <a:avLst/>
            </a:prstGeom>
          </p:spPr>
        </p:pic>
        <p:sp>
          <p:nvSpPr>
            <p:cNvPr id="11" name="TextBox 10"/>
            <p:cNvSpPr txBox="1"/>
            <p:nvPr/>
          </p:nvSpPr>
          <p:spPr>
            <a:xfrm>
              <a:off x="1507556" y="839067"/>
              <a:ext cx="2231363"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Trả</a:t>
              </a:r>
              <a:r>
                <a:rPr kumimoji="0" lang="en-US" sz="4000" b="1" i="0" u="none" strike="noStrike" kern="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lời: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7" name="Rectangle 6"/>
          <p:cNvSpPr/>
          <p:nvPr/>
        </p:nvSpPr>
        <p:spPr>
          <a:xfrm>
            <a:off x="2933701" y="1333500"/>
            <a:ext cx="15201899" cy="3831818"/>
          </a:xfrm>
          <a:prstGeom prst="rect">
            <a:avLst/>
          </a:prstGeom>
        </p:spPr>
        <p:txBody>
          <a:bodyPr wrap="square">
            <a:spAutoFit/>
          </a:bodyPr>
          <a:lstStyle/>
          <a:p>
            <a:pPr algn="just">
              <a:lnSpc>
                <a:spcPct val="150000"/>
              </a:lnSpc>
              <a:spcBef>
                <a:spcPts val="300"/>
              </a:spcBef>
              <a:spcAft>
                <a:spcPts val="300"/>
              </a:spcAft>
            </a:pPr>
            <a:r>
              <a:rPr lang="vi-VN" sz="3800">
                <a:ea typeface="Calibri" panose="020F0502020204030204" pitchFamily="34" charset="0"/>
                <a:cs typeface="Times New Roman" panose="02020603050405020304" pitchFamily="18" charset="0"/>
              </a:rPr>
              <a:t>Đáp án được điền lần lượt là:</a:t>
            </a:r>
            <a:endParaRPr lang="en-US" sz="380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3800">
                <a:ea typeface="Calibri" panose="020F0502020204030204" pitchFamily="34" charset="0"/>
                <a:cs typeface="Times New Roman" panose="02020603050405020304" pitchFamily="18" charset="0"/>
              </a:rPr>
              <a:t>- Đường tròn ngoại tiếp tam giác: đi qua ba đỉnh; trung trực; đỉnh.</a:t>
            </a:r>
            <a:endParaRPr lang="en-US" sz="380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3800">
                <a:ea typeface="Calibri" panose="020F0502020204030204" pitchFamily="34" charset="0"/>
                <a:cs typeface="Times New Roman" panose="02020603050405020304" pitchFamily="18" charset="0"/>
              </a:rPr>
              <a:t>- Đường tròn nội tiếp tam giác: tiếp xúc với ba cạnh; phân giác; cạnh.</a:t>
            </a:r>
            <a:endParaRPr lang="en-US" sz="380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3800">
                <a:ea typeface="Calibri" panose="020F0502020204030204" pitchFamily="34" charset="0"/>
                <a:cs typeface="Times New Roman" panose="02020603050405020304" pitchFamily="18" charset="0"/>
              </a:rPr>
              <a:t>- Hình quạt tròn: cung tròn; đầu mút.</a:t>
            </a:r>
            <a:endParaRPr lang="en-US" sz="3800">
              <a:effectLst/>
              <a:ea typeface="Calibri" panose="020F0502020204030204" pitchFamily="34" charset="0"/>
              <a:cs typeface="Times New Roman" panose="02020603050405020304" pitchFamily="18" charset="0"/>
            </a:endParaRPr>
          </a:p>
        </p:txBody>
      </p:sp>
      <p:sp>
        <p:nvSpPr>
          <p:cNvPr id="13" name="Rectangle 12"/>
          <p:cNvSpPr/>
          <p:nvPr/>
        </p:nvSpPr>
        <p:spPr>
          <a:xfrm>
            <a:off x="2933701" y="549414"/>
            <a:ext cx="3002745" cy="707886"/>
          </a:xfrm>
          <a:prstGeom prst="rect">
            <a:avLst/>
          </a:prstGeom>
        </p:spPr>
        <p:txBody>
          <a:bodyPr wrap="none">
            <a:spAutoFit/>
          </a:bodyPr>
          <a:lstStyle/>
          <a:p>
            <a:pPr algn="just">
              <a:spcBef>
                <a:spcPts val="300"/>
              </a:spcBef>
              <a:spcAft>
                <a:spcPts val="300"/>
              </a:spcAft>
            </a:pPr>
            <a:r>
              <a:rPr lang="en-US" sz="4000" b="1" smtClean="0">
                <a:solidFill>
                  <a:srgbClr val="3D7073"/>
                </a:solidFill>
                <a:latin typeface="Arial" panose="020B0604020202020204" pitchFamily="34" charset="0"/>
                <a:ea typeface="Calibri" panose="020F0502020204030204" pitchFamily="34" charset="0"/>
                <a:cs typeface="Arial" panose="020B0604020202020204" pitchFamily="34" charset="0"/>
              </a:rPr>
              <a:t>Nội dung 1:</a:t>
            </a:r>
            <a:endParaRPr lang="en-US" sz="4000">
              <a:solidFill>
                <a:srgbClr val="3D7073"/>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2933701" y="6264682"/>
            <a:ext cx="15201899" cy="3831818"/>
          </a:xfrm>
          <a:prstGeom prst="rect">
            <a:avLst/>
          </a:prstGeom>
        </p:spPr>
        <p:txBody>
          <a:bodyPr wrap="square">
            <a:spAutoFit/>
          </a:bodyPr>
          <a:lstStyle/>
          <a:p>
            <a:pPr algn="just">
              <a:lnSpc>
                <a:spcPct val="150000"/>
              </a:lnSpc>
              <a:spcBef>
                <a:spcPts val="300"/>
              </a:spcBef>
              <a:spcAft>
                <a:spcPts val="300"/>
              </a:spcAft>
            </a:pPr>
            <a:r>
              <a:rPr lang="vi-VN" sz="3800">
                <a:ea typeface="Calibri" panose="020F0502020204030204" pitchFamily="34" charset="0"/>
                <a:cs typeface="Times New Roman" panose="02020603050405020304" pitchFamily="18" charset="0"/>
              </a:rPr>
              <a:t>Đáp án được điền lần lượt là:</a:t>
            </a:r>
          </a:p>
          <a:p>
            <a:pPr algn="just">
              <a:lnSpc>
                <a:spcPct val="150000"/>
              </a:lnSpc>
              <a:spcBef>
                <a:spcPts val="300"/>
              </a:spcBef>
              <a:spcAft>
                <a:spcPts val="300"/>
              </a:spcAft>
            </a:pPr>
            <a:r>
              <a:rPr lang="vi-VN" sz="3800">
                <a:ea typeface="Calibri" panose="020F0502020204030204" pitchFamily="34" charset="0"/>
                <a:cs typeface="Times New Roman" panose="02020603050405020304" pitchFamily="18" charset="0"/>
              </a:rPr>
              <a:t>- Hình cầu: O; OA</a:t>
            </a:r>
          </a:p>
          <a:p>
            <a:pPr algn="just">
              <a:lnSpc>
                <a:spcPct val="150000"/>
              </a:lnSpc>
              <a:spcBef>
                <a:spcPts val="300"/>
              </a:spcBef>
              <a:spcAft>
                <a:spcPts val="300"/>
              </a:spcAft>
            </a:pPr>
            <a:r>
              <a:rPr lang="vi-VN" sz="3800">
                <a:ea typeface="Calibri" panose="020F0502020204030204" pitchFamily="34" charset="0"/>
                <a:cs typeface="Times New Roman" panose="02020603050405020304" pitchFamily="18" charset="0"/>
              </a:rPr>
              <a:t>- Hình nón: S; SO; SA = SB; OA</a:t>
            </a:r>
          </a:p>
          <a:p>
            <a:pPr algn="just">
              <a:lnSpc>
                <a:spcPct val="150000"/>
              </a:lnSpc>
              <a:spcBef>
                <a:spcPts val="300"/>
              </a:spcBef>
              <a:spcAft>
                <a:spcPts val="300"/>
              </a:spcAft>
            </a:pPr>
            <a:r>
              <a:rPr lang="vi-VN" sz="3800">
                <a:ea typeface="Calibri" panose="020F0502020204030204" pitchFamily="34" charset="0"/>
                <a:cs typeface="Times New Roman" panose="02020603050405020304" pitchFamily="18" charset="0"/>
              </a:rPr>
              <a:t>- Hình trụ: O’O; OB; AB</a:t>
            </a:r>
          </a:p>
        </p:txBody>
      </p:sp>
      <p:sp>
        <p:nvSpPr>
          <p:cNvPr id="15" name="Rectangle 14"/>
          <p:cNvSpPr/>
          <p:nvPr/>
        </p:nvSpPr>
        <p:spPr>
          <a:xfrm>
            <a:off x="2933700" y="5426214"/>
            <a:ext cx="3002745" cy="707886"/>
          </a:xfrm>
          <a:prstGeom prst="rect">
            <a:avLst/>
          </a:prstGeom>
        </p:spPr>
        <p:txBody>
          <a:bodyPr wrap="none">
            <a:spAutoFit/>
          </a:bodyPr>
          <a:lstStyle/>
          <a:p>
            <a:pPr algn="just">
              <a:spcBef>
                <a:spcPts val="300"/>
              </a:spcBef>
              <a:spcAft>
                <a:spcPts val="300"/>
              </a:spcAft>
            </a:pPr>
            <a:r>
              <a:rPr lang="en-US" sz="4000" b="1" smtClean="0">
                <a:solidFill>
                  <a:srgbClr val="18608D"/>
                </a:solidFill>
                <a:latin typeface="Arial" panose="020B0604020202020204" pitchFamily="34" charset="0"/>
                <a:ea typeface="Calibri" panose="020F0502020204030204" pitchFamily="34" charset="0"/>
                <a:cs typeface="Arial" panose="020B0604020202020204" pitchFamily="34" charset="0"/>
              </a:rPr>
              <a:t>Nội dung 2:</a:t>
            </a:r>
            <a:endParaRPr lang="en-US" sz="4000">
              <a:solidFill>
                <a:srgbClr val="18608D"/>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flipH="1">
            <a:off x="14782800" y="6896100"/>
            <a:ext cx="2956272" cy="2993974"/>
          </a:xfrm>
          <a:prstGeom prst="rect">
            <a:avLst/>
          </a:prstGeom>
        </p:spPr>
      </p:pic>
    </p:spTree>
    <p:extLst>
      <p:ext uri="{BB962C8B-B14F-4D97-AF65-F5344CB8AC3E}">
        <p14:creationId xmlns:p14="http://schemas.microsoft.com/office/powerpoint/2010/main" val="353533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anim calcmode="lin" valueType="num">
                                      <p:cBhvr>
                                        <p:cTn id="32" dur="500" fill="hold"/>
                                        <p:tgtEl>
                                          <p:spTgt spid="14"/>
                                        </p:tgtEl>
                                        <p:attrNameLst>
                                          <p:attrName>ppt_x</p:attrName>
                                        </p:attrNameLst>
                                      </p:cBhvr>
                                      <p:tavLst>
                                        <p:tav tm="0">
                                          <p:val>
                                            <p:strVal val="#ppt_x"/>
                                          </p:val>
                                        </p:tav>
                                        <p:tav tm="100000">
                                          <p:val>
                                            <p:strVal val="#ppt_x"/>
                                          </p:val>
                                        </p:tav>
                                      </p:tavLst>
                                    </p:anim>
                                    <p:anim calcmode="lin" valueType="num">
                                      <p:cBhvr>
                                        <p:cTn id="3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703508" y="8007605"/>
            <a:ext cx="21695015" cy="8642095"/>
            <a:chOff x="0" y="0"/>
            <a:chExt cx="1424432" cy="567415"/>
          </a:xfrm>
        </p:grpSpPr>
        <p:sp>
          <p:nvSpPr>
            <p:cNvPr id="3" name="Freeform 3"/>
            <p:cNvSpPr/>
            <p:nvPr/>
          </p:nvSpPr>
          <p:spPr>
            <a:xfrm>
              <a:off x="0" y="0"/>
              <a:ext cx="1424432" cy="567415"/>
            </a:xfrm>
            <a:custGeom>
              <a:avLst/>
              <a:gdLst/>
              <a:ahLst/>
              <a:cxnLst/>
              <a:rect l="l" t="t" r="r" b="b"/>
              <a:pathLst>
                <a:path w="1424432" h="567415">
                  <a:moveTo>
                    <a:pt x="712216" y="0"/>
                  </a:moveTo>
                  <a:cubicBezTo>
                    <a:pt x="318870" y="0"/>
                    <a:pt x="0" y="127020"/>
                    <a:pt x="0" y="283707"/>
                  </a:cubicBezTo>
                  <a:cubicBezTo>
                    <a:pt x="0" y="440395"/>
                    <a:pt x="318870" y="567415"/>
                    <a:pt x="712216" y="567415"/>
                  </a:cubicBezTo>
                  <a:cubicBezTo>
                    <a:pt x="1105562" y="567415"/>
                    <a:pt x="1424432" y="440395"/>
                    <a:pt x="1424432" y="283707"/>
                  </a:cubicBezTo>
                  <a:cubicBezTo>
                    <a:pt x="1424432" y="127020"/>
                    <a:pt x="1105562" y="0"/>
                    <a:pt x="712216" y="0"/>
                  </a:cubicBezTo>
                  <a:close/>
                </a:path>
              </a:pathLst>
            </a:custGeom>
            <a:solidFill>
              <a:srgbClr val="3794CF"/>
            </a:solidFill>
            <a:ln cap="sq">
              <a:noFill/>
              <a:prstDash val="solid"/>
              <a:miter/>
            </a:ln>
          </p:spPr>
        </p:sp>
        <p:sp>
          <p:nvSpPr>
            <p:cNvPr id="4" name="TextBox 4"/>
            <p:cNvSpPr txBox="1"/>
            <p:nvPr/>
          </p:nvSpPr>
          <p:spPr>
            <a:xfrm>
              <a:off x="133540" y="15095"/>
              <a:ext cx="1157351" cy="499125"/>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rot="453789">
            <a:off x="14069926" y="6288327"/>
            <a:ext cx="2873547" cy="3252212"/>
          </a:xfrm>
          <a:custGeom>
            <a:avLst/>
            <a:gdLst/>
            <a:ahLst/>
            <a:cxnLst/>
            <a:rect l="l" t="t" r="r" b="b"/>
            <a:pathLst>
              <a:path w="2428062" h="2708791">
                <a:moveTo>
                  <a:pt x="0" y="0"/>
                </a:moveTo>
                <a:lnTo>
                  <a:pt x="2428061" y="0"/>
                </a:lnTo>
                <a:lnTo>
                  <a:pt x="2428061" y="2708791"/>
                </a:lnTo>
                <a:lnTo>
                  <a:pt x="0" y="2708791"/>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489232" y="526367"/>
            <a:ext cx="15309520" cy="3931333"/>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9000" b="1" i="0" u="none" strike="noStrike" kern="1200" cap="none" spc="0" normalizeH="0" baseline="0" noProof="0">
                <a:ln>
                  <a:noFill/>
                </a:ln>
                <a:solidFill>
                  <a:srgbClr val="063A5B"/>
                </a:solidFill>
                <a:effectLst/>
                <a:uLnTx/>
                <a:uFillTx/>
                <a:latin typeface="Arial" panose="020B0604020202020204" pitchFamily="34" charset="0"/>
                <a:ea typeface="Lilita One"/>
                <a:cs typeface="Lilita One"/>
                <a:sym typeface="Lilita One"/>
              </a:rPr>
              <a:t>VẼ HÌNH ĐƠN GIẢN VỚI </a:t>
            </a:r>
            <a:endParaRPr kumimoji="0" lang="en-US" sz="9000" b="1" i="0" u="none" strike="noStrike" kern="1200" cap="none" spc="0" normalizeH="0" baseline="0" noProof="0" smtClean="0">
              <a:ln>
                <a:noFill/>
              </a:ln>
              <a:solidFill>
                <a:srgbClr val="063A5B"/>
              </a:solidFill>
              <a:effectLst/>
              <a:uLnTx/>
              <a:uFillTx/>
              <a:latin typeface="Calibri"/>
              <a:ea typeface="Lilita One"/>
              <a:cs typeface="Lilita One"/>
              <a:sym typeface="Lilita One"/>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9000" b="1" i="0" u="none" strike="noStrike" kern="1200" cap="none" spc="0" normalizeH="0" baseline="0" noProof="0" smtClean="0">
                <a:ln>
                  <a:noFill/>
                </a:ln>
                <a:solidFill>
                  <a:srgbClr val="063A5B"/>
                </a:solidFill>
                <a:effectLst/>
                <a:uLnTx/>
                <a:uFillTx/>
                <a:latin typeface="Arial" panose="020B0604020202020204" pitchFamily="34" charset="0"/>
                <a:ea typeface="Lilita One"/>
                <a:cs typeface="Lilita One"/>
                <a:sym typeface="Lilita One"/>
              </a:rPr>
              <a:t>PHẦN </a:t>
            </a:r>
            <a:r>
              <a:rPr kumimoji="0" lang="vi-VN" sz="9000" b="1" i="0" u="none" strike="noStrike" kern="1200" cap="none" spc="0" normalizeH="0" baseline="0" noProof="0">
                <a:ln>
                  <a:noFill/>
                </a:ln>
                <a:solidFill>
                  <a:srgbClr val="063A5B"/>
                </a:solidFill>
                <a:effectLst/>
                <a:uLnTx/>
                <a:uFillTx/>
                <a:latin typeface="Arial" panose="020B0604020202020204" pitchFamily="34" charset="0"/>
                <a:ea typeface="Lilita One"/>
                <a:cs typeface="Lilita One"/>
                <a:sym typeface="Lilita One"/>
              </a:rPr>
              <a:t>MỀM GEOGEBRA </a:t>
            </a:r>
            <a:endParaRPr kumimoji="0" lang="en-US" sz="9000" b="1" i="0" u="none" strike="noStrike" kern="1200" cap="none" spc="0" normalizeH="0" baseline="0" noProof="0">
              <a:ln>
                <a:noFill/>
              </a:ln>
              <a:solidFill>
                <a:srgbClr val="063A5B"/>
              </a:solidFill>
              <a:effectLst/>
              <a:uLnTx/>
              <a:uFillTx/>
              <a:latin typeface="Calibri"/>
              <a:ea typeface="Lilita One"/>
              <a:cs typeface="Lilita One"/>
              <a:sym typeface="Lilita One"/>
            </a:endParaRPr>
          </a:p>
        </p:txBody>
      </p:sp>
      <p:sp>
        <p:nvSpPr>
          <p:cNvPr id="9" name="Freeform 8"/>
          <p:cNvSpPr/>
          <p:nvPr/>
        </p:nvSpPr>
        <p:spPr>
          <a:xfrm>
            <a:off x="1905000" y="5182087"/>
            <a:ext cx="5486400" cy="4685813"/>
          </a:xfrm>
          <a:custGeom>
            <a:avLst/>
            <a:gdLst/>
            <a:ahLst/>
            <a:cxnLst/>
            <a:rect l="l" t="t" r="r" b="b"/>
            <a:pathLst>
              <a:path w="9513988" h="8229600">
                <a:moveTo>
                  <a:pt x="0" y="0"/>
                </a:moveTo>
                <a:lnTo>
                  <a:pt x="9513988" y="0"/>
                </a:lnTo>
                <a:lnTo>
                  <a:pt x="9513988" y="8229600"/>
                </a:lnTo>
                <a:lnTo>
                  <a:pt x="0" y="8229600"/>
                </a:lnTo>
                <a:lnTo>
                  <a:pt x="0" y="0"/>
                </a:lnTo>
                <a:close/>
              </a:path>
            </a:pathLst>
          </a:custGeom>
          <a:blipFill>
            <a:blip r:embed="rId8"/>
            <a:stretch>
              <a:fillRect/>
            </a:stretch>
          </a:blipFill>
        </p:spPr>
      </p:sp>
    </p:spTree>
    <p:extLst>
      <p:ext uri="{BB962C8B-B14F-4D97-AF65-F5344CB8AC3E}">
        <p14:creationId xmlns:p14="http://schemas.microsoft.com/office/powerpoint/2010/main" val="4038854623"/>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7" name="Group 26"/>
          <p:cNvGrpSpPr/>
          <p:nvPr/>
        </p:nvGrpSpPr>
        <p:grpSpPr>
          <a:xfrm>
            <a:off x="2286000" y="395526"/>
            <a:ext cx="13792200" cy="1090374"/>
            <a:chOff x="2147189" y="342900"/>
            <a:chExt cx="13973570" cy="1318974"/>
          </a:xfrm>
        </p:grpSpPr>
        <p:grpSp>
          <p:nvGrpSpPr>
            <p:cNvPr id="9" name="Group 9"/>
            <p:cNvGrpSpPr/>
            <p:nvPr/>
          </p:nvGrpSpPr>
          <p:grpSpPr>
            <a:xfrm>
              <a:off x="2819399" y="342900"/>
              <a:ext cx="13030201" cy="1318974"/>
              <a:chOff x="0" y="0"/>
              <a:chExt cx="19939447" cy="2098854"/>
            </a:xfrm>
          </p:grpSpPr>
          <p:grpSp>
            <p:nvGrpSpPr>
              <p:cNvPr id="10" name="Group 10"/>
              <p:cNvGrpSpPr/>
              <p:nvPr/>
            </p:nvGrpSpPr>
            <p:grpSpPr>
              <a:xfrm>
                <a:off x="389675" y="213514"/>
                <a:ext cx="19549772" cy="1885339"/>
                <a:chOff x="0" y="0"/>
                <a:chExt cx="3861683" cy="372413"/>
              </a:xfrm>
            </p:grpSpPr>
            <p:sp>
              <p:nvSpPr>
                <p:cNvPr id="11" name="Freeform 11"/>
                <p:cNvSpPr/>
                <p:nvPr/>
              </p:nvSpPr>
              <p:spPr>
                <a:xfrm>
                  <a:off x="0" y="0"/>
                  <a:ext cx="3861683" cy="372413"/>
                </a:xfrm>
                <a:custGeom>
                  <a:avLst/>
                  <a:gdLst/>
                  <a:ahLst/>
                  <a:cxnLst/>
                  <a:rect l="l" t="t" r="r" b="b"/>
                  <a:pathLst>
                    <a:path w="3861683" h="372413">
                      <a:moveTo>
                        <a:pt x="26929" y="0"/>
                      </a:moveTo>
                      <a:lnTo>
                        <a:pt x="3834755" y="0"/>
                      </a:lnTo>
                      <a:cubicBezTo>
                        <a:pt x="3849627" y="0"/>
                        <a:pt x="3861683" y="12056"/>
                        <a:pt x="3861683" y="26929"/>
                      </a:cubicBezTo>
                      <a:lnTo>
                        <a:pt x="3861683" y="345484"/>
                      </a:lnTo>
                      <a:cubicBezTo>
                        <a:pt x="3861683" y="360356"/>
                        <a:pt x="3849627" y="372413"/>
                        <a:pt x="3834755" y="372413"/>
                      </a:cubicBezTo>
                      <a:lnTo>
                        <a:pt x="26929" y="372413"/>
                      </a:lnTo>
                      <a:cubicBezTo>
                        <a:pt x="12056" y="372413"/>
                        <a:pt x="0" y="360356"/>
                        <a:pt x="0" y="345484"/>
                      </a:cubicBezTo>
                      <a:lnTo>
                        <a:pt x="0" y="26929"/>
                      </a:lnTo>
                      <a:cubicBezTo>
                        <a:pt x="0" y="12056"/>
                        <a:pt x="12056" y="0"/>
                        <a:pt x="26929" y="0"/>
                      </a:cubicBezTo>
                      <a:close/>
                    </a:path>
                  </a:pathLst>
                </a:custGeom>
                <a:solidFill>
                  <a:srgbClr val="18608D"/>
                </a:solidFill>
                <a:ln cap="rnd">
                  <a:noFill/>
                  <a:prstDash val="solid"/>
                  <a:round/>
                </a:ln>
              </p:spPr>
            </p:sp>
            <p:sp>
              <p:nvSpPr>
                <p:cNvPr id="12" name="TextBox 12"/>
                <p:cNvSpPr txBox="1"/>
                <p:nvPr/>
              </p:nvSpPr>
              <p:spPr>
                <a:xfrm>
                  <a:off x="0" y="-38100"/>
                  <a:ext cx="3861683" cy="410513"/>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0" y="0"/>
                <a:ext cx="19650098" cy="1885339"/>
                <a:chOff x="0" y="0"/>
                <a:chExt cx="3881501" cy="372413"/>
              </a:xfrm>
            </p:grpSpPr>
            <p:sp>
              <p:nvSpPr>
                <p:cNvPr id="14" name="Freeform 14"/>
                <p:cNvSpPr/>
                <p:nvPr/>
              </p:nvSpPr>
              <p:spPr>
                <a:xfrm>
                  <a:off x="0" y="0"/>
                  <a:ext cx="3881501" cy="372413"/>
                </a:xfrm>
                <a:custGeom>
                  <a:avLst/>
                  <a:gdLst/>
                  <a:ahLst/>
                  <a:cxnLst/>
                  <a:rect l="l" t="t" r="r" b="b"/>
                  <a:pathLst>
                    <a:path w="3881501" h="372413">
                      <a:moveTo>
                        <a:pt x="26791" y="0"/>
                      </a:moveTo>
                      <a:lnTo>
                        <a:pt x="3854709" y="0"/>
                      </a:lnTo>
                      <a:cubicBezTo>
                        <a:pt x="3861815" y="0"/>
                        <a:pt x="3868629" y="2823"/>
                        <a:pt x="3873654" y="7847"/>
                      </a:cubicBezTo>
                      <a:cubicBezTo>
                        <a:pt x="3878678" y="12871"/>
                        <a:pt x="3881501" y="19686"/>
                        <a:pt x="3881501" y="26791"/>
                      </a:cubicBezTo>
                      <a:lnTo>
                        <a:pt x="3881501" y="345621"/>
                      </a:lnTo>
                      <a:cubicBezTo>
                        <a:pt x="3881501" y="352727"/>
                        <a:pt x="3878678" y="359541"/>
                        <a:pt x="3873654" y="364566"/>
                      </a:cubicBezTo>
                      <a:cubicBezTo>
                        <a:pt x="3868629" y="369590"/>
                        <a:pt x="3861815" y="372413"/>
                        <a:pt x="3854709" y="372413"/>
                      </a:cubicBezTo>
                      <a:lnTo>
                        <a:pt x="26791" y="372413"/>
                      </a:lnTo>
                      <a:cubicBezTo>
                        <a:pt x="19686" y="372413"/>
                        <a:pt x="12871" y="369590"/>
                        <a:pt x="7847" y="364566"/>
                      </a:cubicBezTo>
                      <a:cubicBezTo>
                        <a:pt x="2823" y="359541"/>
                        <a:pt x="0" y="352727"/>
                        <a:pt x="0" y="345621"/>
                      </a:cubicBezTo>
                      <a:lnTo>
                        <a:pt x="0" y="26791"/>
                      </a:lnTo>
                      <a:cubicBezTo>
                        <a:pt x="0" y="19686"/>
                        <a:pt x="2823" y="12871"/>
                        <a:pt x="7847" y="7847"/>
                      </a:cubicBezTo>
                      <a:cubicBezTo>
                        <a:pt x="12871" y="2823"/>
                        <a:pt x="19686" y="0"/>
                        <a:pt x="26791" y="0"/>
                      </a:cubicBezTo>
                      <a:close/>
                    </a:path>
                  </a:pathLst>
                </a:custGeom>
                <a:solidFill>
                  <a:srgbClr val="3794CF"/>
                </a:solidFill>
                <a:ln cap="rnd">
                  <a:noFill/>
                  <a:prstDash val="solid"/>
                  <a:round/>
                </a:ln>
              </p:spPr>
            </p:sp>
            <p:sp>
              <p:nvSpPr>
                <p:cNvPr id="15" name="TextBox 15"/>
                <p:cNvSpPr txBox="1"/>
                <p:nvPr/>
              </p:nvSpPr>
              <p:spPr>
                <a:xfrm>
                  <a:off x="0" y="-38100"/>
                  <a:ext cx="3881501" cy="410513"/>
                </a:xfrm>
                <a:prstGeom prst="rect">
                  <a:avLst/>
                </a:prstGeom>
              </p:spPr>
              <p:txBody>
                <a:bodyPr lIns="50800" tIns="50800" rIns="50800" bIns="50800" rtlCol="0" anchor="ctr"/>
                <a:lstStyle/>
                <a:p>
                  <a:pPr algn="ctr">
                    <a:lnSpc>
                      <a:spcPts val="2659"/>
                    </a:lnSpc>
                    <a:spcBef>
                      <a:spcPct val="0"/>
                    </a:spcBef>
                  </a:pPr>
                  <a:endParaRPr/>
                </a:p>
              </p:txBody>
            </p:sp>
          </p:grpSp>
        </p:grpSp>
        <p:sp>
          <p:nvSpPr>
            <p:cNvPr id="26" name="Rectangle 25"/>
            <p:cNvSpPr/>
            <p:nvPr/>
          </p:nvSpPr>
          <p:spPr>
            <a:xfrm>
              <a:off x="2147189" y="495301"/>
              <a:ext cx="13973570" cy="949372"/>
            </a:xfrm>
            <a:prstGeom prst="rect">
              <a:avLst/>
            </a:prstGeom>
          </p:spPr>
          <p:txBody>
            <a:bodyPr wrap="square">
              <a:spAutoFit/>
            </a:bodyPr>
            <a:lstStyle/>
            <a:p>
              <a:pPr lvl="0" algn="ctr">
                <a:spcBef>
                  <a:spcPts val="300"/>
                </a:spcBef>
                <a:spcAft>
                  <a:spcPts val="300"/>
                </a:spcAft>
                <a:defRPr/>
              </a:pPr>
              <a:r>
                <a:rPr lang="en-US" sz="4500" b="1" smtClean="0">
                  <a:solidFill>
                    <a:schemeClr val="bg1"/>
                  </a:solidFill>
                  <a:latin typeface="Arial" panose="020B0604020202020204" pitchFamily="34" charset="0"/>
                  <a:ea typeface="Calibri" panose="020F0502020204030204" pitchFamily="34" charset="0"/>
                  <a:cs typeface="Arial" panose="020B0604020202020204" pitchFamily="34" charset="0"/>
                </a:rPr>
                <a:t>HĐ</a:t>
              </a:r>
              <a:r>
                <a:rPr lang="vi-VN" sz="4500" b="1" smtClean="0">
                  <a:solidFill>
                    <a:schemeClr val="bg1"/>
                  </a:solidFill>
                  <a:ea typeface="Calibri" panose="020F0502020204030204" pitchFamily="34" charset="0"/>
                  <a:cs typeface="Arial" panose="020B0604020202020204" pitchFamily="34" charset="0"/>
                </a:rPr>
                <a:t>1</a:t>
              </a:r>
              <a:r>
                <a:rPr lang="vi-VN" sz="4500" b="1">
                  <a:solidFill>
                    <a:schemeClr val="bg1"/>
                  </a:solidFill>
                  <a:ea typeface="Calibri" panose="020F0502020204030204" pitchFamily="34" charset="0"/>
                  <a:cs typeface="Arial" panose="020B0604020202020204" pitchFamily="34" charset="0"/>
                </a:rPr>
                <a:t>. Vẽ đường tròn ngoại tiếp tam giác</a:t>
              </a:r>
              <a:endParaRPr kumimoji="0" lang="da-DK" sz="4500" b="1"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33" name="Group 32"/>
          <p:cNvGrpSpPr/>
          <p:nvPr/>
        </p:nvGrpSpPr>
        <p:grpSpPr>
          <a:xfrm>
            <a:off x="685800" y="1834932"/>
            <a:ext cx="16916400" cy="8032968"/>
            <a:chOff x="685800" y="1790700"/>
            <a:chExt cx="16916400" cy="8032968"/>
          </a:xfrm>
        </p:grpSpPr>
        <p:sp>
          <p:nvSpPr>
            <p:cNvPr id="28" name="Rectangle 27"/>
            <p:cNvSpPr/>
            <p:nvPr/>
          </p:nvSpPr>
          <p:spPr>
            <a:xfrm>
              <a:off x="685800" y="1790700"/>
              <a:ext cx="16916400" cy="8032968"/>
            </a:xfrm>
            <a:prstGeom prst="rect">
              <a:avLst/>
            </a:prstGeom>
          </p:spPr>
          <p:txBody>
            <a:bodyPr wrap="square">
              <a:spAutoFit/>
            </a:bodyPr>
            <a:lstStyle/>
            <a:p>
              <a:pPr algn="just">
                <a:lnSpc>
                  <a:spcPct val="150000"/>
                </a:lnSpc>
                <a:tabLst>
                  <a:tab pos="2719705" algn="l"/>
                </a:tabLst>
              </a:pPr>
              <a:r>
                <a:rPr lang="da-DK" sz="4000" smtClean="0">
                  <a:latin typeface="Arial" panose="020B0604020202020204" pitchFamily="34" charset="0"/>
                  <a:ea typeface="Malgun Gothic" panose="020B0503020000020004" pitchFamily="34" charset="-127"/>
                  <a:cs typeface="Arial" panose="020B0604020202020204" pitchFamily="34" charset="0"/>
                </a:rPr>
                <a:t>Sử </a:t>
              </a:r>
              <a:r>
                <a:rPr lang="da-DK" sz="4000">
                  <a:latin typeface="Arial" panose="020B0604020202020204" pitchFamily="34" charset="0"/>
                  <a:ea typeface="Malgun Gothic" panose="020B0503020000020004" pitchFamily="34" charset="-127"/>
                  <a:cs typeface="Arial" panose="020B0604020202020204" pitchFamily="34" charset="0"/>
                </a:rPr>
                <a:t>dụng nhóm công cụ đường thẳng và đường tròn trong Geogebra để vẽ đường tròn ngoại tiếp một tam giác.</a:t>
              </a:r>
              <a:endParaRPr lang="en-US" sz="4000">
                <a:latin typeface="Arial" panose="020B0604020202020204" pitchFamily="34" charset="0"/>
                <a:ea typeface="Calibri" panose="020F0502020204030204" pitchFamily="34" charset="0"/>
                <a:cs typeface="Arial" panose="020B0604020202020204" pitchFamily="34" charset="0"/>
              </a:endParaRPr>
            </a:p>
            <a:p>
              <a:pPr algn="just">
                <a:lnSpc>
                  <a:spcPct val="165000"/>
                </a:lnSpc>
                <a:tabLst>
                  <a:tab pos="2719705" algn="l"/>
                </a:tabLst>
              </a:pPr>
              <a:r>
                <a:rPr lang="da-DK" sz="4000" b="1" i="1">
                  <a:latin typeface="Arial" panose="020B0604020202020204" pitchFamily="34" charset="0"/>
                  <a:ea typeface="Malgun Gothic" panose="020B0503020000020004" pitchFamily="34" charset="-127"/>
                  <a:cs typeface="Arial" panose="020B0604020202020204" pitchFamily="34" charset="0"/>
                </a:rPr>
                <a:t>Bước 1.</a:t>
              </a:r>
              <a:r>
                <a:rPr lang="da-DK" sz="4000" b="1">
                  <a:latin typeface="Arial" panose="020B0604020202020204" pitchFamily="34" charset="0"/>
                  <a:ea typeface="Malgun Gothic" panose="020B0503020000020004" pitchFamily="34" charset="-127"/>
                  <a:cs typeface="Arial" panose="020B0604020202020204" pitchFamily="34" charset="0"/>
                </a:rPr>
                <a:t> </a:t>
              </a:r>
              <a:r>
                <a:rPr lang="da-DK" sz="4000">
                  <a:latin typeface="Arial" panose="020B0604020202020204" pitchFamily="34" charset="0"/>
                  <a:ea typeface="Malgun Gothic" panose="020B0503020000020004" pitchFamily="34" charset="-127"/>
                  <a:cs typeface="Arial" panose="020B0604020202020204" pitchFamily="34" charset="0"/>
                </a:rPr>
                <a:t>Vẽ tam giác </a:t>
              </a:r>
              <a:r>
                <a:rPr lang="da-DK" sz="4000">
                  <a:latin typeface="Arial" panose="020B0604020202020204" pitchFamily="34" charset="0"/>
                  <a:ea typeface="Malgun Gothic" panose="020B0503020000020004" pitchFamily="34" charset="-127"/>
                  <a:cs typeface="Arial" panose="020B0604020202020204" pitchFamily="34" charset="0"/>
                </a:rPr>
                <a:t>ABC</a:t>
              </a:r>
              <a:r>
                <a:rPr lang="da-DK" sz="4000" smtClean="0">
                  <a:latin typeface="Arial" panose="020B0604020202020204" pitchFamily="34" charset="0"/>
                  <a:ea typeface="Malgun Gothic" panose="020B0503020000020004" pitchFamily="34" charset="-127"/>
                  <a:cs typeface="Arial" panose="020B0604020202020204" pitchFamily="34" charset="0"/>
                </a:rPr>
                <a:t>.</a:t>
              </a:r>
            </a:p>
            <a:p>
              <a:pPr algn="just">
                <a:lnSpc>
                  <a:spcPct val="165000"/>
                </a:lnSpc>
                <a:tabLst>
                  <a:tab pos="2719705" algn="l"/>
                </a:tabLst>
              </a:pPr>
              <a:r>
                <a:rPr lang="vi-VN" sz="4000" smtClean="0">
                  <a:ea typeface="Calibri" panose="020F0502020204030204" pitchFamily="34" charset="0"/>
                  <a:cs typeface="Arial" panose="020B0604020202020204" pitchFamily="34" charset="0"/>
                </a:rPr>
                <a:t>Chọn </a:t>
              </a:r>
              <a:r>
                <a:rPr lang="en-US" sz="4000" smtClean="0">
                  <a:ea typeface="Calibri" panose="020F0502020204030204" pitchFamily="34" charset="0"/>
                  <a:cs typeface="Arial" panose="020B0604020202020204" pitchFamily="34" charset="0"/>
                </a:rPr>
                <a:t>        </a:t>
              </a:r>
              <a:r>
                <a:rPr lang="vi-VN" sz="4000" smtClean="0">
                  <a:ea typeface="Calibri" panose="020F0502020204030204" pitchFamily="34" charset="0"/>
                  <a:cs typeface="Arial" panose="020B0604020202020204" pitchFamily="34" charset="0"/>
                </a:rPr>
                <a:t>→ Chọn </a:t>
              </a:r>
              <a:r>
                <a:rPr lang="en-US" sz="4000" smtClean="0">
                  <a:ea typeface="Calibri" panose="020F0502020204030204" pitchFamily="34" charset="0"/>
                  <a:cs typeface="Arial" panose="020B0604020202020204" pitchFamily="34" charset="0"/>
                </a:rPr>
                <a:t>                        </a:t>
              </a:r>
              <a:r>
                <a:rPr lang="vi-VN" sz="4000" smtClean="0">
                  <a:ea typeface="Calibri" panose="020F0502020204030204" pitchFamily="34" charset="0"/>
                  <a:cs typeface="Arial" panose="020B0604020202020204" pitchFamily="34" charset="0"/>
                </a:rPr>
                <a:t>→ </a:t>
              </a:r>
              <a:r>
                <a:rPr lang="vi-VN" sz="4000">
                  <a:ea typeface="Calibri" panose="020F0502020204030204" pitchFamily="34" charset="0"/>
                  <a:cs typeface="Arial" panose="020B0604020202020204" pitchFamily="34" charset="0"/>
                </a:rPr>
                <a:t>Lần lượt chọn điểm A, B, C và nháy nút trái chuột vào điểm A lần nữa ta được tam giác ABC.</a:t>
              </a:r>
            </a:p>
            <a:p>
              <a:pPr algn="just">
                <a:lnSpc>
                  <a:spcPct val="165000"/>
                </a:lnSpc>
                <a:tabLst>
                  <a:tab pos="2719705" algn="l"/>
                </a:tabLst>
              </a:pPr>
              <a:r>
                <a:rPr lang="vi-VN" sz="4000" b="1" i="1">
                  <a:ea typeface="Calibri" panose="020F0502020204030204" pitchFamily="34" charset="0"/>
                  <a:cs typeface="Arial" panose="020B0604020202020204" pitchFamily="34" charset="0"/>
                </a:rPr>
                <a:t>Bước 2. </a:t>
              </a:r>
              <a:r>
                <a:rPr lang="vi-VN" sz="4000">
                  <a:ea typeface="Calibri" panose="020F0502020204030204" pitchFamily="34" charset="0"/>
                  <a:cs typeface="Arial" panose="020B0604020202020204" pitchFamily="34" charset="0"/>
                </a:rPr>
                <a:t>Vẽ đường tròn ngoại tiếp tam giác ABC.</a:t>
              </a:r>
            </a:p>
            <a:p>
              <a:pPr algn="just">
                <a:lnSpc>
                  <a:spcPct val="165000"/>
                </a:lnSpc>
                <a:tabLst>
                  <a:tab pos="2719705" algn="l"/>
                </a:tabLst>
              </a:pPr>
              <a:r>
                <a:rPr lang="vi-VN" sz="4000">
                  <a:ea typeface="Calibri" panose="020F0502020204030204" pitchFamily="34" charset="0"/>
                  <a:cs typeface="Arial" panose="020B0604020202020204" pitchFamily="34" charset="0"/>
                </a:rPr>
                <a:t>Chọn  </a:t>
              </a:r>
              <a:r>
                <a:rPr lang="en-US" sz="4000" smtClean="0">
                  <a:ea typeface="Calibri" panose="020F0502020204030204" pitchFamily="34" charset="0"/>
                  <a:cs typeface="Arial" panose="020B0604020202020204" pitchFamily="34" charset="0"/>
                </a:rPr>
                <a:t>        </a:t>
              </a:r>
              <a:r>
                <a:rPr lang="vi-VN" sz="4000" smtClean="0">
                  <a:ea typeface="Calibri" panose="020F0502020204030204" pitchFamily="34" charset="0"/>
                  <a:cs typeface="Arial" panose="020B0604020202020204" pitchFamily="34" charset="0"/>
                </a:rPr>
                <a:t>→ </a:t>
              </a:r>
              <a:r>
                <a:rPr lang="vi-VN" sz="4000">
                  <a:ea typeface="Calibri" panose="020F0502020204030204" pitchFamily="34" charset="0"/>
                  <a:cs typeface="Arial" panose="020B0604020202020204" pitchFamily="34" charset="0"/>
                </a:rPr>
                <a:t>Chọn  </a:t>
              </a:r>
              <a:r>
                <a:rPr lang="en-US" sz="4000" smtClean="0">
                  <a:ea typeface="Calibri" panose="020F0502020204030204" pitchFamily="34" charset="0"/>
                  <a:cs typeface="Arial" panose="020B0604020202020204" pitchFamily="34" charset="0"/>
                </a:rPr>
                <a:t>                                                  </a:t>
              </a:r>
              <a:r>
                <a:rPr lang="vi-VN" sz="4000" smtClean="0">
                  <a:ea typeface="Calibri" panose="020F0502020204030204" pitchFamily="34" charset="0"/>
                  <a:cs typeface="Arial" panose="020B0604020202020204" pitchFamily="34" charset="0"/>
                </a:rPr>
                <a:t>→ </a:t>
              </a:r>
              <a:r>
                <a:rPr lang="vi-VN" sz="4000">
                  <a:ea typeface="Calibri" panose="020F0502020204030204" pitchFamily="34" charset="0"/>
                  <a:cs typeface="Arial" panose="020B0604020202020204" pitchFamily="34" charset="0"/>
                </a:rPr>
                <a:t>Lần lượt nháy nút trái chuột vào các điểm A, B, C ta được đường tròn ngoại tiếp tam giác </a:t>
              </a:r>
              <a:r>
                <a:rPr lang="vi-VN" sz="4000">
                  <a:ea typeface="Calibri" panose="020F0502020204030204" pitchFamily="34" charset="0"/>
                  <a:cs typeface="Arial" panose="020B0604020202020204" pitchFamily="34" charset="0"/>
                </a:rPr>
                <a:t>ABC</a:t>
              </a:r>
              <a:r>
                <a:rPr lang="vi-VN" sz="4000" smtClean="0">
                  <a:ea typeface="Calibri" panose="020F0502020204030204" pitchFamily="34" charset="0"/>
                  <a:cs typeface="Arial" panose="020B0604020202020204" pitchFamily="34" charset="0"/>
                </a:rPr>
                <a:t>.</a:t>
              </a:r>
              <a:endParaRPr lang="vi-VN" sz="4000">
                <a:ea typeface="Calibri" panose="020F0502020204030204" pitchFamily="34" charset="0"/>
                <a:cs typeface="Arial" panose="020B0604020202020204" pitchFamily="34" charset="0"/>
              </a:endParaRPr>
            </a:p>
          </p:txBody>
        </p:sp>
        <p:pic>
          <p:nvPicPr>
            <p:cNvPr id="29" name="Picture 28" descr="HĐ1 trang 115 Toán 9 Tập 2 | Kết nối tri thức Giải Toán 9"/>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762500"/>
              <a:ext cx="905951" cy="829628"/>
            </a:xfrm>
            <a:prstGeom prst="rect">
              <a:avLst/>
            </a:prstGeom>
            <a:noFill/>
            <a:ln>
              <a:noFill/>
            </a:ln>
          </p:spPr>
        </p:pic>
        <p:pic>
          <p:nvPicPr>
            <p:cNvPr id="30" name="Picture 29" descr="HĐ1 trang 115 Toán 9 Tập 2 | Kết nối tri thức Giải Toán 9"/>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52072" y="4779328"/>
              <a:ext cx="2772728" cy="812800"/>
            </a:xfrm>
            <a:prstGeom prst="rect">
              <a:avLst/>
            </a:prstGeom>
            <a:noFill/>
            <a:ln>
              <a:noFill/>
            </a:ln>
          </p:spPr>
        </p:pic>
        <p:pic>
          <p:nvPicPr>
            <p:cNvPr id="31" name="Picture 30" descr="HĐ1 trang 115 Toán 9 Tập 2 | Kết nối tri thức Giải Toán 9"/>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201351" y="7810500"/>
              <a:ext cx="922849" cy="914400"/>
            </a:xfrm>
            <a:prstGeom prst="rect">
              <a:avLst/>
            </a:prstGeom>
            <a:noFill/>
            <a:ln>
              <a:noFill/>
            </a:ln>
          </p:spPr>
        </p:pic>
        <p:pic>
          <p:nvPicPr>
            <p:cNvPr id="32" name="Picture 31" descr="HĐ1 trang 115 Toán 9 Tập 2 | Kết nối tri thức Giải Toán 9"/>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10200" y="7810500"/>
              <a:ext cx="6400800" cy="838200"/>
            </a:xfrm>
            <a:prstGeom prst="rect">
              <a:avLst/>
            </a:prstGeom>
            <a:noFill/>
            <a:ln>
              <a:noFill/>
            </a:ln>
          </p:spPr>
        </p:pic>
      </p:grpSp>
      <p:sp>
        <p:nvSpPr>
          <p:cNvPr id="34" name="Freeform 21"/>
          <p:cNvSpPr/>
          <p:nvPr/>
        </p:nvSpPr>
        <p:spPr>
          <a:xfrm>
            <a:off x="16329543" y="171517"/>
            <a:ext cx="1690714" cy="1649312"/>
          </a:xfrm>
          <a:custGeom>
            <a:avLst/>
            <a:gdLst/>
            <a:ahLst/>
            <a:cxnLst/>
            <a:rect l="l" t="t" r="r" b="b"/>
            <a:pathLst>
              <a:path w="2218190" h="2373549">
                <a:moveTo>
                  <a:pt x="0" y="0"/>
                </a:moveTo>
                <a:lnTo>
                  <a:pt x="2218189" y="0"/>
                </a:lnTo>
                <a:lnTo>
                  <a:pt x="2218189" y="2373549"/>
                </a:lnTo>
                <a:lnTo>
                  <a:pt x="0" y="2373549"/>
                </a:lnTo>
                <a:lnTo>
                  <a:pt x="0" y="0"/>
                </a:lnTo>
                <a:close/>
              </a:path>
            </a:pathLst>
          </a:custGeom>
          <a:blipFill>
            <a:blip r:embed="rId9">
              <a:extLst>
                <a:ext uri="{96DAC541-7B7A-43D3-8B79-37D633B846F1}">
                  <asvg:svgBlip xmlns:asvg="http://schemas.microsoft.com/office/drawing/2016/SVG/main" xmlns="" r:embed="rId13"/>
                </a:ext>
              </a:extLst>
            </a:blip>
            <a:stretch>
              <a:fillRect/>
            </a:stretch>
          </a:blipFill>
        </p:spPr>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7" name="Group 26"/>
          <p:cNvGrpSpPr/>
          <p:nvPr/>
        </p:nvGrpSpPr>
        <p:grpSpPr>
          <a:xfrm>
            <a:off x="2286000" y="395526"/>
            <a:ext cx="13792200" cy="1090374"/>
            <a:chOff x="2147189" y="342900"/>
            <a:chExt cx="13973570" cy="1318974"/>
          </a:xfrm>
        </p:grpSpPr>
        <p:grpSp>
          <p:nvGrpSpPr>
            <p:cNvPr id="9" name="Group 9"/>
            <p:cNvGrpSpPr/>
            <p:nvPr/>
          </p:nvGrpSpPr>
          <p:grpSpPr>
            <a:xfrm>
              <a:off x="2819399" y="342900"/>
              <a:ext cx="13030201" cy="1318974"/>
              <a:chOff x="0" y="0"/>
              <a:chExt cx="19939447" cy="2098854"/>
            </a:xfrm>
          </p:grpSpPr>
          <p:grpSp>
            <p:nvGrpSpPr>
              <p:cNvPr id="10" name="Group 10"/>
              <p:cNvGrpSpPr/>
              <p:nvPr/>
            </p:nvGrpSpPr>
            <p:grpSpPr>
              <a:xfrm>
                <a:off x="389675" y="213514"/>
                <a:ext cx="19549772" cy="1885339"/>
                <a:chOff x="0" y="0"/>
                <a:chExt cx="3861683" cy="372413"/>
              </a:xfrm>
            </p:grpSpPr>
            <p:sp>
              <p:nvSpPr>
                <p:cNvPr id="11" name="Freeform 11"/>
                <p:cNvSpPr/>
                <p:nvPr/>
              </p:nvSpPr>
              <p:spPr>
                <a:xfrm>
                  <a:off x="0" y="0"/>
                  <a:ext cx="3861683" cy="372413"/>
                </a:xfrm>
                <a:custGeom>
                  <a:avLst/>
                  <a:gdLst/>
                  <a:ahLst/>
                  <a:cxnLst/>
                  <a:rect l="l" t="t" r="r" b="b"/>
                  <a:pathLst>
                    <a:path w="3861683" h="372413">
                      <a:moveTo>
                        <a:pt x="26929" y="0"/>
                      </a:moveTo>
                      <a:lnTo>
                        <a:pt x="3834755" y="0"/>
                      </a:lnTo>
                      <a:cubicBezTo>
                        <a:pt x="3849627" y="0"/>
                        <a:pt x="3861683" y="12056"/>
                        <a:pt x="3861683" y="26929"/>
                      </a:cubicBezTo>
                      <a:lnTo>
                        <a:pt x="3861683" y="345484"/>
                      </a:lnTo>
                      <a:cubicBezTo>
                        <a:pt x="3861683" y="360356"/>
                        <a:pt x="3849627" y="372413"/>
                        <a:pt x="3834755" y="372413"/>
                      </a:cubicBezTo>
                      <a:lnTo>
                        <a:pt x="26929" y="372413"/>
                      </a:lnTo>
                      <a:cubicBezTo>
                        <a:pt x="12056" y="372413"/>
                        <a:pt x="0" y="360356"/>
                        <a:pt x="0" y="345484"/>
                      </a:cubicBezTo>
                      <a:lnTo>
                        <a:pt x="0" y="26929"/>
                      </a:lnTo>
                      <a:cubicBezTo>
                        <a:pt x="0" y="12056"/>
                        <a:pt x="12056" y="0"/>
                        <a:pt x="26929" y="0"/>
                      </a:cubicBezTo>
                      <a:close/>
                    </a:path>
                  </a:pathLst>
                </a:custGeom>
                <a:solidFill>
                  <a:srgbClr val="18608D"/>
                </a:solidFill>
                <a:ln cap="rnd">
                  <a:noFill/>
                  <a:prstDash val="solid"/>
                  <a:round/>
                </a:ln>
              </p:spPr>
            </p:sp>
            <p:sp>
              <p:nvSpPr>
                <p:cNvPr id="12" name="TextBox 12"/>
                <p:cNvSpPr txBox="1"/>
                <p:nvPr/>
              </p:nvSpPr>
              <p:spPr>
                <a:xfrm>
                  <a:off x="0" y="-38100"/>
                  <a:ext cx="3861683" cy="4105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0" y="0"/>
                <a:ext cx="19650098" cy="1885339"/>
                <a:chOff x="0" y="0"/>
                <a:chExt cx="3881501" cy="372413"/>
              </a:xfrm>
            </p:grpSpPr>
            <p:sp>
              <p:nvSpPr>
                <p:cNvPr id="14" name="Freeform 14"/>
                <p:cNvSpPr/>
                <p:nvPr/>
              </p:nvSpPr>
              <p:spPr>
                <a:xfrm>
                  <a:off x="0" y="0"/>
                  <a:ext cx="3881501" cy="372413"/>
                </a:xfrm>
                <a:custGeom>
                  <a:avLst/>
                  <a:gdLst/>
                  <a:ahLst/>
                  <a:cxnLst/>
                  <a:rect l="l" t="t" r="r" b="b"/>
                  <a:pathLst>
                    <a:path w="3881501" h="372413">
                      <a:moveTo>
                        <a:pt x="26791" y="0"/>
                      </a:moveTo>
                      <a:lnTo>
                        <a:pt x="3854709" y="0"/>
                      </a:lnTo>
                      <a:cubicBezTo>
                        <a:pt x="3861815" y="0"/>
                        <a:pt x="3868629" y="2823"/>
                        <a:pt x="3873654" y="7847"/>
                      </a:cubicBezTo>
                      <a:cubicBezTo>
                        <a:pt x="3878678" y="12871"/>
                        <a:pt x="3881501" y="19686"/>
                        <a:pt x="3881501" y="26791"/>
                      </a:cubicBezTo>
                      <a:lnTo>
                        <a:pt x="3881501" y="345621"/>
                      </a:lnTo>
                      <a:cubicBezTo>
                        <a:pt x="3881501" y="352727"/>
                        <a:pt x="3878678" y="359541"/>
                        <a:pt x="3873654" y="364566"/>
                      </a:cubicBezTo>
                      <a:cubicBezTo>
                        <a:pt x="3868629" y="369590"/>
                        <a:pt x="3861815" y="372413"/>
                        <a:pt x="3854709" y="372413"/>
                      </a:cubicBezTo>
                      <a:lnTo>
                        <a:pt x="26791" y="372413"/>
                      </a:lnTo>
                      <a:cubicBezTo>
                        <a:pt x="19686" y="372413"/>
                        <a:pt x="12871" y="369590"/>
                        <a:pt x="7847" y="364566"/>
                      </a:cubicBezTo>
                      <a:cubicBezTo>
                        <a:pt x="2823" y="359541"/>
                        <a:pt x="0" y="352727"/>
                        <a:pt x="0" y="345621"/>
                      </a:cubicBezTo>
                      <a:lnTo>
                        <a:pt x="0" y="26791"/>
                      </a:lnTo>
                      <a:cubicBezTo>
                        <a:pt x="0" y="19686"/>
                        <a:pt x="2823" y="12871"/>
                        <a:pt x="7847" y="7847"/>
                      </a:cubicBezTo>
                      <a:cubicBezTo>
                        <a:pt x="12871" y="2823"/>
                        <a:pt x="19686" y="0"/>
                        <a:pt x="26791" y="0"/>
                      </a:cubicBezTo>
                      <a:close/>
                    </a:path>
                  </a:pathLst>
                </a:custGeom>
                <a:solidFill>
                  <a:srgbClr val="3794CF"/>
                </a:solidFill>
                <a:ln cap="rnd">
                  <a:noFill/>
                  <a:prstDash val="solid"/>
                  <a:round/>
                </a:ln>
              </p:spPr>
            </p:sp>
            <p:sp>
              <p:nvSpPr>
                <p:cNvPr id="15" name="TextBox 15"/>
                <p:cNvSpPr txBox="1"/>
                <p:nvPr/>
              </p:nvSpPr>
              <p:spPr>
                <a:xfrm>
                  <a:off x="0" y="-38100"/>
                  <a:ext cx="3881501" cy="4105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6" name="Rectangle 25"/>
            <p:cNvSpPr/>
            <p:nvPr/>
          </p:nvSpPr>
          <p:spPr>
            <a:xfrm>
              <a:off x="2147189" y="495301"/>
              <a:ext cx="13973570" cy="949372"/>
            </a:xfrm>
            <a:prstGeom prst="rect">
              <a:avLst/>
            </a:prstGeom>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HĐ</a:t>
              </a:r>
              <a:r>
                <a:rPr kumimoji="0" lang="vi-VN" sz="4500" b="1"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vi-VN" sz="45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Vẽ đường tròn ngoại tiếp tam giác</a:t>
              </a:r>
              <a:endParaRPr kumimoji="0" lang="da-DK" sz="45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4" name="Freeform 21"/>
          <p:cNvSpPr/>
          <p:nvPr/>
        </p:nvSpPr>
        <p:spPr>
          <a:xfrm>
            <a:off x="16329543" y="171517"/>
            <a:ext cx="1690714" cy="1649312"/>
          </a:xfrm>
          <a:custGeom>
            <a:avLst/>
            <a:gdLst/>
            <a:ahLst/>
            <a:cxnLst/>
            <a:rect l="l" t="t" r="r" b="b"/>
            <a:pathLst>
              <a:path w="2218190" h="2373549">
                <a:moveTo>
                  <a:pt x="0" y="0"/>
                </a:moveTo>
                <a:lnTo>
                  <a:pt x="2218189" y="0"/>
                </a:lnTo>
                <a:lnTo>
                  <a:pt x="2218189" y="2373549"/>
                </a:lnTo>
                <a:lnTo>
                  <a:pt x="0" y="2373549"/>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grpSp>
        <p:nvGrpSpPr>
          <p:cNvPr id="6" name="Group 5"/>
          <p:cNvGrpSpPr/>
          <p:nvPr/>
        </p:nvGrpSpPr>
        <p:grpSpPr>
          <a:xfrm>
            <a:off x="457200" y="1714500"/>
            <a:ext cx="17334457" cy="3139321"/>
            <a:chOff x="457200" y="1866900"/>
            <a:chExt cx="17334457" cy="3139321"/>
          </a:xfrm>
        </p:grpSpPr>
        <p:sp>
          <p:nvSpPr>
            <p:cNvPr id="28" name="Rectangle 27"/>
            <p:cNvSpPr/>
            <p:nvPr/>
          </p:nvSpPr>
          <p:spPr>
            <a:xfrm>
              <a:off x="457200" y="1866900"/>
              <a:ext cx="17334457" cy="3139321"/>
            </a:xfrm>
            <a:prstGeom prst="rect">
              <a:avLst/>
            </a:prstGeom>
          </p:spPr>
          <p:txBody>
            <a:bodyPr wrap="square">
              <a:spAutoFit/>
            </a:bodyPr>
            <a:lstStyle/>
            <a:p>
              <a:pPr lvl="0" algn="just">
                <a:lnSpc>
                  <a:spcPct val="165000"/>
                </a:lnSpc>
                <a:tabLst>
                  <a:tab pos="2719705" algn="l"/>
                </a:tabLst>
              </a:pPr>
              <a:r>
                <a:rPr lang="vi-VN" sz="4000" b="1" i="1">
                  <a:solidFill>
                    <a:prstClr val="black"/>
                  </a:solidFill>
                  <a:ea typeface="Malgun Gothic" panose="020B0503020000020004" pitchFamily="34" charset="-127"/>
                  <a:cs typeface="Arial" panose="020B0604020202020204" pitchFamily="34" charset="0"/>
                </a:rPr>
                <a:t>Bước 3. </a:t>
              </a:r>
              <a:r>
                <a:rPr lang="vi-VN" sz="4000">
                  <a:solidFill>
                    <a:prstClr val="black"/>
                  </a:solidFill>
                  <a:ea typeface="Malgun Gothic" panose="020B0503020000020004" pitchFamily="34" charset="-127"/>
                  <a:cs typeface="Arial" panose="020B0604020202020204" pitchFamily="34" charset="0"/>
                </a:rPr>
                <a:t>Hiển thị tâm của đường tròn.</a:t>
              </a:r>
            </a:p>
            <a:p>
              <a:pPr lvl="0" algn="just">
                <a:lnSpc>
                  <a:spcPct val="165000"/>
                </a:lnSpc>
                <a:tabLst>
                  <a:tab pos="2719705" algn="l"/>
                </a:tabLst>
              </a:pPr>
              <a:r>
                <a:rPr lang="vi-VN" sz="4000">
                  <a:solidFill>
                    <a:prstClr val="black"/>
                  </a:solidFill>
                  <a:ea typeface="Malgun Gothic" panose="020B0503020000020004" pitchFamily="34" charset="-127"/>
                  <a:cs typeface="Arial" panose="020B0604020202020204" pitchFamily="34" charset="0"/>
                </a:rPr>
                <a:t>Chọn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Chọn </a:t>
              </a:r>
              <a:r>
                <a:rPr lang="en-US" sz="4000" smtClean="0">
                  <a:solidFill>
                    <a:prstClr val="black"/>
                  </a:solidFill>
                  <a:ea typeface="Malgun Gothic" panose="020B0503020000020004" pitchFamily="34" charset="-127"/>
                  <a:cs typeface="Arial" panose="020B0604020202020204" pitchFamily="34" charset="0"/>
                </a:rPr>
                <a:t>                                         </a:t>
              </a:r>
              <a:r>
                <a:rPr lang="vi-VN" sz="4000" smtClean="0">
                  <a:solidFill>
                    <a:prstClr val="black"/>
                  </a:solidFill>
                  <a:ea typeface="Malgun Gothic" panose="020B0503020000020004" pitchFamily="34" charset="-127"/>
                  <a:cs typeface="Arial" panose="020B0604020202020204" pitchFamily="34" charset="0"/>
                </a:rPr>
                <a:t>→ </a:t>
              </a:r>
              <a:r>
                <a:rPr lang="vi-VN" sz="4000">
                  <a:solidFill>
                    <a:prstClr val="black"/>
                  </a:solidFill>
                  <a:ea typeface="Malgun Gothic" panose="020B0503020000020004" pitchFamily="34" charset="-127"/>
                  <a:cs typeface="Arial" panose="020B0604020202020204" pitchFamily="34" charset="0"/>
                </a:rPr>
                <a:t>Nháy nút trái chuột vào đường tròn vừa vẽ ta được tâm </a:t>
              </a:r>
              <a:r>
                <a:rPr lang="vi-VN" sz="4000">
                  <a:solidFill>
                    <a:prstClr val="black"/>
                  </a:solidFill>
                  <a:ea typeface="Malgun Gothic" panose="020B0503020000020004" pitchFamily="34" charset="-127"/>
                  <a:cs typeface="Arial" panose="020B0604020202020204" pitchFamily="34" charset="0"/>
                </a:rPr>
                <a:t>D</a:t>
              </a:r>
              <a:r>
                <a:rPr lang="vi-VN" sz="4000" smtClean="0">
                  <a:solidFill>
                    <a:prstClr val="black"/>
                  </a:solidFill>
                  <a:ea typeface="Malgun Gothic" panose="020B0503020000020004" pitchFamily="34" charset="-127"/>
                  <a:cs typeface="Arial" panose="020B0604020202020204" pitchFamily="34" charset="0"/>
                </a:rPr>
                <a:t>.</a:t>
              </a:r>
              <a:endParaRPr lang="vi-VN" sz="4000">
                <a:solidFill>
                  <a:prstClr val="black"/>
                </a:solidFill>
                <a:ea typeface="Malgun Gothic" panose="020B0503020000020004" pitchFamily="34" charset="-127"/>
                <a:cs typeface="Arial" panose="020B0604020202020204" pitchFamily="34" charset="0"/>
              </a:endParaRPr>
            </a:p>
          </p:txBody>
        </p:sp>
        <p:pic>
          <p:nvPicPr>
            <p:cNvPr id="2" name="Picture 1"/>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1973608" y="2933700"/>
              <a:ext cx="990600" cy="990600"/>
            </a:xfrm>
            <a:prstGeom prst="rect">
              <a:avLst/>
            </a:prstGeom>
          </p:spPr>
        </p:pic>
        <p:pic>
          <p:nvPicPr>
            <p:cNvPr id="3" name="Picture 2"/>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Layer>
                  </a14:imgProps>
                </a:ext>
              </a:extLst>
            </a:blip>
            <a:stretch>
              <a:fillRect/>
            </a:stretch>
          </p:blipFill>
          <p:spPr>
            <a:xfrm>
              <a:off x="5105401" y="2933700"/>
              <a:ext cx="4876800" cy="990600"/>
            </a:xfrm>
            <a:prstGeom prst="rect">
              <a:avLst/>
            </a:prstGeom>
          </p:spPr>
        </p:pic>
      </p:grpSp>
      <p:pic>
        <p:nvPicPr>
          <p:cNvPr id="4" name="Picture 3"/>
          <p:cNvPicPr>
            <a:picLocks noChangeAspect="1"/>
          </p:cNvPicPr>
          <p:nvPr/>
        </p:nvPicPr>
        <p:blipFill>
          <a:blip r:embed="rId18"/>
          <a:stretch>
            <a:fillRect/>
          </a:stretch>
        </p:blipFill>
        <p:spPr>
          <a:xfrm>
            <a:off x="10616538" y="4000500"/>
            <a:ext cx="7175119" cy="6036687"/>
          </a:xfrm>
          <a:prstGeom prst="rect">
            <a:avLst/>
          </a:prstGeom>
        </p:spPr>
      </p:pic>
      <p:sp>
        <p:nvSpPr>
          <p:cNvPr id="5" name="Rectangle 4"/>
          <p:cNvSpPr/>
          <p:nvPr/>
        </p:nvSpPr>
        <p:spPr>
          <a:xfrm>
            <a:off x="457200" y="5109508"/>
            <a:ext cx="9144000" cy="1938992"/>
          </a:xfrm>
          <a:prstGeom prst="rect">
            <a:avLst/>
          </a:prstGeom>
        </p:spPr>
        <p:txBody>
          <a:bodyPr>
            <a:spAutoFit/>
          </a:bodyPr>
          <a:lstStyle/>
          <a:p>
            <a:pPr lvl="0" algn="just">
              <a:lnSpc>
                <a:spcPct val="150000"/>
              </a:lnSpc>
              <a:tabLst>
                <a:tab pos="2719705" algn="l"/>
              </a:tabLst>
            </a:pPr>
            <a:r>
              <a:rPr lang="vi-VN" sz="4000" b="1">
                <a:solidFill>
                  <a:prstClr val="black"/>
                </a:solidFill>
                <a:ea typeface="Malgun Gothic" panose="020B0503020000020004" pitchFamily="34" charset="-127"/>
                <a:cs typeface="Arial" panose="020B0604020202020204" pitchFamily="34" charset="0"/>
              </a:rPr>
              <a:t>Kết quả: </a:t>
            </a:r>
            <a:r>
              <a:rPr lang="vi-VN" sz="4000">
                <a:solidFill>
                  <a:prstClr val="black"/>
                </a:solidFill>
                <a:ea typeface="Malgun Gothic" panose="020B0503020000020004" pitchFamily="34" charset="-127"/>
                <a:cs typeface="Arial" panose="020B0604020202020204" pitchFamily="34" charset="0"/>
              </a:rPr>
              <a:t>Ta được đường tròn (D) ngoại tiếp tam giác ABC như hình T.1.</a:t>
            </a:r>
            <a:endParaRPr lang="vi-VN" sz="4000">
              <a:solidFill>
                <a:prstClr val="black"/>
              </a:solidFill>
              <a:ea typeface="Malgun Gothic" panose="020B0503020000020004" pitchFamily="34" charset="-127"/>
              <a:cs typeface="Arial" panose="020B0604020202020204" pitchFamily="34" charset="0"/>
            </a:endParaRPr>
          </a:p>
        </p:txBody>
      </p:sp>
      <p:sp>
        <p:nvSpPr>
          <p:cNvPr id="23" name="Freeform 5"/>
          <p:cNvSpPr/>
          <p:nvPr/>
        </p:nvSpPr>
        <p:spPr>
          <a:xfrm>
            <a:off x="457200" y="8572500"/>
            <a:ext cx="2172128" cy="1295400"/>
          </a:xfrm>
          <a:custGeom>
            <a:avLst/>
            <a:gdLst/>
            <a:ahLst/>
            <a:cxnLst/>
            <a:rect l="l" t="t" r="r" b="b"/>
            <a:pathLst>
              <a:path w="6200384" h="4114800">
                <a:moveTo>
                  <a:pt x="0" y="0"/>
                </a:moveTo>
                <a:lnTo>
                  <a:pt x="6200384" y="0"/>
                </a:lnTo>
                <a:lnTo>
                  <a:pt x="6200384" y="4114800"/>
                </a:lnTo>
                <a:lnTo>
                  <a:pt x="0" y="4114800"/>
                </a:lnTo>
                <a:lnTo>
                  <a:pt x="0" y="0"/>
                </a:lnTo>
                <a:close/>
              </a:path>
            </a:pathLst>
          </a:custGeom>
          <a:blipFill>
            <a:blip r:embed="rId19">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892853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4EA"/>
        </a:solidFill>
        <a:effectLst/>
      </p:bgPr>
    </p:bg>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58BBC4"/>
            </a:solidFill>
            <a:ln cap="sq">
              <a:no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20842" y="262690"/>
            <a:ext cx="17678400" cy="9867900"/>
            <a:chOff x="0" y="0"/>
            <a:chExt cx="17400747" cy="10763210"/>
          </a:xfrm>
        </p:grpSpPr>
        <p:grpSp>
          <p:nvGrpSpPr>
            <p:cNvPr id="6" name="Group 6"/>
            <p:cNvGrpSpPr/>
            <p:nvPr/>
          </p:nvGrpSpPr>
          <p:grpSpPr>
            <a:xfrm>
              <a:off x="203200" y="203200"/>
              <a:ext cx="17197547" cy="10560010"/>
              <a:chOff x="0" y="0"/>
              <a:chExt cx="3397046" cy="2085928"/>
            </a:xfrm>
          </p:grpSpPr>
          <p:sp>
            <p:nvSpPr>
              <p:cNvPr id="7" name="Freeform 7"/>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A6A6A6"/>
              </a:solidFill>
              <a:ln cap="rnd">
                <a:noFill/>
                <a:prstDash val="solid"/>
                <a:round/>
              </a:ln>
            </p:spPr>
          </p:sp>
          <p:sp>
            <p:nvSpPr>
              <p:cNvPr id="8" name="TextBox 8"/>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0"/>
              <a:ext cx="17197547" cy="10560010"/>
              <a:chOff x="0" y="0"/>
              <a:chExt cx="3397046" cy="2085928"/>
            </a:xfrm>
          </p:grpSpPr>
          <p:sp>
            <p:nvSpPr>
              <p:cNvPr id="10" name="Freeform 10"/>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cap="rnd">
                <a:noFill/>
                <a:prstDash val="solid"/>
                <a:round/>
              </a:ln>
            </p:spPr>
          </p:sp>
          <p:sp>
            <p:nvSpPr>
              <p:cNvPr id="11" name="TextBox 11"/>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a:p>
            </p:txBody>
          </p:sp>
        </p:grpSp>
      </p:grpSp>
      <p:pic>
        <p:nvPicPr>
          <p:cNvPr id="17" name="Picture 16"/>
          <p:cNvPicPr>
            <a:picLocks noChangeAspect="1"/>
          </p:cNvPicPr>
          <p:nvPr/>
        </p:nvPicPr>
        <p:blipFill>
          <a:blip r:embed="rId2"/>
          <a:stretch>
            <a:fillRect/>
          </a:stretch>
        </p:blipFill>
        <p:spPr>
          <a:xfrm>
            <a:off x="615624" y="498275"/>
            <a:ext cx="832176" cy="835225"/>
          </a:xfrm>
          <a:prstGeom prst="rect">
            <a:avLst/>
          </a:prstGeom>
        </p:spPr>
      </p:pic>
      <p:grpSp>
        <p:nvGrpSpPr>
          <p:cNvPr id="21" name="Group 20"/>
          <p:cNvGrpSpPr/>
          <p:nvPr/>
        </p:nvGrpSpPr>
        <p:grpSpPr>
          <a:xfrm>
            <a:off x="527284" y="419100"/>
            <a:ext cx="16998716" cy="2868373"/>
            <a:chOff x="527284" y="419100"/>
            <a:chExt cx="16998716" cy="2868373"/>
          </a:xfrm>
        </p:grpSpPr>
        <p:sp>
          <p:nvSpPr>
            <p:cNvPr id="18" name="Rectangle 17"/>
            <p:cNvSpPr/>
            <p:nvPr/>
          </p:nvSpPr>
          <p:spPr>
            <a:xfrm>
              <a:off x="527284" y="419100"/>
              <a:ext cx="16998716" cy="2862322"/>
            </a:xfrm>
            <a:prstGeom prst="rect">
              <a:avLst/>
            </a:prstGeom>
          </p:spPr>
          <p:txBody>
            <a:bodyPr wrap="square">
              <a:spAutoFit/>
            </a:bodyPr>
            <a:lstStyle/>
            <a:p>
              <a:pPr algn="just">
                <a:lnSpc>
                  <a:spcPct val="150000"/>
                </a:lnSpc>
              </a:pPr>
              <a:r>
                <a:rPr lang="en-US" sz="4000" smtClean="0">
                  <a:latin typeface="Arial" panose="020B0604020202020204" pitchFamily="34" charset="0"/>
                  <a:cs typeface="Arial" panose="020B0604020202020204" pitchFamily="34" charset="0"/>
                </a:rPr>
                <a:t>       Điểm </a:t>
              </a:r>
              <a:r>
                <a:rPr lang="en-US" sz="4000">
                  <a:latin typeface="Arial" panose="020B0604020202020204" pitchFamily="34" charset="0"/>
                  <a:cs typeface="Arial" panose="020B0604020202020204" pitchFamily="34" charset="0"/>
                </a:rPr>
                <a:t>D có nằm trên trung trực các đoạn thẳng AB, BC và CA không? </a:t>
              </a:r>
              <a:r>
                <a:rPr lang="en-US" sz="4000">
                  <a:latin typeface="Arial" panose="020B0604020202020204" pitchFamily="34" charset="0"/>
                  <a:cs typeface="Arial" panose="020B0604020202020204" pitchFamily="34" charset="0"/>
                </a:rPr>
                <a:t>Hãy </a:t>
              </a:r>
              <a:r>
                <a:rPr lang="en-US" sz="4000" smtClean="0">
                  <a:latin typeface="Arial" panose="020B0604020202020204" pitchFamily="34" charset="0"/>
                  <a:cs typeface="Arial" panose="020B0604020202020204" pitchFamily="34" charset="0"/>
                </a:rPr>
                <a:t>dùng</a:t>
              </a:r>
              <a:r>
                <a:rPr lang="vi-VN" sz="4000">
                  <a:cs typeface="Arial" panose="020B0604020202020204" pitchFamily="34" charset="0"/>
                </a:rPr>
                <a:t>lệnh vẽ đường </a:t>
              </a:r>
              <a:r>
                <a:rPr lang="vi-VN" sz="4000">
                  <a:cs typeface="Arial" panose="020B0604020202020204" pitchFamily="34" charset="0"/>
                </a:rPr>
                <a:t>trung </a:t>
              </a:r>
              <a:r>
                <a:rPr lang="vi-VN" sz="4000" smtClean="0">
                  <a:cs typeface="Arial" panose="020B0604020202020204" pitchFamily="34" charset="0"/>
                </a:rPr>
                <a:t>trực</a:t>
              </a:r>
              <a:r>
                <a:rPr lang="en-US" sz="4000" smtClean="0">
                  <a:cs typeface="Arial" panose="020B0604020202020204" pitchFamily="34" charset="0"/>
                </a:rPr>
                <a:t>         </a:t>
              </a:r>
              <a:r>
                <a:rPr lang="vi-VN" sz="4000" smtClean="0">
                  <a:cs typeface="Arial" panose="020B0604020202020204" pitchFamily="34" charset="0"/>
                </a:rPr>
                <a:t>trong </a:t>
              </a:r>
              <a:r>
                <a:rPr lang="vi-VN" sz="4000">
                  <a:cs typeface="Arial" panose="020B0604020202020204" pitchFamily="34" charset="0"/>
                </a:rPr>
                <a:t>nhóm công cụ vẽ các đường </a:t>
              </a:r>
              <a:r>
                <a:rPr lang="vi-VN" sz="4000">
                  <a:cs typeface="Arial" panose="020B0604020202020204" pitchFamily="34" charset="0"/>
                </a:rPr>
                <a:t>đặc </a:t>
              </a:r>
              <a:r>
                <a:rPr lang="vi-VN" sz="4000" smtClean="0">
                  <a:cs typeface="Arial" panose="020B0604020202020204" pitchFamily="34" charset="0"/>
                </a:rPr>
                <a:t>biệt</a:t>
              </a:r>
              <a:r>
                <a:rPr lang="en-US" sz="4000" smtClean="0">
                  <a:cs typeface="Arial" panose="020B0604020202020204" pitchFamily="34" charset="0"/>
                </a:rPr>
                <a:t>            </a:t>
              </a:r>
              <a:r>
                <a:rPr lang="vi-VN" sz="4000" smtClean="0">
                  <a:cs typeface="Arial" panose="020B0604020202020204" pitchFamily="34" charset="0"/>
                </a:rPr>
                <a:t>để </a:t>
              </a:r>
              <a:r>
                <a:rPr lang="vi-VN" sz="4000">
                  <a:cs typeface="Arial" panose="020B0604020202020204" pitchFamily="34" charset="0"/>
                </a:rPr>
                <a:t>kiểm tra điều đó.</a:t>
              </a:r>
              <a:endParaRPr lang="en-US" sz="400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8551387" y="1380506"/>
              <a:ext cx="1033771" cy="918425"/>
            </a:xfrm>
            <a:prstGeom prst="rect">
              <a:avLst/>
            </a:prstGeom>
          </p:spPr>
        </p:pic>
        <p:pic>
          <p:nvPicPr>
            <p:cNvPr id="20" name="Picture 19"/>
            <p:cNvPicPr>
              <a:picLocks noChangeAspect="1"/>
            </p:cNvPicPr>
            <p:nvPr/>
          </p:nvPicPr>
          <p:blipFill>
            <a:blip r:embed="rId5"/>
            <a:stretch>
              <a:fillRect/>
            </a:stretch>
          </p:blipFill>
          <p:spPr>
            <a:xfrm>
              <a:off x="2667000" y="2292645"/>
              <a:ext cx="879485" cy="994828"/>
            </a:xfrm>
            <a:prstGeom prst="rect">
              <a:avLst/>
            </a:prstGeom>
          </p:spPr>
        </p:pic>
      </p:grpSp>
      <p:grpSp>
        <p:nvGrpSpPr>
          <p:cNvPr id="22" name="Group 21"/>
          <p:cNvGrpSpPr/>
          <p:nvPr/>
        </p:nvGrpSpPr>
        <p:grpSpPr>
          <a:xfrm>
            <a:off x="1222384" y="3695700"/>
            <a:ext cx="2324101" cy="1600200"/>
            <a:chOff x="1421734" y="630337"/>
            <a:chExt cx="2317185" cy="1005592"/>
          </a:xfrm>
        </p:grpSpPr>
        <p:pic>
          <p:nvPicPr>
            <p:cNvPr id="23" name="Picture 22"/>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1734" y="630337"/>
              <a:ext cx="2317184" cy="1005592"/>
            </a:xfrm>
            <a:prstGeom prst="rect">
              <a:avLst/>
            </a:prstGeom>
          </p:spPr>
        </p:pic>
        <p:sp>
          <p:nvSpPr>
            <p:cNvPr id="24" name="TextBox 23"/>
            <p:cNvSpPr txBox="1"/>
            <p:nvPr/>
          </p:nvSpPr>
          <p:spPr>
            <a:xfrm>
              <a:off x="1507556" y="839067"/>
              <a:ext cx="2231363"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Trả</a:t>
              </a:r>
              <a:r>
                <a:rPr kumimoji="0" lang="en-US" sz="4000" b="1" i="0" u="none" strike="noStrike" kern="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lời: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25" name="Rectangle 24"/>
          <p:cNvSpPr/>
          <p:nvPr/>
        </p:nvSpPr>
        <p:spPr>
          <a:xfrm>
            <a:off x="619635" y="5753100"/>
            <a:ext cx="4866765" cy="3785652"/>
          </a:xfrm>
          <a:prstGeom prst="rect">
            <a:avLst/>
          </a:prstGeom>
        </p:spPr>
        <p:txBody>
          <a:bodyPr wrap="square">
            <a:spAutoFit/>
          </a:bodyPr>
          <a:lstStyle/>
          <a:p>
            <a:pPr algn="just">
              <a:lnSpc>
                <a:spcPct val="150000"/>
              </a:lnSpc>
              <a:spcBef>
                <a:spcPts val="300"/>
              </a:spcBef>
              <a:spcAft>
                <a:spcPts val="300"/>
              </a:spcAft>
              <a:tabLst>
                <a:tab pos="2719705" algn="l"/>
              </a:tabLst>
            </a:pPr>
            <a:r>
              <a:rPr lang="en-US" sz="4000" i="1">
                <a:latin typeface="Arial" panose="020B0604020202020204" pitchFamily="34" charset="0"/>
                <a:ea typeface="Malgun Gothic" panose="020B0503020000020004" pitchFamily="34" charset="-127"/>
                <a:cs typeface="Arial" panose="020B0604020202020204" pitchFamily="34" charset="0"/>
              </a:rPr>
              <a:t>Bước 1.</a:t>
            </a:r>
            <a:r>
              <a:rPr lang="en-US" sz="4000">
                <a:latin typeface="Arial" panose="020B0604020202020204" pitchFamily="34" charset="0"/>
                <a:ea typeface="Malgun Gothic" panose="020B0503020000020004" pitchFamily="34" charset="-127"/>
                <a:cs typeface="Arial" panose="020B0604020202020204" pitchFamily="34" charset="0"/>
              </a:rPr>
              <a:t> Thực hiện theo các bước ở HĐ1, ta thu được hình vẽ như sau: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6" name="Picture 25" descr="Câu hỏi trang 116 Toán 9 Tập 2 | Kết nối tri thức Giải Toán 9"/>
          <p:cNvPicPr/>
          <p:nvPr/>
        </p:nvPicPr>
        <p:blipFill>
          <a:blip r:embed="rId8">
            <a:extLst>
              <a:ext uri="{28A0092B-C50C-407E-A947-70E740481C1C}">
                <a14:useLocalDpi xmlns:a14="http://schemas.microsoft.com/office/drawing/2010/main" val="0"/>
              </a:ext>
            </a:extLst>
          </a:blip>
          <a:srcRect/>
          <a:stretch>
            <a:fillRect/>
          </a:stretch>
        </p:blipFill>
        <p:spPr bwMode="auto">
          <a:xfrm>
            <a:off x="6553200" y="4027852"/>
            <a:ext cx="10972800" cy="5687648"/>
          </a:xfrm>
          <a:prstGeom prst="rect">
            <a:avLst/>
          </a:prstGeom>
          <a:noFill/>
          <a:ln>
            <a:noFill/>
          </a:ln>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par>
                                <p:cTn id="20" presetID="22" presetClass="entr" presetSubtype="8"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TotalTime>
  <Words>2123</Words>
  <Application>Microsoft Office PowerPoint</Application>
  <PresentationFormat>Custom</PresentationFormat>
  <Paragraphs>170</Paragraphs>
  <Slides>45</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45</vt:i4>
      </vt:variant>
    </vt:vector>
  </HeadingPairs>
  <TitlesOfParts>
    <vt:vector size="56" baseType="lpstr">
      <vt:lpstr>SimSun</vt:lpstr>
      <vt:lpstr>Lilita One</vt:lpstr>
      <vt:lpstr>Arial</vt:lpstr>
      <vt:lpstr>Aharoni</vt:lpstr>
      <vt:lpstr>Merriweather Sans</vt:lpstr>
      <vt:lpstr>Wingdings</vt:lpstr>
      <vt:lpstr>Malgun Gothic</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Copy of Math Subject for Elementary School_ Polygons by Slidesgo.pptx</dc:title>
  <cp:lastModifiedBy>Admin</cp:lastModifiedBy>
  <cp:revision>28</cp:revision>
  <dcterms:created xsi:type="dcterms:W3CDTF">2006-08-16T00:00:00Z</dcterms:created>
  <dcterms:modified xsi:type="dcterms:W3CDTF">2025-01-07T16:29:23Z</dcterms:modified>
  <dc:identifier>DAGY9x3_s-I</dc:identifier>
</cp:coreProperties>
</file>