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82" r:id="rId4"/>
    <p:sldId id="283" r:id="rId5"/>
    <p:sldId id="295" r:id="rId6"/>
    <p:sldId id="294" r:id="rId7"/>
    <p:sldId id="296" r:id="rId8"/>
    <p:sldId id="297" r:id="rId9"/>
    <p:sldId id="298" r:id="rId10"/>
    <p:sldId id="289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  <a:srgbClr val="C35161"/>
    <a:srgbClr val="CA6674"/>
    <a:srgbClr val="FCAEFA"/>
    <a:srgbClr val="FA6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4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0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0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F06D5-DEF6-480C-9658-9316DA26084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1.jpe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9.jpeg"/><Relationship Id="rId5" Type="http://schemas.openxmlformats.org/officeDocument/2006/relationships/image" Target="../media/image26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3.svg"/><Relationship Id="rId7" Type="http://schemas.openxmlformats.org/officeDocument/2006/relationships/image" Target="../media/image29.svg"/><Relationship Id="rId12" Type="http://schemas.openxmlformats.org/officeDocument/2006/relationships/image" Target="../media/image7.png"/><Relationship Id="rId17" Type="http://schemas.openxmlformats.org/officeDocument/2006/relationships/image" Target="../media/image41.sv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svg"/><Relationship Id="rId5" Type="http://schemas.openxmlformats.org/officeDocument/2006/relationships/image" Target="../media/image6.svg"/><Relationship Id="rId15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19.png"/><Relationship Id="rId5" Type="http://schemas.openxmlformats.org/officeDocument/2006/relationships/image" Target="../media/image15.jpg"/><Relationship Id="rId10" Type="http://schemas.microsoft.com/office/2007/relationships/hdphoto" Target="../media/hdphoto3.wdp"/><Relationship Id="rId4" Type="http://schemas.openxmlformats.org/officeDocument/2006/relationships/image" Target="../media/image14.jp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le full of school material Fre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0" y="-37902"/>
            <a:ext cx="12200980" cy="690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M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64664"/>
            <a:ext cx="6180018" cy="23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39"/>
          <p:cNvSpPr>
            <a:spLocks noChangeArrowheads="1" noChangeShapeType="1" noTextEdit="1"/>
          </p:cNvSpPr>
          <p:nvPr/>
        </p:nvSpPr>
        <p:spPr bwMode="auto">
          <a:xfrm>
            <a:off x="8001000" y="2573199"/>
            <a:ext cx="2729320" cy="10184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8</a:t>
            </a:r>
          </a:p>
        </p:txBody>
      </p:sp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2790825" y="3435350"/>
            <a:ext cx="5133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7505" y="0"/>
            <a:ext cx="12219505" cy="6858000"/>
            <a:chOff x="-13857" y="0"/>
            <a:chExt cx="1221950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5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1595590A-DE82-491A-A5B3-3DBB8BD50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131" y="253230"/>
            <a:ext cx="9679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altLang="vi-VN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4.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47501F-C441-4A1D-9086-FCB2C50B1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7465" l="0" r="32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647" b="83285"/>
          <a:stretch/>
        </p:blipFill>
        <p:spPr bwMode="auto">
          <a:xfrm>
            <a:off x="4742" y="2158"/>
            <a:ext cx="1326320" cy="11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8D0871A9-F330-4EBE-8810-B677CE246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860" y="809107"/>
            <a:ext cx="882511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defRPr/>
            </a:pP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-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Sản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phẩm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em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yêu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thích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?</a:t>
            </a:r>
          </a:p>
          <a:p>
            <a:pPr algn="just">
              <a:defRPr/>
            </a:pP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-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Cách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sắp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xếp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đồ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vật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trong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mô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hình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không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gian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nội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thất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?</a:t>
            </a:r>
          </a:p>
          <a:p>
            <a:pPr algn="just">
              <a:defRPr/>
            </a:pP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-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Hình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khối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được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lặp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lại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trong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các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đồ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vật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?</a:t>
            </a:r>
          </a:p>
          <a:p>
            <a:pPr algn="just">
              <a:defRPr/>
            </a:pP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-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Kĩ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thuật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tạo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hình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và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trang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trí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mô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hình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không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gian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nội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thất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?</a:t>
            </a:r>
          </a:p>
          <a:p>
            <a:pPr algn="just">
              <a:defRPr/>
            </a:pP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-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Nét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văn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hóa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vùng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miền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thể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hiện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trong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mô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hình</a:t>
            </a:r>
            <a:endParaRPr lang="en-US" altLang="vi-VN" dirty="0" smtClean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algn="just">
              <a:defRPr/>
            </a:pP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- Ý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tưởng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điều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chỉnh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để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sản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phẩm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hoàn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thiện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hơn</a:t>
            </a:r>
            <a:endParaRPr lang="en-US" altLang="vi-VN" dirty="0" smtClean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algn="just">
              <a:defRPr/>
            </a:pP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Chia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sẻ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điều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em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mong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muốn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và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hình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dung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về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ngôi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nhà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trong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tương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lai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của</a:t>
            </a:r>
            <a:r>
              <a:rPr lang="en-US" altLang="vi-VN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em</a:t>
            </a:r>
            <a:endParaRPr lang="en-US" altLang="vi-VN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16" name="Rectangle: Rounded Corners 25">
            <a:extLst>
              <a:ext uri="{FF2B5EF4-FFF2-40B4-BE49-F238E27FC236}">
                <a16:creationId xmlns:a16="http://schemas.microsoft.com/office/drawing/2014/main" id="{0F39B9BE-DB65-4602-96E8-51A9608CFBC4}"/>
              </a:ext>
            </a:extLst>
          </p:cNvPr>
          <p:cNvSpPr/>
          <p:nvPr/>
        </p:nvSpPr>
        <p:spPr>
          <a:xfrm>
            <a:off x="1019308" y="783910"/>
            <a:ext cx="9901239" cy="357908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ô hình giấy kiến trúc Căn phòng Nhật Bả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96680" l="2344" r="94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3" t="9481" r="5017" b="4448"/>
          <a:stretch/>
        </p:blipFill>
        <p:spPr bwMode="auto">
          <a:xfrm>
            <a:off x="574765" y="4493622"/>
            <a:ext cx="2054424" cy="19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ô hình nhà búp bê gỗ – căn phòng của một họa sĩ mê thư pháp – Đồ chơi trẻ  e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18" b="98441" l="4317" r="95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9" r="5435" b="2572"/>
          <a:stretch/>
        </p:blipFill>
        <p:spPr bwMode="auto">
          <a:xfrm>
            <a:off x="4990012" y="4328611"/>
            <a:ext cx="2186682" cy="21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ảnh chủ đề tạo hình căn phò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96" y="4801788"/>
            <a:ext cx="2212397" cy="175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MỸ THUẬT TẠO HÌNH CĂN PHÒNG LỚP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78" y="4423017"/>
            <a:ext cx="2196061" cy="16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MỸ THUẬT TẠO HÌNH CĂN PHÒNG LỚP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4852005"/>
            <a:ext cx="2326316" cy="17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7505" y="0"/>
            <a:ext cx="12219505" cy="6858000"/>
            <a:chOff x="-13857" y="0"/>
            <a:chExt cx="1221950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5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1595590A-DE82-491A-A5B3-3DBB8BD50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131" y="253230"/>
            <a:ext cx="9679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altLang="vi-VN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5.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47501F-C441-4A1D-9086-FCB2C50B1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7465" l="0" r="32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647" b="83285"/>
          <a:stretch/>
        </p:blipFill>
        <p:spPr bwMode="auto">
          <a:xfrm>
            <a:off x="4742" y="2158"/>
            <a:ext cx="1326320" cy="11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8D0871A9-F330-4EBE-8810-B677CE246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860" y="887484"/>
            <a:ext cx="887736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altLang="vi-VN" sz="2600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16" name="Rectangle: Rounded Corners 25">
            <a:extLst>
              <a:ext uri="{FF2B5EF4-FFF2-40B4-BE49-F238E27FC236}">
                <a16:creationId xmlns:a16="http://schemas.microsoft.com/office/drawing/2014/main" id="{0F39B9BE-DB65-4602-96E8-51A9608CFBC4}"/>
              </a:ext>
            </a:extLst>
          </p:cNvPr>
          <p:cNvSpPr/>
          <p:nvPr/>
        </p:nvSpPr>
        <p:spPr>
          <a:xfrm>
            <a:off x="1319754" y="836162"/>
            <a:ext cx="9470165" cy="108407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1" y="2185302"/>
            <a:ext cx="5136833" cy="4092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ectangle 8">
            <a:extLst>
              <a:ext uri="{FF2B5EF4-FFF2-40B4-BE49-F238E27FC236}">
                <a16:creationId xmlns:a16="http://schemas.microsoft.com/office/drawing/2014/main" id="{8D0871A9-F330-4EBE-8810-B677CE246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977" y="2141518"/>
            <a:ext cx="534271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thẩm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altLang="vi-VN" sz="2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endParaRPr lang="en-US" altLang="vi-VN" sz="2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0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307"/>
            <a:ext cx="12192000" cy="60885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0"/>
            <a:ext cx="12192000" cy="953589"/>
          </a:xfrm>
          <a:prstGeom prst="rect">
            <a:avLst/>
          </a:prstGeom>
          <a:solidFill>
            <a:srgbClr val="FCAE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/>
          <p:nvPr/>
        </p:nvSpPr>
        <p:spPr>
          <a:xfrm rot="16476382">
            <a:off x="259050" y="-677036"/>
            <a:ext cx="1642188" cy="1615307"/>
          </a:xfrm>
          <a:prstGeom prst="chord">
            <a:avLst>
              <a:gd name="adj1" fmla="val 4873042"/>
              <a:gd name="adj2" fmla="val 16311222"/>
            </a:avLst>
          </a:prstGeom>
          <a:solidFill>
            <a:srgbClr val="C35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446" y="59734"/>
            <a:ext cx="1698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ĐỀ</a:t>
            </a:r>
            <a:endParaRPr lang="en-US" sz="3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1860" y="0"/>
            <a:ext cx="93286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NỘI THẤT CĂN PHÒNG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987413"/>
            <a:ext cx="12191999" cy="6463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21,22 –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10: THIẾT KẾ MÔ HÌNH CĂN PHÒNG</a:t>
            </a:r>
          </a:p>
        </p:txBody>
      </p:sp>
    </p:spTree>
    <p:extLst>
      <p:ext uri="{BB962C8B-B14F-4D97-AF65-F5344CB8AC3E}">
        <p14:creationId xmlns:p14="http://schemas.microsoft.com/office/powerpoint/2010/main" val="23715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2739"/>
            <a:ext cx="12192000" cy="825461"/>
            <a:chOff x="0" y="0"/>
            <a:chExt cx="6821492" cy="3730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821492" cy="373028"/>
            </a:xfrm>
            <a:custGeom>
              <a:avLst/>
              <a:gdLst/>
              <a:ahLst/>
              <a:cxnLst/>
              <a:rect l="l" t="t" r="r" b="b"/>
              <a:pathLst>
                <a:path w="6821492" h="373028">
                  <a:moveTo>
                    <a:pt x="0" y="0"/>
                  </a:moveTo>
                  <a:lnTo>
                    <a:pt x="6821492" y="0"/>
                  </a:lnTo>
                  <a:lnTo>
                    <a:pt x="6821492" y="373028"/>
                  </a:lnTo>
                  <a:lnTo>
                    <a:pt x="0" y="373028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418415" y="134491"/>
            <a:ext cx="407751" cy="409945"/>
            <a:chOff x="0" y="0"/>
            <a:chExt cx="966745" cy="9719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27414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031227" y="134491"/>
            <a:ext cx="407751" cy="409945"/>
            <a:chOff x="0" y="0"/>
            <a:chExt cx="966745" cy="9719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27414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805603" y="134491"/>
            <a:ext cx="407751" cy="409945"/>
            <a:chOff x="0" y="0"/>
            <a:chExt cx="966745" cy="9719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274149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0" y="838200"/>
            <a:ext cx="12192000" cy="0"/>
          </a:xfrm>
          <a:prstGeom prst="line">
            <a:avLst/>
          </a:prstGeom>
          <a:ln w="47625" cap="rnd">
            <a:solidFill>
              <a:srgbClr val="27414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449784" y="115626"/>
            <a:ext cx="5248801" cy="656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</a:t>
            </a:r>
            <a:r>
              <a:rPr 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1285">
            <a:off x="121786" y="3823445"/>
            <a:ext cx="762659" cy="1762447"/>
          </a:xfrm>
          <a:prstGeom prst="rect">
            <a:avLst/>
          </a:prstGeom>
        </p:spPr>
      </p:pic>
      <p:pic>
        <p:nvPicPr>
          <p:cNvPr id="21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92604">
            <a:off x="765405" y="5100017"/>
            <a:ext cx="1780453" cy="1605645"/>
          </a:xfrm>
          <a:prstGeom prst="rect">
            <a:avLst/>
          </a:prstGeom>
        </p:spPr>
      </p:pic>
      <p:pic>
        <p:nvPicPr>
          <p:cNvPr id="24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94195">
            <a:off x="2966440" y="5991338"/>
            <a:ext cx="435613" cy="84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5096" y="1012372"/>
            <a:ext cx="10924903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30" indent="-60963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09630" indent="-60963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09630" indent="-60963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09630" indent="-60963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09630" indent="-60963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919868" y="4477522"/>
            <a:ext cx="6564075" cy="2387681"/>
          </a:xfrm>
          <a:prstGeom prst="rect">
            <a:avLst/>
          </a:prstGeom>
        </p:spPr>
      </p:pic>
      <p:pic>
        <p:nvPicPr>
          <p:cNvPr id="27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893149">
            <a:off x="11295531" y="2083740"/>
            <a:ext cx="691152" cy="1484897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1109353" y="3666172"/>
            <a:ext cx="925685" cy="110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FF83DC0E-3C22-4A45-B032-464FDD7D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1595590A-DE82-491A-A5B3-3DBB8BD50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125" y="488361"/>
            <a:ext cx="9679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D0871A9-F330-4EBE-8810-B677CE246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119" y="1155272"/>
            <a:ext cx="88946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>
              <a:defRPr/>
            </a:pPr>
            <a:r>
              <a:rPr lang="en-US" altLang="vi-VN" sz="28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altLang="vi-VN" sz="2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endParaRPr lang="en-US" altLang="vi-VN" sz="3600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F39B9BE-DB65-4602-96E8-51A9608CFBC4}"/>
              </a:ext>
            </a:extLst>
          </p:cNvPr>
          <p:cNvSpPr/>
          <p:nvPr/>
        </p:nvSpPr>
        <p:spPr>
          <a:xfrm>
            <a:off x="1293629" y="1084356"/>
            <a:ext cx="9415264" cy="159353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https://sachthietbigiaoduc.vn/public/1/Books/9909/21722/HF_648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94772"/>
            <a:ext cx="3880756" cy="283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29" y="2782388"/>
            <a:ext cx="5536211" cy="2886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57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FF83DC0E-3C22-4A45-B032-464FDD7D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1595590A-DE82-491A-A5B3-3DBB8BD50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125" y="488361"/>
            <a:ext cx="9679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D0871A9-F330-4EBE-8810-B677CE246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291" y="1116083"/>
            <a:ext cx="90264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nhu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đực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thẩm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altLang="vi-V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endParaRPr lang="en-US" altLang="vi-VN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F39B9BE-DB65-4602-96E8-51A9608CFBC4}"/>
              </a:ext>
            </a:extLst>
          </p:cNvPr>
          <p:cNvSpPr/>
          <p:nvPr/>
        </p:nvSpPr>
        <p:spPr>
          <a:xfrm>
            <a:off x="1293629" y="1084356"/>
            <a:ext cx="9415264" cy="159353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https://sachthietbigiaoduc.vn/public/1/Books/9909/21722/HF_648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94772"/>
            <a:ext cx="3880756" cy="283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29" y="2782388"/>
            <a:ext cx="5536211" cy="2886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22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FF83DC0E-3C22-4A45-B032-464FDD7D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1595590A-DE82-491A-A5B3-3DBB8BD50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937" y="501425"/>
            <a:ext cx="9679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2</a:t>
            </a:r>
            <a:r>
              <a:rPr lang="en-US" altLang="vi-VN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D0871A9-F330-4EBE-8810-B677CE246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94" y="1063833"/>
            <a:ext cx="859416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vi-VN" sz="26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vi-VN" sz="2600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altLang="vi-VN" sz="26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altLang="vi-VN" sz="26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vi-VN" sz="26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vi-VN" sz="26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vi-VN" sz="26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vi-VN" sz="2600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6" name="AutoShape 2" descr="https://sachthietbigiaoduc.vn/public/1/Books/9909/21722/HF_648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776" y="2181495"/>
            <a:ext cx="3960432" cy="19463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2109627"/>
            <a:ext cx="2300968" cy="19137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4" y="4245428"/>
            <a:ext cx="2154418" cy="21590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35" y="4352749"/>
            <a:ext cx="2495006" cy="2152554"/>
          </a:xfrm>
          <a:prstGeom prst="rect">
            <a:avLst/>
          </a:prstGeom>
        </p:spPr>
      </p:pic>
      <p:pic>
        <p:nvPicPr>
          <p:cNvPr id="4100" name="Picture 4" descr="Hình ảnh Vật Liệu Vector Mũi Tên Sáng Tạo,dấu Mũi Tên,đường Cong PNG Miễn  Phí Tải Về - Lovepi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233" b="86047" l="27442" r="72791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50" t="15185" r="28187" b="14228"/>
          <a:stretch/>
        </p:blipFill>
        <p:spPr bwMode="auto">
          <a:xfrm rot="2798910">
            <a:off x="6490116" y="2506637"/>
            <a:ext cx="471519" cy="109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ình ảnh Vật Liệu Vector Mũi Tên Sáng Tạo,dấu Mũi Tên,đường Cong PNG Miễn  Phí Tải Về - Lovepik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233" b="86047" l="27442" r="72791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50" t="15185" r="28187" b="14228"/>
          <a:stretch/>
        </p:blipFill>
        <p:spPr bwMode="auto">
          <a:xfrm rot="9529995">
            <a:off x="9453446" y="3561253"/>
            <a:ext cx="711416" cy="13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ình ảnh Vật Liệu Vector Mũi Tên Sáng Tạo,dấu Mũi Tên,đường Cong PNG Miễn  Phí Tải Về - Lovepi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233" b="86047" l="27442" r="72791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50" t="15185" r="28187" b="14228"/>
          <a:stretch/>
        </p:blipFill>
        <p:spPr bwMode="auto">
          <a:xfrm rot="14801317">
            <a:off x="6360813" y="4847715"/>
            <a:ext cx="501453" cy="13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FF83DC0E-3C22-4A45-B032-464FDD7D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1595590A-DE82-491A-A5B3-3DBB8BD50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937" y="501425"/>
            <a:ext cx="9679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2</a:t>
            </a:r>
            <a:r>
              <a:rPr lang="en-US" altLang="vi-VN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sachthietbigiaoduc.vn/public/1/Books/9909/21722/HF_648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7" y="1175656"/>
            <a:ext cx="3960432" cy="19463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8" y="1195229"/>
            <a:ext cx="2300968" cy="19137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07" y="1175658"/>
            <a:ext cx="2154418" cy="21590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55" y="1165413"/>
            <a:ext cx="2495006" cy="2152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8935" y="3544615"/>
            <a:ext cx="106026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vi-VN" sz="24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vi-VN" sz="24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altLang="vi-VN" sz="24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altLang="vi-VN" sz="2400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r>
              <a:rPr lang="en-US" altLang="vi-VN" sz="24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vi-VN" sz="24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altLang="vi-VN" sz="24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vi-VN" sz="2400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r>
              <a:rPr lang="en-US" altLang="vi-VN" sz="24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vi-VN" sz="24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r>
              <a:rPr lang="en-US" altLang="vi-VN" sz="24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endParaRPr lang="en-US" altLang="vi-VN" sz="2400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r>
              <a:rPr lang="en-US" altLang="vi-VN" sz="24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vi-VN" sz="24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r>
              <a:rPr lang="en-US" altLang="vi-VN" sz="24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vi-VN" sz="24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endParaRPr lang="en-US" altLang="vi-VN" sz="2400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FF83DC0E-3C22-4A45-B032-464FDD7D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1595590A-DE82-491A-A5B3-3DBB8BD50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937" y="501425"/>
            <a:ext cx="9679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2</a:t>
            </a:r>
            <a:r>
              <a:rPr lang="en-US" altLang="vi-VN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sachthietbigiaoduc.vn/public/1/Books/9909/21722/HF_648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7" y="1358536"/>
            <a:ext cx="3960432" cy="19463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8" y="1378109"/>
            <a:ext cx="2300968" cy="19137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07" y="1358538"/>
            <a:ext cx="2154418" cy="21590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55" y="1348293"/>
            <a:ext cx="2495006" cy="2152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4217" y="3949564"/>
            <a:ext cx="9888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hài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thẩm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vi-VN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endParaRPr lang="en-US" altLang="vi-VN" sz="2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25">
            <a:extLst>
              <a:ext uri="{FF2B5EF4-FFF2-40B4-BE49-F238E27FC236}">
                <a16:creationId xmlns:a16="http://schemas.microsoft.com/office/drawing/2014/main" id="{0F39B9BE-DB65-4602-96E8-51A9608CFBC4}"/>
              </a:ext>
            </a:extLst>
          </p:cNvPr>
          <p:cNvSpPr/>
          <p:nvPr/>
        </p:nvSpPr>
        <p:spPr>
          <a:xfrm>
            <a:off x="1058496" y="3788367"/>
            <a:ext cx="10188623" cy="159353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FF83DC0E-3C22-4A45-B032-464FDD7D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1595590A-DE82-491A-A5B3-3DBB8BD50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937" y="501425"/>
            <a:ext cx="9679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altLang="vi-VN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3.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sachthietbigiaoduc.vn/public/1/Books/9909/21722/HF_648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8D0871A9-F330-4EBE-8810-B677CE246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780" y="1057302"/>
            <a:ext cx="978408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endParaRPr lang="en-US" altLang="vi-VN" sz="2600" dirty="0" smtClean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-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Thiết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kế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mô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hình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không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gian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nội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thất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theo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hướng</a:t>
            </a:r>
            <a:r>
              <a:rPr lang="en-US" altLang="vi-VN" sz="2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altLang="vi-VN" sz="2600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dẫn</a:t>
            </a:r>
            <a:endParaRPr lang="en-US" altLang="vi-VN" sz="2600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2543998"/>
            <a:ext cx="2983095" cy="2041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10" y="2442755"/>
            <a:ext cx="2141815" cy="2299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86" y="2468880"/>
            <a:ext cx="3147333" cy="21553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30" y="2220686"/>
            <a:ext cx="274678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571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.VnAristote</vt:lpstr>
      <vt:lpstr>Arial</vt:lpstr>
      <vt:lpstr>Calibri</vt:lpstr>
      <vt:lpstr>Calibri Light</vt:lpstr>
      <vt:lpstr>Cambria</vt:lpstr>
      <vt:lpstr>Lato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Thao</dc:creator>
  <cp:lastModifiedBy>Administrator</cp:lastModifiedBy>
  <cp:revision>46</cp:revision>
  <dcterms:created xsi:type="dcterms:W3CDTF">2023-07-14T17:44:24Z</dcterms:created>
  <dcterms:modified xsi:type="dcterms:W3CDTF">2024-01-22T15:40:30Z</dcterms:modified>
</cp:coreProperties>
</file>