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6" r:id="rId3"/>
    <p:sldId id="282" r:id="rId4"/>
    <p:sldId id="283" r:id="rId5"/>
    <p:sldId id="284" r:id="rId6"/>
    <p:sldId id="286" r:id="rId7"/>
    <p:sldId id="287" r:id="rId8"/>
    <p:sldId id="288" r:id="rId9"/>
    <p:sldId id="293" r:id="rId10"/>
    <p:sldId id="276" r:id="rId11"/>
    <p:sldId id="280" r:id="rId12"/>
    <p:sldId id="279" r:id="rId13"/>
    <p:sldId id="278" r:id="rId14"/>
    <p:sldId id="289" r:id="rId15"/>
    <p:sldId id="290" r:id="rId16"/>
    <p:sldId id="291" r:id="rId17"/>
    <p:sldId id="292" r:id="rId18"/>
    <p:sldId id="26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C35161"/>
    <a:srgbClr val="CA6674"/>
    <a:srgbClr val="FCAEFA"/>
    <a:srgbClr val="FA6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06" autoAdjust="0"/>
    <p:restoredTop sz="94660"/>
  </p:normalViewPr>
  <p:slideViewPr>
    <p:cSldViewPr snapToGrid="0">
      <p:cViewPr varScale="1">
        <p:scale>
          <a:sx n="68" d="100"/>
          <a:sy n="68" d="100"/>
        </p:scale>
        <p:origin x="6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4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580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95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900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3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82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90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90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063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03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F06D5-DEF6-480C-9658-9316DA26084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81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F06D5-DEF6-480C-9658-9316DA260840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E34F4-FF8A-428B-A1BF-709C3DF69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626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2.png"/><Relationship Id="rId7" Type="http://schemas.openxmlformats.org/officeDocument/2006/relationships/image" Target="../media/image32.png"/><Relationship Id="rId12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34.png"/><Relationship Id="rId5" Type="http://schemas.openxmlformats.org/officeDocument/2006/relationships/image" Target="../media/image13.png"/><Relationship Id="rId10" Type="http://schemas.microsoft.com/office/2007/relationships/hdphoto" Target="../media/hdphoto6.wdp"/><Relationship Id="rId4" Type="http://schemas.microsoft.com/office/2007/relationships/hdphoto" Target="../media/hdphoto2.wdp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1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3.svg"/><Relationship Id="rId7" Type="http://schemas.openxmlformats.org/officeDocument/2006/relationships/image" Target="../media/image29.svg"/><Relationship Id="rId12" Type="http://schemas.openxmlformats.org/officeDocument/2006/relationships/image" Target="../media/image8.png"/><Relationship Id="rId17" Type="http://schemas.openxmlformats.org/officeDocument/2006/relationships/image" Target="../media/image41.svg"/><Relationship Id="rId2" Type="http://schemas.openxmlformats.org/officeDocument/2006/relationships/image" Target="../media/image4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31.svg"/><Relationship Id="rId5" Type="http://schemas.openxmlformats.org/officeDocument/2006/relationships/image" Target="../media/image6.svg"/><Relationship Id="rId15" Type="http://schemas.openxmlformats.org/officeDocument/2006/relationships/image" Target="../media/image10.svg"/><Relationship Id="rId10" Type="http://schemas.openxmlformats.org/officeDocument/2006/relationships/image" Target="../media/image7.png"/><Relationship Id="rId9" Type="http://schemas.openxmlformats.org/officeDocument/2006/relationships/image" Target="../media/image8.sv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10" Type="http://schemas.openxmlformats.org/officeDocument/2006/relationships/image" Target="../media/image19.jpeg"/><Relationship Id="rId4" Type="http://schemas.microsoft.com/office/2007/relationships/hdphoto" Target="../media/hdphoto2.wdp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10" Type="http://schemas.openxmlformats.org/officeDocument/2006/relationships/image" Target="../media/image19.jpeg"/><Relationship Id="rId4" Type="http://schemas.microsoft.com/office/2007/relationships/hdphoto" Target="../media/hdphoto2.wdp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2.png"/><Relationship Id="rId7" Type="http://schemas.openxmlformats.org/officeDocument/2006/relationships/image" Target="../media/image2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able full of school material Free Ph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80" y="-37902"/>
            <a:ext cx="12200980" cy="690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MT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64664"/>
            <a:ext cx="6180018" cy="232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WordArt 39"/>
          <p:cNvSpPr>
            <a:spLocks noChangeArrowheads="1" noChangeShapeType="1" noTextEdit="1"/>
          </p:cNvSpPr>
          <p:nvPr/>
        </p:nvSpPr>
        <p:spPr bwMode="auto">
          <a:xfrm>
            <a:off x="8001000" y="2573199"/>
            <a:ext cx="2729320" cy="1018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8</a:t>
            </a:r>
          </a:p>
        </p:txBody>
      </p:sp>
      <p:sp>
        <p:nvSpPr>
          <p:cNvPr id="40" name="TextBox 2"/>
          <p:cNvSpPr txBox="1">
            <a:spLocks noChangeArrowheads="1"/>
          </p:cNvSpPr>
          <p:nvPr/>
        </p:nvSpPr>
        <p:spPr bwMode="auto">
          <a:xfrm>
            <a:off x="2790825" y="3435350"/>
            <a:ext cx="5133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Thiều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92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7505" y="0"/>
            <a:ext cx="12219505" cy="6858000"/>
            <a:chOff x="-13857" y="0"/>
            <a:chExt cx="12219505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2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9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18" y="415151"/>
            <a:ext cx="3692787" cy="4923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060" y="1273244"/>
            <a:ext cx="7064191" cy="529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2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7505" y="0"/>
            <a:ext cx="12219505" cy="6858000"/>
            <a:chOff x="-13857" y="0"/>
            <a:chExt cx="12219505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2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9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166" y="435298"/>
            <a:ext cx="4147298" cy="55297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72" y="459503"/>
            <a:ext cx="4117140" cy="5489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78941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27505" y="0"/>
            <a:ext cx="12219505" cy="6858000"/>
            <a:chOff x="-13857" y="0"/>
            <a:chExt cx="12219505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1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8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6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986" y="258183"/>
            <a:ext cx="3925197" cy="5233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058" y="1028892"/>
            <a:ext cx="3973605" cy="5298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5132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7505" y="0"/>
            <a:ext cx="12219505" cy="6858000"/>
            <a:chOff x="-13857" y="0"/>
            <a:chExt cx="12219505" cy="6858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2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9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316" y="1298601"/>
            <a:ext cx="4730289" cy="35477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780" y="2416629"/>
            <a:ext cx="3029045" cy="4038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84" y="216988"/>
            <a:ext cx="2952976" cy="3679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3614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7505" y="0"/>
            <a:ext cx="12219505" cy="6858000"/>
            <a:chOff x="-13857" y="0"/>
            <a:chExt cx="12219505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2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5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9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98" name="Rectangle 6">
            <a:extLst>
              <a:ext uri="{FF2B5EF4-FFF2-40B4-BE49-F238E27FC236}">
                <a16:creationId xmlns:a16="http://schemas.microsoft.com/office/drawing/2014/main" id="{CC3EFB73-7289-4EB5-9AE3-C78100798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323850"/>
            <a:ext cx="184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 sz="3600">
              <a:latin typeface=".VnAristote" pitchFamily="34" charset="0"/>
            </a:endParaRPr>
          </a:p>
        </p:txBody>
      </p:sp>
      <p:sp>
        <p:nvSpPr>
          <p:cNvPr id="5126" name="Rectangle 8">
            <a:extLst>
              <a:ext uri="{FF2B5EF4-FFF2-40B4-BE49-F238E27FC236}">
                <a16:creationId xmlns:a16="http://schemas.microsoft.com/office/drawing/2014/main" id="{1595590A-DE82-491A-A5B3-3DBB8BD50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131" y="253230"/>
            <a:ext cx="96791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altLang="vi-VN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4.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47501F-C441-4A1D-9086-FCB2C50B1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7465" l="0" r="32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647" b="83285"/>
          <a:stretch/>
        </p:blipFill>
        <p:spPr bwMode="auto">
          <a:xfrm>
            <a:off x="4742" y="2158"/>
            <a:ext cx="1326320" cy="114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id="{8D0871A9-F330-4EBE-8810-B677CE246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859" y="809107"/>
            <a:ext cx="9298065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defRPr/>
            </a:pP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>
              <a:defRPr/>
            </a:pP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-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Sản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phẩm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em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yêu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thích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?</a:t>
            </a:r>
          </a:p>
          <a:p>
            <a:pPr algn="just">
              <a:defRPr/>
            </a:pP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-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Hình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,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khối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của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các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bộ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phận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trên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sản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phẩm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?</a:t>
            </a:r>
          </a:p>
          <a:p>
            <a:pPr algn="just">
              <a:defRPr/>
            </a:pP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-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Kĩ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thuật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tạo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hình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và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tỉ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lệ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giữa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các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sản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phẩm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?</a:t>
            </a:r>
          </a:p>
          <a:p>
            <a:pPr algn="just">
              <a:defRPr/>
            </a:pP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- Ý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tưởng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điều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chỉnh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để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sản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phẩm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hoàn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thiện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hơn</a:t>
            </a:r>
            <a:r>
              <a:rPr lang="en-US" altLang="vi-VN" sz="2600" dirty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?</a:t>
            </a:r>
          </a:p>
        </p:txBody>
      </p:sp>
      <p:sp>
        <p:nvSpPr>
          <p:cNvPr id="16" name="Rectangle: Rounded Corners 25">
            <a:extLst>
              <a:ext uri="{FF2B5EF4-FFF2-40B4-BE49-F238E27FC236}">
                <a16:creationId xmlns:a16="http://schemas.microsoft.com/office/drawing/2014/main" id="{0F39B9BE-DB65-4602-96E8-51A9608CFBC4}"/>
              </a:ext>
            </a:extLst>
          </p:cNvPr>
          <p:cNvSpPr/>
          <p:nvPr/>
        </p:nvSpPr>
        <p:spPr>
          <a:xfrm>
            <a:off x="1319755" y="757785"/>
            <a:ext cx="8464326" cy="2325050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Mô hình giấy kiến trúc Căn phòng Nhật Bản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96680" l="2344" r="941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3" t="9481" r="5017" b="4448"/>
          <a:stretch/>
        </p:blipFill>
        <p:spPr bwMode="auto">
          <a:xfrm>
            <a:off x="705393" y="3344091"/>
            <a:ext cx="3043647" cy="291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ô hình nhà búp bê gỗ – căn phòng của một họa sĩ mê thư pháp – Đồ chơi trẻ  em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18" b="98441" l="4317" r="95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9" r="5435" b="2572"/>
          <a:stretch/>
        </p:blipFill>
        <p:spPr bwMode="auto">
          <a:xfrm>
            <a:off x="3892731" y="3218268"/>
            <a:ext cx="3239589" cy="319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ô hình nhà gỗ búp bê DIY – Căn phòng của Dola – Đồ chơi trẻ em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75" b="94854" l="3060" r="949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0" t="9239" r="4611" b="6452"/>
          <a:stretch/>
        </p:blipFill>
        <p:spPr bwMode="auto">
          <a:xfrm>
            <a:off x="7158445" y="3144255"/>
            <a:ext cx="3601448" cy="329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56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Ỹ THUẬT TẠO HÌNH CĂN PHÒNG LỚP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36" y="561704"/>
            <a:ext cx="3709851" cy="278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ảnh chủ đề tạo hình căn phò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684" y="3531395"/>
            <a:ext cx="3697967" cy="293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Ỹ THUẬT TẠO HÌNH CĂN PHÒNG LỚP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863" y="548640"/>
            <a:ext cx="3670662" cy="278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ạo Hình Căn Phòng Lớp 7 - Việt Nam Overnigh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259" y="548640"/>
            <a:ext cx="3921169" cy="276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ổng hợp Cách Làm Mô Hình Phòng Ngủ Bằng Giấy giá rẻ, bán chạy tháng 1/2024  - Mua Thông Minh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" t="4647" r="1449"/>
          <a:stretch/>
        </p:blipFill>
        <p:spPr bwMode="auto">
          <a:xfrm>
            <a:off x="235131" y="3540034"/>
            <a:ext cx="3779210" cy="312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Ỹ THUẬT TẠO HÌNH CĂN PHÒNG LỚP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279" y="3510642"/>
            <a:ext cx="3888379" cy="291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73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7505" y="0"/>
            <a:ext cx="12219505" cy="6858000"/>
            <a:chOff x="-13857" y="0"/>
            <a:chExt cx="12219505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2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5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9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98" name="Rectangle 6">
            <a:extLst>
              <a:ext uri="{FF2B5EF4-FFF2-40B4-BE49-F238E27FC236}">
                <a16:creationId xmlns:a16="http://schemas.microsoft.com/office/drawing/2014/main" id="{CC3EFB73-7289-4EB5-9AE3-C78100798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323850"/>
            <a:ext cx="184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 sz="3600">
              <a:latin typeface=".VnAristote" pitchFamily="34" charset="0"/>
            </a:endParaRPr>
          </a:p>
        </p:txBody>
      </p:sp>
      <p:sp>
        <p:nvSpPr>
          <p:cNvPr id="5126" name="Rectangle 8">
            <a:extLst>
              <a:ext uri="{FF2B5EF4-FFF2-40B4-BE49-F238E27FC236}">
                <a16:creationId xmlns:a16="http://schemas.microsoft.com/office/drawing/2014/main" id="{1595590A-DE82-491A-A5B3-3DBB8BD50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131" y="253230"/>
            <a:ext cx="96791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altLang="vi-VN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5.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47501F-C441-4A1D-9086-FCB2C50B1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7465" l="0" r="32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647" b="83285"/>
          <a:stretch/>
        </p:blipFill>
        <p:spPr bwMode="auto">
          <a:xfrm>
            <a:off x="4742" y="2158"/>
            <a:ext cx="1326320" cy="114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id="{8D0871A9-F330-4EBE-8810-B677CE246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860" y="809107"/>
            <a:ext cx="8877364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defRPr/>
            </a:pP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them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thẩm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thất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en-US" altLang="vi-VN" sz="2600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6" name="Rectangle: Rounded Corners 25">
            <a:extLst>
              <a:ext uri="{FF2B5EF4-FFF2-40B4-BE49-F238E27FC236}">
                <a16:creationId xmlns:a16="http://schemas.microsoft.com/office/drawing/2014/main" id="{0F39B9BE-DB65-4602-96E8-51A9608CFBC4}"/>
              </a:ext>
            </a:extLst>
          </p:cNvPr>
          <p:cNvSpPr/>
          <p:nvPr/>
        </p:nvSpPr>
        <p:spPr>
          <a:xfrm>
            <a:off x="1319754" y="757785"/>
            <a:ext cx="9470165" cy="1084078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24"/>
          <a:stretch/>
        </p:blipFill>
        <p:spPr>
          <a:xfrm rot="21107823">
            <a:off x="712984" y="2218570"/>
            <a:ext cx="5232108" cy="22132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39" b="8210"/>
          <a:stretch/>
        </p:blipFill>
        <p:spPr>
          <a:xfrm rot="21080169">
            <a:off x="4638275" y="4001870"/>
            <a:ext cx="5711468" cy="22037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20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7505" y="0"/>
            <a:ext cx="12219505" cy="6858000"/>
            <a:chOff x="-13857" y="0"/>
            <a:chExt cx="12219505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2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5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9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98" name="Rectangle 6">
            <a:extLst>
              <a:ext uri="{FF2B5EF4-FFF2-40B4-BE49-F238E27FC236}">
                <a16:creationId xmlns:a16="http://schemas.microsoft.com/office/drawing/2014/main" id="{CC3EFB73-7289-4EB5-9AE3-C78100798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323850"/>
            <a:ext cx="184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 sz="3600">
              <a:latin typeface=".VnAristote" pitchFamily="34" charset="0"/>
            </a:endParaRPr>
          </a:p>
        </p:txBody>
      </p:sp>
      <p:sp>
        <p:nvSpPr>
          <p:cNvPr id="5126" name="Rectangle 8">
            <a:extLst>
              <a:ext uri="{FF2B5EF4-FFF2-40B4-BE49-F238E27FC236}">
                <a16:creationId xmlns:a16="http://schemas.microsoft.com/office/drawing/2014/main" id="{1595590A-DE82-491A-A5B3-3DBB8BD50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131" y="253230"/>
            <a:ext cx="96791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altLang="vi-VN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5.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47501F-C441-4A1D-9086-FCB2C50B1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7465" l="0" r="32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647" b="83285"/>
          <a:stretch/>
        </p:blipFill>
        <p:spPr bwMode="auto">
          <a:xfrm>
            <a:off x="4742" y="2158"/>
            <a:ext cx="1326320" cy="114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id="{8D0871A9-F330-4EBE-8810-B677CE246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859" y="809107"/>
            <a:ext cx="9269249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defRPr/>
            </a:pP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đòi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thất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thẩm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endParaRPr lang="en-US" altLang="vi-VN" sz="2600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16" name="Rectangle: Rounded Corners 25">
            <a:extLst>
              <a:ext uri="{FF2B5EF4-FFF2-40B4-BE49-F238E27FC236}">
                <a16:creationId xmlns:a16="http://schemas.microsoft.com/office/drawing/2014/main" id="{0F39B9BE-DB65-4602-96E8-51A9608CFBC4}"/>
              </a:ext>
            </a:extLst>
          </p:cNvPr>
          <p:cNvSpPr/>
          <p:nvPr/>
        </p:nvSpPr>
        <p:spPr>
          <a:xfrm>
            <a:off x="1319754" y="757785"/>
            <a:ext cx="9679172" cy="1854786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24"/>
          <a:stretch/>
        </p:blipFill>
        <p:spPr>
          <a:xfrm rot="21107823">
            <a:off x="797602" y="2866584"/>
            <a:ext cx="4685172" cy="1981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39" b="8210"/>
          <a:stretch/>
        </p:blipFill>
        <p:spPr>
          <a:xfrm rot="21080169">
            <a:off x="5398413" y="4230887"/>
            <a:ext cx="4968678" cy="19171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1331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66451" y="1449593"/>
            <a:ext cx="851467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- </a:t>
            </a:r>
            <a:r>
              <a:rPr lang="en-US" sz="3200" b="1" smtClean="0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Hoàn </a:t>
            </a:r>
            <a:r>
              <a:rPr lang="en-US" sz="3200" b="1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thiện tạo dáng mô hình sản phẩm nội thất </a:t>
            </a:r>
            <a:r>
              <a:rPr lang="en-US" sz="320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yêu thích.(nếu chưa xong).</a:t>
            </a:r>
          </a:p>
          <a:p>
            <a:r>
              <a:rPr lang="en-US" sz="320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- Xem </a:t>
            </a:r>
            <a:r>
              <a:rPr lang="en-US" sz="320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trước bài 10/sgk/tr44. Sưu tầm </a:t>
            </a:r>
            <a:r>
              <a:rPr lang="en-US" sz="3200" b="1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tranh ảnh về những căn phòng</a:t>
            </a:r>
            <a:r>
              <a:rPr lang="en-US" sz="320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mà em thích.</a:t>
            </a:r>
          </a:p>
          <a:p>
            <a:r>
              <a:rPr lang="en-US" sz="320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 </a:t>
            </a:r>
            <a:r>
              <a:rPr lang="en-US" sz="3200" smtClean="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- Chuẩn </a:t>
            </a:r>
            <a:r>
              <a:rPr lang="en-US" sz="320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bị </a:t>
            </a:r>
            <a:r>
              <a:rPr lang="en-US" sz="3200" b="1">
                <a:solidFill>
                  <a:srgbClr val="FF0000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mô hình các sản phẩm nội thất đã làm trong tiết 19+20</a:t>
            </a:r>
            <a:r>
              <a:rPr lang="en-US" sz="3200"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, bút, giấy màu, bìa catton, keo, kéo,…</a:t>
            </a:r>
          </a:p>
          <a:p>
            <a:endParaRPr lang="en-US" sz="3200"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66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5307"/>
            <a:ext cx="12192000" cy="60885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" y="0"/>
            <a:ext cx="12192000" cy="953589"/>
          </a:xfrm>
          <a:prstGeom prst="rect">
            <a:avLst/>
          </a:prstGeom>
          <a:solidFill>
            <a:srgbClr val="FCAE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 rot="16476382">
            <a:off x="259050" y="-677036"/>
            <a:ext cx="1642188" cy="1615307"/>
          </a:xfrm>
          <a:prstGeom prst="chord">
            <a:avLst>
              <a:gd name="adj1" fmla="val 4873042"/>
              <a:gd name="adj2" fmla="val 16311222"/>
            </a:avLst>
          </a:prstGeom>
          <a:solidFill>
            <a:srgbClr val="C3516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0446" y="59734"/>
            <a:ext cx="16981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 ĐỀ</a:t>
            </a:r>
            <a:endParaRPr lang="en-US" sz="3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91860" y="0"/>
            <a:ext cx="932868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NỘI THẤT CĂN PHÒNG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" y="987413"/>
            <a:ext cx="12191999" cy="64633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19,20 – </a:t>
            </a:r>
            <a:r>
              <a:rPr lang="en-US" sz="36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9: THIẾT KẾ SẢN PHẨM NỘI THẤT</a:t>
            </a:r>
            <a:endParaRPr lang="en-US" sz="36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6396335"/>
            <a:ext cx="12191999" cy="46166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 21,22 – Bài 10: THIẾT KẾ MÔ HÌNH CĂN PHÒNG</a:t>
            </a:r>
            <a:endParaRPr lang="en-US" sz="2400" b="1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52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12739"/>
            <a:ext cx="12192000" cy="825461"/>
            <a:chOff x="0" y="0"/>
            <a:chExt cx="6821492" cy="37302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6821492" cy="373028"/>
            </a:xfrm>
            <a:custGeom>
              <a:avLst/>
              <a:gdLst/>
              <a:ahLst/>
              <a:cxnLst/>
              <a:rect l="l" t="t" r="r" b="b"/>
              <a:pathLst>
                <a:path w="6821492" h="373028">
                  <a:moveTo>
                    <a:pt x="0" y="0"/>
                  </a:moveTo>
                  <a:lnTo>
                    <a:pt x="6821492" y="0"/>
                  </a:lnTo>
                  <a:lnTo>
                    <a:pt x="6821492" y="373028"/>
                  </a:lnTo>
                  <a:lnTo>
                    <a:pt x="0" y="373028"/>
                  </a:lnTo>
                  <a:close/>
                </a:path>
              </a:pathLst>
            </a:custGeom>
            <a:grpFill/>
          </p:spPr>
        </p:sp>
      </p:grpSp>
      <p:grpSp>
        <p:nvGrpSpPr>
          <p:cNvPr id="7" name="Group 7"/>
          <p:cNvGrpSpPr/>
          <p:nvPr/>
        </p:nvGrpSpPr>
        <p:grpSpPr>
          <a:xfrm>
            <a:off x="10418415" y="134491"/>
            <a:ext cx="407751" cy="409945"/>
            <a:chOff x="0" y="0"/>
            <a:chExt cx="966745" cy="9719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66745" cy="971949"/>
            </a:xfrm>
            <a:custGeom>
              <a:avLst/>
              <a:gdLst/>
              <a:ahLst/>
              <a:cxnLst/>
              <a:rect l="l" t="t" r="r" b="b"/>
              <a:pathLst>
                <a:path w="966745" h="971949">
                  <a:moveTo>
                    <a:pt x="842284" y="59690"/>
                  </a:moveTo>
                  <a:cubicBezTo>
                    <a:pt x="877844" y="59690"/>
                    <a:pt x="907054" y="88900"/>
                    <a:pt x="907054" y="124460"/>
                  </a:cubicBezTo>
                  <a:lnTo>
                    <a:pt x="907054" y="847489"/>
                  </a:lnTo>
                  <a:cubicBezTo>
                    <a:pt x="907054" y="883049"/>
                    <a:pt x="877844" y="912259"/>
                    <a:pt x="842284" y="912259"/>
                  </a:cubicBezTo>
                  <a:lnTo>
                    <a:pt x="124460" y="912259"/>
                  </a:lnTo>
                  <a:cubicBezTo>
                    <a:pt x="88900" y="912259"/>
                    <a:pt x="59690" y="883049"/>
                    <a:pt x="59690" y="84748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42284" y="59690"/>
                  </a:lnTo>
                  <a:moveTo>
                    <a:pt x="84228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47489"/>
                  </a:lnTo>
                  <a:cubicBezTo>
                    <a:pt x="0" y="916069"/>
                    <a:pt x="55880" y="971949"/>
                    <a:pt x="124460" y="971949"/>
                  </a:cubicBezTo>
                  <a:lnTo>
                    <a:pt x="842285" y="971949"/>
                  </a:lnTo>
                  <a:cubicBezTo>
                    <a:pt x="910865" y="971949"/>
                    <a:pt x="966745" y="916069"/>
                    <a:pt x="966745" y="847489"/>
                  </a:cubicBezTo>
                  <a:lnTo>
                    <a:pt x="966745" y="124460"/>
                  </a:lnTo>
                  <a:cubicBezTo>
                    <a:pt x="966744" y="55880"/>
                    <a:pt x="910865" y="0"/>
                    <a:pt x="842284" y="0"/>
                  </a:cubicBezTo>
                  <a:close/>
                </a:path>
              </a:pathLst>
            </a:custGeom>
            <a:solidFill>
              <a:srgbClr val="274149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1031227" y="134491"/>
            <a:ext cx="407751" cy="409945"/>
            <a:chOff x="0" y="0"/>
            <a:chExt cx="966745" cy="97194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66745" cy="971949"/>
            </a:xfrm>
            <a:custGeom>
              <a:avLst/>
              <a:gdLst/>
              <a:ahLst/>
              <a:cxnLst/>
              <a:rect l="l" t="t" r="r" b="b"/>
              <a:pathLst>
                <a:path w="966745" h="971949">
                  <a:moveTo>
                    <a:pt x="842284" y="59690"/>
                  </a:moveTo>
                  <a:cubicBezTo>
                    <a:pt x="877844" y="59690"/>
                    <a:pt x="907054" y="88900"/>
                    <a:pt x="907054" y="124460"/>
                  </a:cubicBezTo>
                  <a:lnTo>
                    <a:pt x="907054" y="847489"/>
                  </a:lnTo>
                  <a:cubicBezTo>
                    <a:pt x="907054" y="883049"/>
                    <a:pt x="877844" y="912259"/>
                    <a:pt x="842284" y="912259"/>
                  </a:cubicBezTo>
                  <a:lnTo>
                    <a:pt x="124460" y="912259"/>
                  </a:lnTo>
                  <a:cubicBezTo>
                    <a:pt x="88900" y="912259"/>
                    <a:pt x="59690" y="883049"/>
                    <a:pt x="59690" y="84748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42284" y="59690"/>
                  </a:lnTo>
                  <a:moveTo>
                    <a:pt x="84228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47489"/>
                  </a:lnTo>
                  <a:cubicBezTo>
                    <a:pt x="0" y="916069"/>
                    <a:pt x="55880" y="971949"/>
                    <a:pt x="124460" y="971949"/>
                  </a:cubicBezTo>
                  <a:lnTo>
                    <a:pt x="842285" y="971949"/>
                  </a:lnTo>
                  <a:cubicBezTo>
                    <a:pt x="910865" y="971949"/>
                    <a:pt x="966745" y="916069"/>
                    <a:pt x="966745" y="847489"/>
                  </a:cubicBezTo>
                  <a:lnTo>
                    <a:pt x="966745" y="124460"/>
                  </a:lnTo>
                  <a:cubicBezTo>
                    <a:pt x="966744" y="55880"/>
                    <a:pt x="910865" y="0"/>
                    <a:pt x="842284" y="0"/>
                  </a:cubicBezTo>
                  <a:close/>
                </a:path>
              </a:pathLst>
            </a:custGeom>
            <a:solidFill>
              <a:srgbClr val="274149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9805603" y="134491"/>
            <a:ext cx="407751" cy="409945"/>
            <a:chOff x="0" y="0"/>
            <a:chExt cx="966745" cy="97194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66745" cy="971949"/>
            </a:xfrm>
            <a:custGeom>
              <a:avLst/>
              <a:gdLst/>
              <a:ahLst/>
              <a:cxnLst/>
              <a:rect l="l" t="t" r="r" b="b"/>
              <a:pathLst>
                <a:path w="966745" h="971949">
                  <a:moveTo>
                    <a:pt x="842284" y="59690"/>
                  </a:moveTo>
                  <a:cubicBezTo>
                    <a:pt x="877844" y="59690"/>
                    <a:pt x="907054" y="88900"/>
                    <a:pt x="907054" y="124460"/>
                  </a:cubicBezTo>
                  <a:lnTo>
                    <a:pt x="907054" y="847489"/>
                  </a:lnTo>
                  <a:cubicBezTo>
                    <a:pt x="907054" y="883049"/>
                    <a:pt x="877844" y="912259"/>
                    <a:pt x="842284" y="912259"/>
                  </a:cubicBezTo>
                  <a:lnTo>
                    <a:pt x="124460" y="912259"/>
                  </a:lnTo>
                  <a:cubicBezTo>
                    <a:pt x="88900" y="912259"/>
                    <a:pt x="59690" y="883049"/>
                    <a:pt x="59690" y="84748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842284" y="59690"/>
                  </a:lnTo>
                  <a:moveTo>
                    <a:pt x="84228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847489"/>
                  </a:lnTo>
                  <a:cubicBezTo>
                    <a:pt x="0" y="916069"/>
                    <a:pt x="55880" y="971949"/>
                    <a:pt x="124460" y="971949"/>
                  </a:cubicBezTo>
                  <a:lnTo>
                    <a:pt x="842285" y="971949"/>
                  </a:lnTo>
                  <a:cubicBezTo>
                    <a:pt x="910865" y="971949"/>
                    <a:pt x="966745" y="916069"/>
                    <a:pt x="966745" y="847489"/>
                  </a:cubicBezTo>
                  <a:lnTo>
                    <a:pt x="966745" y="124460"/>
                  </a:lnTo>
                  <a:cubicBezTo>
                    <a:pt x="966744" y="55880"/>
                    <a:pt x="910865" y="0"/>
                    <a:pt x="842284" y="0"/>
                  </a:cubicBezTo>
                  <a:close/>
                </a:path>
              </a:pathLst>
            </a:custGeom>
            <a:solidFill>
              <a:srgbClr val="274149"/>
            </a:solidFill>
          </p:spPr>
        </p:sp>
      </p:grpSp>
      <p:sp>
        <p:nvSpPr>
          <p:cNvPr id="13" name="AutoShape 13"/>
          <p:cNvSpPr/>
          <p:nvPr/>
        </p:nvSpPr>
        <p:spPr>
          <a:xfrm>
            <a:off x="0" y="838200"/>
            <a:ext cx="12192000" cy="0"/>
          </a:xfrm>
          <a:prstGeom prst="line">
            <a:avLst/>
          </a:prstGeom>
          <a:ln w="47625" cap="rnd">
            <a:solidFill>
              <a:srgbClr val="27414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9" name="TextBox 19"/>
          <p:cNvSpPr txBox="1"/>
          <p:nvPr/>
        </p:nvSpPr>
        <p:spPr>
          <a:xfrm>
            <a:off x="449784" y="115626"/>
            <a:ext cx="5248801" cy="656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</a:t>
            </a:r>
            <a:r>
              <a:rPr lang="vi-V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endParaRPr lang="en-US" sz="42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401285">
            <a:off x="121786" y="3823445"/>
            <a:ext cx="762659" cy="1762447"/>
          </a:xfrm>
          <a:prstGeom prst="rect">
            <a:avLst/>
          </a:prstGeom>
        </p:spPr>
      </p:pic>
      <p:pic>
        <p:nvPicPr>
          <p:cNvPr id="21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392604">
            <a:off x="765405" y="5100017"/>
            <a:ext cx="1780453" cy="1605645"/>
          </a:xfrm>
          <a:prstGeom prst="rect">
            <a:avLst/>
          </a:prstGeom>
        </p:spPr>
      </p:pic>
      <p:pic>
        <p:nvPicPr>
          <p:cNvPr id="23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7631"/>
          <a:stretch>
            <a:fillRect/>
          </a:stretch>
        </p:blipFill>
        <p:spPr>
          <a:xfrm>
            <a:off x="1284770" y="3102450"/>
            <a:ext cx="1704199" cy="1597953"/>
          </a:xfrm>
          <a:prstGeom prst="rect">
            <a:avLst/>
          </a:prstGeom>
        </p:spPr>
      </p:pic>
      <p:pic>
        <p:nvPicPr>
          <p:cNvPr id="24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94195">
            <a:off x="307803" y="1040859"/>
            <a:ext cx="1283122" cy="250254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47406" y="1143000"/>
            <a:ext cx="9093200" cy="288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30" indent="-609630" algn="just">
              <a:spcBef>
                <a:spcPts val="200"/>
              </a:spcBef>
              <a:spcAft>
                <a:spcPts val="200"/>
              </a:spcAft>
              <a:buAutoNum type="arabicPeriod"/>
            </a:pPr>
            <a:r>
              <a:rPr 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endParaRPr lang="vi-VN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609630" indent="-609630" algn="just">
              <a:spcBef>
                <a:spcPts val="200"/>
              </a:spcBef>
              <a:spcAft>
                <a:spcPts val="200"/>
              </a:spcAft>
              <a:buAutoNum type="arabicPeriod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609630" indent="-609630" algn="just">
              <a:spcBef>
                <a:spcPts val="200"/>
              </a:spcBef>
              <a:spcAft>
                <a:spcPts val="200"/>
              </a:spcAft>
              <a:buAutoNum type="arabicPeriod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609630" indent="-609630" algn="just">
              <a:spcBef>
                <a:spcPts val="200"/>
              </a:spcBef>
              <a:spcAft>
                <a:spcPts val="200"/>
              </a:spcAft>
              <a:buAutoNum type="arabicPeriod"/>
            </a:pP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609630" indent="-609630" algn="just">
              <a:spcBef>
                <a:spcPts val="200"/>
              </a:spcBef>
              <a:spcAft>
                <a:spcPts val="200"/>
              </a:spcAft>
              <a:buAutoNum type="arabicPeriod"/>
            </a:pP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4919868" y="4477522"/>
            <a:ext cx="6564075" cy="2387681"/>
          </a:xfrm>
          <a:prstGeom prst="rect">
            <a:avLst/>
          </a:prstGeom>
        </p:spPr>
      </p:pic>
      <p:pic>
        <p:nvPicPr>
          <p:cNvPr id="27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8893149">
            <a:off x="11295531" y="2083740"/>
            <a:ext cx="691152" cy="1484897"/>
          </a:xfrm>
          <a:prstGeom prst="rect">
            <a:avLst/>
          </a:prstGeom>
        </p:spPr>
      </p:pic>
      <p:pic>
        <p:nvPicPr>
          <p:cNvPr id="20" name="Picture 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11109353" y="3666172"/>
            <a:ext cx="925685" cy="110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7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dir="out" hasBounce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7505" y="0"/>
            <a:ext cx="12219505" cy="6858000"/>
            <a:chOff x="-13857" y="0"/>
            <a:chExt cx="12219505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2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5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9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98" name="Rectangle 6">
            <a:extLst>
              <a:ext uri="{FF2B5EF4-FFF2-40B4-BE49-F238E27FC236}">
                <a16:creationId xmlns:a16="http://schemas.microsoft.com/office/drawing/2014/main" id="{CC3EFB73-7289-4EB5-9AE3-C78100798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323850"/>
            <a:ext cx="184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 sz="3600">
              <a:latin typeface=".VnAristote" pitchFamily="34" charset="0"/>
            </a:endParaRPr>
          </a:p>
        </p:txBody>
      </p:sp>
      <p:sp>
        <p:nvSpPr>
          <p:cNvPr id="5126" name="Rectangle 8">
            <a:extLst>
              <a:ext uri="{FF2B5EF4-FFF2-40B4-BE49-F238E27FC236}">
                <a16:creationId xmlns:a16="http://schemas.microsoft.com/office/drawing/2014/main" id="{1595590A-DE82-491A-A5B3-3DBB8BD50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131" y="253230"/>
            <a:ext cx="96791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vi-VN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endParaRPr lang="vi-VN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47501F-C441-4A1D-9086-FCB2C50B1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7465" l="0" r="32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647" b="83285"/>
          <a:stretch/>
        </p:blipFill>
        <p:spPr bwMode="auto">
          <a:xfrm>
            <a:off x="4742" y="2158"/>
            <a:ext cx="1326320" cy="114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id="{8D0871A9-F330-4EBE-8810-B677CE246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7485" y="854827"/>
            <a:ext cx="10566652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>
              <a:defRPr/>
            </a:pP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>
              <a:defRPr/>
            </a:pP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>
              <a:defRPr/>
            </a:pP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?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Kĩ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thuật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tạo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hình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và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tỉ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lệ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giữa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các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bộ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phận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của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sản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phẩm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? </a:t>
            </a:r>
            <a:endParaRPr lang="en-US" altLang="vi-VN" sz="3600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F39B9BE-DB65-4602-96E8-51A9608CFBC4}"/>
              </a:ext>
            </a:extLst>
          </p:cNvPr>
          <p:cNvSpPr/>
          <p:nvPr/>
        </p:nvSpPr>
        <p:spPr>
          <a:xfrm>
            <a:off x="953995" y="783910"/>
            <a:ext cx="9415264" cy="1998479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935" y="2860338"/>
            <a:ext cx="7041506" cy="3482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5575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7505" y="0"/>
            <a:ext cx="12219505" cy="6858000"/>
            <a:chOff x="-13857" y="0"/>
            <a:chExt cx="12219505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2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5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9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98" name="Rectangle 6">
            <a:extLst>
              <a:ext uri="{FF2B5EF4-FFF2-40B4-BE49-F238E27FC236}">
                <a16:creationId xmlns:a16="http://schemas.microsoft.com/office/drawing/2014/main" id="{CC3EFB73-7289-4EB5-9AE3-C78100798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323850"/>
            <a:ext cx="184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 sz="3600">
              <a:latin typeface=".VnAristote" pitchFamily="34" charset="0"/>
            </a:endParaRPr>
          </a:p>
        </p:txBody>
      </p:sp>
      <p:sp>
        <p:nvSpPr>
          <p:cNvPr id="5126" name="Rectangle 8">
            <a:extLst>
              <a:ext uri="{FF2B5EF4-FFF2-40B4-BE49-F238E27FC236}">
                <a16:creationId xmlns:a16="http://schemas.microsoft.com/office/drawing/2014/main" id="{1595590A-DE82-491A-A5B3-3DBB8BD50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131" y="253230"/>
            <a:ext cx="96791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US" altLang="vi-VN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endParaRPr lang="vi-VN" sz="28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47501F-C441-4A1D-9086-FCB2C50B1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7465" l="0" r="32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647" b="83285"/>
          <a:stretch/>
        </p:blipFill>
        <p:spPr bwMode="auto">
          <a:xfrm>
            <a:off x="4742" y="2158"/>
            <a:ext cx="1326320" cy="114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id="{8D0871A9-F330-4EBE-8810-B677CE246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5657" y="854827"/>
            <a:ext cx="10175966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defRPr/>
            </a:pP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thất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nhu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thất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thẩm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mĩ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endParaRPr lang="en-US" altLang="vi-VN" sz="2800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0F39B9BE-DB65-4602-96E8-51A9608CFBC4}"/>
              </a:ext>
            </a:extLst>
          </p:cNvPr>
          <p:cNvSpPr/>
          <p:nvPr/>
        </p:nvSpPr>
        <p:spPr>
          <a:xfrm>
            <a:off x="953994" y="783910"/>
            <a:ext cx="10567445" cy="2586307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42" y="3528123"/>
            <a:ext cx="4951448" cy="2448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8" b="12059"/>
          <a:stretch/>
        </p:blipFill>
        <p:spPr>
          <a:xfrm>
            <a:off x="6115724" y="3532546"/>
            <a:ext cx="3798986" cy="2502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4169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7505" y="0"/>
            <a:ext cx="12219505" cy="6858000"/>
            <a:chOff x="-13857" y="0"/>
            <a:chExt cx="12219505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2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5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9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98" name="Rectangle 6">
            <a:extLst>
              <a:ext uri="{FF2B5EF4-FFF2-40B4-BE49-F238E27FC236}">
                <a16:creationId xmlns:a16="http://schemas.microsoft.com/office/drawing/2014/main" id="{CC3EFB73-7289-4EB5-9AE3-C78100798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323850"/>
            <a:ext cx="184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 sz="3600">
              <a:latin typeface=".VnAristote" pitchFamily="34" charset="0"/>
            </a:endParaRPr>
          </a:p>
        </p:txBody>
      </p:sp>
      <p:sp>
        <p:nvSpPr>
          <p:cNvPr id="5126" name="Rectangle 8">
            <a:extLst>
              <a:ext uri="{FF2B5EF4-FFF2-40B4-BE49-F238E27FC236}">
                <a16:creationId xmlns:a16="http://schemas.microsoft.com/office/drawing/2014/main" id="{1595590A-DE82-491A-A5B3-3DBB8BD50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131" y="253230"/>
            <a:ext cx="96791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altLang="vi-VN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2.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47501F-C441-4A1D-9086-FCB2C50B1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7465" l="0" r="32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647" b="83285"/>
          <a:stretch/>
        </p:blipFill>
        <p:spPr bwMode="auto">
          <a:xfrm>
            <a:off x="4742" y="2158"/>
            <a:ext cx="1326320" cy="114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id="{8D0871A9-F330-4EBE-8810-B677CE246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5657" y="854827"/>
            <a:ext cx="101759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defRPr/>
            </a:pP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thất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altLang="vi-VN" sz="28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8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bìa</a:t>
            </a:r>
            <a:endParaRPr lang="en-US" altLang="vi-VN" sz="2800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0" y="1407254"/>
            <a:ext cx="1791333" cy="1923775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909" y="1412704"/>
            <a:ext cx="2593386" cy="3077618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86" y="1422109"/>
            <a:ext cx="2631909" cy="3389111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029" y="1426213"/>
            <a:ext cx="3912012" cy="2417501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1830721" y="2887277"/>
            <a:ext cx="438375" cy="40011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bg1"/>
                </a:solidFill>
              </a:rPr>
              <a:t>1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50356" y="4067628"/>
            <a:ext cx="438375" cy="40011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2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52146" y="4374826"/>
            <a:ext cx="391055" cy="40011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289793" y="1474872"/>
            <a:ext cx="438375" cy="40011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414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7505" y="0"/>
            <a:ext cx="12219505" cy="6858000"/>
            <a:chOff x="-13857" y="0"/>
            <a:chExt cx="12219505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2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5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9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98" name="Rectangle 6">
            <a:extLst>
              <a:ext uri="{FF2B5EF4-FFF2-40B4-BE49-F238E27FC236}">
                <a16:creationId xmlns:a16="http://schemas.microsoft.com/office/drawing/2014/main" id="{CC3EFB73-7289-4EB5-9AE3-C78100798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323850"/>
            <a:ext cx="184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 sz="3600">
              <a:latin typeface=".VnAristote" pitchFamily="34" charset="0"/>
            </a:endParaRPr>
          </a:p>
        </p:txBody>
      </p:sp>
      <p:sp>
        <p:nvSpPr>
          <p:cNvPr id="5126" name="Rectangle 8">
            <a:extLst>
              <a:ext uri="{FF2B5EF4-FFF2-40B4-BE49-F238E27FC236}">
                <a16:creationId xmlns:a16="http://schemas.microsoft.com/office/drawing/2014/main" id="{1595590A-DE82-491A-A5B3-3DBB8BD50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131" y="253230"/>
            <a:ext cx="96791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altLang="vi-VN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2.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47501F-C441-4A1D-9086-FCB2C50B1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7465" l="0" r="32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647" b="83285"/>
          <a:stretch/>
        </p:blipFill>
        <p:spPr bwMode="auto">
          <a:xfrm>
            <a:off x="4742" y="2158"/>
            <a:ext cx="1326320" cy="114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id="{8D0871A9-F330-4EBE-8810-B677CE246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513" y="4238107"/>
            <a:ext cx="9784081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defRPr/>
            </a:pP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phác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defRPr/>
            </a:pP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Bước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2: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Triển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khai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bản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vẽ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kĩ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thuật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lên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bìa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cac-tông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 algn="just">
              <a:defRPr/>
            </a:pP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Bước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3: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Cắt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hình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các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bộ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phận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của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sản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phẩm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theo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bản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vẽ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kĩ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thuật</a:t>
            </a:r>
            <a:endParaRPr lang="en-US" altLang="vi-VN" sz="2600" dirty="0" smtClean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  <a:p>
            <a:pPr algn="just">
              <a:defRPr/>
            </a:pP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Bước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4: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Gắn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kết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các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bộ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phận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tạo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hình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và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trang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trí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hoàn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thiện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sản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phẩm</a:t>
            </a:r>
            <a:endParaRPr lang="en-US" altLang="vi-VN" sz="2600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6" y="819425"/>
            <a:ext cx="1791333" cy="1923775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35" y="824875"/>
            <a:ext cx="2593386" cy="3077618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912" y="834280"/>
            <a:ext cx="2631909" cy="3389111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155" y="838384"/>
            <a:ext cx="3912012" cy="2417501"/>
          </a:xfrm>
          <a:prstGeom prst="rect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1856847" y="2299448"/>
            <a:ext cx="438375" cy="40011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bg1"/>
                </a:solidFill>
              </a:rPr>
              <a:t>1</a:t>
            </a:r>
            <a:endParaRPr lang="en-US" sz="2000" b="1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76482" y="3479799"/>
            <a:ext cx="438375" cy="40011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2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378272" y="3786997"/>
            <a:ext cx="391055" cy="40011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315919" y="887043"/>
            <a:ext cx="438375" cy="40011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chemeClr val="bg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7515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27505" y="0"/>
            <a:ext cx="12219505" cy="6858000"/>
            <a:chOff x="-13857" y="0"/>
            <a:chExt cx="12219505" cy="68580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D2FEB62-4FB0-4383-AE9D-8ABC1E5BA417}"/>
                </a:ext>
              </a:extLst>
            </p:cNvPr>
            <p:cNvGrpSpPr/>
            <p:nvPr/>
          </p:nvGrpSpPr>
          <p:grpSpPr>
            <a:xfrm>
              <a:off x="-13857" y="0"/>
              <a:ext cx="12205857" cy="6858000"/>
              <a:chOff x="-13857" y="0"/>
              <a:chExt cx="12205857" cy="6858000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C33F3F3-6216-4291-B504-DEFA239885F1}"/>
                  </a:ext>
                </a:extLst>
              </p:cNvPr>
              <p:cNvGrpSpPr/>
              <p:nvPr/>
            </p:nvGrpSpPr>
            <p:grpSpPr>
              <a:xfrm>
                <a:off x="-13857" y="0"/>
                <a:ext cx="12205857" cy="6858000"/>
                <a:chOff x="-13857" y="0"/>
                <a:chExt cx="12205857" cy="6858000"/>
              </a:xfrm>
            </p:grpSpPr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7B5F0FAC-CC8A-4E0B-B5AC-8D21C283AFD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2" name="Rectangle 29">
                  <a:extLst>
                    <a:ext uri="{FF2B5EF4-FFF2-40B4-BE49-F238E27FC236}">
                      <a16:creationId xmlns:a16="http://schemas.microsoft.com/office/drawing/2014/main" id="{CB3FDB69-494A-4731-B9F5-EDD2D9C177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073" y="152400"/>
                  <a:ext cx="11554691" cy="6477000"/>
                </a:xfrm>
                <a:prstGeom prst="rect">
                  <a:avLst/>
                </a:prstGeom>
                <a:noFill/>
                <a:ln w="28575" algn="ctr">
                  <a:solidFill>
                    <a:schemeClr val="accent2">
                      <a:lumMod val="75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endParaRPr lang="vi-VN" altLang="en-US" sz="3200">
                    <a:latin typeface="VNI-Times" pitchFamily="2" charset="0"/>
                  </a:endParaRPr>
                </a:p>
              </p:txBody>
            </p:sp>
            <p:sp>
              <p:nvSpPr>
                <p:cNvPr id="15" name="Rectangle: Top Corners Rounded 15">
                  <a:extLst>
                    <a:ext uri="{FF2B5EF4-FFF2-40B4-BE49-F238E27FC236}">
                      <a16:creationId xmlns:a16="http://schemas.microsoft.com/office/drawing/2014/main" id="{64D87223-09CE-4DE3-AD12-5D12CBE4C9BA}"/>
                    </a:ext>
                  </a:extLst>
                </p:cNvPr>
                <p:cNvSpPr/>
                <p:nvPr/>
              </p:nvSpPr>
              <p:spPr>
                <a:xfrm rot="5400000">
                  <a:off x="-2339185" y="3285767"/>
                  <a:ext cx="5149418" cy="498761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endParaRPr lang="en-US" dirty="0">
                    <a:latin typeface="Lato Light" panose="020F0502020204030203" pitchFamily="34" charset="0"/>
                    <a:ea typeface="Lato Light" panose="020F0502020204030203" pitchFamily="34" charset="0"/>
                    <a:cs typeface="Lato Light" panose="020F0502020204030203" pitchFamily="34" charset="0"/>
                  </a:endParaRPr>
                </a:p>
              </p:txBody>
            </p:sp>
          </p:grpSp>
          <p:pic>
            <p:nvPicPr>
              <p:cNvPr id="9" name="图片 3">
                <a:extLst>
                  <a:ext uri="{FF2B5EF4-FFF2-40B4-BE49-F238E27FC236}">
                    <a16:creationId xmlns:a16="http://schemas.microsoft.com/office/drawing/2014/main" id="{3605ED87-3607-41C1-BDA3-B0DAF24B57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6565" y="255588"/>
                <a:ext cx="636588" cy="622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" name="Picture 2" descr="https://i.pinimg.com/564x/dc/2a/39/dc2a392d14bcbfd0a6afc17f75883856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506" b="89837" l="9752" r="898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5" t="14246" r="19248" b="34305"/>
            <a:stretch/>
          </p:blipFill>
          <p:spPr bwMode="auto">
            <a:xfrm flipH="1">
              <a:off x="10044752" y="4430463"/>
              <a:ext cx="2160896" cy="2427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098" name="Rectangle 6">
            <a:extLst>
              <a:ext uri="{FF2B5EF4-FFF2-40B4-BE49-F238E27FC236}">
                <a16:creationId xmlns:a16="http://schemas.microsoft.com/office/drawing/2014/main" id="{CC3EFB73-7289-4EB5-9AE3-C78100798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323850"/>
            <a:ext cx="1841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vi-VN" altLang="vi-VN" sz="3600">
              <a:latin typeface=".VnAristote" pitchFamily="34" charset="0"/>
            </a:endParaRPr>
          </a:p>
        </p:txBody>
      </p:sp>
      <p:sp>
        <p:nvSpPr>
          <p:cNvPr id="5126" name="Rectangle 8">
            <a:extLst>
              <a:ext uri="{FF2B5EF4-FFF2-40B4-BE49-F238E27FC236}">
                <a16:creationId xmlns:a16="http://schemas.microsoft.com/office/drawing/2014/main" id="{1595590A-DE82-491A-A5B3-3DBB8BD50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131" y="253230"/>
            <a:ext cx="96791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ts val="200"/>
              </a:spcBef>
              <a:spcAft>
                <a:spcPts val="200"/>
              </a:spcAft>
            </a:pPr>
            <a:r>
              <a:rPr lang="en-US" altLang="vi-VN" sz="2800" b="1" dirty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3</a:t>
            </a:r>
            <a:r>
              <a:rPr lang="en-US" altLang="vi-VN" sz="2800" b="1" dirty="0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47501F-C441-4A1D-9086-FCB2C50B13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7465" l="0" r="322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647" b="83285"/>
          <a:stretch/>
        </p:blipFill>
        <p:spPr bwMode="auto">
          <a:xfrm>
            <a:off x="4742" y="2158"/>
            <a:ext cx="1326320" cy="114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id="{8D0871A9-F330-4EBE-8810-B677CE246A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843" y="809107"/>
            <a:ext cx="9784081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defRPr/>
            </a:pP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thất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>
              <a:defRPr/>
            </a:pP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-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Xác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định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kiểu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dáng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,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đặc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điểm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của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sản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phẩm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và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thực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hiện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theo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hướng</a:t>
            </a:r>
            <a:r>
              <a:rPr lang="en-US" altLang="vi-VN" sz="2600" dirty="0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2600" dirty="0" err="1" smtClean="0">
                <a:solidFill>
                  <a:srgbClr val="000099"/>
                </a:solidFill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dẫn</a:t>
            </a:r>
            <a:endParaRPr lang="en-US" altLang="vi-VN" sz="2600" dirty="0">
              <a:solidFill>
                <a:srgbClr val="000099"/>
              </a:solidFill>
              <a:latin typeface="Cambria" panose="02040503050406030204" pitchFamily="18" charset="0"/>
              <a:ea typeface="Cambria" panose="02040503050406030204" pitchFamily="18" charset="0"/>
              <a:cs typeface="+mj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2" b="131"/>
          <a:stretch/>
        </p:blipFill>
        <p:spPr>
          <a:xfrm>
            <a:off x="1178875" y="2599509"/>
            <a:ext cx="3484565" cy="2061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0" b="10776"/>
          <a:stretch/>
        </p:blipFill>
        <p:spPr>
          <a:xfrm>
            <a:off x="4796375" y="2587376"/>
            <a:ext cx="4621946" cy="3108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0448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T8- Tiết 21,22- Bài 10- Thiết kế mô hình căn phò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0746" y="0"/>
            <a:ext cx="3857625" cy="6858000"/>
          </a:xfrm>
          <a:prstGeom prst="rect">
            <a:avLst/>
          </a:prstGeo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1595590A-DE82-491A-A5B3-3DBB8BD50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7111" y="422042"/>
            <a:ext cx="1246594" cy="6186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altLang="vi-VN" sz="36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Cách</a:t>
            </a:r>
            <a:r>
              <a:rPr lang="en-US" altLang="vi-VN" sz="3600" b="1" dirty="0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36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thiết</a:t>
            </a:r>
            <a:r>
              <a:rPr lang="en-US" altLang="vi-VN" sz="3600" b="1" dirty="0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36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kế</a:t>
            </a:r>
            <a:r>
              <a:rPr lang="en-US" altLang="vi-VN" sz="3600" b="1" dirty="0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36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mô</a:t>
            </a:r>
            <a:r>
              <a:rPr lang="en-US" altLang="vi-VN" sz="3600" b="1" dirty="0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36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hình</a:t>
            </a:r>
            <a:r>
              <a:rPr lang="en-US" altLang="vi-VN" sz="3600" b="1" dirty="0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36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căn</a:t>
            </a:r>
            <a:r>
              <a:rPr lang="en-US" altLang="vi-VN" sz="3600" b="1" dirty="0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36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phòng</a:t>
            </a:r>
            <a:r>
              <a:rPr lang="en-US" altLang="vi-VN" sz="3600" b="1" dirty="0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3D </a:t>
            </a:r>
            <a:r>
              <a:rPr lang="en-US" altLang="vi-VN" sz="36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đơn</a:t>
            </a:r>
            <a:r>
              <a:rPr lang="en-US" altLang="vi-VN" sz="3600" b="1" dirty="0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lang="en-US" altLang="vi-VN" sz="36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giản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61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621</Words>
  <Application>Microsoft Office PowerPoint</Application>
  <PresentationFormat>Widescreen</PresentationFormat>
  <Paragraphs>52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.VnAristote</vt:lpstr>
      <vt:lpstr>Arial</vt:lpstr>
      <vt:lpstr>Calibri</vt:lpstr>
      <vt:lpstr>Calibri Light</vt:lpstr>
      <vt:lpstr>Cambria</vt:lpstr>
      <vt:lpstr>Lato Light</vt:lpstr>
      <vt:lpstr>Times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Thao</dc:creator>
  <cp:lastModifiedBy>Administrator</cp:lastModifiedBy>
  <cp:revision>30</cp:revision>
  <dcterms:created xsi:type="dcterms:W3CDTF">2023-07-14T17:44:24Z</dcterms:created>
  <dcterms:modified xsi:type="dcterms:W3CDTF">2024-03-04T13:32:03Z</dcterms:modified>
</cp:coreProperties>
</file>