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345" r:id="rId6"/>
    <p:sldId id="363" r:id="rId7"/>
    <p:sldId id="400" r:id="rId8"/>
    <p:sldId id="367" r:id="rId9"/>
    <p:sldId id="403" r:id="rId10"/>
    <p:sldId id="404" r:id="rId11"/>
    <p:sldId id="366" r:id="rId12"/>
    <p:sldId id="402" r:id="rId13"/>
    <p:sldId id="405" r:id="rId14"/>
    <p:sldId id="406" r:id="rId15"/>
    <p:sldId id="290" r:id="rId16"/>
    <p:sldId id="346" r:id="rId17"/>
    <p:sldId id="409" r:id="rId18"/>
    <p:sldId id="410" r:id="rId19"/>
    <p:sldId id="408" r:id="rId20"/>
    <p:sldId id="371" r:id="rId21"/>
    <p:sldId id="411" r:id="rId22"/>
    <p:sldId id="349" r:id="rId23"/>
    <p:sldId id="344" r:id="rId24"/>
    <p:sldId id="270" r:id="rId25"/>
  </p:sldIdLst>
  <p:sldSz cx="18288000" cy="10287000"/>
  <p:notesSz cx="6858000" cy="9144000"/>
  <p:embeddedFontLst>
    <p:embeddedFont>
      <p:font typeface="Aharoni" panose="020B0604020202020204" charset="0"/>
      <p:bold r:id="rId27"/>
    </p:embeddedFont>
    <p:embeddedFont>
      <p:font typeface="Merriweather Sans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Malgun Gothic" panose="020B0503020000020004" pitchFamily="34" charset="-127"/>
      <p:regular r:id="rId33"/>
      <p:bold r:id="rId34"/>
    </p:embeddedFont>
    <p:embeddedFont>
      <p:font typeface="Sniglet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B6"/>
    <a:srgbClr val="3D7073"/>
    <a:srgbClr val="C4DAD3"/>
    <a:srgbClr val="D3D4E7"/>
    <a:srgbClr val="5F5896"/>
    <a:srgbClr val="6F68A6"/>
    <a:srgbClr val="484DA9"/>
    <a:srgbClr val="9791C3"/>
    <a:srgbClr val="ACE5DA"/>
    <a:srgbClr val="FC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1FA0D-B874-4F66-A0A4-05660E9A257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A1E7-9111-4FA7-A8A9-99327144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64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2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7679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0075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0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9048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9062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9878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027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475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08736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89086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30201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4807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37160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1274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microsoft.com/office/2007/relationships/hdphoto" Target="../media/hdphoto9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7.sv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800100"/>
            <a:ext cx="18592800" cy="9067800"/>
          </a:xfrm>
          <a:prstGeom prst="rect">
            <a:avLst/>
          </a:prstGeom>
        </p:spPr>
      </p:pic>
      <p:sp>
        <p:nvSpPr>
          <p:cNvPr id="116" name="Google Shape;692;p26"/>
          <p:cNvSpPr txBox="1">
            <a:spLocks/>
          </p:cNvSpPr>
          <p:nvPr/>
        </p:nvSpPr>
        <p:spPr>
          <a:xfrm>
            <a:off x="1600200" y="2324100"/>
            <a:ext cx="14761407" cy="5670486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5000"/>
              </a:lnSpc>
            </a:pPr>
            <a:r>
              <a:rPr lang="en-US" sz="7500" b="1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7500" b="1" smtClean="0">
              <a:solidFill>
                <a:srgbClr val="3D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5000"/>
              </a:lnSpc>
            </a:pPr>
            <a:r>
              <a:rPr lang="en-US" sz="7500" b="1" smtClean="0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TIẾT </a:t>
            </a:r>
            <a:r>
              <a:rPr lang="en-US" sz="7500" b="1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en-US" sz="7500" b="1" smtClean="0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7500" b="1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endParaRPr lang="en-US" sz="7500" b="1" smtClean="0">
              <a:solidFill>
                <a:srgbClr val="3D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5000"/>
              </a:lnSpc>
            </a:pPr>
            <a:r>
              <a:rPr lang="en-US" sz="7500" b="1" smtClean="0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7500" b="1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VÀ </a:t>
            </a:r>
            <a:r>
              <a:rPr lang="en-US" sz="7500" b="1" smtClean="0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</a:t>
            </a:r>
            <a:r>
              <a:rPr lang="en-US" sz="7500" b="1">
                <a:solidFill>
                  <a:srgbClr val="3D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9471" y="59254"/>
                <a:ext cx="17884942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vi-VN" sz="38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ử </a:t>
                </a:r>
                <a:r>
                  <a:rPr lang="vi-VN" sz="3800">
                    <a:ea typeface="Calibri" panose="020F0502020204030204" pitchFamily="34" charset="0"/>
                    <a:cs typeface="Times New Roman" panose="02020603050405020304" pitchFamily="18" charset="0"/>
                  </a:rPr>
                  <a:t>dụng phần mềm GeoGebra để </a:t>
                </a:r>
                <a:r>
                  <a:rPr lang="vi-VN" sz="3800">
                    <a:ea typeface="Calibri" panose="020F0502020204030204" pitchFamily="34" charset="0"/>
                    <a:cs typeface="Times New Roman" panose="02020603050405020304" pitchFamily="18" charset="0"/>
                  </a:rPr>
                  <a:t>vẽ </a:t>
                </a:r>
                <a:r>
                  <a:rPr lang="vi-VN" sz="38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vi-VN" sz="38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thị các hàm số </a:t>
                </a:r>
                <a14:m>
                  <m:oMath xmlns:m="http://schemas.openxmlformats.org/officeDocument/2006/math"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8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3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38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 đó tìm tọa độ giao điểm của hai đồ thị hàm số trên. </a:t>
                </a:r>
                <a:endParaRPr lang="en-US" sz="38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71" y="59254"/>
                <a:ext cx="17884942" cy="1846659"/>
              </a:xfrm>
              <a:prstGeom prst="rect">
                <a:avLst/>
              </a:prstGeom>
              <a:blipFill>
                <a:blip r:embed="rId2"/>
                <a:stretch>
                  <a:fillRect l="-1125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913" y="2040454"/>
            <a:ext cx="16024058" cy="4093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470" y="6351998"/>
            <a:ext cx="1810852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>
                <a:ea typeface="Malgun Gothic" panose="020B0503020000020004" pitchFamily="34" charset="-127"/>
                <a:cs typeface="Times New Roman" panose="02020603050405020304" pitchFamily="18" charset="0"/>
              </a:rPr>
              <a:t>-</a:t>
            </a:r>
            <a:r>
              <a:rPr lang="en-US" sz="380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8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Sử dụng câu lệnh Intersect ({&lt;phương trình thứ nhất&gt;, (&lt;phương trình thứ hai&gt;})</a:t>
            </a:r>
            <a:r>
              <a:rPr lang="en-US" sz="38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 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7310" y="7453643"/>
            <a:ext cx="9125890" cy="25666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470" y="7209575"/>
            <a:ext cx="835493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trên ô lệnh của cửa sổ CAS để tìm tọa độ giao điểm của hai đường thẳng có phương trình tương ứng.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3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136358" y="120316"/>
            <a:ext cx="17983200" cy="9976184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2"/>
          <p:cNvSpPr txBox="1"/>
          <p:nvPr/>
        </p:nvSpPr>
        <p:spPr>
          <a:xfrm>
            <a:off x="914400" y="333226"/>
            <a:ext cx="544395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1828800">
              <a:buClr>
                <a:srgbClr val="143E63"/>
              </a:buClr>
              <a:buSzPts val="3000"/>
              <a:defRPr/>
            </a:pPr>
            <a:r>
              <a:rPr lang="en-US" sz="6500" b="1" kern="0">
                <a:solidFill>
                  <a:srgbClr val="C00000"/>
                </a:solidFill>
                <a:latin typeface="Arial"/>
                <a:cs typeface="Arial"/>
                <a:sym typeface="Merriweather Sans"/>
              </a:rPr>
              <a:t>LUYỆN </a:t>
            </a:r>
            <a:r>
              <a:rPr lang="en-US" sz="6500" b="1" kern="0" smtClean="0">
                <a:solidFill>
                  <a:srgbClr val="C00000"/>
                </a:solidFill>
                <a:latin typeface="Arial"/>
                <a:cs typeface="Arial"/>
                <a:sym typeface="Merriweather Sans"/>
              </a:rPr>
              <a:t>TẬP</a:t>
            </a:r>
            <a:endParaRPr lang="en-US" sz="6500" b="1" kern="0" dirty="0">
              <a:solidFill>
                <a:srgbClr val="C00000"/>
              </a:solidFill>
              <a:latin typeface="Arial"/>
              <a:cs typeface="Arial"/>
              <a:sym typeface="Merriweather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5994" y="297477"/>
            <a:ext cx="96774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Sử dụng phần mềm GeoGebra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3800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33450" y="1714500"/>
            <a:ext cx="15341925" cy="679113"/>
            <a:chOff x="1193475" y="2703095"/>
            <a:chExt cx="15341925" cy="679113"/>
          </a:xfrm>
        </p:grpSpPr>
        <p:sp>
          <p:nvSpPr>
            <p:cNvPr id="8" name="Rectangle 7"/>
            <p:cNvSpPr/>
            <p:nvPr/>
          </p:nvSpPr>
          <p:spPr>
            <a:xfrm>
              <a:off x="1193475" y="2705100"/>
              <a:ext cx="970368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800" b="1">
                  <a:solidFill>
                    <a:srgbClr val="3D7073"/>
                  </a:solidFill>
                </a:rPr>
                <a:t>1</a:t>
              </a:r>
              <a:r>
                <a:rPr lang="vi-VN" sz="3800" b="1">
                  <a:solidFill>
                    <a:srgbClr val="3D7073"/>
                  </a:solidFill>
                </a:rPr>
                <a:t>. </a:t>
              </a:r>
              <a:r>
                <a:rPr lang="en-US" sz="3800" b="1" smtClean="0">
                  <a:solidFill>
                    <a:srgbClr val="3D70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(SGK – tr114) </a:t>
              </a:r>
              <a:r>
                <a:rPr lang="vi-VN" sz="3800" smtClean="0"/>
                <a:t>Giải </a:t>
              </a:r>
              <a:r>
                <a:rPr lang="vi-VN" sz="3800"/>
                <a:t>các phương trình sau:</a:t>
              </a:r>
              <a:endParaRPr lang="en-US" sz="3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625733" y="2703095"/>
                  <a:ext cx="4909667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8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a14:m>
                  <a:endParaRPr lang="en-US" sz="3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5733" y="2703095"/>
                  <a:ext cx="4909667" cy="677108"/>
                </a:xfrm>
                <a:prstGeom prst="rect">
                  <a:avLst/>
                </a:prstGeom>
                <a:blipFill>
                  <a:blip r:embed="rId2"/>
                  <a:stretch>
                    <a:fillRect l="-4094" t="-14414" b="-360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678036" y="6764804"/>
            <a:ext cx="174415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8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3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fr-FR" sz="38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fr-FR" sz="3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nhập Solve (x^2 – 4x + 10 = 0), ta thu được kết quả như hình vẽ.</a:t>
            </a:r>
            <a:endParaRPr lang="en-US" sz="3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75712" y="5251784"/>
            <a:ext cx="2057401" cy="1386876"/>
            <a:chOff x="1421734" y="630337"/>
            <a:chExt cx="2317185" cy="10055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07556" y="839067"/>
              <a:ext cx="2231363" cy="49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3800" b="1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lời:</a:t>
              </a:r>
              <a:endPara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36" y="7962900"/>
            <a:ext cx="7509453" cy="19150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58888" y="8884619"/>
            <a:ext cx="810991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Vậy phương trình đã cho </a:t>
            </a: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 </a:t>
            </a:r>
            <a:r>
              <a: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nghiệm.</a:t>
            </a:r>
            <a:endParaRPr lang="en-US" sz="3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358" y="2528040"/>
            <a:ext cx="17983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800" i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Bước 1.</a:t>
            </a: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Khởi động phần </a:t>
            </a: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mềm </a:t>
            </a:r>
            <a:r>
              <a:rPr lang="fr-FR" sz="3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Geogebrra, </a:t>
            </a: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chọn Complex Adaptive System (CAS).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3800" i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Bước 2.</a:t>
            </a: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Ta dùng lệnh Solve (&lt;phương trình&gt;) hoặc Solitions (&lt;phương trình&gt;) trên ô lệnh của cửa sổ CAS để giải phương trình.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6358" y="120316"/>
            <a:ext cx="17983200" cy="9976184"/>
            <a:chOff x="1028700" y="743240"/>
            <a:chExt cx="15613811" cy="8800520"/>
          </a:xfrm>
        </p:grpSpPr>
        <p:grpSp>
          <p:nvGrpSpPr>
            <p:cNvPr id="19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21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22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1211" y="342900"/>
                <a:ext cx="4171734" cy="1287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1" y="342900"/>
                <a:ext cx="4171734" cy="1287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95299" y="1943100"/>
            <a:ext cx="2057401" cy="1386876"/>
            <a:chOff x="1421734" y="630337"/>
            <a:chExt cx="2317185" cy="10055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07556" y="839067"/>
              <a:ext cx="2231363" cy="49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3800" b="1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lời:</a:t>
              </a:r>
              <a:endPara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1547" y="34671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nhập Solve (x + 9/(x – 1) = 7), ta thu được kết quả như hình vẽ.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61211" y="8039100"/>
                <a:ext cx="7878936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Vậy phương trình đã cho có nghiệm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1" y="8039100"/>
                <a:ext cx="7878936" cy="1824923"/>
              </a:xfrm>
              <a:prstGeom prst="rect">
                <a:avLst/>
              </a:prstGeom>
              <a:blipFill>
                <a:blip r:embed="rId5"/>
                <a:stretch>
                  <a:fillRect l="-2786" r="-4489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Thực hành 1 trang 114 Toán 9 Tập 2 | Kết nối tri thức Giải Toán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5600700"/>
            <a:ext cx="7765818" cy="23154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>
            <a:endCxn id="22" idx="2"/>
          </p:cNvCxnSpPr>
          <p:nvPr/>
        </p:nvCxnSpPr>
        <p:spPr>
          <a:xfrm>
            <a:off x="9104413" y="120316"/>
            <a:ext cx="23545" cy="9976184"/>
          </a:xfrm>
          <a:prstGeom prst="line">
            <a:avLst/>
          </a:prstGeom>
          <a:ln w="57150">
            <a:solidFill>
              <a:srgbClr val="9FC2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459088" y="266700"/>
                <a:ext cx="7120688" cy="868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88" y="266700"/>
                <a:ext cx="7120688" cy="8683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9483151" y="1257300"/>
            <a:ext cx="2057401" cy="1386876"/>
            <a:chOff x="1421734" y="630337"/>
            <a:chExt cx="2317185" cy="100559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07556" y="839067"/>
              <a:ext cx="2231363" cy="49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3800" b="1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lời:</a:t>
              </a:r>
              <a:endPara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59088" y="2628900"/>
            <a:ext cx="8338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nhập Solve (x^2 – 2(sqrt(3) – 1) – 2sqrt(3) = 0), ta thu được kết quả như hình vẽ.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" name="Picture 30" descr="Thực hành 1 trang 114 Toán 9 Tập 2 | Kết nối tri thức Giải Toán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770" y="5600700"/>
            <a:ext cx="7709976" cy="227108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483151" y="7962900"/>
                <a:ext cx="8314073" cy="1889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phương trình đã cho có nghiệm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151" y="7962900"/>
                <a:ext cx="8314073" cy="1889748"/>
              </a:xfrm>
              <a:prstGeom prst="rect">
                <a:avLst/>
              </a:prstGeom>
              <a:blipFill>
                <a:blip r:embed="rId11"/>
                <a:stretch>
                  <a:fillRect l="-2641" r="-2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37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25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597568" y="495300"/>
            <a:ext cx="17016663" cy="9176084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14666" y="800100"/>
                <a:ext cx="6305334" cy="129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66" y="800100"/>
                <a:ext cx="6305334" cy="129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048732" y="2308824"/>
            <a:ext cx="2057401" cy="1386876"/>
            <a:chOff x="1421734" y="630337"/>
            <a:chExt cx="2317185" cy="10055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07556" y="839067"/>
              <a:ext cx="2231363" cy="5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4000" b="1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lời: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14666" y="4042708"/>
            <a:ext cx="15525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nhập Solve ((x + 1)/(x – 1) + (x – 1)/(x + 1)  = 4/(x^2 – 1)), ta thu được kết quả như hình vẽ.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hực hành 1 trang 114 Toán 9 Tập 2 | Kết nối tri thức Giải Toá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66" y="6433618"/>
            <a:ext cx="8286534" cy="27484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744199" y="7166908"/>
            <a:ext cx="6096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Vậy phương trình đã cho vô nghiệm.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2640" y="647700"/>
            <a:ext cx="236126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570689" y="523374"/>
            <a:ext cx="16879111" cy="9160042"/>
            <a:chOff x="594866" y="571500"/>
            <a:chExt cx="17312134" cy="9265242"/>
          </a:xfrm>
        </p:grpSpPr>
        <p:grpSp>
          <p:nvGrpSpPr>
            <p:cNvPr id="40" name="Group 40"/>
            <p:cNvGrpSpPr/>
            <p:nvPr/>
          </p:nvGrpSpPr>
          <p:grpSpPr>
            <a:xfrm>
              <a:off x="661541" y="1470992"/>
              <a:ext cx="1232729" cy="7134324"/>
              <a:chOff x="0" y="0"/>
              <a:chExt cx="1643639" cy="9512432"/>
            </a:xfrm>
          </p:grpSpPr>
          <p:sp>
            <p:nvSpPr>
              <p:cNvPr id="41" name="TextBox 41"/>
              <p:cNvSpPr txBox="1"/>
              <p:nvPr/>
            </p:nvSpPr>
            <p:spPr>
              <a:xfrm rot="-5400000">
                <a:off x="5080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 rot="-5400000">
                <a:off x="5080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 rot="-5400000">
                <a:off x="5080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 rot="-5400000">
                <a:off x="5080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 rot="-5400000">
                <a:off x="5080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 rot="-5400000">
                <a:off x="5080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 rot="-5400000">
                <a:off x="5080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 rot="-5400000">
                <a:off x="5080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 rot="-5400000">
                <a:off x="5080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020679" y="571500"/>
              <a:ext cx="16886321" cy="9265242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540290" y="1622751"/>
              <a:ext cx="263115" cy="263115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540290" y="2470372"/>
              <a:ext cx="263115" cy="263115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540290" y="3317993"/>
              <a:ext cx="263115" cy="263115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540290" y="4165614"/>
              <a:ext cx="263115" cy="263115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540290" y="5013235"/>
              <a:ext cx="263115" cy="263115"/>
              <a:chOff x="0" y="0"/>
              <a:chExt cx="812800" cy="8128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540290" y="5860856"/>
              <a:ext cx="263115" cy="263115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540290" y="6708477"/>
              <a:ext cx="263115" cy="263115"/>
              <a:chOff x="0" y="0"/>
              <a:chExt cx="812800" cy="8128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540290" y="7556097"/>
              <a:ext cx="263115" cy="263115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1540290" y="8403718"/>
              <a:ext cx="263115" cy="263115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594866" y="1690137"/>
              <a:ext cx="1232729" cy="7134324"/>
              <a:chOff x="0" y="0"/>
              <a:chExt cx="1643639" cy="9512432"/>
            </a:xfrm>
          </p:grpSpPr>
          <p:sp>
            <p:nvSpPr>
              <p:cNvPr id="132" name="TextBox 132"/>
              <p:cNvSpPr txBox="1"/>
              <p:nvPr/>
            </p:nvSpPr>
            <p:spPr>
              <a:xfrm rot="5400000">
                <a:off x="6604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 rot="5400000">
                <a:off x="6604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 rot="5400000">
                <a:off x="6604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 rot="5400000">
                <a:off x="6604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6" name="TextBox 136"/>
              <p:cNvSpPr txBox="1"/>
              <p:nvPr/>
            </p:nvSpPr>
            <p:spPr>
              <a:xfrm rot="5400000">
                <a:off x="6604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 rot="5400000">
                <a:off x="6604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 rot="5400000">
                <a:off x="6604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 rot="5400000">
                <a:off x="6604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 rot="5400000">
                <a:off x="6604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2122470" y="768016"/>
            <a:ext cx="15022530" cy="1465401"/>
            <a:chOff x="1193475" y="2230299"/>
            <a:chExt cx="15022530" cy="1465401"/>
          </a:xfrm>
        </p:grpSpPr>
        <p:sp>
          <p:nvSpPr>
            <p:cNvPr id="59" name="Rectangle 58"/>
            <p:cNvSpPr/>
            <p:nvPr/>
          </p:nvSpPr>
          <p:spPr>
            <a:xfrm>
              <a:off x="1193475" y="2628900"/>
              <a:ext cx="109077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3D70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b="1" smtClean="0">
                  <a:solidFill>
                    <a:srgbClr val="3D7073"/>
                  </a:solidFill>
                </a:rPr>
                <a:t>. </a:t>
              </a:r>
              <a:r>
                <a:rPr lang="en-US" sz="4000" b="1" smtClean="0">
                  <a:solidFill>
                    <a:srgbClr val="3D70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(SGK – tr114) </a:t>
              </a:r>
              <a:r>
                <a:rPr lang="vi-VN" sz="4000" smtClean="0"/>
                <a:t>Giải các</a:t>
              </a:r>
              <a:r>
                <a:rPr lang="en-US" sz="4000" smtClean="0"/>
                <a:t> </a:t>
              </a: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vi-VN" sz="4000" smtClean="0"/>
                <a:t> </a:t>
              </a:r>
              <a:r>
                <a:rPr lang="vi-VN" sz="4000"/>
                <a:t>phương trình sau:</a:t>
              </a:r>
              <a:endParaRPr lang="en-US" sz="40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2220738" y="2230299"/>
                  <a:ext cx="3995267" cy="146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fr-FR" sz="40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0738" y="2230299"/>
                  <a:ext cx="3995267" cy="1465401"/>
                </a:xfrm>
                <a:prstGeom prst="rect">
                  <a:avLst/>
                </a:prstGeom>
                <a:blipFill>
                  <a:blip r:embed="rId2"/>
                  <a:stretch>
                    <a:fillRect l="-53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928" y="7722830"/>
            <a:ext cx="1908779" cy="1884386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3581400" y="2444416"/>
            <a:ext cx="2057401" cy="1386876"/>
            <a:chOff x="1421734" y="630337"/>
            <a:chExt cx="2317185" cy="1005592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1507556" y="839067"/>
              <a:ext cx="2231363" cy="5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4000" b="1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lời: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122470" y="4163024"/>
            <a:ext cx="14870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nhập Solve ({3x – 2y = 4, 2x + y = 5}, {x, y}), ta thu được kết quả như hình vẽ.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 descr="Thực hành 2 trang 114 Toán 9 Tập 2 | Kết nối tri thức Giải Toán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38" y="6398814"/>
            <a:ext cx="10815593" cy="19130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122470" y="8746930"/>
            <a:ext cx="12474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Vậy hệ phương trình đã cho có nghiệm là x = 2; y = 1.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328196"/>
            <a:ext cx="15199763" cy="1691104"/>
            <a:chOff x="1193475" y="2142067"/>
            <a:chExt cx="15199763" cy="1691104"/>
          </a:xfrm>
        </p:grpSpPr>
        <p:sp>
          <p:nvSpPr>
            <p:cNvPr id="5" name="Rectangle 4"/>
            <p:cNvSpPr/>
            <p:nvPr/>
          </p:nvSpPr>
          <p:spPr>
            <a:xfrm>
              <a:off x="1193475" y="2628900"/>
              <a:ext cx="109077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(SGK – tr114) </a:t>
              </a:r>
              <a:r>
                <a:rPr kumimoji="0" lang="vi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Giải các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hệ</a:t>
              </a:r>
              <a:r>
                <a:rPr kumimoji="0" lang="vi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phương trình sau: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2069121" y="2142067"/>
                  <a:ext cx="4324117" cy="1691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fr-FR" sz="40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9121" y="2142067"/>
                  <a:ext cx="4324117" cy="1691104"/>
                </a:xfrm>
                <a:prstGeom prst="rect">
                  <a:avLst/>
                </a:prstGeom>
                <a:blipFill>
                  <a:blip r:embed="rId2"/>
                  <a:stretch>
                    <a:fillRect l="-4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81000" y="2476500"/>
            <a:ext cx="2250037" cy="1634192"/>
            <a:chOff x="1421734" y="630337"/>
            <a:chExt cx="2317185" cy="10055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07556" y="839067"/>
              <a:ext cx="2231363" cy="5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 lời: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07763" y="2213908"/>
            <a:ext cx="14899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nhập Solve ({x + y = 5, 3x + cbrt(3)y = 6}, {x, y}), ta thu được kết quả như hình vẽ.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64334" y="7505700"/>
                <a:ext cx="17442665" cy="273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Vậy hệ phương trình đã cho có nghiệm là </a:t>
                </a:r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ad>
                            <m:ra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ad>
                            <m:ra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4" y="7505700"/>
                <a:ext cx="17442665" cy="2734146"/>
              </a:xfrm>
              <a:prstGeom prst="rect">
                <a:avLst/>
              </a:prstGeom>
              <a:blipFill>
                <a:blip r:embed="rId5"/>
                <a:stretch>
                  <a:fillRect l="-1223" t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hực hành 2 trang 114 Toán 9 Tập 2 | Kết nối tri thức Giải Toán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87" y="4347508"/>
            <a:ext cx="11304313" cy="283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9600" y="7839981"/>
            <a:ext cx="2325422" cy="22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570689" y="603584"/>
            <a:ext cx="16879111" cy="9007642"/>
            <a:chOff x="594866" y="571500"/>
            <a:chExt cx="17312134" cy="9265242"/>
          </a:xfrm>
        </p:grpSpPr>
        <p:grpSp>
          <p:nvGrpSpPr>
            <p:cNvPr id="40" name="Group 40"/>
            <p:cNvGrpSpPr/>
            <p:nvPr/>
          </p:nvGrpSpPr>
          <p:grpSpPr>
            <a:xfrm>
              <a:off x="661541" y="1470992"/>
              <a:ext cx="1232729" cy="7134324"/>
              <a:chOff x="0" y="0"/>
              <a:chExt cx="1643639" cy="9512432"/>
            </a:xfrm>
          </p:grpSpPr>
          <p:sp>
            <p:nvSpPr>
              <p:cNvPr id="41" name="TextBox 41"/>
              <p:cNvSpPr txBox="1"/>
              <p:nvPr/>
            </p:nvSpPr>
            <p:spPr>
              <a:xfrm rot="-5400000">
                <a:off x="5080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 rot="-5400000">
                <a:off x="5080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 rot="-5400000">
                <a:off x="5080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 rot="-5400000">
                <a:off x="5080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 rot="-5400000">
                <a:off x="5080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 rot="-5400000">
                <a:off x="5080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 rot="-5400000">
                <a:off x="5080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 rot="-5400000">
                <a:off x="5080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 rot="-5400000">
                <a:off x="5080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020679" y="571500"/>
              <a:ext cx="16886321" cy="9265242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540290" y="1622751"/>
              <a:ext cx="263115" cy="263115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540290" y="2470372"/>
              <a:ext cx="263115" cy="263115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540290" y="3317993"/>
              <a:ext cx="263115" cy="263115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540290" y="4165614"/>
              <a:ext cx="263115" cy="263115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540290" y="5013235"/>
              <a:ext cx="263115" cy="263115"/>
              <a:chOff x="0" y="0"/>
              <a:chExt cx="812800" cy="8128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540290" y="5860856"/>
              <a:ext cx="263115" cy="263115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540290" y="6708477"/>
              <a:ext cx="263115" cy="263115"/>
              <a:chOff x="0" y="0"/>
              <a:chExt cx="812800" cy="8128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540290" y="7556097"/>
              <a:ext cx="263115" cy="263115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1540290" y="8403718"/>
              <a:ext cx="263115" cy="263115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594866" y="1690137"/>
              <a:ext cx="1232729" cy="7134324"/>
              <a:chOff x="0" y="0"/>
              <a:chExt cx="1643639" cy="9512432"/>
            </a:xfrm>
          </p:grpSpPr>
          <p:sp>
            <p:nvSpPr>
              <p:cNvPr id="132" name="TextBox 132"/>
              <p:cNvSpPr txBox="1"/>
              <p:nvPr/>
            </p:nvSpPr>
            <p:spPr>
              <a:xfrm rot="5400000">
                <a:off x="6604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 rot="5400000">
                <a:off x="6604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 rot="5400000">
                <a:off x="6604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 rot="5400000">
                <a:off x="6604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6" name="TextBox 136"/>
              <p:cNvSpPr txBox="1"/>
              <p:nvPr/>
            </p:nvSpPr>
            <p:spPr>
              <a:xfrm rot="5400000">
                <a:off x="6604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 rot="5400000">
                <a:off x="6604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 rot="5400000">
                <a:off x="6604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 rot="5400000">
                <a:off x="6604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 rot="5400000">
                <a:off x="6604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2122470" y="754425"/>
            <a:ext cx="15251130" cy="1465401"/>
            <a:chOff x="1193475" y="2212698"/>
            <a:chExt cx="15251130" cy="1465401"/>
          </a:xfrm>
        </p:grpSpPr>
        <p:sp>
          <p:nvSpPr>
            <p:cNvPr id="59" name="Rectangle 58"/>
            <p:cNvSpPr/>
            <p:nvPr/>
          </p:nvSpPr>
          <p:spPr>
            <a:xfrm>
              <a:off x="1193475" y="2628900"/>
              <a:ext cx="109077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(SGK – tr114) </a:t>
              </a:r>
              <a:r>
                <a:rPr kumimoji="0" lang="vi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Giải các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hệ</a:t>
              </a:r>
              <a:r>
                <a:rPr kumimoji="0" lang="vi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phương trình sau: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2120488" y="2212698"/>
                  <a:ext cx="4324117" cy="146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fr-FR" sz="40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c)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0488" y="2212698"/>
                  <a:ext cx="4324117" cy="1465401"/>
                </a:xfrm>
                <a:prstGeom prst="rect">
                  <a:avLst/>
                </a:prstGeom>
                <a:blipFill>
                  <a:blip r:embed="rId2"/>
                  <a:stretch>
                    <a:fillRect l="-50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978" y="7915492"/>
            <a:ext cx="1601729" cy="1581260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3581400" y="2356950"/>
            <a:ext cx="2057401" cy="1386876"/>
            <a:chOff x="1421734" y="630337"/>
            <a:chExt cx="2317185" cy="1005592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1507556" y="839067"/>
              <a:ext cx="2231363" cy="5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 lời: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122470" y="4048626"/>
            <a:ext cx="1487013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nhập Solve ({3x + 2y = 0, 2x – 3y = 0}, {x, y}), ta thu được kết quả như hình vẽ.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22470" y="8614168"/>
                <a:ext cx="13204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Vậy hệ phương trình đã cho có nghiệm là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70" y="8614168"/>
                <a:ext cx="13204256" cy="707886"/>
              </a:xfrm>
              <a:prstGeom prst="rect">
                <a:avLst/>
              </a:prstGeom>
              <a:blipFill>
                <a:blip r:embed="rId6"/>
                <a:stretch>
                  <a:fillRect l="-1616" t="-15517" r="-693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 descr="Thực hành 2 trang 114 Toán 9 Tập 2 | Kết nối tri thức Giải Toán 9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20" y="6165458"/>
            <a:ext cx="10953429" cy="2128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52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1767" y="190349"/>
            <a:ext cx="17453812" cy="2057551"/>
            <a:chOff x="1193475" y="1944213"/>
            <a:chExt cx="17453812" cy="2057551"/>
          </a:xfrm>
        </p:grpSpPr>
        <p:sp>
          <p:nvSpPr>
            <p:cNvPr id="5" name="Rectangle 4"/>
            <p:cNvSpPr/>
            <p:nvPr/>
          </p:nvSpPr>
          <p:spPr>
            <a:xfrm>
              <a:off x="1193475" y="2628900"/>
              <a:ext cx="109077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(SGK – tr114) </a:t>
              </a:r>
              <a:r>
                <a:rPr kumimoji="0" lang="vi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Giải các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hệ</a:t>
              </a:r>
              <a:r>
                <a:rPr kumimoji="0" lang="vi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phương trình sau: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2477931" y="1944213"/>
                  <a:ext cx="6169356" cy="2057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fr-FR" sz="40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d)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7931" y="1944213"/>
                  <a:ext cx="6169356" cy="2057551"/>
                </a:xfrm>
                <a:prstGeom prst="rect">
                  <a:avLst/>
                </a:prstGeom>
                <a:blipFill>
                  <a:blip r:embed="rId2"/>
                  <a:stretch>
                    <a:fillRect l="-3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81000" y="2815706"/>
            <a:ext cx="2250037" cy="1634192"/>
            <a:chOff x="1421734" y="630337"/>
            <a:chExt cx="2317185" cy="10055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07556" y="839067"/>
              <a:ext cx="2231363" cy="5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 lời: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07763" y="2629314"/>
            <a:ext cx="14899237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nhập Solve ({x sqrt(5) – (1 + sqrt(3))y = 1, (1 – sqrt(3))x – y sqrt(5) = 1}, {x, y}), ta thu được kết quả như hình vẽ.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81000" y="8512041"/>
                <a:ext cx="17442665" cy="143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ậ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ệ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̃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́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ệ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512041"/>
                <a:ext cx="17442665" cy="143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Thực hành 2 trang 114 Toán 9 Tập 2 | Kết nối tri thức Giải Toán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32" y="5143500"/>
            <a:ext cx="11811000" cy="2809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35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0" y="266700"/>
            <a:ext cx="18022111" cy="9689432"/>
            <a:chOff x="594866" y="571500"/>
            <a:chExt cx="17312134" cy="9265242"/>
          </a:xfrm>
        </p:grpSpPr>
        <p:grpSp>
          <p:nvGrpSpPr>
            <p:cNvPr id="40" name="Group 40"/>
            <p:cNvGrpSpPr/>
            <p:nvPr/>
          </p:nvGrpSpPr>
          <p:grpSpPr>
            <a:xfrm>
              <a:off x="661541" y="1470992"/>
              <a:ext cx="1232729" cy="7134324"/>
              <a:chOff x="0" y="0"/>
              <a:chExt cx="1643639" cy="9512432"/>
            </a:xfrm>
          </p:grpSpPr>
          <p:sp>
            <p:nvSpPr>
              <p:cNvPr id="41" name="TextBox 41"/>
              <p:cNvSpPr txBox="1"/>
              <p:nvPr/>
            </p:nvSpPr>
            <p:spPr>
              <a:xfrm rot="-5400000">
                <a:off x="5080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 rot="-5400000">
                <a:off x="5080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 rot="-5400000">
                <a:off x="5080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 rot="-5400000">
                <a:off x="5080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 rot="-5400000">
                <a:off x="5080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 rot="-5400000">
                <a:off x="5080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 rot="-5400000">
                <a:off x="5080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 rot="-5400000">
                <a:off x="5080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 rot="-5400000">
                <a:off x="5080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020679" y="571500"/>
              <a:ext cx="16886321" cy="9265242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540290" y="1622751"/>
              <a:ext cx="263115" cy="263115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540290" y="2470372"/>
              <a:ext cx="263115" cy="263115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540290" y="3317993"/>
              <a:ext cx="263115" cy="263115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540290" y="4165614"/>
              <a:ext cx="263115" cy="263115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540290" y="5013235"/>
              <a:ext cx="263115" cy="263115"/>
              <a:chOff x="0" y="0"/>
              <a:chExt cx="812800" cy="8128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540290" y="5860856"/>
              <a:ext cx="263115" cy="263115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540290" y="6708477"/>
              <a:ext cx="263115" cy="263115"/>
              <a:chOff x="0" y="0"/>
              <a:chExt cx="812800" cy="8128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540290" y="7556097"/>
              <a:ext cx="263115" cy="263115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1540290" y="8403718"/>
              <a:ext cx="263115" cy="263115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594866" y="1690137"/>
              <a:ext cx="1232729" cy="7134324"/>
              <a:chOff x="0" y="0"/>
              <a:chExt cx="1643639" cy="9512432"/>
            </a:xfrm>
          </p:grpSpPr>
          <p:sp>
            <p:nvSpPr>
              <p:cNvPr id="132" name="TextBox 132"/>
              <p:cNvSpPr txBox="1"/>
              <p:nvPr/>
            </p:nvSpPr>
            <p:spPr>
              <a:xfrm rot="5400000">
                <a:off x="6604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 rot="5400000">
                <a:off x="6604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 rot="5400000">
                <a:off x="6604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 rot="5400000">
                <a:off x="6604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6" name="TextBox 136"/>
              <p:cNvSpPr txBox="1"/>
              <p:nvPr/>
            </p:nvSpPr>
            <p:spPr>
              <a:xfrm rot="5400000">
                <a:off x="6604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 rot="5400000">
                <a:off x="6604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 rot="5400000">
                <a:off x="6604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 rot="5400000">
                <a:off x="6604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 rot="5400000">
                <a:off x="6604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sp>
        <p:nvSpPr>
          <p:cNvPr id="61" name="TextBox 112"/>
          <p:cNvSpPr txBox="1"/>
          <p:nvPr/>
        </p:nvSpPr>
        <p:spPr>
          <a:xfrm>
            <a:off x="6510718" y="485626"/>
            <a:ext cx="544395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1828800">
              <a:buClr>
                <a:srgbClr val="143E63"/>
              </a:buClr>
              <a:buSzPts val="3000"/>
              <a:defRPr/>
            </a:pPr>
            <a:r>
              <a:rPr lang="en-US" sz="6500" b="1" kern="0" smtClean="0">
                <a:solidFill>
                  <a:srgbClr val="C00000"/>
                </a:solidFill>
                <a:latin typeface="Arial"/>
                <a:cs typeface="Arial"/>
                <a:sym typeface="Merriweather Sans"/>
              </a:rPr>
              <a:t>VẬN DỤNG</a:t>
            </a:r>
            <a:endParaRPr lang="en-US" sz="6500" b="1" kern="0" dirty="0">
              <a:solidFill>
                <a:srgbClr val="C00000"/>
              </a:solidFill>
              <a:latin typeface="Arial"/>
              <a:cs typeface="Arial"/>
              <a:sym typeface="Merriweather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1491184" y="1562100"/>
                <a:ext cx="16302751" cy="3872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D70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vi-VN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D70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D70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(SGK – tr114) </a:t>
                </a:r>
                <a:r>
                  <a:rPr lang="vi-VN" sz="4000">
                    <a:solidFill>
                      <a:prstClr val="black"/>
                    </a:solidFill>
                  </a:rPr>
                  <a:t>Cho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smtClean="0">
                    <a:solidFill>
                      <a:prstClr val="black"/>
                    </a:solidFill>
                  </a:rPr>
                  <a:t> </a:t>
                </a:r>
                <a:r>
                  <a:rPr lang="vi-VN" sz="4000" smtClean="0">
                    <a:solidFill>
                      <a:prstClr val="black"/>
                    </a:solidFill>
                  </a:rPr>
                  <a:t>và </a:t>
                </a:r>
                <a:r>
                  <a:rPr lang="vi-VN" sz="4000">
                    <a:solidFill>
                      <a:prstClr val="black"/>
                    </a:solidFill>
                  </a:rPr>
                  <a:t>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smtClean="0">
                  <a:solidFill>
                    <a:prstClr val="black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4000" smtClean="0">
                    <a:solidFill>
                      <a:prstClr val="black"/>
                    </a:solidFill>
                  </a:rPr>
                  <a:t>a) Vẽ </a:t>
                </a:r>
                <a:r>
                  <a:rPr lang="vi-VN" sz="4000">
                    <a:solidFill>
                      <a:prstClr val="black"/>
                    </a:solidFill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</a:rPr>
                  <a:t> và parabol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</a:rPr>
                  <a:t> trên cùng một mặt phẳng toạ </a:t>
                </a:r>
                <a:r>
                  <a:rPr lang="vi-VN" sz="4000">
                    <a:solidFill>
                      <a:prstClr val="black"/>
                    </a:solidFill>
                  </a:rPr>
                  <a:t>độ</a:t>
                </a:r>
                <a:r>
                  <a:rPr lang="vi-VN" sz="4000" smtClean="0">
                    <a:solidFill>
                      <a:prstClr val="black"/>
                    </a:solidFill>
                  </a:rPr>
                  <a:t>.</a:t>
                </a:r>
                <a:endParaRPr lang="en-US" sz="4000" smtClean="0">
                  <a:solidFill>
                    <a:prstClr val="black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4000" smtClean="0">
                    <a:solidFill>
                      <a:prstClr val="black"/>
                    </a:solidFill>
                  </a:rPr>
                  <a:t>b</a:t>
                </a:r>
                <a:r>
                  <a:rPr lang="vi-VN" sz="4000">
                    <a:solidFill>
                      <a:prstClr val="black"/>
                    </a:solidFill>
                  </a:rPr>
                  <a:t>) Tìm toạ độ giao điểm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84" y="1562100"/>
                <a:ext cx="16302751" cy="3872727"/>
              </a:xfrm>
              <a:prstGeom prst="rect">
                <a:avLst/>
              </a:prstGeom>
              <a:blipFill>
                <a:blip r:embed="rId2"/>
                <a:stretch>
                  <a:fillRect l="-1346" r="-898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1788563" y="5434827"/>
            <a:ext cx="2250037" cy="1634192"/>
            <a:chOff x="1421734" y="630337"/>
            <a:chExt cx="2317185" cy="1005592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34" y="630337"/>
              <a:ext cx="2317184" cy="1005592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507556" y="839067"/>
              <a:ext cx="2231363" cy="5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Trả lời: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0" y="6743700"/>
                <a:ext cx="13983935" cy="294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Khởi động GeoGebra và đồng thời chọn hai chế độ Graphic 2 và CAS để vẽ đồ thị của đường thẳng (d):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và parabol (P):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743700"/>
                <a:ext cx="13983935" cy="2949397"/>
              </a:xfrm>
              <a:prstGeom prst="rect">
                <a:avLst/>
              </a:prstGeom>
              <a:blipFill>
                <a:blip r:embed="rId5"/>
                <a:stretch>
                  <a:fillRect l="-1526" r="-2528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Pictur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4213" y="8333792"/>
            <a:ext cx="1656748" cy="17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332874" y="387016"/>
            <a:ext cx="17602200" cy="9525000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48453" y="419100"/>
                <a:ext cx="16997863" cy="3872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Nhập công thức hàm số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vào từng ô lệnh trong cửa sổ CAS.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Nháy chuột chọn nút 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ở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đầu mỗi ô lệnh để vẽ đồ thị hàm số trong cửa sổ Graphic 2.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53" y="419100"/>
                <a:ext cx="16997863" cy="3872727"/>
              </a:xfrm>
              <a:prstGeom prst="rect">
                <a:avLst/>
              </a:prstGeom>
              <a:blipFill>
                <a:blip r:embed="rId2"/>
                <a:stretch>
                  <a:fillRect l="-1255" r="-2080" b="-2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1663"/>
            <a:ext cx="860438" cy="86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37" y="4562623"/>
            <a:ext cx="6710863" cy="29430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5540" y="7700308"/>
                <a:ext cx="1047346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vẽ đường thẳng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và parabol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cùng một mặt phẳng tọa độ như sau: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0" y="7700308"/>
                <a:ext cx="10473460" cy="1938992"/>
              </a:xfrm>
              <a:prstGeom prst="rect">
                <a:avLst/>
              </a:prstGeom>
              <a:blipFill>
                <a:blip r:embed="rId5"/>
                <a:stretch>
                  <a:fillRect l="-2036" r="-337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431" y="4005483"/>
            <a:ext cx="48768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23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441158" y="419100"/>
            <a:ext cx="17389642" cy="8991601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893781" y="898505"/>
            <a:ext cx="6096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1828800">
              <a:buClr>
                <a:srgbClr val="143E63"/>
              </a:buClr>
              <a:buSzPts val="3000"/>
              <a:defRPr/>
            </a:pPr>
            <a:r>
              <a:rPr lang="en-US" sz="7000" b="1" kern="0">
                <a:solidFill>
                  <a:srgbClr val="C00000"/>
                </a:solidFill>
                <a:latin typeface="Arial"/>
                <a:cs typeface="Arial"/>
                <a:sym typeface="Merriweather Sans"/>
              </a:rPr>
              <a:t>KHỞI ĐỘNG</a:t>
            </a:r>
            <a:endParaRPr lang="en-US" sz="7000" b="1" kern="0" dirty="0">
              <a:solidFill>
                <a:srgbClr val="C00000"/>
              </a:solidFill>
              <a:latin typeface="Arial"/>
              <a:cs typeface="Arial"/>
              <a:sym typeface="Merriweather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542" y="9655342"/>
            <a:ext cx="2379258" cy="4682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73728" y="1783677"/>
            <a:ext cx="16668314" cy="5493423"/>
            <a:chOff x="781486" y="1156175"/>
            <a:chExt cx="16668314" cy="5493423"/>
          </a:xfrm>
        </p:grpSpPr>
        <p:sp>
          <p:nvSpPr>
            <p:cNvPr id="2" name="Rectangle 1"/>
            <p:cNvSpPr/>
            <p:nvPr/>
          </p:nvSpPr>
          <p:spPr>
            <a:xfrm>
              <a:off x="781486" y="2063727"/>
              <a:ext cx="16668314" cy="4585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vi-VN" sz="4200">
                  <a:ea typeface="Calibri" panose="020F0502020204030204" pitchFamily="34" charset="0"/>
                  <a:cs typeface="Arial" panose="020B0604020202020204" pitchFamily="34" charset="0"/>
                </a:rPr>
                <a:t>Khởi động phần mềm </a:t>
              </a:r>
              <a:r>
                <a:rPr lang="vi-VN" sz="4200">
                  <a:ea typeface="Calibri" panose="020F0502020204030204" pitchFamily="34" charset="0"/>
                  <a:cs typeface="Arial" panose="020B0604020202020204" pitchFamily="34" charset="0"/>
                </a:rPr>
                <a:t>GeoGebra </a:t>
              </a:r>
              <a:endParaRPr lang="en-US" sz="4200" smtClean="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vi-VN" sz="4200" smtClean="0">
                  <a:ea typeface="Calibri" panose="020F0502020204030204" pitchFamily="34" charset="0"/>
                  <a:cs typeface="Arial" panose="020B0604020202020204" pitchFamily="34" charset="0"/>
                </a:rPr>
                <a:t>họn </a:t>
              </a:r>
              <a:r>
                <a:rPr lang="vi-VN" sz="4200">
                  <a:ea typeface="Calibri" panose="020F0502020204030204" pitchFamily="34" charset="0"/>
                  <a:cs typeface="Arial" panose="020B0604020202020204" pitchFamily="34" charset="0"/>
                </a:rPr>
                <a:t>Complex Adaptive System (CAS) để thực hiện giải phương trình một ẩn và hệ hai phương trình bậc nhất </a:t>
              </a:r>
              <a:r>
                <a:rPr lang="vi-VN" sz="4200">
                  <a:ea typeface="Calibri" panose="020F0502020204030204" pitchFamily="34" charset="0"/>
                  <a:cs typeface="Arial" panose="020B0604020202020204" pitchFamily="34" charset="0"/>
                </a:rPr>
                <a:t>hai </a:t>
              </a:r>
              <a:r>
                <a:rPr lang="vi-VN" sz="4200" smtClean="0">
                  <a:ea typeface="Calibri" panose="020F0502020204030204" pitchFamily="34" charset="0"/>
                  <a:cs typeface="Arial" panose="020B0604020202020204" pitchFamily="34" charset="0"/>
                </a:rPr>
                <a:t>ẩn</a:t>
              </a:r>
              <a:r>
                <a:rPr lang="en-US" sz="4200" smtClean="0"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vi-VN" sz="4200" smtClean="0">
                  <a:ea typeface="Calibri" panose="020F0502020204030204" pitchFamily="34" charset="0"/>
                  <a:cs typeface="Arial" panose="020B0604020202020204" pitchFamily="34" charset="0"/>
                </a:rPr>
                <a:t>họn </a:t>
              </a:r>
              <a:r>
                <a:rPr lang="vi-VN" sz="4200">
                  <a:ea typeface="Calibri" panose="020F0502020204030204" pitchFamily="34" charset="0"/>
                  <a:cs typeface="Arial" panose="020B0604020202020204" pitchFamily="34" charset="0"/>
                </a:rPr>
                <a:t>Graphic 2 để vẽ đồ thị của hàm số.</a:t>
              </a:r>
              <a:endParaRPr lang="en-US" sz="4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46" b="94393" l="9957" r="961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1111" y="1156175"/>
              <a:ext cx="2165489" cy="200612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873389" y="6154467"/>
            <a:ext cx="3581400" cy="302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332874" y="387016"/>
            <a:ext cx="17602200" cy="9525000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48453" y="495300"/>
                <a:ext cx="16997863" cy="381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Sử dụng câu lệnh Intersect ({&lt;phương trình thứ nhất&gt;, (&lt;phương trình thứ hai&gt;}) trên ô lệnh của cửa sổ CAS để tìm tọa độ giao điểm của hai đường thẳng có phương trình tương ứng.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nhập Intersect ({y = x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y = 2x + 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 ta thu được kết quả như hình vẽ.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53" y="495300"/>
                <a:ext cx="16997863" cy="3816238"/>
              </a:xfrm>
              <a:prstGeom prst="rect">
                <a:avLst/>
              </a:prstGeom>
              <a:blipFill>
                <a:blip r:embed="rId2"/>
                <a:stretch>
                  <a:fillRect l="-1255" r="-1255" b="-5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5540" y="7429500"/>
                <a:ext cx="17070776" cy="2332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Vậy hai hàm số đã cho giao nhau tại hai 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điểm 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là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0" y="7429500"/>
                <a:ext cx="17070776" cy="2332690"/>
              </a:xfrm>
              <a:prstGeom prst="rect">
                <a:avLst/>
              </a:prstGeom>
              <a:blipFill>
                <a:blip r:embed="rId3"/>
                <a:stretch>
                  <a:fillRect l="-1250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508" y="4815748"/>
            <a:ext cx="15583752" cy="22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5829300" y="0"/>
            <a:ext cx="6629400" cy="218276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FFFFFF"/>
                </a:buClr>
                <a:buSzPts val="4000"/>
              </a:pPr>
              <a:endParaRPr sz="60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FFFFFF"/>
                </a:buClr>
                <a:buSzPts val="4000"/>
              </a:pPr>
              <a:endParaRPr sz="60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FFFFFF"/>
                </a:buClr>
                <a:buSzPts val="4400"/>
              </a:pPr>
              <a:r>
                <a:rPr lang="en-US" sz="6600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kenhgiaovien</a:t>
              </a: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1173767" y="7234940"/>
            <a:ext cx="9573359" cy="1486050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2400"/>
              </a:pPr>
              <a:r>
                <a:rPr lang="en-US" sz="3600" u="sng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https://kenhgiaovien.com/</a:t>
              </a:r>
              <a:r>
                <a:rPr lang="en-US" sz="3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1225235" y="2694920"/>
            <a:ext cx="12269540" cy="429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685835" indent="-685835" algn="just" defTabSz="13716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giảng và giáo án này chỉ có duy nhất trên </a:t>
            </a:r>
            <a:r>
              <a:rPr lang="en-US" sz="3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kenhgiaovien.com </a:t>
            </a:r>
            <a:endParaRPr sz="3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35" indent="-685835" algn="just" defTabSz="13716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85835" indent="-685835" algn="just" defTabSz="13716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Vui lòng không tiếp tay cho hành vi xấu.</a:t>
            </a: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2146307" y="8793380"/>
            <a:ext cx="7628277" cy="11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 defTabSz="1371600">
              <a:buClr>
                <a:srgbClr val="000000"/>
              </a:buClr>
              <a:buSzPts val="4000"/>
            </a:pPr>
            <a:r>
              <a:rPr lang="en-US" sz="6000" kern="0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6600" b="1" kern="0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6000" b="1" kern="0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81820" y="3209384"/>
            <a:ext cx="4511981" cy="707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47700"/>
            <a:ext cx="16840200" cy="89485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3771900"/>
            <a:ext cx="975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defTabSz="13716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vi-VN" sz="4100" kern="10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</a:t>
            </a:r>
            <a:r>
              <a:rPr lang="vi-VN" sz="4100" kern="10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nhớ kiến thức trong bài. </a:t>
            </a:r>
          </a:p>
          <a:p>
            <a:pPr marL="514350" indent="-514350" algn="just" defTabSz="13716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vi-VN" sz="4100" kern="10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lang="vi-VN" sz="4100" kern="10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 các bài tập trong </a:t>
            </a:r>
            <a:r>
              <a:rPr lang="vi-VN" sz="4100" kern="10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</a:t>
            </a:r>
            <a:r>
              <a:rPr lang="en-US" sz="4100" kern="10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100" kern="10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indent="-514350" algn="just" defTabSz="13716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vi-VN" sz="4100" kern="10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bài sau: </a:t>
            </a:r>
            <a:r>
              <a:rPr lang="vi-VN" sz="4100" b="1" i="1" kern="10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Vẽ hình đơn giản với phần </a:t>
            </a:r>
            <a:r>
              <a:rPr lang="vi-VN" sz="4100" b="1" i="1" kern="10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mềm </a:t>
            </a:r>
            <a:r>
              <a:rPr lang="vi-VN" sz="4100" b="1" i="1" kern="10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GeoGebra</a:t>
            </a:r>
            <a:r>
              <a:rPr lang="en-US" sz="4100" b="1" i="1" kern="10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100" b="1" i="1" kern="10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638300"/>
            <a:ext cx="952536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8800">
              <a:buClr>
                <a:srgbClr val="143E63"/>
              </a:buClr>
              <a:buSzPts val="3000"/>
              <a:defRPr/>
            </a:pPr>
            <a:r>
              <a:rPr lang="vi-VN" sz="7000" b="1" kern="0">
                <a:solidFill>
                  <a:srgbClr val="C00000"/>
                </a:solidFill>
                <a:latin typeface="Arial"/>
                <a:cs typeface="Arial"/>
                <a:sym typeface="Merriweather Sans"/>
              </a:rPr>
              <a:t>HƯỚNG DẪN VỀ NHÀ</a:t>
            </a:r>
          </a:p>
        </p:txBody>
      </p:sp>
      <p:sp>
        <p:nvSpPr>
          <p:cNvPr id="6" name="Freeform 6"/>
          <p:cNvSpPr/>
          <p:nvPr/>
        </p:nvSpPr>
        <p:spPr>
          <a:xfrm>
            <a:off x="14097000" y="5829300"/>
            <a:ext cx="3392045" cy="3810000"/>
          </a:xfrm>
          <a:custGeom>
            <a:avLst/>
            <a:gdLst/>
            <a:ahLst/>
            <a:cxnLst/>
            <a:rect l="l" t="t" r="r" b="b"/>
            <a:pathLst>
              <a:path w="3415284" h="4114800">
                <a:moveTo>
                  <a:pt x="0" y="0"/>
                </a:moveTo>
                <a:lnTo>
                  <a:pt x="3415284" y="0"/>
                </a:lnTo>
                <a:lnTo>
                  <a:pt x="3415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06705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564542" y="7763743"/>
            <a:ext cx="2186870" cy="1191585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1" name="Freeform 61"/>
          <p:cNvSpPr/>
          <p:nvPr/>
        </p:nvSpPr>
        <p:spPr>
          <a:xfrm>
            <a:off x="15666322" y="7851653"/>
            <a:ext cx="1998307" cy="1015766"/>
          </a:xfrm>
          <a:custGeom>
            <a:avLst/>
            <a:gdLst/>
            <a:ahLst/>
            <a:cxnLst/>
            <a:rect l="l" t="t" r="r" b="b"/>
            <a:pathLst>
              <a:path w="544201" h="276625">
                <a:moveTo>
                  <a:pt x="77485" y="0"/>
                </a:moveTo>
                <a:lnTo>
                  <a:pt x="466716" y="0"/>
                </a:lnTo>
                <a:cubicBezTo>
                  <a:pt x="509510" y="0"/>
                  <a:pt x="544201" y="34691"/>
                  <a:pt x="544201" y="77485"/>
                </a:cubicBezTo>
                <a:lnTo>
                  <a:pt x="544201" y="199140"/>
                </a:lnTo>
                <a:cubicBezTo>
                  <a:pt x="544201" y="241933"/>
                  <a:pt x="509510" y="276625"/>
                  <a:pt x="466716" y="276625"/>
                </a:cubicBezTo>
                <a:lnTo>
                  <a:pt x="77485" y="276625"/>
                </a:lnTo>
                <a:cubicBezTo>
                  <a:pt x="34691" y="276625"/>
                  <a:pt x="0" y="241933"/>
                  <a:pt x="0" y="199140"/>
                </a:cubicBezTo>
                <a:lnTo>
                  <a:pt x="0" y="77485"/>
                </a:lnTo>
                <a:cubicBezTo>
                  <a:pt x="0" y="34691"/>
                  <a:pt x="34691" y="0"/>
                  <a:pt x="77485" y="0"/>
                </a:cubicBezTo>
                <a:close/>
              </a:path>
            </a:pathLst>
          </a:custGeom>
          <a:solidFill>
            <a:srgbClr val="FFCF91"/>
          </a:solidFill>
          <a:ln w="28575" cap="sq">
            <a:solidFill>
              <a:srgbClr val="FCF4E8"/>
            </a:solidFill>
            <a:prstDash val="lgDash"/>
            <a:miter/>
          </a:ln>
        </p:spPr>
      </p:sp>
      <p:grpSp>
        <p:nvGrpSpPr>
          <p:cNvPr id="63" name="Group 63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17" name="Google Shape;692;p26"/>
          <p:cNvSpPr txBox="1">
            <a:spLocks/>
          </p:cNvSpPr>
          <p:nvPr/>
        </p:nvSpPr>
        <p:spPr>
          <a:xfrm>
            <a:off x="1982202" y="2019300"/>
            <a:ext cx="14095998" cy="4018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5000"/>
              </a:lnSpc>
            </a:pPr>
            <a:r>
              <a:rPr lang="vi-VN" sz="8500" b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>
              <a:lnSpc>
                <a:spcPct val="165000"/>
              </a:lnSpc>
            </a:pPr>
            <a:r>
              <a:rPr lang="vi-VN" sz="8500" b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THAM GIA </a:t>
            </a:r>
            <a:r>
              <a:rPr lang="en-US" sz="8500" b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8500" b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500" b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/>
          <p:cNvSpPr/>
          <p:nvPr/>
        </p:nvSpPr>
        <p:spPr>
          <a:xfrm>
            <a:off x="1743224" y="6068485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0" y="672224"/>
            <a:ext cx="18288000" cy="5544812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9" name="Rectangle 88"/>
          <p:cNvSpPr/>
          <p:nvPr/>
        </p:nvSpPr>
        <p:spPr>
          <a:xfrm>
            <a:off x="-627696" y="959236"/>
            <a:ext cx="196014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>
                <a:solidFill>
                  <a:srgbClr val="3A5C5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GIẢI PHƯƠNG TRÌNH</a:t>
            </a:r>
            <a:r>
              <a:rPr lang="vi-VN" sz="7000" b="1">
                <a:solidFill>
                  <a:srgbClr val="3A5C5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7000" b="1" smtClean="0">
                <a:solidFill>
                  <a:srgbClr val="3A5C5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HỆ </a:t>
            </a:r>
            <a:r>
              <a:rPr lang="vi-VN" sz="7000" b="1">
                <a:solidFill>
                  <a:srgbClr val="3A5C5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PHƯƠNG TRÌNH VÀ VẼ ĐỒ THỊ HÀM SỐ VỚI PHẦN MỀM GEOGEBRA</a:t>
            </a:r>
            <a:endParaRPr lang="vi-VN" sz="7000" b="1" kern="0" dirty="0">
              <a:solidFill>
                <a:srgbClr val="3A5C5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4393" l="9957" r="961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3600" y="6862966"/>
            <a:ext cx="3352800" cy="310605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6590453"/>
            <a:ext cx="4597945" cy="3441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332874" y="298784"/>
            <a:ext cx="17602200" cy="9645316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7189" y="495300"/>
            <a:ext cx="139735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50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 Giải phương trình một ẩn</a:t>
            </a:r>
            <a:endParaRPr lang="da-DK" sz="50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17359" y="1333500"/>
                <a:ext cx="16884841" cy="386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719705" algn="l"/>
                  </a:tabLst>
                </a:pPr>
                <a:r>
                  <a:rPr lang="da-DK" sz="40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</a:t>
                </a:r>
                <a:r>
                  <a:rPr lang="vi-VN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ể giải phương trình ta sử dụng lệnh Solve(&lt;phương trình&gt;) </a:t>
                </a:r>
                <a:r>
                  <a:rPr lang="vi-VN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hoặc </a:t>
                </a:r>
                <a:r>
                  <a:rPr lang="vi-VN" sz="40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Solution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</a:t>
                </a:r>
                <a:r>
                  <a:rPr lang="vi-VN" sz="40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(&lt;</a:t>
                </a:r>
                <a:r>
                  <a:rPr lang="vi-VN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phương trình&gt;) trên ô lệnh của cửa sổ CAS, kết quả sẽ được hiển thị ngay bên dưới.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719705" algn="l"/>
                  </a:tabLst>
                </a:pPr>
                <a:r>
                  <a:rPr lang="en-US" sz="40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</a:t>
                </a:r>
                <a:r>
                  <a:rPr lang="vi-VN" sz="4000" smtClean="0">
                    <a:ea typeface="Malgun Gothic" panose="020B0503020000020004" pitchFamily="34" charset="-127"/>
                    <a:cs typeface="Arial" panose="020B0604020202020204" pitchFamily="34" charset="0"/>
                  </a:rPr>
                  <a:t>ử </a:t>
                </a:r>
                <a:r>
                  <a:rPr lang="vi-VN" sz="4000">
                    <a:ea typeface="Malgun Gothic" panose="020B0503020000020004" pitchFamily="34" charset="-127"/>
                    <a:cs typeface="Arial" panose="020B0604020202020204" pitchFamily="34" charset="0"/>
                  </a:rPr>
                  <a:t>dụng phần mềm GeoGebra để giải phương trình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9" y="1333500"/>
                <a:ext cx="16884841" cy="3862596"/>
              </a:xfrm>
              <a:prstGeom prst="rect">
                <a:avLst/>
              </a:prstGeom>
              <a:blipFill>
                <a:blip r:embed="rId2"/>
                <a:stretch>
                  <a:fillRect l="-1300" r="-1264" b="-3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9727" y="7277100"/>
            <a:ext cx="2581073" cy="254808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17359" y="7851964"/>
            <a:ext cx="13868400" cy="2015936"/>
            <a:chOff x="385137" y="1885239"/>
            <a:chExt cx="13868400" cy="20159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657849" y="1885239"/>
                  <a:ext cx="13595688" cy="20159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  <a:tabLst>
                      <a:tab pos="2719705" algn="l"/>
                    </a:tabLst>
                  </a:pPr>
                  <a:r>
                    <a:rPr kumimoji="0" lang="en-US" sz="4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Chú </a:t>
                  </a: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ý:</a:t>
                  </a:r>
                  <a:r>
                    <a: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4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a-DK" sz="4000" smtClean="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+ </a:t>
                  </a:r>
                  <a:r>
                    <a:rPr lang="da-DK" sz="40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Để nhập căn bậc hai của </a:t>
                  </a:r>
                  <a14:m>
                    <m:oMath xmlns:m="http://schemas.openxmlformats.org/officeDocument/2006/math">
                      <m:r>
                        <a:rPr lang="da-DK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ta gõ </a:t>
                  </a:r>
                  <a:r>
                    <a:rPr lang="vi-VN" sz="40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“</a:t>
                  </a:r>
                  <a:r>
                    <a:rPr lang="da-DK" sz="40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sqrt(a)”</a:t>
                  </a:r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  <a:tabLst>
                      <a:tab pos="2719705" algn="l"/>
                    </a:tabLst>
                  </a:pPr>
                  <a:r>
                    <a:rPr lang="da-DK" sz="4000" smtClean="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	+ </a:t>
                  </a:r>
                  <a:r>
                    <a:rPr lang="da-DK" sz="40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Để nhập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da-DK" sz="40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ta gõ </a:t>
                  </a:r>
                  <a:r>
                    <a:rPr lang="vi-VN" sz="40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“</a:t>
                  </a:r>
                  <a:r>
                    <a:rPr lang="da-DK" sz="40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x^2”</a:t>
                  </a:r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49" y="1885239"/>
                  <a:ext cx="13595688" cy="2015936"/>
                </a:xfrm>
                <a:prstGeom prst="rect">
                  <a:avLst/>
                </a:prstGeom>
                <a:blipFill>
                  <a:blip r:embed="rId4"/>
                  <a:stretch>
                    <a:fillRect b="-6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137" y="1949900"/>
              <a:ext cx="919602" cy="91756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295711"/>
            <a:ext cx="10949454" cy="25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8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0" y="266700"/>
            <a:ext cx="17956413" cy="9753600"/>
            <a:chOff x="594866" y="571500"/>
            <a:chExt cx="17312134" cy="9265242"/>
          </a:xfrm>
        </p:grpSpPr>
        <p:grpSp>
          <p:nvGrpSpPr>
            <p:cNvPr id="40" name="Group 40"/>
            <p:cNvGrpSpPr/>
            <p:nvPr/>
          </p:nvGrpSpPr>
          <p:grpSpPr>
            <a:xfrm>
              <a:off x="661541" y="1470992"/>
              <a:ext cx="1232729" cy="7134324"/>
              <a:chOff x="0" y="0"/>
              <a:chExt cx="1643639" cy="9512432"/>
            </a:xfrm>
          </p:grpSpPr>
          <p:sp>
            <p:nvSpPr>
              <p:cNvPr id="41" name="TextBox 41"/>
              <p:cNvSpPr txBox="1"/>
              <p:nvPr/>
            </p:nvSpPr>
            <p:spPr>
              <a:xfrm rot="-5400000">
                <a:off x="5080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 rot="-5400000">
                <a:off x="5080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 rot="-5400000">
                <a:off x="5080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 rot="-5400000">
                <a:off x="5080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 rot="-5400000">
                <a:off x="5080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 rot="-5400000">
                <a:off x="5080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 rot="-5400000">
                <a:off x="5080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 rot="-5400000">
                <a:off x="5080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 rot="-5400000">
                <a:off x="5080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020679" y="571500"/>
              <a:ext cx="16886321" cy="9265242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540290" y="1622751"/>
              <a:ext cx="263115" cy="263115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540290" y="2470372"/>
              <a:ext cx="263115" cy="263115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540290" y="3317993"/>
              <a:ext cx="263115" cy="263115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540290" y="4165614"/>
              <a:ext cx="263115" cy="263115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540290" y="5013235"/>
              <a:ext cx="263115" cy="263115"/>
              <a:chOff x="0" y="0"/>
              <a:chExt cx="812800" cy="8128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540290" y="5860856"/>
              <a:ext cx="263115" cy="263115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540290" y="6708477"/>
              <a:ext cx="263115" cy="263115"/>
              <a:chOff x="0" y="0"/>
              <a:chExt cx="812800" cy="8128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540290" y="7556097"/>
              <a:ext cx="263115" cy="263115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1540290" y="8403718"/>
              <a:ext cx="263115" cy="263115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594866" y="1690137"/>
              <a:ext cx="1232729" cy="7134324"/>
              <a:chOff x="0" y="0"/>
              <a:chExt cx="1643639" cy="9512432"/>
            </a:xfrm>
          </p:grpSpPr>
          <p:sp>
            <p:nvSpPr>
              <p:cNvPr id="132" name="TextBox 132"/>
              <p:cNvSpPr txBox="1"/>
              <p:nvPr/>
            </p:nvSpPr>
            <p:spPr>
              <a:xfrm rot="5400000">
                <a:off x="6604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 rot="5400000">
                <a:off x="6604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 rot="5400000">
                <a:off x="6604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 rot="5400000">
                <a:off x="6604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6" name="TextBox 136"/>
              <p:cNvSpPr txBox="1"/>
              <p:nvPr/>
            </p:nvSpPr>
            <p:spPr>
              <a:xfrm rot="5400000">
                <a:off x="6604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 rot="5400000">
                <a:off x="6604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 rot="5400000">
                <a:off x="6604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 rot="5400000">
                <a:off x="6604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 rot="5400000">
                <a:off x="6604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1397160" y="548670"/>
            <a:ext cx="10363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500" b="1" smtClean="0">
                <a:ea typeface="Calibri" panose="020F0502020204030204" pitchFamily="34" charset="0"/>
                <a:cs typeface="Arial" panose="020B0604020202020204" pitchFamily="34" charset="0"/>
              </a:rPr>
              <a:t>hực </a:t>
            </a: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hành với các phương trình</a:t>
            </a: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500" b="1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35" y="9501271"/>
            <a:ext cx="2379258" cy="468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06" y="1986873"/>
            <a:ext cx="8077200" cy="2002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4705337"/>
            <a:ext cx="8077200" cy="2008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7423602"/>
            <a:ext cx="8041106" cy="23118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81343" y="1986873"/>
            <a:ext cx="3048000" cy="1697423"/>
            <a:chOff x="5181599" y="6111834"/>
            <a:chExt cx="3048000" cy="1697423"/>
          </a:xfrm>
        </p:grpSpPr>
        <p:sp>
          <p:nvSpPr>
            <p:cNvPr id="18" name="Rectangle 17"/>
            <p:cNvSpPr/>
            <p:nvPr/>
          </p:nvSpPr>
          <p:spPr>
            <a:xfrm>
              <a:off x="5181599" y="6111834"/>
              <a:ext cx="3048000" cy="1697423"/>
            </a:xfrm>
            <a:prstGeom prst="rect">
              <a:avLst/>
            </a:prstGeom>
            <a:solidFill>
              <a:srgbClr val="C4DAD3"/>
            </a:solidFill>
            <a:ln>
              <a:solidFill>
                <a:srgbClr val="9FC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Rectangle 102"/>
                <p:cNvSpPr/>
                <p:nvPr/>
              </p:nvSpPr>
              <p:spPr>
                <a:xfrm>
                  <a:off x="5479654" y="6316907"/>
                  <a:ext cx="2451890" cy="12872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654" y="6316907"/>
                  <a:ext cx="2451890" cy="1287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616174" y="4708055"/>
            <a:ext cx="7152721" cy="1219520"/>
            <a:chOff x="5181598" y="6111835"/>
            <a:chExt cx="7152721" cy="1219520"/>
          </a:xfrm>
        </p:grpSpPr>
        <p:sp>
          <p:nvSpPr>
            <p:cNvPr id="105" name="Rectangle 104"/>
            <p:cNvSpPr/>
            <p:nvPr/>
          </p:nvSpPr>
          <p:spPr>
            <a:xfrm>
              <a:off x="5181598" y="6111835"/>
              <a:ext cx="7152721" cy="1219520"/>
            </a:xfrm>
            <a:prstGeom prst="rect">
              <a:avLst/>
            </a:prstGeom>
            <a:solidFill>
              <a:srgbClr val="C4DAD3"/>
            </a:solidFill>
            <a:ln>
              <a:solidFill>
                <a:srgbClr val="9FC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Rectangle 105"/>
                <p:cNvSpPr/>
                <p:nvPr/>
              </p:nvSpPr>
              <p:spPr>
                <a:xfrm>
                  <a:off x="5363488" y="6299770"/>
                  <a:ext cx="6814558" cy="8683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488" y="6299770"/>
                  <a:ext cx="6814558" cy="8683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1616175" y="7423602"/>
            <a:ext cx="7152721" cy="1241345"/>
            <a:chOff x="5181598" y="6090010"/>
            <a:chExt cx="7152721" cy="1241345"/>
          </a:xfrm>
        </p:grpSpPr>
        <p:sp>
          <p:nvSpPr>
            <p:cNvPr id="108" name="Rectangle 107"/>
            <p:cNvSpPr/>
            <p:nvPr/>
          </p:nvSpPr>
          <p:spPr>
            <a:xfrm>
              <a:off x="5181598" y="6111835"/>
              <a:ext cx="7152721" cy="1219520"/>
            </a:xfrm>
            <a:prstGeom prst="rect">
              <a:avLst/>
            </a:prstGeom>
            <a:solidFill>
              <a:srgbClr val="C4DAD3"/>
            </a:solidFill>
            <a:ln>
              <a:solidFill>
                <a:srgbClr val="9FC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Rectangle 108"/>
                <p:cNvSpPr/>
                <p:nvPr/>
              </p:nvSpPr>
              <p:spPr>
                <a:xfrm>
                  <a:off x="6338866" y="6090010"/>
                  <a:ext cx="4838184" cy="11817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8866" y="6090010"/>
                  <a:ext cx="4838184" cy="11817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950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332874" y="298784"/>
            <a:ext cx="17602200" cy="9645316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7189" y="547926"/>
            <a:ext cx="139735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50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 Giải hệ hai phương trình bậc nhất hai ẩn</a:t>
            </a:r>
            <a:endParaRPr kumimoji="0" lang="da-DK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274" y="1485900"/>
            <a:ext cx="165354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719705" algn="l"/>
              </a:tabLst>
            </a:pPr>
            <a:r>
              <a:rPr lang="vi-VN" sz="4200" b="1">
                <a:solidFill>
                  <a:srgbClr val="3D7073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Cách giải hệ phương trình</a:t>
            </a:r>
            <a:endParaRPr lang="en-US" sz="4200">
              <a:solidFill>
                <a:srgbClr val="3D707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19705" algn="l"/>
              </a:tabLst>
            </a:pPr>
            <a:r>
              <a:rPr lang="vi-VN" sz="4000" b="1" i="1">
                <a:ea typeface="Malgun Gothic" panose="020B0503020000020004" pitchFamily="34" charset="-127"/>
                <a:cs typeface="Times New Roman" panose="02020603050405020304" pitchFamily="18" charset="0"/>
              </a:rPr>
              <a:t>Cách 1</a:t>
            </a:r>
            <a:r>
              <a:rPr lang="vi-VN" sz="4000" b="1" i="1"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endParaRPr lang="en-US" sz="4000" b="1" i="1" smtClean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19705" algn="l"/>
              </a:tabLst>
            </a:pPr>
            <a:r>
              <a:rPr lang="vi-VN" sz="40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Sử </a:t>
            </a: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dụng câu </a:t>
            </a: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lệnh </a:t>
            </a:r>
            <a:endParaRPr lang="en-US" sz="4000" smtClean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19705" algn="l"/>
              </a:tabLst>
            </a:pPr>
            <a:r>
              <a:rPr lang="vi-VN" sz="40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Solve</a:t>
            </a: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({phương trình thứ nhất&gt;,&lt;phương trình thứ hai&gt;}, {&lt;biến số thứ nhất&gt;, &lt;biến ố thứ hai</a:t>
            </a: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&gt;}) </a:t>
            </a:r>
            <a:endParaRPr lang="en-US" sz="4000" smtClean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19705" algn="l"/>
              </a:tabLst>
            </a:pPr>
            <a:r>
              <a:rPr lang="en-US" sz="40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</a:t>
            </a:r>
            <a:r>
              <a:rPr lang="vi-VN" sz="40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oặc </a:t>
            </a: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Solution({&lt;phương trình thứ nhất&gt;, &lt;phương trình thứ hai&gt;}, {&lt;biến số thứ nhất&gt;, &lt;biến ố thứ hai</a:t>
            </a: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&gt;}) </a:t>
            </a:r>
            <a:endParaRPr lang="en-US" sz="4000" smtClean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19705" algn="l"/>
              </a:tabLst>
            </a:pPr>
            <a:r>
              <a:rPr lang="vi-VN" sz="40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trên </a:t>
            </a: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ô lệnh của cửa sổ CAS. </a:t>
            </a:r>
            <a:endParaRPr lang="en-US" sz="4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19705" algn="l"/>
              </a:tabLst>
            </a:pPr>
            <a:r>
              <a:rPr lang="vi-VN" sz="4000">
                <a:ea typeface="Malgun Gothic" panose="020B0503020000020004" pitchFamily="34" charset="-127"/>
                <a:cs typeface="Times New Roman" panose="02020603050405020304" pitchFamily="18" charset="0"/>
              </a:rPr>
              <a:t>Kết quả hiển thị ngay bên dưới.</a:t>
            </a:r>
            <a:endParaRPr lang="en-US" sz="4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925800" y="7810501"/>
            <a:ext cx="20574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332874" y="286752"/>
            <a:ext cx="17602200" cy="9721516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63508" y="647700"/>
            <a:ext cx="541020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vi-VN" sz="4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ử </a:t>
            </a:r>
            <a:r>
              <a:rPr kumimoji="0" lang="vi-VN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phần mềm GeoGebra để giải hệ phương trình bậc nhất </a:t>
            </a:r>
            <a:endParaRPr kumimoji="0" lang="en-US" sz="4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468" y="647700"/>
            <a:ext cx="11173848" cy="9036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475" y="7298723"/>
            <a:ext cx="2898266" cy="23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570689" y="663742"/>
            <a:ext cx="16879111" cy="9007642"/>
            <a:chOff x="594866" y="571500"/>
            <a:chExt cx="17312134" cy="9265242"/>
          </a:xfrm>
        </p:grpSpPr>
        <p:grpSp>
          <p:nvGrpSpPr>
            <p:cNvPr id="40" name="Group 40"/>
            <p:cNvGrpSpPr/>
            <p:nvPr/>
          </p:nvGrpSpPr>
          <p:grpSpPr>
            <a:xfrm>
              <a:off x="661541" y="1470992"/>
              <a:ext cx="1232729" cy="7134324"/>
              <a:chOff x="0" y="0"/>
              <a:chExt cx="1643639" cy="9512432"/>
            </a:xfrm>
          </p:grpSpPr>
          <p:sp>
            <p:nvSpPr>
              <p:cNvPr id="41" name="TextBox 41"/>
              <p:cNvSpPr txBox="1"/>
              <p:nvPr/>
            </p:nvSpPr>
            <p:spPr>
              <a:xfrm rot="-5400000">
                <a:off x="5080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 rot="-5400000">
                <a:off x="5080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 rot="-5400000">
                <a:off x="5080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 rot="-5400000">
                <a:off x="5080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 rot="-5400000">
                <a:off x="5080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 rot="-5400000">
                <a:off x="5080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 rot="-5400000">
                <a:off x="5080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 rot="-5400000">
                <a:off x="5080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 rot="-5400000">
                <a:off x="5080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020679" y="571500"/>
              <a:ext cx="16886321" cy="9265242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540290" y="1622751"/>
              <a:ext cx="263115" cy="263115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540290" y="2470372"/>
              <a:ext cx="263115" cy="263115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540290" y="3317993"/>
              <a:ext cx="263115" cy="263115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540290" y="4165614"/>
              <a:ext cx="263115" cy="263115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540290" y="5013235"/>
              <a:ext cx="263115" cy="263115"/>
              <a:chOff x="0" y="0"/>
              <a:chExt cx="812800" cy="8128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540290" y="5860856"/>
              <a:ext cx="263115" cy="263115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540290" y="6708477"/>
              <a:ext cx="263115" cy="263115"/>
              <a:chOff x="0" y="0"/>
              <a:chExt cx="812800" cy="8128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540290" y="7556097"/>
              <a:ext cx="263115" cy="263115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1540290" y="8403718"/>
              <a:ext cx="263115" cy="263115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0442" tIns="60442" rIns="60442" bIns="6044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594866" y="1690137"/>
              <a:ext cx="1232729" cy="7134324"/>
              <a:chOff x="0" y="0"/>
              <a:chExt cx="1643639" cy="9512432"/>
            </a:xfrm>
          </p:grpSpPr>
          <p:sp>
            <p:nvSpPr>
              <p:cNvPr id="132" name="TextBox 132"/>
              <p:cNvSpPr txBox="1"/>
              <p:nvPr/>
            </p:nvSpPr>
            <p:spPr>
              <a:xfrm rot="5400000">
                <a:off x="660444" y="-660444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 rot="5400000">
                <a:off x="660444" y="46921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 rot="5400000">
                <a:off x="660444" y="1598876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 rot="5400000">
                <a:off x="660444" y="272853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6" name="TextBox 136"/>
              <p:cNvSpPr txBox="1"/>
              <p:nvPr/>
            </p:nvSpPr>
            <p:spPr>
              <a:xfrm rot="5400000">
                <a:off x="660444" y="385819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 rot="5400000">
                <a:off x="660444" y="4987857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 rot="5400000">
                <a:off x="660444" y="611751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 rot="5400000">
                <a:off x="660444" y="724717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 rot="5400000">
                <a:off x="660444" y="8376838"/>
                <a:ext cx="475150" cy="17960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38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32" b="0" i="0" u="none" strike="noStrike" kern="120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716009" y="8224162"/>
            <a:ext cx="1822265" cy="2024738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743200" y="876300"/>
            <a:ext cx="131826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tabLst>
                <a:tab pos="2719705" algn="l"/>
              </a:tabLst>
            </a:pPr>
            <a:r>
              <a:rPr lang="vi-VN" sz="4500" b="1" i="1">
                <a:ea typeface="Malgun Gothic" panose="020B0503020000020004" pitchFamily="34" charset="-127"/>
                <a:cs typeface="Times New Roman" panose="02020603050405020304" pitchFamily="18" charset="0"/>
              </a:rPr>
              <a:t>Cách 2</a:t>
            </a:r>
            <a:r>
              <a:rPr lang="vi-VN" sz="4500" b="1" i="1"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vi-VN" sz="4500" b="1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4500" b="1" smtClean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tabLst>
                <a:tab pos="2719705" algn="l"/>
              </a:tabLst>
            </a:pPr>
            <a:r>
              <a:rPr lang="vi-VN" sz="42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Sử </a:t>
            </a:r>
            <a:r>
              <a:rPr lang="vi-VN" sz="4200">
                <a:ea typeface="Malgun Gothic" panose="020B0503020000020004" pitchFamily="34" charset="-127"/>
                <a:cs typeface="Times New Roman" panose="02020603050405020304" pitchFamily="18" charset="0"/>
              </a:rPr>
              <a:t>dụng lệnh Intersect (&lt;phương trình thứ nhất&gt;, &lt;phương trình thứ hai&gt;) trên của sổ CAS để tìm tọa độ giáo điểm của hai đường thẳng có phương trình tương ứng.</a:t>
            </a:r>
            <a:endParaRPr lang="en-US" sz="4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594146"/>
            <a:ext cx="13182600" cy="25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332874" y="298784"/>
            <a:ext cx="17602200" cy="8654716"/>
            <a:chOff x="1028700" y="743240"/>
            <a:chExt cx="15613811" cy="8800520"/>
          </a:xfrm>
        </p:grpSpPr>
        <p:grpSp>
          <p:nvGrpSpPr>
            <p:cNvPr id="51" name="Group 51"/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4112279" cy="234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37094" y="920204"/>
              <a:ext cx="14956138" cy="833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816" y="9433868"/>
            <a:ext cx="2379258" cy="4682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7189" y="700326"/>
            <a:ext cx="139735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50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Vẽ đồ thị hàm số bằng GeoGebra </a:t>
            </a:r>
            <a:endParaRPr kumimoji="0" lang="da-DK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3228" y="1789610"/>
            <a:ext cx="16535400" cy="6986528"/>
            <a:chOff x="843228" y="1789610"/>
            <a:chExt cx="16535400" cy="69865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843228" y="1789610"/>
                  <a:ext cx="16535400" cy="69865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</a:pPr>
                  <a:r>
                    <a:rPr lang="vi-VN" sz="4000"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Khởi động GeoGebra và đồng thời chọn hai chế độ Graphic 2 và CAS để vẽ đồ thị của đồ thị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vi-VN" sz="400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và hàm số bậc nhất </a:t>
                  </a:r>
                  <a14:m>
                    <m:oMath xmlns:m="http://schemas.openxmlformats.org/officeDocument/2006/math"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vi-VN" sz="400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.</a:t>
                  </a:r>
                  <a:endParaRPr lang="en-US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</a:pPr>
                  <a:r>
                    <a:rPr lang="vi-VN" sz="400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- Nhập công thức hàm số </a:t>
                  </a:r>
                  <a14:m>
                    <m:oMath xmlns:m="http://schemas.openxmlformats.org/officeDocument/2006/math"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smtClean="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vi-VN" sz="4000" smtClean="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và</a:t>
                  </a:r>
                  <a:r>
                    <a:rPr lang="vi-VN" sz="4000" i="1" smtClean="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i="1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4000" smtClean="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vi-VN" sz="400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vào từng ô lệnh trong cửa sổ CAS.</a:t>
                  </a:r>
                  <a:endParaRPr lang="en-US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</a:pPr>
                  <a:r>
                    <a:rPr lang="vi-VN" sz="400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- Nháy chuột chọn nút </a:t>
                  </a:r>
                  <a:r>
                    <a:rPr lang="vi-VN" sz="400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 </a:t>
                  </a:r>
                  <a:r>
                    <a:rPr lang="en-US" sz="4000" smtClean="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    </a:t>
                  </a:r>
                  <a:r>
                    <a:rPr lang="vi-VN" sz="4000" smtClean="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ở </a:t>
                  </a:r>
                  <a:r>
                    <a:rPr lang="vi-VN" sz="4000">
                      <a:effectLst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đầu mỗi ô lệnh để vẽ đồ thị hàm số trong cửa sổ Graphic 2.</a:t>
                  </a:r>
                  <a:endParaRPr lang="en-US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228" y="1789610"/>
                  <a:ext cx="16535400" cy="6986528"/>
                </a:xfrm>
                <a:prstGeom prst="rect">
                  <a:avLst/>
                </a:prstGeom>
                <a:blipFill>
                  <a:blip r:embed="rId3"/>
                  <a:stretch>
                    <a:fillRect l="-1290" r="-2175" b="-9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6162" y="6667500"/>
              <a:ext cx="860438" cy="86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75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922</Words>
  <Application>Microsoft Office PowerPoint</Application>
  <PresentationFormat>Custom</PresentationFormat>
  <Paragraphs>210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Aharoni</vt:lpstr>
      <vt:lpstr>Merriweather Sans</vt:lpstr>
      <vt:lpstr>Wingdings</vt:lpstr>
      <vt:lpstr>Cambria Math</vt:lpstr>
      <vt:lpstr>Malgun Gothic</vt:lpstr>
      <vt:lpstr>Sniglet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Aesthetic Cute Notebook Group Project Presentation</dc:title>
  <dc:creator>Hà Ngân</dc:creator>
  <cp:lastModifiedBy>Admin</cp:lastModifiedBy>
  <cp:revision>115</cp:revision>
  <dcterms:created xsi:type="dcterms:W3CDTF">2006-08-16T00:00:00Z</dcterms:created>
  <dcterms:modified xsi:type="dcterms:W3CDTF">2025-01-07T07:58:56Z</dcterms:modified>
  <dc:identifier>DAGHuH4VLF0</dc:identifier>
</cp:coreProperties>
</file>