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67" r:id="rId3"/>
    <p:sldId id="324" r:id="rId4"/>
    <p:sldId id="322" r:id="rId5"/>
    <p:sldId id="323" r:id="rId6"/>
    <p:sldId id="303" r:id="rId7"/>
    <p:sldId id="257" r:id="rId8"/>
    <p:sldId id="258" r:id="rId9"/>
    <p:sldId id="268" r:id="rId10"/>
    <p:sldId id="266" r:id="rId11"/>
    <p:sldId id="270" r:id="rId12"/>
    <p:sldId id="271" r:id="rId13"/>
    <p:sldId id="259" r:id="rId14"/>
    <p:sldId id="296" r:id="rId15"/>
    <p:sldId id="297" r:id="rId16"/>
    <p:sldId id="298" r:id="rId17"/>
    <p:sldId id="299" r:id="rId18"/>
    <p:sldId id="300" r:id="rId19"/>
    <p:sldId id="301" r:id="rId20"/>
    <p:sldId id="302" r:id="rId21"/>
    <p:sldId id="273" r:id="rId22"/>
    <p:sldId id="274" r:id="rId23"/>
    <p:sldId id="275" r:id="rId24"/>
    <p:sldId id="277" r:id="rId25"/>
    <p:sldId id="278" r:id="rId26"/>
    <p:sldId id="279" r:id="rId27"/>
    <p:sldId id="280" r:id="rId28"/>
    <p:sldId id="282" r:id="rId29"/>
    <p:sldId id="283" r:id="rId30"/>
    <p:sldId id="307" r:id="rId31"/>
    <p:sldId id="308" r:id="rId32"/>
    <p:sldId id="309" r:id="rId33"/>
    <p:sldId id="310" r:id="rId34"/>
    <p:sldId id="311" r:id="rId35"/>
    <p:sldId id="312" r:id="rId36"/>
    <p:sldId id="313" r:id="rId37"/>
    <p:sldId id="306" r:id="rId38"/>
    <p:sldId id="314" r:id="rId39"/>
    <p:sldId id="315" r:id="rId40"/>
    <p:sldId id="316" r:id="rId41"/>
    <p:sldId id="317" r:id="rId42"/>
    <p:sldId id="285" r:id="rId43"/>
    <p:sldId id="318" r:id="rId44"/>
    <p:sldId id="321" r:id="rId45"/>
    <p:sldId id="319" r:id="rId46"/>
    <p:sldId id="286" r:id="rId47"/>
    <p:sldId id="265" r:id="rId48"/>
  </p:sldIdLst>
  <p:sldSz cx="18288000" cy="10287000"/>
  <p:notesSz cx="6858000" cy="9144000"/>
  <p:embeddedFontLst>
    <p:embeddedFont>
      <p:font typeface="Aharoni" panose="02010803020104030203" pitchFamily="2" charset="-79"/>
      <p:bold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0FF"/>
    <a:srgbClr val="F3EBFA"/>
    <a:srgbClr val="FFF562"/>
    <a:srgbClr val="F3FFC3"/>
    <a:srgbClr val="FFF8DD"/>
    <a:srgbClr val="FD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3" autoAdjust="0"/>
    <p:restoredTop sz="94715" autoAdjust="0"/>
  </p:normalViewPr>
  <p:slideViewPr>
    <p:cSldViewPr>
      <p:cViewPr>
        <p:scale>
          <a:sx n="36" d="100"/>
          <a:sy n="36" d="100"/>
        </p:scale>
        <p:origin x="1376" y="1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F04A1-4082-8340-9B01-BEB906653895}" type="datetimeFigureOut">
              <a:rPr lang="en-VN" smtClean="0"/>
              <a:t>1/31/25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1125C-7322-134C-B2F5-07D5004F94FF}" type="slidenum">
              <a:rPr lang="en-VN" smtClean="0"/>
              <a:t>‹#›</a:t>
            </a:fld>
            <a:endParaRPr lang="en-VN"/>
          </a:p>
        </p:txBody>
      </p:sp>
    </p:spTree>
    <p:extLst>
      <p:ext uri="{BB962C8B-B14F-4D97-AF65-F5344CB8AC3E}">
        <p14:creationId xmlns:p14="http://schemas.microsoft.com/office/powerpoint/2010/main" val="360291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332516151"/>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20.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svg"/><Relationship Id="rId3" Type="http://schemas.openxmlformats.org/officeDocument/2006/relationships/image" Target="../media/image10.svg"/><Relationship Id="rId7" Type="http://schemas.openxmlformats.org/officeDocument/2006/relationships/image" Target="../media/image48.svg"/><Relationship Id="rId12" Type="http://schemas.openxmlformats.org/officeDocument/2006/relationships/image" Target="../media/image11.png"/><Relationship Id="rId2" Type="http://schemas.openxmlformats.org/officeDocument/2006/relationships/image" Target="../media/image9.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svg"/><Relationship Id="rId5" Type="http://schemas.openxmlformats.org/officeDocument/2006/relationships/image" Target="../media/image16.sv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50.sv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15.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16.xml"/><Relationship Id="rId18" Type="http://schemas.openxmlformats.org/officeDocument/2006/relationships/image" Target="../media/image71.png"/><Relationship Id="rId3" Type="http://schemas.openxmlformats.org/officeDocument/2006/relationships/image" Target="../media/image51.png"/><Relationship Id="rId21" Type="http://schemas.openxmlformats.org/officeDocument/2006/relationships/slide" Target="slide20.xml"/><Relationship Id="rId7" Type="http://schemas.openxmlformats.org/officeDocument/2006/relationships/image" Target="../media/image64.png"/><Relationship Id="rId12" Type="http://schemas.openxmlformats.org/officeDocument/2006/relationships/image" Target="../media/image68.png"/><Relationship Id="rId17" Type="http://schemas.openxmlformats.org/officeDocument/2006/relationships/slide" Target="slide18.xml"/><Relationship Id="rId2" Type="http://schemas.openxmlformats.org/officeDocument/2006/relationships/notesSlide" Target="../notesSlides/notesSlide3.xml"/><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slide" Target="slide21.xml"/><Relationship Id="rId5" Type="http://schemas.openxmlformats.org/officeDocument/2006/relationships/image" Target="../media/image63.png"/><Relationship Id="rId15" Type="http://schemas.openxmlformats.org/officeDocument/2006/relationships/slide" Target="slide17.xml"/><Relationship Id="rId10" Type="http://schemas.openxmlformats.org/officeDocument/2006/relationships/image" Target="../media/image67.png"/><Relationship Id="rId19" Type="http://schemas.openxmlformats.org/officeDocument/2006/relationships/slide" Target="slide19.xml"/><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69.png"/><Relationship Id="rId22"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1.png"/><Relationship Id="rId7" Type="http://schemas.openxmlformats.org/officeDocument/2006/relationships/image" Target="../media/image78.png"/><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75.png"/><Relationship Id="rId4" Type="http://schemas.openxmlformats.org/officeDocument/2006/relationships/image" Target="../media/image67.png"/><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1.png"/><Relationship Id="rId7"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4.png"/><Relationship Id="rId10" Type="http://schemas.openxmlformats.org/officeDocument/2006/relationships/image" Target="../media/image59.png"/><Relationship Id="rId4" Type="http://schemas.openxmlformats.org/officeDocument/2006/relationships/image" Target="../media/image67.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5.png"/><Relationship Id="rId3" Type="http://schemas.openxmlformats.org/officeDocument/2006/relationships/image" Target="../media/image51.png"/><Relationship Id="rId7" Type="http://schemas.openxmlformats.org/officeDocument/2006/relationships/image" Target="../media/image84.png"/><Relationship Id="rId12"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74.png"/><Relationship Id="rId15" Type="http://schemas.openxmlformats.org/officeDocument/2006/relationships/image" Target="../media/image59.png"/><Relationship Id="rId10" Type="http://schemas.openxmlformats.org/officeDocument/2006/relationships/image" Target="../media/image87.png"/><Relationship Id="rId4" Type="http://schemas.openxmlformats.org/officeDocument/2006/relationships/image" Target="../media/image67.png"/><Relationship Id="rId9" Type="http://schemas.openxmlformats.org/officeDocument/2006/relationships/image" Target="../media/image86.pn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75.png"/><Relationship Id="rId3" Type="http://schemas.openxmlformats.org/officeDocument/2006/relationships/image" Target="../media/image51.png"/><Relationship Id="rId7" Type="http://schemas.openxmlformats.org/officeDocument/2006/relationships/image" Target="../media/image90.png"/><Relationship Id="rId12"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74.png"/><Relationship Id="rId15" Type="http://schemas.openxmlformats.org/officeDocument/2006/relationships/image" Target="../media/image59.png"/><Relationship Id="rId10" Type="http://schemas.openxmlformats.org/officeDocument/2006/relationships/image" Target="../media/image93.png"/><Relationship Id="rId4" Type="http://schemas.openxmlformats.org/officeDocument/2006/relationships/image" Target="../media/image67.png"/><Relationship Id="rId9" Type="http://schemas.openxmlformats.org/officeDocument/2006/relationships/image" Target="../media/image92.pn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1.png"/><Relationship Id="rId7"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59.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67.pn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0.png"/><Relationship Id="rId1" Type="http://schemas.openxmlformats.org/officeDocument/2006/relationships/slideLayout" Target="../slideLayouts/slideLayout7.xml"/><Relationship Id="rId5" Type="http://schemas.openxmlformats.org/officeDocument/2006/relationships/image" Target="../media/image106.sv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sv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sv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svg"/><Relationship Id="rId3" Type="http://schemas.openxmlformats.org/officeDocument/2006/relationships/image" Target="../media/image10.svg"/><Relationship Id="rId7" Type="http://schemas.openxmlformats.org/officeDocument/2006/relationships/image" Target="../media/image48.svg"/><Relationship Id="rId12" Type="http://schemas.openxmlformats.org/officeDocument/2006/relationships/image" Target="../media/image11.png"/><Relationship Id="rId2" Type="http://schemas.openxmlformats.org/officeDocument/2006/relationships/image" Target="../media/image9.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svg"/><Relationship Id="rId5" Type="http://schemas.openxmlformats.org/officeDocument/2006/relationships/image" Target="../media/image16.sv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50.svg"/><Relationship Id="rId1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1.svg"/></Relationships>
</file>

<file path=ppt/slides/_rels/slide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1.sv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23.sv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5.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44.png"/><Relationship Id="rId17" Type="http://schemas.openxmlformats.org/officeDocument/2006/relationships/image" Target="../media/image12.sv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36.svg"/><Relationship Id="rId15" Type="http://schemas.openxmlformats.org/officeDocument/2006/relationships/image" Target="../media/image32.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10.sv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svg"/><Relationship Id="rId7" Type="http://schemas.openxmlformats.org/officeDocument/2006/relationships/image" Target="../media/image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2.svg"/><Relationship Id="rId5" Type="http://schemas.openxmlformats.org/officeDocument/2006/relationships/image" Target="../media/image30.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1.png"/><Relationship Id="rId2" Type="http://schemas.openxmlformats.org/officeDocument/2006/relationships/image" Target="../media/image33.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2.svg"/><Relationship Id="rId5" Type="http://schemas.openxmlformats.org/officeDocument/2006/relationships/image" Target="../media/image36.svg"/><Relationship Id="rId15" Type="http://schemas.openxmlformats.org/officeDocument/2006/relationships/image" Target="../media/image40.svg"/><Relationship Id="rId10"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10.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Freeform 2"/>
          <p:cNvSpPr/>
          <p:nvPr/>
        </p:nvSpPr>
        <p:spPr>
          <a:xfrm rot="-3459720">
            <a:off x="1578254" y="5809598"/>
            <a:ext cx="688294" cy="4114800"/>
          </a:xfrm>
          <a:custGeom>
            <a:avLst/>
            <a:gdLst/>
            <a:ahLst/>
            <a:cxnLst/>
            <a:rect l="l" t="t" r="r" b="b"/>
            <a:pathLst>
              <a:path w="688294" h="4114800">
                <a:moveTo>
                  <a:pt x="0" y="0"/>
                </a:moveTo>
                <a:lnTo>
                  <a:pt x="688294" y="0"/>
                </a:lnTo>
                <a:lnTo>
                  <a:pt x="68829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39636">
            <a:off x="15089758" y="582870"/>
            <a:ext cx="3221967" cy="3233726"/>
          </a:xfrm>
          <a:custGeom>
            <a:avLst/>
            <a:gdLst/>
            <a:ahLst/>
            <a:cxnLst/>
            <a:rect l="l" t="t" r="r" b="b"/>
            <a:pathLst>
              <a:path w="3221967" h="3233726">
                <a:moveTo>
                  <a:pt x="0" y="0"/>
                </a:moveTo>
                <a:lnTo>
                  <a:pt x="3221967" y="0"/>
                </a:lnTo>
                <a:lnTo>
                  <a:pt x="3221967" y="3233726"/>
                </a:lnTo>
                <a:lnTo>
                  <a:pt x="0" y="32337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50588" y="2822005"/>
            <a:ext cx="18589176" cy="4642990"/>
            <a:chOff x="0" y="0"/>
            <a:chExt cx="4895915" cy="1222845"/>
          </a:xfrm>
        </p:grpSpPr>
        <p:sp>
          <p:nvSpPr>
            <p:cNvPr id="5" name="Freeform 5"/>
            <p:cNvSpPr/>
            <p:nvPr/>
          </p:nvSpPr>
          <p:spPr>
            <a:xfrm>
              <a:off x="0" y="0"/>
              <a:ext cx="4895915" cy="1222845"/>
            </a:xfrm>
            <a:custGeom>
              <a:avLst/>
              <a:gdLst/>
              <a:ahLst/>
              <a:cxnLst/>
              <a:rect l="l" t="t" r="r" b="b"/>
              <a:pathLst>
                <a:path w="4895915" h="1222845">
                  <a:moveTo>
                    <a:pt x="0" y="0"/>
                  </a:moveTo>
                  <a:lnTo>
                    <a:pt x="4895915" y="0"/>
                  </a:lnTo>
                  <a:lnTo>
                    <a:pt x="4895915" y="1222845"/>
                  </a:lnTo>
                  <a:lnTo>
                    <a:pt x="0" y="1222845"/>
                  </a:lnTo>
                  <a:close/>
                </a:path>
              </a:pathLst>
            </a:custGeom>
            <a:solidFill>
              <a:srgbClr val="FFFFFF"/>
            </a:solidFill>
          </p:spPr>
        </p:sp>
        <p:sp>
          <p:nvSpPr>
            <p:cNvPr id="6" name="TextBox 6"/>
            <p:cNvSpPr txBox="1"/>
            <p:nvPr/>
          </p:nvSpPr>
          <p:spPr>
            <a:xfrm>
              <a:off x="0" y="-38100"/>
              <a:ext cx="4895915" cy="126094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042050">
            <a:off x="14527407" y="6395509"/>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173832" y="7200900"/>
            <a:ext cx="3089841" cy="4114800"/>
          </a:xfrm>
          <a:custGeom>
            <a:avLst/>
            <a:gdLst/>
            <a:ahLst/>
            <a:cxnLst/>
            <a:rect l="l" t="t" r="r" b="b"/>
            <a:pathLst>
              <a:path w="3089841" h="4114800">
                <a:moveTo>
                  <a:pt x="0" y="0"/>
                </a:moveTo>
                <a:lnTo>
                  <a:pt x="3089841" y="0"/>
                </a:lnTo>
                <a:lnTo>
                  <a:pt x="308984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024854">
            <a:off x="754573" y="288335"/>
            <a:ext cx="5540149" cy="1480731"/>
          </a:xfrm>
          <a:custGeom>
            <a:avLst/>
            <a:gdLst/>
            <a:ahLst/>
            <a:cxnLst/>
            <a:rect l="l" t="t" r="r" b="b"/>
            <a:pathLst>
              <a:path w="5540149" h="1480731">
                <a:moveTo>
                  <a:pt x="0" y="0"/>
                </a:moveTo>
                <a:lnTo>
                  <a:pt x="5540149" y="0"/>
                </a:lnTo>
                <a:lnTo>
                  <a:pt x="5540149" y="1480730"/>
                </a:lnTo>
                <a:lnTo>
                  <a:pt x="0" y="1480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8707169">
            <a:off x="7795285" y="-1334188"/>
            <a:ext cx="486295" cy="4114800"/>
          </a:xfrm>
          <a:custGeom>
            <a:avLst/>
            <a:gdLst/>
            <a:ahLst/>
            <a:cxnLst/>
            <a:rect l="l" t="t" r="r" b="b"/>
            <a:pathLst>
              <a:path w="486295" h="4114800">
                <a:moveTo>
                  <a:pt x="0" y="0"/>
                </a:moveTo>
                <a:lnTo>
                  <a:pt x="486294" y="0"/>
                </a:lnTo>
                <a:lnTo>
                  <a:pt x="48629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9144000" y="7617616"/>
            <a:ext cx="2709839" cy="1640684"/>
          </a:xfrm>
          <a:custGeom>
            <a:avLst/>
            <a:gdLst/>
            <a:ahLst/>
            <a:cxnLst/>
            <a:rect l="l" t="t" r="r" b="b"/>
            <a:pathLst>
              <a:path w="2709839" h="1640684">
                <a:moveTo>
                  <a:pt x="0" y="0"/>
                </a:moveTo>
                <a:lnTo>
                  <a:pt x="2709839" y="0"/>
                </a:lnTo>
                <a:lnTo>
                  <a:pt x="2709839" y="1640684"/>
                </a:lnTo>
                <a:lnTo>
                  <a:pt x="0" y="16406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3260053">
            <a:off x="10896615" y="383632"/>
            <a:ext cx="1324217" cy="2057400"/>
          </a:xfrm>
          <a:custGeom>
            <a:avLst/>
            <a:gdLst/>
            <a:ahLst/>
            <a:cxnLst/>
            <a:rect l="l" t="t" r="r" b="b"/>
            <a:pathLst>
              <a:path w="1324217" h="2057400">
                <a:moveTo>
                  <a:pt x="0" y="0"/>
                </a:moveTo>
                <a:lnTo>
                  <a:pt x="1324217" y="0"/>
                </a:lnTo>
                <a:lnTo>
                  <a:pt x="1324217" y="2057400"/>
                </a:lnTo>
                <a:lnTo>
                  <a:pt x="0" y="2057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TextBox 13"/>
          <p:cNvSpPr txBox="1"/>
          <p:nvPr/>
        </p:nvSpPr>
        <p:spPr>
          <a:xfrm>
            <a:off x="1493864" y="3584163"/>
            <a:ext cx="15300272" cy="3118674"/>
          </a:xfrm>
          <a:prstGeom prst="rect">
            <a:avLst/>
          </a:prstGeom>
        </p:spPr>
        <p:txBody>
          <a:bodyPr wrap="square" lIns="0" tIns="0" rIns="0" bIns="0" rtlCol="0" anchor="t">
            <a:spAutoFit/>
          </a:bodyPr>
          <a:lstStyle/>
          <a:p>
            <a:pPr algn="ctr">
              <a:lnSpc>
                <a:spcPct val="150000"/>
              </a:lnSpc>
            </a:pPr>
            <a:r>
              <a:rPr lang="en-US" sz="7200" b="1" dirty="0">
                <a:solidFill>
                  <a:srgbClr val="000000"/>
                </a:solidFill>
                <a:latin typeface="Arial" panose="020B0604020202020204" pitchFamily="34" charset="0"/>
                <a:ea typeface="Core Bandi Face"/>
                <a:cs typeface="Arial" panose="020B0604020202020204" pitchFamily="34" charset="0"/>
                <a:sym typeface="Core Bandi Face"/>
              </a:rPr>
              <a:t>CHÀO MỪNG CÁC EM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058C18-4312-0893-1ECF-01C3E73FD2E5}"/>
              </a:ext>
            </a:extLst>
          </p:cNvPr>
          <p:cNvSpPr txBox="1"/>
          <p:nvPr/>
        </p:nvSpPr>
        <p:spPr>
          <a:xfrm>
            <a:off x="381000" y="419100"/>
            <a:ext cx="2743200" cy="769441"/>
          </a:xfrm>
          <a:prstGeom prst="rect">
            <a:avLst/>
          </a:prstGeom>
          <a:solidFill>
            <a:schemeClr val="bg1"/>
          </a:solidFill>
        </p:spPr>
        <p:txBody>
          <a:bodyPr wrap="square">
            <a:spAutoFit/>
          </a:bodyPr>
          <a:lstStyle/>
          <a:p>
            <a:pPr algn="ctr">
              <a:spcAft>
                <a:spcPts val="800"/>
              </a:spcAft>
            </a:pPr>
            <a:r>
              <a:rPr lang="en-US" sz="4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4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chú</a:t>
            </a:r>
            <a:endParaRPr lang="en-VN"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582F6755-F4CC-1275-8491-B3E576E385EC}"/>
              </a:ext>
            </a:extLst>
          </p:cNvPr>
          <p:cNvSpPr/>
          <p:nvPr/>
        </p:nvSpPr>
        <p:spPr>
          <a:xfrm>
            <a:off x="3543301" y="270420"/>
            <a:ext cx="3581400" cy="10668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lumMod val="95000"/>
                    <a:lumOff val="5000"/>
                  </a:schemeClr>
                </a:solidFill>
                <a:latin typeface="Arial" panose="020B0604020202020204" pitchFamily="34" charset="0"/>
                <a:cs typeface="Arial" panose="020B0604020202020204" pitchFamily="34" charset="0"/>
              </a:rPr>
              <a:t>NHÓM 1</a:t>
            </a:r>
          </a:p>
        </p:txBody>
      </p:sp>
      <p:sp>
        <p:nvSpPr>
          <p:cNvPr id="3" name="Cloud 2">
            <a:extLst>
              <a:ext uri="{FF2B5EF4-FFF2-40B4-BE49-F238E27FC236}">
                <a16:creationId xmlns:a16="http://schemas.microsoft.com/office/drawing/2014/main" id="{E2D5DA7D-8D51-F5DF-15DD-C5271797C2DA}"/>
              </a:ext>
            </a:extLst>
          </p:cNvPr>
          <p:cNvSpPr/>
          <p:nvPr/>
        </p:nvSpPr>
        <p:spPr>
          <a:xfrm>
            <a:off x="322119" y="3937242"/>
            <a:ext cx="4997388" cy="3541662"/>
          </a:xfrm>
          <a:prstGeom prst="cloud">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8DE9451A-C4B2-D2FA-FF49-D2EB74E6D190}"/>
                  </a:ext>
                </a:extLst>
              </p:cNvPr>
              <p:cNvSpPr/>
              <p:nvPr/>
            </p:nvSpPr>
            <p:spPr>
              <a:xfrm>
                <a:off x="5375341" y="1828241"/>
                <a:ext cx="6019800" cy="1214997"/>
              </a:xfrm>
              <a:prstGeom prst="round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lumMod val="95000"/>
                        <a:lumOff val="5000"/>
                      </a:schemeClr>
                    </a:solidFill>
                    <a:latin typeface="Arial" panose="020B0604020202020204" pitchFamily="34" charset="0"/>
                    <a:cs typeface="Arial" panose="020B0604020202020204" pitchFamily="34" charset="0"/>
                  </a:rPr>
                  <a:t>Hàm số </a:t>
                </a:r>
                <a:r>
                  <a:rPr lang="en-US" sz="3200" dirty="0">
                    <a:solidFill>
                      <a:schemeClr val="tx1">
                        <a:lumMod val="95000"/>
                        <a:lumOff val="5000"/>
                      </a:schemeClr>
                    </a:solidFill>
                    <a:latin typeface="Arial" panose="020B0604020202020204" pitchFamily="34" charset="0"/>
                    <a:cs typeface="Arial" panose="020B0604020202020204" pitchFamily="34" charset="0"/>
                  </a:rPr>
                  <a:t>y = ax</a:t>
                </a:r>
                <a:r>
                  <a:rPr lang="en-US" sz="3200" baseline="30000" dirty="0">
                    <a:solidFill>
                      <a:schemeClr val="tx1">
                        <a:lumMod val="95000"/>
                        <a:lumOff val="5000"/>
                      </a:schemeClr>
                    </a:solidFill>
                    <a:latin typeface="Arial" panose="020B0604020202020204" pitchFamily="34" charset="0"/>
                    <a:cs typeface="Arial" panose="020B0604020202020204" pitchFamily="34" charset="0"/>
                  </a:rPr>
                  <a:t>2</a:t>
                </a:r>
                <a:r>
                  <a:rPr lang="en-US" sz="3200" dirty="0">
                    <a:solidFill>
                      <a:schemeClr val="tx1">
                        <a:lumMod val="95000"/>
                        <a:lumOff val="5000"/>
                      </a:schemeClr>
                    </a:solidFill>
                    <a:latin typeface="Arial" panose="020B0604020202020204" pitchFamily="34" charset="0"/>
                    <a:cs typeface="Arial" panose="020B0604020202020204" pitchFamily="34" charset="0"/>
                  </a:rPr>
                  <a:t> (a </a:t>
                </a:r>
                <a14:m>
                  <m:oMath xmlns:m="http://schemas.openxmlformats.org/officeDocument/2006/math">
                    <m:r>
                      <a:rPr lang="en-US" sz="3200" i="1" smtClean="0">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3200" dirty="0">
                    <a:solidFill>
                      <a:schemeClr val="tx1">
                        <a:lumMod val="95000"/>
                        <a:lumOff val="5000"/>
                      </a:schemeClr>
                    </a:solidFill>
                    <a:latin typeface="Arial" panose="020B0604020202020204" pitchFamily="34" charset="0"/>
                    <a:cs typeface="Arial" panose="020B0604020202020204" pitchFamily="34" charset="0"/>
                  </a:rPr>
                  <a: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p:sp>
            <p:nvSpPr>
              <p:cNvPr id="4" name="Rounded Rectangle 3">
                <a:extLst>
                  <a:ext uri="{FF2B5EF4-FFF2-40B4-BE49-F238E27FC236}">
                    <a16:creationId xmlns:a16="http://schemas.microsoft.com/office/drawing/2014/main" id="{8DE9451A-C4B2-D2FA-FF49-D2EB74E6D190}"/>
                  </a:ext>
                </a:extLst>
              </p:cNvPr>
              <p:cNvSpPr>
                <a:spLocks noRot="1" noChangeAspect="1" noMove="1" noResize="1" noEditPoints="1" noAdjustHandles="1" noChangeArrowheads="1" noChangeShapeType="1" noTextEdit="1"/>
              </p:cNvSpPr>
              <p:nvPr/>
            </p:nvSpPr>
            <p:spPr>
              <a:xfrm>
                <a:off x="5375341" y="1828241"/>
                <a:ext cx="6019800" cy="1214997"/>
              </a:xfrm>
              <a:prstGeom prst="roundRect">
                <a:avLst/>
              </a:prstGeom>
              <a:blipFill>
                <a:blip r:embed="rId2"/>
                <a:stretch>
                  <a:fillRect/>
                </a:stretch>
              </a:blipFill>
              <a:ln>
                <a:solidFill>
                  <a:schemeClr val="tx1">
                    <a:lumMod val="95000"/>
                    <a:lumOff val="5000"/>
                  </a:schemeClr>
                </a:solidFill>
              </a:ln>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6" name="Rounded Rectangle 5">
                <a:extLst>
                  <a:ext uri="{FF2B5EF4-FFF2-40B4-BE49-F238E27FC236}">
                    <a16:creationId xmlns:a16="http://schemas.microsoft.com/office/drawing/2014/main" id="{3C311365-FDB8-7D6A-024A-30730E21634F}"/>
                  </a:ext>
                </a:extLst>
              </p:cNvPr>
              <p:cNvSpPr/>
              <p:nvPr/>
            </p:nvSpPr>
            <p:spPr>
              <a:xfrm>
                <a:off x="5747584" y="4443133"/>
                <a:ext cx="6019800" cy="1495881"/>
              </a:xfrm>
              <a:prstGeom prst="round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lumMod val="95000"/>
                        <a:lumOff val="5000"/>
                      </a:schemeClr>
                    </a:solidFill>
                    <a:latin typeface="Arial" panose="020B0604020202020204" pitchFamily="34" charset="0"/>
                    <a:cs typeface="Arial" panose="020B0604020202020204" pitchFamily="34" charset="0"/>
                  </a:rPr>
                  <a:t>Bảng </a:t>
                </a:r>
                <a:r>
                  <a:rPr lang="en-US" sz="3200" dirty="0" err="1">
                    <a:solidFill>
                      <a:schemeClr val="tx1">
                        <a:lumMod val="95000"/>
                        <a:lumOff val="5000"/>
                      </a:schemeClr>
                    </a:solidFill>
                    <a:latin typeface="Arial" panose="020B0604020202020204" pitchFamily="34" charset="0"/>
                    <a:cs typeface="Arial" panose="020B0604020202020204" pitchFamily="34" charset="0"/>
                  </a:rPr>
                  <a:t>giá</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trị</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của</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hàm</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số</a:t>
                </a:r>
                <a:endParaRPr lang="en-US" sz="3200"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50000"/>
                  </a:lnSpc>
                </a:pPr>
                <a:r>
                  <a:rPr lang="en-US" sz="3200" dirty="0">
                    <a:solidFill>
                      <a:schemeClr val="tx1">
                        <a:lumMod val="95000"/>
                        <a:lumOff val="5000"/>
                      </a:schemeClr>
                    </a:solidFill>
                    <a:latin typeface="Arial" panose="020B0604020202020204" pitchFamily="34" charset="0"/>
                    <a:cs typeface="Arial" panose="020B0604020202020204" pitchFamily="34" charset="0"/>
                  </a:rPr>
                  <a:t>y = ax</a:t>
                </a:r>
                <a:r>
                  <a:rPr lang="en-US" sz="3200" baseline="30000" dirty="0">
                    <a:solidFill>
                      <a:schemeClr val="tx1">
                        <a:lumMod val="95000"/>
                        <a:lumOff val="5000"/>
                      </a:schemeClr>
                    </a:solidFill>
                    <a:latin typeface="Arial" panose="020B0604020202020204" pitchFamily="34" charset="0"/>
                    <a:cs typeface="Arial" panose="020B0604020202020204" pitchFamily="34" charset="0"/>
                  </a:rPr>
                  <a:t>2</a:t>
                </a:r>
                <a:r>
                  <a:rPr lang="en-US" sz="3200" dirty="0">
                    <a:solidFill>
                      <a:schemeClr val="tx1">
                        <a:lumMod val="95000"/>
                        <a:lumOff val="5000"/>
                      </a:schemeClr>
                    </a:solidFill>
                    <a:latin typeface="Arial" panose="020B0604020202020204" pitchFamily="34" charset="0"/>
                    <a:cs typeface="Arial" panose="020B0604020202020204" pitchFamily="34" charset="0"/>
                  </a:rPr>
                  <a:t> (a </a:t>
                </a:r>
                <a14:m>
                  <m:oMath xmlns:m="http://schemas.openxmlformats.org/officeDocument/2006/math">
                    <m:r>
                      <a:rPr lang="en-US" sz="3200" i="1" smtClean="0">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3200" dirty="0">
                    <a:solidFill>
                      <a:schemeClr val="tx1">
                        <a:lumMod val="95000"/>
                        <a:lumOff val="5000"/>
                      </a:schemeClr>
                    </a:solidFill>
                    <a:latin typeface="Arial" panose="020B0604020202020204" pitchFamily="34" charset="0"/>
                    <a:cs typeface="Arial" panose="020B0604020202020204" pitchFamily="34" charset="0"/>
                  </a:rPr>
                  <a: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p:sp>
            <p:nvSpPr>
              <p:cNvPr id="6" name="Rounded Rectangle 5">
                <a:extLst>
                  <a:ext uri="{FF2B5EF4-FFF2-40B4-BE49-F238E27FC236}">
                    <a16:creationId xmlns:a16="http://schemas.microsoft.com/office/drawing/2014/main" id="{3C311365-FDB8-7D6A-024A-30730E21634F}"/>
                  </a:ext>
                </a:extLst>
              </p:cNvPr>
              <p:cNvSpPr>
                <a:spLocks noRot="1" noChangeAspect="1" noMove="1" noResize="1" noEditPoints="1" noAdjustHandles="1" noChangeArrowheads="1" noChangeShapeType="1" noTextEdit="1"/>
              </p:cNvSpPr>
              <p:nvPr/>
            </p:nvSpPr>
            <p:spPr>
              <a:xfrm>
                <a:off x="5747584" y="4443133"/>
                <a:ext cx="6019800" cy="1495881"/>
              </a:xfrm>
              <a:prstGeom prst="roundRect">
                <a:avLst/>
              </a:prstGeom>
              <a:blipFill>
                <a:blip r:embed="rId3"/>
                <a:stretch>
                  <a:fillRect b="-10744"/>
                </a:stretch>
              </a:blipFill>
              <a:ln>
                <a:solidFill>
                  <a:schemeClr val="tx1">
                    <a:lumMod val="95000"/>
                    <a:lumOff val="5000"/>
                  </a:schemeClr>
                </a:solidFill>
              </a:ln>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8" name="Rounded Rectangle 7">
                <a:extLst>
                  <a:ext uri="{FF2B5EF4-FFF2-40B4-BE49-F238E27FC236}">
                    <a16:creationId xmlns:a16="http://schemas.microsoft.com/office/drawing/2014/main" id="{F137D87F-F3F4-9A35-EA94-A1C92167CA86}"/>
                  </a:ext>
                </a:extLst>
              </p:cNvPr>
              <p:cNvSpPr/>
              <p:nvPr/>
            </p:nvSpPr>
            <p:spPr>
              <a:xfrm>
                <a:off x="5375341" y="6998268"/>
                <a:ext cx="6019800" cy="1495881"/>
              </a:xfrm>
              <a:prstGeom prst="round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lumMod val="95000"/>
                        <a:lumOff val="5000"/>
                      </a:schemeClr>
                    </a:solidFill>
                    <a:latin typeface="Arial" panose="020B0604020202020204" pitchFamily="34" charset="0"/>
                    <a:cs typeface="Arial" panose="020B0604020202020204" pitchFamily="34" charset="0"/>
                  </a:rPr>
                  <a:t>Đồ </a:t>
                </a:r>
                <a:r>
                  <a:rPr lang="en-US" sz="3200" dirty="0" err="1">
                    <a:solidFill>
                      <a:schemeClr val="tx1">
                        <a:lumMod val="95000"/>
                        <a:lumOff val="5000"/>
                      </a:schemeClr>
                    </a:solidFill>
                    <a:latin typeface="Arial" panose="020B0604020202020204" pitchFamily="34" charset="0"/>
                    <a:cs typeface="Arial" panose="020B0604020202020204" pitchFamily="34" charset="0"/>
                  </a:rPr>
                  <a:t>thị</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hàm</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số</a:t>
                </a:r>
                <a:endParaRPr lang="en-US" sz="3200"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50000"/>
                  </a:lnSpc>
                </a:pPr>
                <a:r>
                  <a:rPr lang="en-US" sz="3200" dirty="0">
                    <a:solidFill>
                      <a:schemeClr val="tx1">
                        <a:lumMod val="95000"/>
                        <a:lumOff val="5000"/>
                      </a:schemeClr>
                    </a:solidFill>
                    <a:latin typeface="Arial" panose="020B0604020202020204" pitchFamily="34" charset="0"/>
                    <a:cs typeface="Arial" panose="020B0604020202020204" pitchFamily="34" charset="0"/>
                  </a:rPr>
                  <a:t>y = ax</a:t>
                </a:r>
                <a:r>
                  <a:rPr lang="en-US" sz="3200" baseline="30000" dirty="0">
                    <a:solidFill>
                      <a:schemeClr val="tx1">
                        <a:lumMod val="95000"/>
                        <a:lumOff val="5000"/>
                      </a:schemeClr>
                    </a:solidFill>
                    <a:latin typeface="Arial" panose="020B0604020202020204" pitchFamily="34" charset="0"/>
                    <a:cs typeface="Arial" panose="020B0604020202020204" pitchFamily="34" charset="0"/>
                  </a:rPr>
                  <a:t>2</a:t>
                </a:r>
                <a:r>
                  <a:rPr lang="en-US" sz="3200" dirty="0">
                    <a:solidFill>
                      <a:schemeClr val="tx1">
                        <a:lumMod val="95000"/>
                        <a:lumOff val="5000"/>
                      </a:schemeClr>
                    </a:solidFill>
                    <a:latin typeface="Arial" panose="020B0604020202020204" pitchFamily="34" charset="0"/>
                    <a:cs typeface="Arial" panose="020B0604020202020204" pitchFamily="34" charset="0"/>
                  </a:rPr>
                  <a:t> (a </a:t>
                </a:r>
                <a14:m>
                  <m:oMath xmlns:m="http://schemas.openxmlformats.org/officeDocument/2006/math">
                    <m:r>
                      <a:rPr lang="en-US" sz="3200" i="1" smtClean="0">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3200" dirty="0">
                    <a:solidFill>
                      <a:schemeClr val="tx1">
                        <a:lumMod val="95000"/>
                        <a:lumOff val="5000"/>
                      </a:schemeClr>
                    </a:solidFill>
                    <a:latin typeface="Arial" panose="020B0604020202020204" pitchFamily="34" charset="0"/>
                    <a:cs typeface="Arial" panose="020B0604020202020204" pitchFamily="34" charset="0"/>
                  </a:rPr>
                  <a: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p:sp>
            <p:nvSpPr>
              <p:cNvPr id="8" name="Rounded Rectangle 7">
                <a:extLst>
                  <a:ext uri="{FF2B5EF4-FFF2-40B4-BE49-F238E27FC236}">
                    <a16:creationId xmlns:a16="http://schemas.microsoft.com/office/drawing/2014/main" id="{F137D87F-F3F4-9A35-EA94-A1C92167CA86}"/>
                  </a:ext>
                </a:extLst>
              </p:cNvPr>
              <p:cNvSpPr>
                <a:spLocks noRot="1" noChangeAspect="1" noMove="1" noResize="1" noEditPoints="1" noAdjustHandles="1" noChangeArrowheads="1" noChangeShapeType="1" noTextEdit="1"/>
              </p:cNvSpPr>
              <p:nvPr/>
            </p:nvSpPr>
            <p:spPr>
              <a:xfrm>
                <a:off x="5375341" y="6998268"/>
                <a:ext cx="6019800" cy="1495881"/>
              </a:xfrm>
              <a:prstGeom prst="roundRect">
                <a:avLst/>
              </a:prstGeom>
              <a:blipFill>
                <a:blip r:embed="rId4"/>
                <a:stretch>
                  <a:fillRect b="-11667"/>
                </a:stretch>
              </a:blipFill>
              <a:ln>
                <a:solidFill>
                  <a:schemeClr val="tx1">
                    <a:lumMod val="95000"/>
                    <a:lumOff val="5000"/>
                  </a:schemeClr>
                </a:solidFill>
              </a:ln>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9" name="Rounded Rectangle 8">
                <a:extLst>
                  <a:ext uri="{FF2B5EF4-FFF2-40B4-BE49-F238E27FC236}">
                    <a16:creationId xmlns:a16="http://schemas.microsoft.com/office/drawing/2014/main" id="{BFA3771C-CE16-AD49-5599-0566B5BA016F}"/>
                  </a:ext>
                </a:extLst>
              </p:cNvPr>
              <p:cNvSpPr/>
              <p:nvPr/>
            </p:nvSpPr>
            <p:spPr>
              <a:xfrm>
                <a:off x="12195462" y="321095"/>
                <a:ext cx="5098473" cy="1171575"/>
              </a:xfrm>
              <a:prstGeom prst="roundRect">
                <a:avLst/>
              </a:prstGeom>
              <a:solidFill>
                <a:schemeClr val="accent5">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lumMod val="95000"/>
                        <a:lumOff val="5000"/>
                      </a:schemeClr>
                    </a:solidFill>
                    <a:latin typeface="Arial" panose="020B0604020202020204" pitchFamily="34" charset="0"/>
                    <a:cs typeface="Arial" panose="020B0604020202020204" pitchFamily="34" charset="0"/>
                  </a:rPr>
                  <a:t>Xác định hàm số có dạng </a:t>
                </a:r>
                <a:r>
                  <a:rPr lang="en-US" sz="3200" dirty="0">
                    <a:solidFill>
                      <a:schemeClr val="tx1">
                        <a:lumMod val="95000"/>
                        <a:lumOff val="5000"/>
                      </a:schemeClr>
                    </a:solidFill>
                    <a:latin typeface="Arial" panose="020B0604020202020204" pitchFamily="34" charset="0"/>
                    <a:cs typeface="Arial" panose="020B0604020202020204" pitchFamily="34" charset="0"/>
                  </a:rPr>
                  <a:t>y = ax</a:t>
                </a:r>
                <a:r>
                  <a:rPr lang="en-US" sz="3200" baseline="30000" dirty="0">
                    <a:solidFill>
                      <a:schemeClr val="tx1">
                        <a:lumMod val="95000"/>
                        <a:lumOff val="5000"/>
                      </a:schemeClr>
                    </a:solidFill>
                    <a:latin typeface="Arial" panose="020B0604020202020204" pitchFamily="34" charset="0"/>
                    <a:cs typeface="Arial" panose="020B0604020202020204" pitchFamily="34" charset="0"/>
                  </a:rPr>
                  <a:t>2</a:t>
                </a:r>
                <a:r>
                  <a:rPr lang="en-US" sz="3200" dirty="0">
                    <a:solidFill>
                      <a:schemeClr val="tx1">
                        <a:lumMod val="95000"/>
                        <a:lumOff val="5000"/>
                      </a:schemeClr>
                    </a:solidFill>
                    <a:latin typeface="Arial" panose="020B0604020202020204" pitchFamily="34" charset="0"/>
                    <a:cs typeface="Arial" panose="020B0604020202020204" pitchFamily="34" charset="0"/>
                  </a:rPr>
                  <a:t> (a </a:t>
                </a:r>
                <a14:m>
                  <m:oMath xmlns:m="http://schemas.openxmlformats.org/officeDocument/2006/math">
                    <m:r>
                      <a:rPr lang="en-US" sz="3200" i="1" smtClean="0">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3200" dirty="0">
                    <a:solidFill>
                      <a:schemeClr val="tx1">
                        <a:lumMod val="95000"/>
                        <a:lumOff val="5000"/>
                      </a:schemeClr>
                    </a:solidFill>
                    <a:latin typeface="Arial" panose="020B0604020202020204" pitchFamily="34" charset="0"/>
                    <a:cs typeface="Arial" panose="020B0604020202020204" pitchFamily="34" charset="0"/>
                  </a:rPr>
                  <a: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p:sp>
            <p:nvSpPr>
              <p:cNvPr id="9" name="Rounded Rectangle 8">
                <a:extLst>
                  <a:ext uri="{FF2B5EF4-FFF2-40B4-BE49-F238E27FC236}">
                    <a16:creationId xmlns:a16="http://schemas.microsoft.com/office/drawing/2014/main" id="{BFA3771C-CE16-AD49-5599-0566B5BA016F}"/>
                  </a:ext>
                </a:extLst>
              </p:cNvPr>
              <p:cNvSpPr>
                <a:spLocks noRot="1" noChangeAspect="1" noMove="1" noResize="1" noEditPoints="1" noAdjustHandles="1" noChangeArrowheads="1" noChangeShapeType="1" noTextEdit="1"/>
              </p:cNvSpPr>
              <p:nvPr/>
            </p:nvSpPr>
            <p:spPr>
              <a:xfrm>
                <a:off x="12195462" y="321095"/>
                <a:ext cx="5098473" cy="1171575"/>
              </a:xfrm>
              <a:prstGeom prst="roundRect">
                <a:avLst/>
              </a:prstGeom>
              <a:blipFill>
                <a:blip r:embed="rId5"/>
                <a:stretch>
                  <a:fillRect t="-1053" r="-1733" b="-11579"/>
                </a:stretch>
              </a:blipFill>
              <a:ln>
                <a:solidFill>
                  <a:schemeClr val="tx1">
                    <a:lumMod val="95000"/>
                    <a:lumOff val="5000"/>
                  </a:schemeClr>
                </a:solidFill>
              </a:ln>
            </p:spPr>
            <p:txBody>
              <a:bodyPr/>
              <a:lstStyle/>
              <a:p>
                <a:r>
                  <a:rPr lang="en-VN">
                    <a:noFill/>
                  </a:rPr>
                  <a:t> </a:t>
                </a:r>
              </a:p>
            </p:txBody>
          </p:sp>
        </mc:Fallback>
      </mc:AlternateContent>
      <p:sp>
        <p:nvSpPr>
          <p:cNvPr id="10" name="Rounded Rectangle 9">
            <a:extLst>
              <a:ext uri="{FF2B5EF4-FFF2-40B4-BE49-F238E27FC236}">
                <a16:creationId xmlns:a16="http://schemas.microsoft.com/office/drawing/2014/main" id="{FF9E90B9-6A2F-0063-16B4-3595E265B0C0}"/>
              </a:ext>
            </a:extLst>
          </p:cNvPr>
          <p:cNvSpPr/>
          <p:nvPr/>
        </p:nvSpPr>
        <p:spPr>
          <a:xfrm>
            <a:off x="12534898" y="1930271"/>
            <a:ext cx="4419600" cy="1171575"/>
          </a:xfrm>
          <a:prstGeom prst="roundRect">
            <a:avLst/>
          </a:prstGeom>
          <a:solidFill>
            <a:schemeClr val="accent5">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lumMod val="95000"/>
                    <a:lumOff val="5000"/>
                  </a:schemeClr>
                </a:solidFill>
                <a:latin typeface="Arial" panose="020B0604020202020204" pitchFamily="34" charset="0"/>
                <a:cs typeface="Arial" panose="020B0604020202020204" pitchFamily="34" charset="0"/>
              </a:rPr>
              <a:t>Xác định </a:t>
            </a:r>
            <a:r>
              <a:rPr lang="en-US" sz="3200" dirty="0" err="1">
                <a:solidFill>
                  <a:schemeClr val="tx1">
                    <a:lumMod val="95000"/>
                    <a:lumOff val="5000"/>
                  </a:schemeClr>
                </a:solidFill>
                <a:latin typeface="Arial" panose="020B0604020202020204" pitchFamily="34" charset="0"/>
                <a:cs typeface="Arial" panose="020B0604020202020204" pitchFamily="34" charset="0"/>
              </a:rPr>
              <a:t>hệ</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số</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của</a:t>
            </a:r>
            <a:r>
              <a:rPr lang="en-US" sz="3200" dirty="0">
                <a:solidFill>
                  <a:schemeClr val="tx1">
                    <a:lumMod val="95000"/>
                    <a:lumOff val="5000"/>
                  </a:schemeClr>
                </a:solidFill>
                <a:latin typeface="Arial" panose="020B0604020202020204" pitchFamily="34" charset="0"/>
                <a:cs typeface="Arial" panose="020B0604020202020204" pitchFamily="34" charset="0"/>
              </a:rPr>
              <a:t> x</a:t>
            </a:r>
            <a:r>
              <a:rPr lang="en-US" sz="3200" baseline="30000" dirty="0">
                <a:solidFill>
                  <a:schemeClr val="tx1">
                    <a:lumMod val="95000"/>
                    <a:lumOff val="5000"/>
                  </a:schemeClr>
                </a:solidFill>
                <a:latin typeface="Arial" panose="020B0604020202020204" pitchFamily="34" charset="0"/>
                <a:cs typeface="Arial" panose="020B0604020202020204" pitchFamily="34" charset="0"/>
              </a:rPr>
              <a:t>2</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41DA21A3-25D6-F362-E0D2-41DC2718A751}"/>
              </a:ext>
            </a:extLst>
          </p:cNvPr>
          <p:cNvSpPr/>
          <p:nvPr/>
        </p:nvSpPr>
        <p:spPr>
          <a:xfrm>
            <a:off x="12534898" y="3583073"/>
            <a:ext cx="4419600" cy="1171575"/>
          </a:xfrm>
          <a:prstGeom prst="round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Arial" panose="020B0604020202020204" pitchFamily="34" charset="0"/>
                <a:cs typeface="Arial" panose="020B0604020202020204" pitchFamily="34" charset="0"/>
              </a:rPr>
              <a:t>Cách</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lập</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bảng</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giá</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trị</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B4C1A401-0D69-12A8-D9A9-D329FB23010C}"/>
              </a:ext>
            </a:extLst>
          </p:cNvPr>
          <p:cNvSpPr/>
          <p:nvPr/>
        </p:nvSpPr>
        <p:spPr>
          <a:xfrm>
            <a:off x="12195462" y="5191074"/>
            <a:ext cx="5500894" cy="1171575"/>
          </a:xfrm>
          <a:prstGeom prst="round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Arial" panose="020B0604020202020204" pitchFamily="34" charset="0"/>
                <a:cs typeface="Arial" panose="020B0604020202020204" pitchFamily="34" charset="0"/>
              </a:rPr>
              <a:t>Giá</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trị</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của</a:t>
            </a:r>
            <a:r>
              <a:rPr lang="en-US" sz="3200" dirty="0">
                <a:solidFill>
                  <a:schemeClr val="tx1">
                    <a:lumMod val="95000"/>
                    <a:lumOff val="5000"/>
                  </a:schemeClr>
                </a:solidFill>
                <a:latin typeface="Arial" panose="020B0604020202020204" pitchFamily="34" charset="0"/>
                <a:cs typeface="Arial" panose="020B0604020202020204" pitchFamily="34" charset="0"/>
              </a:rPr>
              <a:t> y </a:t>
            </a:r>
            <a:r>
              <a:rPr lang="en-US" sz="3200" dirty="0" err="1">
                <a:solidFill>
                  <a:schemeClr val="tx1">
                    <a:lumMod val="95000"/>
                    <a:lumOff val="5000"/>
                  </a:schemeClr>
                </a:solidFill>
                <a:latin typeface="Arial" panose="020B0604020202020204" pitchFamily="34" charset="0"/>
                <a:cs typeface="Arial" panose="020B0604020202020204" pitchFamily="34" charset="0"/>
              </a:rPr>
              <a:t>khi</a:t>
            </a:r>
            <a:r>
              <a:rPr lang="en-US" sz="3200" dirty="0">
                <a:solidFill>
                  <a:schemeClr val="tx1">
                    <a:lumMod val="95000"/>
                    <a:lumOff val="5000"/>
                  </a:schemeClr>
                </a:solidFill>
                <a:latin typeface="Arial" panose="020B0604020202020204" pitchFamily="34" charset="0"/>
                <a:cs typeface="Arial" panose="020B0604020202020204" pitchFamily="34" charset="0"/>
              </a:rPr>
              <a:t> a &gt; 0, a &lt;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40D4F7A4-BB7E-29E5-5479-D72E1FAD34C2}"/>
              </a:ext>
            </a:extLst>
          </p:cNvPr>
          <p:cNvSpPr/>
          <p:nvPr/>
        </p:nvSpPr>
        <p:spPr>
          <a:xfrm>
            <a:off x="12874335" y="6798606"/>
            <a:ext cx="4419600" cy="1171575"/>
          </a:xfrm>
          <a:prstGeom prst="roundRect">
            <a:avLst/>
          </a:prstGeom>
          <a:solidFill>
            <a:schemeClr val="accent5">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Arial" panose="020B0604020202020204" pitchFamily="34" charset="0"/>
                <a:cs typeface="Arial" panose="020B0604020202020204" pitchFamily="34" charset="0"/>
              </a:rPr>
              <a:t>Các</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bước</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vẽ</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đồ</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thị</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E3FFE39-78DA-7281-CDEA-4F371BD3C705}"/>
              </a:ext>
            </a:extLst>
          </p:cNvPr>
          <p:cNvSpPr/>
          <p:nvPr/>
        </p:nvSpPr>
        <p:spPr>
          <a:xfrm>
            <a:off x="12891972" y="8465938"/>
            <a:ext cx="4107873" cy="1171575"/>
          </a:xfrm>
          <a:prstGeom prst="roundRect">
            <a:avLst/>
          </a:prstGeom>
          <a:solidFill>
            <a:schemeClr val="accent5">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Arial" panose="020B0604020202020204" pitchFamily="34" charset="0"/>
                <a:cs typeface="Arial" panose="020B0604020202020204" pitchFamily="34" charset="0"/>
              </a:rPr>
              <a:t>Dạng</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của</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đồ</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thị</a:t>
            </a:r>
            <a:r>
              <a:rPr lang="en-US" sz="3200" dirty="0">
                <a:solidFill>
                  <a:schemeClr val="tx1">
                    <a:lumMod val="95000"/>
                    <a:lumOff val="5000"/>
                  </a:schemeClr>
                </a:solidFill>
                <a:latin typeface="Arial" panose="020B0604020202020204" pitchFamily="34" charset="0"/>
                <a:cs typeface="Arial" panose="020B0604020202020204" pitchFamily="34" charset="0"/>
              </a:rPr>
              <a:t> </a:t>
            </a:r>
            <a:r>
              <a:rPr lang="en-US" sz="3200" dirty="0" err="1">
                <a:solidFill>
                  <a:schemeClr val="tx1">
                    <a:lumMod val="95000"/>
                    <a:lumOff val="5000"/>
                  </a:schemeClr>
                </a:solidFill>
                <a:latin typeface="Arial" panose="020B0604020202020204" pitchFamily="34" charset="0"/>
                <a:cs typeface="Arial" panose="020B0604020202020204" pitchFamily="34" charset="0"/>
              </a:rPr>
              <a:t>khi</a:t>
            </a:r>
            <a:r>
              <a:rPr lang="en-US" sz="3200" dirty="0">
                <a:solidFill>
                  <a:schemeClr val="tx1">
                    <a:lumMod val="95000"/>
                    <a:lumOff val="5000"/>
                  </a:schemeClr>
                </a:solidFill>
                <a:latin typeface="Arial" panose="020B0604020202020204" pitchFamily="34" charset="0"/>
                <a:cs typeface="Arial" panose="020B0604020202020204" pitchFamily="34" charset="0"/>
              </a:rPr>
              <a:t> a &gt; 0, a &lt;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05BA8-5010-5A11-5278-CFE0BD0FB4DB}"/>
                  </a:ext>
                </a:extLst>
              </p:cNvPr>
              <p:cNvSpPr txBox="1"/>
              <p:nvPr/>
            </p:nvSpPr>
            <p:spPr>
              <a:xfrm>
                <a:off x="972884" y="4581524"/>
                <a:ext cx="3695858" cy="2217082"/>
              </a:xfrm>
              <a:prstGeom prst="rect">
                <a:avLst/>
              </a:prstGeom>
              <a:noFill/>
            </p:spPr>
            <p:txBody>
              <a:bodyPr wrap="square" rtlCol="0">
                <a:spAutoFit/>
              </a:bodyPr>
              <a:lstStyle/>
              <a:p>
                <a:pPr algn="ctr">
                  <a:lnSpc>
                    <a:spcPct val="150000"/>
                  </a:lnSpc>
                </a:pPr>
                <a:r>
                  <a:rPr lang="en-VN" sz="3200" dirty="0">
                    <a:solidFill>
                      <a:schemeClr val="tx1">
                        <a:lumMod val="95000"/>
                        <a:lumOff val="5000"/>
                      </a:schemeClr>
                    </a:solidFill>
                    <a:latin typeface="Arial" panose="020B0604020202020204" pitchFamily="34" charset="0"/>
                    <a:cs typeface="Arial" panose="020B0604020202020204" pitchFamily="34" charset="0"/>
                  </a:rPr>
                  <a:t>Hàm số và đồ thị của hàm số</a:t>
                </a:r>
              </a:p>
              <a:p>
                <a:pPr algn="ctr">
                  <a:lnSpc>
                    <a:spcPct val="150000"/>
                  </a:lnSpc>
                </a:pPr>
                <a:r>
                  <a:rPr lang="en-US" sz="3200" dirty="0">
                    <a:solidFill>
                      <a:schemeClr val="tx1">
                        <a:lumMod val="95000"/>
                        <a:lumOff val="5000"/>
                      </a:schemeClr>
                    </a:solidFill>
                    <a:latin typeface="Arial" panose="020B0604020202020204" pitchFamily="34" charset="0"/>
                    <a:cs typeface="Arial" panose="020B0604020202020204" pitchFamily="34" charset="0"/>
                  </a:rPr>
                  <a:t>y = ax</a:t>
                </a:r>
                <a:r>
                  <a:rPr lang="en-US" sz="3200" baseline="30000" dirty="0">
                    <a:solidFill>
                      <a:schemeClr val="tx1">
                        <a:lumMod val="95000"/>
                        <a:lumOff val="5000"/>
                      </a:schemeClr>
                    </a:solidFill>
                    <a:latin typeface="Arial" panose="020B0604020202020204" pitchFamily="34" charset="0"/>
                    <a:cs typeface="Arial" panose="020B0604020202020204" pitchFamily="34" charset="0"/>
                  </a:rPr>
                  <a:t>2</a:t>
                </a:r>
                <a:r>
                  <a:rPr lang="en-US" sz="3200" dirty="0">
                    <a:solidFill>
                      <a:schemeClr val="tx1">
                        <a:lumMod val="95000"/>
                        <a:lumOff val="5000"/>
                      </a:schemeClr>
                    </a:solidFill>
                    <a:latin typeface="Arial" panose="020B0604020202020204" pitchFamily="34" charset="0"/>
                    <a:cs typeface="Arial" panose="020B0604020202020204" pitchFamily="34" charset="0"/>
                  </a:rPr>
                  <a:t> (a </a:t>
                </a:r>
                <a14:m>
                  <m:oMath xmlns:m="http://schemas.openxmlformats.org/officeDocument/2006/math">
                    <m:r>
                      <a:rPr lang="en-US" sz="3200" i="1" smtClean="0">
                        <a:solidFill>
                          <a:schemeClr val="tx1">
                            <a:lumMod val="95000"/>
                            <a:lumOff val="5000"/>
                          </a:schemeClr>
                        </a:solidFill>
                        <a:latin typeface="Cambria Math" panose="02040503050406030204" pitchFamily="18" charset="0"/>
                        <a:ea typeface="Cambria Math" panose="02040503050406030204" pitchFamily="18" charset="0"/>
                      </a:rPr>
                      <m:t>≠</m:t>
                    </m:r>
                  </m:oMath>
                </a14:m>
                <a:r>
                  <a:rPr lang="en-US" sz="3200" dirty="0">
                    <a:solidFill>
                      <a:schemeClr val="tx1">
                        <a:lumMod val="95000"/>
                        <a:lumOff val="5000"/>
                      </a:schemeClr>
                    </a:solidFill>
                    <a:latin typeface="Arial" panose="020B0604020202020204" pitchFamily="34" charset="0"/>
                    <a:cs typeface="Arial" panose="020B0604020202020204" pitchFamily="34" charset="0"/>
                  </a:rPr>
                  <a:t> 0)</a:t>
                </a:r>
                <a:endParaRPr lang="en-VN" sz="32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51C05BA8-5010-5A11-5278-CFE0BD0FB4DB}"/>
                  </a:ext>
                </a:extLst>
              </p:cNvPr>
              <p:cNvSpPr txBox="1">
                <a:spLocks noRot="1" noChangeAspect="1" noMove="1" noResize="1" noEditPoints="1" noAdjustHandles="1" noChangeArrowheads="1" noChangeShapeType="1" noTextEdit="1"/>
              </p:cNvSpPr>
              <p:nvPr/>
            </p:nvSpPr>
            <p:spPr>
              <a:xfrm>
                <a:off x="972884" y="4581524"/>
                <a:ext cx="3695858" cy="2217082"/>
              </a:xfrm>
              <a:prstGeom prst="rect">
                <a:avLst/>
              </a:prstGeom>
              <a:blipFill>
                <a:blip r:embed="rId6"/>
                <a:stretch>
                  <a:fillRect r="-1027" b="-7386"/>
                </a:stretch>
              </a:blipFill>
            </p:spPr>
            <p:txBody>
              <a:bodyPr/>
              <a:lstStyle/>
              <a:p>
                <a:r>
                  <a:rPr lang="en-VN">
                    <a:noFill/>
                  </a:rPr>
                  <a:t> </a:t>
                </a:r>
              </a:p>
            </p:txBody>
          </p:sp>
        </mc:Fallback>
      </mc:AlternateContent>
      <p:cxnSp>
        <p:nvCxnSpPr>
          <p:cNvPr id="27" name="Straight Connector 26">
            <a:extLst>
              <a:ext uri="{FF2B5EF4-FFF2-40B4-BE49-F238E27FC236}">
                <a16:creationId xmlns:a16="http://schemas.microsoft.com/office/drawing/2014/main" id="{43E1567B-D4BC-9936-20BF-E914F5EF881B}"/>
              </a:ext>
            </a:extLst>
          </p:cNvPr>
          <p:cNvCxnSpPr>
            <a:endCxn id="4" idx="1"/>
          </p:cNvCxnSpPr>
          <p:nvPr/>
        </p:nvCxnSpPr>
        <p:spPr>
          <a:xfrm flipV="1">
            <a:off x="4038600" y="2435740"/>
            <a:ext cx="1336741" cy="15015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10FA8D-6B7F-E014-05A2-E42CB04A13D4}"/>
              </a:ext>
            </a:extLst>
          </p:cNvPr>
          <p:cNvCxnSpPr>
            <a:cxnSpLocks/>
            <a:endCxn id="6" idx="1"/>
          </p:cNvCxnSpPr>
          <p:nvPr/>
        </p:nvCxnSpPr>
        <p:spPr>
          <a:xfrm flipV="1">
            <a:off x="5135047" y="5191074"/>
            <a:ext cx="612537" cy="481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14C3D6F-3384-C16A-6077-113F156836D2}"/>
              </a:ext>
            </a:extLst>
          </p:cNvPr>
          <p:cNvCxnSpPr>
            <a:cxnSpLocks/>
            <a:endCxn id="8" idx="1"/>
          </p:cNvCxnSpPr>
          <p:nvPr/>
        </p:nvCxnSpPr>
        <p:spPr>
          <a:xfrm>
            <a:off x="3610522" y="7068302"/>
            <a:ext cx="1764819" cy="6779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7A05F8-D07F-242C-B0D9-5E8B6E7C5D88}"/>
              </a:ext>
            </a:extLst>
          </p:cNvPr>
          <p:cNvCxnSpPr>
            <a:cxnSpLocks/>
          </p:cNvCxnSpPr>
          <p:nvPr/>
        </p:nvCxnSpPr>
        <p:spPr>
          <a:xfrm flipV="1">
            <a:off x="11206366" y="768987"/>
            <a:ext cx="989096" cy="11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F9A727-70ED-2524-4CBC-68B406CFB02A}"/>
              </a:ext>
            </a:extLst>
          </p:cNvPr>
          <p:cNvCxnSpPr>
            <a:cxnSpLocks/>
            <a:endCxn id="10" idx="1"/>
          </p:cNvCxnSpPr>
          <p:nvPr/>
        </p:nvCxnSpPr>
        <p:spPr>
          <a:xfrm flipV="1">
            <a:off x="11395141" y="2516059"/>
            <a:ext cx="1139757" cy="49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E2B48B-EE94-BACA-B8C8-D2F5BC41AA37}"/>
              </a:ext>
            </a:extLst>
          </p:cNvPr>
          <p:cNvCxnSpPr>
            <a:cxnSpLocks/>
            <a:endCxn id="11" idx="1"/>
          </p:cNvCxnSpPr>
          <p:nvPr/>
        </p:nvCxnSpPr>
        <p:spPr>
          <a:xfrm flipV="1">
            <a:off x="11677065" y="4168861"/>
            <a:ext cx="857833" cy="33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91521C6-97EE-D611-0C31-C8179CA62DE7}"/>
              </a:ext>
            </a:extLst>
          </p:cNvPr>
          <p:cNvCxnSpPr>
            <a:cxnSpLocks/>
          </p:cNvCxnSpPr>
          <p:nvPr/>
        </p:nvCxnSpPr>
        <p:spPr>
          <a:xfrm>
            <a:off x="11767384" y="5658802"/>
            <a:ext cx="428077" cy="280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54FE5E-15F1-5607-3498-DC6839388FAF}"/>
              </a:ext>
            </a:extLst>
          </p:cNvPr>
          <p:cNvCxnSpPr>
            <a:cxnSpLocks/>
            <a:endCxn id="14" idx="1"/>
          </p:cNvCxnSpPr>
          <p:nvPr/>
        </p:nvCxnSpPr>
        <p:spPr>
          <a:xfrm flipV="1">
            <a:off x="11390691" y="7384394"/>
            <a:ext cx="1483644" cy="395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DFB8F1-36BD-4F17-9A9A-73D97E28E3FB}"/>
              </a:ext>
            </a:extLst>
          </p:cNvPr>
          <p:cNvCxnSpPr>
            <a:cxnSpLocks/>
            <a:endCxn id="15" idx="1"/>
          </p:cNvCxnSpPr>
          <p:nvPr/>
        </p:nvCxnSpPr>
        <p:spPr>
          <a:xfrm>
            <a:off x="11390691" y="8083820"/>
            <a:ext cx="1501281" cy="967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8564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dissolve">
                                      <p:cBhvr>
                                        <p:cTn id="46" dur="500"/>
                                        <p:tgtEl>
                                          <p:spTgt spid="16"/>
                                        </p:tgtEl>
                                      </p:cBhvr>
                                    </p:animEffect>
                                  </p:childTnLst>
                                </p:cTn>
                              </p:par>
                              <p:par>
                                <p:cTn id="47" presetID="9"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dissolve">
                                      <p:cBhvr>
                                        <p:cTn id="49" dur="500"/>
                                        <p:tgtEl>
                                          <p:spTgt spid="27"/>
                                        </p:tgtEl>
                                      </p:cBhvr>
                                    </p:animEffect>
                                  </p:childTnLst>
                                </p:cTn>
                              </p:par>
                              <p:par>
                                <p:cTn id="50" presetID="9"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dissolve">
                                      <p:cBhvr>
                                        <p:cTn id="52" dur="500"/>
                                        <p:tgtEl>
                                          <p:spTgt spid="28"/>
                                        </p:tgtEl>
                                      </p:cBhvr>
                                    </p:animEffect>
                                  </p:childTnLst>
                                </p:cTn>
                              </p:par>
                              <p:par>
                                <p:cTn id="53" presetID="9"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ssolve">
                                      <p:cBhvr>
                                        <p:cTn id="55" dur="500"/>
                                        <p:tgtEl>
                                          <p:spTgt spid="30"/>
                                        </p:tgtEl>
                                      </p:cBhvr>
                                    </p:animEffect>
                                  </p:childTnLst>
                                </p:cTn>
                              </p:par>
                              <p:par>
                                <p:cTn id="56" presetID="9"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par>
                                <p:cTn id="59" presetID="9"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par>
                                <p:cTn id="62" presetID="9"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dissolve">
                                      <p:cBhvr>
                                        <p:cTn id="64" dur="500"/>
                                        <p:tgtEl>
                                          <p:spTgt spid="36"/>
                                        </p:tgtEl>
                                      </p:cBhvr>
                                    </p:animEffect>
                                  </p:childTnLst>
                                </p:cTn>
                              </p:par>
                              <p:par>
                                <p:cTn id="65" presetID="9"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dissolve">
                                      <p:cBhvr>
                                        <p:cTn id="67" dur="500"/>
                                        <p:tgtEl>
                                          <p:spTgt spid="38"/>
                                        </p:tgtEl>
                                      </p:cBhvr>
                                    </p:animEffect>
                                  </p:childTnLst>
                                </p:cTn>
                              </p:par>
                              <p:par>
                                <p:cTn id="68" presetID="9"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dissolve">
                                      <p:cBhvr>
                                        <p:cTn id="70" dur="500"/>
                                        <p:tgtEl>
                                          <p:spTgt spid="40"/>
                                        </p:tgtEl>
                                      </p:cBhvr>
                                    </p:animEffect>
                                  </p:childTnLst>
                                </p:cTn>
                              </p:par>
                              <p:par>
                                <p:cTn id="71" presetID="9"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dissolve">
                                      <p:cBhvr>
                                        <p:cTn id="7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P spid="6" grpId="0" animBg="1"/>
      <p:bldP spid="8" grpId="0" animBg="1"/>
      <p:bldP spid="9" grpId="0" animBg="1"/>
      <p:bldP spid="10" grpId="0" animBg="1"/>
      <p:bldP spid="11" grpId="0" animBg="1"/>
      <p:bldP spid="13" grpId="0" animBg="1"/>
      <p:bldP spid="14" grpId="0" animBg="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99BE4F5-1A40-4EEE-1DA3-642C3064A405}"/>
              </a:ext>
            </a:extLst>
          </p:cNvPr>
          <p:cNvSpPr/>
          <p:nvPr/>
        </p:nvSpPr>
        <p:spPr>
          <a:xfrm>
            <a:off x="7353300" y="266700"/>
            <a:ext cx="3581400" cy="9906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lumMod val="95000"/>
                    <a:lumOff val="5000"/>
                  </a:schemeClr>
                </a:solidFill>
                <a:latin typeface="Arial" panose="020B0604020202020204" pitchFamily="34" charset="0"/>
                <a:cs typeface="Arial" panose="020B0604020202020204" pitchFamily="34" charset="0"/>
              </a:rPr>
              <a:t>NHÓM 2</a:t>
            </a:r>
          </a:p>
        </p:txBody>
      </p:sp>
      <p:sp>
        <p:nvSpPr>
          <p:cNvPr id="3" name="Rounded Rectangle 2">
            <a:extLst>
              <a:ext uri="{FF2B5EF4-FFF2-40B4-BE49-F238E27FC236}">
                <a16:creationId xmlns:a16="http://schemas.microsoft.com/office/drawing/2014/main" id="{1E7FFBD1-D537-F77D-EB17-CEF11CAD3B9E}"/>
              </a:ext>
            </a:extLst>
          </p:cNvPr>
          <p:cNvSpPr/>
          <p:nvPr/>
        </p:nvSpPr>
        <p:spPr>
          <a:xfrm>
            <a:off x="7734300" y="4123709"/>
            <a:ext cx="3219450" cy="2110248"/>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Phương trình bậc hai một ẩn</a:t>
            </a:r>
          </a:p>
        </p:txBody>
      </p:sp>
      <p:sp>
        <p:nvSpPr>
          <p:cNvPr id="5" name="Rounded Rectangle 4">
            <a:extLst>
              <a:ext uri="{FF2B5EF4-FFF2-40B4-BE49-F238E27FC236}">
                <a16:creationId xmlns:a16="http://schemas.microsoft.com/office/drawing/2014/main" id="{A6BE837E-3138-3F37-A906-90BCC59AE6DE}"/>
              </a:ext>
            </a:extLst>
          </p:cNvPr>
          <p:cNvSpPr/>
          <p:nvPr/>
        </p:nvSpPr>
        <p:spPr>
          <a:xfrm>
            <a:off x="4998474" y="1777791"/>
            <a:ext cx="4709651" cy="1538748"/>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Công thức nghiệm của phương trình bậc hai</a:t>
            </a:r>
          </a:p>
        </p:txBody>
      </p:sp>
      <p:sp>
        <p:nvSpPr>
          <p:cNvPr id="6" name="Rounded Rectangle 5">
            <a:extLst>
              <a:ext uri="{FF2B5EF4-FFF2-40B4-BE49-F238E27FC236}">
                <a16:creationId xmlns:a16="http://schemas.microsoft.com/office/drawing/2014/main" id="{369516A1-1658-0241-D140-2D6F6CC20D8D}"/>
              </a:ext>
            </a:extLst>
          </p:cNvPr>
          <p:cNvSpPr/>
          <p:nvPr/>
        </p:nvSpPr>
        <p:spPr>
          <a:xfrm>
            <a:off x="5314644" y="6657053"/>
            <a:ext cx="4709650" cy="2110248"/>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Giải toán bằng cách lập phương trình bậc hai một ẩn</a:t>
            </a:r>
          </a:p>
        </p:txBody>
      </p:sp>
      <p:sp>
        <p:nvSpPr>
          <p:cNvPr id="7" name="Rounded Rectangle 6">
            <a:extLst>
              <a:ext uri="{FF2B5EF4-FFF2-40B4-BE49-F238E27FC236}">
                <a16:creationId xmlns:a16="http://schemas.microsoft.com/office/drawing/2014/main" id="{F5510BBA-C6FF-B9E9-7E6A-7ED207832545}"/>
              </a:ext>
            </a:extLst>
          </p:cNvPr>
          <p:cNvSpPr/>
          <p:nvPr/>
        </p:nvSpPr>
        <p:spPr>
          <a:xfrm>
            <a:off x="11106150" y="637100"/>
            <a:ext cx="3349112" cy="1538748"/>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Phương trình bậc hai một ẩn</a:t>
            </a:r>
          </a:p>
        </p:txBody>
      </p:sp>
      <p:sp>
        <p:nvSpPr>
          <p:cNvPr id="8" name="Rounded Rectangle 7">
            <a:extLst>
              <a:ext uri="{FF2B5EF4-FFF2-40B4-BE49-F238E27FC236}">
                <a16:creationId xmlns:a16="http://schemas.microsoft.com/office/drawing/2014/main" id="{2492E126-15A4-0AD3-BDD4-DD7B3E2A4142}"/>
              </a:ext>
            </a:extLst>
          </p:cNvPr>
          <p:cNvSpPr/>
          <p:nvPr/>
        </p:nvSpPr>
        <p:spPr>
          <a:xfrm>
            <a:off x="11332906" y="3629181"/>
            <a:ext cx="2895600" cy="2732753"/>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Giải một số phương trình bậc hai dạng đặc biệt</a:t>
            </a:r>
          </a:p>
        </p:txBody>
      </p:sp>
      <p:sp>
        <p:nvSpPr>
          <p:cNvPr id="9" name="Rounded Rectangle 8">
            <a:extLst>
              <a:ext uri="{FF2B5EF4-FFF2-40B4-BE49-F238E27FC236}">
                <a16:creationId xmlns:a16="http://schemas.microsoft.com/office/drawing/2014/main" id="{D37E95B9-7F44-CE62-6CB8-2B32B5D49FAF}"/>
              </a:ext>
            </a:extLst>
          </p:cNvPr>
          <p:cNvSpPr/>
          <p:nvPr/>
        </p:nvSpPr>
        <p:spPr>
          <a:xfrm>
            <a:off x="11332906" y="7013322"/>
            <a:ext cx="2895600" cy="2636578"/>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Tìm nghiệm pt bậc hai bằng máy tính cầm tay</a:t>
            </a:r>
          </a:p>
        </p:txBody>
      </p:sp>
      <p:sp>
        <p:nvSpPr>
          <p:cNvPr id="10" name="Rounded Rectangle 9">
            <a:extLst>
              <a:ext uri="{FF2B5EF4-FFF2-40B4-BE49-F238E27FC236}">
                <a16:creationId xmlns:a16="http://schemas.microsoft.com/office/drawing/2014/main" id="{C64A1DC5-AE93-308C-5130-24CF863A894D}"/>
              </a:ext>
            </a:extLst>
          </p:cNvPr>
          <p:cNvSpPr/>
          <p:nvPr/>
        </p:nvSpPr>
        <p:spPr>
          <a:xfrm>
            <a:off x="14626712" y="285135"/>
            <a:ext cx="3299338" cy="1194005"/>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Dạng tổng quát</a:t>
            </a:r>
          </a:p>
        </p:txBody>
      </p:sp>
      <p:sp>
        <p:nvSpPr>
          <p:cNvPr id="11" name="Rounded Rectangle 10">
            <a:extLst>
              <a:ext uri="{FF2B5EF4-FFF2-40B4-BE49-F238E27FC236}">
                <a16:creationId xmlns:a16="http://schemas.microsoft.com/office/drawing/2014/main" id="{EED1862D-E433-FDFD-52C1-7AD76002156F}"/>
              </a:ext>
            </a:extLst>
          </p:cNvPr>
          <p:cNvSpPr/>
          <p:nvPr/>
        </p:nvSpPr>
        <p:spPr>
          <a:xfrm>
            <a:off x="14685706" y="1777791"/>
            <a:ext cx="3181350" cy="1194005"/>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Xác định hệ số a, b, c</a:t>
            </a:r>
          </a:p>
        </p:txBody>
      </p:sp>
      <p:sp>
        <p:nvSpPr>
          <p:cNvPr id="13" name="Rounded Rectangle 12">
            <a:extLst>
              <a:ext uri="{FF2B5EF4-FFF2-40B4-BE49-F238E27FC236}">
                <a16:creationId xmlns:a16="http://schemas.microsoft.com/office/drawing/2014/main" id="{84AA2897-2BE9-36C3-431E-9F9B74FE4896}"/>
              </a:ext>
            </a:extLst>
          </p:cNvPr>
          <p:cNvSpPr/>
          <p:nvPr/>
        </p:nvSpPr>
        <p:spPr>
          <a:xfrm>
            <a:off x="14505653" y="3485838"/>
            <a:ext cx="3299338" cy="1194005"/>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Đưa về pt tích</a:t>
            </a:r>
          </a:p>
        </p:txBody>
      </p:sp>
      <p:sp>
        <p:nvSpPr>
          <p:cNvPr id="14" name="Rounded Rectangle 13">
            <a:extLst>
              <a:ext uri="{FF2B5EF4-FFF2-40B4-BE49-F238E27FC236}">
                <a16:creationId xmlns:a16="http://schemas.microsoft.com/office/drawing/2014/main" id="{E3247F78-CFFF-15EF-9DCC-96D75CB2F17D}"/>
              </a:ext>
            </a:extLst>
          </p:cNvPr>
          <p:cNvSpPr/>
          <p:nvPr/>
        </p:nvSpPr>
        <p:spPr>
          <a:xfrm>
            <a:off x="14626712" y="5126210"/>
            <a:ext cx="3219450" cy="1194005"/>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Đưa về hằng đẳng thức</a:t>
            </a:r>
          </a:p>
        </p:txBody>
      </p:sp>
      <p:sp>
        <p:nvSpPr>
          <p:cNvPr id="16" name="Rounded Rectangle 15">
            <a:extLst>
              <a:ext uri="{FF2B5EF4-FFF2-40B4-BE49-F238E27FC236}">
                <a16:creationId xmlns:a16="http://schemas.microsoft.com/office/drawing/2014/main" id="{B14BA408-529E-1579-A0D2-E9049B38E32E}"/>
              </a:ext>
            </a:extLst>
          </p:cNvPr>
          <p:cNvSpPr/>
          <p:nvPr/>
        </p:nvSpPr>
        <p:spPr>
          <a:xfrm>
            <a:off x="14626712" y="7573296"/>
            <a:ext cx="3178279" cy="1194005"/>
          </a:xfrm>
          <a:prstGeom prst="roundRect">
            <a:avLst/>
          </a:prstGeom>
          <a:solidFill>
            <a:srgbClr val="F3EBF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MODE -&gt; 5</a:t>
            </a:r>
            <a:r>
              <a:rPr lang="en-VN" sz="3200" dirty="0">
                <a:solidFill>
                  <a:schemeClr val="tx1"/>
                </a:solidFill>
                <a:latin typeface="Arial" panose="020B0604020202020204" pitchFamily="34" charset="0"/>
                <a:cs typeface="Arial" panose="020B0604020202020204" pitchFamily="34" charset="0"/>
                <a:sym typeface="Wingdings" pitchFamily="2" charset="2"/>
              </a:rPr>
              <a:t> -&gt; 3 -&gt; Nhập hệ số</a:t>
            </a:r>
            <a:endParaRPr lang="en-VN" sz="32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7" name="Rounded Rectangle 16">
                <a:extLst>
                  <a:ext uri="{FF2B5EF4-FFF2-40B4-BE49-F238E27FC236}">
                    <a16:creationId xmlns:a16="http://schemas.microsoft.com/office/drawing/2014/main" id="{588F56ED-EC2D-D1C9-F9E3-64DDDC30DBB6}"/>
                  </a:ext>
                </a:extLst>
              </p:cNvPr>
              <p:cNvSpPr/>
              <p:nvPr/>
            </p:nvSpPr>
            <p:spPr>
              <a:xfrm>
                <a:off x="533400" y="299269"/>
                <a:ext cx="3581400" cy="990600"/>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Biệt thức </a:t>
                </a:r>
                <a14:m>
                  <m:oMath xmlns:m="http://schemas.openxmlformats.org/officeDocument/2006/math">
                    <m:r>
                      <a:rPr lang="en-VN" sz="32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endParaRPr lang="en-VN" sz="3200" dirty="0">
                  <a:solidFill>
                    <a:schemeClr val="tx1"/>
                  </a:solidFill>
                  <a:latin typeface="Arial" panose="020B0604020202020204" pitchFamily="34" charset="0"/>
                  <a:cs typeface="Arial" panose="020B0604020202020204" pitchFamily="34" charset="0"/>
                </a:endParaRPr>
              </a:p>
            </p:txBody>
          </p:sp>
        </mc:Choice>
        <mc:Fallback>
          <p:sp>
            <p:nvSpPr>
              <p:cNvPr id="17" name="Rounded Rectangle 16">
                <a:extLst>
                  <a:ext uri="{FF2B5EF4-FFF2-40B4-BE49-F238E27FC236}">
                    <a16:creationId xmlns:a16="http://schemas.microsoft.com/office/drawing/2014/main" id="{588F56ED-EC2D-D1C9-F9E3-64DDDC30DBB6}"/>
                  </a:ext>
                </a:extLst>
              </p:cNvPr>
              <p:cNvSpPr>
                <a:spLocks noRot="1" noChangeAspect="1" noMove="1" noResize="1" noEditPoints="1" noAdjustHandles="1" noChangeArrowheads="1" noChangeShapeType="1" noTextEdit="1"/>
              </p:cNvSpPr>
              <p:nvPr/>
            </p:nvSpPr>
            <p:spPr>
              <a:xfrm>
                <a:off x="533400" y="299269"/>
                <a:ext cx="3581400" cy="990600"/>
              </a:xfrm>
              <a:prstGeom prst="roundRect">
                <a:avLst/>
              </a:prstGeom>
              <a:blipFill>
                <a:blip r:embed="rId2"/>
                <a:stretch>
                  <a:fillRect/>
                </a:stretch>
              </a:blipFill>
              <a:ln>
                <a:solidFill>
                  <a:srgbClr val="FFF562"/>
                </a:solidFill>
              </a:ln>
            </p:spPr>
            <p:txBody>
              <a:bodyPr/>
              <a:lstStyle/>
              <a:p>
                <a:r>
                  <a:rPr lang="en-VN">
                    <a:noFill/>
                  </a:rPr>
                  <a:t> </a:t>
                </a:r>
              </a:p>
            </p:txBody>
          </p:sp>
        </mc:Fallback>
      </mc:AlternateContent>
      <p:sp>
        <p:nvSpPr>
          <p:cNvPr id="18" name="Rounded Rectangle 17">
            <a:extLst>
              <a:ext uri="{FF2B5EF4-FFF2-40B4-BE49-F238E27FC236}">
                <a16:creationId xmlns:a16="http://schemas.microsoft.com/office/drawing/2014/main" id="{67286E8E-50D7-B141-990C-E9BE27778311}"/>
              </a:ext>
            </a:extLst>
          </p:cNvPr>
          <p:cNvSpPr/>
          <p:nvPr/>
        </p:nvSpPr>
        <p:spPr>
          <a:xfrm>
            <a:off x="479938" y="1777791"/>
            <a:ext cx="4227256" cy="1708047"/>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Pt có 2 nghiệm phân biệt, nghiệm kép, vô nghiệm khi nào?</a:t>
            </a:r>
          </a:p>
        </p:txBody>
      </p:sp>
      <p:sp>
        <p:nvSpPr>
          <p:cNvPr id="19" name="Rounded Rectangle 18">
            <a:extLst>
              <a:ext uri="{FF2B5EF4-FFF2-40B4-BE49-F238E27FC236}">
                <a16:creationId xmlns:a16="http://schemas.microsoft.com/office/drawing/2014/main" id="{B8F44E52-87D1-DE54-810F-788FD0EE38F0}"/>
              </a:ext>
            </a:extLst>
          </p:cNvPr>
          <p:cNvSpPr/>
          <p:nvPr/>
        </p:nvSpPr>
        <p:spPr>
          <a:xfrm>
            <a:off x="533400" y="3801553"/>
            <a:ext cx="3581400" cy="1194005"/>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Công thức nghiệm thu gọn</a:t>
            </a:r>
          </a:p>
        </p:txBody>
      </p:sp>
      <p:sp>
        <p:nvSpPr>
          <p:cNvPr id="20" name="Rounded Rectangle 19">
            <a:extLst>
              <a:ext uri="{FF2B5EF4-FFF2-40B4-BE49-F238E27FC236}">
                <a16:creationId xmlns:a16="http://schemas.microsoft.com/office/drawing/2014/main" id="{334B1305-7EB3-46F2-BACB-6C61F8F08C04}"/>
              </a:ext>
            </a:extLst>
          </p:cNvPr>
          <p:cNvSpPr/>
          <p:nvPr/>
        </p:nvSpPr>
        <p:spPr>
          <a:xfrm>
            <a:off x="571500" y="5242662"/>
            <a:ext cx="3581400" cy="1194005"/>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Lập phương trình</a:t>
            </a:r>
          </a:p>
        </p:txBody>
      </p:sp>
      <p:sp>
        <p:nvSpPr>
          <p:cNvPr id="21" name="Rounded Rectangle 20">
            <a:extLst>
              <a:ext uri="{FF2B5EF4-FFF2-40B4-BE49-F238E27FC236}">
                <a16:creationId xmlns:a16="http://schemas.microsoft.com/office/drawing/2014/main" id="{B80D95BF-78E2-67CD-9676-AB0248A788E4}"/>
              </a:ext>
            </a:extLst>
          </p:cNvPr>
          <p:cNvSpPr/>
          <p:nvPr/>
        </p:nvSpPr>
        <p:spPr>
          <a:xfrm>
            <a:off x="533400" y="6637394"/>
            <a:ext cx="3581400" cy="1194005"/>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Giải phương trình</a:t>
            </a:r>
          </a:p>
        </p:txBody>
      </p:sp>
      <p:sp>
        <p:nvSpPr>
          <p:cNvPr id="22" name="Rounded Rectangle 21">
            <a:extLst>
              <a:ext uri="{FF2B5EF4-FFF2-40B4-BE49-F238E27FC236}">
                <a16:creationId xmlns:a16="http://schemas.microsoft.com/office/drawing/2014/main" id="{0B26BC06-68AE-C028-7304-FDCDE1EB0B6D}"/>
              </a:ext>
            </a:extLst>
          </p:cNvPr>
          <p:cNvSpPr/>
          <p:nvPr/>
        </p:nvSpPr>
        <p:spPr>
          <a:xfrm>
            <a:off x="479938" y="8083033"/>
            <a:ext cx="4709650" cy="1917288"/>
          </a:xfrm>
          <a:prstGeom prst="roundRect">
            <a:avLst/>
          </a:prstGeom>
          <a:solidFill>
            <a:srgbClr val="F3FFC3"/>
          </a:solidFill>
          <a:ln>
            <a:solidFill>
              <a:srgbClr val="FFF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Arial" panose="020B0604020202020204" pitchFamily="34" charset="0"/>
                <a:cs typeface="Arial" panose="020B0604020202020204" pitchFamily="34" charset="0"/>
              </a:rPr>
              <a:t>Kiểm tra nghiệm tìm được có thoả mãn điều kiện của ẩn hay không?</a:t>
            </a:r>
          </a:p>
        </p:txBody>
      </p:sp>
      <p:cxnSp>
        <p:nvCxnSpPr>
          <p:cNvPr id="23" name="Straight Connector 22">
            <a:extLst>
              <a:ext uri="{FF2B5EF4-FFF2-40B4-BE49-F238E27FC236}">
                <a16:creationId xmlns:a16="http://schemas.microsoft.com/office/drawing/2014/main" id="{A6296AE9-1A70-225F-90C5-BBDC61EBD0D8}"/>
              </a:ext>
            </a:extLst>
          </p:cNvPr>
          <p:cNvCxnSpPr>
            <a:cxnSpLocks/>
          </p:cNvCxnSpPr>
          <p:nvPr/>
        </p:nvCxnSpPr>
        <p:spPr>
          <a:xfrm flipH="1" flipV="1">
            <a:off x="8021669" y="3316539"/>
            <a:ext cx="512731" cy="8071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19053E8-7855-5502-AB25-C38DE56DDA99}"/>
              </a:ext>
            </a:extLst>
          </p:cNvPr>
          <p:cNvCxnSpPr>
            <a:cxnSpLocks/>
          </p:cNvCxnSpPr>
          <p:nvPr/>
        </p:nvCxnSpPr>
        <p:spPr>
          <a:xfrm flipH="1">
            <a:off x="8278034" y="6272517"/>
            <a:ext cx="256366" cy="364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362EA12-A35A-7295-C949-85E3CAD548BA}"/>
              </a:ext>
            </a:extLst>
          </p:cNvPr>
          <p:cNvCxnSpPr>
            <a:cxnSpLocks/>
          </p:cNvCxnSpPr>
          <p:nvPr/>
        </p:nvCxnSpPr>
        <p:spPr>
          <a:xfrm flipH="1" flipV="1">
            <a:off x="4114800" y="742618"/>
            <a:ext cx="1074788" cy="10351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1C4DF80-DC44-708A-7228-69DE84E4017A}"/>
              </a:ext>
            </a:extLst>
          </p:cNvPr>
          <p:cNvCxnSpPr>
            <a:cxnSpLocks/>
            <a:stCxn id="5" idx="1"/>
          </p:cNvCxnSpPr>
          <p:nvPr/>
        </p:nvCxnSpPr>
        <p:spPr>
          <a:xfrm flipH="1" flipV="1">
            <a:off x="4707194" y="2525505"/>
            <a:ext cx="291280" cy="216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8616DB7-ECF8-3FAB-46E9-725E7C8F9293}"/>
              </a:ext>
            </a:extLst>
          </p:cNvPr>
          <p:cNvCxnSpPr>
            <a:cxnSpLocks/>
          </p:cNvCxnSpPr>
          <p:nvPr/>
        </p:nvCxnSpPr>
        <p:spPr>
          <a:xfrm flipH="1">
            <a:off x="4122257" y="3316539"/>
            <a:ext cx="1192387" cy="1115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855655-A70E-D9AE-88E3-2D8796D22910}"/>
              </a:ext>
            </a:extLst>
          </p:cNvPr>
          <p:cNvCxnSpPr>
            <a:cxnSpLocks/>
          </p:cNvCxnSpPr>
          <p:nvPr/>
        </p:nvCxnSpPr>
        <p:spPr>
          <a:xfrm flipH="1" flipV="1">
            <a:off x="4145427" y="5844102"/>
            <a:ext cx="1201979" cy="982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9A29A3-B592-9EC7-2864-A7704FFFF2DF}"/>
              </a:ext>
            </a:extLst>
          </p:cNvPr>
          <p:cNvCxnSpPr>
            <a:cxnSpLocks/>
          </p:cNvCxnSpPr>
          <p:nvPr/>
        </p:nvCxnSpPr>
        <p:spPr>
          <a:xfrm flipH="1" flipV="1">
            <a:off x="4106204" y="7202223"/>
            <a:ext cx="1208440" cy="3710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440A88-031F-B7BB-0362-0702662596ED}"/>
              </a:ext>
            </a:extLst>
          </p:cNvPr>
          <p:cNvCxnSpPr>
            <a:cxnSpLocks/>
          </p:cNvCxnSpPr>
          <p:nvPr/>
        </p:nvCxnSpPr>
        <p:spPr>
          <a:xfrm flipH="1">
            <a:off x="5232134" y="8767301"/>
            <a:ext cx="1266066" cy="375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0CC01C-806D-CB32-84E4-0F24E1E76747}"/>
              </a:ext>
            </a:extLst>
          </p:cNvPr>
          <p:cNvCxnSpPr>
            <a:cxnSpLocks/>
          </p:cNvCxnSpPr>
          <p:nvPr/>
        </p:nvCxnSpPr>
        <p:spPr>
          <a:xfrm flipH="1">
            <a:off x="10353192" y="2064470"/>
            <a:ext cx="790355" cy="20505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50CCBB-4EF3-B860-95C5-5728CE43C192}"/>
              </a:ext>
            </a:extLst>
          </p:cNvPr>
          <p:cNvCxnSpPr>
            <a:cxnSpLocks/>
            <a:stCxn id="8" idx="1"/>
          </p:cNvCxnSpPr>
          <p:nvPr/>
        </p:nvCxnSpPr>
        <p:spPr>
          <a:xfrm flipH="1">
            <a:off x="10977892" y="4995558"/>
            <a:ext cx="355014" cy="130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9F183D-6190-F682-96E8-AE023024244C}"/>
              </a:ext>
            </a:extLst>
          </p:cNvPr>
          <p:cNvCxnSpPr>
            <a:cxnSpLocks/>
          </p:cNvCxnSpPr>
          <p:nvPr/>
        </p:nvCxnSpPr>
        <p:spPr>
          <a:xfrm flipH="1" flipV="1">
            <a:off x="10799155" y="6204113"/>
            <a:ext cx="552801" cy="1030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2894AC9-8D05-E333-A499-1C2D0E7C2D2E}"/>
              </a:ext>
            </a:extLst>
          </p:cNvPr>
          <p:cNvCxnSpPr>
            <a:cxnSpLocks/>
            <a:stCxn id="10" idx="1"/>
          </p:cNvCxnSpPr>
          <p:nvPr/>
        </p:nvCxnSpPr>
        <p:spPr>
          <a:xfrm flipH="1">
            <a:off x="14457983" y="882138"/>
            <a:ext cx="168729" cy="3816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84C12F-7D53-A100-71B9-FD88B59E9013}"/>
              </a:ext>
            </a:extLst>
          </p:cNvPr>
          <p:cNvCxnSpPr>
            <a:cxnSpLocks/>
            <a:stCxn id="11" idx="1"/>
          </p:cNvCxnSpPr>
          <p:nvPr/>
        </p:nvCxnSpPr>
        <p:spPr>
          <a:xfrm flipH="1" flipV="1">
            <a:off x="14462988" y="1993182"/>
            <a:ext cx="222718" cy="381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AFE9BD-80C3-7FDE-A579-525C2A317A1D}"/>
              </a:ext>
            </a:extLst>
          </p:cNvPr>
          <p:cNvCxnSpPr>
            <a:cxnSpLocks/>
            <a:stCxn id="13" idx="1"/>
          </p:cNvCxnSpPr>
          <p:nvPr/>
        </p:nvCxnSpPr>
        <p:spPr>
          <a:xfrm flipH="1">
            <a:off x="14228506" y="4082841"/>
            <a:ext cx="277147" cy="3496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AE5524-3601-65D2-E253-B75CEFB8F129}"/>
              </a:ext>
            </a:extLst>
          </p:cNvPr>
          <p:cNvCxnSpPr>
            <a:cxnSpLocks/>
            <a:stCxn id="14" idx="1"/>
          </p:cNvCxnSpPr>
          <p:nvPr/>
        </p:nvCxnSpPr>
        <p:spPr>
          <a:xfrm flipH="1" flipV="1">
            <a:off x="14227541" y="5209408"/>
            <a:ext cx="399171" cy="5138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313AF20-078B-6ED6-C603-B03A785039AF}"/>
              </a:ext>
            </a:extLst>
          </p:cNvPr>
          <p:cNvCxnSpPr>
            <a:cxnSpLocks/>
            <a:stCxn id="16" idx="1"/>
          </p:cNvCxnSpPr>
          <p:nvPr/>
        </p:nvCxnSpPr>
        <p:spPr>
          <a:xfrm flipH="1">
            <a:off x="14209456" y="8170299"/>
            <a:ext cx="417256" cy="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641636"/>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8B3FF93-B43B-3912-3D26-13961EDE5B62}"/>
              </a:ext>
            </a:extLst>
          </p:cNvPr>
          <p:cNvSpPr/>
          <p:nvPr/>
        </p:nvSpPr>
        <p:spPr>
          <a:xfrm>
            <a:off x="609600" y="571500"/>
            <a:ext cx="3581400" cy="9906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lumMod val="95000"/>
                    <a:lumOff val="5000"/>
                  </a:schemeClr>
                </a:solidFill>
                <a:latin typeface="Arial" panose="020B0604020202020204" pitchFamily="34" charset="0"/>
                <a:cs typeface="Arial" panose="020B0604020202020204" pitchFamily="34" charset="0"/>
              </a:rPr>
              <a:t>NHÓM 3</a:t>
            </a:r>
          </a:p>
        </p:txBody>
      </p:sp>
      <p:sp>
        <p:nvSpPr>
          <p:cNvPr id="3" name="Rounded Rectangle 2">
            <a:extLst>
              <a:ext uri="{FF2B5EF4-FFF2-40B4-BE49-F238E27FC236}">
                <a16:creationId xmlns:a16="http://schemas.microsoft.com/office/drawing/2014/main" id="{16FAB73F-AAB3-AF1F-6950-26D83DBB3974}"/>
              </a:ext>
            </a:extLst>
          </p:cNvPr>
          <p:cNvSpPr/>
          <p:nvPr/>
        </p:nvSpPr>
        <p:spPr>
          <a:xfrm>
            <a:off x="609600" y="4206240"/>
            <a:ext cx="3886200" cy="2819400"/>
          </a:xfrm>
          <a:prstGeom prst="roundRect">
            <a:avLst/>
          </a:prstGeom>
          <a:solidFill>
            <a:srgbClr val="F3EBFA"/>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ĐỊNH LÍ VIÈTE</a:t>
            </a:r>
          </a:p>
        </p:txBody>
      </p:sp>
      <p:sp>
        <p:nvSpPr>
          <p:cNvPr id="4" name="Rounded Rectangle 3">
            <a:extLst>
              <a:ext uri="{FF2B5EF4-FFF2-40B4-BE49-F238E27FC236}">
                <a16:creationId xmlns:a16="http://schemas.microsoft.com/office/drawing/2014/main" id="{D989688E-DD3F-894A-E1C8-6AEFBBE61368}"/>
              </a:ext>
            </a:extLst>
          </p:cNvPr>
          <p:cNvSpPr/>
          <p:nvPr/>
        </p:nvSpPr>
        <p:spPr>
          <a:xfrm>
            <a:off x="5330952" y="1066800"/>
            <a:ext cx="3886200" cy="2671572"/>
          </a:xfrm>
          <a:prstGeom prst="round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Định lí Viète</a:t>
            </a:r>
          </a:p>
        </p:txBody>
      </p:sp>
      <p:sp>
        <p:nvSpPr>
          <p:cNvPr id="7" name="Rounded Rectangle 6">
            <a:extLst>
              <a:ext uri="{FF2B5EF4-FFF2-40B4-BE49-F238E27FC236}">
                <a16:creationId xmlns:a16="http://schemas.microsoft.com/office/drawing/2014/main" id="{76E29148-B3EB-CD2B-3150-0AA19411A789}"/>
              </a:ext>
            </a:extLst>
          </p:cNvPr>
          <p:cNvSpPr/>
          <p:nvPr/>
        </p:nvSpPr>
        <p:spPr>
          <a:xfrm>
            <a:off x="5330952" y="6208776"/>
            <a:ext cx="3886200" cy="2671572"/>
          </a:xfrm>
          <a:prstGeom prst="roundRect">
            <a:avLst/>
          </a:prstGeom>
          <a:solidFill>
            <a:schemeClr val="accent6">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Tìm hai số khi biết tổng và tích</a:t>
            </a:r>
          </a:p>
        </p:txBody>
      </p:sp>
      <p:sp>
        <p:nvSpPr>
          <p:cNvPr id="8" name="Rounded Rectangle 7">
            <a:extLst>
              <a:ext uri="{FF2B5EF4-FFF2-40B4-BE49-F238E27FC236}">
                <a16:creationId xmlns:a16="http://schemas.microsoft.com/office/drawing/2014/main" id="{80DBB626-E973-5443-3E34-42F3F7169050}"/>
              </a:ext>
            </a:extLst>
          </p:cNvPr>
          <p:cNvSpPr/>
          <p:nvPr/>
        </p:nvSpPr>
        <p:spPr>
          <a:xfrm>
            <a:off x="11771376" y="481585"/>
            <a:ext cx="3886200" cy="17907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Tính tổng và tích các nghiệm</a:t>
            </a:r>
          </a:p>
        </p:txBody>
      </p:sp>
      <p:sp>
        <p:nvSpPr>
          <p:cNvPr id="9" name="Rounded Rectangle 8">
            <a:extLst>
              <a:ext uri="{FF2B5EF4-FFF2-40B4-BE49-F238E27FC236}">
                <a16:creationId xmlns:a16="http://schemas.microsoft.com/office/drawing/2014/main" id="{485FCCAC-68D6-6C13-7546-72D1262D4A8E}"/>
              </a:ext>
            </a:extLst>
          </p:cNvPr>
          <p:cNvSpPr/>
          <p:nvPr/>
        </p:nvSpPr>
        <p:spPr>
          <a:xfrm>
            <a:off x="11771376" y="2843022"/>
            <a:ext cx="3886200" cy="17907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Nhẩm nghiệm</a:t>
            </a:r>
          </a:p>
        </p:txBody>
      </p:sp>
      <p:sp>
        <p:nvSpPr>
          <p:cNvPr id="10" name="Rounded Rectangle 9">
            <a:extLst>
              <a:ext uri="{FF2B5EF4-FFF2-40B4-BE49-F238E27FC236}">
                <a16:creationId xmlns:a16="http://schemas.microsoft.com/office/drawing/2014/main" id="{092F74EB-89D5-D6E8-95AD-5AAD99E4766D}"/>
              </a:ext>
            </a:extLst>
          </p:cNvPr>
          <p:cNvSpPr/>
          <p:nvPr/>
        </p:nvSpPr>
        <p:spPr>
          <a:xfrm>
            <a:off x="10992612" y="5384293"/>
            <a:ext cx="5443728" cy="1790700"/>
          </a:xfrm>
          <a:prstGeom prst="roundRect">
            <a:avLst/>
          </a:prstGeom>
          <a:solidFill>
            <a:srgbClr val="F8F0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Điều kiện để có 2 số thoả mãn đề bài</a:t>
            </a:r>
          </a:p>
        </p:txBody>
      </p:sp>
      <p:sp>
        <p:nvSpPr>
          <p:cNvPr id="11" name="Rounded Rectangle 10">
            <a:extLst>
              <a:ext uri="{FF2B5EF4-FFF2-40B4-BE49-F238E27FC236}">
                <a16:creationId xmlns:a16="http://schemas.microsoft.com/office/drawing/2014/main" id="{D02B34D0-7B02-8A14-AC4E-AFD2ADF4108A}"/>
              </a:ext>
            </a:extLst>
          </p:cNvPr>
          <p:cNvSpPr/>
          <p:nvPr/>
        </p:nvSpPr>
        <p:spPr>
          <a:xfrm>
            <a:off x="10800920" y="7840218"/>
            <a:ext cx="6601968" cy="1790700"/>
          </a:xfrm>
          <a:prstGeom prst="roundRect">
            <a:avLst/>
          </a:prstGeom>
          <a:solidFill>
            <a:srgbClr val="F8F0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Hai số cần tìm là nghiệm của phương trình nào</a:t>
            </a:r>
          </a:p>
        </p:txBody>
      </p:sp>
      <p:cxnSp>
        <p:nvCxnSpPr>
          <p:cNvPr id="13" name="Straight Arrow Connector 12">
            <a:extLst>
              <a:ext uri="{FF2B5EF4-FFF2-40B4-BE49-F238E27FC236}">
                <a16:creationId xmlns:a16="http://schemas.microsoft.com/office/drawing/2014/main" id="{F7CC2AF5-48DB-D40F-E3DC-F0F5CB0D72F9}"/>
              </a:ext>
            </a:extLst>
          </p:cNvPr>
          <p:cNvCxnSpPr/>
          <p:nvPr/>
        </p:nvCxnSpPr>
        <p:spPr>
          <a:xfrm flipV="1">
            <a:off x="4191000" y="2402586"/>
            <a:ext cx="1139952" cy="1803654"/>
          </a:xfrm>
          <a:prstGeom prst="straightConnector1">
            <a:avLst/>
          </a:prstGeom>
          <a:ln w="28575">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4C01574-2F8C-95AF-894A-A3BEDAB7F946}"/>
              </a:ext>
            </a:extLst>
          </p:cNvPr>
          <p:cNvCxnSpPr>
            <a:cxnSpLocks/>
          </p:cNvCxnSpPr>
          <p:nvPr/>
        </p:nvCxnSpPr>
        <p:spPr>
          <a:xfrm>
            <a:off x="4486656" y="6676644"/>
            <a:ext cx="844296" cy="867918"/>
          </a:xfrm>
          <a:prstGeom prst="straightConnector1">
            <a:avLst/>
          </a:prstGeom>
          <a:ln w="28575">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D0328ED-3964-71C9-E5EF-794D9217A8A9}"/>
              </a:ext>
            </a:extLst>
          </p:cNvPr>
          <p:cNvCxnSpPr>
            <a:cxnSpLocks/>
            <a:endCxn id="8" idx="1"/>
          </p:cNvCxnSpPr>
          <p:nvPr/>
        </p:nvCxnSpPr>
        <p:spPr>
          <a:xfrm flipV="1">
            <a:off x="9189720" y="1376935"/>
            <a:ext cx="2581656" cy="591692"/>
          </a:xfrm>
          <a:prstGeom prst="straightConnector1">
            <a:avLst/>
          </a:prstGeom>
          <a:ln w="28575">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CA8E4DF-0352-87C8-E646-471D812E4D51}"/>
              </a:ext>
            </a:extLst>
          </p:cNvPr>
          <p:cNvCxnSpPr>
            <a:cxnSpLocks/>
          </p:cNvCxnSpPr>
          <p:nvPr/>
        </p:nvCxnSpPr>
        <p:spPr>
          <a:xfrm>
            <a:off x="9217152" y="2783205"/>
            <a:ext cx="2554224" cy="1096518"/>
          </a:xfrm>
          <a:prstGeom prst="straightConnector1">
            <a:avLst/>
          </a:prstGeom>
          <a:ln w="28575">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6A2805F-5C3B-DDE1-A841-1811A1A8F54D}"/>
              </a:ext>
            </a:extLst>
          </p:cNvPr>
          <p:cNvCxnSpPr>
            <a:cxnSpLocks/>
            <a:endCxn id="10" idx="1"/>
          </p:cNvCxnSpPr>
          <p:nvPr/>
        </p:nvCxnSpPr>
        <p:spPr>
          <a:xfrm flipV="1">
            <a:off x="9237296" y="6279643"/>
            <a:ext cx="1755316" cy="710374"/>
          </a:xfrm>
          <a:prstGeom prst="straightConnector1">
            <a:avLst/>
          </a:prstGeom>
          <a:ln w="28575">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AF0EFA2-9CDA-F848-E536-A8EAEE5D814F}"/>
              </a:ext>
            </a:extLst>
          </p:cNvPr>
          <p:cNvCxnSpPr>
            <a:cxnSpLocks/>
            <a:endCxn id="11" idx="1"/>
          </p:cNvCxnSpPr>
          <p:nvPr/>
        </p:nvCxnSpPr>
        <p:spPr>
          <a:xfrm>
            <a:off x="9237296" y="8131304"/>
            <a:ext cx="1563624" cy="604264"/>
          </a:xfrm>
          <a:prstGeom prst="straightConnector1">
            <a:avLst/>
          </a:prstGeom>
          <a:ln w="28575">
            <a:solidFill>
              <a:schemeClr val="tx1">
                <a:lumMod val="95000"/>
                <a:lumOff val="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1779264"/>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Freeform 2"/>
          <p:cNvSpPr/>
          <p:nvPr/>
        </p:nvSpPr>
        <p:spPr>
          <a:xfrm rot="-3605859">
            <a:off x="15502478" y="8082547"/>
            <a:ext cx="4701952" cy="1256704"/>
          </a:xfrm>
          <a:custGeom>
            <a:avLst/>
            <a:gdLst/>
            <a:ahLst/>
            <a:cxnLst/>
            <a:rect l="l" t="t" r="r" b="b"/>
            <a:pathLst>
              <a:path w="4701952" h="1256704">
                <a:moveTo>
                  <a:pt x="0" y="0"/>
                </a:moveTo>
                <a:lnTo>
                  <a:pt x="4701953" y="0"/>
                </a:lnTo>
                <a:lnTo>
                  <a:pt x="4701953" y="1256703"/>
                </a:lnTo>
                <a:lnTo>
                  <a:pt x="0" y="1256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68144">
            <a:off x="1247186" y="8851973"/>
            <a:ext cx="1324217" cy="2057400"/>
          </a:xfrm>
          <a:custGeom>
            <a:avLst/>
            <a:gdLst/>
            <a:ahLst/>
            <a:cxnLst/>
            <a:rect l="l" t="t" r="r" b="b"/>
            <a:pathLst>
              <a:path w="1324217" h="2057400">
                <a:moveTo>
                  <a:pt x="0" y="0"/>
                </a:moveTo>
                <a:lnTo>
                  <a:pt x="1324218" y="0"/>
                </a:lnTo>
                <a:lnTo>
                  <a:pt x="1324218"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051137" y="2699154"/>
            <a:ext cx="2174130" cy="2349257"/>
          </a:xfrm>
          <a:custGeom>
            <a:avLst/>
            <a:gdLst/>
            <a:ahLst/>
            <a:cxnLst/>
            <a:rect l="l" t="t" r="r" b="b"/>
            <a:pathLst>
              <a:path w="2174130" h="2349257">
                <a:moveTo>
                  <a:pt x="0" y="0"/>
                </a:moveTo>
                <a:lnTo>
                  <a:pt x="2174130" y="0"/>
                </a:lnTo>
                <a:lnTo>
                  <a:pt x="2174130" y="2349257"/>
                </a:lnTo>
                <a:lnTo>
                  <a:pt x="0" y="23492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910310" y="1965825"/>
            <a:ext cx="4437529" cy="4114800"/>
          </a:xfrm>
          <a:custGeom>
            <a:avLst/>
            <a:gdLst/>
            <a:ahLst/>
            <a:cxnLst/>
            <a:rect l="l" t="t" r="r" b="b"/>
            <a:pathLst>
              <a:path w="4437529" h="4114800">
                <a:moveTo>
                  <a:pt x="0" y="0"/>
                </a:moveTo>
                <a:lnTo>
                  <a:pt x="4437530" y="0"/>
                </a:lnTo>
                <a:lnTo>
                  <a:pt x="44375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634989">
            <a:off x="15389107" y="979051"/>
            <a:ext cx="3089841" cy="4114800"/>
          </a:xfrm>
          <a:custGeom>
            <a:avLst/>
            <a:gdLst/>
            <a:ahLst/>
            <a:cxnLst/>
            <a:rect l="l" t="t" r="r" b="b"/>
            <a:pathLst>
              <a:path w="3089841" h="4114800">
                <a:moveTo>
                  <a:pt x="0" y="0"/>
                </a:moveTo>
                <a:lnTo>
                  <a:pt x="3089841" y="0"/>
                </a:lnTo>
                <a:lnTo>
                  <a:pt x="308984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770955">
            <a:off x="14794373" y="-1283977"/>
            <a:ext cx="486295" cy="4114800"/>
          </a:xfrm>
          <a:custGeom>
            <a:avLst/>
            <a:gdLst/>
            <a:ahLst/>
            <a:cxnLst/>
            <a:rect l="l" t="t" r="r" b="b"/>
            <a:pathLst>
              <a:path w="486295" h="4114800">
                <a:moveTo>
                  <a:pt x="0" y="0"/>
                </a:moveTo>
                <a:lnTo>
                  <a:pt x="486295" y="0"/>
                </a:lnTo>
                <a:lnTo>
                  <a:pt x="48629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631974">
            <a:off x="1742291" y="448773"/>
            <a:ext cx="2709839" cy="1640684"/>
          </a:xfrm>
          <a:custGeom>
            <a:avLst/>
            <a:gdLst/>
            <a:ahLst/>
            <a:cxnLst/>
            <a:rect l="l" t="t" r="r" b="b"/>
            <a:pathLst>
              <a:path w="2709839" h="1640684">
                <a:moveTo>
                  <a:pt x="0" y="0"/>
                </a:moveTo>
                <a:lnTo>
                  <a:pt x="2709839" y="0"/>
                </a:lnTo>
                <a:lnTo>
                  <a:pt x="2709839" y="1640684"/>
                </a:lnTo>
                <a:lnTo>
                  <a:pt x="0" y="16406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24">
            <a:extLst>
              <a:ext uri="{FF2B5EF4-FFF2-40B4-BE49-F238E27FC236}">
                <a16:creationId xmlns:a16="http://schemas.microsoft.com/office/drawing/2014/main" id="{00B6424C-F926-7F4D-48B3-DDDE9F40A1AB}"/>
              </a:ext>
            </a:extLst>
          </p:cNvPr>
          <p:cNvSpPr txBox="1"/>
          <p:nvPr/>
        </p:nvSpPr>
        <p:spPr>
          <a:xfrm>
            <a:off x="3724352" y="5865920"/>
            <a:ext cx="10827701" cy="987450"/>
          </a:xfrm>
          <a:prstGeom prst="rect">
            <a:avLst/>
          </a:prstGeom>
        </p:spPr>
        <p:txBody>
          <a:bodyPr wrap="square" lIns="0" tIns="0" rIns="0" bIns="0" rtlCol="0" anchor="t">
            <a:spAutoFit/>
          </a:bodyPr>
          <a:lstStyle/>
          <a:p>
            <a:pPr algn="ctr">
              <a:lnSpc>
                <a:spcPts val="7743"/>
              </a:lnSpc>
            </a:pPr>
            <a:r>
              <a:rPr lang="en-US" sz="6600" b="1" dirty="0">
                <a:solidFill>
                  <a:schemeClr val="accent2">
                    <a:lumMod val="75000"/>
                  </a:schemeClr>
                </a:solidFill>
                <a:latin typeface="Arial" panose="020B0604020202020204" pitchFamily="34" charset="0"/>
                <a:ea typeface="Core Bandi Face"/>
                <a:cs typeface="Arial" panose="020B0604020202020204" pitchFamily="34" charset="0"/>
                <a:sym typeface="Core Bandi Face"/>
              </a:rPr>
              <a:t>LUYỆN TẬP</a:t>
            </a:r>
          </a:p>
        </p:txBody>
      </p:sp>
      <p:pic>
        <p:nvPicPr>
          <p:cNvPr id="5" name="Google Shape;190;p2">
            <a:extLst>
              <a:ext uri="{FF2B5EF4-FFF2-40B4-BE49-F238E27FC236}">
                <a16:creationId xmlns:a16="http://schemas.microsoft.com/office/drawing/2014/main" id="{BF8F6815-0F91-6571-717F-774DF5EC55E7}"/>
              </a:ext>
            </a:extLst>
          </p:cNvPr>
          <p:cNvPicPr preferRelativeResize="0"/>
          <p:nvPr/>
        </p:nvPicPr>
        <p:blipFill rotWithShape="1">
          <a:blip r:embed="rId16">
            <a:alphaModFix/>
          </a:blip>
          <a:srcRect/>
          <a:stretch/>
        </p:blipFill>
        <p:spPr>
          <a:xfrm>
            <a:off x="0" y="9954956"/>
            <a:ext cx="1295400" cy="325320"/>
          </a:xfrm>
          <a:prstGeom prst="rect">
            <a:avLst/>
          </a:prstGeom>
          <a:noFill/>
          <a:ln>
            <a:noFill/>
          </a:ln>
        </p:spPr>
      </p:pic>
    </p:spTree>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grpSp>
        <p:nvGrpSpPr>
          <p:cNvPr id="235" name="Google Shape;235;p1"/>
          <p:cNvGrpSpPr/>
          <p:nvPr/>
        </p:nvGrpSpPr>
        <p:grpSpPr>
          <a:xfrm>
            <a:off x="8521715" y="1510644"/>
            <a:ext cx="9014013" cy="8093208"/>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137138" tIns="137138" rIns="137138" bIns="137138" anchor="ctr" anchorCtr="0">
              <a:noAutofit/>
            </a:bodyPr>
            <a:lstStyle/>
            <a:p>
              <a:endParaRPr sz="2700"/>
            </a:p>
          </p:txBody>
        </p:sp>
        <p:sp>
          <p:nvSpPr>
            <p:cNvPr id="237" name="Google Shape;237;p1"/>
            <p:cNvSpPr txBox="1"/>
            <p:nvPr/>
          </p:nvSpPr>
          <p:spPr>
            <a:xfrm>
              <a:off x="0" y="-38100"/>
              <a:ext cx="812800" cy="850900"/>
            </a:xfrm>
            <a:prstGeom prst="rect">
              <a:avLst/>
            </a:prstGeom>
            <a:noFill/>
            <a:ln>
              <a:noFill/>
            </a:ln>
          </p:spPr>
          <p:txBody>
            <a:bodyPr spcFirstLastPara="1" wrap="square" lIns="50775" tIns="50775" rIns="50775" bIns="50775" anchor="ctr" anchorCtr="0">
              <a:noAutofit/>
            </a:bodyPr>
            <a:lstStyle/>
            <a:p>
              <a:pPr algn="ctr">
                <a:lnSpc>
                  <a:spcPct val="147750"/>
                </a:lnSpc>
              </a:pPr>
              <a:endParaRPr>
                <a:solidFill>
                  <a:srgbClr val="000000"/>
                </a:solidFill>
                <a:latin typeface="Calibri"/>
                <a:ea typeface="Calibri"/>
                <a:cs typeface="Calibri"/>
                <a:sym typeface="Calibri"/>
              </a:endParaRPr>
            </a:p>
          </p:txBody>
        </p:sp>
      </p:grpSp>
      <p:grpSp>
        <p:nvGrpSpPr>
          <p:cNvPr id="238" name="Google Shape;238;p1"/>
          <p:cNvGrpSpPr/>
          <p:nvPr/>
        </p:nvGrpSpPr>
        <p:grpSpPr>
          <a:xfrm>
            <a:off x="8188979" y="1350108"/>
            <a:ext cx="9070322" cy="8060592"/>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137138" tIns="137138" rIns="137138" bIns="137138" anchor="ctr" anchorCtr="0">
              <a:noAutofit/>
            </a:bodyPr>
            <a:lstStyle/>
            <a:p>
              <a:endParaRPr sz="2700"/>
            </a:p>
          </p:txBody>
        </p:sp>
        <p:sp>
          <p:nvSpPr>
            <p:cNvPr id="240" name="Google Shape;240;p1"/>
            <p:cNvSpPr txBox="1"/>
            <p:nvPr/>
          </p:nvSpPr>
          <p:spPr>
            <a:xfrm>
              <a:off x="0" y="-38100"/>
              <a:ext cx="812800" cy="850900"/>
            </a:xfrm>
            <a:prstGeom prst="rect">
              <a:avLst/>
            </a:prstGeom>
            <a:noFill/>
            <a:ln>
              <a:noFill/>
            </a:ln>
          </p:spPr>
          <p:txBody>
            <a:bodyPr spcFirstLastPara="1" wrap="square" lIns="50775" tIns="50775" rIns="50775" bIns="50775" anchor="ctr" anchorCtr="0">
              <a:noAutofit/>
            </a:bodyPr>
            <a:lstStyle/>
            <a:p>
              <a:pPr algn="ctr">
                <a:lnSpc>
                  <a:spcPct val="147750"/>
                </a:lnSpc>
              </a:pPr>
              <a:endParaRPr>
                <a:solidFill>
                  <a:srgbClr val="000000"/>
                </a:solidFill>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2098177" y="5489053"/>
            <a:ext cx="4910267" cy="4143464"/>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633275" y="7540088"/>
            <a:ext cx="3231299" cy="229826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2400082" y="408916"/>
            <a:ext cx="2072516" cy="1424855"/>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6074455" y="1975846"/>
            <a:ext cx="1471679" cy="908762"/>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2319769" y="3151307"/>
            <a:ext cx="4278074" cy="4675490"/>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1703324" y="8096162"/>
            <a:ext cx="2425010" cy="1763184"/>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4769794" y="8096162"/>
            <a:ext cx="2549837" cy="1853943"/>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3318974" y="7581479"/>
            <a:ext cx="2755481" cy="2256870"/>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4553309" y="7581479"/>
            <a:ext cx="3330230" cy="2368626"/>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10741149" y="999022"/>
            <a:ext cx="3965979" cy="991496"/>
          </a:xfrm>
          <a:prstGeom prst="rect">
            <a:avLst/>
          </a:prstGeom>
          <a:noFill/>
          <a:ln>
            <a:noFill/>
          </a:ln>
        </p:spPr>
      </p:pic>
      <p:sp>
        <p:nvSpPr>
          <p:cNvPr id="251" name="Google Shape;251;p1"/>
          <p:cNvSpPr txBox="1"/>
          <p:nvPr/>
        </p:nvSpPr>
        <p:spPr>
          <a:xfrm>
            <a:off x="8217132" y="2344440"/>
            <a:ext cx="9014013" cy="4570482"/>
          </a:xfrm>
          <a:prstGeom prst="rect">
            <a:avLst/>
          </a:prstGeom>
          <a:noFill/>
          <a:ln>
            <a:noFill/>
          </a:ln>
        </p:spPr>
        <p:txBody>
          <a:bodyPr spcFirstLastPara="1" wrap="square" lIns="0" tIns="0" rIns="0" bIns="0" anchor="t" anchorCtr="0">
            <a:spAutoFit/>
          </a:bodyPr>
          <a:lstStyle/>
          <a:p>
            <a:pPr algn="ctr">
              <a:lnSpc>
                <a:spcPct val="150000"/>
              </a:lnSpc>
            </a:pPr>
            <a:r>
              <a:rPr lang="en-US" sz="9900" b="1">
                <a:solidFill>
                  <a:srgbClr val="5C5C82"/>
                </a:solidFill>
                <a:latin typeface="Arial"/>
                <a:ea typeface="Arial"/>
                <a:cs typeface="Arial"/>
                <a:sym typeface="Arial"/>
              </a:rPr>
              <a:t>TƯỚI HOA TRONG CHẬU</a:t>
            </a:r>
            <a:endParaRPr sz="2700"/>
          </a:p>
        </p:txBody>
      </p:sp>
      <p:grpSp>
        <p:nvGrpSpPr>
          <p:cNvPr id="252" name="Google Shape;252;p1"/>
          <p:cNvGrpSpPr/>
          <p:nvPr/>
        </p:nvGrpSpPr>
        <p:grpSpPr>
          <a:xfrm>
            <a:off x="10448108" y="7190102"/>
            <a:ext cx="5167464" cy="1229503"/>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137138" tIns="137138" rIns="137138" bIns="137138" anchor="ctr" anchorCtr="0">
              <a:noAutofit/>
            </a:bodyPr>
            <a:lstStyle/>
            <a:p>
              <a:endParaRPr sz="2700"/>
            </a:p>
          </p:txBody>
        </p:sp>
        <p:sp>
          <p:nvSpPr>
            <p:cNvPr id="254" name="Google Shape;254;p1">
              <a:hlinkClick r:id="rId13" action="ppaction://hlinksldjump"/>
            </p:cNvPr>
            <p:cNvSpPr txBox="1"/>
            <p:nvPr/>
          </p:nvSpPr>
          <p:spPr>
            <a:xfrm rot="21319842">
              <a:off x="4554204" y="3005735"/>
              <a:ext cx="4700052" cy="830997"/>
            </a:xfrm>
            <a:prstGeom prst="rect">
              <a:avLst/>
            </a:prstGeom>
            <a:noFill/>
            <a:ln>
              <a:noFill/>
            </a:ln>
          </p:spPr>
          <p:txBody>
            <a:bodyPr spcFirstLastPara="1" wrap="square" lIns="0" tIns="0" rIns="0" bIns="0" anchor="t" anchorCtr="0">
              <a:spAutoFit/>
            </a:bodyPr>
            <a:lstStyle/>
            <a:p>
              <a:pPr algn="ctr"/>
              <a:r>
                <a:rPr lang="en-US" sz="5400" b="1" dirty="0">
                  <a:solidFill>
                    <a:srgbClr val="FAFAF7"/>
                  </a:solidFill>
                  <a:latin typeface="Arial"/>
                  <a:ea typeface="Arial"/>
                  <a:cs typeface="Arial"/>
                  <a:sym typeface="Arial"/>
                </a:rPr>
                <a:t>TRÒ CHƠI</a:t>
              </a:r>
              <a:endParaRPr sz="5400" b="1" dirty="0">
                <a:solidFill>
                  <a:srgbClr val="FAFAF7"/>
                </a:solidFill>
                <a:latin typeface="Arial"/>
                <a:ea typeface="Arial"/>
                <a:cs typeface="Arial"/>
                <a:sym typeface="Arial"/>
              </a:endParaRPr>
            </a:p>
          </p:txBody>
        </p:sp>
      </p:grpSp>
      <p:pic>
        <p:nvPicPr>
          <p:cNvPr id="255" name="Google Shape;255;p1"/>
          <p:cNvPicPr preferRelativeResize="0"/>
          <p:nvPr/>
        </p:nvPicPr>
        <p:blipFill rotWithShape="1">
          <a:blip r:embed="rId14">
            <a:alphaModFix/>
          </a:blip>
          <a:srcRect/>
          <a:stretch/>
        </p:blipFill>
        <p:spPr>
          <a:xfrm>
            <a:off x="349031" y="1376223"/>
            <a:ext cx="2273093" cy="2167962"/>
          </a:xfrm>
          <a:prstGeom prst="rect">
            <a:avLst/>
          </a:prstGeom>
          <a:noFill/>
          <a:ln>
            <a:noFill/>
          </a:ln>
        </p:spPr>
      </p:pic>
    </p:spTree>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2532223" y="9246512"/>
            <a:ext cx="2001422" cy="1033235"/>
          </a:xfrm>
          <a:prstGeom prst="rect">
            <a:avLst/>
          </a:prstGeom>
          <a:noFill/>
          <a:ln>
            <a:noFill/>
          </a:ln>
        </p:spPr>
      </p:pic>
      <p:grpSp>
        <p:nvGrpSpPr>
          <p:cNvPr id="262" name="Google Shape;262;p2"/>
          <p:cNvGrpSpPr/>
          <p:nvPr/>
        </p:nvGrpSpPr>
        <p:grpSpPr>
          <a:xfrm>
            <a:off x="-50772" y="8115938"/>
            <a:ext cx="2432955" cy="2171063"/>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171916" y="219191"/>
            <a:ext cx="1330391" cy="1343829"/>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16416571" y="279253"/>
            <a:ext cx="1536104" cy="1207760"/>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9339587" y="279253"/>
            <a:ext cx="1044528" cy="749450"/>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5362785" y="898790"/>
            <a:ext cx="611408" cy="464160"/>
          </a:xfrm>
          <a:prstGeom prst="rect">
            <a:avLst/>
          </a:prstGeom>
          <a:noFill/>
          <a:ln>
            <a:noFill/>
          </a:ln>
        </p:spPr>
      </p:pic>
      <p:pic>
        <p:nvPicPr>
          <p:cNvPr id="270" name="Google Shape;270;p2">
            <a:hlinkClick r:id="rId11" action="ppaction://hlinksldjump"/>
          </p:cNvPr>
          <p:cNvPicPr preferRelativeResize="0"/>
          <p:nvPr/>
        </p:nvPicPr>
        <p:blipFill rotWithShape="1">
          <a:blip r:embed="rId12">
            <a:alphaModFix/>
          </a:blip>
          <a:srcRect/>
          <a:stretch/>
        </p:blipFill>
        <p:spPr>
          <a:xfrm>
            <a:off x="17324615" y="9417546"/>
            <a:ext cx="963384" cy="869454"/>
          </a:xfrm>
          <a:prstGeom prst="rect">
            <a:avLst/>
          </a:prstGeom>
          <a:noFill/>
          <a:ln>
            <a:noFill/>
          </a:ln>
        </p:spPr>
      </p:pic>
      <p:pic>
        <p:nvPicPr>
          <p:cNvPr id="271" name="Google Shape;271;p2">
            <a:hlinkClick r:id="rId13" action="ppaction://hlinksldjump"/>
          </p:cNvPr>
          <p:cNvPicPr preferRelativeResize="0"/>
          <p:nvPr/>
        </p:nvPicPr>
        <p:blipFill rotWithShape="1">
          <a:blip r:embed="rId14">
            <a:alphaModFix/>
          </a:blip>
          <a:srcRect/>
          <a:stretch/>
        </p:blipFill>
        <p:spPr>
          <a:xfrm>
            <a:off x="1119971" y="2102345"/>
            <a:ext cx="2981202" cy="4197461"/>
          </a:xfrm>
          <a:prstGeom prst="rect">
            <a:avLst/>
          </a:prstGeom>
          <a:noFill/>
          <a:ln>
            <a:noFill/>
          </a:ln>
        </p:spPr>
      </p:pic>
      <p:pic>
        <p:nvPicPr>
          <p:cNvPr id="272" name="Google Shape;272;p2">
            <a:hlinkClick r:id="rId15" action="ppaction://hlinksldjump"/>
          </p:cNvPr>
          <p:cNvPicPr preferRelativeResize="0"/>
          <p:nvPr/>
        </p:nvPicPr>
        <p:blipFill rotWithShape="1">
          <a:blip r:embed="rId16">
            <a:alphaModFix/>
          </a:blip>
          <a:srcRect/>
          <a:stretch/>
        </p:blipFill>
        <p:spPr>
          <a:xfrm>
            <a:off x="7415119" y="2082735"/>
            <a:ext cx="3310415" cy="4352922"/>
          </a:xfrm>
          <a:prstGeom prst="rect">
            <a:avLst/>
          </a:prstGeom>
          <a:noFill/>
          <a:ln>
            <a:noFill/>
          </a:ln>
        </p:spPr>
      </p:pic>
      <p:pic>
        <p:nvPicPr>
          <p:cNvPr id="273" name="Google Shape;273;p2">
            <a:hlinkClick r:id="rId17" action="ppaction://hlinksldjump"/>
          </p:cNvPr>
          <p:cNvPicPr preferRelativeResize="0"/>
          <p:nvPr/>
        </p:nvPicPr>
        <p:blipFill rotWithShape="1">
          <a:blip r:embed="rId18">
            <a:alphaModFix/>
          </a:blip>
          <a:srcRect/>
          <a:stretch/>
        </p:blipFill>
        <p:spPr>
          <a:xfrm>
            <a:off x="14520922" y="2326009"/>
            <a:ext cx="1947842" cy="4801016"/>
          </a:xfrm>
          <a:prstGeom prst="rect">
            <a:avLst/>
          </a:prstGeom>
          <a:noFill/>
          <a:ln>
            <a:noFill/>
          </a:ln>
        </p:spPr>
      </p:pic>
      <p:pic>
        <p:nvPicPr>
          <p:cNvPr id="274" name="Google Shape;274;p2">
            <a:hlinkClick r:id="rId19" action="ppaction://hlinksldjump"/>
          </p:cNvPr>
          <p:cNvPicPr preferRelativeResize="0"/>
          <p:nvPr/>
        </p:nvPicPr>
        <p:blipFill rotWithShape="1">
          <a:blip r:embed="rId20">
            <a:alphaModFix/>
          </a:blip>
          <a:srcRect/>
          <a:stretch/>
        </p:blipFill>
        <p:spPr>
          <a:xfrm>
            <a:off x="3923664" y="5374418"/>
            <a:ext cx="2981202" cy="4288908"/>
          </a:xfrm>
          <a:prstGeom prst="rect">
            <a:avLst/>
          </a:prstGeom>
          <a:noFill/>
          <a:ln>
            <a:noFill/>
          </a:ln>
        </p:spPr>
      </p:pic>
      <p:pic>
        <p:nvPicPr>
          <p:cNvPr id="275" name="Google Shape;275;p2">
            <a:hlinkClick r:id="rId21" action="ppaction://hlinksldjump"/>
          </p:cNvPr>
          <p:cNvPicPr preferRelativeResize="0"/>
          <p:nvPr/>
        </p:nvPicPr>
        <p:blipFill rotWithShape="1">
          <a:blip r:embed="rId22">
            <a:alphaModFix/>
          </a:blip>
          <a:srcRect/>
          <a:stretch/>
        </p:blipFill>
        <p:spPr>
          <a:xfrm>
            <a:off x="11235785" y="5337839"/>
            <a:ext cx="2981202" cy="432548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275"/>
                                        </p:tgtEl>
                                        <p:attrNameLst>
                                          <p:attrName>ppt_w</p:attrName>
                                        </p:attrNameLst>
                                      </p:cBhvr>
                                      <p:tavLst>
                                        <p:tav tm="0">
                                          <p:val>
                                            <p:strVal val="#ppt_w"/>
                                          </p:val>
                                        </p:tav>
                                        <p:tav tm="100000">
                                          <p:val>
                                            <p:strVal val="0"/>
                                          </p:val>
                                        </p:tav>
                                      </p:tavLst>
                                    </p:anim>
                                    <p:anim calcmode="lin" valueType="num">
                                      <p:cBhvr additive="base">
                                        <p:cTn id="31" dur="500"/>
                                        <p:tgtEl>
                                          <p:spTgt spid="275"/>
                                        </p:tgtEl>
                                        <p:attrNameLst>
                                          <p:attrName>ppt_h</p:attrName>
                                        </p:attrNameLst>
                                      </p:cBhvr>
                                      <p:tavLst>
                                        <p:tav tm="0">
                                          <p:val>
                                            <p:strVal val="#ppt_h"/>
                                          </p:val>
                                        </p:tav>
                                        <p:tav tm="100000">
                                          <p:val>
                                            <p:strVal val="0"/>
                                          </p:val>
                                        </p:tav>
                                      </p:tavLst>
                                    </p:anim>
                                    <p:set>
                                      <p:cBhvr>
                                        <p:cTn id="32" dur="1" fill="hold">
                                          <p:stCondLst>
                                            <p:cond delay="50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6648144" y="1714501"/>
            <a:ext cx="917516" cy="626204"/>
          </a:xfrm>
          <a:prstGeom prst="rect">
            <a:avLst/>
          </a:prstGeom>
          <a:noFill/>
          <a:ln>
            <a:noFill/>
          </a:ln>
        </p:spPr>
      </p:pic>
      <mc:AlternateContent xmlns:mc="http://schemas.openxmlformats.org/markup-compatibility/2006" xmlns:a14="http://schemas.microsoft.com/office/drawing/2010/main">
        <mc:Choice Requires="a14">
          <p:sp>
            <p:nvSpPr>
              <p:cNvPr id="283" name="Google Shape;283;p3"/>
              <p:cNvSpPr/>
              <p:nvPr/>
            </p:nvSpPr>
            <p:spPr>
              <a:xfrm>
                <a:off x="1429002" y="628552"/>
                <a:ext cx="15429995"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000" b="1" dirty="0" err="1">
                    <a:solidFill>
                      <a:srgbClr val="0070C0"/>
                    </a:solidFill>
                    <a:latin typeface="Arial" panose="020B0604020202020204" pitchFamily="34" charset="0"/>
                    <a:ea typeface="Arial"/>
                    <a:cs typeface="Arial" panose="020B0604020202020204" pitchFamily="34" charset="0"/>
                    <a:sym typeface="Arial"/>
                  </a:rPr>
                  <a:t>Câu</a:t>
                </a:r>
                <a:r>
                  <a:rPr lang="en-US" sz="4000" b="1" dirty="0">
                    <a:solidFill>
                      <a:srgbClr val="0070C0"/>
                    </a:solidFill>
                    <a:latin typeface="Arial" panose="020B0604020202020204" pitchFamily="34" charset="0"/>
                    <a:ea typeface="Arial"/>
                    <a:cs typeface="Arial" panose="020B0604020202020204" pitchFamily="34" charset="0"/>
                    <a:sym typeface="Arial"/>
                  </a:rPr>
                  <a:t> </a:t>
                </a:r>
                <a:r>
                  <a:rPr lang="en-US" sz="4000" b="1" dirty="0" err="1">
                    <a:solidFill>
                      <a:srgbClr val="0070C0"/>
                    </a:solidFill>
                    <a:latin typeface="Arial" panose="020B0604020202020204" pitchFamily="34" charset="0"/>
                    <a:ea typeface="Arial"/>
                    <a:cs typeface="Arial" panose="020B0604020202020204" pitchFamily="34" charset="0"/>
                    <a:sym typeface="Arial"/>
                  </a:rPr>
                  <a:t>hỏi</a:t>
                </a:r>
                <a:r>
                  <a:rPr lang="en-US" sz="4000" b="1" dirty="0">
                    <a:solidFill>
                      <a:srgbClr val="0070C0"/>
                    </a:solidFill>
                    <a:latin typeface="Arial" panose="020B0604020202020204" pitchFamily="34" charset="0"/>
                    <a:ea typeface="Arial"/>
                    <a:cs typeface="Arial" panose="020B0604020202020204" pitchFamily="34" charset="0"/>
                    <a:sym typeface="Arial"/>
                  </a:rPr>
                  <a:t> 1: </a:t>
                </a:r>
                <a:r>
                  <a:rPr lang="fr-FR" sz="4000" dirty="0">
                    <a:effectLst/>
                    <a:latin typeface="Arial" panose="020B0604020202020204" pitchFamily="34" charset="0"/>
                    <a:ea typeface="Times New Roman" panose="02020603050405020304" pitchFamily="18" charset="0"/>
                    <a:cs typeface="Arial" panose="020B0604020202020204" pitchFamily="34" charset="0"/>
                  </a:rPr>
                  <a:t>Cho </a:t>
                </a:r>
                <a:r>
                  <a:rPr lang="fr-FR" sz="4000" dirty="0" err="1">
                    <a:effectLst/>
                    <a:latin typeface="Arial" panose="020B0604020202020204" pitchFamily="34" charset="0"/>
                    <a:ea typeface="Times New Roman" panose="02020603050405020304" pitchFamily="18" charset="0"/>
                    <a:cs typeface="Arial" panose="020B0604020202020204" pitchFamily="34" charset="0"/>
                  </a:rPr>
                  <a:t>hàm</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số</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Kết</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luận</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nào</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sau</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đây</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đúng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1429002" y="628552"/>
                <a:ext cx="15429995" cy="2992581"/>
              </a:xfrm>
              <a:prstGeom prst="roundRect">
                <a:avLst>
                  <a:gd name="adj" fmla="val 16667"/>
                </a:avLst>
              </a:prstGeom>
              <a:blipFill>
                <a:blip r:embed="rId6"/>
                <a:stretch>
                  <a:fillRect/>
                </a:stretch>
              </a:blipFill>
              <a:ln>
                <a:noFill/>
              </a:ln>
            </p:spPr>
            <p:txBody>
              <a:bodyPr/>
              <a:lstStyle/>
              <a:p>
                <a:r>
                  <a:rPr lang="en-VN">
                    <a:noFill/>
                  </a:rPr>
                  <a:t> </a:t>
                </a:r>
              </a:p>
            </p:txBody>
          </p:sp>
        </mc:Fallback>
      </mc:AlternateContent>
      <p:sp>
        <p:nvSpPr>
          <p:cNvPr id="284" name="Google Shape;284;p3"/>
          <p:cNvSpPr/>
          <p:nvPr/>
        </p:nvSpPr>
        <p:spPr>
          <a:xfrm>
            <a:off x="750050" y="4023652"/>
            <a:ext cx="7902115" cy="2239695"/>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000" dirty="0">
                <a:solidFill>
                  <a:srgbClr val="000000"/>
                </a:solidFill>
                <a:latin typeface="Arial" panose="020B0604020202020204" pitchFamily="34" charset="0"/>
                <a:ea typeface="Arial"/>
                <a:cs typeface="Arial" panose="020B0604020202020204" pitchFamily="34" charset="0"/>
                <a:sym typeface="Arial"/>
              </a:rPr>
              <a:t>A. </a:t>
            </a:r>
            <a:r>
              <a:rPr lang="fr-FR" sz="4000" dirty="0" err="1">
                <a:latin typeface="Arial" panose="020B0604020202020204" pitchFamily="34" charset="0"/>
                <a:cs typeface="Arial" panose="020B0604020202020204" pitchFamily="34" charset="0"/>
              </a:rPr>
              <a:t>Hàm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luôn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đồng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5" name="Google Shape;285;p3"/>
              <p:cNvSpPr/>
              <p:nvPr/>
            </p:nvSpPr>
            <p:spPr>
              <a:xfrm>
                <a:off x="722341" y="6665866"/>
                <a:ext cx="7902115" cy="2239695"/>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lnSpc>
                    <a:spcPct val="150000"/>
                  </a:lnSpc>
                  <a:buClr>
                    <a:srgbClr val="000000"/>
                  </a:buClr>
                  <a:buSzPts val="3200"/>
                </a:pPr>
                <a:r>
                  <a:rPr lang="en-US" sz="4000" dirty="0">
                    <a:solidFill>
                      <a:srgbClr val="000000"/>
                    </a:solidFill>
                    <a:latin typeface="Arial" panose="020B0604020202020204" pitchFamily="34" charset="0"/>
                    <a:ea typeface="Arial"/>
                    <a:cs typeface="Arial" panose="020B0604020202020204" pitchFamily="34" charset="0"/>
                    <a:sym typeface="Arial"/>
                  </a:rPr>
                  <a:t>C. </a:t>
                </a:r>
                <a:r>
                  <a:rPr lang="fr-FR" sz="4000" dirty="0" err="1">
                    <a:latin typeface="Arial" panose="020B0604020202020204" pitchFamily="34" charset="0"/>
                    <a:cs typeface="Arial" panose="020B0604020202020204" pitchFamily="34" charset="0"/>
                  </a:rPr>
                  <a:t>Hàm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đồng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 khi </a:t>
                </a:r>
              </a:p>
              <a:p>
                <a:pPr algn="ctr">
                  <a:lnSpc>
                    <a:spcPct val="150000"/>
                  </a:lnSpc>
                  <a:buClr>
                    <a:srgbClr val="000000"/>
                  </a:buClr>
                  <a:buSzPts val="3200"/>
                </a:pPr>
                <a14:m>
                  <m:oMath xmlns:m="http://schemas.openxmlformats.org/officeDocument/2006/math">
                    <m:r>
                      <m:rPr>
                        <m:sty m:val="p"/>
                      </m:rPr>
                      <a:rPr lang="fr-FR" sz="4000" i="0">
                        <a:latin typeface="Cambria Math" panose="02040503050406030204" pitchFamily="18" charset="0"/>
                      </a:rPr>
                      <m:t>x</m:t>
                    </m:r>
                  </m:oMath>
                </a14:m>
                <a:r>
                  <a:rPr lang="fr-FR" sz="4000" dirty="0">
                    <a:latin typeface="Arial" panose="020B0604020202020204" pitchFamily="34" charset="0"/>
                    <a:cs typeface="Arial" panose="020B0604020202020204" pitchFamily="34" charset="0"/>
                  </a:rPr>
                  <a:t> &gt; 0, </a:t>
                </a:r>
                <a:r>
                  <a:rPr lang="fr-FR" sz="4000" dirty="0" err="1">
                    <a:latin typeface="Arial" panose="020B0604020202020204" pitchFamily="34" charset="0"/>
                    <a:cs typeface="Arial" panose="020B0604020202020204" pitchFamily="34" charset="0"/>
                  </a:rPr>
                  <a:t>nghịch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 khi </a:t>
                </a:r>
                <a14:m>
                  <m:oMath xmlns:m="http://schemas.openxmlformats.org/officeDocument/2006/math">
                    <m:r>
                      <m:rPr>
                        <m:sty m:val="p"/>
                      </m:rPr>
                      <a:rPr lang="fr-FR" sz="4000" i="0">
                        <a:latin typeface="Cambria Math" panose="02040503050406030204" pitchFamily="18" charset="0"/>
                      </a:rPr>
                      <m:t>x</m:t>
                    </m:r>
                  </m:oMath>
                </a14:m>
                <a:r>
                  <a:rPr lang="fr-FR" sz="4000" dirty="0">
                    <a:latin typeface="Arial" panose="020B0604020202020204" pitchFamily="34" charset="0"/>
                    <a:cs typeface="Arial" panose="020B0604020202020204" pitchFamily="34" charset="0"/>
                  </a:rPr>
                  <a:t> &lt; 0.</a:t>
                </a:r>
                <a:endParaRPr sz="40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722341" y="6665866"/>
                <a:ext cx="7902115" cy="2239695"/>
              </a:xfrm>
              <a:prstGeom prst="roundRect">
                <a:avLst>
                  <a:gd name="adj" fmla="val 16667"/>
                </a:avLst>
              </a:prstGeom>
              <a:blipFill>
                <a:blip r:embed="rId7"/>
                <a:stretch>
                  <a:fillRect/>
                </a:stretch>
              </a:blipFill>
              <a:ln>
                <a:noFill/>
              </a:ln>
            </p:spPr>
            <p:txBody>
              <a:bodyPr/>
              <a:lstStyle/>
              <a:p>
                <a:r>
                  <a:rPr lang="en-VN">
                    <a:noFill/>
                  </a:rPr>
                  <a:t> </a:t>
                </a:r>
              </a:p>
            </p:txBody>
          </p:sp>
        </mc:Fallback>
      </mc:AlternateContent>
      <p:sp>
        <p:nvSpPr>
          <p:cNvPr id="286" name="Google Shape;286;p3"/>
          <p:cNvSpPr/>
          <p:nvPr/>
        </p:nvSpPr>
        <p:spPr>
          <a:xfrm>
            <a:off x="9635835" y="4023651"/>
            <a:ext cx="7902115" cy="2239695"/>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000" dirty="0">
                <a:solidFill>
                  <a:srgbClr val="000000"/>
                </a:solidFill>
                <a:latin typeface="Arial" panose="020B0604020202020204" pitchFamily="34" charset="0"/>
                <a:ea typeface="Arial"/>
                <a:cs typeface="Arial" panose="020B0604020202020204" pitchFamily="34" charset="0"/>
                <a:sym typeface="Arial"/>
              </a:rPr>
              <a:t>B. </a:t>
            </a:r>
            <a:r>
              <a:rPr lang="fr-FR" sz="4000" dirty="0" err="1">
                <a:latin typeface="Arial" panose="020B0604020202020204" pitchFamily="34" charset="0"/>
                <a:cs typeface="Arial" panose="020B0604020202020204" pitchFamily="34" charset="0"/>
              </a:rPr>
              <a:t>Hàm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luôn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nghịch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7" name="Google Shape;287;p3"/>
              <p:cNvSpPr/>
              <p:nvPr/>
            </p:nvSpPr>
            <p:spPr>
              <a:xfrm>
                <a:off x="9663544" y="6665866"/>
                <a:ext cx="7902115" cy="2239695"/>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lnSpc>
                    <a:spcPct val="150000"/>
                  </a:lnSpc>
                  <a:buClr>
                    <a:srgbClr val="000000"/>
                  </a:buClr>
                  <a:buSzPts val="3200"/>
                </a:pPr>
                <a:r>
                  <a:rPr lang="en-US" sz="4000" dirty="0">
                    <a:solidFill>
                      <a:srgbClr val="000000"/>
                    </a:solidFill>
                    <a:latin typeface="Arial" panose="020B0604020202020204" pitchFamily="34" charset="0"/>
                    <a:ea typeface="Arial"/>
                    <a:cs typeface="Arial" panose="020B0604020202020204" pitchFamily="34" charset="0"/>
                    <a:sym typeface="Arial"/>
                  </a:rPr>
                  <a:t>D. </a:t>
                </a:r>
                <a:r>
                  <a:rPr lang="fr-FR" sz="4000" dirty="0" err="1">
                    <a:latin typeface="Arial" panose="020B0604020202020204" pitchFamily="34" charset="0"/>
                    <a:cs typeface="Arial" panose="020B0604020202020204" pitchFamily="34" charset="0"/>
                  </a:rPr>
                  <a:t>Hàm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đồng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 khi </a:t>
                </a:r>
              </a:p>
              <a:p>
                <a:pPr algn="ctr">
                  <a:lnSpc>
                    <a:spcPct val="150000"/>
                  </a:lnSpc>
                  <a:buClr>
                    <a:srgbClr val="000000"/>
                  </a:buClr>
                  <a:buSzPts val="3200"/>
                </a:pPr>
                <a14:m>
                  <m:oMath xmlns:m="http://schemas.openxmlformats.org/officeDocument/2006/math">
                    <m:r>
                      <m:rPr>
                        <m:sty m:val="p"/>
                      </m:rPr>
                      <a:rPr lang="fr-FR" sz="4000" i="0">
                        <a:latin typeface="Cambria Math" panose="02040503050406030204" pitchFamily="18" charset="0"/>
                      </a:rPr>
                      <m:t>x</m:t>
                    </m:r>
                  </m:oMath>
                </a14:m>
                <a:r>
                  <a:rPr lang="fr-FR" sz="4000" dirty="0">
                    <a:latin typeface="Arial" panose="020B0604020202020204" pitchFamily="34" charset="0"/>
                    <a:cs typeface="Arial" panose="020B0604020202020204" pitchFamily="34" charset="0"/>
                  </a:rPr>
                  <a:t> &lt; 0, </a:t>
                </a:r>
                <a:r>
                  <a:rPr lang="fr-FR" sz="4000" dirty="0" err="1">
                    <a:latin typeface="Arial" panose="020B0604020202020204" pitchFamily="34" charset="0"/>
                    <a:cs typeface="Arial" panose="020B0604020202020204" pitchFamily="34" charset="0"/>
                  </a:rPr>
                  <a:t>nghịch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 khi </a:t>
                </a:r>
                <a14:m>
                  <m:oMath xmlns:m="http://schemas.openxmlformats.org/officeDocument/2006/math">
                    <m:r>
                      <m:rPr>
                        <m:sty m:val="p"/>
                      </m:rPr>
                      <a:rPr lang="fr-FR" sz="4000" i="0">
                        <a:latin typeface="Cambria Math" panose="02040503050406030204" pitchFamily="18" charset="0"/>
                      </a:rPr>
                      <m:t>x</m:t>
                    </m:r>
                  </m:oMath>
                </a14:m>
                <a:r>
                  <a:rPr lang="fr-FR" sz="4000" dirty="0">
                    <a:latin typeface="Arial" panose="020B0604020202020204" pitchFamily="34" charset="0"/>
                    <a:cs typeface="Arial" panose="020B0604020202020204" pitchFamily="34" charset="0"/>
                  </a:rPr>
                  <a:t> &gt; 0.</a:t>
                </a:r>
                <a:endParaRPr lang="en-VN" sz="4000" dirty="0">
                  <a:latin typeface="Arial" panose="020B0604020202020204" pitchFamily="34" charset="0"/>
                  <a:cs typeface="Arial" panose="020B0604020202020204" pitchFamily="34"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9663544" y="6665866"/>
                <a:ext cx="7902115" cy="2239695"/>
              </a:xfrm>
              <a:prstGeom prst="roundRect">
                <a:avLst>
                  <a:gd name="adj" fmla="val 16667"/>
                </a:avLst>
              </a:prstGeom>
              <a:blipFill>
                <a:blip r:embed="rId8"/>
                <a:stretch>
                  <a:fillRect/>
                </a:stretch>
              </a:blipFill>
              <a:ln>
                <a:noFill/>
              </a:ln>
            </p:spPr>
            <p:txBody>
              <a:bodyPr/>
              <a:lstStyle/>
              <a:p>
                <a:r>
                  <a:rPr lang="en-VN">
                    <a:noFill/>
                  </a:rPr>
                  <a:t> </a:t>
                </a:r>
              </a:p>
            </p:txBody>
          </p:sp>
        </mc:Fallback>
      </mc:AlternateContent>
      <p:sp>
        <p:nvSpPr>
          <p:cNvPr id="288" name="Google Shape;288;p3"/>
          <p:cNvSpPr/>
          <p:nvPr/>
        </p:nvSpPr>
        <p:spPr>
          <a:xfrm>
            <a:off x="9635835" y="4023650"/>
            <a:ext cx="7902114" cy="2234333"/>
          </a:xfrm>
          <a:prstGeom prst="roundRect">
            <a:avLst>
              <a:gd name="adj" fmla="val 16667"/>
            </a:avLst>
          </a:prstGeom>
          <a:solidFill>
            <a:srgbClr val="FFB39B"/>
          </a:solidFill>
          <a:ln>
            <a:noFill/>
          </a:ln>
        </p:spPr>
        <p:txBody>
          <a:bodyPr spcFirstLastPara="1" wrap="square" lIns="137138" tIns="68550" rIns="137138" bIns="68550" anchor="ctr" anchorCtr="0">
            <a:noAutofit/>
          </a:bodyPr>
          <a:lstStyle/>
          <a:p>
            <a:pPr algn="ctr">
              <a:buClr>
                <a:srgbClr val="000000"/>
              </a:buClr>
              <a:buSzPts val="3200"/>
            </a:pPr>
            <a:r>
              <a:rPr lang="en-US" sz="4000" dirty="0">
                <a:solidFill>
                  <a:srgbClr val="000000"/>
                </a:solidFill>
                <a:latin typeface="Arial" panose="020B0604020202020204" pitchFamily="34" charset="0"/>
                <a:ea typeface="Arial"/>
                <a:cs typeface="Arial" panose="020B0604020202020204" pitchFamily="34" charset="0"/>
                <a:sym typeface="Arial"/>
              </a:rPr>
              <a:t>B. </a:t>
            </a:r>
            <a:r>
              <a:rPr lang="fr-FR" sz="4000" dirty="0" err="1">
                <a:latin typeface="Arial" panose="020B0604020202020204" pitchFamily="34" charset="0"/>
                <a:cs typeface="Arial" panose="020B0604020202020204" pitchFamily="34" charset="0"/>
              </a:rPr>
              <a:t>Hàm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luôn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nghịch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p:pic>
        <p:nvPicPr>
          <p:cNvPr id="289" name="Google Shape;289;p3">
            <a:hlinkClick r:id="rId9" action="ppaction://hlinksldjump"/>
          </p:cNvPr>
          <p:cNvPicPr preferRelativeResize="0"/>
          <p:nvPr/>
        </p:nvPicPr>
        <p:blipFill rotWithShape="1">
          <a:blip r:embed="rId10">
            <a:alphaModFix/>
          </a:blip>
          <a:srcRect/>
          <a:stretch/>
        </p:blipFill>
        <p:spPr>
          <a:xfrm>
            <a:off x="15876410" y="8455188"/>
            <a:ext cx="2460983" cy="2239695"/>
          </a:xfrm>
          <a:prstGeom prst="rect">
            <a:avLst/>
          </a:prstGeom>
          <a:noFill/>
          <a:ln>
            <a:noFill/>
          </a:ln>
        </p:spPr>
      </p:pic>
      <p:pic>
        <p:nvPicPr>
          <p:cNvPr id="290" name="Google Shape;290;p3"/>
          <p:cNvPicPr preferRelativeResize="0"/>
          <p:nvPr/>
        </p:nvPicPr>
        <p:blipFill rotWithShape="1">
          <a:blip r:embed="rId11">
            <a:alphaModFix/>
          </a:blip>
          <a:srcRect/>
          <a:stretch/>
        </p:blipFill>
        <p:spPr>
          <a:xfrm>
            <a:off x="-4" y="7072217"/>
            <a:ext cx="1454690" cy="3214784"/>
          </a:xfrm>
          <a:prstGeom prst="rect">
            <a:avLst/>
          </a:prstGeom>
          <a:noFill/>
          <a:ln>
            <a:noFill/>
          </a:ln>
        </p:spPr>
      </p:pic>
      <p:pic>
        <p:nvPicPr>
          <p:cNvPr id="291" name="Google Shape;291;p3"/>
          <p:cNvPicPr preferRelativeResize="0"/>
          <p:nvPr/>
        </p:nvPicPr>
        <p:blipFill rotWithShape="1">
          <a:blip r:embed="rId12">
            <a:alphaModFix/>
          </a:blip>
          <a:srcRect/>
          <a:stretch/>
        </p:blipFill>
        <p:spPr>
          <a:xfrm>
            <a:off x="-63647" y="9272722"/>
            <a:ext cx="1400586" cy="99616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500"/>
                                        <p:tgtEl>
                                          <p:spTgt spid="2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500"/>
                                        <p:tgtEl>
                                          <p:spTgt spid="2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95"/>
        <p:cNvGrpSpPr/>
        <p:nvPr/>
      </p:nvGrpSpPr>
      <p:grpSpPr>
        <a:xfrm>
          <a:off x="0" y="0"/>
          <a:ext cx="0" cy="0"/>
          <a:chOff x="0" y="0"/>
          <a:chExt cx="0" cy="0"/>
        </a:xfrm>
      </p:grpSpPr>
      <p:pic>
        <p:nvPicPr>
          <p:cNvPr id="296" name="Google Shape;296;p4"/>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97" name="Google Shape;297;p4"/>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298" name="Google Shape;298;p4"/>
          <p:cNvPicPr preferRelativeResize="0"/>
          <p:nvPr/>
        </p:nvPicPr>
        <p:blipFill rotWithShape="1">
          <a:blip r:embed="rId5">
            <a:alphaModFix/>
          </a:blip>
          <a:srcRect/>
          <a:stretch/>
        </p:blipFill>
        <p:spPr>
          <a:xfrm>
            <a:off x="16648144" y="1714501"/>
            <a:ext cx="917516" cy="626204"/>
          </a:xfrm>
          <a:prstGeom prst="rect">
            <a:avLst/>
          </a:prstGeom>
          <a:noFill/>
          <a:ln>
            <a:noFill/>
          </a:ln>
        </p:spPr>
      </p:pic>
      <mc:AlternateContent xmlns:mc="http://schemas.openxmlformats.org/markup-compatibility/2006" xmlns:a14="http://schemas.microsoft.com/office/drawing/2010/main">
        <mc:Choice Requires="a14">
          <p:sp>
            <p:nvSpPr>
              <p:cNvPr id="299" name="Google Shape;299;p4"/>
              <p:cNvSpPr/>
              <p:nvPr/>
            </p:nvSpPr>
            <p:spPr>
              <a:xfrm>
                <a:off x="945256" y="733313"/>
                <a:ext cx="16397488" cy="3214784"/>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a:lnSpc>
                    <a:spcPct val="150000"/>
                  </a:lnSpc>
                  <a:spcAft>
                    <a:spcPts val="800"/>
                  </a:spcAft>
                </a:pPr>
                <a:r>
                  <a:rPr lang="en-US" sz="4400" b="1" dirty="0" err="1">
                    <a:solidFill>
                      <a:srgbClr val="0070C0"/>
                    </a:solidFill>
                    <a:latin typeface="Arial" panose="020B0604020202020204" pitchFamily="34" charset="0"/>
                    <a:ea typeface="Arial"/>
                    <a:cs typeface="Arial" panose="020B0604020202020204" pitchFamily="34" charset="0"/>
                    <a:sym typeface="Arial"/>
                  </a:rPr>
                  <a:t>Câu</a:t>
                </a:r>
                <a:r>
                  <a:rPr lang="en-US" sz="4400" b="1" dirty="0">
                    <a:solidFill>
                      <a:srgbClr val="0070C0"/>
                    </a:solidFill>
                    <a:latin typeface="Arial" panose="020B0604020202020204" pitchFamily="34" charset="0"/>
                    <a:ea typeface="Arial"/>
                    <a:cs typeface="Arial" panose="020B0604020202020204" pitchFamily="34" charset="0"/>
                    <a:sym typeface="Arial"/>
                  </a:rPr>
                  <a:t> </a:t>
                </a:r>
                <a:r>
                  <a:rPr lang="en-US" sz="4400" b="1" dirty="0" err="1">
                    <a:solidFill>
                      <a:srgbClr val="0070C0"/>
                    </a:solidFill>
                    <a:latin typeface="Arial" panose="020B0604020202020204" pitchFamily="34" charset="0"/>
                    <a:ea typeface="Arial"/>
                    <a:cs typeface="Arial" panose="020B0604020202020204" pitchFamily="34" charset="0"/>
                    <a:sym typeface="Arial"/>
                  </a:rPr>
                  <a:t>hỏi</a:t>
                </a:r>
                <a:r>
                  <a:rPr lang="en-US" sz="4400" b="1" dirty="0">
                    <a:solidFill>
                      <a:srgbClr val="0070C0"/>
                    </a:solidFill>
                    <a:latin typeface="Arial" panose="020B0604020202020204" pitchFamily="34" charset="0"/>
                    <a:ea typeface="Arial"/>
                    <a:cs typeface="Arial" panose="020B0604020202020204" pitchFamily="34" charset="0"/>
                    <a:sym typeface="Arial"/>
                  </a:rPr>
                  <a:t> 2: </a:t>
                </a:r>
                <a:r>
                  <a:rPr lang="fr-FR" sz="44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 (−1 ;1)</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thuộc</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đồ</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thị</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hàm</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số</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m:t>
                        </m:r>
                      </m:e>
                    </m:d>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khi m </a:t>
                </a:r>
                <a:r>
                  <a:rPr lang="fr-FR" sz="4400" dirty="0" err="1">
                    <a:effectLst/>
                    <a:latin typeface="Arial" panose="020B0604020202020204" pitchFamily="34" charset="0"/>
                    <a:ea typeface="Times New Roman" panose="02020603050405020304" pitchFamily="18" charset="0"/>
                    <a:cs typeface="Arial" panose="020B0604020202020204" pitchFamily="34" charset="0"/>
                  </a:rPr>
                  <a:t>bằng</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9" name="Google Shape;299;p4"/>
              <p:cNvSpPr>
                <a:spLocks noRot="1" noChangeAspect="1" noMove="1" noResize="1" noEditPoints="1" noAdjustHandles="1" noChangeArrowheads="1" noChangeShapeType="1" noTextEdit="1"/>
              </p:cNvSpPr>
              <p:nvPr/>
            </p:nvSpPr>
            <p:spPr>
              <a:xfrm>
                <a:off x="945256" y="733313"/>
                <a:ext cx="16397488" cy="3214784"/>
              </a:xfrm>
              <a:prstGeom prst="roundRect">
                <a:avLst>
                  <a:gd name="adj" fmla="val 16667"/>
                </a:avLst>
              </a:prstGeom>
              <a:blipFill>
                <a:blip r:embed="rId6"/>
                <a:stretch>
                  <a:fillRect l="-232"/>
                </a:stretch>
              </a:blipFill>
              <a:ln>
                <a:noFill/>
              </a:ln>
            </p:spPr>
            <p:txBody>
              <a:bodyPr/>
              <a:lstStyle/>
              <a:p>
                <a:r>
                  <a:rPr lang="en-VN">
                    <a:noFill/>
                  </a:rPr>
                  <a:t> </a:t>
                </a:r>
              </a:p>
            </p:txBody>
          </p:sp>
        </mc:Fallback>
      </mc:AlternateContent>
      <p:sp>
        <p:nvSpPr>
          <p:cNvPr id="300" name="Google Shape;300;p4"/>
          <p:cNvSpPr/>
          <p:nvPr/>
        </p:nvSpPr>
        <p:spPr>
          <a:xfrm>
            <a:off x="1963877" y="4569873"/>
            <a:ext cx="6310747"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a:ea typeface="Arial"/>
                <a:cs typeface="Arial"/>
                <a:sym typeface="Arial"/>
              </a:rPr>
              <a:t>A. 0</a:t>
            </a:r>
            <a:endParaRPr sz="4400" dirty="0">
              <a:solidFill>
                <a:srgbClr val="000000"/>
              </a:solidFill>
              <a:latin typeface="Arial"/>
              <a:ea typeface="Arial"/>
              <a:cs typeface="Arial"/>
              <a:sym typeface="Arial"/>
            </a:endParaRPr>
          </a:p>
        </p:txBody>
      </p:sp>
      <p:sp>
        <p:nvSpPr>
          <p:cNvPr id="301" name="Google Shape;301;p4"/>
          <p:cNvSpPr/>
          <p:nvPr/>
        </p:nvSpPr>
        <p:spPr>
          <a:xfrm>
            <a:off x="1963877" y="7147232"/>
            <a:ext cx="6310747"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a:ea typeface="Arial"/>
                <a:cs typeface="Arial"/>
                <a:sym typeface="Arial"/>
              </a:rPr>
              <a:t>C. 2</a:t>
            </a:r>
            <a:endParaRPr sz="4400" dirty="0">
              <a:solidFill>
                <a:srgbClr val="000000"/>
              </a:solidFill>
              <a:latin typeface="Arial"/>
              <a:ea typeface="Arial"/>
              <a:cs typeface="Arial"/>
              <a:sym typeface="Arial"/>
            </a:endParaRPr>
          </a:p>
        </p:txBody>
      </p:sp>
      <p:sp>
        <p:nvSpPr>
          <p:cNvPr id="302" name="Google Shape;302;p4"/>
          <p:cNvSpPr/>
          <p:nvPr/>
        </p:nvSpPr>
        <p:spPr>
          <a:xfrm>
            <a:off x="10013372" y="4569872"/>
            <a:ext cx="6310747"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a:ea typeface="Arial"/>
                <a:cs typeface="Arial"/>
                <a:sym typeface="Arial"/>
              </a:rPr>
              <a:t>B. -1</a:t>
            </a:r>
            <a:endParaRPr sz="4400" dirty="0">
              <a:solidFill>
                <a:srgbClr val="000000"/>
              </a:solidFill>
              <a:latin typeface="Arial"/>
              <a:ea typeface="Arial"/>
              <a:cs typeface="Arial"/>
              <a:sym typeface="Arial"/>
            </a:endParaRPr>
          </a:p>
        </p:txBody>
      </p:sp>
      <p:sp>
        <p:nvSpPr>
          <p:cNvPr id="303" name="Google Shape;303;p4"/>
          <p:cNvSpPr/>
          <p:nvPr/>
        </p:nvSpPr>
        <p:spPr>
          <a:xfrm>
            <a:off x="10013372" y="7147232"/>
            <a:ext cx="6310747"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a:ea typeface="Arial"/>
                <a:cs typeface="Arial"/>
                <a:sym typeface="Arial"/>
              </a:rPr>
              <a:t>D. 1</a:t>
            </a:r>
            <a:endParaRPr sz="4400" dirty="0">
              <a:solidFill>
                <a:srgbClr val="000000"/>
              </a:solidFill>
              <a:latin typeface="Arial"/>
              <a:ea typeface="Arial"/>
              <a:cs typeface="Arial"/>
              <a:sym typeface="Arial"/>
            </a:endParaRPr>
          </a:p>
        </p:txBody>
      </p:sp>
      <p:sp>
        <p:nvSpPr>
          <p:cNvPr id="304" name="Google Shape;304;p4"/>
          <p:cNvSpPr/>
          <p:nvPr/>
        </p:nvSpPr>
        <p:spPr>
          <a:xfrm>
            <a:off x="1963877" y="4550138"/>
            <a:ext cx="6310747" cy="1995053"/>
          </a:xfrm>
          <a:prstGeom prst="roundRect">
            <a:avLst>
              <a:gd name="adj" fmla="val 16667"/>
            </a:avLst>
          </a:prstGeom>
          <a:solidFill>
            <a:srgbClr val="FFB39B"/>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a:ea typeface="Arial"/>
                <a:cs typeface="Arial"/>
                <a:sym typeface="Arial"/>
              </a:rPr>
              <a:t>A. 0</a:t>
            </a:r>
          </a:p>
        </p:txBody>
      </p:sp>
      <p:pic>
        <p:nvPicPr>
          <p:cNvPr id="305" name="Google Shape;305;p4">
            <a:hlinkClick r:id="rId7" action="ppaction://hlinksldjump"/>
          </p:cNvPr>
          <p:cNvPicPr preferRelativeResize="0"/>
          <p:nvPr/>
        </p:nvPicPr>
        <p:blipFill rotWithShape="1">
          <a:blip r:embed="rId8">
            <a:alphaModFix/>
          </a:blip>
          <a:srcRect/>
          <a:stretch/>
        </p:blipFill>
        <p:spPr>
          <a:xfrm>
            <a:off x="15827017" y="8144759"/>
            <a:ext cx="2460983" cy="2239695"/>
          </a:xfrm>
          <a:prstGeom prst="rect">
            <a:avLst/>
          </a:prstGeom>
          <a:noFill/>
          <a:ln>
            <a:noFill/>
          </a:ln>
        </p:spPr>
      </p:pic>
      <p:pic>
        <p:nvPicPr>
          <p:cNvPr id="306" name="Google Shape;306;p4"/>
          <p:cNvPicPr preferRelativeResize="0"/>
          <p:nvPr/>
        </p:nvPicPr>
        <p:blipFill rotWithShape="1">
          <a:blip r:embed="rId9">
            <a:alphaModFix/>
          </a:blip>
          <a:srcRect/>
          <a:stretch/>
        </p:blipFill>
        <p:spPr>
          <a:xfrm>
            <a:off x="-4" y="7072217"/>
            <a:ext cx="1454690" cy="3214784"/>
          </a:xfrm>
          <a:prstGeom prst="rect">
            <a:avLst/>
          </a:prstGeom>
          <a:noFill/>
          <a:ln>
            <a:noFill/>
          </a:ln>
        </p:spPr>
      </p:pic>
      <p:pic>
        <p:nvPicPr>
          <p:cNvPr id="307" name="Google Shape;307;p4"/>
          <p:cNvPicPr preferRelativeResize="0"/>
          <p:nvPr/>
        </p:nvPicPr>
        <p:blipFill rotWithShape="1">
          <a:blip r:embed="rId10">
            <a:alphaModFix/>
          </a:blip>
          <a:srcRect/>
          <a:stretch/>
        </p:blipFill>
        <p:spPr>
          <a:xfrm>
            <a:off x="-63647" y="9272722"/>
            <a:ext cx="1400586" cy="99616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2"/>
                                        </p:tgtEl>
                                        <p:attrNameLst>
                                          <p:attrName>style.visibility</p:attrName>
                                        </p:attrNameLst>
                                      </p:cBhvr>
                                      <p:to>
                                        <p:strVal val="visible"/>
                                      </p:to>
                                    </p:set>
                                    <p:animEffect transition="in" filter="fade">
                                      <p:cBhvr>
                                        <p:cTn id="11" dur="500"/>
                                        <p:tgtEl>
                                          <p:spTgt spid="30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500"/>
                                        <p:tgtEl>
                                          <p:spTgt spid="30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3"/>
                                        </p:tgtEl>
                                        <p:attrNameLst>
                                          <p:attrName>style.visibility</p:attrName>
                                        </p:attrNameLst>
                                      </p:cBhvr>
                                      <p:to>
                                        <p:strVal val="visible"/>
                                      </p:to>
                                    </p:set>
                                    <p:animEffect transition="in" filter="fade">
                                      <p:cBhvr>
                                        <p:cTn id="19" dur="500"/>
                                        <p:tgtEl>
                                          <p:spTgt spid="30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4"/>
                                        </p:tgtEl>
                                        <p:attrNameLst>
                                          <p:attrName>style.visibility</p:attrName>
                                        </p:attrNameLst>
                                      </p:cBhvr>
                                      <p:to>
                                        <p:strVal val="visible"/>
                                      </p:to>
                                    </p:set>
                                    <p:animEffect transition="in" filter="fade">
                                      <p:cBhvr>
                                        <p:cTn id="24"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313" name="Google Shape;313;p5"/>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314" name="Google Shape;314;p5"/>
          <p:cNvPicPr preferRelativeResize="0"/>
          <p:nvPr/>
        </p:nvPicPr>
        <p:blipFill rotWithShape="1">
          <a:blip r:embed="rId5">
            <a:alphaModFix/>
          </a:blip>
          <a:srcRect/>
          <a:stretch/>
        </p:blipFill>
        <p:spPr>
          <a:xfrm>
            <a:off x="16648144" y="1714501"/>
            <a:ext cx="917516" cy="626204"/>
          </a:xfrm>
          <a:prstGeom prst="rect">
            <a:avLst/>
          </a:prstGeom>
          <a:noFill/>
          <a:ln>
            <a:noFill/>
          </a:ln>
        </p:spPr>
      </p:pic>
      <mc:AlternateContent xmlns:mc="http://schemas.openxmlformats.org/markup-compatibility/2006" xmlns:a14="http://schemas.microsoft.com/office/drawing/2010/main">
        <mc:Choice Requires="a14">
          <p:sp>
            <p:nvSpPr>
              <p:cNvPr id="315" name="Google Shape;315;p5"/>
              <p:cNvSpPr/>
              <p:nvPr/>
            </p:nvSpPr>
            <p:spPr>
              <a:xfrm>
                <a:off x="1559668" y="779244"/>
                <a:ext cx="15168663" cy="3214785"/>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a:lnSpc>
                    <a:spcPct val="150000"/>
                  </a:lnSpc>
                  <a:buClr>
                    <a:srgbClr val="000000"/>
                  </a:buClr>
                  <a:buSzPts val="3200"/>
                </a:pPr>
                <a:r>
                  <a:rPr lang="en-US" sz="4400" b="1" dirty="0" err="1">
                    <a:solidFill>
                      <a:srgbClr val="0070C0"/>
                    </a:solidFill>
                    <a:latin typeface="Arial" panose="020B0604020202020204" pitchFamily="34" charset="0"/>
                    <a:ea typeface="Arial"/>
                    <a:cs typeface="Arial" panose="020B0604020202020204" pitchFamily="34" charset="0"/>
                    <a:sym typeface="Arial"/>
                  </a:rPr>
                  <a:t>Câu</a:t>
                </a:r>
                <a:r>
                  <a:rPr lang="en-US" sz="4400" b="1" dirty="0">
                    <a:solidFill>
                      <a:srgbClr val="0070C0"/>
                    </a:solidFill>
                    <a:latin typeface="Arial" panose="020B0604020202020204" pitchFamily="34" charset="0"/>
                    <a:ea typeface="Arial"/>
                    <a:cs typeface="Arial" panose="020B0604020202020204" pitchFamily="34" charset="0"/>
                    <a:sym typeface="Arial"/>
                  </a:rPr>
                  <a:t> </a:t>
                </a:r>
                <a:r>
                  <a:rPr lang="en-US" sz="4400" b="1" dirty="0" err="1">
                    <a:solidFill>
                      <a:srgbClr val="0070C0"/>
                    </a:solidFill>
                    <a:latin typeface="Arial" panose="020B0604020202020204" pitchFamily="34" charset="0"/>
                    <a:ea typeface="Arial"/>
                    <a:cs typeface="Arial" panose="020B0604020202020204" pitchFamily="34" charset="0"/>
                    <a:sym typeface="Arial"/>
                  </a:rPr>
                  <a:t>hỏi</a:t>
                </a:r>
                <a:r>
                  <a:rPr lang="en-US" sz="4400" b="1" dirty="0">
                    <a:solidFill>
                      <a:srgbClr val="0070C0"/>
                    </a:solidFill>
                    <a:latin typeface="Arial" panose="020B0604020202020204" pitchFamily="34" charset="0"/>
                    <a:ea typeface="Arial"/>
                    <a:cs typeface="Arial" panose="020B0604020202020204" pitchFamily="34" charset="0"/>
                    <a:sym typeface="Arial"/>
                  </a:rPr>
                  <a:t> 3: </a:t>
                </a:r>
                <a:r>
                  <a:rPr lang="fr-FR" sz="4400" dirty="0" err="1">
                    <a:effectLst/>
                    <a:latin typeface="Arial" panose="020B0604020202020204" pitchFamily="34" charset="0"/>
                    <a:ea typeface="Times New Roman" panose="02020603050405020304" pitchFamily="18" charset="0"/>
                    <a:cs typeface="Arial" panose="020B0604020202020204" pitchFamily="34" charset="0"/>
                  </a:rPr>
                  <a:t>Nếu</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i="1">
                            <a:effectLst/>
                            <a:latin typeface="Cambria Math" panose="02040503050406030204" pitchFamily="18" charset="0"/>
                            <a:ea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i="1">
                            <a:effectLst/>
                            <a:latin typeface="Cambria Math" panose="02040503050406030204" pitchFamily="18" charset="0"/>
                            <a:ea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là </a:t>
                </a:r>
                <a:r>
                  <a:rPr lang="fr-FR" sz="4400" dirty="0" err="1">
                    <a:effectLst/>
                    <a:latin typeface="Arial" panose="020B0604020202020204" pitchFamily="34" charset="0"/>
                    <a:ea typeface="Times New Roman" panose="02020603050405020304" pitchFamily="18" charset="0"/>
                    <a:cs typeface="Arial" panose="020B0604020202020204" pitchFamily="34" charset="0"/>
                  </a:rPr>
                  <a:t>hai</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400" i="1">
                            <a:effectLst/>
                            <a:latin typeface="Cambria Math" panose="02040503050406030204" pitchFamily="18" charset="0"/>
                            <a:ea typeface="Times New Roman" panose="02020603050405020304" pitchFamily="18" charset="0"/>
                          </a:rPr>
                        </m:ctrlPr>
                      </m:sSupPr>
                      <m:e>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mx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−3=0 </m:t>
                    </m:r>
                  </m:oMath>
                </a14:m>
                <a:r>
                  <a:rPr lang="fr-FR" sz="4400" dirty="0" err="1">
                    <a:effectLst/>
                    <a:latin typeface="Arial" panose="020B0604020202020204" pitchFamily="34" charset="0"/>
                    <a:ea typeface="Times New Roman" panose="02020603050405020304" pitchFamily="18" charset="0"/>
                    <a:cs typeface="Arial" panose="020B0604020202020204" pitchFamily="34" charset="0"/>
                  </a:rPr>
                  <a:t>thì</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i="1">
                            <a:effectLst/>
                            <a:latin typeface="Cambria Math" panose="02040503050406030204" pitchFamily="18" charset="0"/>
                            <a:ea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400" i="1">
                            <a:effectLst/>
                            <a:latin typeface="Cambria Math" panose="02040503050406030204" pitchFamily="18" charset="0"/>
                            <a:ea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bằng</a:t>
                </a:r>
                <a:r>
                  <a:rPr lang="en-VN" sz="4400" dirty="0">
                    <a:effectLst/>
                    <a:latin typeface="Arial" panose="020B0604020202020204" pitchFamily="34" charset="0"/>
                    <a:cs typeface="Arial" panose="020B0604020202020204" pitchFamily="34" charset="0"/>
                  </a:rPr>
                  <a:t> </a:t>
                </a:r>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15" name="Google Shape;315;p5"/>
              <p:cNvSpPr>
                <a:spLocks noRot="1" noChangeAspect="1" noMove="1" noResize="1" noEditPoints="1" noAdjustHandles="1" noChangeArrowheads="1" noChangeShapeType="1" noTextEdit="1"/>
              </p:cNvSpPr>
              <p:nvPr/>
            </p:nvSpPr>
            <p:spPr>
              <a:xfrm>
                <a:off x="1559668" y="779244"/>
                <a:ext cx="15168663" cy="3214785"/>
              </a:xfrm>
              <a:prstGeom prst="roundRect">
                <a:avLst>
                  <a:gd name="adj" fmla="val 16667"/>
                </a:avLst>
              </a:prstGeom>
              <a:blipFill>
                <a:blip r:embed="rId6"/>
                <a:stretch>
                  <a:fillRect l="-251" r="-251"/>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16" name="Google Shape;316;p5"/>
              <p:cNvSpPr/>
              <p:nvPr/>
            </p:nvSpPr>
            <p:spPr>
              <a:xfrm>
                <a:off x="1821871" y="4522760"/>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f>
                      <m:fPr>
                        <m:ctrlPr>
                          <a:rPr lang="en-VN" sz="4800" i="1">
                            <a:latin typeface="Cambria Math" panose="02040503050406030204" pitchFamily="18" charset="0"/>
                          </a:rPr>
                        </m:ctrlPr>
                      </m:fPr>
                      <m:num>
                        <m:r>
                          <m:rPr>
                            <m:sty m:val="p"/>
                          </m:rPr>
                          <a:rPr lang="fr-FR" sz="4800" i="0">
                            <a:latin typeface="Cambria Math" panose="02040503050406030204" pitchFamily="18" charset="0"/>
                          </a:rPr>
                          <m:t>m</m:t>
                        </m:r>
                      </m:num>
                      <m:den>
                        <m:r>
                          <a:rPr lang="fr-FR" sz="4800" i="0">
                            <a:latin typeface="Cambria Math" panose="02040503050406030204" pitchFamily="18" charset="0"/>
                          </a:rPr>
                          <m:t>4</m:t>
                        </m:r>
                      </m:den>
                    </m:f>
                  </m:oMath>
                </a14:m>
                <a:r>
                  <a:rPr lang="en-VN" sz="4400" dirty="0">
                    <a:effectLst/>
                    <a:latin typeface="Arial" panose="020B0604020202020204" pitchFamily="34" charset="0"/>
                    <a:cs typeface="Arial" panose="020B0604020202020204" pitchFamily="34" charset="0"/>
                  </a:rPr>
                  <a:t> </a:t>
                </a:r>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16" name="Google Shape;316;p5"/>
              <p:cNvSpPr>
                <a:spLocks noRot="1" noChangeAspect="1" noMove="1" noResize="1" noEditPoints="1" noAdjustHandles="1" noChangeArrowheads="1" noChangeShapeType="1" noTextEdit="1"/>
              </p:cNvSpPr>
              <p:nvPr/>
            </p:nvSpPr>
            <p:spPr>
              <a:xfrm>
                <a:off x="1821871" y="4522760"/>
                <a:ext cx="6802583" cy="1995053"/>
              </a:xfrm>
              <a:prstGeom prst="roundRect">
                <a:avLst>
                  <a:gd name="adj" fmla="val 16667"/>
                </a:avLst>
              </a:prstGeom>
              <a:blipFill>
                <a:blip r:embed="rId7"/>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17" name="Google Shape;317;p5"/>
              <p:cNvSpPr/>
              <p:nvPr/>
            </p:nvSpPr>
            <p:spPr>
              <a:xfrm>
                <a:off x="1821871" y="7044830"/>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en-VN" sz="4800" i="1">
                            <a:latin typeface="Cambria Math" panose="02040503050406030204" pitchFamily="18" charset="0"/>
                          </a:rPr>
                        </m:ctrlPr>
                      </m:fPr>
                      <m:num>
                        <m:r>
                          <a:rPr lang="fr-FR" sz="4800" i="0">
                            <a:latin typeface="Cambria Math" panose="02040503050406030204" pitchFamily="18" charset="0"/>
                          </a:rPr>
                          <m:t>−3</m:t>
                        </m:r>
                      </m:num>
                      <m:den>
                        <m:r>
                          <a:rPr lang="fr-FR" sz="4800" i="0">
                            <a:latin typeface="Cambria Math" panose="02040503050406030204" pitchFamily="18" charset="0"/>
                          </a:rPr>
                          <m:t>4</m:t>
                        </m:r>
                      </m:den>
                    </m:f>
                  </m:oMath>
                </a14:m>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17" name="Google Shape;317;p5"/>
              <p:cNvSpPr>
                <a:spLocks noRot="1" noChangeAspect="1" noMove="1" noResize="1" noEditPoints="1" noAdjustHandles="1" noChangeArrowheads="1" noChangeShapeType="1" noTextEdit="1"/>
              </p:cNvSpPr>
              <p:nvPr/>
            </p:nvSpPr>
            <p:spPr>
              <a:xfrm>
                <a:off x="1821871" y="7044830"/>
                <a:ext cx="6802583" cy="1995053"/>
              </a:xfrm>
              <a:prstGeom prst="roundRect">
                <a:avLst>
                  <a:gd name="adj" fmla="val 16667"/>
                </a:avLst>
              </a:prstGeom>
              <a:blipFill>
                <a:blip r:embed="rId8"/>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18" name="Google Shape;318;p5"/>
              <p:cNvSpPr/>
              <p:nvPr/>
            </p:nvSpPr>
            <p:spPr>
              <a:xfrm>
                <a:off x="9663544" y="4522760"/>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fr-FR" sz="4800" i="0">
                        <a:latin typeface="Cambria Math" panose="02040503050406030204" pitchFamily="18" charset="0"/>
                      </a:rPr>
                      <m:t>−</m:t>
                    </m:r>
                    <m:f>
                      <m:fPr>
                        <m:ctrlPr>
                          <a:rPr lang="en-VN" sz="4800" i="1">
                            <a:latin typeface="Cambria Math" panose="02040503050406030204" pitchFamily="18" charset="0"/>
                          </a:rPr>
                        </m:ctrlPr>
                      </m:fPr>
                      <m:num>
                        <m:r>
                          <m:rPr>
                            <m:sty m:val="p"/>
                          </m:rPr>
                          <a:rPr lang="fr-FR" sz="4800" i="0">
                            <a:latin typeface="Cambria Math" panose="02040503050406030204" pitchFamily="18" charset="0"/>
                          </a:rPr>
                          <m:t>m</m:t>
                        </m:r>
                      </m:num>
                      <m:den>
                        <m:r>
                          <a:rPr lang="fr-FR" sz="4800" i="0">
                            <a:latin typeface="Cambria Math" panose="02040503050406030204" pitchFamily="18" charset="0"/>
                          </a:rPr>
                          <m:t>4</m:t>
                        </m:r>
                      </m:den>
                    </m:f>
                  </m:oMath>
                </a14:m>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18" name="Google Shape;318;p5"/>
              <p:cNvSpPr>
                <a:spLocks noRot="1" noChangeAspect="1" noMove="1" noResize="1" noEditPoints="1" noAdjustHandles="1" noChangeArrowheads="1" noChangeShapeType="1" noTextEdit="1"/>
              </p:cNvSpPr>
              <p:nvPr/>
            </p:nvSpPr>
            <p:spPr>
              <a:xfrm>
                <a:off x="9663544" y="4522760"/>
                <a:ext cx="6802583" cy="1995053"/>
              </a:xfrm>
              <a:prstGeom prst="roundRect">
                <a:avLst>
                  <a:gd name="adj" fmla="val 16667"/>
                </a:avLst>
              </a:prstGeom>
              <a:blipFill>
                <a:blip r:embed="rId9"/>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19" name="Google Shape;319;p5"/>
              <p:cNvSpPr/>
              <p:nvPr/>
            </p:nvSpPr>
            <p:spPr>
              <a:xfrm>
                <a:off x="9663543" y="7072217"/>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a:t>
                </a:r>
                <a14:m>
                  <m:oMath xmlns:m="http://schemas.openxmlformats.org/officeDocument/2006/math">
                    <m:f>
                      <m:fPr>
                        <m:ctrlPr>
                          <a:rPr lang="en-VN" sz="4800" i="1">
                            <a:latin typeface="Cambria Math" panose="02040503050406030204" pitchFamily="18" charset="0"/>
                          </a:rPr>
                        </m:ctrlPr>
                      </m:fPr>
                      <m:num>
                        <m:r>
                          <a:rPr lang="fr-FR" sz="4800" i="0">
                            <a:latin typeface="Cambria Math" panose="02040503050406030204" pitchFamily="18" charset="0"/>
                          </a:rPr>
                          <m:t>3</m:t>
                        </m:r>
                      </m:num>
                      <m:den>
                        <m:r>
                          <a:rPr lang="fr-FR" sz="4800" i="0">
                            <a:latin typeface="Cambria Math" panose="02040503050406030204" pitchFamily="18" charset="0"/>
                          </a:rPr>
                          <m:t>4</m:t>
                        </m:r>
                      </m:den>
                    </m:f>
                  </m:oMath>
                </a14:m>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19" name="Google Shape;319;p5"/>
              <p:cNvSpPr>
                <a:spLocks noRot="1" noChangeAspect="1" noMove="1" noResize="1" noEditPoints="1" noAdjustHandles="1" noChangeArrowheads="1" noChangeShapeType="1" noTextEdit="1"/>
              </p:cNvSpPr>
              <p:nvPr/>
            </p:nvSpPr>
            <p:spPr>
              <a:xfrm>
                <a:off x="9663543" y="7072217"/>
                <a:ext cx="6802583" cy="1995053"/>
              </a:xfrm>
              <a:prstGeom prst="roundRect">
                <a:avLst>
                  <a:gd name="adj" fmla="val 16667"/>
                </a:avLst>
              </a:prstGeom>
              <a:blipFill>
                <a:blip r:embed="rId10"/>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20" name="Google Shape;320;p5"/>
              <p:cNvSpPr/>
              <p:nvPr/>
            </p:nvSpPr>
            <p:spPr>
              <a:xfrm>
                <a:off x="1814944" y="4522760"/>
                <a:ext cx="6802583" cy="1995053"/>
              </a:xfrm>
              <a:prstGeom prst="roundRect">
                <a:avLst>
                  <a:gd name="adj" fmla="val 16667"/>
                </a:avLst>
              </a:prstGeom>
              <a:solidFill>
                <a:srgbClr val="FFB39B"/>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f>
                      <m:fPr>
                        <m:ctrlPr>
                          <a:rPr lang="ar-AE" sz="4800" i="1">
                            <a:latin typeface="Cambria Math" panose="02040503050406030204" pitchFamily="18" charset="0"/>
                          </a:rPr>
                        </m:ctrlPr>
                      </m:fPr>
                      <m:num>
                        <m:r>
                          <m:rPr>
                            <m:sty m:val="p"/>
                          </m:rPr>
                          <a:rPr lang="en-US" sz="4800">
                            <a:latin typeface="Cambria Math" panose="02040503050406030204" pitchFamily="18" charset="0"/>
                          </a:rPr>
                          <m:t>m</m:t>
                        </m:r>
                      </m:num>
                      <m:den>
                        <m:r>
                          <a:rPr lang="ar-AE" sz="4800">
                            <a:latin typeface="Cambria Math" panose="02040503050406030204" pitchFamily="18" charset="0"/>
                          </a:rPr>
                          <m:t>4</m:t>
                        </m:r>
                      </m:den>
                    </m:f>
                  </m:oMath>
                </a14:m>
                <a:r>
                  <a:rPr lang="ar-AE" sz="4400" dirty="0">
                    <a:latin typeface="Arial" panose="020B0604020202020204" pitchFamily="34" charset="0"/>
                  </a:rPr>
                  <a:t> </a:t>
                </a:r>
                <a:endParaRPr lang="ar-AE" sz="4400" dirty="0">
                  <a:solidFill>
                    <a:srgbClr val="000000"/>
                  </a:solidFill>
                  <a:latin typeface="Arial" panose="020B0604020202020204" pitchFamily="34" charset="0"/>
                  <a:ea typeface="Arial"/>
                  <a:sym typeface="Arial"/>
                </a:endParaRPr>
              </a:p>
            </p:txBody>
          </p:sp>
        </mc:Choice>
        <mc:Fallback xmlns="">
          <p:sp>
            <p:nvSpPr>
              <p:cNvPr id="320" name="Google Shape;320;p5"/>
              <p:cNvSpPr>
                <a:spLocks noRot="1" noChangeAspect="1" noMove="1" noResize="1" noEditPoints="1" noAdjustHandles="1" noChangeArrowheads="1" noChangeShapeType="1" noTextEdit="1"/>
              </p:cNvSpPr>
              <p:nvPr/>
            </p:nvSpPr>
            <p:spPr>
              <a:xfrm>
                <a:off x="1814944" y="4522760"/>
                <a:ext cx="6802583" cy="1995053"/>
              </a:xfrm>
              <a:prstGeom prst="roundRect">
                <a:avLst>
                  <a:gd name="adj" fmla="val 16667"/>
                </a:avLst>
              </a:prstGeom>
              <a:blipFill>
                <a:blip r:embed="rId11"/>
                <a:stretch>
                  <a:fillRect/>
                </a:stretch>
              </a:blipFill>
              <a:ln>
                <a:noFill/>
              </a:ln>
            </p:spPr>
            <p:txBody>
              <a:bodyPr/>
              <a:lstStyle/>
              <a:p>
                <a:r>
                  <a:rPr lang="en-VN">
                    <a:noFill/>
                  </a:rPr>
                  <a:t> </a:t>
                </a:r>
              </a:p>
            </p:txBody>
          </p:sp>
        </mc:Fallback>
      </mc:AlternateContent>
      <p:pic>
        <p:nvPicPr>
          <p:cNvPr id="321" name="Google Shape;321;p5">
            <a:hlinkClick r:id="rId12" action="ppaction://hlinksldjump"/>
          </p:cNvPr>
          <p:cNvPicPr preferRelativeResize="0"/>
          <p:nvPr/>
        </p:nvPicPr>
        <p:blipFill rotWithShape="1">
          <a:blip r:embed="rId13">
            <a:alphaModFix/>
          </a:blip>
          <a:srcRect/>
          <a:stretch/>
        </p:blipFill>
        <p:spPr>
          <a:xfrm>
            <a:off x="15827017" y="8144759"/>
            <a:ext cx="2460983" cy="2239695"/>
          </a:xfrm>
          <a:prstGeom prst="rect">
            <a:avLst/>
          </a:prstGeom>
          <a:noFill/>
          <a:ln>
            <a:noFill/>
          </a:ln>
        </p:spPr>
      </p:pic>
      <p:pic>
        <p:nvPicPr>
          <p:cNvPr id="322" name="Google Shape;322;p5"/>
          <p:cNvPicPr preferRelativeResize="0"/>
          <p:nvPr/>
        </p:nvPicPr>
        <p:blipFill rotWithShape="1">
          <a:blip r:embed="rId14">
            <a:alphaModFix/>
          </a:blip>
          <a:srcRect/>
          <a:stretch/>
        </p:blipFill>
        <p:spPr>
          <a:xfrm>
            <a:off x="-4" y="7072217"/>
            <a:ext cx="1454690" cy="3214784"/>
          </a:xfrm>
          <a:prstGeom prst="rect">
            <a:avLst/>
          </a:prstGeom>
          <a:noFill/>
          <a:ln>
            <a:noFill/>
          </a:ln>
        </p:spPr>
      </p:pic>
      <p:pic>
        <p:nvPicPr>
          <p:cNvPr id="323" name="Google Shape;323;p5"/>
          <p:cNvPicPr preferRelativeResize="0"/>
          <p:nvPr/>
        </p:nvPicPr>
        <p:blipFill rotWithShape="1">
          <a:blip r:embed="rId15">
            <a:alphaModFix/>
          </a:blip>
          <a:srcRect/>
          <a:stretch/>
        </p:blipFill>
        <p:spPr>
          <a:xfrm>
            <a:off x="-63647" y="9272722"/>
            <a:ext cx="1400586" cy="99616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500"/>
                                        <p:tgtEl>
                                          <p:spTgt spid="3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7"/>
                                        </p:tgtEl>
                                        <p:attrNameLst>
                                          <p:attrName>style.visibility</p:attrName>
                                        </p:attrNameLst>
                                      </p:cBhvr>
                                      <p:to>
                                        <p:strVal val="visible"/>
                                      </p:to>
                                    </p:set>
                                    <p:animEffect transition="in" filter="fade">
                                      <p:cBhvr>
                                        <p:cTn id="15" dur="500"/>
                                        <p:tgtEl>
                                          <p:spTgt spid="3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329" name="Google Shape;329;p6"/>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330" name="Google Shape;330;p6"/>
          <p:cNvPicPr preferRelativeResize="0"/>
          <p:nvPr/>
        </p:nvPicPr>
        <p:blipFill rotWithShape="1">
          <a:blip r:embed="rId5">
            <a:alphaModFix/>
          </a:blip>
          <a:srcRect/>
          <a:stretch/>
        </p:blipFill>
        <p:spPr>
          <a:xfrm>
            <a:off x="16648144" y="1714501"/>
            <a:ext cx="917516" cy="626204"/>
          </a:xfrm>
          <a:prstGeom prst="rect">
            <a:avLst/>
          </a:prstGeom>
          <a:noFill/>
          <a:ln>
            <a:noFill/>
          </a:ln>
        </p:spPr>
      </p:pic>
      <mc:AlternateContent xmlns:mc="http://schemas.openxmlformats.org/markup-compatibility/2006" xmlns:a14="http://schemas.microsoft.com/office/drawing/2010/main">
        <mc:Choice Requires="a14">
          <p:sp>
            <p:nvSpPr>
              <p:cNvPr id="331" name="Google Shape;331;p6"/>
              <p:cNvSpPr/>
              <p:nvPr/>
            </p:nvSpPr>
            <p:spPr>
              <a:xfrm>
                <a:off x="998868" y="455218"/>
                <a:ext cx="16290264" cy="372501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a:lnSpc>
                    <a:spcPct val="150000"/>
                  </a:lnSpc>
                  <a:buClr>
                    <a:srgbClr val="000000"/>
                  </a:buClr>
                  <a:buSzPts val="3200"/>
                </a:pPr>
                <a:r>
                  <a:rPr lang="en-US" sz="4400" b="1" dirty="0" err="1">
                    <a:solidFill>
                      <a:srgbClr val="0070C0"/>
                    </a:solidFill>
                    <a:latin typeface="Arial" panose="020B0604020202020204" pitchFamily="34" charset="0"/>
                    <a:ea typeface="Arial"/>
                    <a:cs typeface="Arial" panose="020B0604020202020204" pitchFamily="34" charset="0"/>
                    <a:sym typeface="Arial"/>
                  </a:rPr>
                  <a:t>Câu</a:t>
                </a:r>
                <a:r>
                  <a:rPr lang="en-US" sz="4400" b="1" dirty="0">
                    <a:solidFill>
                      <a:srgbClr val="0070C0"/>
                    </a:solidFill>
                    <a:latin typeface="Arial" panose="020B0604020202020204" pitchFamily="34" charset="0"/>
                    <a:ea typeface="Arial"/>
                    <a:cs typeface="Arial" panose="020B0604020202020204" pitchFamily="34" charset="0"/>
                    <a:sym typeface="Arial"/>
                  </a:rPr>
                  <a:t> </a:t>
                </a:r>
                <a:r>
                  <a:rPr lang="en-US" sz="4400" b="1" dirty="0" err="1">
                    <a:solidFill>
                      <a:srgbClr val="0070C0"/>
                    </a:solidFill>
                    <a:latin typeface="Arial" panose="020B0604020202020204" pitchFamily="34" charset="0"/>
                    <a:ea typeface="Arial"/>
                    <a:cs typeface="Arial" panose="020B0604020202020204" pitchFamily="34" charset="0"/>
                    <a:sym typeface="Arial"/>
                  </a:rPr>
                  <a:t>hỏi</a:t>
                </a:r>
                <a:r>
                  <a:rPr lang="en-US" sz="4400" b="1" dirty="0">
                    <a:solidFill>
                      <a:srgbClr val="0070C0"/>
                    </a:solidFill>
                    <a:latin typeface="Arial" panose="020B0604020202020204" pitchFamily="34" charset="0"/>
                    <a:ea typeface="Arial"/>
                    <a:cs typeface="Arial" panose="020B0604020202020204" pitchFamily="34" charset="0"/>
                    <a:sym typeface="Arial"/>
                  </a:rPr>
                  <a:t> 4: </a:t>
                </a:r>
                <a:r>
                  <a:rPr lang="fr-FR" sz="4400" dirty="0">
                    <a:effectLst/>
                    <a:latin typeface="Arial" panose="020B0604020202020204" pitchFamily="34" charset="0"/>
                    <a:ea typeface="Times New Roman" panose="02020603050405020304" pitchFamily="18" charset="0"/>
                    <a:cs typeface="Arial" panose="020B0604020202020204" pitchFamily="34" charset="0"/>
                  </a:rPr>
                  <a:t>Cho </a:t>
                </a:r>
                <a:r>
                  <a:rPr lang="fr-FR"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3</m:t>
                        </m:r>
                      </m:e>
                    </m:rad>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−4−2</m:t>
                    </m:r>
                    <m:rad>
                      <m:radPr>
                        <m:degHide m:val="on"/>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=0 (∗). </m:t>
                    </m:r>
                  </m:oMath>
                </a14:m>
                <a:r>
                  <a:rPr lang="fr-FR" sz="4400" dirty="0" err="1">
                    <a:effectLst/>
                    <a:latin typeface="Arial" panose="020B0604020202020204" pitchFamily="34" charset="0"/>
                    <a:ea typeface="Times New Roman" panose="02020603050405020304" pitchFamily="18" charset="0"/>
                    <a:cs typeface="Arial" panose="020B0604020202020204" pitchFamily="34" charset="0"/>
                  </a:rPr>
                  <a:t>Gọi</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lần</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lượt</a:t>
                </a:r>
                <a:r>
                  <a:rPr lang="fr-FR" sz="4400" dirty="0">
                    <a:effectLst/>
                    <a:latin typeface="Arial" panose="020B0604020202020204" pitchFamily="34" charset="0"/>
                    <a:ea typeface="Times New Roman" panose="02020603050405020304" pitchFamily="18" charset="0"/>
                    <a:cs typeface="Arial" panose="020B0604020202020204" pitchFamily="34" charset="0"/>
                  </a:rPr>
                  <a:t> là </a:t>
                </a:r>
                <a:r>
                  <a:rPr lang="fr-FR" sz="44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4400" dirty="0">
                    <a:effectLst/>
                    <a:latin typeface="Arial" panose="020B0604020202020204" pitchFamily="34" charset="0"/>
                    <a:ea typeface="Times New Roman" panose="02020603050405020304" pitchFamily="18" charset="0"/>
                    <a:cs typeface="Arial" panose="020B0604020202020204" pitchFamily="34" charset="0"/>
                  </a:rPr>
                  <a:t> (*). </a:t>
                </a:r>
                <a:r>
                  <a:rPr lang="fr-FR" sz="4400" dirty="0" err="1">
                    <a:effectLst/>
                    <a:latin typeface="Arial" panose="020B0604020202020204" pitchFamily="34" charset="0"/>
                    <a:ea typeface="Times New Roman" panose="02020603050405020304" pitchFamily="18" charset="0"/>
                    <a:cs typeface="Arial" panose="020B0604020202020204" pitchFamily="34" charset="0"/>
                  </a:rPr>
                  <a:t>Tích</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có</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giá</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trị</a:t>
                </a:r>
                <a:r>
                  <a:rPr lang="fr-FR" sz="4400" dirty="0">
                    <a:effectLst/>
                    <a:latin typeface="Arial" panose="020B0604020202020204" pitchFamily="34" charset="0"/>
                    <a:ea typeface="Times New Roman" panose="02020603050405020304" pitchFamily="18" charset="0"/>
                    <a:cs typeface="Arial" panose="020B0604020202020204" pitchFamily="34" charset="0"/>
                  </a:rPr>
                  <a:t> là bao </a:t>
                </a:r>
                <a:r>
                  <a:rPr lang="fr-FR" sz="4400" dirty="0" err="1">
                    <a:effectLst/>
                    <a:latin typeface="Arial" panose="020B0604020202020204" pitchFamily="34" charset="0"/>
                    <a:ea typeface="Times New Roman" panose="02020603050405020304" pitchFamily="18" charset="0"/>
                    <a:cs typeface="Arial" panose="020B0604020202020204" pitchFamily="34" charset="0"/>
                  </a:rPr>
                  <a:t>nhiêu</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1" name="Google Shape;331;p6"/>
              <p:cNvSpPr>
                <a:spLocks noRot="1" noChangeAspect="1" noMove="1" noResize="1" noEditPoints="1" noAdjustHandles="1" noChangeArrowheads="1" noChangeShapeType="1" noTextEdit="1"/>
              </p:cNvSpPr>
              <p:nvPr/>
            </p:nvSpPr>
            <p:spPr>
              <a:xfrm>
                <a:off x="998868" y="455218"/>
                <a:ext cx="16290264" cy="3725013"/>
              </a:xfrm>
              <a:prstGeom prst="roundRect">
                <a:avLst>
                  <a:gd name="adj" fmla="val 16667"/>
                </a:avLst>
              </a:prstGeom>
              <a:blipFill>
                <a:blip r:embed="rId6"/>
                <a:stretch>
                  <a:fillRect l="-156" r="-78"/>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32" name="Google Shape;332;p6"/>
              <p:cNvSpPr/>
              <p:nvPr/>
            </p:nvSpPr>
            <p:spPr>
              <a:xfrm>
                <a:off x="2273683" y="4759433"/>
                <a:ext cx="5810986" cy="1943722"/>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r>
                      <a:rPr lang="fr-FR" sz="4400" i="1">
                        <a:latin typeface="Cambria Math" panose="02040503050406030204" pitchFamily="18" charset="0"/>
                      </a:rPr>
                      <m:t>4−2</m:t>
                    </m:r>
                    <m:rad>
                      <m:radPr>
                        <m:degHide m:val="on"/>
                        <m:ctrlPr>
                          <a:rPr lang="en-VN" sz="4400" i="1">
                            <a:latin typeface="Cambria Math" panose="02040503050406030204" pitchFamily="18" charset="0"/>
                          </a:rPr>
                        </m:ctrlPr>
                      </m:radPr>
                      <m:deg/>
                      <m:e>
                        <m:r>
                          <a:rPr lang="fr-FR" sz="4400" i="1">
                            <a:latin typeface="Cambria Math" panose="02040503050406030204" pitchFamily="18" charset="0"/>
                          </a:rPr>
                          <m:t>3</m:t>
                        </m:r>
                      </m:e>
                    </m:rad>
                  </m:oMath>
                </a14:m>
                <a:r>
                  <a:rPr lang="en-VN" sz="4400" dirty="0">
                    <a:effectLst/>
                    <a:latin typeface="Arial" panose="020B0604020202020204" pitchFamily="34" charset="0"/>
                    <a:cs typeface="Arial" panose="020B0604020202020204" pitchFamily="34" charset="0"/>
                  </a:rPr>
                  <a:t> </a:t>
                </a:r>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32" name="Google Shape;332;p6"/>
              <p:cNvSpPr>
                <a:spLocks noRot="1" noChangeAspect="1" noMove="1" noResize="1" noEditPoints="1" noAdjustHandles="1" noChangeArrowheads="1" noChangeShapeType="1" noTextEdit="1"/>
              </p:cNvSpPr>
              <p:nvPr/>
            </p:nvSpPr>
            <p:spPr>
              <a:xfrm>
                <a:off x="2273683" y="4759433"/>
                <a:ext cx="5810986" cy="1943722"/>
              </a:xfrm>
              <a:prstGeom prst="roundRect">
                <a:avLst>
                  <a:gd name="adj" fmla="val 16667"/>
                </a:avLst>
              </a:prstGeom>
              <a:blipFill>
                <a:blip r:embed="rId7"/>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33" name="Google Shape;333;p6"/>
              <p:cNvSpPr/>
              <p:nvPr/>
            </p:nvSpPr>
            <p:spPr>
              <a:xfrm>
                <a:off x="2273683" y="7298336"/>
                <a:ext cx="5810986" cy="1943722"/>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r>
                  <a:rPr lang="vi-VN" sz="4400" dirty="0">
                    <a:latin typeface="Arial" panose="020B0604020202020204" pitchFamily="34" charset="0"/>
                    <a:cs typeface="Arial" panose="020B0604020202020204" pitchFamily="34" charset="0"/>
                  </a:rPr>
                  <a:t>C. </a:t>
                </a:r>
                <a14:m>
                  <m:oMath xmlns:m="http://schemas.openxmlformats.org/officeDocument/2006/math">
                    <m:r>
                      <a:rPr lang="fr-FR" sz="4400" i="1">
                        <a:latin typeface="Cambria Math" panose="02040503050406030204" pitchFamily="18" charset="0"/>
                      </a:rPr>
                      <m:t>−4−2</m:t>
                    </m:r>
                    <m:rad>
                      <m:radPr>
                        <m:degHide m:val="on"/>
                        <m:ctrlPr>
                          <a:rPr lang="en-VN" sz="4400" i="1">
                            <a:latin typeface="Cambria Math" panose="02040503050406030204" pitchFamily="18" charset="0"/>
                          </a:rPr>
                        </m:ctrlPr>
                      </m:radPr>
                      <m:deg/>
                      <m:e>
                        <m:r>
                          <a:rPr lang="fr-FR" sz="4400" i="1">
                            <a:latin typeface="Cambria Math" panose="02040503050406030204" pitchFamily="18" charset="0"/>
                          </a:rPr>
                          <m:t>3</m:t>
                        </m:r>
                      </m:e>
                    </m:rad>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333" name="Google Shape;333;p6"/>
              <p:cNvSpPr>
                <a:spLocks noRot="1" noChangeAspect="1" noMove="1" noResize="1" noEditPoints="1" noAdjustHandles="1" noChangeArrowheads="1" noChangeShapeType="1" noTextEdit="1"/>
              </p:cNvSpPr>
              <p:nvPr/>
            </p:nvSpPr>
            <p:spPr>
              <a:xfrm>
                <a:off x="2273683" y="7298336"/>
                <a:ext cx="5810986" cy="1943722"/>
              </a:xfrm>
              <a:prstGeom prst="roundRect">
                <a:avLst>
                  <a:gd name="adj" fmla="val 16667"/>
                </a:avLst>
              </a:prstGeom>
              <a:blipFill>
                <a:blip r:embed="rId8"/>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34" name="Google Shape;334;p6"/>
              <p:cNvSpPr/>
              <p:nvPr/>
            </p:nvSpPr>
            <p:spPr>
              <a:xfrm>
                <a:off x="10203332" y="4791101"/>
                <a:ext cx="5810986" cy="1943722"/>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r>
                  <a:rPr lang="vi-VN" sz="4400" dirty="0">
                    <a:latin typeface="Arial" panose="020B0604020202020204" pitchFamily="34" charset="0"/>
                    <a:cs typeface="Arial" panose="020B0604020202020204" pitchFamily="34" charset="0"/>
                  </a:rPr>
                  <a:t>B. </a:t>
                </a:r>
                <a14:m>
                  <m:oMath xmlns:m="http://schemas.openxmlformats.org/officeDocument/2006/math">
                    <m:rad>
                      <m:radPr>
                        <m:degHide m:val="on"/>
                        <m:ctrlPr>
                          <a:rPr lang="en-VN" sz="4400" i="1">
                            <a:latin typeface="Cambria Math" panose="02040503050406030204" pitchFamily="18" charset="0"/>
                          </a:rPr>
                        </m:ctrlPr>
                      </m:radPr>
                      <m:deg/>
                      <m:e>
                        <m:r>
                          <a:rPr lang="fr-FR" sz="4400" i="1">
                            <a:latin typeface="Cambria Math" panose="02040503050406030204" pitchFamily="18" charset="0"/>
                          </a:rPr>
                          <m:t>3</m:t>
                        </m:r>
                      </m:e>
                    </m:rad>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334" name="Google Shape;334;p6"/>
              <p:cNvSpPr>
                <a:spLocks noRot="1" noChangeAspect="1" noMove="1" noResize="1" noEditPoints="1" noAdjustHandles="1" noChangeArrowheads="1" noChangeShapeType="1" noTextEdit="1"/>
              </p:cNvSpPr>
              <p:nvPr/>
            </p:nvSpPr>
            <p:spPr>
              <a:xfrm>
                <a:off x="10203332" y="4791101"/>
                <a:ext cx="5810986" cy="1943722"/>
              </a:xfrm>
              <a:prstGeom prst="roundRect">
                <a:avLst>
                  <a:gd name="adj" fmla="val 16667"/>
                </a:avLst>
              </a:prstGeom>
              <a:blipFill>
                <a:blip r:embed="rId9"/>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35" name="Google Shape;335;p6"/>
              <p:cNvSpPr/>
              <p:nvPr/>
            </p:nvSpPr>
            <p:spPr>
              <a:xfrm>
                <a:off x="10203331" y="7306322"/>
                <a:ext cx="5810986" cy="1943722"/>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r>
                  <a:rPr lang="vi-VN" sz="4400" dirty="0">
                    <a:latin typeface="Arial" panose="020B0604020202020204" pitchFamily="34" charset="0"/>
                    <a:cs typeface="Arial" panose="020B0604020202020204" pitchFamily="34" charset="0"/>
                  </a:rPr>
                  <a:t>D. </a:t>
                </a:r>
                <a14:m>
                  <m:oMath xmlns:m="http://schemas.openxmlformats.org/officeDocument/2006/math">
                    <m:r>
                      <a:rPr lang="fr-FR" sz="4400" i="1">
                        <a:latin typeface="Cambria Math" panose="02040503050406030204" pitchFamily="18" charset="0"/>
                      </a:rPr>
                      <m:t>19+8</m:t>
                    </m:r>
                    <m:rad>
                      <m:radPr>
                        <m:degHide m:val="on"/>
                        <m:ctrlPr>
                          <a:rPr lang="en-VN" sz="4400" i="1">
                            <a:latin typeface="Cambria Math" panose="02040503050406030204" pitchFamily="18" charset="0"/>
                          </a:rPr>
                        </m:ctrlPr>
                      </m:radPr>
                      <m:deg/>
                      <m:e>
                        <m:r>
                          <a:rPr lang="fr-FR" sz="4400" i="1">
                            <a:latin typeface="Cambria Math" panose="02040503050406030204" pitchFamily="18" charset="0"/>
                          </a:rPr>
                          <m:t>3</m:t>
                        </m:r>
                      </m:e>
                    </m:rad>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335" name="Google Shape;335;p6"/>
              <p:cNvSpPr>
                <a:spLocks noRot="1" noChangeAspect="1" noMove="1" noResize="1" noEditPoints="1" noAdjustHandles="1" noChangeArrowheads="1" noChangeShapeType="1" noTextEdit="1"/>
              </p:cNvSpPr>
              <p:nvPr/>
            </p:nvSpPr>
            <p:spPr>
              <a:xfrm>
                <a:off x="10203331" y="7306322"/>
                <a:ext cx="5810986" cy="1943722"/>
              </a:xfrm>
              <a:prstGeom prst="roundRect">
                <a:avLst>
                  <a:gd name="adj" fmla="val 16667"/>
                </a:avLst>
              </a:prstGeom>
              <a:blipFill>
                <a:blip r:embed="rId10"/>
                <a:stretch>
                  <a:fillRect/>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36" name="Google Shape;336;p6"/>
              <p:cNvSpPr/>
              <p:nvPr/>
            </p:nvSpPr>
            <p:spPr>
              <a:xfrm>
                <a:off x="2273683" y="7306322"/>
                <a:ext cx="5810986" cy="1943722"/>
              </a:xfrm>
              <a:prstGeom prst="roundRect">
                <a:avLst>
                  <a:gd name="adj" fmla="val 16667"/>
                </a:avLst>
              </a:prstGeom>
              <a:solidFill>
                <a:srgbClr val="FFB39B"/>
              </a:solidFill>
              <a:ln>
                <a:noFill/>
              </a:ln>
            </p:spPr>
            <p:txBody>
              <a:bodyPr spcFirstLastPara="1" wrap="square" lIns="137138" tIns="68550" rIns="137138" bIns="68550" anchor="ctr" anchorCtr="0">
                <a:noAutofit/>
              </a:bodyPr>
              <a:lstStyle/>
              <a:p>
                <a:pPr algn="ctr"/>
                <a:r>
                  <a:rPr lang="vi-VN" sz="4400" dirty="0">
                    <a:cs typeface="Arial" panose="020B0604020202020204" pitchFamily="34" charset="0"/>
                  </a:rPr>
                  <a:t>C. </a:t>
                </a:r>
                <a14:m>
                  <m:oMath xmlns:m="http://schemas.openxmlformats.org/officeDocument/2006/math">
                    <m:r>
                      <a:rPr lang="fr-FR" sz="4400" i="1">
                        <a:latin typeface="Cambria Math" panose="02040503050406030204" pitchFamily="18" charset="0"/>
                      </a:rPr>
                      <m:t>−4−2</m:t>
                    </m:r>
                    <m:rad>
                      <m:radPr>
                        <m:degHide m:val="on"/>
                        <m:ctrlPr>
                          <a:rPr lang="en-VN" sz="4400" i="1">
                            <a:latin typeface="Cambria Math" panose="02040503050406030204" pitchFamily="18" charset="0"/>
                          </a:rPr>
                        </m:ctrlPr>
                      </m:radPr>
                      <m:deg/>
                      <m:e>
                        <m:r>
                          <a:rPr lang="fr-FR" sz="4400" i="1">
                            <a:latin typeface="Cambria Math" panose="02040503050406030204" pitchFamily="18" charset="0"/>
                          </a:rPr>
                          <m:t>3</m:t>
                        </m:r>
                      </m:e>
                    </m:rad>
                  </m:oMath>
                </a14:m>
                <a:r>
                  <a:rPr lang="en-VN" sz="4400" dirty="0">
                    <a:latin typeface="Arial" panose="020B0604020202020204" pitchFamily="34" charset="0"/>
                    <a:cs typeface="Arial" panose="020B0604020202020204" pitchFamily="34" charset="0"/>
                  </a:rPr>
                  <a:t> </a:t>
                </a:r>
              </a:p>
            </p:txBody>
          </p:sp>
        </mc:Choice>
        <mc:Fallback xmlns="">
          <p:sp>
            <p:nvSpPr>
              <p:cNvPr id="336" name="Google Shape;336;p6"/>
              <p:cNvSpPr>
                <a:spLocks noRot="1" noChangeAspect="1" noMove="1" noResize="1" noEditPoints="1" noAdjustHandles="1" noChangeArrowheads="1" noChangeShapeType="1" noTextEdit="1"/>
              </p:cNvSpPr>
              <p:nvPr/>
            </p:nvSpPr>
            <p:spPr>
              <a:xfrm>
                <a:off x="2273683" y="7306322"/>
                <a:ext cx="5810986" cy="1943722"/>
              </a:xfrm>
              <a:prstGeom prst="roundRect">
                <a:avLst>
                  <a:gd name="adj" fmla="val 16667"/>
                </a:avLst>
              </a:prstGeom>
              <a:blipFill>
                <a:blip r:embed="rId11"/>
                <a:stretch>
                  <a:fillRect/>
                </a:stretch>
              </a:blipFill>
              <a:ln>
                <a:noFill/>
              </a:ln>
            </p:spPr>
            <p:txBody>
              <a:bodyPr/>
              <a:lstStyle/>
              <a:p>
                <a:r>
                  <a:rPr lang="en-VN">
                    <a:noFill/>
                  </a:rPr>
                  <a:t> </a:t>
                </a:r>
              </a:p>
            </p:txBody>
          </p:sp>
        </mc:Fallback>
      </mc:AlternateContent>
      <p:pic>
        <p:nvPicPr>
          <p:cNvPr id="337" name="Google Shape;337;p6">
            <a:hlinkClick r:id="rId12" action="ppaction://hlinksldjump"/>
          </p:cNvPr>
          <p:cNvPicPr preferRelativeResize="0"/>
          <p:nvPr/>
        </p:nvPicPr>
        <p:blipFill rotWithShape="1">
          <a:blip r:embed="rId13">
            <a:alphaModFix/>
          </a:blip>
          <a:srcRect/>
          <a:stretch/>
        </p:blipFill>
        <p:spPr>
          <a:xfrm>
            <a:off x="15827017" y="8144759"/>
            <a:ext cx="2460983" cy="2239695"/>
          </a:xfrm>
          <a:prstGeom prst="rect">
            <a:avLst/>
          </a:prstGeom>
          <a:noFill/>
          <a:ln>
            <a:noFill/>
          </a:ln>
        </p:spPr>
      </p:pic>
      <p:pic>
        <p:nvPicPr>
          <p:cNvPr id="338" name="Google Shape;338;p6"/>
          <p:cNvPicPr preferRelativeResize="0"/>
          <p:nvPr/>
        </p:nvPicPr>
        <p:blipFill rotWithShape="1">
          <a:blip r:embed="rId14">
            <a:alphaModFix/>
          </a:blip>
          <a:srcRect/>
          <a:stretch/>
        </p:blipFill>
        <p:spPr>
          <a:xfrm>
            <a:off x="-4" y="7072217"/>
            <a:ext cx="1454690" cy="3214784"/>
          </a:xfrm>
          <a:prstGeom prst="rect">
            <a:avLst/>
          </a:prstGeom>
          <a:noFill/>
          <a:ln>
            <a:noFill/>
          </a:ln>
        </p:spPr>
      </p:pic>
      <p:pic>
        <p:nvPicPr>
          <p:cNvPr id="339" name="Google Shape;339;p6"/>
          <p:cNvPicPr preferRelativeResize="0"/>
          <p:nvPr/>
        </p:nvPicPr>
        <p:blipFill rotWithShape="1">
          <a:blip r:embed="rId15">
            <a:alphaModFix/>
          </a:blip>
          <a:srcRect/>
          <a:stretch/>
        </p:blipFill>
        <p:spPr>
          <a:xfrm>
            <a:off x="-63647" y="9272722"/>
            <a:ext cx="1400586" cy="99616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500"/>
                                        <p:tgtEl>
                                          <p:spTgt spid="3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fade">
                                      <p:cBhvr>
                                        <p:cTn id="15" dur="500"/>
                                        <p:tgtEl>
                                          <p:spTgt spid="3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5"/>
                                        </p:tgtEl>
                                        <p:attrNameLst>
                                          <p:attrName>style.visibility</p:attrName>
                                        </p:attrNameLst>
                                      </p:cBhvr>
                                      <p:to>
                                        <p:strVal val="visible"/>
                                      </p:to>
                                    </p:set>
                                    <p:animEffect transition="in" filter="fade">
                                      <p:cBhvr>
                                        <p:cTn id="19" dur="500"/>
                                        <p:tgtEl>
                                          <p:spTgt spid="3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6"/>
                                        </p:tgtEl>
                                        <p:attrNameLst>
                                          <p:attrName>style.visibility</p:attrName>
                                        </p:attrNameLst>
                                      </p:cBhvr>
                                      <p:to>
                                        <p:strVal val="visible"/>
                                      </p:to>
                                    </p:set>
                                    <p:animEffect transition="in" filter="fade">
                                      <p:cBhvr>
                                        <p:cTn id="2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4031E-C2F5-A801-B129-F681F18C1838}"/>
              </a:ext>
            </a:extLst>
          </p:cNvPr>
          <p:cNvSpPr txBox="1"/>
          <p:nvPr/>
        </p:nvSpPr>
        <p:spPr>
          <a:xfrm>
            <a:off x="347466" y="650706"/>
            <a:ext cx="5096267" cy="1107996"/>
          </a:xfrm>
          <a:prstGeom prst="rect">
            <a:avLst/>
          </a:prstGeom>
          <a:solidFill>
            <a:schemeClr val="bg1"/>
          </a:solidFill>
        </p:spPr>
        <p:txBody>
          <a:bodyPr wrap="none" rtlCol="0">
            <a:spAutoFit/>
          </a:bodyPr>
          <a:lstStyle/>
          <a:p>
            <a:r>
              <a:rPr lang="en-VN" sz="6600" b="1" dirty="0">
                <a:solidFill>
                  <a:schemeClr val="accent2">
                    <a:lumMod val="75000"/>
                  </a:schemeClr>
                </a:solidFill>
                <a:latin typeface="Arial" panose="020B0604020202020204" pitchFamily="34" charset="0"/>
                <a:cs typeface="Arial" panose="020B0604020202020204" pitchFamily="34" charset="0"/>
              </a:rPr>
              <a:t>KHỞI ĐỘNG</a:t>
            </a:r>
          </a:p>
        </p:txBody>
      </p:sp>
      <p:sp>
        <p:nvSpPr>
          <p:cNvPr id="8" name="TextBox 7">
            <a:extLst>
              <a:ext uri="{FF2B5EF4-FFF2-40B4-BE49-F238E27FC236}">
                <a16:creationId xmlns:a16="http://schemas.microsoft.com/office/drawing/2014/main" id="{23776D1F-A15F-FEB7-40CF-81400AD6222A}"/>
              </a:ext>
            </a:extLst>
          </p:cNvPr>
          <p:cNvSpPr txBox="1"/>
          <p:nvPr/>
        </p:nvSpPr>
        <p:spPr>
          <a:xfrm>
            <a:off x="5443733" y="850761"/>
            <a:ext cx="12387066" cy="707886"/>
          </a:xfrm>
          <a:prstGeom prst="rect">
            <a:avLst/>
          </a:prstGeom>
          <a:noFill/>
        </p:spPr>
        <p:txBody>
          <a:bodyPr wrap="square">
            <a:spAutoFit/>
          </a:bodyPr>
          <a:lstStyle/>
          <a:p>
            <a:pPr algn="ctr"/>
            <a:r>
              <a:rPr lang="vi-VN" sz="4000" dirty="0">
                <a:latin typeface="Arial" panose="020B0604020202020204" pitchFamily="34" charset="0"/>
                <a:cs typeface="Arial" panose="020B0604020202020204" pitchFamily="34" charset="0"/>
              </a:rPr>
              <a:t>Thực hiện </a:t>
            </a:r>
            <a:r>
              <a:rPr lang="da-DK" sz="4000" dirty="0" err="1">
                <a:latin typeface="Arial" panose="020B0604020202020204" pitchFamily="34" charset="0"/>
                <a:cs typeface="Arial" panose="020B0604020202020204" pitchFamily="34" charset="0"/>
              </a:rPr>
              <a:t>cá</a:t>
            </a:r>
            <a:r>
              <a:rPr lang="da-DK" sz="4000" dirty="0">
                <a:latin typeface="Arial" panose="020B0604020202020204" pitchFamily="34" charset="0"/>
                <a:cs typeface="Arial" panose="020B0604020202020204" pitchFamily="34" charset="0"/>
              </a:rPr>
              <a:t> </a:t>
            </a:r>
            <a:r>
              <a:rPr lang="da-DK" sz="4000" dirty="0" err="1">
                <a:latin typeface="Arial" panose="020B0604020202020204" pitchFamily="34" charset="0"/>
                <a:cs typeface="Arial" panose="020B0604020202020204" pitchFamily="34" charset="0"/>
              </a:rPr>
              <a:t>nhân</a:t>
            </a:r>
            <a:r>
              <a:rPr lang="da-DK" sz="4000" dirty="0">
                <a:latin typeface="Arial" panose="020B0604020202020204" pitchFamily="34" charset="0"/>
                <a:cs typeface="Arial" panose="020B0604020202020204" pitchFamily="34" charset="0"/>
              </a:rPr>
              <a:t> </a:t>
            </a:r>
            <a:r>
              <a:rPr lang="da-DK" sz="4000" dirty="0" err="1">
                <a:latin typeface="Arial" panose="020B0604020202020204" pitchFamily="34" charset="0"/>
                <a:cs typeface="Arial" panose="020B0604020202020204" pitchFamily="34" charset="0"/>
              </a:rPr>
              <a:t>hoàn</a:t>
            </a:r>
            <a:r>
              <a:rPr lang="da-DK" sz="4000" dirty="0">
                <a:latin typeface="Arial" panose="020B0604020202020204" pitchFamily="34" charset="0"/>
                <a:cs typeface="Arial" panose="020B0604020202020204" pitchFamily="34" charset="0"/>
              </a:rPr>
              <a:t> </a:t>
            </a:r>
            <a:r>
              <a:rPr lang="da-DK" sz="4000" dirty="0" err="1">
                <a:latin typeface="Arial" panose="020B0604020202020204" pitchFamily="34" charset="0"/>
                <a:cs typeface="Arial" panose="020B0604020202020204" pitchFamily="34" charset="0"/>
              </a:rPr>
              <a:t>thành</a:t>
            </a:r>
            <a:r>
              <a:rPr lang="da-DK" sz="4000" dirty="0">
                <a:latin typeface="Arial" panose="020B0604020202020204" pitchFamily="34" charset="0"/>
                <a:cs typeface="Arial" panose="020B0604020202020204" pitchFamily="34" charset="0"/>
              </a:rPr>
              <a:t> </a:t>
            </a:r>
            <a:r>
              <a:rPr lang="da-DK" sz="4000" dirty="0" err="1">
                <a:latin typeface="Arial" panose="020B0604020202020204" pitchFamily="34" charset="0"/>
                <a:cs typeface="Arial" panose="020B0604020202020204" pitchFamily="34" charset="0"/>
              </a:rPr>
              <a:t>bài</a:t>
            </a:r>
            <a:r>
              <a:rPr lang="da-DK" sz="4000" dirty="0">
                <a:latin typeface="Arial" panose="020B0604020202020204" pitchFamily="34" charset="0"/>
                <a:cs typeface="Arial" panose="020B0604020202020204" pitchFamily="34" charset="0"/>
              </a:rPr>
              <a:t> 1, 2 – SGK. Tr.66</a:t>
            </a:r>
            <a:endParaRPr lang="en-VN"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5CB4BE-CEB6-331C-6DB3-3470443966B3}"/>
                  </a:ext>
                </a:extLst>
              </p:cNvPr>
              <p:cNvSpPr txBox="1"/>
              <p:nvPr/>
            </p:nvSpPr>
            <p:spPr>
              <a:xfrm>
                <a:off x="554733" y="1958757"/>
                <a:ext cx="17178534" cy="5979907"/>
              </a:xfrm>
              <a:prstGeom prst="rect">
                <a:avLst/>
              </a:prstGeom>
              <a:noFill/>
            </p:spPr>
            <p:txBody>
              <a:bodyPr wrap="square" rtlCol="0">
                <a:spAutoFit/>
              </a:bodyPr>
              <a:lstStyle/>
              <a:p>
                <a:pPr algn="just">
                  <a:lnSpc>
                    <a:spcPct val="250000"/>
                  </a:lnSpc>
                </a:pPr>
                <a:r>
                  <a:rPr lang="en-VN" sz="4000" dirty="0">
                    <a:latin typeface="Arial" panose="020B0604020202020204" pitchFamily="34" charset="0"/>
                    <a:cs typeface="Arial" panose="020B0604020202020204" pitchFamily="34" charset="0"/>
                  </a:rPr>
                  <a:t>1. Cho phương trình x</a:t>
                </a:r>
                <a:r>
                  <a:rPr lang="en-VN" sz="4000" baseline="30000" dirty="0">
                    <a:latin typeface="Arial" panose="020B0604020202020204" pitchFamily="34" charset="0"/>
                    <a:cs typeface="Arial" panose="020B0604020202020204" pitchFamily="34" charset="0"/>
                  </a:rPr>
                  <a:t>2</a:t>
                </a:r>
                <a:r>
                  <a:rPr lang="en-VN" sz="4000" dirty="0">
                    <a:latin typeface="Arial" panose="020B0604020202020204" pitchFamily="34" charset="0"/>
                    <a:cs typeface="Arial" panose="020B0604020202020204" pitchFamily="34" charset="0"/>
                  </a:rPr>
                  <a:t> + 2x + c = 0. Điều kiện của c để phương trình có hai nghiệm là</a:t>
                </a:r>
              </a:p>
              <a:p>
                <a:pPr algn="just">
                  <a:lnSpc>
                    <a:spcPct val="250000"/>
                  </a:lnSpc>
                </a:pPr>
                <a:r>
                  <a:rPr lang="en-VN" sz="4000" dirty="0">
                    <a:latin typeface="Arial" panose="020B0604020202020204" pitchFamily="34" charset="0"/>
                    <a:cs typeface="Arial" panose="020B0604020202020204" pitchFamily="34" charset="0"/>
                  </a:rPr>
                  <a:t>			A. </a:t>
                </a:r>
                <a:r>
                  <a:rPr lang="en-US" sz="4000" dirty="0">
                    <a:latin typeface="Arial" panose="020B0604020202020204" pitchFamily="34" charset="0"/>
                    <a:cs typeface="Arial" panose="020B0604020202020204" pitchFamily="34" charset="0"/>
                  </a:rPr>
                  <a:t>c</a:t>
                </a:r>
                <a:r>
                  <a:rPr lang="en-VN" sz="4000" dirty="0">
                    <a:latin typeface="Arial" panose="020B0604020202020204" pitchFamily="34" charset="0"/>
                    <a:cs typeface="Arial" panose="020B0604020202020204" pitchFamily="34" charset="0"/>
                  </a:rPr>
                  <a:t> &lt; 1.							B. c &gt; 1.		</a:t>
                </a:r>
              </a:p>
              <a:p>
                <a:pPr algn="just">
                  <a:lnSpc>
                    <a:spcPct val="250000"/>
                  </a:lnSpc>
                </a:pPr>
                <a:r>
                  <a:rPr lang="en-VN" sz="4000" dirty="0">
                    <a:latin typeface="Arial" panose="020B0604020202020204" pitchFamily="34" charset="0"/>
                    <a:cs typeface="Arial" panose="020B0604020202020204" pitchFamily="34" charset="0"/>
                  </a:rPr>
                  <a:t>			C. c </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1							D. c </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1.</a:t>
                </a:r>
              </a:p>
            </p:txBody>
          </p:sp>
        </mc:Choice>
        <mc:Fallback xmlns="">
          <p:sp>
            <p:nvSpPr>
              <p:cNvPr id="4" name="TextBox 3">
                <a:extLst>
                  <a:ext uri="{FF2B5EF4-FFF2-40B4-BE49-F238E27FC236}">
                    <a16:creationId xmlns:a16="http://schemas.microsoft.com/office/drawing/2014/main" id="{A35CB4BE-CEB6-331C-6DB3-3470443966B3}"/>
                  </a:ext>
                </a:extLst>
              </p:cNvPr>
              <p:cNvSpPr txBox="1">
                <a:spLocks noRot="1" noChangeAspect="1" noMove="1" noResize="1" noEditPoints="1" noAdjustHandles="1" noChangeArrowheads="1" noChangeShapeType="1" noTextEdit="1"/>
              </p:cNvSpPr>
              <p:nvPr/>
            </p:nvSpPr>
            <p:spPr>
              <a:xfrm>
                <a:off x="554733" y="1958757"/>
                <a:ext cx="17178534" cy="5979907"/>
              </a:xfrm>
              <a:prstGeom prst="rect">
                <a:avLst/>
              </a:prstGeom>
              <a:blipFill>
                <a:blip r:embed="rId2"/>
                <a:stretch>
                  <a:fillRect l="-1256" r="-1256" b="-3609"/>
                </a:stretch>
              </a:blipFill>
            </p:spPr>
            <p:txBody>
              <a:bodyPr/>
              <a:lstStyle/>
              <a:p>
                <a:r>
                  <a:rPr lang="en-VN">
                    <a:noFill/>
                  </a:rPr>
                  <a:t> </a:t>
                </a:r>
              </a:p>
            </p:txBody>
          </p:sp>
        </mc:Fallback>
      </mc:AlternateContent>
      <p:pic>
        <p:nvPicPr>
          <p:cNvPr id="3" name="Picture 2">
            <a:extLst>
              <a:ext uri="{FF2B5EF4-FFF2-40B4-BE49-F238E27FC236}">
                <a16:creationId xmlns:a16="http://schemas.microsoft.com/office/drawing/2014/main" id="{2306044F-A547-985C-6B39-13D7F2AA2F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45201" y="6757624"/>
            <a:ext cx="2397598" cy="3162300"/>
          </a:xfrm>
          <a:prstGeom prst="rect">
            <a:avLst/>
          </a:prstGeom>
        </p:spPr>
      </p:pic>
    </p:spTree>
    <p:extLst>
      <p:ext uri="{BB962C8B-B14F-4D97-AF65-F5344CB8AC3E}">
        <p14:creationId xmlns:p14="http://schemas.microsoft.com/office/powerpoint/2010/main" val="26328064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dissolve">
                                      <p:cBhvr>
                                        <p:cTn id="19" dur="500"/>
                                        <p:tgtEl>
                                          <p:spTgt spid="4">
                                            <p:txEl>
                                              <p:pRg st="1" end="1"/>
                                            </p:txEl>
                                          </p:spTgt>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dissolv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343"/>
        <p:cNvGrpSpPr/>
        <p:nvPr/>
      </p:nvGrpSpPr>
      <p:grpSpPr>
        <a:xfrm>
          <a:off x="0" y="0"/>
          <a:ext cx="0" cy="0"/>
          <a:chOff x="0" y="0"/>
          <a:chExt cx="0" cy="0"/>
        </a:xfrm>
      </p:grpSpPr>
      <p:pic>
        <p:nvPicPr>
          <p:cNvPr id="344" name="Google Shape;344;p7"/>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345" name="Google Shape;345;p7"/>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346" name="Google Shape;346;p7"/>
          <p:cNvPicPr preferRelativeResize="0"/>
          <p:nvPr/>
        </p:nvPicPr>
        <p:blipFill rotWithShape="1">
          <a:blip r:embed="rId5">
            <a:alphaModFix/>
          </a:blip>
          <a:srcRect/>
          <a:stretch/>
        </p:blipFill>
        <p:spPr>
          <a:xfrm>
            <a:off x="16648144" y="1714501"/>
            <a:ext cx="917516" cy="626204"/>
          </a:xfrm>
          <a:prstGeom prst="rect">
            <a:avLst/>
          </a:prstGeom>
          <a:noFill/>
          <a:ln>
            <a:noFill/>
          </a:ln>
        </p:spPr>
      </p:pic>
      <mc:AlternateContent xmlns:mc="http://schemas.openxmlformats.org/markup-compatibility/2006" xmlns:a14="http://schemas.microsoft.com/office/drawing/2010/main">
        <mc:Choice Requires="a14">
          <p:sp>
            <p:nvSpPr>
              <p:cNvPr id="347" name="Google Shape;347;p7"/>
              <p:cNvSpPr/>
              <p:nvPr/>
            </p:nvSpPr>
            <p:spPr>
              <a:xfrm>
                <a:off x="1272106" y="595826"/>
                <a:ext cx="15743788" cy="362092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a:lnSpc>
                    <a:spcPct val="150000"/>
                  </a:lnSpc>
                  <a:spcAft>
                    <a:spcPts val="800"/>
                  </a:spcAft>
                </a:pPr>
                <a:r>
                  <a:rPr lang="en-US" sz="4400" b="1" dirty="0" err="1">
                    <a:solidFill>
                      <a:srgbClr val="0070C0"/>
                    </a:solidFill>
                    <a:latin typeface="Arial" panose="020B0604020202020204" pitchFamily="34" charset="0"/>
                    <a:ea typeface="Arial"/>
                    <a:cs typeface="Arial" panose="020B0604020202020204" pitchFamily="34" charset="0"/>
                    <a:sym typeface="Arial"/>
                  </a:rPr>
                  <a:t>Câu</a:t>
                </a:r>
                <a:r>
                  <a:rPr lang="en-US" sz="4400" b="1" dirty="0">
                    <a:solidFill>
                      <a:srgbClr val="0070C0"/>
                    </a:solidFill>
                    <a:latin typeface="Arial" panose="020B0604020202020204" pitchFamily="34" charset="0"/>
                    <a:ea typeface="Arial"/>
                    <a:cs typeface="Arial" panose="020B0604020202020204" pitchFamily="34" charset="0"/>
                    <a:sym typeface="Arial"/>
                  </a:rPr>
                  <a:t> </a:t>
                </a:r>
                <a:r>
                  <a:rPr lang="en-US" sz="4400" b="1" dirty="0" err="1">
                    <a:solidFill>
                      <a:srgbClr val="0070C0"/>
                    </a:solidFill>
                    <a:latin typeface="Arial" panose="020B0604020202020204" pitchFamily="34" charset="0"/>
                    <a:ea typeface="Arial"/>
                    <a:cs typeface="Arial" panose="020B0604020202020204" pitchFamily="34" charset="0"/>
                    <a:sym typeface="Arial"/>
                  </a:rPr>
                  <a:t>hỏi</a:t>
                </a:r>
                <a:r>
                  <a:rPr lang="en-US" sz="4400" b="1" dirty="0">
                    <a:solidFill>
                      <a:srgbClr val="0070C0"/>
                    </a:solidFill>
                    <a:latin typeface="Arial" panose="020B0604020202020204" pitchFamily="34" charset="0"/>
                    <a:ea typeface="Arial"/>
                    <a:cs typeface="Arial" panose="020B0604020202020204" pitchFamily="34" charset="0"/>
                    <a:sym typeface="Arial"/>
                  </a:rPr>
                  <a:t> 5: </a:t>
                </a:r>
                <a:r>
                  <a:rPr lang="fr-FR"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trình</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400" i="1">
                            <a:effectLst/>
                            <a:latin typeface="Cambria Math" panose="02040503050406030204" pitchFamily="18" charset="0"/>
                            <a:ea typeface="Times New Roman" panose="02020603050405020304" pitchFamily="18" charset="0"/>
                          </a:rPr>
                        </m:ctrlPr>
                      </m:sSupPr>
                      <m:e>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mx</m:t>
                        </m:r>
                      </m:e>
                      <m: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−1=0 </m:t>
                    </m:r>
                  </m:oMath>
                </a14:m>
                <a:r>
                  <a:rPr lang="fr-FR" sz="4400" dirty="0" err="1">
                    <a:effectLst/>
                    <a:latin typeface="Arial" panose="020B0604020202020204" pitchFamily="34" charset="0"/>
                    <a:ea typeface="Times New Roman" panose="02020603050405020304" pitchFamily="18" charset="0"/>
                    <a:cs typeface="Arial" panose="020B0604020202020204" pitchFamily="34" charset="0"/>
                  </a:rPr>
                  <a:t>có</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hai</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nghiệm</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trái</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dấu</a:t>
                </a:r>
                <a:r>
                  <a:rPr lang="fr-FR" sz="4400" dirty="0">
                    <a:effectLst/>
                    <a:latin typeface="Arial" panose="020B0604020202020204" pitchFamily="34" charset="0"/>
                    <a:ea typeface="Times New Roman" panose="02020603050405020304" pitchFamily="18" charset="0"/>
                    <a:cs typeface="Arial" panose="020B0604020202020204" pitchFamily="34" charset="0"/>
                  </a:rPr>
                  <a:t> khi </a:t>
                </a:r>
                <a:r>
                  <a:rPr lang="fr-FR" sz="4400" dirty="0" err="1">
                    <a:effectLst/>
                    <a:latin typeface="Arial" panose="020B0604020202020204" pitchFamily="34" charset="0"/>
                    <a:ea typeface="Times New Roman" panose="02020603050405020304" pitchFamily="18" charset="0"/>
                    <a:cs typeface="Arial" panose="020B0604020202020204" pitchFamily="34" charset="0"/>
                  </a:rPr>
                  <a:t>nào</a:t>
                </a:r>
                <a:r>
                  <a:rPr lang="fr-FR" sz="4400" dirty="0">
                    <a:effectLst/>
                    <a:latin typeface="Arial" panose="020B0604020202020204" pitchFamily="34" charset="0"/>
                    <a:ea typeface="Times New Roman" panose="02020603050405020304" pitchFamily="18" charset="0"/>
                    <a:cs typeface="Arial" panose="020B0604020202020204" pitchFamily="34" charset="0"/>
                  </a:rPr>
                  <a:t> ?</a:t>
                </a:r>
                <a:endParaRPr lang="en-VN" sz="44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47" name="Google Shape;347;p7"/>
              <p:cNvSpPr>
                <a:spLocks noRot="1" noChangeAspect="1" noMove="1" noResize="1" noEditPoints="1" noAdjustHandles="1" noChangeArrowheads="1" noChangeShapeType="1" noTextEdit="1"/>
              </p:cNvSpPr>
              <p:nvPr/>
            </p:nvSpPr>
            <p:spPr>
              <a:xfrm>
                <a:off x="1272106" y="595826"/>
                <a:ext cx="15743788" cy="3620921"/>
              </a:xfrm>
              <a:prstGeom prst="roundRect">
                <a:avLst>
                  <a:gd name="adj" fmla="val 16667"/>
                </a:avLst>
              </a:prstGeom>
              <a:blipFill>
                <a:blip r:embed="rId6"/>
                <a:stretch>
                  <a:fillRect l="-242" r="-161"/>
                </a:stretch>
              </a:blipFill>
              <a:ln>
                <a:noFill/>
              </a:ln>
            </p:spPr>
            <p:txBody>
              <a:bodyPr/>
              <a:lstStyle/>
              <a:p>
                <a:r>
                  <a:rPr lang="en-VN">
                    <a:noFill/>
                  </a:rPr>
                  <a:t> </a:t>
                </a:r>
              </a:p>
            </p:txBody>
          </p:sp>
        </mc:Fallback>
      </mc:AlternateContent>
      <p:sp>
        <p:nvSpPr>
          <p:cNvPr id="348" name="Google Shape;348;p7"/>
          <p:cNvSpPr/>
          <p:nvPr/>
        </p:nvSpPr>
        <p:spPr>
          <a:xfrm>
            <a:off x="1831397" y="4748174"/>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m &gt; 0</a:t>
            </a:r>
            <a:endParaRPr sz="4400" dirty="0">
              <a:solidFill>
                <a:srgbClr val="000000"/>
              </a:solidFill>
              <a:latin typeface="Arial" panose="020B0604020202020204" pitchFamily="34" charset="0"/>
              <a:ea typeface="Arial"/>
              <a:cs typeface="Arial" panose="020B0604020202020204" pitchFamily="34" charset="0"/>
              <a:sym typeface="Arial"/>
            </a:endParaRPr>
          </a:p>
        </p:txBody>
      </p:sp>
      <p:sp>
        <p:nvSpPr>
          <p:cNvPr id="349" name="Google Shape;349;p7"/>
          <p:cNvSpPr/>
          <p:nvPr/>
        </p:nvSpPr>
        <p:spPr>
          <a:xfrm>
            <a:off x="1831397" y="728555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m = 0</a:t>
            </a:r>
            <a:endParaRPr sz="4400" dirty="0">
              <a:solidFill>
                <a:srgbClr val="000000"/>
              </a:solidFill>
              <a:latin typeface="Arial" panose="020B0604020202020204" pitchFamily="34" charset="0"/>
              <a:ea typeface="Arial"/>
              <a:cs typeface="Arial" panose="020B0604020202020204" pitchFamily="34" charset="0"/>
              <a:sym typeface="Arial"/>
            </a:endParaRPr>
          </a:p>
        </p:txBody>
      </p:sp>
      <p:sp>
        <p:nvSpPr>
          <p:cNvPr id="350" name="Google Shape;350;p7"/>
          <p:cNvSpPr/>
          <p:nvPr/>
        </p:nvSpPr>
        <p:spPr>
          <a:xfrm>
            <a:off x="9654020" y="4748174"/>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m &lt; 0</a:t>
            </a:r>
            <a:endParaRPr sz="4400" dirty="0">
              <a:solidFill>
                <a:srgbClr val="000000"/>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1" name="Google Shape;351;p7"/>
              <p:cNvSpPr/>
              <p:nvPr/>
            </p:nvSpPr>
            <p:spPr>
              <a:xfrm>
                <a:off x="9654020" y="7285552"/>
                <a:ext cx="6802583" cy="1995053"/>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m </a:t>
                </a:r>
                <a14:m>
                  <m:oMath xmlns:m="http://schemas.openxmlformats.org/officeDocument/2006/math">
                    <m:r>
                      <a:rPr lang="fr-FR" sz="4400" i="0">
                        <a:latin typeface="Cambria Math" panose="02040503050406030204" pitchFamily="18" charset="0"/>
                      </a:rPr>
                      <m:t>≠</m:t>
                    </m:r>
                  </m:oMath>
                </a14:m>
                <a:r>
                  <a:rPr lang="en-VN" sz="4400" dirty="0">
                    <a:effectLst/>
                    <a:latin typeface="Arial" panose="020B0604020202020204" pitchFamily="34" charset="0"/>
                    <a:cs typeface="Arial" panose="020B0604020202020204" pitchFamily="34" charset="0"/>
                  </a:rPr>
                  <a:t> 0 </a:t>
                </a:r>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351" name="Google Shape;351;p7"/>
              <p:cNvSpPr>
                <a:spLocks noRot="1" noChangeAspect="1" noMove="1" noResize="1" noEditPoints="1" noAdjustHandles="1" noChangeArrowheads="1" noChangeShapeType="1" noTextEdit="1"/>
              </p:cNvSpPr>
              <p:nvPr/>
            </p:nvSpPr>
            <p:spPr>
              <a:xfrm>
                <a:off x="9654020" y="7285552"/>
                <a:ext cx="6802583" cy="1995053"/>
              </a:xfrm>
              <a:prstGeom prst="roundRect">
                <a:avLst>
                  <a:gd name="adj" fmla="val 16667"/>
                </a:avLst>
              </a:prstGeom>
              <a:blipFill>
                <a:blip r:embed="rId7"/>
                <a:stretch>
                  <a:fillRect/>
                </a:stretch>
              </a:blipFill>
              <a:ln>
                <a:noFill/>
              </a:ln>
            </p:spPr>
            <p:txBody>
              <a:bodyPr/>
              <a:lstStyle/>
              <a:p>
                <a:r>
                  <a:rPr lang="en-VN">
                    <a:noFill/>
                  </a:rPr>
                  <a:t> </a:t>
                </a:r>
              </a:p>
            </p:txBody>
          </p:sp>
        </mc:Fallback>
      </mc:AlternateContent>
      <p:sp>
        <p:nvSpPr>
          <p:cNvPr id="352" name="Google Shape;352;p7"/>
          <p:cNvSpPr/>
          <p:nvPr/>
        </p:nvSpPr>
        <p:spPr>
          <a:xfrm>
            <a:off x="1831396" y="4748174"/>
            <a:ext cx="6802583" cy="1995053"/>
          </a:xfrm>
          <a:prstGeom prst="roundRect">
            <a:avLst>
              <a:gd name="adj" fmla="val 16667"/>
            </a:avLst>
          </a:prstGeom>
          <a:solidFill>
            <a:srgbClr val="FFB39B"/>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m &gt; 0</a:t>
            </a:r>
          </a:p>
        </p:txBody>
      </p:sp>
      <p:pic>
        <p:nvPicPr>
          <p:cNvPr id="353" name="Google Shape;353;p7">
            <a:hlinkClick r:id="rId8" action="ppaction://hlinksldjump"/>
          </p:cNvPr>
          <p:cNvPicPr preferRelativeResize="0"/>
          <p:nvPr/>
        </p:nvPicPr>
        <p:blipFill rotWithShape="1">
          <a:blip r:embed="rId9">
            <a:alphaModFix/>
          </a:blip>
          <a:srcRect/>
          <a:stretch/>
        </p:blipFill>
        <p:spPr>
          <a:xfrm>
            <a:off x="15827017" y="8144759"/>
            <a:ext cx="2460983" cy="2239695"/>
          </a:xfrm>
          <a:prstGeom prst="rect">
            <a:avLst/>
          </a:prstGeom>
          <a:noFill/>
          <a:ln>
            <a:noFill/>
          </a:ln>
        </p:spPr>
      </p:pic>
      <p:pic>
        <p:nvPicPr>
          <p:cNvPr id="354" name="Google Shape;354;p7"/>
          <p:cNvPicPr preferRelativeResize="0"/>
          <p:nvPr/>
        </p:nvPicPr>
        <p:blipFill rotWithShape="1">
          <a:blip r:embed="rId10">
            <a:alphaModFix/>
          </a:blip>
          <a:srcRect/>
          <a:stretch/>
        </p:blipFill>
        <p:spPr>
          <a:xfrm>
            <a:off x="-4" y="7072217"/>
            <a:ext cx="1454690" cy="3214784"/>
          </a:xfrm>
          <a:prstGeom prst="rect">
            <a:avLst/>
          </a:prstGeom>
          <a:noFill/>
          <a:ln>
            <a:noFill/>
          </a:ln>
        </p:spPr>
      </p:pic>
      <p:pic>
        <p:nvPicPr>
          <p:cNvPr id="355" name="Google Shape;355;p7"/>
          <p:cNvPicPr preferRelativeResize="0"/>
          <p:nvPr/>
        </p:nvPicPr>
        <p:blipFill rotWithShape="1">
          <a:blip r:embed="rId11">
            <a:alphaModFix/>
          </a:blip>
          <a:srcRect/>
          <a:stretch/>
        </p:blipFill>
        <p:spPr>
          <a:xfrm>
            <a:off x="-63647" y="9272722"/>
            <a:ext cx="1400586" cy="99616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0"/>
                                        </p:tgtEl>
                                        <p:attrNameLst>
                                          <p:attrName>style.visibility</p:attrName>
                                        </p:attrNameLst>
                                      </p:cBhvr>
                                      <p:to>
                                        <p:strVal val="visible"/>
                                      </p:to>
                                    </p:set>
                                    <p:animEffect transition="in" filter="fade">
                                      <p:cBhvr>
                                        <p:cTn id="11" dur="500"/>
                                        <p:tgtEl>
                                          <p:spTgt spid="3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9"/>
                                        </p:tgtEl>
                                        <p:attrNameLst>
                                          <p:attrName>style.visibility</p:attrName>
                                        </p:attrNameLst>
                                      </p:cBhvr>
                                      <p:to>
                                        <p:strVal val="visible"/>
                                      </p:to>
                                    </p:set>
                                    <p:animEffect transition="in" filter="fade">
                                      <p:cBhvr>
                                        <p:cTn id="15" dur="500"/>
                                        <p:tgtEl>
                                          <p:spTgt spid="34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1"/>
                                        </p:tgtEl>
                                        <p:attrNameLst>
                                          <p:attrName>style.visibility</p:attrName>
                                        </p:attrNameLst>
                                      </p:cBhvr>
                                      <p:to>
                                        <p:strVal val="visible"/>
                                      </p:to>
                                    </p:set>
                                    <p:animEffect transition="in" filter="fade">
                                      <p:cBhvr>
                                        <p:cTn id="19" dur="500"/>
                                        <p:tgtEl>
                                          <p:spTgt spid="3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2"/>
                                        </p:tgtEl>
                                        <p:attrNameLst>
                                          <p:attrName>style.visibility</p:attrName>
                                        </p:attrNameLst>
                                      </p:cBhvr>
                                      <p:to>
                                        <p:strVal val="visible"/>
                                      </p:to>
                                    </p:set>
                                    <p:animEffect transition="in" filter="fade">
                                      <p:cBhvr>
                                        <p:cTn id="24"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53415E5-E42D-DBBD-E8EE-A88810E0F342}"/>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3</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79A5D9-26DC-95D9-C199-97C56410558E}"/>
                  </a:ext>
                </a:extLst>
              </p:cNvPr>
              <p:cNvSpPr txBox="1"/>
              <p:nvPr/>
            </p:nvSpPr>
            <p:spPr>
              <a:xfrm>
                <a:off x="5334000" y="578281"/>
                <a:ext cx="9144000" cy="1053237"/>
              </a:xfrm>
              <a:prstGeom prst="rect">
                <a:avLst/>
              </a:prstGeom>
              <a:noFill/>
            </p:spPr>
            <p:txBody>
              <a:bodyPr wrap="square">
                <a:spAutoFit/>
              </a:bodyPr>
              <a:lstStyle/>
              <a:p>
                <a:r>
                  <a:rPr lang="en-US" sz="4000" b="0" i="0" u="none" strike="noStrike" dirty="0">
                    <a:solidFill>
                      <a:srgbClr val="000000"/>
                    </a:solidFill>
                    <a:effectLst/>
                    <a:latin typeface="Arial" panose="020B0604020202020204" pitchFamily="34" charset="0"/>
                    <a:cs typeface="Arial" panose="020B0604020202020204" pitchFamily="34" charset="0"/>
                  </a:rPr>
                  <a:t>Cho </a:t>
                </a:r>
                <a:r>
                  <a:rPr lang="en-US" sz="4000" b="0" i="0" u="none" strike="noStrike" dirty="0" err="1">
                    <a:solidFill>
                      <a:srgbClr val="000000"/>
                    </a:solidFill>
                    <a:effectLst/>
                    <a:latin typeface="Arial" panose="020B0604020202020204" pitchFamily="34" charset="0"/>
                    <a:cs typeface="Arial" panose="020B0604020202020204" pitchFamily="34" charset="0"/>
                  </a:rPr>
                  <a:t>hàm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số</a:t>
                </a:r>
                <a:r>
                  <a:rPr lang="en-US" sz="4000" b="0" i="0" u="none" strike="noStrike" dirty="0">
                    <a:solidFill>
                      <a:srgbClr val="000000"/>
                    </a:solidFill>
                    <a:effectLst/>
                    <a:latin typeface="Arial" panose="020B0604020202020204" pitchFamily="34" charset="0"/>
                    <a:cs typeface="Arial" panose="020B0604020202020204" pitchFamily="34" charset="0"/>
                  </a:rPr>
                  <a:t> y = </a:t>
                </a:r>
                <a14:m>
                  <m:oMath xmlns:m="http://schemas.openxmlformats.org/officeDocument/2006/math">
                    <m:r>
                      <a:rPr lang="en-US" sz="4400" b="0" i="0" u="none" strike="noStrike" smtClean="0">
                        <a:solidFill>
                          <a:srgbClr val="000000"/>
                        </a:solidFill>
                        <a:effectLst/>
                        <a:latin typeface="Cambria Math" panose="02040503050406030204" pitchFamily="18" charset="0"/>
                        <a:cs typeface="Arial" panose="020B0604020202020204" pitchFamily="34" charset="0"/>
                      </a:rPr>
                      <m:t>−</m:t>
                    </m:r>
                    <m:f>
                      <m:fPr>
                        <m:ctrlPr>
                          <a:rPr lang="en-US" sz="4400" b="0" i="1" u="none" strike="noStrike" smtClean="0">
                            <a:solidFill>
                              <a:srgbClr val="000000"/>
                            </a:solidFill>
                            <a:effectLst/>
                            <a:latin typeface="Cambria Math" panose="02040503050406030204" pitchFamily="18" charset="0"/>
                            <a:cs typeface="Arial" panose="020B0604020202020204" pitchFamily="34" charset="0"/>
                          </a:rPr>
                        </m:ctrlPr>
                      </m:fPr>
                      <m:num>
                        <m:r>
                          <a:rPr lang="en-US" sz="4400" b="0" i="1" u="none" strike="noStrike" smtClean="0">
                            <a:solidFill>
                              <a:srgbClr val="000000"/>
                            </a:solidFill>
                            <a:effectLst/>
                            <a:latin typeface="Cambria Math" panose="02040503050406030204" pitchFamily="18" charset="0"/>
                            <a:cs typeface="Arial" panose="020B0604020202020204" pitchFamily="34" charset="0"/>
                          </a:rPr>
                          <m:t>2</m:t>
                        </m:r>
                      </m:num>
                      <m:den>
                        <m:r>
                          <a:rPr lang="en-US" sz="4400" b="0" i="1" u="none" strike="noStrike" smtClean="0">
                            <a:solidFill>
                              <a:srgbClr val="000000"/>
                            </a:solidFill>
                            <a:effectLst/>
                            <a:latin typeface="Cambria Math" panose="02040503050406030204" pitchFamily="18" charset="0"/>
                            <a:cs typeface="Arial" panose="020B0604020202020204" pitchFamily="34" charset="0"/>
                          </a:rPr>
                          <m:t>3</m:t>
                        </m:r>
                      </m:den>
                    </m:f>
                  </m:oMath>
                </a14:m>
                <a:r>
                  <a:rPr lang="en-VN" sz="4000" dirty="0">
                    <a:latin typeface="Arial" panose="020B0604020202020204" pitchFamily="34" charset="0"/>
                    <a:cs typeface="Arial" panose="020B0604020202020204" pitchFamily="34" charset="0"/>
                  </a:rPr>
                  <a:t>x</a:t>
                </a:r>
                <a:r>
                  <a:rPr lang="en-VN" sz="4000" baseline="30000" dirty="0">
                    <a:latin typeface="Arial" panose="020B0604020202020204" pitchFamily="34" charset="0"/>
                    <a:cs typeface="Arial" panose="020B0604020202020204" pitchFamily="34" charset="0"/>
                  </a:rPr>
                  <a:t>2</a:t>
                </a:r>
                <a:endParaRPr lang="en-VN" sz="40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479A5D9-26DC-95D9-C199-97C56410558E}"/>
                  </a:ext>
                </a:extLst>
              </p:cNvPr>
              <p:cNvSpPr txBox="1">
                <a:spLocks noRot="1" noChangeAspect="1" noMove="1" noResize="1" noEditPoints="1" noAdjustHandles="1" noChangeArrowheads="1" noChangeShapeType="1" noTextEdit="1"/>
              </p:cNvSpPr>
              <p:nvPr/>
            </p:nvSpPr>
            <p:spPr>
              <a:xfrm>
                <a:off x="5334000" y="578281"/>
                <a:ext cx="9144000" cy="1053237"/>
              </a:xfrm>
              <a:prstGeom prst="rect">
                <a:avLst/>
              </a:prstGeom>
              <a:blipFill>
                <a:blip r:embed="rId2"/>
                <a:stretch>
                  <a:fillRect l="-2361" b="-8333"/>
                </a:stretch>
              </a:blipFill>
            </p:spPr>
            <p:txBody>
              <a:bodyPr/>
              <a:lstStyle/>
              <a:p>
                <a:r>
                  <a:rPr lang="en-VN">
                    <a:noFill/>
                  </a:rPr>
                  <a:t> </a:t>
                </a:r>
              </a:p>
            </p:txBody>
          </p:sp>
        </mc:Fallback>
      </mc:AlternateContent>
      <p:sp>
        <p:nvSpPr>
          <p:cNvPr id="9" name="TextBox 8">
            <a:extLst>
              <a:ext uri="{FF2B5EF4-FFF2-40B4-BE49-F238E27FC236}">
                <a16:creationId xmlns:a16="http://schemas.microsoft.com/office/drawing/2014/main" id="{5CBC18B3-DAF8-7C7B-8CD6-AE06857882FA}"/>
              </a:ext>
            </a:extLst>
          </p:cNvPr>
          <p:cNvSpPr txBox="1"/>
          <p:nvPr/>
        </p:nvSpPr>
        <p:spPr>
          <a:xfrm>
            <a:off x="990600" y="2287359"/>
            <a:ext cx="14554200" cy="707886"/>
          </a:xfrm>
          <a:prstGeom prst="rect">
            <a:avLst/>
          </a:prstGeom>
          <a:noFill/>
        </p:spPr>
        <p:txBody>
          <a:bodyPr wrap="square">
            <a:spAutoFit/>
          </a:bodyPr>
          <a:lstStyle/>
          <a:p>
            <a:pPr algn="just"/>
            <a:r>
              <a:rPr lang="vi-VN" sz="4000" b="0" i="0" u="none" strike="noStrike" dirty="0">
                <a:solidFill>
                  <a:srgbClr val="000000"/>
                </a:solidFill>
                <a:effectLst/>
                <a:latin typeface="Arial" panose="020B0604020202020204" pitchFamily="34" charset="0"/>
                <a:cs typeface="Arial" panose="020B0604020202020204" pitchFamily="34" charset="0"/>
              </a:rPr>
              <a:t>a) Tìm giá trị của y tương ứng với giá trị của x trong bảng sau:</a:t>
            </a:r>
          </a:p>
        </p:txBody>
      </p:sp>
      <p:sp>
        <p:nvSpPr>
          <p:cNvPr id="13" name="TextBox 12">
            <a:extLst>
              <a:ext uri="{FF2B5EF4-FFF2-40B4-BE49-F238E27FC236}">
                <a16:creationId xmlns:a16="http://schemas.microsoft.com/office/drawing/2014/main" id="{DE2EF1CE-DCC9-579C-2B00-5F20A82E2457}"/>
              </a:ext>
            </a:extLst>
          </p:cNvPr>
          <p:cNvSpPr txBox="1"/>
          <p:nvPr/>
        </p:nvSpPr>
        <p:spPr>
          <a:xfrm>
            <a:off x="990600" y="7999641"/>
            <a:ext cx="11620500" cy="707886"/>
          </a:xfrm>
          <a:prstGeom prst="rect">
            <a:avLst/>
          </a:prstGeom>
          <a:noFill/>
        </p:spPr>
        <p:txBody>
          <a:bodyPr wrap="square">
            <a:spAutoFit/>
          </a:bodyPr>
          <a:lstStyle/>
          <a:p>
            <a:pPr algn="just"/>
            <a:r>
              <a:rPr lang="en-US" sz="4000" b="0" i="0" u="none" strike="noStrike" dirty="0">
                <a:solidFill>
                  <a:srgbClr val="000000"/>
                </a:solidFill>
                <a:effectLst/>
                <a:latin typeface="Arial" panose="020B0604020202020204" pitchFamily="34" charset="0"/>
                <a:cs typeface="Arial" panose="020B0604020202020204" pitchFamily="34" charset="0"/>
              </a:rPr>
              <a:t>b) </a:t>
            </a:r>
            <a:r>
              <a:rPr lang="en-US" sz="4000" b="0" i="0" u="none" strike="noStrike" dirty="0" err="1">
                <a:solidFill>
                  <a:srgbClr val="000000"/>
                </a:solidFill>
                <a:effectLst/>
                <a:latin typeface="Arial" panose="020B0604020202020204" pitchFamily="34" charset="0"/>
                <a:cs typeface="Arial" panose="020B0604020202020204" pitchFamily="34" charset="0"/>
              </a:rPr>
              <a:t>Dựa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vào</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bảng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giá</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trị</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trên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vẽ</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đồ</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thị</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của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hàm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số</a:t>
            </a:r>
            <a:r>
              <a:rPr lang="en-US" sz="4000" b="0" i="0" u="none" strike="noStrike" dirty="0">
                <a:solidFill>
                  <a:srgbClr val="000000"/>
                </a:solidFill>
                <a:effectLst/>
                <a:latin typeface="Arial" panose="020B0604020202020204" pitchFamily="34"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6CF0A95A-B2C6-99B9-5B6C-9FE865F4FD39}"/>
                  </a:ext>
                </a:extLst>
              </p:cNvPr>
              <p:cNvGraphicFramePr>
                <a:graphicFrameLocks noGrp="1"/>
              </p:cNvGraphicFramePr>
              <p:nvPr>
                <p:extLst>
                  <p:ext uri="{D42A27DB-BD31-4B8C-83A1-F6EECF244321}">
                    <p14:modId xmlns:p14="http://schemas.microsoft.com/office/powerpoint/2010/main" val="1611096044"/>
                  </p:ext>
                </p:extLst>
              </p:nvPr>
            </p:nvGraphicFramePr>
            <p:xfrm>
              <a:off x="1082386" y="3651086"/>
              <a:ext cx="16123227" cy="3368545"/>
            </p:xfrm>
            <a:graphic>
              <a:graphicData uri="http://schemas.openxmlformats.org/drawingml/2006/table">
                <a:tbl>
                  <a:tblPr firstRow="1" firstCol="1" bandRow="1">
                    <a:tableStyleId>{5C22544A-7EE6-4342-B048-85BDC9FD1C3A}</a:tableStyleId>
                  </a:tblPr>
                  <a:tblGrid>
                    <a:gridCol w="3994208">
                      <a:extLst>
                        <a:ext uri="{9D8B030D-6E8A-4147-A177-3AD203B41FA5}">
                          <a16:colId xmlns:a16="http://schemas.microsoft.com/office/drawing/2014/main" val="1362637449"/>
                        </a:ext>
                      </a:extLst>
                    </a:gridCol>
                    <a:gridCol w="2425181">
                      <a:extLst>
                        <a:ext uri="{9D8B030D-6E8A-4147-A177-3AD203B41FA5}">
                          <a16:colId xmlns:a16="http://schemas.microsoft.com/office/drawing/2014/main" val="4096138599"/>
                        </a:ext>
                      </a:extLst>
                    </a:gridCol>
                    <a:gridCol w="2425181">
                      <a:extLst>
                        <a:ext uri="{9D8B030D-6E8A-4147-A177-3AD203B41FA5}">
                          <a16:colId xmlns:a16="http://schemas.microsoft.com/office/drawing/2014/main" val="2276745945"/>
                        </a:ext>
                      </a:extLst>
                    </a:gridCol>
                    <a:gridCol w="2425181">
                      <a:extLst>
                        <a:ext uri="{9D8B030D-6E8A-4147-A177-3AD203B41FA5}">
                          <a16:colId xmlns:a16="http://schemas.microsoft.com/office/drawing/2014/main" val="1219470127"/>
                        </a:ext>
                      </a:extLst>
                    </a:gridCol>
                    <a:gridCol w="2426738">
                      <a:extLst>
                        <a:ext uri="{9D8B030D-6E8A-4147-A177-3AD203B41FA5}">
                          <a16:colId xmlns:a16="http://schemas.microsoft.com/office/drawing/2014/main" val="687045094"/>
                        </a:ext>
                      </a:extLst>
                    </a:gridCol>
                    <a:gridCol w="2426738">
                      <a:extLst>
                        <a:ext uri="{9D8B030D-6E8A-4147-A177-3AD203B41FA5}">
                          <a16:colId xmlns:a16="http://schemas.microsoft.com/office/drawing/2014/main" val="862325069"/>
                        </a:ext>
                      </a:extLst>
                    </a:gridCol>
                  </a:tblGrid>
                  <a:tr h="1341566">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1</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3</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018314"/>
                      </a:ext>
                    </a:extLst>
                  </a:tr>
                  <a:tr h="2026979">
                    <a:tc>
                      <a:txBody>
                        <a:bodyPr/>
                        <a:lstStyle/>
                        <a:p>
                          <a:pPr algn="ctr">
                            <a:lnSpc>
                              <a:spcPct val="100000"/>
                            </a:lnSpc>
                            <a:spcAft>
                              <a:spcPts val="800"/>
                            </a:spcAft>
                          </a:pPr>
                          <a14:m>
                            <m:oMathPara xmlns:m="http://schemas.openxmlformats.org/officeDocument/2006/math">
                              <m:oMathParaPr>
                                <m:jc m:val="centerGroup"/>
                              </m:oMathParaPr>
                              <m:oMath xmlns:m="http://schemas.openxmlformats.org/officeDocument/2006/math">
                                <m:r>
                                  <m:rPr>
                                    <m:sty m:val="p"/>
                                  </m:rPr>
                                  <a:rPr lang="fr-FR" sz="4000" b="0" i="0" smtClean="0">
                                    <a:solidFill>
                                      <a:schemeClr val="tx1">
                                        <a:lumMod val="95000"/>
                                        <a:lumOff val="5000"/>
                                      </a:schemeClr>
                                    </a:solidFill>
                                    <a:effectLst/>
                                    <a:latin typeface="Cambria Math" panose="02040503050406030204" pitchFamily="18" charset="0"/>
                                  </a:rPr>
                                  <m:t>y</m:t>
                                </m:r>
                                <m:r>
                                  <a:rPr lang="fr-FR" sz="4000" b="0" i="0" smtClean="0">
                                    <a:solidFill>
                                      <a:schemeClr val="tx1">
                                        <a:lumMod val="95000"/>
                                        <a:lumOff val="5000"/>
                                      </a:schemeClr>
                                    </a:solidFill>
                                    <a:effectLst/>
                                    <a:latin typeface="Cambria Math" panose="02040503050406030204" pitchFamily="18" charset="0"/>
                                  </a:rPr>
                                  <m:t>=−</m:t>
                                </m:r>
                                <m:f>
                                  <m:fPr>
                                    <m:ctrlPr>
                                      <a:rPr lang="en-VN" sz="4000" b="0" i="1">
                                        <a:solidFill>
                                          <a:schemeClr val="tx1">
                                            <a:lumMod val="95000"/>
                                            <a:lumOff val="5000"/>
                                          </a:schemeClr>
                                        </a:solidFill>
                                        <a:effectLst/>
                                        <a:latin typeface="Cambria Math" panose="02040503050406030204" pitchFamily="18" charset="0"/>
                                      </a:rPr>
                                    </m:ctrlPr>
                                  </m:fPr>
                                  <m:num>
                                    <m:r>
                                      <a:rPr lang="fr-FR" sz="4000" b="0" i="0" smtClean="0">
                                        <a:solidFill>
                                          <a:schemeClr val="tx1">
                                            <a:lumMod val="95000"/>
                                            <a:lumOff val="5000"/>
                                          </a:schemeClr>
                                        </a:solidFill>
                                        <a:effectLst/>
                                        <a:latin typeface="Cambria Math" panose="02040503050406030204" pitchFamily="18" charset="0"/>
                                      </a:rPr>
                                      <m:t>2</m:t>
                                    </m:r>
                                  </m:num>
                                  <m:den>
                                    <m:r>
                                      <a:rPr lang="fr-FR" sz="4000" b="0" i="0" smtClean="0">
                                        <a:solidFill>
                                          <a:schemeClr val="tx1">
                                            <a:lumMod val="95000"/>
                                            <a:lumOff val="5000"/>
                                          </a:schemeClr>
                                        </a:solidFill>
                                        <a:effectLst/>
                                        <a:latin typeface="Cambria Math" panose="02040503050406030204" pitchFamily="18" charset="0"/>
                                      </a:rPr>
                                      <m:t>3</m:t>
                                    </m:r>
                                  </m:den>
                                </m:f>
                                <m:sSup>
                                  <m:sSupPr>
                                    <m:ctrlPr>
                                      <a:rPr lang="en-VN" sz="4000" b="0" i="1">
                                        <a:solidFill>
                                          <a:schemeClr val="tx1">
                                            <a:lumMod val="95000"/>
                                            <a:lumOff val="5000"/>
                                          </a:schemeClr>
                                        </a:solidFill>
                                        <a:effectLst/>
                                        <a:latin typeface="Cambria Math" panose="02040503050406030204" pitchFamily="18" charset="0"/>
                                      </a:rPr>
                                    </m:ctrlPr>
                                  </m:sSupPr>
                                  <m:e>
                                    <m:r>
                                      <m:rPr>
                                        <m:sty m:val="p"/>
                                      </m:rPr>
                                      <a:rPr lang="fr-FR" sz="4000" b="0" i="0" smtClean="0">
                                        <a:solidFill>
                                          <a:schemeClr val="tx1">
                                            <a:lumMod val="95000"/>
                                            <a:lumOff val="5000"/>
                                          </a:schemeClr>
                                        </a:solidFill>
                                        <a:effectLst/>
                                        <a:latin typeface="Cambria Math" panose="02040503050406030204" pitchFamily="18" charset="0"/>
                                      </a:rPr>
                                      <m:t>x</m:t>
                                    </m:r>
                                  </m:e>
                                  <m:sup>
                                    <m:r>
                                      <a:rPr lang="fr-FR" sz="4000" b="0" i="0" smtClean="0">
                                        <a:solidFill>
                                          <a:schemeClr val="tx1">
                                            <a:lumMod val="95000"/>
                                            <a:lumOff val="5000"/>
                                          </a:schemeClr>
                                        </a:solidFill>
                                        <a:effectLst/>
                                        <a:latin typeface="Cambria Math" panose="02040503050406030204" pitchFamily="18" charset="0"/>
                                      </a:rPr>
                                      <m:t>2</m:t>
                                    </m:r>
                                  </m:sup>
                                </m:sSup>
                              </m:oMath>
                            </m:oMathPara>
                          </a14:m>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04254"/>
                      </a:ext>
                    </a:extLst>
                  </a:tr>
                </a:tbl>
              </a:graphicData>
            </a:graphic>
          </p:graphicFrame>
        </mc:Choice>
        <mc:Fallback xmlns="">
          <p:graphicFrame>
            <p:nvGraphicFramePr>
              <p:cNvPr id="3" name="Table 2">
                <a:extLst>
                  <a:ext uri="{FF2B5EF4-FFF2-40B4-BE49-F238E27FC236}">
                    <a16:creationId xmlns:a16="http://schemas.microsoft.com/office/drawing/2014/main" id="{6CF0A95A-B2C6-99B9-5B6C-9FE865F4FD39}"/>
                  </a:ext>
                </a:extLst>
              </p:cNvPr>
              <p:cNvGraphicFramePr>
                <a:graphicFrameLocks noGrp="1"/>
              </p:cNvGraphicFramePr>
              <p:nvPr>
                <p:extLst>
                  <p:ext uri="{D42A27DB-BD31-4B8C-83A1-F6EECF244321}">
                    <p14:modId xmlns:p14="http://schemas.microsoft.com/office/powerpoint/2010/main" val="1611096044"/>
                  </p:ext>
                </p:extLst>
              </p:nvPr>
            </p:nvGraphicFramePr>
            <p:xfrm>
              <a:off x="1082386" y="3651086"/>
              <a:ext cx="16123227" cy="3368545"/>
            </p:xfrm>
            <a:graphic>
              <a:graphicData uri="http://schemas.openxmlformats.org/drawingml/2006/table">
                <a:tbl>
                  <a:tblPr firstRow="1" firstCol="1" bandRow="1">
                    <a:tableStyleId>{5C22544A-7EE6-4342-B048-85BDC9FD1C3A}</a:tableStyleId>
                  </a:tblPr>
                  <a:tblGrid>
                    <a:gridCol w="3994208">
                      <a:extLst>
                        <a:ext uri="{9D8B030D-6E8A-4147-A177-3AD203B41FA5}">
                          <a16:colId xmlns:a16="http://schemas.microsoft.com/office/drawing/2014/main" val="1362637449"/>
                        </a:ext>
                      </a:extLst>
                    </a:gridCol>
                    <a:gridCol w="2425181">
                      <a:extLst>
                        <a:ext uri="{9D8B030D-6E8A-4147-A177-3AD203B41FA5}">
                          <a16:colId xmlns:a16="http://schemas.microsoft.com/office/drawing/2014/main" val="4096138599"/>
                        </a:ext>
                      </a:extLst>
                    </a:gridCol>
                    <a:gridCol w="2425181">
                      <a:extLst>
                        <a:ext uri="{9D8B030D-6E8A-4147-A177-3AD203B41FA5}">
                          <a16:colId xmlns:a16="http://schemas.microsoft.com/office/drawing/2014/main" val="2276745945"/>
                        </a:ext>
                      </a:extLst>
                    </a:gridCol>
                    <a:gridCol w="2425181">
                      <a:extLst>
                        <a:ext uri="{9D8B030D-6E8A-4147-A177-3AD203B41FA5}">
                          <a16:colId xmlns:a16="http://schemas.microsoft.com/office/drawing/2014/main" val="1219470127"/>
                        </a:ext>
                      </a:extLst>
                    </a:gridCol>
                    <a:gridCol w="2426738">
                      <a:extLst>
                        <a:ext uri="{9D8B030D-6E8A-4147-A177-3AD203B41FA5}">
                          <a16:colId xmlns:a16="http://schemas.microsoft.com/office/drawing/2014/main" val="687045094"/>
                        </a:ext>
                      </a:extLst>
                    </a:gridCol>
                    <a:gridCol w="2426738">
                      <a:extLst>
                        <a:ext uri="{9D8B030D-6E8A-4147-A177-3AD203B41FA5}">
                          <a16:colId xmlns:a16="http://schemas.microsoft.com/office/drawing/2014/main" val="862325069"/>
                        </a:ext>
                      </a:extLst>
                    </a:gridCol>
                  </a:tblGrid>
                  <a:tr h="1341566">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1</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3</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018314"/>
                      </a:ext>
                    </a:extLst>
                  </a:tr>
                  <a:tr h="2026979">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7" t="-66875" r="-303492" b="-625"/>
                          </a:stretch>
                        </a:blip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04254"/>
                      </a:ext>
                    </a:extLst>
                  </a:tr>
                </a:tbl>
              </a:graphicData>
            </a:graphic>
          </p:graphicFrame>
        </mc:Fallback>
      </mc:AlternateContent>
      <p:pic>
        <p:nvPicPr>
          <p:cNvPr id="4" name="Picture 35">
            <a:extLst>
              <a:ext uri="{FF2B5EF4-FFF2-40B4-BE49-F238E27FC236}">
                <a16:creationId xmlns:a16="http://schemas.microsoft.com/office/drawing/2014/main" id="{1F077C32-165A-28EB-D371-C7E06580C2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7600" y="463981"/>
            <a:ext cx="2327251" cy="1227096"/>
          </a:xfrm>
          <a:prstGeom prst="rect">
            <a:avLst/>
          </a:prstGeom>
        </p:spPr>
      </p:pic>
    </p:spTree>
    <p:extLst>
      <p:ext uri="{BB962C8B-B14F-4D97-AF65-F5344CB8AC3E}">
        <p14:creationId xmlns:p14="http://schemas.microsoft.com/office/powerpoint/2010/main" val="12385583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3471BB-A777-C257-A0F5-B4E3621EFAA8}"/>
              </a:ext>
            </a:extLst>
          </p:cNvPr>
          <p:cNvSpPr txBox="1"/>
          <p:nvPr/>
        </p:nvSpPr>
        <p:spPr>
          <a:xfrm flipH="1">
            <a:off x="7581900" y="4191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p:sp>
        <p:nvSpPr>
          <p:cNvPr id="4" name="TextBox 3">
            <a:extLst>
              <a:ext uri="{FF2B5EF4-FFF2-40B4-BE49-F238E27FC236}">
                <a16:creationId xmlns:a16="http://schemas.microsoft.com/office/drawing/2014/main" id="{A63D88E7-CB28-288E-08A0-8A8177E8B3FA}"/>
              </a:ext>
            </a:extLst>
          </p:cNvPr>
          <p:cNvSpPr txBox="1"/>
          <p:nvPr/>
        </p:nvSpPr>
        <p:spPr>
          <a:xfrm>
            <a:off x="1295400" y="1562100"/>
            <a:ext cx="914400" cy="707886"/>
          </a:xfrm>
          <a:prstGeom prst="rect">
            <a:avLst/>
          </a:prstGeom>
          <a:noFill/>
        </p:spPr>
        <p:txBody>
          <a:bodyPr wrap="square">
            <a:spAutoFit/>
          </a:bodyPr>
          <a:lstStyle/>
          <a:p>
            <a:pPr algn="just">
              <a:spcAft>
                <a:spcPts val="8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a:t>
            </a:r>
            <a:endParaRPr lang="en-VN"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B94FA63-79AB-C4EC-F151-EE72AC40AB2A}"/>
                  </a:ext>
                </a:extLst>
              </p:cNvPr>
              <p:cNvGraphicFramePr>
                <a:graphicFrameLocks noGrp="1"/>
              </p:cNvGraphicFramePr>
              <p:nvPr>
                <p:extLst>
                  <p:ext uri="{D42A27DB-BD31-4B8C-83A1-F6EECF244321}">
                    <p14:modId xmlns:p14="http://schemas.microsoft.com/office/powerpoint/2010/main" val="1371588466"/>
                  </p:ext>
                </p:extLst>
              </p:nvPr>
            </p:nvGraphicFramePr>
            <p:xfrm>
              <a:off x="1082386" y="3009900"/>
              <a:ext cx="16123227" cy="5153478"/>
            </p:xfrm>
            <a:graphic>
              <a:graphicData uri="http://schemas.openxmlformats.org/drawingml/2006/table">
                <a:tbl>
                  <a:tblPr firstRow="1" firstCol="1" bandRow="1">
                    <a:tableStyleId>{5C22544A-7EE6-4342-B048-85BDC9FD1C3A}</a:tableStyleId>
                  </a:tblPr>
                  <a:tblGrid>
                    <a:gridCol w="3994208">
                      <a:extLst>
                        <a:ext uri="{9D8B030D-6E8A-4147-A177-3AD203B41FA5}">
                          <a16:colId xmlns:a16="http://schemas.microsoft.com/office/drawing/2014/main" val="1362637449"/>
                        </a:ext>
                      </a:extLst>
                    </a:gridCol>
                    <a:gridCol w="2425181">
                      <a:extLst>
                        <a:ext uri="{9D8B030D-6E8A-4147-A177-3AD203B41FA5}">
                          <a16:colId xmlns:a16="http://schemas.microsoft.com/office/drawing/2014/main" val="4096138599"/>
                        </a:ext>
                      </a:extLst>
                    </a:gridCol>
                    <a:gridCol w="2425181">
                      <a:extLst>
                        <a:ext uri="{9D8B030D-6E8A-4147-A177-3AD203B41FA5}">
                          <a16:colId xmlns:a16="http://schemas.microsoft.com/office/drawing/2014/main" val="2276745945"/>
                        </a:ext>
                      </a:extLst>
                    </a:gridCol>
                    <a:gridCol w="2425181">
                      <a:extLst>
                        <a:ext uri="{9D8B030D-6E8A-4147-A177-3AD203B41FA5}">
                          <a16:colId xmlns:a16="http://schemas.microsoft.com/office/drawing/2014/main" val="1219470127"/>
                        </a:ext>
                      </a:extLst>
                    </a:gridCol>
                    <a:gridCol w="2426738">
                      <a:extLst>
                        <a:ext uri="{9D8B030D-6E8A-4147-A177-3AD203B41FA5}">
                          <a16:colId xmlns:a16="http://schemas.microsoft.com/office/drawing/2014/main" val="687045094"/>
                        </a:ext>
                      </a:extLst>
                    </a:gridCol>
                    <a:gridCol w="2426738">
                      <a:extLst>
                        <a:ext uri="{9D8B030D-6E8A-4147-A177-3AD203B41FA5}">
                          <a16:colId xmlns:a16="http://schemas.microsoft.com/office/drawing/2014/main" val="862325069"/>
                        </a:ext>
                      </a:extLst>
                    </a:gridCol>
                  </a:tblGrid>
                  <a:tr h="2052438">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1</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3</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018314"/>
                      </a:ext>
                    </a:extLst>
                  </a:tr>
                  <a:tr h="3101040">
                    <a:tc>
                      <a:txBody>
                        <a:bodyPr/>
                        <a:lstStyle/>
                        <a:p>
                          <a:pPr algn="ctr">
                            <a:lnSpc>
                              <a:spcPct val="100000"/>
                            </a:lnSpc>
                            <a:spcAft>
                              <a:spcPts val="800"/>
                            </a:spcAft>
                          </a:pPr>
                          <a14:m>
                            <m:oMathPara xmlns:m="http://schemas.openxmlformats.org/officeDocument/2006/math">
                              <m:oMathParaPr>
                                <m:jc m:val="centerGroup"/>
                              </m:oMathParaPr>
                              <m:oMath xmlns:m="http://schemas.openxmlformats.org/officeDocument/2006/math">
                                <m:r>
                                  <m:rPr>
                                    <m:sty m:val="p"/>
                                  </m:rPr>
                                  <a:rPr lang="fr-FR" sz="4000" b="0" i="0" smtClean="0">
                                    <a:solidFill>
                                      <a:schemeClr val="tx1">
                                        <a:lumMod val="95000"/>
                                        <a:lumOff val="5000"/>
                                      </a:schemeClr>
                                    </a:solidFill>
                                    <a:effectLst/>
                                    <a:latin typeface="Cambria Math" panose="02040503050406030204" pitchFamily="18" charset="0"/>
                                  </a:rPr>
                                  <m:t>y</m:t>
                                </m:r>
                                <m:r>
                                  <a:rPr lang="fr-FR" sz="4000" b="0" i="0" smtClean="0">
                                    <a:solidFill>
                                      <a:schemeClr val="tx1">
                                        <a:lumMod val="95000"/>
                                        <a:lumOff val="5000"/>
                                      </a:schemeClr>
                                    </a:solidFill>
                                    <a:effectLst/>
                                    <a:latin typeface="Cambria Math" panose="02040503050406030204" pitchFamily="18" charset="0"/>
                                  </a:rPr>
                                  <m:t>=−</m:t>
                                </m:r>
                                <m:f>
                                  <m:fPr>
                                    <m:ctrlPr>
                                      <a:rPr lang="en-VN" sz="4000" b="0" i="1">
                                        <a:solidFill>
                                          <a:schemeClr val="tx1">
                                            <a:lumMod val="95000"/>
                                            <a:lumOff val="5000"/>
                                          </a:schemeClr>
                                        </a:solidFill>
                                        <a:effectLst/>
                                        <a:latin typeface="Cambria Math" panose="02040503050406030204" pitchFamily="18" charset="0"/>
                                      </a:rPr>
                                    </m:ctrlPr>
                                  </m:fPr>
                                  <m:num>
                                    <m:r>
                                      <a:rPr lang="fr-FR" sz="4000" b="0" i="0" smtClean="0">
                                        <a:solidFill>
                                          <a:schemeClr val="tx1">
                                            <a:lumMod val="95000"/>
                                            <a:lumOff val="5000"/>
                                          </a:schemeClr>
                                        </a:solidFill>
                                        <a:effectLst/>
                                        <a:latin typeface="Cambria Math" panose="02040503050406030204" pitchFamily="18" charset="0"/>
                                      </a:rPr>
                                      <m:t>2</m:t>
                                    </m:r>
                                  </m:num>
                                  <m:den>
                                    <m:r>
                                      <a:rPr lang="fr-FR" sz="4000" b="0" i="0" smtClean="0">
                                        <a:solidFill>
                                          <a:schemeClr val="tx1">
                                            <a:lumMod val="95000"/>
                                            <a:lumOff val="5000"/>
                                          </a:schemeClr>
                                        </a:solidFill>
                                        <a:effectLst/>
                                        <a:latin typeface="Cambria Math" panose="02040503050406030204" pitchFamily="18" charset="0"/>
                                      </a:rPr>
                                      <m:t>3</m:t>
                                    </m:r>
                                  </m:den>
                                </m:f>
                                <m:sSup>
                                  <m:sSupPr>
                                    <m:ctrlPr>
                                      <a:rPr lang="en-VN" sz="4000" b="0" i="1">
                                        <a:solidFill>
                                          <a:schemeClr val="tx1">
                                            <a:lumMod val="95000"/>
                                            <a:lumOff val="5000"/>
                                          </a:schemeClr>
                                        </a:solidFill>
                                        <a:effectLst/>
                                        <a:latin typeface="Cambria Math" panose="02040503050406030204" pitchFamily="18" charset="0"/>
                                      </a:rPr>
                                    </m:ctrlPr>
                                  </m:sSupPr>
                                  <m:e>
                                    <m:r>
                                      <m:rPr>
                                        <m:sty m:val="p"/>
                                      </m:rPr>
                                      <a:rPr lang="fr-FR" sz="4000" b="0" i="0" smtClean="0">
                                        <a:solidFill>
                                          <a:schemeClr val="tx1">
                                            <a:lumMod val="95000"/>
                                            <a:lumOff val="5000"/>
                                          </a:schemeClr>
                                        </a:solidFill>
                                        <a:effectLst/>
                                        <a:latin typeface="Cambria Math" panose="02040503050406030204" pitchFamily="18" charset="0"/>
                                      </a:rPr>
                                      <m:t>x</m:t>
                                    </m:r>
                                  </m:e>
                                  <m:sup>
                                    <m:r>
                                      <a:rPr lang="fr-FR" sz="4000" b="0" i="0" smtClean="0">
                                        <a:solidFill>
                                          <a:schemeClr val="tx1">
                                            <a:lumMod val="95000"/>
                                            <a:lumOff val="5000"/>
                                          </a:schemeClr>
                                        </a:solidFill>
                                        <a:effectLst/>
                                        <a:latin typeface="Cambria Math" panose="02040503050406030204" pitchFamily="18" charset="0"/>
                                      </a:rPr>
                                      <m:t>2</m:t>
                                    </m:r>
                                  </m:sup>
                                </m:sSup>
                              </m:oMath>
                            </m:oMathPara>
                          </a14:m>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04254"/>
                      </a:ext>
                    </a:extLst>
                  </a:tr>
                </a:tbl>
              </a:graphicData>
            </a:graphic>
          </p:graphicFrame>
        </mc:Choice>
        <mc:Fallback xmlns="">
          <p:graphicFrame>
            <p:nvGraphicFramePr>
              <p:cNvPr id="3" name="Table 2">
                <a:extLst>
                  <a:ext uri="{FF2B5EF4-FFF2-40B4-BE49-F238E27FC236}">
                    <a16:creationId xmlns:a16="http://schemas.microsoft.com/office/drawing/2014/main" id="{1B94FA63-79AB-C4EC-F151-EE72AC40AB2A}"/>
                  </a:ext>
                </a:extLst>
              </p:cNvPr>
              <p:cNvGraphicFramePr>
                <a:graphicFrameLocks noGrp="1"/>
              </p:cNvGraphicFramePr>
              <p:nvPr>
                <p:extLst>
                  <p:ext uri="{D42A27DB-BD31-4B8C-83A1-F6EECF244321}">
                    <p14:modId xmlns:p14="http://schemas.microsoft.com/office/powerpoint/2010/main" val="1371588466"/>
                  </p:ext>
                </p:extLst>
              </p:nvPr>
            </p:nvGraphicFramePr>
            <p:xfrm>
              <a:off x="1082386" y="3009900"/>
              <a:ext cx="16123227" cy="5153478"/>
            </p:xfrm>
            <a:graphic>
              <a:graphicData uri="http://schemas.openxmlformats.org/drawingml/2006/table">
                <a:tbl>
                  <a:tblPr firstRow="1" firstCol="1" bandRow="1">
                    <a:tableStyleId>{5C22544A-7EE6-4342-B048-85BDC9FD1C3A}</a:tableStyleId>
                  </a:tblPr>
                  <a:tblGrid>
                    <a:gridCol w="3994208">
                      <a:extLst>
                        <a:ext uri="{9D8B030D-6E8A-4147-A177-3AD203B41FA5}">
                          <a16:colId xmlns:a16="http://schemas.microsoft.com/office/drawing/2014/main" val="1362637449"/>
                        </a:ext>
                      </a:extLst>
                    </a:gridCol>
                    <a:gridCol w="2425181">
                      <a:extLst>
                        <a:ext uri="{9D8B030D-6E8A-4147-A177-3AD203B41FA5}">
                          <a16:colId xmlns:a16="http://schemas.microsoft.com/office/drawing/2014/main" val="4096138599"/>
                        </a:ext>
                      </a:extLst>
                    </a:gridCol>
                    <a:gridCol w="2425181">
                      <a:extLst>
                        <a:ext uri="{9D8B030D-6E8A-4147-A177-3AD203B41FA5}">
                          <a16:colId xmlns:a16="http://schemas.microsoft.com/office/drawing/2014/main" val="2276745945"/>
                        </a:ext>
                      </a:extLst>
                    </a:gridCol>
                    <a:gridCol w="2425181">
                      <a:extLst>
                        <a:ext uri="{9D8B030D-6E8A-4147-A177-3AD203B41FA5}">
                          <a16:colId xmlns:a16="http://schemas.microsoft.com/office/drawing/2014/main" val="1219470127"/>
                        </a:ext>
                      </a:extLst>
                    </a:gridCol>
                    <a:gridCol w="2426738">
                      <a:extLst>
                        <a:ext uri="{9D8B030D-6E8A-4147-A177-3AD203B41FA5}">
                          <a16:colId xmlns:a16="http://schemas.microsoft.com/office/drawing/2014/main" val="687045094"/>
                        </a:ext>
                      </a:extLst>
                    </a:gridCol>
                    <a:gridCol w="2426738">
                      <a:extLst>
                        <a:ext uri="{9D8B030D-6E8A-4147-A177-3AD203B41FA5}">
                          <a16:colId xmlns:a16="http://schemas.microsoft.com/office/drawing/2014/main" val="862325069"/>
                        </a:ext>
                      </a:extLst>
                    </a:gridCol>
                  </a:tblGrid>
                  <a:tr h="2052438">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1</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fr-FR" sz="4000" b="0" i="0">
                              <a:solidFill>
                                <a:schemeClr val="tx1">
                                  <a:lumMod val="95000"/>
                                  <a:lumOff val="5000"/>
                                </a:schemeClr>
                              </a:solidFill>
                              <a:effectLst/>
                              <a:latin typeface="Arial" panose="020B0604020202020204" pitchFamily="34" charset="0"/>
                              <a:cs typeface="Arial" panose="020B0604020202020204" pitchFamily="34" charset="0"/>
                            </a:rPr>
                            <a:t>3</a:t>
                          </a:r>
                          <a:endParaRPr lang="en-VN" sz="4000" b="0" i="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1018314"/>
                      </a:ext>
                    </a:extLst>
                  </a:tr>
                  <a:tr h="3101040">
                    <a:tc>
                      <a:txBody>
                        <a:bodyPr/>
                        <a:lstStyle/>
                        <a:p>
                          <a:endParaRPr lang="en-V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17" t="-66803" r="-303492" b="-820"/>
                          </a:stretch>
                        </a:blip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kumimoji="0" lang="en-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lang="en-VN" sz="4000" b="0" i="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04254"/>
                      </a:ext>
                    </a:extLst>
                  </a:tr>
                </a:tbl>
              </a:graphicData>
            </a:graphic>
          </p:graphicFrame>
        </mc:Fallback>
      </mc:AlternateContent>
      <p:sp>
        <p:nvSpPr>
          <p:cNvPr id="6" name="TextBox 5">
            <a:extLst>
              <a:ext uri="{FF2B5EF4-FFF2-40B4-BE49-F238E27FC236}">
                <a16:creationId xmlns:a16="http://schemas.microsoft.com/office/drawing/2014/main" id="{780B5EA0-A772-62F7-DD4E-83E576A769B0}"/>
              </a:ext>
            </a:extLst>
          </p:cNvPr>
          <p:cNvSpPr txBox="1"/>
          <p:nvPr/>
        </p:nvSpPr>
        <p:spPr>
          <a:xfrm>
            <a:off x="5867400" y="6134100"/>
            <a:ext cx="686406" cy="769441"/>
          </a:xfrm>
          <a:prstGeom prst="rect">
            <a:avLst/>
          </a:prstGeom>
          <a:solidFill>
            <a:schemeClr val="accent6">
              <a:lumMod val="20000"/>
              <a:lumOff val="80000"/>
            </a:schemeClr>
          </a:solidFill>
        </p:spPr>
        <p:txBody>
          <a:bodyPr wrap="none" rtlCol="0">
            <a:spAutoFit/>
          </a:bodyPr>
          <a:lstStyle/>
          <a:p>
            <a:r>
              <a:rPr lang="en-VN" sz="4400" b="1" dirty="0">
                <a:solidFill>
                  <a:srgbClr val="FF0000"/>
                </a:solidFill>
                <a:latin typeface="Arial" panose="020B0604020202020204" pitchFamily="34" charset="0"/>
                <a:cs typeface="Arial" panose="020B0604020202020204" pitchFamily="34" charset="0"/>
              </a:rPr>
              <a:t>-6</a:t>
            </a:r>
          </a:p>
        </p:txBody>
      </p:sp>
      <p:sp>
        <p:nvSpPr>
          <p:cNvPr id="7" name="TextBox 6">
            <a:extLst>
              <a:ext uri="{FF2B5EF4-FFF2-40B4-BE49-F238E27FC236}">
                <a16:creationId xmlns:a16="http://schemas.microsoft.com/office/drawing/2014/main" id="{D4503F6F-7347-0C34-2438-95F3920C48D5}"/>
              </a:ext>
            </a:extLst>
          </p:cNvPr>
          <p:cNvSpPr txBox="1"/>
          <p:nvPr/>
        </p:nvSpPr>
        <p:spPr>
          <a:xfrm>
            <a:off x="10839965" y="6165786"/>
            <a:ext cx="498855" cy="769441"/>
          </a:xfrm>
          <a:prstGeom prst="rect">
            <a:avLst/>
          </a:prstGeom>
          <a:solidFill>
            <a:schemeClr val="accent6">
              <a:lumMod val="20000"/>
              <a:lumOff val="80000"/>
            </a:schemeClr>
          </a:solidFill>
        </p:spPr>
        <p:txBody>
          <a:bodyPr wrap="none" rtlCol="0">
            <a:spAutoFit/>
          </a:bodyPr>
          <a:lstStyle/>
          <a:p>
            <a:r>
              <a:rPr lang="en-VN" sz="4400" b="1" dirty="0">
                <a:solidFill>
                  <a:srgbClr val="FF0000"/>
                </a:solidFill>
                <a:latin typeface="Arial" panose="020B0604020202020204" pitchFamily="34" charset="0"/>
                <a:cs typeface="Arial" panose="020B0604020202020204" pitchFamily="34" charset="0"/>
              </a:rPr>
              <a:t>0</a:t>
            </a:r>
          </a:p>
        </p:txBody>
      </p:sp>
      <p:sp>
        <p:nvSpPr>
          <p:cNvPr id="8" name="TextBox 7">
            <a:extLst>
              <a:ext uri="{FF2B5EF4-FFF2-40B4-BE49-F238E27FC236}">
                <a16:creationId xmlns:a16="http://schemas.microsoft.com/office/drawing/2014/main" id="{D6A0F6D0-E578-33D7-AB0E-0B5EE510069E}"/>
              </a:ext>
            </a:extLst>
          </p:cNvPr>
          <p:cNvSpPr txBox="1"/>
          <p:nvPr/>
        </p:nvSpPr>
        <p:spPr>
          <a:xfrm>
            <a:off x="15590343" y="6173740"/>
            <a:ext cx="686406" cy="769441"/>
          </a:xfrm>
          <a:prstGeom prst="rect">
            <a:avLst/>
          </a:prstGeom>
          <a:solidFill>
            <a:schemeClr val="accent6">
              <a:lumMod val="20000"/>
              <a:lumOff val="80000"/>
            </a:schemeClr>
          </a:solidFill>
        </p:spPr>
        <p:txBody>
          <a:bodyPr wrap="none" rtlCol="0">
            <a:spAutoFit/>
          </a:bodyPr>
          <a:lstStyle/>
          <a:p>
            <a:r>
              <a:rPr lang="en-VN" sz="4400" b="1" dirty="0">
                <a:solidFill>
                  <a:srgbClr val="FF0000"/>
                </a:solidFill>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79BFFB9-1257-A75A-1A11-F4B370778B33}"/>
                  </a:ext>
                </a:extLst>
              </p:cNvPr>
              <p:cNvSpPr txBox="1"/>
              <p:nvPr/>
            </p:nvSpPr>
            <p:spPr>
              <a:xfrm>
                <a:off x="8116380" y="5876254"/>
                <a:ext cx="1195648" cy="1364412"/>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4400" b="1" i="0" smtClean="0">
                          <a:solidFill>
                            <a:srgbClr val="FF0000"/>
                          </a:solidFill>
                          <a:effectLst/>
                          <a:latin typeface="Cambria Math" panose="02040503050406030204" pitchFamily="18" charset="0"/>
                        </a:rPr>
                        <m:t>−</m:t>
                      </m:r>
                      <m:f>
                        <m:fPr>
                          <m:ctrlPr>
                            <a:rPr lang="en-VN" sz="4400" b="1" i="1">
                              <a:solidFill>
                                <a:srgbClr val="FF0000"/>
                              </a:solidFill>
                              <a:effectLst/>
                              <a:latin typeface="Cambria Math" panose="02040503050406030204" pitchFamily="18" charset="0"/>
                            </a:rPr>
                          </m:ctrlPr>
                        </m:fPr>
                        <m:num>
                          <m:r>
                            <a:rPr lang="fr-FR" sz="4400" b="1" i="0" smtClean="0">
                              <a:solidFill>
                                <a:srgbClr val="FF0000"/>
                              </a:solidFill>
                              <a:effectLst/>
                              <a:latin typeface="Cambria Math" panose="02040503050406030204" pitchFamily="18" charset="0"/>
                            </a:rPr>
                            <m:t>𝟐</m:t>
                          </m:r>
                        </m:num>
                        <m:den>
                          <m:r>
                            <a:rPr lang="fr-FR" sz="4400" b="1" i="0" smtClean="0">
                              <a:solidFill>
                                <a:srgbClr val="FF0000"/>
                              </a:solidFill>
                              <a:effectLst/>
                              <a:latin typeface="Cambria Math" panose="02040503050406030204" pitchFamily="18" charset="0"/>
                            </a:rPr>
                            <m:t>𝟑</m:t>
                          </m:r>
                        </m:den>
                      </m:f>
                    </m:oMath>
                  </m:oMathPara>
                </a14:m>
                <a:endParaRPr lang="en-VN" sz="4400" b="1" dirty="0">
                  <a:solidFill>
                    <a:srgbClr val="FF0000"/>
                  </a:solidFill>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D79BFFB9-1257-A75A-1A11-F4B370778B33}"/>
                  </a:ext>
                </a:extLst>
              </p:cNvPr>
              <p:cNvSpPr txBox="1">
                <a:spLocks noRot="1" noChangeAspect="1" noMove="1" noResize="1" noEditPoints="1" noAdjustHandles="1" noChangeArrowheads="1" noChangeShapeType="1" noTextEdit="1"/>
              </p:cNvSpPr>
              <p:nvPr/>
            </p:nvSpPr>
            <p:spPr>
              <a:xfrm>
                <a:off x="8116380" y="5876254"/>
                <a:ext cx="1195648" cy="1364412"/>
              </a:xfrm>
              <a:prstGeom prst="rect">
                <a:avLst/>
              </a:prstGeom>
              <a:blipFill>
                <a:blip r:embed="rId3"/>
                <a:stretch>
                  <a:fillRect r="-1042" b="-825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17619E-E830-2531-6CFC-0246199E3E3D}"/>
                  </a:ext>
                </a:extLst>
              </p:cNvPr>
              <p:cNvSpPr txBox="1"/>
              <p:nvPr/>
            </p:nvSpPr>
            <p:spPr>
              <a:xfrm>
                <a:off x="12806075" y="5876254"/>
                <a:ext cx="1195648" cy="1364412"/>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4400" b="1" i="0" smtClean="0">
                          <a:solidFill>
                            <a:srgbClr val="FF0000"/>
                          </a:solidFill>
                          <a:effectLst/>
                          <a:latin typeface="Cambria Math" panose="02040503050406030204" pitchFamily="18" charset="0"/>
                        </a:rPr>
                        <m:t>−</m:t>
                      </m:r>
                      <m:f>
                        <m:fPr>
                          <m:ctrlPr>
                            <a:rPr lang="en-VN" sz="4400" b="1" i="1">
                              <a:solidFill>
                                <a:srgbClr val="FF0000"/>
                              </a:solidFill>
                              <a:effectLst/>
                              <a:latin typeface="Cambria Math" panose="02040503050406030204" pitchFamily="18" charset="0"/>
                            </a:rPr>
                          </m:ctrlPr>
                        </m:fPr>
                        <m:num>
                          <m:r>
                            <a:rPr lang="fr-FR" sz="4400" b="1" i="0" smtClean="0">
                              <a:solidFill>
                                <a:srgbClr val="FF0000"/>
                              </a:solidFill>
                              <a:effectLst/>
                              <a:latin typeface="Cambria Math" panose="02040503050406030204" pitchFamily="18" charset="0"/>
                            </a:rPr>
                            <m:t>𝟐</m:t>
                          </m:r>
                        </m:num>
                        <m:den>
                          <m:r>
                            <a:rPr lang="fr-FR" sz="4400" b="1" i="0" smtClean="0">
                              <a:solidFill>
                                <a:srgbClr val="FF0000"/>
                              </a:solidFill>
                              <a:effectLst/>
                              <a:latin typeface="Cambria Math" panose="02040503050406030204" pitchFamily="18" charset="0"/>
                            </a:rPr>
                            <m:t>𝟑</m:t>
                          </m:r>
                        </m:den>
                      </m:f>
                    </m:oMath>
                  </m:oMathPara>
                </a14:m>
                <a:endParaRPr lang="en-VN" sz="4400" b="1" dirty="0">
                  <a:solidFill>
                    <a:srgbClr val="FF0000"/>
                  </a:solidFill>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1C17619E-E830-2531-6CFC-0246199E3E3D}"/>
                  </a:ext>
                </a:extLst>
              </p:cNvPr>
              <p:cNvSpPr txBox="1">
                <a:spLocks noRot="1" noChangeAspect="1" noMove="1" noResize="1" noEditPoints="1" noAdjustHandles="1" noChangeArrowheads="1" noChangeShapeType="1" noTextEdit="1"/>
              </p:cNvSpPr>
              <p:nvPr/>
            </p:nvSpPr>
            <p:spPr>
              <a:xfrm>
                <a:off x="12806075" y="5876254"/>
                <a:ext cx="1195648" cy="1364412"/>
              </a:xfrm>
              <a:prstGeom prst="rect">
                <a:avLst/>
              </a:prstGeom>
              <a:blipFill>
                <a:blip r:embed="rId4"/>
                <a:stretch>
                  <a:fillRect r="-1053" b="-8257"/>
                </a:stretch>
              </a:blipFill>
            </p:spPr>
            <p:txBody>
              <a:bodyPr/>
              <a:lstStyle/>
              <a:p>
                <a:r>
                  <a:rPr lang="en-VN">
                    <a:noFill/>
                  </a:rPr>
                  <a:t> </a:t>
                </a:r>
              </a:p>
            </p:txBody>
          </p:sp>
        </mc:Fallback>
      </mc:AlternateContent>
      <p:sp>
        <p:nvSpPr>
          <p:cNvPr id="5" name="Freeform 8">
            <a:extLst>
              <a:ext uri="{FF2B5EF4-FFF2-40B4-BE49-F238E27FC236}">
                <a16:creationId xmlns:a16="http://schemas.microsoft.com/office/drawing/2014/main" id="{DB478C2B-26F6-B6D0-5125-F06A834A6759}"/>
              </a:ext>
            </a:extLst>
          </p:cNvPr>
          <p:cNvSpPr/>
          <p:nvPr/>
        </p:nvSpPr>
        <p:spPr>
          <a:xfrm>
            <a:off x="15925663" y="483278"/>
            <a:ext cx="1878658" cy="1243330"/>
          </a:xfrm>
          <a:custGeom>
            <a:avLst/>
            <a:gdLst/>
            <a:ahLst/>
            <a:cxnLst/>
            <a:rect l="l" t="t" r="r" b="b"/>
            <a:pathLst>
              <a:path w="1878658" h="1243330">
                <a:moveTo>
                  <a:pt x="0" y="0"/>
                </a:moveTo>
                <a:lnTo>
                  <a:pt x="1878658" y="0"/>
                </a:lnTo>
                <a:lnTo>
                  <a:pt x="1878658" y="1243330"/>
                </a:lnTo>
                <a:lnTo>
                  <a:pt x="0" y="1243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18013957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12072D-E59B-3BC1-0339-46BC8E32EE39}"/>
                  </a:ext>
                </a:extLst>
              </p:cNvPr>
              <p:cNvSpPr txBox="1"/>
              <p:nvPr/>
            </p:nvSpPr>
            <p:spPr>
              <a:xfrm>
                <a:off x="723899" y="342900"/>
                <a:ext cx="16840200" cy="2603854"/>
              </a:xfrm>
              <a:prstGeom prst="rect">
                <a:avLst/>
              </a:prstGeom>
              <a:noFill/>
            </p:spPr>
            <p:txBody>
              <a:bodyPr wrap="square">
                <a:spAutoFit/>
              </a:bodyPr>
              <a:lstStyle/>
              <a:p>
                <a:pPr algn="just">
                  <a:lnSpc>
                    <a:spcPct val="150000"/>
                  </a:lnSpc>
                  <a:spcAft>
                    <a:spcPts val="800"/>
                  </a:spcAft>
                </a:pPr>
                <a:r>
                  <a:rPr lang="pt-BR"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t>
                </a:r>
                <a:r>
                  <a:rPr lang="pt-BR"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Đồ</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thị</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hàm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đi</a:t>
                </a:r>
                <a:r>
                  <a:rPr lang="fr-FR" sz="4000" dirty="0">
                    <a:effectLst/>
                    <a:latin typeface="Arial" panose="020B0604020202020204" pitchFamily="34" charset="0"/>
                    <a:ea typeface="Times New Roman" panose="02020603050405020304" pitchFamily="18" charset="0"/>
                    <a:cs typeface="Arial" panose="020B0604020202020204" pitchFamily="34" charset="0"/>
                  </a:rPr>
                  <a:t> qua 5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a:latin typeface="Arial" panose="020B0604020202020204" pitchFamily="34" charset="0"/>
                    <a:ea typeface="Times New Roman" panose="02020603050405020304" pitchFamily="18" charset="0"/>
                    <a:cs typeface="Arial" panose="020B0604020202020204" pitchFamily="34" charset="0"/>
                  </a:rPr>
                  <a:t>A(-3; -6) ; B(-1; </a:t>
                </a:r>
                <a14:m>
                  <m:oMath xmlns:m="http://schemas.openxmlformats.org/officeDocument/2006/math">
                    <m:f>
                      <m:fPr>
                        <m:ctrlPr>
                          <a:rPr lang="en-VN"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4000" dirty="0">
                    <a:latin typeface="Arial" panose="020B0604020202020204" pitchFamily="34" charset="0"/>
                    <a:ea typeface="Times New Roman" panose="02020603050405020304" pitchFamily="18" charset="0"/>
                    <a:cs typeface="Arial" panose="020B0604020202020204" pitchFamily="34" charset="0"/>
                  </a:rPr>
                  <a:t>) ; O(0; 0) ; C(1; </a:t>
                </a:r>
                <a14:m>
                  <m:oMath xmlns:m="http://schemas.openxmlformats.org/officeDocument/2006/math">
                    <m:f>
                      <m:fPr>
                        <m:ctrlPr>
                          <a:rPr lang="en-VN"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4000" dirty="0">
                    <a:latin typeface="Arial" panose="020B0604020202020204" pitchFamily="34" charset="0"/>
                    <a:ea typeface="Times New Roman" panose="02020603050405020304" pitchFamily="18" charset="0"/>
                    <a:cs typeface="Arial" panose="020B0604020202020204" pitchFamily="34" charset="0"/>
                  </a:rPr>
                  <a:t>) ; D(3 ; -6).  </a:t>
                </a:r>
                <a:endParaRPr lang="fr-FR"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7912072D-E59B-3BC1-0339-46BC8E32EE39}"/>
                  </a:ext>
                </a:extLst>
              </p:cNvPr>
              <p:cNvSpPr txBox="1">
                <a:spLocks noRot="1" noChangeAspect="1" noMove="1" noResize="1" noEditPoints="1" noAdjustHandles="1" noChangeArrowheads="1" noChangeShapeType="1" noTextEdit="1"/>
              </p:cNvSpPr>
              <p:nvPr/>
            </p:nvSpPr>
            <p:spPr>
              <a:xfrm>
                <a:off x="723899" y="342900"/>
                <a:ext cx="16840200" cy="2603854"/>
              </a:xfrm>
              <a:prstGeom prst="rect">
                <a:avLst/>
              </a:prstGeom>
              <a:blipFill>
                <a:blip r:embed="rId2"/>
                <a:stretch>
                  <a:fillRect l="-1357" r="-1357" b="-3883"/>
                </a:stretch>
              </a:blipFill>
            </p:spPr>
            <p:txBody>
              <a:bodyPr/>
              <a:lstStyle/>
              <a:p>
                <a:r>
                  <a:rPr lang="en-VN">
                    <a:noFill/>
                  </a:rPr>
                  <a:t> </a:t>
                </a:r>
              </a:p>
            </p:txBody>
          </p:sp>
        </mc:Fallback>
      </mc:AlternateContent>
      <p:pic>
        <p:nvPicPr>
          <p:cNvPr id="5" name="Picture 4">
            <a:extLst>
              <a:ext uri="{FF2B5EF4-FFF2-40B4-BE49-F238E27FC236}">
                <a16:creationId xmlns:a16="http://schemas.microsoft.com/office/drawing/2014/main" id="{760881A0-2462-0B0F-3F1A-5F9DFF6BAFC8}"/>
              </a:ext>
            </a:extLst>
          </p:cNvPr>
          <p:cNvPicPr>
            <a:picLocks noChangeAspect="1"/>
          </p:cNvPicPr>
          <p:nvPr/>
        </p:nvPicPr>
        <p:blipFill>
          <a:blip r:embed="rId3"/>
          <a:stretch>
            <a:fillRect/>
          </a:stretch>
        </p:blipFill>
        <p:spPr>
          <a:xfrm>
            <a:off x="5867400" y="2171700"/>
            <a:ext cx="7511097" cy="7381971"/>
          </a:xfrm>
          <a:prstGeom prst="rect">
            <a:avLst/>
          </a:prstGeom>
        </p:spPr>
      </p:pic>
      <p:sp>
        <p:nvSpPr>
          <p:cNvPr id="2" name="Freeform 35">
            <a:extLst>
              <a:ext uri="{FF2B5EF4-FFF2-40B4-BE49-F238E27FC236}">
                <a16:creationId xmlns:a16="http://schemas.microsoft.com/office/drawing/2014/main" id="{2440B443-892C-952C-3ACF-1ACFADD9DBD3}"/>
              </a:ext>
            </a:extLst>
          </p:cNvPr>
          <p:cNvSpPr/>
          <p:nvPr/>
        </p:nvSpPr>
        <p:spPr>
          <a:xfrm>
            <a:off x="15544800" y="8157400"/>
            <a:ext cx="2288560" cy="1889408"/>
          </a:xfrm>
          <a:custGeom>
            <a:avLst/>
            <a:gdLst/>
            <a:ahLst/>
            <a:cxnLst/>
            <a:rect l="l" t="t" r="r" b="b"/>
            <a:pathLst>
              <a:path w="1171834" h="911900">
                <a:moveTo>
                  <a:pt x="0" y="0"/>
                </a:moveTo>
                <a:lnTo>
                  <a:pt x="1171835" y="0"/>
                </a:lnTo>
                <a:lnTo>
                  <a:pt x="1171835" y="911900"/>
                </a:lnTo>
                <a:lnTo>
                  <a:pt x="0" y="911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25661636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715FB4-FD5E-B315-128A-DD9617BD9075}"/>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4</a:t>
            </a:r>
          </a:p>
        </p:txBody>
      </p:sp>
      <p:sp>
        <p:nvSpPr>
          <p:cNvPr id="4" name="TextBox 3">
            <a:extLst>
              <a:ext uri="{FF2B5EF4-FFF2-40B4-BE49-F238E27FC236}">
                <a16:creationId xmlns:a16="http://schemas.microsoft.com/office/drawing/2014/main" id="{0F0A6E7B-3C19-5B8B-EB4E-97AEAA72E041}"/>
              </a:ext>
            </a:extLst>
          </p:cNvPr>
          <p:cNvSpPr txBox="1"/>
          <p:nvPr/>
        </p:nvSpPr>
        <p:spPr>
          <a:xfrm>
            <a:off x="883603" y="1943100"/>
            <a:ext cx="10851197" cy="1824923"/>
          </a:xfrm>
          <a:prstGeom prst="rect">
            <a:avLst/>
          </a:prstGeom>
          <a:noFill/>
        </p:spPr>
        <p:txBody>
          <a:bodyPr wrap="square">
            <a:spAutoFit/>
          </a:bodyPr>
          <a:lstStyle/>
          <a:p>
            <a:pPr algn="just">
              <a:lnSpc>
                <a:spcPct val="150000"/>
              </a:lnSpc>
            </a:pPr>
            <a:r>
              <a:rPr lang="vi-VN" sz="4000" b="0" i="0" u="none" strike="noStrike" dirty="0">
                <a:solidFill>
                  <a:srgbClr val="000000"/>
                </a:solidFill>
                <a:effectLst/>
                <a:latin typeface="Arial" panose="020B0604020202020204" pitchFamily="34" charset="0"/>
                <a:cs typeface="Arial" panose="020B0604020202020204" pitchFamily="34" charset="0"/>
              </a:rPr>
              <a:t>Trong mặt phẳng toạ độ Oxy, đường parabol ở Hình 10 biểu diễn đồ thị của hàm số y = ax</a:t>
            </a:r>
            <a:r>
              <a:rPr lang="vi-VN" sz="4000" b="0" i="0" u="none" strike="noStrike" baseline="30000" dirty="0">
                <a:solidFill>
                  <a:srgbClr val="000000"/>
                </a:solidFill>
                <a:effectLst/>
                <a:latin typeface="Arial" panose="020B0604020202020204" pitchFamily="34" charset="0"/>
                <a:cs typeface="Arial" panose="020B0604020202020204" pitchFamily="34" charset="0"/>
              </a:rPr>
              <a:t>2</a:t>
            </a:r>
            <a:r>
              <a:rPr lang="vi-VN" sz="4000" b="0" i="0" u="none" strike="noStrike" dirty="0">
                <a:solidFill>
                  <a:srgbClr val="000000"/>
                </a:solidFill>
                <a:effectLst/>
                <a:latin typeface="Arial" panose="020B0604020202020204" pitchFamily="34"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3F7958-3267-E942-E1B5-F9C565041700}"/>
              </a:ext>
            </a:extLst>
          </p:cNvPr>
          <p:cNvSpPr txBox="1"/>
          <p:nvPr/>
        </p:nvSpPr>
        <p:spPr>
          <a:xfrm>
            <a:off x="883603" y="4229100"/>
            <a:ext cx="10546397" cy="3594638"/>
          </a:xfrm>
          <a:prstGeom prst="rect">
            <a:avLst/>
          </a:prstGeom>
          <a:noFill/>
        </p:spPr>
        <p:txBody>
          <a:bodyPr wrap="square">
            <a:spAutoFit/>
          </a:bodyPr>
          <a:lstStyle/>
          <a:p>
            <a:pPr algn="just">
              <a:lnSpc>
                <a:spcPct val="200000"/>
              </a:lnSpc>
            </a:pPr>
            <a:r>
              <a:rPr lang="en-US" sz="4000" b="0" u="none" strike="noStrike" dirty="0">
                <a:solidFill>
                  <a:srgbClr val="000000"/>
                </a:solidFill>
                <a:effectLst/>
                <a:latin typeface="Arial" panose="020B0604020202020204" pitchFamily="34" charset="0"/>
                <a:cs typeface="Arial" panose="020B0604020202020204" pitchFamily="34" charset="0"/>
              </a:rPr>
              <a:t>a) </a:t>
            </a:r>
            <a:r>
              <a:rPr lang="en-US" sz="4000" b="0" u="none" strike="noStrike" dirty="0" err="1">
                <a:solidFill>
                  <a:srgbClr val="000000"/>
                </a:solidFill>
                <a:effectLst/>
                <a:latin typeface="Arial" panose="020B0604020202020204" pitchFamily="34" charset="0"/>
                <a:cs typeface="Arial" panose="020B0604020202020204" pitchFamily="34" charset="0"/>
              </a:rPr>
              <a:t>Tìm</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hệ</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số</a:t>
            </a:r>
            <a:r>
              <a:rPr lang="en-US" sz="4000" b="0" u="none" strike="noStrike" dirty="0">
                <a:solidFill>
                  <a:srgbClr val="000000"/>
                </a:solidFill>
                <a:effectLst/>
                <a:latin typeface="Arial" panose="020B0604020202020204" pitchFamily="34" charset="0"/>
                <a:cs typeface="Arial" panose="020B0604020202020204" pitchFamily="34" charset="0"/>
              </a:rPr>
              <a:t> a.</a:t>
            </a:r>
          </a:p>
          <a:p>
            <a:pPr algn="just">
              <a:lnSpc>
                <a:spcPct val="200000"/>
              </a:lnSpc>
            </a:pPr>
            <a:r>
              <a:rPr lang="en-US" sz="4000" b="0" u="none" strike="noStrike" dirty="0">
                <a:solidFill>
                  <a:srgbClr val="000000"/>
                </a:solidFill>
                <a:effectLst/>
                <a:latin typeface="Arial" panose="020B0604020202020204" pitchFamily="34" charset="0"/>
                <a:cs typeface="Arial" panose="020B0604020202020204" pitchFamily="34" charset="0"/>
              </a:rPr>
              <a:t>b) </a:t>
            </a:r>
            <a:r>
              <a:rPr lang="en-US" sz="4000" b="0" u="none" strike="noStrike" dirty="0" err="1">
                <a:solidFill>
                  <a:srgbClr val="000000"/>
                </a:solidFill>
                <a:effectLst/>
                <a:latin typeface="Arial" panose="020B0604020202020204" pitchFamily="34" charset="0"/>
                <a:cs typeface="Arial" panose="020B0604020202020204" pitchFamily="34" charset="0"/>
              </a:rPr>
              <a:t>Tìm</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điểm</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thuộc</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đồ</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thị</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có</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hoành</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độ</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bằng</a:t>
            </a:r>
            <a:r>
              <a:rPr lang="en-US" sz="4000" b="0" u="none" strike="noStrike" dirty="0">
                <a:solidFill>
                  <a:srgbClr val="000000"/>
                </a:solidFill>
                <a:effectLst/>
                <a:latin typeface="Arial" panose="020B0604020202020204" pitchFamily="34" charset="0"/>
                <a:cs typeface="Arial" panose="020B0604020202020204" pitchFamily="34" charset="0"/>
              </a:rPr>
              <a:t> 3.</a:t>
            </a:r>
          </a:p>
          <a:p>
            <a:pPr algn="just">
              <a:lnSpc>
                <a:spcPct val="200000"/>
              </a:lnSpc>
            </a:pPr>
            <a:r>
              <a:rPr lang="en-US" sz="4000" b="0" u="none" strike="noStrike" dirty="0">
                <a:solidFill>
                  <a:srgbClr val="000000"/>
                </a:solidFill>
                <a:effectLst/>
                <a:latin typeface="Arial" panose="020B0604020202020204" pitchFamily="34" charset="0"/>
                <a:cs typeface="Arial" panose="020B0604020202020204" pitchFamily="34" charset="0"/>
              </a:rPr>
              <a:t>c) </a:t>
            </a:r>
            <a:r>
              <a:rPr lang="en-US" sz="4000" b="0" u="none" strike="noStrike" dirty="0" err="1">
                <a:solidFill>
                  <a:srgbClr val="000000"/>
                </a:solidFill>
                <a:effectLst/>
                <a:latin typeface="Arial" panose="020B0604020202020204" pitchFamily="34" charset="0"/>
                <a:cs typeface="Arial" panose="020B0604020202020204" pitchFamily="34" charset="0"/>
              </a:rPr>
              <a:t>Tìm</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điểm</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thuộc</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đồ</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thị</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có</a:t>
            </a:r>
            <a:r>
              <a:rPr lang="en-US" sz="4000" b="0" u="none" strike="noStrike" dirty="0">
                <a:solidFill>
                  <a:srgbClr val="000000"/>
                </a:solidFill>
                <a:effectLst/>
                <a:latin typeface="Arial" panose="020B0604020202020204" pitchFamily="34" charset="0"/>
                <a:cs typeface="Arial" panose="020B0604020202020204" pitchFamily="34" charset="0"/>
              </a:rPr>
              <a:t> tung </a:t>
            </a:r>
            <a:r>
              <a:rPr lang="en-US" sz="4000" b="0" u="none" strike="noStrike" dirty="0" err="1">
                <a:solidFill>
                  <a:srgbClr val="000000"/>
                </a:solidFill>
                <a:effectLst/>
                <a:latin typeface="Arial" panose="020B0604020202020204" pitchFamily="34" charset="0"/>
                <a:cs typeface="Arial" panose="020B0604020202020204" pitchFamily="34" charset="0"/>
              </a:rPr>
              <a:t>độ</a:t>
            </a:r>
            <a:r>
              <a:rPr lang="en-US" sz="4000" b="0" u="none" strike="noStrike" dirty="0">
                <a:solidFill>
                  <a:srgbClr val="000000"/>
                </a:solidFill>
                <a:effectLst/>
                <a:latin typeface="Arial" panose="020B0604020202020204" pitchFamily="34" charset="0"/>
                <a:cs typeface="Arial" panose="020B0604020202020204" pitchFamily="34" charset="0"/>
              </a:rPr>
              <a:t> </a:t>
            </a:r>
            <a:r>
              <a:rPr lang="en-US" sz="4000" b="0" u="none" strike="noStrike" dirty="0" err="1">
                <a:solidFill>
                  <a:srgbClr val="000000"/>
                </a:solidFill>
                <a:effectLst/>
                <a:latin typeface="Arial" panose="020B0604020202020204" pitchFamily="34" charset="0"/>
                <a:cs typeface="Arial" panose="020B0604020202020204" pitchFamily="34" charset="0"/>
              </a:rPr>
              <a:t>bằng</a:t>
            </a:r>
            <a:r>
              <a:rPr lang="en-US" sz="4000" b="0" u="none" strike="noStrike" dirty="0">
                <a:solidFill>
                  <a:srgbClr val="000000"/>
                </a:solidFill>
                <a:effectLst/>
                <a:latin typeface="Arial" panose="020B0604020202020204" pitchFamily="34" charset="0"/>
                <a:cs typeface="Arial" panose="020B0604020202020204" pitchFamily="34" charset="0"/>
              </a:rPr>
              <a:t> 4.</a:t>
            </a:r>
          </a:p>
        </p:txBody>
      </p:sp>
      <p:pic>
        <p:nvPicPr>
          <p:cNvPr id="8" name="Picture 7">
            <a:extLst>
              <a:ext uri="{FF2B5EF4-FFF2-40B4-BE49-F238E27FC236}">
                <a16:creationId xmlns:a16="http://schemas.microsoft.com/office/drawing/2014/main" id="{2580ABF0-9450-2BEF-4F39-83FF0A845F20}"/>
              </a:ext>
            </a:extLst>
          </p:cNvPr>
          <p:cNvPicPr>
            <a:picLocks noChangeAspect="1"/>
          </p:cNvPicPr>
          <p:nvPr/>
        </p:nvPicPr>
        <p:blipFill>
          <a:blip r:embed="rId2"/>
          <a:stretch>
            <a:fillRect/>
          </a:stretch>
        </p:blipFill>
        <p:spPr>
          <a:xfrm>
            <a:off x="11811000" y="1144304"/>
            <a:ext cx="5593397" cy="8400176"/>
          </a:xfrm>
          <a:prstGeom prst="rect">
            <a:avLst/>
          </a:prstGeom>
        </p:spPr>
      </p:pic>
    </p:spTree>
    <p:extLst>
      <p:ext uri="{BB962C8B-B14F-4D97-AF65-F5344CB8AC3E}">
        <p14:creationId xmlns:p14="http://schemas.microsoft.com/office/powerpoint/2010/main" val="10934732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dissolve">
                                      <p:cBhvr>
                                        <p:cTn id="20" dur="500"/>
                                        <p:tgtEl>
                                          <p:spTgt spid="6">
                                            <p:txEl>
                                              <p:pRg st="1" end="1"/>
                                            </p:txEl>
                                          </p:spTgt>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dissolv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4D6F7E-C068-FA8D-5858-4618A99AEA8B}"/>
              </a:ext>
            </a:extLst>
          </p:cNvPr>
          <p:cNvSpPr txBox="1"/>
          <p:nvPr/>
        </p:nvSpPr>
        <p:spPr>
          <a:xfrm flipH="1">
            <a:off x="7581900" y="4191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p:pic>
        <p:nvPicPr>
          <p:cNvPr id="5" name="Picture 4">
            <a:extLst>
              <a:ext uri="{FF2B5EF4-FFF2-40B4-BE49-F238E27FC236}">
                <a16:creationId xmlns:a16="http://schemas.microsoft.com/office/drawing/2014/main" id="{F549AB5D-C79E-2519-54B7-D0C41AD1D46F}"/>
              </a:ext>
            </a:extLst>
          </p:cNvPr>
          <p:cNvPicPr>
            <a:picLocks noChangeAspect="1"/>
          </p:cNvPicPr>
          <p:nvPr/>
        </p:nvPicPr>
        <p:blipFill>
          <a:blip r:embed="rId2"/>
          <a:stretch>
            <a:fillRect/>
          </a:stretch>
        </p:blipFill>
        <p:spPr>
          <a:xfrm>
            <a:off x="11551603" y="943412"/>
            <a:ext cx="5593397" cy="8400176"/>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C7CEFBE-F188-840E-F387-43039AFB53F1}"/>
                  </a:ext>
                </a:extLst>
              </p:cNvPr>
              <p:cNvSpPr txBox="1"/>
              <p:nvPr/>
            </p:nvSpPr>
            <p:spPr>
              <a:xfrm>
                <a:off x="1143000" y="1686737"/>
                <a:ext cx="9144000" cy="5029454"/>
              </a:xfrm>
              <a:prstGeom prst="rect">
                <a:avLst/>
              </a:prstGeom>
              <a:noFill/>
            </p:spPr>
            <p:txBody>
              <a:bodyPr wrap="square">
                <a:spAutoFit/>
              </a:bodyPr>
              <a:lstStyle/>
              <a:p>
                <a:pPr algn="just">
                  <a:lnSpc>
                    <a:spcPct val="200000"/>
                  </a:lnSpc>
                  <a:spcAft>
                    <a:spcPts val="800"/>
                  </a:spcAft>
                </a:pP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a:t>
                </a: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Thay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 </m:t>
                    </m:r>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16</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đồ</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thị</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hàm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16</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TextBox 8">
                <a:extLst>
                  <a:ext uri="{FF2B5EF4-FFF2-40B4-BE49-F238E27FC236}">
                    <a16:creationId xmlns:a16="http://schemas.microsoft.com/office/drawing/2014/main" id="{9C7CEFBE-F188-840E-F387-43039AFB53F1}"/>
                  </a:ext>
                </a:extLst>
              </p:cNvPr>
              <p:cNvSpPr txBox="1">
                <a:spLocks noRot="1" noChangeAspect="1" noMove="1" noResize="1" noEditPoints="1" noAdjustHandles="1" noChangeArrowheads="1" noChangeShapeType="1" noTextEdit="1"/>
              </p:cNvSpPr>
              <p:nvPr/>
            </p:nvSpPr>
            <p:spPr>
              <a:xfrm>
                <a:off x="1143000" y="1686737"/>
                <a:ext cx="9144000" cy="5029454"/>
              </a:xfrm>
              <a:prstGeom prst="rect">
                <a:avLst/>
              </a:prstGeom>
              <a:blipFill>
                <a:blip r:embed="rId3"/>
                <a:stretch>
                  <a:fillRect l="-2497" r="-2358" b="-1008"/>
                </a:stretch>
              </a:blipFill>
            </p:spPr>
            <p:txBody>
              <a:bodyPr/>
              <a:lstStyle/>
              <a:p>
                <a:r>
                  <a:rPr lang="en-VN">
                    <a:noFill/>
                  </a:rPr>
                  <a:t> </a:t>
                </a:r>
              </a:p>
            </p:txBody>
          </p:sp>
        </mc:Fallback>
      </mc:AlternateContent>
    </p:spTree>
    <p:extLst>
      <p:ext uri="{BB962C8B-B14F-4D97-AF65-F5344CB8AC3E}">
        <p14:creationId xmlns:p14="http://schemas.microsoft.com/office/powerpoint/2010/main" val="1891128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28DED98-6B2F-1638-D3FC-E9191220B1C8}"/>
                  </a:ext>
                </a:extLst>
              </p:cNvPr>
              <p:cNvSpPr txBox="1"/>
              <p:nvPr/>
            </p:nvSpPr>
            <p:spPr>
              <a:xfrm>
                <a:off x="914400" y="342900"/>
                <a:ext cx="16459200" cy="8730082"/>
              </a:xfrm>
              <a:prstGeom prst="rect">
                <a:avLst/>
              </a:prstGeom>
              <a:noFill/>
            </p:spPr>
            <p:txBody>
              <a:bodyPr wrap="square">
                <a:spAutoFit/>
              </a:bodyPr>
              <a:lstStyle/>
              <a:p>
                <a:pPr algn="just">
                  <a:lnSpc>
                    <a:spcPct val="20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Vì</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nên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hàm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đã</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cho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dạng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Thay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hàm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Vậy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thuộc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đồ</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thị</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hoành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độ</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bằng</a:t>
                </a:r>
                <a:r>
                  <a:rPr lang="pt-BR" sz="4000" dirty="0">
                    <a:effectLst/>
                    <a:latin typeface="Arial" panose="020B0604020202020204" pitchFamily="34" charset="0"/>
                    <a:ea typeface="Times New Roman" panose="02020603050405020304" pitchFamily="18" charset="0"/>
                    <a:cs typeface="Arial" panose="020B0604020202020204" pitchFamily="34" charset="0"/>
                  </a:rPr>
                  <a:t> 3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 12).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Thay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hàm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4 = </a:t>
                </a:r>
                <a14:m>
                  <m:oMath xmlns:m="http://schemas.openxmlformats.org/officeDocument/2006/math">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Vậy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thuộc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đồ</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thị</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tung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độ</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bằng</a:t>
                </a:r>
                <a:r>
                  <a:rPr lang="pt-BR" sz="4000" dirty="0">
                    <a:effectLst/>
                    <a:latin typeface="Arial" panose="020B0604020202020204" pitchFamily="34" charset="0"/>
                    <a:ea typeface="Times New Roman" panose="02020603050405020304" pitchFamily="18" charset="0"/>
                    <a:cs typeface="Arial" panose="020B0604020202020204" pitchFamily="34" charset="0"/>
                  </a:rPr>
                  <a:t> 4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4</m:t>
                        </m:r>
                      </m:e>
                    </m: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728DED98-6B2F-1638-D3FC-E9191220B1C8}"/>
                  </a:ext>
                </a:extLst>
              </p:cNvPr>
              <p:cNvSpPr txBox="1">
                <a:spLocks noRot="1" noChangeAspect="1" noMove="1" noResize="1" noEditPoints="1" noAdjustHandles="1" noChangeArrowheads="1" noChangeShapeType="1" noTextEdit="1"/>
              </p:cNvSpPr>
              <p:nvPr/>
            </p:nvSpPr>
            <p:spPr>
              <a:xfrm>
                <a:off x="914400" y="342900"/>
                <a:ext cx="16459200" cy="8730082"/>
              </a:xfrm>
              <a:prstGeom prst="rect">
                <a:avLst/>
              </a:prstGeom>
              <a:blipFill>
                <a:blip r:embed="rId2"/>
                <a:stretch>
                  <a:fillRect l="-1312" b="-1451"/>
                </a:stretch>
              </a:blipFill>
            </p:spPr>
            <p:txBody>
              <a:bodyPr/>
              <a:lstStyle/>
              <a:p>
                <a:r>
                  <a:rPr lang="en-VN">
                    <a:noFill/>
                  </a:rPr>
                  <a:t> </a:t>
                </a:r>
              </a:p>
            </p:txBody>
          </p:sp>
        </mc:Fallback>
      </mc:AlternateContent>
      <p:sp>
        <p:nvSpPr>
          <p:cNvPr id="2" name="Freeform 17">
            <a:extLst>
              <a:ext uri="{FF2B5EF4-FFF2-40B4-BE49-F238E27FC236}">
                <a16:creationId xmlns:a16="http://schemas.microsoft.com/office/drawing/2014/main" id="{1FC2A16E-7321-931A-47E3-8A440C82362D}"/>
              </a:ext>
            </a:extLst>
          </p:cNvPr>
          <p:cNvSpPr/>
          <p:nvPr/>
        </p:nvSpPr>
        <p:spPr>
          <a:xfrm>
            <a:off x="16306800" y="542827"/>
            <a:ext cx="1342381" cy="1342381"/>
          </a:xfrm>
          <a:custGeom>
            <a:avLst/>
            <a:gdLst/>
            <a:ahLst/>
            <a:cxnLst/>
            <a:rect l="l" t="t" r="r" b="b"/>
            <a:pathLst>
              <a:path w="1342381" h="1342381">
                <a:moveTo>
                  <a:pt x="0" y="0"/>
                </a:moveTo>
                <a:lnTo>
                  <a:pt x="1342381" y="0"/>
                </a:lnTo>
                <a:lnTo>
                  <a:pt x="1342381" y="1342380"/>
                </a:lnTo>
                <a:lnTo>
                  <a:pt x="0" y="1342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17">
            <a:extLst>
              <a:ext uri="{FF2B5EF4-FFF2-40B4-BE49-F238E27FC236}">
                <a16:creationId xmlns:a16="http://schemas.microsoft.com/office/drawing/2014/main" id="{9A302107-09E6-AAED-6BC2-EDBEEA93C4F9}"/>
              </a:ext>
            </a:extLst>
          </p:cNvPr>
          <p:cNvSpPr/>
          <p:nvPr/>
        </p:nvSpPr>
        <p:spPr>
          <a:xfrm>
            <a:off x="16306800" y="7930528"/>
            <a:ext cx="1342381" cy="1342381"/>
          </a:xfrm>
          <a:custGeom>
            <a:avLst/>
            <a:gdLst/>
            <a:ahLst/>
            <a:cxnLst/>
            <a:rect l="l" t="t" r="r" b="b"/>
            <a:pathLst>
              <a:path w="1342381" h="1342381">
                <a:moveTo>
                  <a:pt x="0" y="0"/>
                </a:moveTo>
                <a:lnTo>
                  <a:pt x="1342381" y="0"/>
                </a:lnTo>
                <a:lnTo>
                  <a:pt x="1342381" y="1342380"/>
                </a:lnTo>
                <a:lnTo>
                  <a:pt x="0" y="1342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6223046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par>
                          <p:cTn id="21" fill="hold">
                            <p:stCondLst>
                              <p:cond delay="500"/>
                            </p:stCondLst>
                            <p:childTnLst>
                              <p:par>
                                <p:cTn id="22" presetID="3" presetClass="entr" presetSubtype="1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6CAE0CD-373D-EF39-6927-B3BAC4B29941}"/>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5</a:t>
            </a:r>
          </a:p>
        </p:txBody>
      </p:sp>
      <p:sp>
        <p:nvSpPr>
          <p:cNvPr id="5" name="TextBox 4">
            <a:extLst>
              <a:ext uri="{FF2B5EF4-FFF2-40B4-BE49-F238E27FC236}">
                <a16:creationId xmlns:a16="http://schemas.microsoft.com/office/drawing/2014/main" id="{1E8033BB-EDD1-54B5-F4DD-C768094E809C}"/>
              </a:ext>
            </a:extLst>
          </p:cNvPr>
          <p:cNvSpPr txBox="1"/>
          <p:nvPr/>
        </p:nvSpPr>
        <p:spPr>
          <a:xfrm>
            <a:off x="5562600" y="750957"/>
            <a:ext cx="9144000" cy="707886"/>
          </a:xfrm>
          <a:prstGeom prst="rect">
            <a:avLst/>
          </a:prstGeom>
          <a:noFill/>
        </p:spPr>
        <p:txBody>
          <a:bodyPr wrap="square">
            <a:spAutoFit/>
          </a:bodyPr>
          <a:lstStyle/>
          <a:p>
            <a:r>
              <a:rPr lang="vi-VN" sz="4000" b="0" i="0" u="none" strike="noStrike" dirty="0">
                <a:solidFill>
                  <a:srgbClr val="000000"/>
                </a:solidFill>
                <a:effectLst/>
                <a:latin typeface="Arial" panose="020B0604020202020204" pitchFamily="34" charset="0"/>
                <a:cs typeface="Arial" panose="020B0604020202020204" pitchFamily="34" charset="0"/>
              </a:rPr>
              <a:t>Giải các phương trình:</a:t>
            </a:r>
            <a:endParaRPr lang="en-VN"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C7B9974-FDFA-60E3-6AFD-12F9AFE85235}"/>
                  </a:ext>
                </a:extLst>
              </p:cNvPr>
              <p:cNvSpPr txBox="1"/>
              <p:nvPr/>
            </p:nvSpPr>
            <p:spPr>
              <a:xfrm>
                <a:off x="1087582" y="2019980"/>
                <a:ext cx="16112836" cy="2453044"/>
              </a:xfrm>
              <a:prstGeom prst="rect">
                <a:avLst/>
              </a:prstGeom>
              <a:noFill/>
            </p:spPr>
            <p:txBody>
              <a:bodyPr wrap="square">
                <a:spAutoFit/>
              </a:bodyPr>
              <a:lstStyle/>
              <a:p>
                <a:pPr algn="just">
                  <a:lnSpc>
                    <a:spcPct val="200000"/>
                  </a:lnSpc>
                </a:pPr>
                <a:r>
                  <a:rPr lang="en-US" sz="4000" b="0" i="0" u="none" strike="noStrike" dirty="0">
                    <a:solidFill>
                      <a:srgbClr val="000000"/>
                    </a:solidFill>
                    <a:effectLst/>
                    <a:latin typeface="Arial" panose="020B0604020202020204" pitchFamily="34" charset="0"/>
                    <a:cs typeface="Arial" panose="020B0604020202020204" pitchFamily="34" charset="0"/>
                  </a:rPr>
                  <a:t>a) 3x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 2x – 4 = 0;								b) 9x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 24x + 16 = 0;</a:t>
                </a:r>
              </a:p>
              <a:p>
                <a:pPr algn="just">
                  <a:lnSpc>
                    <a:spcPct val="200000"/>
                  </a:lnSpc>
                </a:pPr>
                <a:r>
                  <a:rPr lang="en-US" sz="4000" b="0" i="0" u="none" strike="noStrike" dirty="0">
                    <a:solidFill>
                      <a:srgbClr val="000000"/>
                    </a:solidFill>
                    <a:effectLst/>
                    <a:latin typeface="Arial" panose="020B0604020202020204" pitchFamily="34" charset="0"/>
                    <a:cs typeface="Arial" panose="020B0604020202020204" pitchFamily="34" charset="0"/>
                  </a:rPr>
                  <a:t>c) 2x</a:t>
                </a:r>
                <a:r>
                  <a:rPr lang="en-US" sz="4000" b="0" i="0" u="none" strike="noStrike" baseline="30000" dirty="0">
                    <a:solidFill>
                      <a:srgbClr val="000000"/>
                    </a:solidFill>
                    <a:effectLst/>
                    <a:latin typeface="Arial" panose="020B0604020202020204" pitchFamily="34" charset="0"/>
                    <a:cs typeface="Arial" panose="020B0604020202020204" pitchFamily="34" charset="0"/>
                  </a:rPr>
                  <a:t>2 </a:t>
                </a:r>
                <a:r>
                  <a:rPr lang="en-US" sz="4000" b="0" i="0" u="none" strike="noStrike" dirty="0">
                    <a:solidFill>
                      <a:srgbClr val="000000"/>
                    </a:solidFill>
                    <a:effectLst/>
                    <a:latin typeface="Arial" panose="020B0604020202020204" pitchFamily="34" charset="0"/>
                    <a:cs typeface="Arial" panose="020B0604020202020204" pitchFamily="34" charset="0"/>
                  </a:rPr>
                  <a:t>+ x + </a:t>
                </a:r>
                <a14:m>
                  <m:oMath xmlns:m="http://schemas.openxmlformats.org/officeDocument/2006/math">
                    <m:rad>
                      <m:radPr>
                        <m:degHide m:val="on"/>
                        <m:ctrlPr>
                          <a:rPr lang="en-VN"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b="0" i="0" u="none" strike="noStrike" dirty="0">
                    <a:solidFill>
                      <a:srgbClr val="000000"/>
                    </a:solidFill>
                    <a:effectLst/>
                    <a:latin typeface="Arial" panose="020B0604020202020204" pitchFamily="34" charset="0"/>
                    <a:cs typeface="Arial" panose="020B0604020202020204" pitchFamily="34" charset="0"/>
                  </a:rPr>
                  <a:t>= 0.</a:t>
                </a:r>
              </a:p>
            </p:txBody>
          </p:sp>
        </mc:Choice>
        <mc:Fallback>
          <p:sp>
            <p:nvSpPr>
              <p:cNvPr id="8" name="TextBox 7">
                <a:extLst>
                  <a:ext uri="{FF2B5EF4-FFF2-40B4-BE49-F238E27FC236}">
                    <a16:creationId xmlns:a16="http://schemas.microsoft.com/office/drawing/2014/main" id="{CC7B9974-FDFA-60E3-6AFD-12F9AFE85235}"/>
                  </a:ext>
                </a:extLst>
              </p:cNvPr>
              <p:cNvSpPr txBox="1">
                <a:spLocks noRot="1" noChangeAspect="1" noMove="1" noResize="1" noEditPoints="1" noAdjustHandles="1" noChangeArrowheads="1" noChangeShapeType="1" noTextEdit="1"/>
              </p:cNvSpPr>
              <p:nvPr/>
            </p:nvSpPr>
            <p:spPr>
              <a:xfrm>
                <a:off x="1087582" y="2019980"/>
                <a:ext cx="16112836" cy="2453044"/>
              </a:xfrm>
              <a:prstGeom prst="rect">
                <a:avLst/>
              </a:prstGeom>
              <a:blipFill>
                <a:blip r:embed="rId2"/>
                <a:stretch>
                  <a:fillRect l="-1339" r="-709" b="-9744"/>
                </a:stretch>
              </a:blipFill>
            </p:spPr>
            <p:txBody>
              <a:bodyPr/>
              <a:lstStyle/>
              <a:p>
                <a:r>
                  <a:rPr lang="en-VN">
                    <a:noFill/>
                  </a:rPr>
                  <a:t> </a:t>
                </a:r>
              </a:p>
            </p:txBody>
          </p:sp>
        </mc:Fallback>
      </mc:AlternateContent>
      <p:sp>
        <p:nvSpPr>
          <p:cNvPr id="2" name="TextBox 1">
            <a:extLst>
              <a:ext uri="{FF2B5EF4-FFF2-40B4-BE49-F238E27FC236}">
                <a16:creationId xmlns:a16="http://schemas.microsoft.com/office/drawing/2014/main" id="{60F67025-0386-F6BF-DD45-0A7F0FE42314}"/>
              </a:ext>
            </a:extLst>
          </p:cNvPr>
          <p:cNvSpPr txBox="1"/>
          <p:nvPr/>
        </p:nvSpPr>
        <p:spPr>
          <a:xfrm flipH="1">
            <a:off x="7581900" y="4789557"/>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CA87D0E-5EFC-1AFA-12A9-B5F7C20B6F35}"/>
                  </a:ext>
                </a:extLst>
              </p:cNvPr>
              <p:cNvSpPr txBox="1"/>
              <p:nvPr/>
            </p:nvSpPr>
            <p:spPr>
              <a:xfrm>
                <a:off x="978877" y="5813976"/>
                <a:ext cx="16192500" cy="3494996"/>
              </a:xfrm>
              <a:prstGeom prst="rect">
                <a:avLst/>
              </a:prstGeom>
              <a:noFill/>
            </p:spPr>
            <p:txBody>
              <a:bodyPr wrap="square">
                <a:spAutoFit/>
              </a:bodyPr>
              <a:lstStyle/>
              <a:p>
                <a:pPr algn="just">
                  <a:lnSpc>
                    <a:spcPct val="150000"/>
                  </a:lnSpc>
                  <a:spcAft>
                    <a:spcPts val="800"/>
                  </a:spcAft>
                </a:pP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=1+3 . 4=13</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rad>
                          <m:radPr>
                            <m:degHide m:val="on"/>
                            <m:ctrlPr>
                              <a:rPr lang="en-VN" sz="4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13</m:t>
                            </m:r>
                          </m:e>
                        </m:rad>
                      </m:num>
                      <m:den>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4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m:t>
                        </m:r>
                        <m:rad>
                          <m:radPr>
                            <m:degHide m:val="on"/>
                            <m:ctrlPr>
                              <a:rPr lang="en-VN" sz="4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13</m:t>
                            </m:r>
                          </m:e>
                        </m:rad>
                      </m:num>
                      <m:den>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DCA87D0E-5EFC-1AFA-12A9-B5F7C20B6F35}"/>
                  </a:ext>
                </a:extLst>
              </p:cNvPr>
              <p:cNvSpPr txBox="1">
                <a:spLocks noRot="1" noChangeAspect="1" noMove="1" noResize="1" noEditPoints="1" noAdjustHandles="1" noChangeArrowheads="1" noChangeShapeType="1" noTextEdit="1"/>
              </p:cNvSpPr>
              <p:nvPr/>
            </p:nvSpPr>
            <p:spPr>
              <a:xfrm>
                <a:off x="978877" y="5813976"/>
                <a:ext cx="16192500" cy="3494996"/>
              </a:xfrm>
              <a:prstGeom prst="rect">
                <a:avLst/>
              </a:prstGeom>
              <a:blipFill>
                <a:blip r:embed="rId3"/>
                <a:stretch>
                  <a:fillRect l="-1332" b="-2536"/>
                </a:stretch>
              </a:blipFill>
            </p:spPr>
            <p:txBody>
              <a:bodyPr/>
              <a:lstStyle/>
              <a:p>
                <a:r>
                  <a:rPr lang="en-VN">
                    <a:noFill/>
                  </a:rPr>
                  <a:t> </a:t>
                </a:r>
              </a:p>
            </p:txBody>
          </p:sp>
        </mc:Fallback>
      </mc:AlternateContent>
      <p:sp>
        <p:nvSpPr>
          <p:cNvPr id="6" name="Freeform 3">
            <a:extLst>
              <a:ext uri="{FF2B5EF4-FFF2-40B4-BE49-F238E27FC236}">
                <a16:creationId xmlns:a16="http://schemas.microsoft.com/office/drawing/2014/main" id="{00AB4465-6F88-FFBF-2D7F-D8D573FB0A8E}"/>
              </a:ext>
            </a:extLst>
          </p:cNvPr>
          <p:cNvSpPr/>
          <p:nvPr/>
        </p:nvSpPr>
        <p:spPr>
          <a:xfrm>
            <a:off x="15848871" y="5813976"/>
            <a:ext cx="1483900" cy="2057400"/>
          </a:xfrm>
          <a:custGeom>
            <a:avLst/>
            <a:gdLst/>
            <a:ahLst/>
            <a:cxnLst/>
            <a:rect l="l" t="t" r="r" b="b"/>
            <a:pathLst>
              <a:path w="1483900" h="2057400">
                <a:moveTo>
                  <a:pt x="0" y="0"/>
                </a:moveTo>
                <a:lnTo>
                  <a:pt x="1483899" y="0"/>
                </a:lnTo>
                <a:lnTo>
                  <a:pt x="1483899" y="2057400"/>
                </a:lnTo>
                <a:lnTo>
                  <a:pt x="0" y="2057400"/>
                </a:lnTo>
                <a:lnTo>
                  <a:pt x="0" y="0"/>
                </a:lnTo>
                <a:close/>
              </a:path>
            </a:pathLst>
          </a:custGeom>
          <a:blipFill>
            <a:blip r:embed="rId4"/>
            <a:stretch>
              <a:fillRect/>
            </a:stretch>
          </a:blipFill>
        </p:spPr>
      </p:sp>
    </p:spTree>
    <p:extLst>
      <p:ext uri="{BB962C8B-B14F-4D97-AF65-F5344CB8AC3E}">
        <p14:creationId xmlns:p14="http://schemas.microsoft.com/office/powerpoint/2010/main" val="28798830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dissolve">
                                      <p:cBhvr>
                                        <p:cTn id="11" dur="500"/>
                                        <p:tgtEl>
                                          <p:spTgt spid="8">
                                            <p:txEl>
                                              <p:pRg st="0" end="0"/>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dissolv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linds(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linds(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linds(horizontal)">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F0EDC4B-06D7-D5F7-7543-9A19DADD25A8}"/>
                  </a:ext>
                </a:extLst>
              </p:cNvPr>
              <p:cNvSpPr txBox="1"/>
              <p:nvPr/>
            </p:nvSpPr>
            <p:spPr>
              <a:xfrm>
                <a:off x="828675" y="495300"/>
                <a:ext cx="16630650" cy="7788864"/>
              </a:xfrm>
              <a:prstGeom prst="rect">
                <a:avLst/>
              </a:prstGeom>
              <a:noFill/>
            </p:spPr>
            <p:txBody>
              <a:bodyPr wrap="square">
                <a:spAutoFit/>
              </a:bodyPr>
              <a:lstStyle/>
              <a:p>
                <a:pPr algn="just">
                  <a:lnSpc>
                    <a:spcPct val="20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−24</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+16=0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d>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−2 . 3</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4+</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200000"/>
                  </a:lnSpc>
                  <a:spcAft>
                    <a:spcPts val="800"/>
                  </a:spcAft>
                </a:pP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m:t>
                            </m:r>
                          </m:e>
                        </m:d>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200000"/>
                  </a:lnSpc>
                  <a:spcAft>
                    <a:spcPts val="800"/>
                  </a:spcAft>
                </a:pPr>
                <a14:m>
                  <m:oMath xmlns:m="http://schemas.openxmlformats.org/officeDocument/2006/math">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Vậy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4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44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7F0EDC4B-06D7-D5F7-7543-9A19DADD25A8}"/>
                  </a:ext>
                </a:extLst>
              </p:cNvPr>
              <p:cNvSpPr txBox="1">
                <a:spLocks noRot="1" noChangeAspect="1" noMove="1" noResize="1" noEditPoints="1" noAdjustHandles="1" noChangeArrowheads="1" noChangeShapeType="1" noTextEdit="1"/>
              </p:cNvSpPr>
              <p:nvPr/>
            </p:nvSpPr>
            <p:spPr>
              <a:xfrm>
                <a:off x="828675" y="495300"/>
                <a:ext cx="16630650" cy="7788864"/>
              </a:xfrm>
              <a:prstGeom prst="rect">
                <a:avLst/>
              </a:prstGeom>
              <a:blipFill>
                <a:blip r:embed="rId2"/>
                <a:stretch>
                  <a:fillRect l="-1298" b="-163"/>
                </a:stretch>
              </a:blipFill>
            </p:spPr>
            <p:txBody>
              <a:bodyPr/>
              <a:lstStyle/>
              <a:p>
                <a:r>
                  <a:rPr lang="en-VN">
                    <a:noFill/>
                  </a:rPr>
                  <a:t> </a:t>
                </a:r>
              </a:p>
            </p:txBody>
          </p:sp>
        </mc:Fallback>
      </mc:AlternateContent>
      <p:sp>
        <p:nvSpPr>
          <p:cNvPr id="2" name="Freeform 3">
            <a:extLst>
              <a:ext uri="{FF2B5EF4-FFF2-40B4-BE49-F238E27FC236}">
                <a16:creationId xmlns:a16="http://schemas.microsoft.com/office/drawing/2014/main" id="{9212EE20-E0AB-2BB1-681B-D381CE0207A7}"/>
              </a:ext>
            </a:extLst>
          </p:cNvPr>
          <p:cNvSpPr/>
          <p:nvPr/>
        </p:nvSpPr>
        <p:spPr>
          <a:xfrm>
            <a:off x="14833154" y="6124462"/>
            <a:ext cx="2626171" cy="3642276"/>
          </a:xfrm>
          <a:custGeom>
            <a:avLst/>
            <a:gdLst/>
            <a:ahLst/>
            <a:cxnLst/>
            <a:rect l="l" t="t" r="r" b="b"/>
            <a:pathLst>
              <a:path w="1483900" h="2057400">
                <a:moveTo>
                  <a:pt x="0" y="0"/>
                </a:moveTo>
                <a:lnTo>
                  <a:pt x="1483899" y="0"/>
                </a:lnTo>
                <a:lnTo>
                  <a:pt x="1483899" y="2057400"/>
                </a:lnTo>
                <a:lnTo>
                  <a:pt x="0" y="2057400"/>
                </a:lnTo>
                <a:lnTo>
                  <a:pt x="0" y="0"/>
                </a:lnTo>
                <a:close/>
              </a:path>
            </a:pathLst>
          </a:custGeom>
          <a:blipFill>
            <a:blip r:embed="rId3"/>
            <a:stretch>
              <a:fillRect/>
            </a:stretch>
          </a:blipFill>
        </p:spPr>
      </p:sp>
    </p:spTree>
    <p:extLst>
      <p:ext uri="{BB962C8B-B14F-4D97-AF65-F5344CB8AC3E}">
        <p14:creationId xmlns:p14="http://schemas.microsoft.com/office/powerpoint/2010/main" val="409525200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linds(horizontal)">
                                      <p:cBhvr>
                                        <p:cTn id="11" dur="500"/>
                                        <p:tgtEl>
                                          <p:spTgt spid="5">
                                            <p:txEl>
                                              <p:pRg st="2" end="2"/>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blinds(horizontal)">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76573142-99E9-86D5-99B8-11C0C7FA41C0}"/>
                  </a:ext>
                </a:extLst>
              </p:cNvPr>
              <p:cNvSpPr txBox="1"/>
              <p:nvPr/>
            </p:nvSpPr>
            <p:spPr>
              <a:xfrm>
                <a:off x="1157287" y="1078476"/>
                <a:ext cx="15973425" cy="4065024"/>
              </a:xfrm>
              <a:prstGeom prst="rect">
                <a:avLst/>
              </a:prstGeom>
              <a:noFill/>
            </p:spPr>
            <p:txBody>
              <a:bodyPr wrap="square">
                <a:spAutoFit/>
              </a:bodyPr>
              <a:lstStyle/>
              <a:p>
                <a:pPr algn="just">
                  <a:lnSpc>
                    <a:spcPct val="20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−4 . 2 . </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&lt;0 </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vô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TextBox 1">
                <a:extLst>
                  <a:ext uri="{FF2B5EF4-FFF2-40B4-BE49-F238E27FC236}">
                    <a16:creationId xmlns:a16="http://schemas.microsoft.com/office/drawing/2014/main" id="{76573142-99E9-86D5-99B8-11C0C7FA41C0}"/>
                  </a:ext>
                </a:extLst>
              </p:cNvPr>
              <p:cNvSpPr txBox="1">
                <a:spLocks noRot="1" noChangeAspect="1" noMove="1" noResize="1" noEditPoints="1" noAdjustHandles="1" noChangeArrowheads="1" noChangeShapeType="1" noTextEdit="1"/>
              </p:cNvSpPr>
              <p:nvPr/>
            </p:nvSpPr>
            <p:spPr>
              <a:xfrm>
                <a:off x="1157287" y="1078476"/>
                <a:ext cx="15973425" cy="4065024"/>
              </a:xfrm>
              <a:prstGeom prst="rect">
                <a:avLst/>
              </a:prstGeom>
              <a:blipFill>
                <a:blip r:embed="rId2"/>
                <a:stretch>
                  <a:fillRect l="-1431" b="-5280"/>
                </a:stretch>
              </a:blipFill>
            </p:spPr>
            <p:txBody>
              <a:bodyPr/>
              <a:lstStyle/>
              <a:p>
                <a:r>
                  <a:rPr lang="en-VN">
                    <a:noFill/>
                  </a:rPr>
                  <a:t> </a:t>
                </a:r>
              </a:p>
            </p:txBody>
          </p:sp>
        </mc:Fallback>
      </mc:AlternateContent>
      <p:sp>
        <p:nvSpPr>
          <p:cNvPr id="3" name="Freeform 3">
            <a:extLst>
              <a:ext uri="{FF2B5EF4-FFF2-40B4-BE49-F238E27FC236}">
                <a16:creationId xmlns:a16="http://schemas.microsoft.com/office/drawing/2014/main" id="{BBFE1866-8FB8-79DA-0D87-8F99242BBAA3}"/>
              </a:ext>
            </a:extLst>
          </p:cNvPr>
          <p:cNvSpPr/>
          <p:nvPr/>
        </p:nvSpPr>
        <p:spPr>
          <a:xfrm>
            <a:off x="14020800" y="5981700"/>
            <a:ext cx="2626171" cy="3642276"/>
          </a:xfrm>
          <a:custGeom>
            <a:avLst/>
            <a:gdLst/>
            <a:ahLst/>
            <a:cxnLst/>
            <a:rect l="l" t="t" r="r" b="b"/>
            <a:pathLst>
              <a:path w="1483900" h="2057400">
                <a:moveTo>
                  <a:pt x="0" y="0"/>
                </a:moveTo>
                <a:lnTo>
                  <a:pt x="1483899" y="0"/>
                </a:lnTo>
                <a:lnTo>
                  <a:pt x="1483899" y="2057400"/>
                </a:lnTo>
                <a:lnTo>
                  <a:pt x="0" y="2057400"/>
                </a:lnTo>
                <a:lnTo>
                  <a:pt x="0" y="0"/>
                </a:lnTo>
                <a:close/>
              </a:path>
            </a:pathLst>
          </a:custGeom>
          <a:blipFill>
            <a:blip r:embed="rId3"/>
            <a:stretch>
              <a:fillRect/>
            </a:stretch>
          </a:blipFill>
        </p:spPr>
      </p:sp>
    </p:spTree>
    <p:extLst>
      <p:ext uri="{BB962C8B-B14F-4D97-AF65-F5344CB8AC3E}">
        <p14:creationId xmlns:p14="http://schemas.microsoft.com/office/powerpoint/2010/main" val="116608569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5CB4BE-CEB6-331C-6DB3-3470443966B3}"/>
                  </a:ext>
                </a:extLst>
              </p:cNvPr>
              <p:cNvSpPr txBox="1"/>
              <p:nvPr/>
            </p:nvSpPr>
            <p:spPr>
              <a:xfrm>
                <a:off x="554733" y="495266"/>
                <a:ext cx="17178534" cy="5458867"/>
              </a:xfrm>
              <a:prstGeom prst="rect">
                <a:avLst/>
              </a:prstGeom>
              <a:noFill/>
            </p:spPr>
            <p:txBody>
              <a:bodyPr wrap="square" rtlCol="0">
                <a:spAutoFit/>
              </a:bodyPr>
              <a:lstStyle/>
              <a:p>
                <a:pPr algn="just">
                  <a:lnSpc>
                    <a:spcPct val="200000"/>
                  </a:lnSpc>
                </a:pPr>
                <a:r>
                  <a:rPr lang="en-VN" sz="4000" dirty="0">
                    <a:latin typeface="Arial" panose="020B0604020202020204" pitchFamily="34" charset="0"/>
                    <a:cs typeface="Arial" panose="020B0604020202020204" pitchFamily="34" charset="0"/>
                  </a:rPr>
                  <a:t>2. Giả sử đồ thị của hàm số y = ax</a:t>
                </a:r>
                <a:r>
                  <a:rPr lang="en-VN" sz="4000" baseline="30000" dirty="0">
                    <a:latin typeface="Arial" panose="020B0604020202020204" pitchFamily="34" charset="0"/>
                    <a:cs typeface="Arial" panose="020B0604020202020204" pitchFamily="34" charset="0"/>
                  </a:rPr>
                  <a:t>2</a:t>
                </a:r>
                <a:r>
                  <a:rPr lang="en-VN" sz="4000" dirty="0">
                    <a:latin typeface="Arial" panose="020B0604020202020204" pitchFamily="34" charset="0"/>
                    <a:cs typeface="Arial" panose="020B0604020202020204" pitchFamily="34" charset="0"/>
                  </a:rPr>
                  <a:t> là parabol ở Hình 9.</a:t>
                </a:r>
              </a:p>
              <a:p>
                <a:pPr algn="just">
                  <a:lnSpc>
                    <a:spcPct val="200000"/>
                  </a:lnSpc>
                </a:pPr>
                <a:r>
                  <a:rPr lang="en-VN" sz="4000" dirty="0">
                    <a:latin typeface="Arial" panose="020B0604020202020204" pitchFamily="34" charset="0"/>
                    <a:cs typeface="Arial" panose="020B0604020202020204" pitchFamily="34" charset="0"/>
                  </a:rPr>
                  <a:t>Giá trị của a bằng</a:t>
                </a:r>
              </a:p>
              <a:p>
                <a:pPr algn="just">
                  <a:lnSpc>
                    <a:spcPct val="200000"/>
                  </a:lnSpc>
                </a:pPr>
                <a:r>
                  <a:rPr lang="en-VN" sz="4000" dirty="0">
                    <a:latin typeface="Arial" panose="020B0604020202020204" pitchFamily="34" charset="0"/>
                    <a:cs typeface="Arial" panose="020B0604020202020204" pitchFamily="34" charset="0"/>
                  </a:rPr>
                  <a:t>	A. 2.					B. -2.		</a:t>
                </a:r>
              </a:p>
              <a:p>
                <a:pPr algn="just">
                  <a:lnSpc>
                    <a:spcPct val="200000"/>
                  </a:lnSpc>
                </a:pPr>
                <a:r>
                  <a:rPr lang="en-VN" sz="4000" dirty="0">
                    <a:latin typeface="Arial" panose="020B0604020202020204" pitchFamily="34" charset="0"/>
                    <a:cs typeface="Arial" panose="020B0604020202020204" pitchFamily="34" charset="0"/>
                  </a:rPr>
                  <a:t>	C.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000" dirty="0">
                    <a:latin typeface="Arial" panose="020B0604020202020204" pitchFamily="34" charset="0"/>
                    <a:cs typeface="Arial" panose="020B0604020202020204" pitchFamily="34" charset="0"/>
                  </a:rPr>
                  <a:t>	.					D.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000" dirty="0">
                    <a:latin typeface="Arial" panose="020B0604020202020204" pitchFamily="34" charset="0"/>
                    <a:cs typeface="Arial" panose="020B0604020202020204" pitchFamily="34" charset="0"/>
                  </a:rPr>
                  <a:t>.</a:t>
                </a:r>
              </a:p>
            </p:txBody>
          </p:sp>
        </mc:Choice>
        <mc:Fallback>
          <p:sp>
            <p:nvSpPr>
              <p:cNvPr id="4" name="TextBox 3">
                <a:extLst>
                  <a:ext uri="{FF2B5EF4-FFF2-40B4-BE49-F238E27FC236}">
                    <a16:creationId xmlns:a16="http://schemas.microsoft.com/office/drawing/2014/main" id="{A35CB4BE-CEB6-331C-6DB3-3470443966B3}"/>
                  </a:ext>
                </a:extLst>
              </p:cNvPr>
              <p:cNvSpPr txBox="1">
                <a:spLocks noRot="1" noChangeAspect="1" noMove="1" noResize="1" noEditPoints="1" noAdjustHandles="1" noChangeArrowheads="1" noChangeShapeType="1" noTextEdit="1"/>
              </p:cNvSpPr>
              <p:nvPr/>
            </p:nvSpPr>
            <p:spPr>
              <a:xfrm>
                <a:off x="554733" y="495266"/>
                <a:ext cx="17178534" cy="5458867"/>
              </a:xfrm>
              <a:prstGeom prst="rect">
                <a:avLst/>
              </a:prstGeom>
              <a:blipFill>
                <a:blip r:embed="rId2"/>
                <a:stretch>
                  <a:fillRect l="-1256" b="-696"/>
                </a:stretch>
              </a:blipFill>
            </p:spPr>
            <p:txBody>
              <a:bodyPr/>
              <a:lstStyle/>
              <a:p>
                <a:r>
                  <a:rPr lang="en-VN">
                    <a:noFill/>
                  </a:rPr>
                  <a:t> </a:t>
                </a:r>
              </a:p>
            </p:txBody>
          </p:sp>
        </mc:Fallback>
      </mc:AlternateContent>
      <p:pic>
        <p:nvPicPr>
          <p:cNvPr id="6" name="Picture 5">
            <a:extLst>
              <a:ext uri="{FF2B5EF4-FFF2-40B4-BE49-F238E27FC236}">
                <a16:creationId xmlns:a16="http://schemas.microsoft.com/office/drawing/2014/main" id="{8004C67A-B753-4AA6-8C39-88D46E939C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430000" y="2019300"/>
            <a:ext cx="5904060" cy="7772434"/>
          </a:xfrm>
          <a:prstGeom prst="rect">
            <a:avLst/>
          </a:prstGeom>
        </p:spPr>
      </p:pic>
      <p:pic>
        <p:nvPicPr>
          <p:cNvPr id="2" name="Picture 2">
            <a:extLst>
              <a:ext uri="{FF2B5EF4-FFF2-40B4-BE49-F238E27FC236}">
                <a16:creationId xmlns:a16="http://schemas.microsoft.com/office/drawing/2014/main" id="{E8C3F072-FA3C-D77A-0C28-7951026375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38600" y="6651768"/>
            <a:ext cx="2397598" cy="3162300"/>
          </a:xfrm>
          <a:prstGeom prst="rect">
            <a:avLst/>
          </a:prstGeom>
        </p:spPr>
      </p:pic>
    </p:spTree>
    <p:extLst>
      <p:ext uri="{BB962C8B-B14F-4D97-AF65-F5344CB8AC3E}">
        <p14:creationId xmlns:p14="http://schemas.microsoft.com/office/powerpoint/2010/main" val="4720878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9"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dissolve">
                                      <p:cBhvr>
                                        <p:cTn id="11" dur="500"/>
                                        <p:tgtEl>
                                          <p:spTgt spid="4">
                                            <p:txEl>
                                              <p:pRg st="0" end="0"/>
                                            </p:txEl>
                                          </p:spTgt>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dissolve">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B532AF4-96D3-8D04-4C30-D2F1B474AA87}"/>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6</a:t>
            </a:r>
          </a:p>
        </p:txBody>
      </p:sp>
      <p:sp>
        <p:nvSpPr>
          <p:cNvPr id="4" name="TextBox 3">
            <a:extLst>
              <a:ext uri="{FF2B5EF4-FFF2-40B4-BE49-F238E27FC236}">
                <a16:creationId xmlns:a16="http://schemas.microsoft.com/office/drawing/2014/main" id="{B5E44809-4E46-1C52-7754-AD5175773C96}"/>
              </a:ext>
            </a:extLst>
          </p:cNvPr>
          <p:cNvSpPr txBox="1"/>
          <p:nvPr/>
        </p:nvSpPr>
        <p:spPr>
          <a:xfrm>
            <a:off x="5181600" y="750957"/>
            <a:ext cx="9144000" cy="707886"/>
          </a:xfrm>
          <a:prstGeom prst="rect">
            <a:avLst/>
          </a:prstGeom>
          <a:noFill/>
        </p:spPr>
        <p:txBody>
          <a:bodyPr wrap="square">
            <a:spAutoFit/>
          </a:bodyPr>
          <a:lstStyle/>
          <a:p>
            <a:r>
              <a:rPr lang="vi-VN" sz="4000" b="0" i="0" u="none" strike="noStrike" dirty="0">
                <a:solidFill>
                  <a:srgbClr val="000000"/>
                </a:solidFill>
                <a:effectLst/>
                <a:latin typeface="Arial" panose="020B0604020202020204" pitchFamily="34" charset="0"/>
                <a:cs typeface="Arial" panose="020B0604020202020204" pitchFamily="34" charset="0"/>
              </a:rPr>
              <a:t>Không tính ∆, giải các phương trình:</a:t>
            </a:r>
            <a:endParaRPr lang="en-VN"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19E8AE-A98F-0C0C-90D0-75BC04418BD9}"/>
              </a:ext>
            </a:extLst>
          </p:cNvPr>
          <p:cNvSpPr txBox="1"/>
          <p:nvPr/>
        </p:nvSpPr>
        <p:spPr>
          <a:xfrm>
            <a:off x="1562100" y="2247900"/>
            <a:ext cx="6324600" cy="4441024"/>
          </a:xfrm>
          <a:prstGeom prst="rect">
            <a:avLst/>
          </a:prstGeom>
          <a:noFill/>
        </p:spPr>
        <p:txBody>
          <a:bodyPr wrap="square">
            <a:spAutoFit/>
          </a:bodyPr>
          <a:lstStyle/>
          <a:p>
            <a:pPr algn="just">
              <a:lnSpc>
                <a:spcPct val="250000"/>
              </a:lnSpc>
            </a:pPr>
            <a:r>
              <a:rPr lang="en-US" sz="4000" b="0" i="0" u="none" strike="noStrike" dirty="0">
                <a:solidFill>
                  <a:srgbClr val="000000"/>
                </a:solidFill>
                <a:effectLst/>
                <a:latin typeface="Arial" panose="020B0604020202020204" pitchFamily="34" charset="0"/>
                <a:cs typeface="Arial" panose="020B0604020202020204" pitchFamily="34" charset="0"/>
              </a:rPr>
              <a:t>a) 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 3x + 2 = 0;</a:t>
            </a:r>
          </a:p>
          <a:p>
            <a:pPr algn="just">
              <a:lnSpc>
                <a:spcPct val="250000"/>
              </a:lnSpc>
            </a:pPr>
            <a:r>
              <a:rPr lang="en-US" sz="4000" b="0" i="0" u="none" strike="noStrike" dirty="0">
                <a:solidFill>
                  <a:srgbClr val="000000"/>
                </a:solidFill>
                <a:effectLst/>
                <a:latin typeface="Arial" panose="020B0604020202020204" pitchFamily="34" charset="0"/>
                <a:cs typeface="Arial" panose="020B0604020202020204" pitchFamily="34" charset="0"/>
              </a:rPr>
              <a:t>b) –3x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+ 5x + 8 = 0;</a:t>
            </a:r>
          </a:p>
          <a:p>
            <a:pPr algn="just">
              <a:lnSpc>
                <a:spcPct val="250000"/>
              </a:lnSpc>
            </a:pPr>
            <a:r>
              <a:rPr lang="en-US" sz="4000" b="0" i="0" u="none" strike="noStrike" dirty="0">
                <a:solidFill>
                  <a:srgbClr val="000000"/>
                </a:solidFill>
                <a:effectLst/>
                <a:latin typeface="Arial" panose="020B0604020202020204" pitchFamily="34" charset="0"/>
                <a:cs typeface="Arial" panose="020B0604020202020204" pitchFamily="34" charset="0"/>
              </a:rPr>
              <a:t>c) 13x2+16x−12=0.</a:t>
            </a:r>
          </a:p>
        </p:txBody>
      </p:sp>
      <p:pic>
        <p:nvPicPr>
          <p:cNvPr id="3" name="Picture 5">
            <a:extLst>
              <a:ext uri="{FF2B5EF4-FFF2-40B4-BE49-F238E27FC236}">
                <a16:creationId xmlns:a16="http://schemas.microsoft.com/office/drawing/2014/main" id="{3FFDA88C-67C1-F8D4-D40E-CCEC0C6A8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2820" y="4607097"/>
            <a:ext cx="3241549" cy="4977428"/>
          </a:xfrm>
          <a:prstGeom prst="rect">
            <a:avLst/>
          </a:prstGeom>
        </p:spPr>
      </p:pic>
    </p:spTree>
    <p:extLst>
      <p:ext uri="{BB962C8B-B14F-4D97-AF65-F5344CB8AC3E}">
        <p14:creationId xmlns:p14="http://schemas.microsoft.com/office/powerpoint/2010/main" val="13130717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dissolv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17691-7E2E-3DDC-66DF-45B447171D2A}"/>
              </a:ext>
            </a:extLst>
          </p:cNvPr>
          <p:cNvSpPr txBox="1"/>
          <p:nvPr/>
        </p:nvSpPr>
        <p:spPr>
          <a:xfrm flipH="1">
            <a:off x="7581900" y="4191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BF5D331-0099-01DC-F6CD-CC2643B32F57}"/>
                  </a:ext>
                </a:extLst>
              </p:cNvPr>
              <p:cNvSpPr txBox="1"/>
              <p:nvPr/>
            </p:nvSpPr>
            <p:spPr>
              <a:xfrm>
                <a:off x="781050" y="1269491"/>
                <a:ext cx="16725900" cy="7748018"/>
              </a:xfrm>
              <a:prstGeom prst="rect">
                <a:avLst/>
              </a:prstGeom>
              <a:noFill/>
            </p:spPr>
            <p:txBody>
              <a:bodyPr wrap="square">
                <a:spAutoFit/>
              </a:bodyPr>
              <a:lstStyle/>
              <a:p>
                <a:pPr algn="just">
                  <a:lnSpc>
                    <a:spcPct val="150000"/>
                  </a:lnSpc>
                  <a:spcAft>
                    <a:spcPts val="800"/>
                  </a:spcAft>
                </a:pP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Vì</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hệ</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1 – 3 + 2=0</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nên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2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 </m:t>
                    </m:r>
                    <m:sSub>
                      <m:sSub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Vì</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hệ</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=−3−5+8=0</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nên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2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 </m:t>
                    </m:r>
                    <m:sSub>
                      <m:sSub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Vì</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hệ</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40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nên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2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 </m:t>
                    </m:r>
                    <m:sSub>
                      <m:sSubPr>
                        <m:ctrlPr>
                          <a:rPr lang="en-VN" sz="44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4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den>
                        </m:f>
                      </m:num>
                      <m:den>
                        <m:f>
                          <m:fPr>
                            <m:ctrlPr>
                              <a:rPr lang="en-VN" sz="44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den>
                        </m:f>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pt-B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BBF5D331-0099-01DC-F6CD-CC2643B32F57}"/>
                  </a:ext>
                </a:extLst>
              </p:cNvPr>
              <p:cNvSpPr txBox="1">
                <a:spLocks noRot="1" noChangeAspect="1" noMove="1" noResize="1" noEditPoints="1" noAdjustHandles="1" noChangeArrowheads="1" noChangeShapeType="1" noTextEdit="1"/>
              </p:cNvSpPr>
              <p:nvPr/>
            </p:nvSpPr>
            <p:spPr>
              <a:xfrm>
                <a:off x="781050" y="1269491"/>
                <a:ext cx="16725900" cy="7748018"/>
              </a:xfrm>
              <a:prstGeom prst="rect">
                <a:avLst/>
              </a:prstGeom>
              <a:blipFill>
                <a:blip r:embed="rId2"/>
                <a:stretch>
                  <a:fillRect l="-1290" r="-1290"/>
                </a:stretch>
              </a:blipFill>
            </p:spPr>
            <p:txBody>
              <a:bodyPr/>
              <a:lstStyle/>
              <a:p>
                <a:r>
                  <a:rPr lang="en-VN">
                    <a:noFill/>
                  </a:rPr>
                  <a:t> </a:t>
                </a:r>
              </a:p>
            </p:txBody>
          </p:sp>
        </mc:Fallback>
      </mc:AlternateContent>
      <p:sp>
        <p:nvSpPr>
          <p:cNvPr id="3" name="Freeform 16">
            <a:extLst>
              <a:ext uri="{FF2B5EF4-FFF2-40B4-BE49-F238E27FC236}">
                <a16:creationId xmlns:a16="http://schemas.microsoft.com/office/drawing/2014/main" id="{B678AA0F-7CFC-FDB3-3F57-D374E39BDF3D}"/>
              </a:ext>
            </a:extLst>
          </p:cNvPr>
          <p:cNvSpPr/>
          <p:nvPr/>
        </p:nvSpPr>
        <p:spPr>
          <a:xfrm rot="895758">
            <a:off x="15831889" y="7577608"/>
            <a:ext cx="1426802" cy="2114223"/>
          </a:xfrm>
          <a:custGeom>
            <a:avLst/>
            <a:gdLst/>
            <a:ahLst/>
            <a:cxnLst/>
            <a:rect l="l" t="t" r="r" b="b"/>
            <a:pathLst>
              <a:path w="919735" h="1342381">
                <a:moveTo>
                  <a:pt x="0" y="0"/>
                </a:moveTo>
                <a:lnTo>
                  <a:pt x="919735" y="0"/>
                </a:lnTo>
                <a:lnTo>
                  <a:pt x="919735" y="1342381"/>
                </a:lnTo>
                <a:lnTo>
                  <a:pt x="0" y="1342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2999544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8F99679-2784-BCA3-9457-1498007E56D5}"/>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7</a:t>
            </a:r>
          </a:p>
        </p:txBody>
      </p:sp>
      <p:sp>
        <p:nvSpPr>
          <p:cNvPr id="4" name="TextBox 3">
            <a:extLst>
              <a:ext uri="{FF2B5EF4-FFF2-40B4-BE49-F238E27FC236}">
                <a16:creationId xmlns:a16="http://schemas.microsoft.com/office/drawing/2014/main" id="{A8006AC1-FCCD-D087-7D8E-2777AA5985DB}"/>
              </a:ext>
            </a:extLst>
          </p:cNvPr>
          <p:cNvSpPr txBox="1"/>
          <p:nvPr/>
        </p:nvSpPr>
        <p:spPr>
          <a:xfrm>
            <a:off x="1257300" y="2552700"/>
            <a:ext cx="15773400" cy="707886"/>
          </a:xfrm>
          <a:prstGeom prst="rect">
            <a:avLst/>
          </a:prstGeom>
          <a:noFill/>
        </p:spPr>
        <p:txBody>
          <a:bodyPr wrap="square">
            <a:spAutoFit/>
          </a:bodyPr>
          <a:lstStyle/>
          <a:p>
            <a:pPr algn="just"/>
            <a:r>
              <a:rPr lang="en-US" sz="4000" b="0" i="0" u="none" strike="noStrike" dirty="0" err="1">
                <a:solidFill>
                  <a:srgbClr val="000000"/>
                </a:solidFill>
                <a:effectLst/>
                <a:latin typeface="Arial" panose="020B0604020202020204" pitchFamily="34" charset="0"/>
                <a:cs typeface="Arial" panose="020B0604020202020204" pitchFamily="34" charset="0"/>
              </a:rPr>
              <a:t>Tìm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hai</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số</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biết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tổng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của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chúng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bằng</a:t>
            </a:r>
            <a:r>
              <a:rPr lang="en-US" sz="4000" b="0" i="0" u="none" strike="noStrike" dirty="0">
                <a:solidFill>
                  <a:srgbClr val="000000"/>
                </a:solidFill>
                <a:effectLst/>
                <a:latin typeface="Arial" panose="020B0604020202020204" pitchFamily="34" charset="0"/>
                <a:cs typeface="Arial" panose="020B0604020202020204" pitchFamily="34" charset="0"/>
              </a:rPr>
              <a:t> 4√2 </a:t>
            </a:r>
            <a:r>
              <a:rPr lang="en-US" sz="4000" b="0" i="0" u="none" strike="noStrike" dirty="0" err="1">
                <a:solidFill>
                  <a:srgbClr val="000000"/>
                </a:solidFill>
                <a:effectLst/>
                <a:latin typeface="Arial" panose="020B0604020202020204" pitchFamily="34" charset="0"/>
                <a:cs typeface="Arial" panose="020B0604020202020204" pitchFamily="34" charset="0"/>
              </a:rPr>
              <a:t>và</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tích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của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chúng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bằng</a:t>
            </a:r>
            <a:r>
              <a:rPr lang="en-US" sz="4000" b="0" i="0" u="none" strike="noStrike" dirty="0">
                <a:solidFill>
                  <a:srgbClr val="000000"/>
                </a:solidFill>
                <a:effectLst/>
                <a:latin typeface="Arial" panose="020B0604020202020204" pitchFamily="34" charset="0"/>
                <a:cs typeface="Arial" panose="020B0604020202020204" pitchFamily="34" charset="0"/>
              </a:rPr>
              <a:t> 6.</a:t>
            </a:r>
            <a:endParaRPr lang="en-VN" sz="4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2CD5196-D6BD-DE09-18B9-D4B33FD873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72020" y="4234107"/>
            <a:ext cx="3743959" cy="4938076"/>
          </a:xfrm>
          <a:prstGeom prst="rect">
            <a:avLst/>
          </a:prstGeom>
        </p:spPr>
      </p:pic>
    </p:spTree>
    <p:extLst>
      <p:ext uri="{BB962C8B-B14F-4D97-AF65-F5344CB8AC3E}">
        <p14:creationId xmlns:p14="http://schemas.microsoft.com/office/powerpoint/2010/main" val="30301948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FC532-612E-39C2-37AC-0FB2B681993D}"/>
              </a:ext>
            </a:extLst>
          </p:cNvPr>
          <p:cNvSpPr txBox="1"/>
          <p:nvPr/>
        </p:nvSpPr>
        <p:spPr>
          <a:xfrm flipH="1">
            <a:off x="7581900" y="770313"/>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0B6FDA6-59A0-CBB5-E3D0-FB8E6FF4F67A}"/>
                  </a:ext>
                </a:extLst>
              </p:cNvPr>
              <p:cNvSpPr txBox="1"/>
              <p:nvPr/>
            </p:nvSpPr>
            <p:spPr>
              <a:xfrm>
                <a:off x="952500" y="1492853"/>
                <a:ext cx="16383000" cy="7301294"/>
              </a:xfrm>
              <a:prstGeom prst="rect">
                <a:avLst/>
              </a:prstGeom>
              <a:noFill/>
            </p:spPr>
            <p:txBody>
              <a:bodyPr wrap="square">
                <a:spAutoFit/>
              </a:bodyPr>
              <a:lstStyle/>
              <a:p>
                <a:pPr algn="just">
                  <a:lnSpc>
                    <a:spcPct val="200000"/>
                  </a:lnSpc>
                  <a:spcAft>
                    <a:spcPts val="800"/>
                  </a:spcAft>
                </a:pPr>
                <a:r>
                  <a:rPr lang="pt-BR" sz="4000" dirty="0">
                    <a:effectLst/>
                    <a:latin typeface="Arial" panose="020B0604020202020204" pitchFamily="34" charset="0"/>
                    <a:ea typeface="Times New Roman" panose="02020603050405020304" pitchFamily="18" charset="0"/>
                    <a:cs typeface="Arial" panose="020B0604020202020204" pitchFamily="34" charset="0"/>
                  </a:rPr>
                  <a:t>Hai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cần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tìm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+6=0.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e>
                          </m:d>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−6=2</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latin typeface="Arial" panose="020B0604020202020204" pitchFamily="34" charset="0"/>
                    <a:ea typeface="Times New Roman" panose="02020603050405020304" pitchFamily="18" charset="0"/>
                    <a:cs typeface="Arial" panose="020B0604020202020204" pitchFamily="34" charset="0"/>
                  </a:rPr>
                  <a:t> </a:t>
                </a: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Vậy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cần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tìm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VN" sz="40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VN" sz="400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10B6FDA6-59A0-CBB5-E3D0-FB8E6FF4F67A}"/>
                  </a:ext>
                </a:extLst>
              </p:cNvPr>
              <p:cNvSpPr txBox="1">
                <a:spLocks noRot="1" noChangeAspect="1" noMove="1" noResize="1" noEditPoints="1" noAdjustHandles="1" noChangeArrowheads="1" noChangeShapeType="1" noTextEdit="1"/>
              </p:cNvSpPr>
              <p:nvPr/>
            </p:nvSpPr>
            <p:spPr>
              <a:xfrm>
                <a:off x="952500" y="1492853"/>
                <a:ext cx="16383000" cy="7301294"/>
              </a:xfrm>
              <a:prstGeom prst="rect">
                <a:avLst/>
              </a:prstGeom>
              <a:blipFill>
                <a:blip r:embed="rId2"/>
                <a:stretch>
                  <a:fillRect l="-1238" b="-2778"/>
                </a:stretch>
              </a:blipFill>
            </p:spPr>
            <p:txBody>
              <a:bodyPr/>
              <a:lstStyle/>
              <a:p>
                <a:r>
                  <a:rPr lang="en-VN">
                    <a:noFill/>
                  </a:rPr>
                  <a:t> </a:t>
                </a:r>
              </a:p>
            </p:txBody>
          </p:sp>
        </mc:Fallback>
      </mc:AlternateContent>
      <p:sp>
        <p:nvSpPr>
          <p:cNvPr id="3" name="Freeform 13">
            <a:extLst>
              <a:ext uri="{FF2B5EF4-FFF2-40B4-BE49-F238E27FC236}">
                <a16:creationId xmlns:a16="http://schemas.microsoft.com/office/drawing/2014/main" id="{2BF28464-29FD-0FE4-FDFA-79CF2145CB5C}"/>
              </a:ext>
            </a:extLst>
          </p:cNvPr>
          <p:cNvSpPr/>
          <p:nvPr/>
        </p:nvSpPr>
        <p:spPr>
          <a:xfrm>
            <a:off x="14401800" y="5981700"/>
            <a:ext cx="3505200" cy="4038600"/>
          </a:xfrm>
          <a:custGeom>
            <a:avLst/>
            <a:gdLst/>
            <a:ahLst/>
            <a:cxnLst/>
            <a:rect l="l" t="t" r="r" b="b"/>
            <a:pathLst>
              <a:path w="2426970" h="2667000">
                <a:moveTo>
                  <a:pt x="0" y="0"/>
                </a:moveTo>
                <a:lnTo>
                  <a:pt x="2426970" y="0"/>
                </a:lnTo>
                <a:lnTo>
                  <a:pt x="2426970" y="2667000"/>
                </a:lnTo>
                <a:lnTo>
                  <a:pt x="0" y="2667000"/>
                </a:lnTo>
                <a:lnTo>
                  <a:pt x="0" y="0"/>
                </a:lnTo>
                <a:close/>
              </a:path>
            </a:pathLst>
          </a:custGeom>
          <a:blipFill>
            <a:blip r:embed="rId3"/>
            <a:stretch>
              <a:fillRect/>
            </a:stretch>
          </a:blipFill>
        </p:spPr>
      </p:sp>
    </p:spTree>
    <p:extLst>
      <p:ext uri="{BB962C8B-B14F-4D97-AF65-F5344CB8AC3E}">
        <p14:creationId xmlns:p14="http://schemas.microsoft.com/office/powerpoint/2010/main" val="9341641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linds(horizontal)">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linds(horizontal)">
                                      <p:cBhvr>
                                        <p:cTn id="21" dur="500"/>
                                        <p:tgtEl>
                                          <p:spTgt spid="4">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linds(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F4830B6-B8DD-42F6-8281-B4D7379C4008}"/>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8</a:t>
            </a:r>
          </a:p>
        </p:txBody>
      </p:sp>
      <p:sp>
        <p:nvSpPr>
          <p:cNvPr id="4" name="TextBox 3">
            <a:extLst>
              <a:ext uri="{FF2B5EF4-FFF2-40B4-BE49-F238E27FC236}">
                <a16:creationId xmlns:a16="http://schemas.microsoft.com/office/drawing/2014/main" id="{CC04C6C9-4593-E7FE-36E4-F293FA9AEF57}"/>
              </a:ext>
            </a:extLst>
          </p:cNvPr>
          <p:cNvSpPr txBox="1"/>
          <p:nvPr/>
        </p:nvSpPr>
        <p:spPr>
          <a:xfrm>
            <a:off x="762000" y="1943100"/>
            <a:ext cx="16764000" cy="2363532"/>
          </a:xfrm>
          <a:prstGeom prst="rect">
            <a:avLst/>
          </a:prstGeom>
          <a:noFill/>
        </p:spPr>
        <p:txBody>
          <a:bodyPr wrap="square">
            <a:spAutoFit/>
          </a:bodyPr>
          <a:lstStyle/>
          <a:p>
            <a:pPr algn="just">
              <a:lnSpc>
                <a:spcPct val="200000"/>
              </a:lnSpc>
            </a:pPr>
            <a:r>
              <a:rPr lang="vi-VN" sz="4000" b="0" i="0" u="none" strike="noStrike" dirty="0">
                <a:solidFill>
                  <a:srgbClr val="000000"/>
                </a:solidFill>
                <a:effectLst/>
                <a:latin typeface="Arial" panose="020B0604020202020204" pitchFamily="34" charset="0"/>
                <a:cs typeface="Arial" panose="020B0604020202020204" pitchFamily="34" charset="0"/>
              </a:rPr>
              <a:t>Giải thích vì sao nếu phương trình ax</a:t>
            </a:r>
            <a:r>
              <a:rPr lang="vi-VN" sz="4000" b="0" i="0" u="none" strike="noStrike" baseline="30000" dirty="0">
                <a:solidFill>
                  <a:srgbClr val="000000"/>
                </a:solidFill>
                <a:effectLst/>
                <a:latin typeface="Arial" panose="020B0604020202020204" pitchFamily="34" charset="0"/>
                <a:cs typeface="Arial" panose="020B0604020202020204" pitchFamily="34" charset="0"/>
              </a:rPr>
              <a:t>2</a:t>
            </a:r>
            <a:r>
              <a:rPr lang="vi-VN" sz="4000" b="0" i="0" u="none" strike="noStrike" dirty="0">
                <a:solidFill>
                  <a:srgbClr val="000000"/>
                </a:solidFill>
                <a:effectLst/>
                <a:latin typeface="Arial" panose="020B0604020202020204" pitchFamily="34" charset="0"/>
                <a:cs typeface="Arial" panose="020B0604020202020204" pitchFamily="34" charset="0"/>
              </a:rPr>
              <a:t> + bx + c = 0 (a ≠ 0) có hai nghiệm x</a:t>
            </a:r>
            <a:r>
              <a:rPr lang="vi-VN" sz="4000" b="0" i="0" u="none" strike="noStrike" baseline="-25000" dirty="0">
                <a:solidFill>
                  <a:srgbClr val="000000"/>
                </a:solidFill>
                <a:effectLst/>
                <a:latin typeface="Arial" panose="020B0604020202020204" pitchFamily="34" charset="0"/>
                <a:cs typeface="Arial" panose="020B0604020202020204" pitchFamily="34" charset="0"/>
              </a:rPr>
              <a:t>1</a:t>
            </a:r>
            <a:r>
              <a:rPr lang="vi-VN" sz="4000" b="0" i="0" u="none" strike="noStrike" dirty="0">
                <a:solidFill>
                  <a:srgbClr val="000000"/>
                </a:solidFill>
                <a:effectLst/>
                <a:latin typeface="Arial" panose="020B0604020202020204" pitchFamily="34" charset="0"/>
                <a:cs typeface="Arial" panose="020B0604020202020204" pitchFamily="34" charset="0"/>
              </a:rPr>
              <a:t>, x</a:t>
            </a:r>
            <a:r>
              <a:rPr lang="vi-VN" sz="4000" b="0" i="0" u="none" strike="noStrike" baseline="-25000" dirty="0">
                <a:solidFill>
                  <a:srgbClr val="000000"/>
                </a:solidFill>
                <a:effectLst/>
                <a:latin typeface="Arial" panose="020B0604020202020204" pitchFamily="34" charset="0"/>
                <a:cs typeface="Arial" panose="020B0604020202020204" pitchFamily="34" charset="0"/>
              </a:rPr>
              <a:t>2</a:t>
            </a:r>
            <a:r>
              <a:rPr lang="vi-VN" sz="4000" b="0" i="0" u="none" strike="noStrike" dirty="0">
                <a:solidFill>
                  <a:srgbClr val="000000"/>
                </a:solidFill>
                <a:effectLst/>
                <a:latin typeface="Arial" panose="020B0604020202020204" pitchFamily="34" charset="0"/>
                <a:cs typeface="Arial" panose="020B0604020202020204" pitchFamily="34" charset="0"/>
              </a:rPr>
              <a:t> thì ax</a:t>
            </a:r>
            <a:r>
              <a:rPr lang="vi-VN" sz="4000" b="0" i="0" u="none" strike="noStrike" baseline="30000" dirty="0">
                <a:solidFill>
                  <a:srgbClr val="000000"/>
                </a:solidFill>
                <a:effectLst/>
                <a:latin typeface="Arial" panose="020B0604020202020204" pitchFamily="34" charset="0"/>
                <a:cs typeface="Arial" panose="020B0604020202020204" pitchFamily="34" charset="0"/>
              </a:rPr>
              <a:t>2</a:t>
            </a:r>
            <a:r>
              <a:rPr lang="vi-VN" sz="4000" b="0" i="0" u="none" strike="noStrike" dirty="0">
                <a:solidFill>
                  <a:srgbClr val="000000"/>
                </a:solidFill>
                <a:effectLst/>
                <a:latin typeface="Arial" panose="020B0604020202020204" pitchFamily="34" charset="0"/>
                <a:cs typeface="Arial" panose="020B0604020202020204" pitchFamily="34" charset="0"/>
              </a:rPr>
              <a:t> + bx + c = a(x – x</a:t>
            </a:r>
            <a:r>
              <a:rPr lang="vi-VN" sz="4000" b="0" i="0" u="none" strike="noStrike" baseline="-25000" dirty="0">
                <a:solidFill>
                  <a:srgbClr val="000000"/>
                </a:solidFill>
                <a:effectLst/>
                <a:latin typeface="Arial" panose="020B0604020202020204" pitchFamily="34" charset="0"/>
                <a:cs typeface="Arial" panose="020B0604020202020204" pitchFamily="34" charset="0"/>
              </a:rPr>
              <a:t>1</a:t>
            </a:r>
            <a:r>
              <a:rPr lang="vi-VN" sz="4000" b="0" i="0" u="none" strike="noStrike" dirty="0">
                <a:solidFill>
                  <a:srgbClr val="000000"/>
                </a:solidFill>
                <a:effectLst/>
                <a:latin typeface="Arial" panose="020B0604020202020204" pitchFamily="34" charset="0"/>
                <a:cs typeface="Arial" panose="020B0604020202020204" pitchFamily="34" charset="0"/>
              </a:rPr>
              <a:t>)(x – x</a:t>
            </a:r>
            <a:r>
              <a:rPr lang="vi-VN" sz="4000" b="0" i="0" u="none" strike="noStrike" baseline="-25000" dirty="0">
                <a:solidFill>
                  <a:srgbClr val="000000"/>
                </a:solidFill>
                <a:effectLst/>
                <a:latin typeface="Arial" panose="020B0604020202020204" pitchFamily="34" charset="0"/>
                <a:cs typeface="Arial" panose="020B0604020202020204" pitchFamily="34" charset="0"/>
              </a:rPr>
              <a:t>2</a:t>
            </a:r>
            <a:r>
              <a:rPr lang="vi-VN" sz="4000" b="0" i="0" u="none" strike="noStrike" dirty="0">
                <a:solidFill>
                  <a:srgbClr val="000000"/>
                </a:solidFill>
                <a:effectLst/>
                <a:latin typeface="Arial" panose="020B0604020202020204" pitchFamily="34"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6F8C390-7E15-DA24-2476-F026F8366562}"/>
              </a:ext>
            </a:extLst>
          </p:cNvPr>
          <p:cNvSpPr txBox="1"/>
          <p:nvPr/>
        </p:nvSpPr>
        <p:spPr>
          <a:xfrm>
            <a:off x="1004455" y="4535232"/>
            <a:ext cx="13030200" cy="3594638"/>
          </a:xfrm>
          <a:prstGeom prst="rect">
            <a:avLst/>
          </a:prstGeom>
          <a:noFill/>
        </p:spPr>
        <p:txBody>
          <a:bodyPr wrap="square">
            <a:spAutoFit/>
          </a:bodyPr>
          <a:lstStyle/>
          <a:p>
            <a:pPr algn="just">
              <a:lnSpc>
                <a:spcPct val="200000"/>
              </a:lnSpc>
            </a:pPr>
            <a:r>
              <a:rPr lang="en-US" sz="4000" b="0" i="1" u="none" strike="noStrike" dirty="0" err="1">
                <a:solidFill>
                  <a:srgbClr val="000000"/>
                </a:solidFill>
                <a:effectLst/>
                <a:latin typeface="Arial" panose="020B0604020202020204" pitchFamily="34" charset="0"/>
                <a:cs typeface="Arial" panose="020B0604020202020204" pitchFamily="34" charset="0"/>
              </a:rPr>
              <a:t>Áp</a:t>
            </a:r>
            <a:r>
              <a:rPr lang="en-US" sz="4000" b="0" i="1" u="none" strike="noStrike" dirty="0">
                <a:solidFill>
                  <a:srgbClr val="000000"/>
                </a:solidFill>
                <a:effectLst/>
                <a:latin typeface="Arial" panose="020B0604020202020204" pitchFamily="34" charset="0"/>
                <a:cs typeface="Arial" panose="020B0604020202020204" pitchFamily="34" charset="0"/>
              </a:rPr>
              <a:t> </a:t>
            </a:r>
            <a:r>
              <a:rPr lang="en-US" sz="4000" b="0" i="1" u="none" strike="noStrike" dirty="0" err="1">
                <a:solidFill>
                  <a:srgbClr val="000000"/>
                </a:solidFill>
                <a:effectLst/>
                <a:latin typeface="Arial" panose="020B0604020202020204" pitchFamily="34" charset="0"/>
                <a:cs typeface="Arial" panose="020B0604020202020204" pitchFamily="34" charset="0"/>
              </a:rPr>
              <a:t>dụng</a:t>
            </a:r>
            <a:r>
              <a:rPr lang="en-US" sz="4000" b="0" i="1" u="none" strike="noStrike" dirty="0">
                <a:solidFill>
                  <a:srgbClr val="000000"/>
                </a:solidFill>
                <a:effectLst/>
                <a:latin typeface="Arial" panose="020B0604020202020204" pitchFamily="34" charset="0"/>
                <a:cs typeface="Arial" panose="020B0604020202020204" pitchFamily="34" charset="0"/>
              </a:rPr>
              <a: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Phân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tích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các</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thức</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sau</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thành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nhân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tử</a:t>
            </a:r>
            <a:r>
              <a:rPr lang="en-US" sz="4000" b="0" i="0" u="none" strike="noStrike" dirty="0">
                <a:solidFill>
                  <a:srgbClr val="000000"/>
                </a:solidFill>
                <a:effectLst/>
                <a:latin typeface="Arial" panose="020B0604020202020204" pitchFamily="34" charset="0"/>
                <a:cs typeface="Arial" panose="020B0604020202020204" pitchFamily="34" charset="0"/>
              </a:rPr>
              <a:t>:</a:t>
            </a:r>
          </a:p>
          <a:p>
            <a:pPr algn="just">
              <a:lnSpc>
                <a:spcPct val="200000"/>
              </a:lnSpc>
            </a:pPr>
            <a:r>
              <a:rPr lang="en-US" sz="4000" b="0" i="0" u="none" strike="noStrike" dirty="0">
                <a:solidFill>
                  <a:srgbClr val="000000"/>
                </a:solidFill>
                <a:effectLst/>
                <a:latin typeface="Arial" panose="020B0604020202020204" pitchFamily="34" charset="0"/>
                <a:cs typeface="Arial" panose="020B0604020202020204" pitchFamily="34" charset="0"/>
              </a:rPr>
              <a:t>a) 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 2x – 3;</a:t>
            </a:r>
          </a:p>
          <a:p>
            <a:pPr algn="just">
              <a:lnSpc>
                <a:spcPct val="200000"/>
              </a:lnSpc>
            </a:pPr>
            <a:r>
              <a:rPr lang="en-US" sz="4000" b="0" i="0" u="none" strike="noStrike" dirty="0">
                <a:solidFill>
                  <a:srgbClr val="000000"/>
                </a:solidFill>
                <a:effectLst/>
                <a:latin typeface="Arial" panose="020B0604020202020204" pitchFamily="34" charset="0"/>
                <a:cs typeface="Arial" panose="020B0604020202020204" pitchFamily="34" charset="0"/>
              </a:rPr>
              <a:t>b) 3x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+ 5x – 2.</a:t>
            </a:r>
          </a:p>
        </p:txBody>
      </p:sp>
      <p:pic>
        <p:nvPicPr>
          <p:cNvPr id="3" name="Picture 5">
            <a:extLst>
              <a:ext uri="{FF2B5EF4-FFF2-40B4-BE49-F238E27FC236}">
                <a16:creationId xmlns:a16="http://schemas.microsoft.com/office/drawing/2014/main" id="{05A918A0-FFD8-BB54-6714-55C8D7DC4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70899" y="5855186"/>
            <a:ext cx="3241549" cy="4977428"/>
          </a:xfrm>
          <a:prstGeom prst="rect">
            <a:avLst/>
          </a:prstGeom>
        </p:spPr>
      </p:pic>
    </p:spTree>
    <p:extLst>
      <p:ext uri="{BB962C8B-B14F-4D97-AF65-F5344CB8AC3E}">
        <p14:creationId xmlns:p14="http://schemas.microsoft.com/office/powerpoint/2010/main" val="23240427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dissolve">
                                      <p:cBhvr>
                                        <p:cTn id="16" dur="500"/>
                                        <p:tgtEl>
                                          <p:spTgt spid="6">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dissolv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F68DB2-F2F0-43C2-5788-42F13611D5AB}"/>
              </a:ext>
            </a:extLst>
          </p:cNvPr>
          <p:cNvSpPr txBox="1"/>
          <p:nvPr/>
        </p:nvSpPr>
        <p:spPr>
          <a:xfrm flipH="1">
            <a:off x="7581900" y="8001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3B75E13-B32A-A0A7-C504-714D76F10D1C}"/>
                  </a:ext>
                </a:extLst>
              </p:cNvPr>
              <p:cNvSpPr txBox="1"/>
              <p:nvPr/>
            </p:nvSpPr>
            <p:spPr>
              <a:xfrm>
                <a:off x="781050" y="1753790"/>
                <a:ext cx="16725900" cy="6779420"/>
              </a:xfrm>
              <a:prstGeom prst="rect">
                <a:avLst/>
              </a:prstGeom>
              <a:noFill/>
            </p:spPr>
            <p:txBody>
              <a:bodyPr wrap="square">
                <a:spAutoFit/>
              </a:bodyPr>
              <a:lstStyle/>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Vì</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nên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áp</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dụng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lí</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Viète</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 xmlns:m="http://schemas.openxmlformats.org/officeDocument/2006/math">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ax</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Aft>
                    <a:spcPts val="800"/>
                  </a:spcAft>
                </a:pPr>
                <a:r>
                  <a:rPr lang="pt-BR" sz="4000" dirty="0">
                    <a:effectLst/>
                    <a:ea typeface="Times New Roman" panose="02020603050405020304" pitchFamily="18" charset="0"/>
                    <a:cs typeface="Times New Roman" panose="02020603050405020304" pitchFamily="18" charset="0"/>
                  </a:rPr>
                  <a:t>				   </a:t>
                </a:r>
                <a14:m>
                  <m:oMath xmlns:m="http://schemas.openxmlformats.org/officeDocument/2006/math">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bx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a:t>
                </a:r>
                <a:r>
                  <a:rPr lang="pt-BR" sz="4000" dirty="0" err="1">
                    <a:effectLst/>
                    <a:latin typeface="Arial" panose="020B0604020202020204" pitchFamily="34" charset="0"/>
                    <a:ea typeface="Times New Roman" panose="02020603050405020304" pitchFamily="18" charset="0"/>
                    <a:cs typeface="Arial" panose="020B0604020202020204" pitchFamily="34" charset="0"/>
                  </a:rPr>
                  <a:t>đpcm</a:t>
                </a:r>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93B75E13-B32A-A0A7-C504-714D76F10D1C}"/>
                  </a:ext>
                </a:extLst>
              </p:cNvPr>
              <p:cNvSpPr txBox="1">
                <a:spLocks noRot="1" noChangeAspect="1" noMove="1" noResize="1" noEditPoints="1" noAdjustHandles="1" noChangeArrowheads="1" noChangeShapeType="1" noTextEdit="1"/>
              </p:cNvSpPr>
              <p:nvPr/>
            </p:nvSpPr>
            <p:spPr>
              <a:xfrm>
                <a:off x="781050" y="1753790"/>
                <a:ext cx="16725900" cy="6779420"/>
              </a:xfrm>
              <a:prstGeom prst="rect">
                <a:avLst/>
              </a:prstGeom>
              <a:blipFill>
                <a:blip r:embed="rId2"/>
                <a:stretch>
                  <a:fillRect l="-1290" b="-749"/>
                </a:stretch>
              </a:blipFill>
            </p:spPr>
            <p:txBody>
              <a:bodyPr/>
              <a:lstStyle/>
              <a:p>
                <a:r>
                  <a:rPr lang="en-VN">
                    <a:noFill/>
                  </a:rPr>
                  <a:t> </a:t>
                </a:r>
              </a:p>
            </p:txBody>
          </p:sp>
        </mc:Fallback>
      </mc:AlternateContent>
      <p:sp>
        <p:nvSpPr>
          <p:cNvPr id="3" name="Freeform 7">
            <a:extLst>
              <a:ext uri="{FF2B5EF4-FFF2-40B4-BE49-F238E27FC236}">
                <a16:creationId xmlns:a16="http://schemas.microsoft.com/office/drawing/2014/main" id="{DDADDEF2-AAD8-C9E7-5BD4-8EC7457F954D}"/>
              </a:ext>
            </a:extLst>
          </p:cNvPr>
          <p:cNvSpPr/>
          <p:nvPr/>
        </p:nvSpPr>
        <p:spPr>
          <a:xfrm>
            <a:off x="15374057" y="8533210"/>
            <a:ext cx="2132893" cy="1458123"/>
          </a:xfrm>
          <a:custGeom>
            <a:avLst/>
            <a:gdLst/>
            <a:ahLst/>
            <a:cxnLst/>
            <a:rect l="l" t="t" r="r" b="b"/>
            <a:pathLst>
              <a:path w="2132893" h="1458123">
                <a:moveTo>
                  <a:pt x="0" y="0"/>
                </a:moveTo>
                <a:lnTo>
                  <a:pt x="2132893" y="0"/>
                </a:lnTo>
                <a:lnTo>
                  <a:pt x="2132893" y="1458123"/>
                </a:lnTo>
                <a:lnTo>
                  <a:pt x="0" y="1458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22">
            <a:extLst>
              <a:ext uri="{FF2B5EF4-FFF2-40B4-BE49-F238E27FC236}">
                <a16:creationId xmlns:a16="http://schemas.microsoft.com/office/drawing/2014/main" id="{3FD4F203-1B25-84A9-B675-CB5179F09136}"/>
              </a:ext>
            </a:extLst>
          </p:cNvPr>
          <p:cNvSpPr/>
          <p:nvPr/>
        </p:nvSpPr>
        <p:spPr>
          <a:xfrm>
            <a:off x="15948314" y="404072"/>
            <a:ext cx="1566519" cy="1499942"/>
          </a:xfrm>
          <a:custGeom>
            <a:avLst/>
            <a:gdLst/>
            <a:ahLst/>
            <a:cxnLst/>
            <a:rect l="l" t="t" r="r" b="b"/>
            <a:pathLst>
              <a:path w="1566519" h="1499942">
                <a:moveTo>
                  <a:pt x="0" y="0"/>
                </a:moveTo>
                <a:lnTo>
                  <a:pt x="1566519" y="0"/>
                </a:lnTo>
                <a:lnTo>
                  <a:pt x="1566519" y="1499942"/>
                </a:lnTo>
                <a:lnTo>
                  <a:pt x="0" y="1499942"/>
                </a:lnTo>
                <a:lnTo>
                  <a:pt x="0" y="0"/>
                </a:lnTo>
                <a:close/>
              </a:path>
            </a:pathLst>
          </a:custGeom>
          <a:blipFill>
            <a:blip r:embed="rId5"/>
            <a:stretch>
              <a:fillRect/>
            </a:stretch>
          </a:blipFill>
        </p:spPr>
      </p:sp>
    </p:spTree>
    <p:extLst>
      <p:ext uri="{BB962C8B-B14F-4D97-AF65-F5344CB8AC3E}">
        <p14:creationId xmlns:p14="http://schemas.microsoft.com/office/powerpoint/2010/main" val="30233110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EE5B735-A989-30F0-7416-7646ED826D09}"/>
                  </a:ext>
                </a:extLst>
              </p:cNvPr>
              <p:cNvSpPr txBox="1"/>
              <p:nvPr/>
            </p:nvSpPr>
            <p:spPr>
              <a:xfrm>
                <a:off x="685800" y="952500"/>
                <a:ext cx="16916400" cy="8017901"/>
              </a:xfrm>
              <a:prstGeom prst="rect">
                <a:avLst/>
              </a:prstGeom>
              <a:noFill/>
            </p:spPr>
            <p:txBody>
              <a:bodyPr wrap="square">
                <a:spAutoFit/>
              </a:bodyPr>
              <a:lstStyle/>
              <a:p>
                <a:pPr algn="just">
                  <a:lnSpc>
                    <a:spcPct val="150000"/>
                  </a:lnSpc>
                  <a:spcAft>
                    <a:spcPts val="800"/>
                  </a:spcAft>
                </a:pP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−3=0 </m:t>
                    </m:r>
                  </m:oMath>
                </a14:m>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biệt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 </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−2=0 </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 . 3 . 2=49 →</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−5+7</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−5−7</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−2=3</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m:t>
                              </m:r>
                            </m:den>
                          </m:f>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e>
                      </m: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TextBox 2">
                <a:extLst>
                  <a:ext uri="{FF2B5EF4-FFF2-40B4-BE49-F238E27FC236}">
                    <a16:creationId xmlns:a16="http://schemas.microsoft.com/office/drawing/2014/main" id="{9EE5B735-A989-30F0-7416-7646ED826D09}"/>
                  </a:ext>
                </a:extLst>
              </p:cNvPr>
              <p:cNvSpPr txBox="1">
                <a:spLocks noRot="1" noChangeAspect="1" noMove="1" noResize="1" noEditPoints="1" noAdjustHandles="1" noChangeArrowheads="1" noChangeShapeType="1" noTextEdit="1"/>
              </p:cNvSpPr>
              <p:nvPr/>
            </p:nvSpPr>
            <p:spPr>
              <a:xfrm>
                <a:off x="685800" y="952500"/>
                <a:ext cx="16916400" cy="8017901"/>
              </a:xfrm>
              <a:prstGeom prst="rect">
                <a:avLst/>
              </a:prstGeom>
              <a:blipFill>
                <a:blip r:embed="rId2"/>
                <a:stretch>
                  <a:fillRect l="-1350" r="-300"/>
                </a:stretch>
              </a:blipFill>
            </p:spPr>
            <p:txBody>
              <a:bodyPr/>
              <a:lstStyle/>
              <a:p>
                <a:r>
                  <a:rPr lang="en-VN">
                    <a:noFill/>
                  </a:rPr>
                  <a:t> </a:t>
                </a:r>
              </a:p>
            </p:txBody>
          </p:sp>
        </mc:Fallback>
      </mc:AlternateContent>
      <p:sp>
        <p:nvSpPr>
          <p:cNvPr id="2" name="Freeform 22">
            <a:extLst>
              <a:ext uri="{FF2B5EF4-FFF2-40B4-BE49-F238E27FC236}">
                <a16:creationId xmlns:a16="http://schemas.microsoft.com/office/drawing/2014/main" id="{425F2728-20C2-D3D5-354A-8D97C90CF961}"/>
              </a:ext>
            </a:extLst>
          </p:cNvPr>
          <p:cNvSpPr/>
          <p:nvPr/>
        </p:nvSpPr>
        <p:spPr>
          <a:xfrm>
            <a:off x="15163800" y="7162800"/>
            <a:ext cx="3129455" cy="3124200"/>
          </a:xfrm>
          <a:custGeom>
            <a:avLst/>
            <a:gdLst/>
            <a:ahLst/>
            <a:cxnLst/>
            <a:rect l="l" t="t" r="r" b="b"/>
            <a:pathLst>
              <a:path w="1566519" h="1499942">
                <a:moveTo>
                  <a:pt x="0" y="0"/>
                </a:moveTo>
                <a:lnTo>
                  <a:pt x="1566519" y="0"/>
                </a:lnTo>
                <a:lnTo>
                  <a:pt x="1566519" y="1499942"/>
                </a:lnTo>
                <a:lnTo>
                  <a:pt x="0" y="1499942"/>
                </a:lnTo>
                <a:lnTo>
                  <a:pt x="0" y="0"/>
                </a:lnTo>
                <a:close/>
              </a:path>
            </a:pathLst>
          </a:custGeom>
          <a:blipFill>
            <a:blip r:embed="rId3"/>
            <a:stretch>
              <a:fillRect/>
            </a:stretch>
          </a:blipFill>
        </p:spPr>
      </p:sp>
    </p:spTree>
    <p:extLst>
      <p:ext uri="{BB962C8B-B14F-4D97-AF65-F5344CB8AC3E}">
        <p14:creationId xmlns:p14="http://schemas.microsoft.com/office/powerpoint/2010/main" val="250968262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par>
                          <p:cTn id="21" fill="hold">
                            <p:stCondLst>
                              <p:cond delay="1000"/>
                            </p:stCondLst>
                            <p:childTnLst>
                              <p:par>
                                <p:cTn id="22" presetID="3" presetClass="entr" presetSubtype="1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Freeform 2"/>
          <p:cNvSpPr/>
          <p:nvPr/>
        </p:nvSpPr>
        <p:spPr>
          <a:xfrm rot="-3605859">
            <a:off x="15502478" y="8082547"/>
            <a:ext cx="4701952" cy="1256704"/>
          </a:xfrm>
          <a:custGeom>
            <a:avLst/>
            <a:gdLst/>
            <a:ahLst/>
            <a:cxnLst/>
            <a:rect l="l" t="t" r="r" b="b"/>
            <a:pathLst>
              <a:path w="4701952" h="1256704">
                <a:moveTo>
                  <a:pt x="0" y="0"/>
                </a:moveTo>
                <a:lnTo>
                  <a:pt x="4701953" y="0"/>
                </a:lnTo>
                <a:lnTo>
                  <a:pt x="4701953" y="1256703"/>
                </a:lnTo>
                <a:lnTo>
                  <a:pt x="0" y="1256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68144">
            <a:off x="1247186" y="8851973"/>
            <a:ext cx="1324217" cy="2057400"/>
          </a:xfrm>
          <a:custGeom>
            <a:avLst/>
            <a:gdLst/>
            <a:ahLst/>
            <a:cxnLst/>
            <a:rect l="l" t="t" r="r" b="b"/>
            <a:pathLst>
              <a:path w="1324217" h="2057400">
                <a:moveTo>
                  <a:pt x="0" y="0"/>
                </a:moveTo>
                <a:lnTo>
                  <a:pt x="1324218" y="0"/>
                </a:lnTo>
                <a:lnTo>
                  <a:pt x="1324218"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051137" y="2699154"/>
            <a:ext cx="2174130" cy="2349257"/>
          </a:xfrm>
          <a:custGeom>
            <a:avLst/>
            <a:gdLst/>
            <a:ahLst/>
            <a:cxnLst/>
            <a:rect l="l" t="t" r="r" b="b"/>
            <a:pathLst>
              <a:path w="2174130" h="2349257">
                <a:moveTo>
                  <a:pt x="0" y="0"/>
                </a:moveTo>
                <a:lnTo>
                  <a:pt x="2174130" y="0"/>
                </a:lnTo>
                <a:lnTo>
                  <a:pt x="2174130" y="2349257"/>
                </a:lnTo>
                <a:lnTo>
                  <a:pt x="0" y="23492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910310" y="1965825"/>
            <a:ext cx="4437529" cy="4114800"/>
          </a:xfrm>
          <a:custGeom>
            <a:avLst/>
            <a:gdLst/>
            <a:ahLst/>
            <a:cxnLst/>
            <a:rect l="l" t="t" r="r" b="b"/>
            <a:pathLst>
              <a:path w="4437529" h="4114800">
                <a:moveTo>
                  <a:pt x="0" y="0"/>
                </a:moveTo>
                <a:lnTo>
                  <a:pt x="4437530" y="0"/>
                </a:lnTo>
                <a:lnTo>
                  <a:pt x="44375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634989">
            <a:off x="15389107" y="979051"/>
            <a:ext cx="3089841" cy="4114800"/>
          </a:xfrm>
          <a:custGeom>
            <a:avLst/>
            <a:gdLst/>
            <a:ahLst/>
            <a:cxnLst/>
            <a:rect l="l" t="t" r="r" b="b"/>
            <a:pathLst>
              <a:path w="3089841" h="4114800">
                <a:moveTo>
                  <a:pt x="0" y="0"/>
                </a:moveTo>
                <a:lnTo>
                  <a:pt x="3089841" y="0"/>
                </a:lnTo>
                <a:lnTo>
                  <a:pt x="308984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770955">
            <a:off x="14794373" y="-1283977"/>
            <a:ext cx="486295" cy="4114800"/>
          </a:xfrm>
          <a:custGeom>
            <a:avLst/>
            <a:gdLst/>
            <a:ahLst/>
            <a:cxnLst/>
            <a:rect l="l" t="t" r="r" b="b"/>
            <a:pathLst>
              <a:path w="486295" h="4114800">
                <a:moveTo>
                  <a:pt x="0" y="0"/>
                </a:moveTo>
                <a:lnTo>
                  <a:pt x="486295" y="0"/>
                </a:lnTo>
                <a:lnTo>
                  <a:pt x="48629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631974">
            <a:off x="1742291" y="448773"/>
            <a:ext cx="2709839" cy="1640684"/>
          </a:xfrm>
          <a:custGeom>
            <a:avLst/>
            <a:gdLst/>
            <a:ahLst/>
            <a:cxnLst/>
            <a:rect l="l" t="t" r="r" b="b"/>
            <a:pathLst>
              <a:path w="2709839" h="1640684">
                <a:moveTo>
                  <a:pt x="0" y="0"/>
                </a:moveTo>
                <a:lnTo>
                  <a:pt x="2709839" y="0"/>
                </a:lnTo>
                <a:lnTo>
                  <a:pt x="2709839" y="1640684"/>
                </a:lnTo>
                <a:lnTo>
                  <a:pt x="0" y="16406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24">
            <a:extLst>
              <a:ext uri="{FF2B5EF4-FFF2-40B4-BE49-F238E27FC236}">
                <a16:creationId xmlns:a16="http://schemas.microsoft.com/office/drawing/2014/main" id="{00B6424C-F926-7F4D-48B3-DDDE9F40A1AB}"/>
              </a:ext>
            </a:extLst>
          </p:cNvPr>
          <p:cNvSpPr txBox="1"/>
          <p:nvPr/>
        </p:nvSpPr>
        <p:spPr>
          <a:xfrm>
            <a:off x="3724352" y="5865920"/>
            <a:ext cx="10827701" cy="987450"/>
          </a:xfrm>
          <a:prstGeom prst="rect">
            <a:avLst/>
          </a:prstGeom>
        </p:spPr>
        <p:txBody>
          <a:bodyPr wrap="square" lIns="0" tIns="0" rIns="0" bIns="0" rtlCol="0" anchor="t">
            <a:spAutoFit/>
          </a:bodyPr>
          <a:lstStyle/>
          <a:p>
            <a:pPr algn="ctr">
              <a:lnSpc>
                <a:spcPts val="7743"/>
              </a:lnSpc>
            </a:pPr>
            <a:r>
              <a:rPr lang="en-US" sz="6600" b="1" dirty="0">
                <a:solidFill>
                  <a:schemeClr val="accent2">
                    <a:lumMod val="75000"/>
                  </a:schemeClr>
                </a:solidFill>
                <a:latin typeface="Arial" panose="020B0604020202020204" pitchFamily="34" charset="0"/>
                <a:ea typeface="Core Bandi Face"/>
                <a:cs typeface="Arial" panose="020B0604020202020204" pitchFamily="34" charset="0"/>
                <a:sym typeface="Core Bandi Face"/>
              </a:rPr>
              <a:t>VẬN DỤNG</a:t>
            </a:r>
          </a:p>
        </p:txBody>
      </p:sp>
      <p:pic>
        <p:nvPicPr>
          <p:cNvPr id="5" name="Google Shape;190;p2">
            <a:extLst>
              <a:ext uri="{FF2B5EF4-FFF2-40B4-BE49-F238E27FC236}">
                <a16:creationId xmlns:a16="http://schemas.microsoft.com/office/drawing/2014/main" id="{BF8F6815-0F91-6571-717F-774DF5EC55E7}"/>
              </a:ext>
            </a:extLst>
          </p:cNvPr>
          <p:cNvPicPr preferRelativeResize="0"/>
          <p:nvPr/>
        </p:nvPicPr>
        <p:blipFill rotWithShape="1">
          <a:blip r:embed="rId16">
            <a:alphaModFix/>
          </a:blip>
          <a:srcRect/>
          <a:stretch/>
        </p:blipFill>
        <p:spPr>
          <a:xfrm>
            <a:off x="0" y="9954956"/>
            <a:ext cx="1295400" cy="325320"/>
          </a:xfrm>
          <a:prstGeom prst="rect">
            <a:avLst/>
          </a:prstGeom>
          <a:noFill/>
          <a:ln>
            <a:noFill/>
          </a:ln>
        </p:spPr>
      </p:pic>
    </p:spTree>
    <p:extLst>
      <p:ext uri="{BB962C8B-B14F-4D97-AF65-F5344CB8AC3E}">
        <p14:creationId xmlns:p14="http://schemas.microsoft.com/office/powerpoint/2010/main" val="334770009"/>
      </p:ext>
    </p:extLst>
  </p:cSld>
  <p:clrMapOvr>
    <a:masterClrMapping/>
  </p:clrMapOvr>
  <p:transition spd="med">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AE51DF8-390F-1BD2-51E9-BB5304EF0400}"/>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9</a:t>
            </a:r>
          </a:p>
        </p:txBody>
      </p:sp>
      <p:sp>
        <p:nvSpPr>
          <p:cNvPr id="4" name="TextBox 3">
            <a:extLst>
              <a:ext uri="{FF2B5EF4-FFF2-40B4-BE49-F238E27FC236}">
                <a16:creationId xmlns:a16="http://schemas.microsoft.com/office/drawing/2014/main" id="{CCC5D377-A76F-F1F2-D833-431345FEF4AC}"/>
              </a:ext>
            </a:extLst>
          </p:cNvPr>
          <p:cNvSpPr txBox="1"/>
          <p:nvPr/>
        </p:nvSpPr>
        <p:spPr>
          <a:xfrm>
            <a:off x="800100" y="1796143"/>
            <a:ext cx="16687800" cy="3671583"/>
          </a:xfrm>
          <a:prstGeom prst="rect">
            <a:avLst/>
          </a:prstGeom>
          <a:noFill/>
        </p:spPr>
        <p:txBody>
          <a:bodyPr wrap="square">
            <a:spAutoFit/>
          </a:bodyPr>
          <a:lstStyle/>
          <a:p>
            <a:pPr algn="just">
              <a:lnSpc>
                <a:spcPct val="150000"/>
              </a:lnSpc>
            </a:pPr>
            <a:r>
              <a:rPr lang="vi-VN" sz="4000" b="0" i="0" u="none" strike="noStrike" dirty="0">
                <a:solidFill>
                  <a:srgbClr val="000000"/>
                </a:solidFill>
                <a:effectLst/>
                <a:latin typeface="Arial" panose="020B0604020202020204" pitchFamily="34" charset="0"/>
                <a:cs typeface="Arial" panose="020B0604020202020204" pitchFamily="34" charset="0"/>
              </a:rPr>
              <a:t>Một chiếc áo có giá niêm yết là 120 000 đồng. Để thanh lí chiếc áo, đầu tiên người ta giảm giá x% so với giá niêm yết. Do vẫn chưa bán được chiếc áo nên người ta tiếp tục giảm giá x% so với giá vừa được giảm. Sau hai đợt giảm giá, giá của chiếc áo còn 76 800 đồng. Tìm x.</a:t>
            </a:r>
            <a:endParaRPr lang="en-VN" sz="4000" dirty="0">
              <a:latin typeface="Arial" panose="020B0604020202020204" pitchFamily="34" charset="0"/>
              <a:cs typeface="Arial" panose="020B0604020202020204" pitchFamily="34" charset="0"/>
            </a:endParaRPr>
          </a:p>
        </p:txBody>
      </p:sp>
      <p:pic>
        <p:nvPicPr>
          <p:cNvPr id="1028" name="Picture 4" descr="Thương hiệu Lacoste khai trương cửa hàng lớn nhất Bắc miền Trung tại TP.  Vinh">
            <a:extLst>
              <a:ext uri="{FF2B5EF4-FFF2-40B4-BE49-F238E27FC236}">
                <a16:creationId xmlns:a16="http://schemas.microsoft.com/office/drawing/2014/main" id="{398D3ECA-64C0-79F3-1844-6B98E43D5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696" y="5829300"/>
            <a:ext cx="7544607" cy="401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085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dissolv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3F1EA-ECF5-1DE3-F321-3150A5408273}"/>
              </a:ext>
            </a:extLst>
          </p:cNvPr>
          <p:cNvSpPr txBox="1"/>
          <p:nvPr/>
        </p:nvSpPr>
        <p:spPr>
          <a:xfrm flipH="1">
            <a:off x="7581900" y="5715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88638F8-5CAD-F59D-7C6A-F116ACA61FBA}"/>
                  </a:ext>
                </a:extLst>
              </p:cNvPr>
              <p:cNvSpPr txBox="1"/>
              <p:nvPr/>
            </p:nvSpPr>
            <p:spPr>
              <a:xfrm>
                <a:off x="381000" y="1419433"/>
                <a:ext cx="17526000" cy="8094524"/>
              </a:xfrm>
              <a:prstGeom prst="rect">
                <a:avLst/>
              </a:prstGeom>
              <a:noFill/>
            </p:spPr>
            <p:txBody>
              <a:bodyPr wrap="square">
                <a:spAutoFit/>
              </a:bodyPr>
              <a:lstStyle/>
              <a:p>
                <a:pPr algn="ctr">
                  <a:lnSpc>
                    <a:spcPct val="200000"/>
                  </a:lnSpc>
                  <a:spcAft>
                    <a:spcPts val="800"/>
                  </a:spcAft>
                </a:pPr>
                <a:r>
                  <a:rPr lang="pt-BR" sz="4000" dirty="0">
                    <a:effectLst/>
                    <a:latin typeface="Arial" panose="020B0604020202020204" pitchFamily="34" charset="0"/>
                    <a:ea typeface="Times New Roman" panose="02020603050405020304" pitchFamily="18" charset="0"/>
                    <a:cs typeface="Arial" panose="020B0604020202020204" pitchFamily="34" charset="0"/>
                  </a:rPr>
                  <a:t>Giá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chiếc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áo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sau</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khi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giảm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giá</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lần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thứ</a:t>
                </a:r>
                <a:r>
                  <a:rPr lang="pt-BR" sz="4000" dirty="0">
                    <a:effectLst/>
                    <a:latin typeface="Arial" panose="020B0604020202020204" pitchFamily="34" charset="0"/>
                    <a:ea typeface="Times New Roman" panose="02020603050405020304" pitchFamily="18" charset="0"/>
                    <a:cs typeface="Arial" panose="020B0604020202020204" pitchFamily="34" charset="0"/>
                  </a:rPr>
                  <a:t> 1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14:m>
                  <m:oMath xmlns:m="http://schemas.openxmlformats.org/officeDocument/2006/math">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000 . </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%=120 000−1 200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Giá</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chiếc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áo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sau</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khi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giảm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giá</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lần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thứ</a:t>
                </a:r>
                <a:r>
                  <a:rPr lang="pt-BR" sz="4000" dirty="0">
                    <a:effectLst/>
                    <a:latin typeface="Arial" panose="020B0604020202020204" pitchFamily="34" charset="0"/>
                    <a:ea typeface="Times New Roman" panose="02020603050405020304" pitchFamily="18" charset="0"/>
                    <a:cs typeface="Arial" panose="020B0604020202020204" pitchFamily="34" charset="0"/>
                  </a:rPr>
                  <a:t> 2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000−1</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000−1</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d>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i="0" dirty="0">
                  <a:effectLst/>
                  <a:latin typeface="Cambria Math" panose="02040503050406030204" pitchFamily="18" charset="0"/>
                  <a:ea typeface="Times New Roman" panose="02020603050405020304" pitchFamily="18" charset="0"/>
                  <a:cs typeface="Times New Roman" panose="02020603050405020304" pitchFamily="18" charset="0"/>
                </a:endParaRPr>
              </a:p>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000−1</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−1 200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14:m>
                  <m:oMath xmlns:m="http://schemas.openxmlformats.org/officeDocument/2006/math">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000−2</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400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VN" sz="4000" dirty="0">
                    <a:effectLst/>
                    <a:latin typeface="Arial" panose="020B0604020202020204" pitchFamily="34" charset="0"/>
                    <a:ea typeface="Calibri" panose="020F0502020204030204" pitchFamily="34" charset="0"/>
                    <a:cs typeface="Arial" panose="020B0604020202020204" pitchFamily="34" charset="0"/>
                  </a:rPr>
                  <a:t> (đồng)</a:t>
                </a:r>
              </a:p>
            </p:txBody>
          </p:sp>
        </mc:Choice>
        <mc:Fallback>
          <p:sp>
            <p:nvSpPr>
              <p:cNvPr id="4" name="TextBox 3">
                <a:extLst>
                  <a:ext uri="{FF2B5EF4-FFF2-40B4-BE49-F238E27FC236}">
                    <a16:creationId xmlns:a16="http://schemas.microsoft.com/office/drawing/2014/main" id="{888638F8-5CAD-F59D-7C6A-F116ACA61FBA}"/>
                  </a:ext>
                </a:extLst>
              </p:cNvPr>
              <p:cNvSpPr txBox="1">
                <a:spLocks noRot="1" noChangeAspect="1" noMove="1" noResize="1" noEditPoints="1" noAdjustHandles="1" noChangeArrowheads="1" noChangeShapeType="1" noTextEdit="1"/>
              </p:cNvSpPr>
              <p:nvPr/>
            </p:nvSpPr>
            <p:spPr>
              <a:xfrm>
                <a:off x="381000" y="1419433"/>
                <a:ext cx="17526000" cy="8094524"/>
              </a:xfrm>
              <a:prstGeom prst="rect">
                <a:avLst/>
              </a:prstGeom>
              <a:blipFill>
                <a:blip r:embed="rId2"/>
                <a:stretch>
                  <a:fillRect/>
                </a:stretch>
              </a:blipFill>
            </p:spPr>
            <p:txBody>
              <a:bodyPr/>
              <a:lstStyle/>
              <a:p>
                <a:r>
                  <a:rPr lang="en-VN">
                    <a:noFill/>
                  </a:rPr>
                  <a:t> </a:t>
                </a:r>
              </a:p>
            </p:txBody>
          </p:sp>
        </mc:Fallback>
      </mc:AlternateContent>
      <p:sp>
        <p:nvSpPr>
          <p:cNvPr id="3" name="Freeform 2">
            <a:extLst>
              <a:ext uri="{FF2B5EF4-FFF2-40B4-BE49-F238E27FC236}">
                <a16:creationId xmlns:a16="http://schemas.microsoft.com/office/drawing/2014/main" id="{1B6C681F-D45F-31E8-017F-D47554D2BEEE}"/>
              </a:ext>
            </a:extLst>
          </p:cNvPr>
          <p:cNvSpPr/>
          <p:nvPr/>
        </p:nvSpPr>
        <p:spPr>
          <a:xfrm>
            <a:off x="16230600" y="773043"/>
            <a:ext cx="1353648" cy="1476058"/>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16">
            <a:extLst>
              <a:ext uri="{FF2B5EF4-FFF2-40B4-BE49-F238E27FC236}">
                <a16:creationId xmlns:a16="http://schemas.microsoft.com/office/drawing/2014/main" id="{48583B16-0BD5-C9CA-512C-09AB8A564B10}"/>
              </a:ext>
            </a:extLst>
          </p:cNvPr>
          <p:cNvSpPr/>
          <p:nvPr/>
        </p:nvSpPr>
        <p:spPr>
          <a:xfrm>
            <a:off x="0" y="8178975"/>
            <a:ext cx="2035332" cy="2115355"/>
          </a:xfrm>
          <a:custGeom>
            <a:avLst/>
            <a:gdLst/>
            <a:ahLst/>
            <a:cxnLst/>
            <a:rect l="l" t="t" r="r" b="b"/>
            <a:pathLst>
              <a:path w="1054256" h="1266028">
                <a:moveTo>
                  <a:pt x="0" y="0"/>
                </a:moveTo>
                <a:lnTo>
                  <a:pt x="1054256" y="0"/>
                </a:lnTo>
                <a:lnTo>
                  <a:pt x="1054256" y="1266028"/>
                </a:lnTo>
                <a:lnTo>
                  <a:pt x="0" y="1266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2565502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linds(horizontal)">
                                      <p:cBhvr>
                                        <p:cTn id="16" dur="500"/>
                                        <p:tgtEl>
                                          <p:spTgt spid="4">
                                            <p:txEl>
                                              <p:pRg st="2" end="2"/>
                                            </p:txEl>
                                          </p:spTgt>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linds(horizontal)">
                                      <p:cBhvr>
                                        <p:cTn id="20" dur="500"/>
                                        <p:tgtEl>
                                          <p:spTgt spid="4">
                                            <p:txEl>
                                              <p:pRg st="3" end="3"/>
                                            </p:txEl>
                                          </p:spTgt>
                                        </p:tgtEl>
                                      </p:cBhvr>
                                    </p:animEffect>
                                  </p:childTnLst>
                                </p:cTn>
                              </p:par>
                            </p:childTnLst>
                          </p:cTn>
                        </p:par>
                        <p:par>
                          <p:cTn id="21" fill="hold">
                            <p:stCondLst>
                              <p:cond delay="1000"/>
                            </p:stCondLst>
                            <p:childTnLst>
                              <p:par>
                                <p:cTn id="22" presetID="3" presetClass="entr" presetSubtype="10"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linds(horizontal)">
                                      <p:cBhvr>
                                        <p:cTn id="24" dur="500"/>
                                        <p:tgtEl>
                                          <p:spTgt spid="4">
                                            <p:txEl>
                                              <p:pRg st="4" end="4"/>
                                            </p:txEl>
                                          </p:spTgt>
                                        </p:tgtEl>
                                      </p:cBhvr>
                                    </p:animEffec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linds(horizontal)">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7B4894-EA99-1366-3D92-A1CE1639EC32}"/>
                  </a:ext>
                </a:extLst>
              </p:cNvPr>
              <p:cNvSpPr txBox="1"/>
              <p:nvPr/>
            </p:nvSpPr>
            <p:spPr>
              <a:xfrm>
                <a:off x="495299" y="1674882"/>
                <a:ext cx="17297400" cy="7698326"/>
              </a:xfrm>
              <a:prstGeom prst="rect">
                <a:avLst/>
              </a:prstGeom>
              <a:noFill/>
            </p:spPr>
            <p:txBody>
              <a:bodyPr wrap="square">
                <a:spAutoFit/>
              </a:bodyPr>
              <a:lstStyle/>
              <a:p>
                <a:pPr algn="just">
                  <a:lnSpc>
                    <a:spcPct val="200000"/>
                  </a:lnSpc>
                  <a:spcAft>
                    <a:spcPts val="800"/>
                  </a:spcAft>
                </a:pP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da-DK"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c &lt; 1.</a:t>
                </a:r>
                <a:endParaRPr lang="en-VN"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A57B4894-EA99-1366-3D92-A1CE1639EC32}"/>
                  </a:ext>
                </a:extLst>
              </p:cNvPr>
              <p:cNvSpPr txBox="1">
                <a:spLocks noRot="1" noChangeAspect="1" noMove="1" noResize="1" noEditPoints="1" noAdjustHandles="1" noChangeArrowheads="1" noChangeShapeType="1" noTextEdit="1"/>
              </p:cNvSpPr>
              <p:nvPr/>
            </p:nvSpPr>
            <p:spPr>
              <a:xfrm>
                <a:off x="495299" y="1674882"/>
                <a:ext cx="17297400" cy="7698326"/>
              </a:xfrm>
              <a:prstGeom prst="rect">
                <a:avLst/>
              </a:prstGeom>
              <a:blipFill>
                <a:blip r:embed="rId2"/>
                <a:stretch>
                  <a:fillRect l="-1173" r="-1173" b="-2306"/>
                </a:stretch>
              </a:blipFill>
            </p:spPr>
            <p:txBody>
              <a:bodyPr/>
              <a:lstStyle/>
              <a:p>
                <a:r>
                  <a:rPr lang="en-VN">
                    <a:noFill/>
                  </a:rPr>
                  <a:t> </a:t>
                </a:r>
              </a:p>
            </p:txBody>
          </p:sp>
        </mc:Fallback>
      </mc:AlternateContent>
      <p:sp>
        <p:nvSpPr>
          <p:cNvPr id="2" name="TextBox 1">
            <a:extLst>
              <a:ext uri="{FF2B5EF4-FFF2-40B4-BE49-F238E27FC236}">
                <a16:creationId xmlns:a16="http://schemas.microsoft.com/office/drawing/2014/main" id="{D5272B9F-C0A6-054F-9053-48921D084965}"/>
              </a:ext>
            </a:extLst>
          </p:cNvPr>
          <p:cNvSpPr txBox="1"/>
          <p:nvPr/>
        </p:nvSpPr>
        <p:spPr>
          <a:xfrm>
            <a:off x="8139557" y="966996"/>
            <a:ext cx="2008883" cy="707886"/>
          </a:xfrm>
          <a:prstGeom prst="rect">
            <a:avLst/>
          </a:prstGeom>
          <a:noFill/>
        </p:spPr>
        <p:txBody>
          <a:bodyPr wrap="none" rtlCol="0">
            <a:spAutoFit/>
          </a:bodyPr>
          <a:lstStyle/>
          <a:p>
            <a:r>
              <a:rPr lang="en-VN" sz="4000" b="1" dirty="0">
                <a:solidFill>
                  <a:srgbClr val="FF0000"/>
                </a:solidFill>
                <a:latin typeface="Arial" panose="020B0604020202020204" pitchFamily="34" charset="0"/>
                <a:cs typeface="Arial" panose="020B0604020202020204" pitchFamily="34" charset="0"/>
              </a:rPr>
              <a:t>Bài giải</a:t>
            </a:r>
          </a:p>
        </p:txBody>
      </p:sp>
      <p:sp>
        <p:nvSpPr>
          <p:cNvPr id="4" name="Rectangle 3">
            <a:extLst>
              <a:ext uri="{FF2B5EF4-FFF2-40B4-BE49-F238E27FC236}">
                <a16:creationId xmlns:a16="http://schemas.microsoft.com/office/drawing/2014/main" id="{8D404CE4-5FA4-6862-7CFA-D38D6CEA5721}"/>
              </a:ext>
            </a:extLst>
          </p:cNvPr>
          <p:cNvSpPr/>
          <p:nvPr/>
        </p:nvSpPr>
        <p:spPr>
          <a:xfrm>
            <a:off x="495299" y="381000"/>
            <a:ext cx="17297400" cy="9525000"/>
          </a:xfrm>
          <a:prstGeom prst="rect">
            <a:avLst/>
          </a:prstGeom>
          <a:noFill/>
          <a:ln w="57150">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Freeform 2">
            <a:extLst>
              <a:ext uri="{FF2B5EF4-FFF2-40B4-BE49-F238E27FC236}">
                <a16:creationId xmlns:a16="http://schemas.microsoft.com/office/drawing/2014/main" id="{B5C1E4CA-60F0-2873-C533-D1B801AB7050}"/>
              </a:ext>
            </a:extLst>
          </p:cNvPr>
          <p:cNvSpPr/>
          <p:nvPr/>
        </p:nvSpPr>
        <p:spPr>
          <a:xfrm>
            <a:off x="16459200" y="839624"/>
            <a:ext cx="861115" cy="962629"/>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048238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31D0885-F558-C3DC-5022-126A3C3C070B}"/>
                  </a:ext>
                </a:extLst>
              </p:cNvPr>
              <p:cNvSpPr txBox="1"/>
              <p:nvPr/>
            </p:nvSpPr>
            <p:spPr>
              <a:xfrm>
                <a:off x="457200" y="-876300"/>
                <a:ext cx="17373600" cy="9181039"/>
              </a:xfrm>
              <a:prstGeom prst="rect">
                <a:avLst/>
              </a:prstGeom>
              <a:noFill/>
            </p:spPr>
            <p:txBody>
              <a:bodyPr wrap="square">
                <a:spAutoFit/>
              </a:bodyPr>
              <a:lstStyle/>
              <a:p>
                <a:pPr algn="just">
                  <a:lnSpc>
                    <a:spcPct val="200000"/>
                  </a:lnSpc>
                  <a:spcAft>
                    <a:spcPts val="800"/>
                  </a:spcAft>
                </a:pP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Sau</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đợt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giảm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giá</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giá</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chiếc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áo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còn</a:t>
                </a:r>
                <a:r>
                  <a:rPr lang="pt-BR" sz="4000" dirty="0">
                    <a:effectLst/>
                    <a:latin typeface="Arial" panose="020B0604020202020204" pitchFamily="34" charset="0"/>
                    <a:ea typeface="Times New Roman" panose="02020603050405020304" pitchFamily="18" charset="0"/>
                    <a:cs typeface="Arial" panose="020B0604020202020204" pitchFamily="34" charset="0"/>
                  </a:rPr>
                  <a:t> 76 800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nên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a:t>
                </a:r>
                <a:r>
                  <a:rPr lang="en-VN"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000−2</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400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=76</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800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−200</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+3 600=0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100</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600=6</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400→</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e>
                      </m:rad>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=80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=100+80=180 </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lo</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ạ</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i</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ì </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&lt;100</m:t>
                          </m:r>
                        </m:e>
                      </m:d>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=100−80=20 </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th</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ỏ</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m</m:t>
                          </m:r>
                          <m: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ã</m:t>
                          </m:r>
                          <m:r>
                            <m:rPr>
                              <m:sty m:val="p"/>
                            </m:rPr>
                            <a:rPr lang="pt-BR" sz="4000" i="0" smtClean="0">
                              <a:effectLst/>
                              <a:latin typeface="Cambria Math" panose="02040503050406030204" pitchFamily="18" charset="0"/>
                              <a:ea typeface="Times New Roman" panose="02020603050405020304" pitchFamily="18" charset="0"/>
                              <a:cs typeface="Times New Roman" panose="02020603050405020304" pitchFamily="18" charset="0"/>
                            </a:rPr>
                            <m:t>n</m:t>
                          </m:r>
                        </m:e>
                      </m:d>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Vậy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 20.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TextBox 1">
                <a:extLst>
                  <a:ext uri="{FF2B5EF4-FFF2-40B4-BE49-F238E27FC236}">
                    <a16:creationId xmlns:a16="http://schemas.microsoft.com/office/drawing/2014/main" id="{B31D0885-F558-C3DC-5022-126A3C3C070B}"/>
                  </a:ext>
                </a:extLst>
              </p:cNvPr>
              <p:cNvSpPr txBox="1">
                <a:spLocks noRot="1" noChangeAspect="1" noMove="1" noResize="1" noEditPoints="1" noAdjustHandles="1" noChangeArrowheads="1" noChangeShapeType="1" noTextEdit="1"/>
              </p:cNvSpPr>
              <p:nvPr/>
            </p:nvSpPr>
            <p:spPr>
              <a:xfrm>
                <a:off x="457200" y="-876300"/>
                <a:ext cx="17373600" cy="9181039"/>
              </a:xfrm>
              <a:prstGeom prst="rect">
                <a:avLst/>
              </a:prstGeom>
              <a:blipFill>
                <a:blip r:embed="rId2"/>
                <a:stretch>
                  <a:fillRect l="-1243" r="-1243" b="-1934"/>
                </a:stretch>
              </a:blipFill>
            </p:spPr>
            <p:txBody>
              <a:bodyPr/>
              <a:lstStyle/>
              <a:p>
                <a:r>
                  <a:rPr lang="en-VN">
                    <a:noFill/>
                  </a:rPr>
                  <a:t> </a:t>
                </a:r>
              </a:p>
            </p:txBody>
          </p:sp>
        </mc:Fallback>
      </mc:AlternateContent>
      <p:sp>
        <p:nvSpPr>
          <p:cNvPr id="3" name="Freeform 16">
            <a:extLst>
              <a:ext uri="{FF2B5EF4-FFF2-40B4-BE49-F238E27FC236}">
                <a16:creationId xmlns:a16="http://schemas.microsoft.com/office/drawing/2014/main" id="{803B51E4-62E3-F5ED-F1C7-6C59838445E3}"/>
              </a:ext>
            </a:extLst>
          </p:cNvPr>
          <p:cNvSpPr/>
          <p:nvPr/>
        </p:nvSpPr>
        <p:spPr>
          <a:xfrm>
            <a:off x="16230545" y="8171645"/>
            <a:ext cx="2035332" cy="2115355"/>
          </a:xfrm>
          <a:custGeom>
            <a:avLst/>
            <a:gdLst/>
            <a:ahLst/>
            <a:cxnLst/>
            <a:rect l="l" t="t" r="r" b="b"/>
            <a:pathLst>
              <a:path w="1054256" h="1266028">
                <a:moveTo>
                  <a:pt x="0" y="0"/>
                </a:moveTo>
                <a:lnTo>
                  <a:pt x="1054256" y="0"/>
                </a:lnTo>
                <a:lnTo>
                  <a:pt x="1054256" y="1266028"/>
                </a:lnTo>
                <a:lnTo>
                  <a:pt x="0" y="1266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415372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linds(horizont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linds(horizontal)">
                                      <p:cBhvr>
                                        <p:cTn id="16" dur="500"/>
                                        <p:tgtEl>
                                          <p:spTgt spid="2">
                                            <p:txEl>
                                              <p:pRg st="3" end="3"/>
                                            </p:txEl>
                                          </p:spTgt>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blinds(horizontal)">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blinds(horizontal)">
                                      <p:cBhvr>
                                        <p:cTn id="2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1F9706A-EAE6-46F9-D3CA-98A0EA9BB27D}"/>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10</a:t>
            </a:r>
          </a:p>
        </p:txBody>
      </p:sp>
      <p:sp>
        <p:nvSpPr>
          <p:cNvPr id="4" name="TextBox 3">
            <a:extLst>
              <a:ext uri="{FF2B5EF4-FFF2-40B4-BE49-F238E27FC236}">
                <a16:creationId xmlns:a16="http://schemas.microsoft.com/office/drawing/2014/main" id="{5A3EF9E6-BE43-E88C-2B6D-31681FC3A79B}"/>
              </a:ext>
            </a:extLst>
          </p:cNvPr>
          <p:cNvSpPr txBox="1"/>
          <p:nvPr/>
        </p:nvSpPr>
        <p:spPr>
          <a:xfrm>
            <a:off x="952500" y="1485900"/>
            <a:ext cx="16383000" cy="4825745"/>
          </a:xfrm>
          <a:prstGeom prst="rect">
            <a:avLst/>
          </a:prstGeom>
          <a:noFill/>
        </p:spPr>
        <p:txBody>
          <a:bodyPr wrap="square">
            <a:spAutoFit/>
          </a:bodyPr>
          <a:lstStyle/>
          <a:p>
            <a:pPr algn="just">
              <a:lnSpc>
                <a:spcPct val="200000"/>
              </a:lnSpc>
            </a:pPr>
            <a:r>
              <a:rPr lang="vi-VN" sz="4000" b="0" i="0" u="none" strike="noStrike" dirty="0">
                <a:solidFill>
                  <a:srgbClr val="000000"/>
                </a:solidFill>
                <a:effectLst/>
                <a:latin typeface="Arial" panose="020B0604020202020204" pitchFamily="34" charset="0"/>
                <a:cs typeface="Arial" panose="020B0604020202020204" pitchFamily="34" charset="0"/>
              </a:rPr>
              <a:t>Một công ty sản xuất các khay có dạng hình hộp chữ nhật để trồng rau trong chung cư ở các thành phố. Biết diện tích mặt đáy của khay đó là 2 496 cm</a:t>
            </a:r>
            <a:r>
              <a:rPr lang="vi-VN" sz="4000" b="0" i="0" u="none" strike="noStrike" baseline="30000" dirty="0">
                <a:solidFill>
                  <a:srgbClr val="000000"/>
                </a:solidFill>
                <a:effectLst/>
                <a:latin typeface="Arial" panose="020B0604020202020204" pitchFamily="34" charset="0"/>
                <a:cs typeface="Arial" panose="020B0604020202020204" pitchFamily="34" charset="0"/>
              </a:rPr>
              <a:t>2</a:t>
            </a:r>
            <a:r>
              <a:rPr lang="vi-VN" sz="4000" b="0" i="0" u="none" strike="noStrike" dirty="0">
                <a:solidFill>
                  <a:srgbClr val="000000"/>
                </a:solidFill>
                <a:effectLst/>
                <a:latin typeface="Arial" panose="020B0604020202020204" pitchFamily="34" charset="0"/>
                <a:cs typeface="Arial" panose="020B0604020202020204" pitchFamily="34" charset="0"/>
              </a:rPr>
              <a:t> và chu vi mặt đáy của khay đó là 220 cm. Tìm các kích thước mặt đáy của khay đó.</a:t>
            </a:r>
            <a:endParaRPr lang="en-VN" sz="4000" dirty="0">
              <a:latin typeface="Arial" panose="020B0604020202020204" pitchFamily="34" charset="0"/>
              <a:cs typeface="Arial" panose="020B0604020202020204" pitchFamily="34" charset="0"/>
            </a:endParaRPr>
          </a:p>
        </p:txBody>
      </p:sp>
      <p:pic>
        <p:nvPicPr>
          <p:cNvPr id="2050" name="Picture 2" descr="Khay nhựa trồng rau, Chậu nhựa Trồng Hoa Hình Chữ Nhật - iGar Decor">
            <a:extLst>
              <a:ext uri="{FF2B5EF4-FFF2-40B4-BE49-F238E27FC236}">
                <a16:creationId xmlns:a16="http://schemas.microsoft.com/office/drawing/2014/main" id="{81684B9D-B0C6-B4BB-1C80-EE4B0F0CA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5372100"/>
            <a:ext cx="7620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8448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ssolv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27010A-D511-2949-328C-34E8DD54D30E}"/>
              </a:ext>
            </a:extLst>
          </p:cNvPr>
          <p:cNvSpPr txBox="1"/>
          <p:nvPr/>
        </p:nvSpPr>
        <p:spPr>
          <a:xfrm flipH="1">
            <a:off x="7581900" y="4191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2461BB4-70EC-2AFF-C533-4D7E017FEC80}"/>
                  </a:ext>
                </a:extLst>
              </p:cNvPr>
              <p:cNvSpPr txBox="1"/>
              <p:nvPr/>
            </p:nvSpPr>
            <p:spPr>
              <a:xfrm>
                <a:off x="781049" y="1168533"/>
                <a:ext cx="16760313" cy="7949933"/>
              </a:xfrm>
              <a:prstGeom prst="rect">
                <a:avLst/>
              </a:prstGeom>
              <a:noFill/>
            </p:spPr>
            <p:txBody>
              <a:bodyPr wrap="square">
                <a:spAutoFit/>
              </a:bodyPr>
              <a:lstStyle/>
              <a:p>
                <a:pPr algn="just">
                  <a:lnSpc>
                    <a:spcPct val="200000"/>
                  </a:lnSpc>
                  <a:spcAft>
                    <a:spcPts val="800"/>
                  </a:spcAft>
                </a:pPr>
                <a:r>
                  <a:rPr lang="pt-BR" sz="4000" dirty="0">
                    <a:effectLst/>
                    <a:latin typeface="Arial" panose="020B0604020202020204" pitchFamily="34" charset="0"/>
                    <a:ea typeface="Times New Roman" panose="02020603050405020304" pitchFamily="18" charset="0"/>
                    <a:cs typeface="Arial" panose="020B0604020202020204" pitchFamily="34" charset="0"/>
                  </a:rPr>
                  <a:t>Nửa </a:t>
                </a:r>
                <a:r>
                  <a:rPr lang="pt-BR" sz="4000" dirty="0" err="1">
                    <a:effectLst/>
                    <a:latin typeface="Arial" panose="020B0604020202020204" pitchFamily="34" charset="0"/>
                    <a:ea typeface="Times New Roman" panose="02020603050405020304" pitchFamily="18" charset="0"/>
                    <a:cs typeface="Arial" panose="020B0604020202020204" pitchFamily="34" charset="0"/>
                  </a:rPr>
                  <a:t>chu</a:t>
                </a:r>
                <a:r>
                  <a:rPr lang="pt-BR" sz="4000" dirty="0">
                    <a:effectLst/>
                    <a:latin typeface="Arial" panose="020B0604020202020204" pitchFamily="34" charset="0"/>
                    <a:ea typeface="Times New Roman" panose="02020603050405020304" pitchFamily="18" charset="0"/>
                    <a:cs typeface="Arial" panose="020B0604020202020204" pitchFamily="34" charset="0"/>
                  </a:rPr>
                  <a:t> vi </a:t>
                </a:r>
                <a:r>
                  <a:rPr lang="pt-BR" sz="4000" dirty="0" err="1">
                    <a:effectLst/>
                    <a:latin typeface="Arial" panose="020B0604020202020204" pitchFamily="34" charset="0"/>
                    <a:ea typeface="Times New Roman" panose="02020603050405020304" pitchFamily="18" charset="0"/>
                    <a:cs typeface="Arial" panose="020B0604020202020204" pitchFamily="34" charset="0"/>
                  </a:rPr>
                  <a:t>mặt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đáy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khay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220 : 2 = 110 (</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cm</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Các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kích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thước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mặt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đáy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trình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20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−110</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+2 496=0.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55</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496=529→</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up>
                          </m:sSup>
                        </m:e>
                      </m:rad>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=23</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 xmlns:m="http://schemas.openxmlformats.org/officeDocument/2006/math">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=55+23=78; </m:t>
                    </m:r>
                    <m:sSub>
                      <m:sSub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=55−23=32 </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a:t>
                </a:r>
                <a:r>
                  <a:rPr lang="pt-BR" sz="4000" dirty="0" err="1">
                    <a:effectLst/>
                    <a:latin typeface="Arial" panose="020B0604020202020204" pitchFamily="34" charset="0"/>
                    <a:ea typeface="Times New Roman" panose="02020603050405020304" pitchFamily="18" charset="0"/>
                    <a:cs typeface="Arial" panose="020B0604020202020204" pitchFamily="34" charset="0"/>
                  </a:rPr>
                  <a:t>thỏa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mãn</a:t>
                </a:r>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pt-BR" sz="4000" dirty="0" err="1">
                    <a:effectLst/>
                    <a:latin typeface="Arial" panose="020B0604020202020204" pitchFamily="34" charset="0"/>
                    <a:ea typeface="Times New Roman" panose="02020603050405020304" pitchFamily="18" charset="0"/>
                    <a:cs typeface="Arial" panose="020B0604020202020204" pitchFamily="34" charset="0"/>
                  </a:rPr>
                  <a:t>Vậy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các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kích</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thước</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mặt</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đáy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của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khay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78 </m:t>
                    </m:r>
                    <m:r>
                      <m:rPr>
                        <m:sty m:val="p"/>
                      </m:rP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cm</m:t>
                    </m:r>
                  </m:oMath>
                </a14:m>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32 </m:t>
                    </m:r>
                    <m:r>
                      <m:rPr>
                        <m:sty m:val="p"/>
                      </m:rP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cm</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TextBox 6">
                <a:extLst>
                  <a:ext uri="{FF2B5EF4-FFF2-40B4-BE49-F238E27FC236}">
                    <a16:creationId xmlns:a16="http://schemas.microsoft.com/office/drawing/2014/main" id="{F2461BB4-70EC-2AFF-C533-4D7E017FEC80}"/>
                  </a:ext>
                </a:extLst>
              </p:cNvPr>
              <p:cNvSpPr txBox="1">
                <a:spLocks noRot="1" noChangeAspect="1" noMove="1" noResize="1" noEditPoints="1" noAdjustHandles="1" noChangeArrowheads="1" noChangeShapeType="1" noTextEdit="1"/>
              </p:cNvSpPr>
              <p:nvPr/>
            </p:nvSpPr>
            <p:spPr>
              <a:xfrm>
                <a:off x="781049" y="1168533"/>
                <a:ext cx="16760313" cy="7949933"/>
              </a:xfrm>
              <a:prstGeom prst="rect">
                <a:avLst/>
              </a:prstGeom>
              <a:blipFill>
                <a:blip r:embed="rId2"/>
                <a:stretch>
                  <a:fillRect l="-1287" b="-2233"/>
                </a:stretch>
              </a:blipFill>
            </p:spPr>
            <p:txBody>
              <a:bodyPr/>
              <a:lstStyle/>
              <a:p>
                <a:r>
                  <a:rPr lang="en-VN">
                    <a:noFill/>
                  </a:rPr>
                  <a:t> </a:t>
                </a:r>
              </a:p>
            </p:txBody>
          </p:sp>
        </mc:Fallback>
      </mc:AlternateContent>
      <p:sp>
        <p:nvSpPr>
          <p:cNvPr id="2" name="Freeform 26">
            <a:extLst>
              <a:ext uri="{FF2B5EF4-FFF2-40B4-BE49-F238E27FC236}">
                <a16:creationId xmlns:a16="http://schemas.microsoft.com/office/drawing/2014/main" id="{4C2FB2E9-B8A9-0835-D691-4C157212619F}"/>
              </a:ext>
            </a:extLst>
          </p:cNvPr>
          <p:cNvSpPr/>
          <p:nvPr/>
        </p:nvSpPr>
        <p:spPr>
          <a:xfrm>
            <a:off x="14950564" y="447368"/>
            <a:ext cx="2590799" cy="2041882"/>
          </a:xfrm>
          <a:custGeom>
            <a:avLst/>
            <a:gdLst/>
            <a:ahLst/>
            <a:cxnLst/>
            <a:rect l="l" t="t" r="r" b="b"/>
            <a:pathLst>
              <a:path w="1525885" h="1115283">
                <a:moveTo>
                  <a:pt x="0" y="0"/>
                </a:moveTo>
                <a:lnTo>
                  <a:pt x="1525884" y="0"/>
                </a:lnTo>
                <a:lnTo>
                  <a:pt x="1525884" y="1115283"/>
                </a:lnTo>
                <a:lnTo>
                  <a:pt x="0" y="1115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pic>
        <p:nvPicPr>
          <p:cNvPr id="3074" name="Picture 2" descr="Khay nhựa trồng rau, Chậu nhựa Trồng Hoa Hình Chữ Nhật - iGar Decor">
            <a:extLst>
              <a:ext uri="{FF2B5EF4-FFF2-40B4-BE49-F238E27FC236}">
                <a16:creationId xmlns:a16="http://schemas.microsoft.com/office/drawing/2014/main" id="{0B4A5724-E68D-593A-00C3-4ADFB5DE3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9200" y="5918200"/>
            <a:ext cx="43688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01359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blinds(horizontal)">
                                      <p:cBhvr>
                                        <p:cTn id="21" dur="500"/>
                                        <p:tgtEl>
                                          <p:spTgt spid="7">
                                            <p:txEl>
                                              <p:pRg st="3" end="3"/>
                                            </p:txEl>
                                          </p:spTgt>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blinds(horizontal)">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blinds(horizontal)">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6C655D-011B-C71D-BAEF-B08FB3713F05}"/>
              </a:ext>
            </a:extLst>
          </p:cNvPr>
          <p:cNvSpPr/>
          <p:nvPr/>
        </p:nvSpPr>
        <p:spPr>
          <a:xfrm>
            <a:off x="990600" y="495300"/>
            <a:ext cx="373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C00000"/>
                </a:solidFill>
                <a:latin typeface="Arial" panose="020B0604020202020204" pitchFamily="34" charset="0"/>
                <a:cs typeface="Arial" panose="020B0604020202020204" pitchFamily="34" charset="0"/>
              </a:rPr>
              <a:t>BÀI TẬP 11</a:t>
            </a:r>
          </a:p>
        </p:txBody>
      </p:sp>
      <p:sp>
        <p:nvSpPr>
          <p:cNvPr id="4" name="TextBox 3">
            <a:extLst>
              <a:ext uri="{FF2B5EF4-FFF2-40B4-BE49-F238E27FC236}">
                <a16:creationId xmlns:a16="http://schemas.microsoft.com/office/drawing/2014/main" id="{FFD9E0A3-74F1-9889-3BA7-972E91CB69B2}"/>
              </a:ext>
            </a:extLst>
          </p:cNvPr>
          <p:cNvSpPr txBox="1"/>
          <p:nvPr/>
        </p:nvSpPr>
        <p:spPr>
          <a:xfrm>
            <a:off x="852054" y="2019300"/>
            <a:ext cx="16583891" cy="5460341"/>
          </a:xfrm>
          <a:prstGeom prst="rect">
            <a:avLst/>
          </a:prstGeom>
          <a:noFill/>
        </p:spPr>
        <p:txBody>
          <a:bodyPr wrap="square">
            <a:spAutoFit/>
          </a:bodyPr>
          <a:lstStyle/>
          <a:p>
            <a:pPr algn="just">
              <a:lnSpc>
                <a:spcPct val="200000"/>
              </a:lnSpc>
            </a:pPr>
            <a:r>
              <a:rPr lang="vi-VN" sz="3600" b="0" i="0" u="none" strike="noStrike" dirty="0">
                <a:solidFill>
                  <a:srgbClr val="000000"/>
                </a:solidFill>
                <a:effectLst/>
                <a:latin typeface="Arial" panose="020B0604020202020204" pitchFamily="34" charset="0"/>
                <a:cs typeface="Arial" panose="020B0604020202020204" pitchFamily="34" charset="0"/>
              </a:rPr>
              <a:t>Cầu Trường Tiền (hay cầu Tràng Tiền) ở thành phố Huế được khởi công vào tháng 5/1899 và khánh thành vào ngày 18/12/1900. Cầu được thiết kế theo kiến trúc Gothic, bắc qua sông Hương. Từ Festival Huế năm 2002, cầu Trường Tiền được lắp đặt một hệ thống chiếu sáng đổi màu hiện đại. Cầu dài 402,60 m, gồm 6 nhịp dầm thép.</a:t>
            </a:r>
            <a:endParaRPr lang="en-VN"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10FF09-FCC2-4FEC-4310-8D553EEFD3B9}"/>
              </a:ext>
            </a:extLst>
          </p:cNvPr>
          <p:cNvSpPr txBox="1"/>
          <p:nvPr/>
        </p:nvSpPr>
        <p:spPr>
          <a:xfrm>
            <a:off x="9739745" y="8267700"/>
            <a:ext cx="7668491" cy="707886"/>
          </a:xfrm>
          <a:prstGeom prst="rect">
            <a:avLst/>
          </a:prstGeom>
          <a:noFill/>
        </p:spPr>
        <p:txBody>
          <a:bodyPr wrap="square">
            <a:spAutoFit/>
          </a:bodyPr>
          <a:lstStyle/>
          <a:p>
            <a:pPr algn="just"/>
            <a:r>
              <a:rPr lang="en-US" sz="4000" b="0" u="none" strike="noStrike" dirty="0">
                <a:solidFill>
                  <a:srgbClr val="000000"/>
                </a:solidFill>
                <a:effectLst/>
                <a:latin typeface="Arial" panose="020B0604020202020204" pitchFamily="34" charset="0"/>
                <a:cs typeface="Arial" panose="020B0604020202020204" pitchFamily="34" charset="0"/>
              </a:rPr>
              <a:t>(</a:t>
            </a:r>
            <a:r>
              <a:rPr lang="en-US" sz="4000" b="0" u="none" strike="noStrike" dirty="0" err="1">
                <a:solidFill>
                  <a:srgbClr val="000000"/>
                </a:solidFill>
                <a:effectLst/>
                <a:latin typeface="Arial" panose="020B0604020202020204" pitchFamily="34" charset="0"/>
                <a:cs typeface="Arial" panose="020B0604020202020204" pitchFamily="34" charset="0"/>
              </a:rPr>
              <a:t>Nguồn</a:t>
            </a:r>
            <a:r>
              <a:rPr lang="en-US" sz="4000" b="0" u="none" strike="noStrike" dirty="0">
                <a:solidFill>
                  <a:srgbClr val="000000"/>
                </a:solidFill>
                <a:effectLst/>
                <a:latin typeface="Arial" panose="020B0604020202020204" pitchFamily="34" charset="0"/>
                <a:cs typeface="Arial" panose="020B0604020202020204" pitchFamily="34" charset="0"/>
              </a:rPr>
              <a:t>: https://</a:t>
            </a:r>
            <a:r>
              <a:rPr lang="en-US" sz="4000" b="0" u="none" strike="noStrike" dirty="0" err="1">
                <a:solidFill>
                  <a:srgbClr val="000000"/>
                </a:solidFill>
                <a:effectLst/>
                <a:latin typeface="Arial" panose="020B0604020202020204" pitchFamily="34" charset="0"/>
                <a:cs typeface="Arial" panose="020B0604020202020204" pitchFamily="34" charset="0"/>
              </a:rPr>
              <a:t>vi.wikipedia.org</a:t>
            </a:r>
            <a:r>
              <a:rPr lang="en-US" sz="4000" b="0" u="none" strike="noStrike" dirty="0">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60157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1A715-DD86-1DF5-C874-DBC880B093F6}"/>
              </a:ext>
            </a:extLst>
          </p:cNvPr>
          <p:cNvSpPr txBox="1"/>
          <p:nvPr/>
        </p:nvSpPr>
        <p:spPr>
          <a:xfrm>
            <a:off x="514350" y="342900"/>
            <a:ext cx="17259300" cy="3671583"/>
          </a:xfrm>
          <a:prstGeom prst="rect">
            <a:avLst/>
          </a:prstGeom>
          <a:noFill/>
        </p:spPr>
        <p:txBody>
          <a:bodyPr wrap="square">
            <a:spAutoFit/>
          </a:bodyPr>
          <a:lstStyle/>
          <a:p>
            <a:pPr algn="just">
              <a:lnSpc>
                <a:spcPct val="150000"/>
              </a:lnSpc>
            </a:pPr>
            <a:r>
              <a:rPr lang="en-US" sz="4000" b="0" i="0" u="none" strike="noStrike" dirty="0" err="1">
                <a:solidFill>
                  <a:srgbClr val="000000"/>
                </a:solidFill>
                <a:effectLst/>
                <a:latin typeface="Arial" panose="020B0604020202020204" pitchFamily="34" charset="0"/>
                <a:cs typeface="Arial" panose="020B0604020202020204" pitchFamily="34" charset="0"/>
              </a:rPr>
              <a:t>Giả</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sử</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một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nhịp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dầm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thép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có</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dạng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parabol</a:t>
            </a:r>
            <a:r>
              <a:rPr lang="en-US" sz="4000" b="0" i="0" u="none" strike="noStrike" dirty="0">
                <a:solidFill>
                  <a:srgbClr val="000000"/>
                </a:solidFill>
                <a:effectLst/>
                <a:latin typeface="Arial" panose="020B0604020202020204" pitchFamily="34" charset="0"/>
                <a:cs typeface="Arial" panose="020B0604020202020204" pitchFamily="34" charset="0"/>
              </a:rPr>
              <a:t> y = ax</a:t>
            </a:r>
            <a:r>
              <a:rPr lang="en-US" sz="4000" b="0" i="0" u="none" strike="noStrike" baseline="30000" dirty="0">
                <a:solidFill>
                  <a:srgbClr val="000000"/>
                </a:solidFill>
                <a:effectLst/>
                <a:latin typeface="Arial" panose="020B0604020202020204" pitchFamily="34" charset="0"/>
                <a:cs typeface="Arial" panose="020B0604020202020204" pitchFamily="34" charset="0"/>
              </a:rPr>
              <a:t>2</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trong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hệ</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trục</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toạ</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độ</a:t>
            </a:r>
            <a:r>
              <a:rPr lang="en-US" sz="4000" b="0" i="0" u="none" strike="noStrike" dirty="0">
                <a:solidFill>
                  <a:srgbClr val="000000"/>
                </a:solidFill>
                <a:effectLst/>
                <a:latin typeface="Arial" panose="020B0604020202020204" pitchFamily="34" charset="0"/>
                <a:cs typeface="Arial" panose="020B0604020202020204" pitchFamily="34" charset="0"/>
              </a:rPr>
              <a:t> Oxy, </a:t>
            </a:r>
            <a:r>
              <a:rPr lang="en-US" sz="4000" b="0" i="0" u="none" strike="noStrike" dirty="0" err="1">
                <a:solidFill>
                  <a:srgbClr val="000000"/>
                </a:solidFill>
                <a:effectLst/>
                <a:latin typeface="Arial" panose="020B0604020202020204" pitchFamily="34" charset="0"/>
                <a:cs typeface="Arial" panose="020B0604020202020204" pitchFamily="34" charset="0"/>
              </a:rPr>
              <a:t>ở</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đó</a:t>
            </a:r>
            <a:r>
              <a:rPr lang="en-US" sz="4000" b="0" i="0" u="none" strike="noStrike" dirty="0">
                <a:solidFill>
                  <a:srgbClr val="000000"/>
                </a:solidFill>
                <a:effectLst/>
                <a:latin typeface="Arial" panose="020B0604020202020204" pitchFamily="34" charset="0"/>
                <a:cs typeface="Arial" panose="020B0604020202020204" pitchFamily="34" charset="0"/>
              </a:rPr>
              <a:t> Ox song song </a:t>
            </a:r>
            <a:r>
              <a:rPr lang="en-US" sz="4000" b="0" i="0" u="none" strike="noStrike" dirty="0" err="1">
                <a:solidFill>
                  <a:srgbClr val="000000"/>
                </a:solidFill>
                <a:effectLst/>
                <a:latin typeface="Arial" panose="020B0604020202020204" pitchFamily="34" charset="0"/>
                <a:cs typeface="Arial" panose="020B0604020202020204" pitchFamily="34" charset="0"/>
              </a:rPr>
              <a:t>với</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mặt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cầu</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Biết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rằng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hai</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chân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nhịp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dầm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thép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trên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mặt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cầu</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cách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nhau</a:t>
            </a:r>
            <a:r>
              <a:rPr lang="en-US" sz="4000" b="0" i="0" u="none" strike="noStrike" dirty="0">
                <a:solidFill>
                  <a:srgbClr val="000000"/>
                </a:solidFill>
                <a:effectLst/>
                <a:latin typeface="Arial" panose="020B0604020202020204" pitchFamily="34" charset="0"/>
                <a:cs typeface="Arial" panose="020B0604020202020204" pitchFamily="34" charset="0"/>
              </a:rPr>
              <a:t> 66,66 m, </a:t>
            </a:r>
            <a:r>
              <a:rPr lang="en-US" sz="4000" b="0" i="0" u="none" strike="noStrike" dirty="0" err="1">
                <a:solidFill>
                  <a:srgbClr val="000000"/>
                </a:solidFill>
                <a:effectLst/>
                <a:latin typeface="Arial" panose="020B0604020202020204" pitchFamily="34" charset="0"/>
                <a:cs typeface="Arial" panose="020B0604020202020204" pitchFamily="34" charset="0"/>
              </a:rPr>
              <a:t>khoảng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cách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từ</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đỉnh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cao</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nhất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của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nhịp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dầm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thép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đến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mặt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cầu</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là</a:t>
            </a:r>
            <a:r>
              <a:rPr lang="en-US" sz="4000" b="0" i="0" u="none" strike="noStrike" dirty="0">
                <a:solidFill>
                  <a:srgbClr val="000000"/>
                </a:solidFill>
                <a:effectLst/>
                <a:latin typeface="Arial" panose="020B0604020202020204" pitchFamily="34" charset="0"/>
                <a:cs typeface="Arial" panose="020B0604020202020204" pitchFamily="34" charset="0"/>
              </a:rPr>
              <a:t> 5,45 m (</a:t>
            </a:r>
            <a:r>
              <a:rPr lang="en-US" sz="4000" b="0" i="0" u="none" strike="noStrike" dirty="0" err="1">
                <a:solidFill>
                  <a:srgbClr val="000000"/>
                </a:solidFill>
                <a:effectLst/>
                <a:latin typeface="Arial" panose="020B0604020202020204" pitchFamily="34" charset="0"/>
                <a:cs typeface="Arial" panose="020B0604020202020204" pitchFamily="34" charset="0"/>
              </a:rPr>
              <a:t>Hình</a:t>
            </a:r>
            <a:r>
              <a:rPr lang="en-US" sz="4000" b="0" i="0" u="none" strike="noStrike" dirty="0">
                <a:solidFill>
                  <a:srgbClr val="000000"/>
                </a:solidFill>
                <a:effectLst/>
                <a:latin typeface="Arial" panose="020B0604020202020204" pitchFamily="34" charset="0"/>
                <a:cs typeface="Arial" panose="020B0604020202020204" pitchFamily="34" charset="0"/>
              </a:rPr>
              <a:t> 11).</a:t>
            </a:r>
          </a:p>
        </p:txBody>
      </p:sp>
      <p:sp>
        <p:nvSpPr>
          <p:cNvPr id="3" name="TextBox 2">
            <a:extLst>
              <a:ext uri="{FF2B5EF4-FFF2-40B4-BE49-F238E27FC236}">
                <a16:creationId xmlns:a16="http://schemas.microsoft.com/office/drawing/2014/main" id="{9DDBA98C-2E03-578B-448D-84808A572413}"/>
              </a:ext>
            </a:extLst>
          </p:cNvPr>
          <p:cNvSpPr txBox="1"/>
          <p:nvPr/>
        </p:nvSpPr>
        <p:spPr>
          <a:xfrm>
            <a:off x="528205" y="7658100"/>
            <a:ext cx="11963400" cy="1824923"/>
          </a:xfrm>
          <a:prstGeom prst="rect">
            <a:avLst/>
          </a:prstGeom>
          <a:noFill/>
        </p:spPr>
        <p:txBody>
          <a:bodyPr wrap="square">
            <a:spAutoFit/>
          </a:bodyPr>
          <a:lstStyle/>
          <a:p>
            <a:pPr algn="just">
              <a:lnSpc>
                <a:spcPct val="150000"/>
              </a:lnSpc>
            </a:pPr>
            <a:r>
              <a:rPr lang="en-US" sz="4000" b="0" i="0" u="none" strike="noStrike" dirty="0">
                <a:solidFill>
                  <a:srgbClr val="000000"/>
                </a:solidFill>
                <a:effectLst/>
                <a:latin typeface="Arial" panose="020B0604020202020204" pitchFamily="34" charset="0"/>
                <a:cs typeface="Arial" panose="020B0604020202020204" pitchFamily="34" charset="0"/>
              </a:rPr>
              <a:t>a) </a:t>
            </a:r>
            <a:r>
              <a:rPr lang="en-US" sz="4000" b="0" i="0" u="none" strike="noStrike" dirty="0" err="1">
                <a:solidFill>
                  <a:srgbClr val="000000"/>
                </a:solidFill>
                <a:effectLst/>
                <a:latin typeface="Arial" panose="020B0604020202020204" pitchFamily="34" charset="0"/>
                <a:cs typeface="Arial" panose="020B0604020202020204" pitchFamily="34" charset="0"/>
              </a:rPr>
              <a:t>Xác</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định</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tọa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độ</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của</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hai</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chân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nhịp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dầm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thép</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đó</a:t>
            </a:r>
            <a:r>
              <a:rPr lang="en-US" sz="4000" b="0" i="0" u="none" strike="noStrike" dirty="0">
                <a:solidFill>
                  <a:srgbClr val="000000"/>
                </a:solidFill>
                <a:effectLst/>
                <a:latin typeface="Arial" panose="020B0604020202020204" pitchFamily="34" charset="0"/>
                <a:cs typeface="Arial" panose="020B0604020202020204" pitchFamily="34" charset="0"/>
              </a:rPr>
              <a:t>.</a:t>
            </a:r>
          </a:p>
          <a:p>
            <a:pPr algn="just">
              <a:lnSpc>
                <a:spcPct val="150000"/>
              </a:lnSpc>
            </a:pPr>
            <a:r>
              <a:rPr lang="en-US" sz="4000" b="0" i="0" u="none" strike="noStrike" dirty="0">
                <a:solidFill>
                  <a:srgbClr val="000000"/>
                </a:solidFill>
                <a:effectLst/>
                <a:latin typeface="Arial" panose="020B0604020202020204" pitchFamily="34" charset="0"/>
                <a:cs typeface="Arial" panose="020B0604020202020204" pitchFamily="34" charset="0"/>
              </a:rPr>
              <a:t>b) </a:t>
            </a:r>
            <a:r>
              <a:rPr lang="en-US" sz="4000" b="0" i="0" u="none" strike="noStrike" dirty="0" err="1">
                <a:solidFill>
                  <a:srgbClr val="000000"/>
                </a:solidFill>
                <a:effectLst/>
                <a:latin typeface="Arial" panose="020B0604020202020204" pitchFamily="34" charset="0"/>
                <a:cs typeface="Arial" panose="020B0604020202020204" pitchFamily="34" charset="0"/>
              </a:rPr>
              <a:t>Tìm</a:t>
            </a:r>
            <a:r>
              <a:rPr lang="en-US" sz="4000" b="0" i="0" u="none" strike="noStrike" dirty="0">
                <a:solidFill>
                  <a:srgbClr val="000000"/>
                </a:solidFill>
                <a:effectLst/>
                <a:latin typeface="Arial" panose="020B0604020202020204" pitchFamily="34" charset="0"/>
                <a:cs typeface="Arial" panose="020B0604020202020204" pitchFamily="34" charset="0"/>
              </a:rPr>
              <a:t> a (</a:t>
            </a:r>
            <a:r>
              <a:rPr lang="en-US" sz="4000" b="0" i="0" u="none" strike="noStrike" dirty="0" err="1">
                <a:solidFill>
                  <a:srgbClr val="000000"/>
                </a:solidFill>
                <a:effectLst/>
                <a:latin typeface="Arial" panose="020B0604020202020204" pitchFamily="34" charset="0"/>
                <a:cs typeface="Arial" panose="020B0604020202020204" pitchFamily="34" charset="0"/>
              </a:rPr>
              <a:t>làm</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tròn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kết</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quả</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đến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hàng</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phần</a:t>
            </a:r>
            <a:r>
              <a:rPr lang="en-US" sz="4000" b="0" i="0" u="none" strike="noStrike" dirty="0">
                <a:solidFill>
                  <a:srgbClr val="000000"/>
                </a:solidFill>
                <a:effectLst/>
                <a:latin typeface="Arial" panose="020B0604020202020204" pitchFamily="34" charset="0"/>
                <a:cs typeface="Arial" panose="020B0604020202020204" pitchFamily="34" charset="0"/>
              </a:rPr>
              <a:t> </a:t>
            </a:r>
            <a:r>
              <a:rPr lang="en-US" sz="4000" b="0" i="0" u="none" strike="noStrike" dirty="0" err="1">
                <a:solidFill>
                  <a:srgbClr val="000000"/>
                </a:solidFill>
                <a:effectLst/>
                <a:latin typeface="Arial" panose="020B0604020202020204" pitchFamily="34" charset="0"/>
                <a:cs typeface="Arial" panose="020B0604020202020204" pitchFamily="34" charset="0"/>
              </a:rPr>
              <a:t>nghìn</a:t>
            </a:r>
            <a:r>
              <a:rPr lang="en-US" sz="4000" b="0" i="0" u="none" strike="noStrike" dirty="0">
                <a:solidFill>
                  <a:srgbClr val="000000"/>
                </a:solidFill>
                <a:effectLst/>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A57D92E2-FEE2-9DA8-40CC-8CEC80110413}"/>
              </a:ext>
            </a:extLst>
          </p:cNvPr>
          <p:cNvPicPr>
            <a:picLocks noChangeAspect="1"/>
          </p:cNvPicPr>
          <p:nvPr/>
        </p:nvPicPr>
        <p:blipFill>
          <a:blip r:embed="rId2"/>
          <a:stretch>
            <a:fillRect/>
          </a:stretch>
        </p:blipFill>
        <p:spPr>
          <a:xfrm>
            <a:off x="9144000" y="3390900"/>
            <a:ext cx="8070395" cy="4108565"/>
          </a:xfrm>
          <a:prstGeom prst="rect">
            <a:avLst/>
          </a:prstGeom>
        </p:spPr>
      </p:pic>
    </p:spTree>
    <p:extLst>
      <p:ext uri="{BB962C8B-B14F-4D97-AF65-F5344CB8AC3E}">
        <p14:creationId xmlns:p14="http://schemas.microsoft.com/office/powerpoint/2010/main" val="120195786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dissolve">
                                      <p:cBhvr>
                                        <p:cTn id="16" dur="500"/>
                                        <p:tgtEl>
                                          <p:spTgt spid="3">
                                            <p:txEl>
                                              <p:pRg st="0" end="0"/>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37260-B69F-358D-A17A-ED4505BBF5DF}"/>
              </a:ext>
            </a:extLst>
          </p:cNvPr>
          <p:cNvSpPr txBox="1"/>
          <p:nvPr/>
        </p:nvSpPr>
        <p:spPr>
          <a:xfrm flipH="1">
            <a:off x="7581900" y="419100"/>
            <a:ext cx="3124200" cy="707886"/>
          </a:xfrm>
          <a:prstGeom prst="rect">
            <a:avLst/>
          </a:prstGeom>
          <a:noFill/>
        </p:spPr>
        <p:txBody>
          <a:bodyPr wrap="square" rtlCol="0">
            <a:spAutoFit/>
          </a:bodyPr>
          <a:lstStyle/>
          <a:p>
            <a:pPr algn="ctr"/>
            <a:r>
              <a:rPr lang="en-VN" sz="4000" b="1" dirty="0">
                <a:solidFill>
                  <a:srgbClr val="FF0000"/>
                </a:solidFill>
                <a:latin typeface="Arial" panose="020B0604020202020204" pitchFamily="34" charset="0"/>
                <a:cs typeface="Arial" panose="020B0604020202020204" pitchFamily="34" charset="0"/>
              </a:rPr>
              <a:t>Bài giải</a:t>
            </a:r>
          </a:p>
        </p:txBody>
      </p:sp>
      <p:pic>
        <p:nvPicPr>
          <p:cNvPr id="3" name="Picture 2">
            <a:extLst>
              <a:ext uri="{FF2B5EF4-FFF2-40B4-BE49-F238E27FC236}">
                <a16:creationId xmlns:a16="http://schemas.microsoft.com/office/drawing/2014/main" id="{976B540F-0AE9-DEB6-CA14-27E09620867F}"/>
              </a:ext>
            </a:extLst>
          </p:cNvPr>
          <p:cNvPicPr>
            <a:picLocks noChangeAspect="1"/>
          </p:cNvPicPr>
          <p:nvPr/>
        </p:nvPicPr>
        <p:blipFill>
          <a:blip r:embed="rId2"/>
          <a:stretch>
            <a:fillRect/>
          </a:stretch>
        </p:blipFill>
        <p:spPr>
          <a:xfrm>
            <a:off x="4382305" y="1396907"/>
            <a:ext cx="9523390" cy="4848272"/>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56FE9D3-4C5F-BD38-16C2-0C4407658CD1}"/>
                  </a:ext>
                </a:extLst>
              </p:cNvPr>
              <p:cNvSpPr txBox="1"/>
              <p:nvPr/>
            </p:nvSpPr>
            <p:spPr>
              <a:xfrm>
                <a:off x="495300" y="6515100"/>
                <a:ext cx="17297400" cy="2953437"/>
              </a:xfrm>
              <a:prstGeom prst="rect">
                <a:avLst/>
              </a:prstGeom>
              <a:noFill/>
            </p:spPr>
            <p:txBody>
              <a:bodyPr wrap="square">
                <a:spAutoFit/>
              </a:bodyPr>
              <a:lstStyle/>
              <a:p>
                <a:pPr algn="just">
                  <a:lnSpc>
                    <a:spcPct val="150000"/>
                  </a:lnSpc>
                  <a:spcAft>
                    <a:spcPts val="800"/>
                  </a:spcAft>
                </a:pP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r>
                  <a:rPr lang="pt-BR" sz="4000" dirty="0" err="1">
                    <a:effectLst/>
                    <a:latin typeface="Arial" panose="020B0604020202020204" pitchFamily="34" charset="0"/>
                    <a:ea typeface="Times New Roman" panose="02020603050405020304" pitchFamily="18" charset="0"/>
                    <a:cs typeface="Arial" panose="020B0604020202020204" pitchFamily="34" charset="0"/>
                  </a:rPr>
                  <a:t>Tọa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độ</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hai</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chân</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nhịp</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dầm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thép</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là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(−33,33; −5,45)</m:t>
                    </m:r>
                  </m:oMath>
                </a14:m>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(33,33; 5,45)</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pt-BR"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pt-B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Thay</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−33,33</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 = −5,45</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vào</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hàm</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số</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ta</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r>
                  <a:rPr lang="pt-BR" sz="4000" dirty="0" err="1">
                    <a:effectLst/>
                    <a:latin typeface="Arial" panose="020B0604020202020204" pitchFamily="34" charset="0"/>
                    <a:ea typeface="Times New Roman" panose="02020603050405020304" pitchFamily="18" charset="0"/>
                    <a:cs typeface="Arial" panose="020B0604020202020204" pitchFamily="34" charset="0"/>
                  </a:rPr>
                  <a:t>có</a:t>
                </a:r>
                <a:r>
                  <a:rPr lang="pt-B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−5,45=</m:t>
                    </m:r>
                    <m:r>
                      <m:rPr>
                        <m:sty m:val="p"/>
                      </m:rPr>
                      <a:rPr lang="pt-BR" sz="4000" i="0">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(−33,33)</m:t>
                        </m:r>
                      </m:e>
                      <m:sup>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14:m>
                  <m:oMath xmlns:m="http://schemas.openxmlformats.org/officeDocument/2006/math">
                    <m:r>
                      <a:rPr lang="pt-B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t-BR" sz="400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pt-BR" sz="4000" i="1" dirty="0"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pt-BR" sz="4000" i="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−0,005</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956FE9D3-4C5F-BD38-16C2-0C4407658CD1}"/>
                  </a:ext>
                </a:extLst>
              </p:cNvPr>
              <p:cNvSpPr txBox="1">
                <a:spLocks noRot="1" noChangeAspect="1" noMove="1" noResize="1" noEditPoints="1" noAdjustHandles="1" noChangeArrowheads="1" noChangeShapeType="1" noTextEdit="1"/>
              </p:cNvSpPr>
              <p:nvPr/>
            </p:nvSpPr>
            <p:spPr>
              <a:xfrm>
                <a:off x="495300" y="6515100"/>
                <a:ext cx="17297400" cy="2953437"/>
              </a:xfrm>
              <a:prstGeom prst="rect">
                <a:avLst/>
              </a:prstGeom>
              <a:blipFill>
                <a:blip r:embed="rId3"/>
                <a:stretch>
                  <a:fillRect l="-1173" b="-7725"/>
                </a:stretch>
              </a:blipFill>
            </p:spPr>
            <p:txBody>
              <a:bodyPr/>
              <a:lstStyle/>
              <a:p>
                <a:r>
                  <a:rPr lang="en-VN">
                    <a:noFill/>
                  </a:rPr>
                  <a:t> </a:t>
                </a:r>
              </a:p>
            </p:txBody>
          </p:sp>
        </mc:Fallback>
      </mc:AlternateContent>
      <p:sp>
        <p:nvSpPr>
          <p:cNvPr id="4" name="Freeform 2">
            <a:extLst>
              <a:ext uri="{FF2B5EF4-FFF2-40B4-BE49-F238E27FC236}">
                <a16:creationId xmlns:a16="http://schemas.microsoft.com/office/drawing/2014/main" id="{6CC1466A-BB3E-6F98-27F6-C1562B43F287}"/>
              </a:ext>
            </a:extLst>
          </p:cNvPr>
          <p:cNvSpPr/>
          <p:nvPr/>
        </p:nvSpPr>
        <p:spPr>
          <a:xfrm>
            <a:off x="16286652" y="419100"/>
            <a:ext cx="1506048" cy="1734471"/>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7">
            <a:extLst>
              <a:ext uri="{FF2B5EF4-FFF2-40B4-BE49-F238E27FC236}">
                <a16:creationId xmlns:a16="http://schemas.microsoft.com/office/drawing/2014/main" id="{939136E3-8446-29D8-2825-697F4DB2A4ED}"/>
              </a:ext>
            </a:extLst>
          </p:cNvPr>
          <p:cNvSpPr/>
          <p:nvPr/>
        </p:nvSpPr>
        <p:spPr>
          <a:xfrm>
            <a:off x="1027405" y="465107"/>
            <a:ext cx="1947886" cy="952694"/>
          </a:xfrm>
          <a:custGeom>
            <a:avLst/>
            <a:gdLst/>
            <a:ahLst/>
            <a:cxnLst/>
            <a:rect l="l" t="t" r="r" b="b"/>
            <a:pathLst>
              <a:path w="1947886" h="952694">
                <a:moveTo>
                  <a:pt x="0" y="0"/>
                </a:moveTo>
                <a:lnTo>
                  <a:pt x="1947887" y="0"/>
                </a:lnTo>
                <a:lnTo>
                  <a:pt x="1947887" y="952694"/>
                </a:lnTo>
                <a:lnTo>
                  <a:pt x="0" y="9526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9036966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linds(horizontal)">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7EBFD-150A-62E6-1154-9483A7E115A0}"/>
              </a:ext>
            </a:extLst>
          </p:cNvPr>
          <p:cNvSpPr txBox="1"/>
          <p:nvPr/>
        </p:nvSpPr>
        <p:spPr>
          <a:xfrm>
            <a:off x="4649821" y="800100"/>
            <a:ext cx="8988358" cy="1107996"/>
          </a:xfrm>
          <a:prstGeom prst="rect">
            <a:avLst/>
          </a:prstGeom>
          <a:solidFill>
            <a:schemeClr val="bg1"/>
          </a:solidFill>
        </p:spPr>
        <p:txBody>
          <a:bodyPr wrap="none" rtlCol="0">
            <a:spAutoFit/>
          </a:bodyPr>
          <a:lstStyle/>
          <a:p>
            <a:r>
              <a:rPr lang="en-VN" sz="6600" b="1" dirty="0">
                <a:solidFill>
                  <a:schemeClr val="accent2">
                    <a:lumMod val="75000"/>
                  </a:schemeClr>
                </a:solidFill>
                <a:latin typeface="Arial" panose="020B0604020202020204" pitchFamily="34" charset="0"/>
                <a:cs typeface="Arial" panose="020B0604020202020204" pitchFamily="34" charset="0"/>
              </a:rPr>
              <a:t>HƯỚNG DẪN VỀ NHÀ</a:t>
            </a:r>
          </a:p>
        </p:txBody>
      </p:sp>
      <p:sp>
        <p:nvSpPr>
          <p:cNvPr id="3" name="Rounded Rectangle 2">
            <a:extLst>
              <a:ext uri="{FF2B5EF4-FFF2-40B4-BE49-F238E27FC236}">
                <a16:creationId xmlns:a16="http://schemas.microsoft.com/office/drawing/2014/main" id="{381F9796-64B4-F73C-4ED6-7C389062059D}"/>
              </a:ext>
            </a:extLst>
          </p:cNvPr>
          <p:cNvSpPr/>
          <p:nvPr/>
        </p:nvSpPr>
        <p:spPr>
          <a:xfrm>
            <a:off x="1257300" y="2476500"/>
            <a:ext cx="15773400" cy="6629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396DB12B-C48E-97B1-FBE8-A93DC89E84F7}"/>
              </a:ext>
            </a:extLst>
          </p:cNvPr>
          <p:cNvSpPr txBox="1"/>
          <p:nvPr/>
        </p:nvSpPr>
        <p:spPr>
          <a:xfrm>
            <a:off x="2667000" y="3238500"/>
            <a:ext cx="12954000" cy="4150047"/>
          </a:xfrm>
          <a:prstGeom prst="rect">
            <a:avLst/>
          </a:prstGeom>
          <a:noFill/>
        </p:spPr>
        <p:txBody>
          <a:bodyPr wrap="square">
            <a:spAutoFit/>
          </a:bodyPr>
          <a:lstStyle/>
          <a:p>
            <a:pPr marL="571500" indent="-571500" algn="just">
              <a:lnSpc>
                <a:spcPct val="200000"/>
              </a:lnSpc>
              <a:spcAft>
                <a:spcPts val="800"/>
              </a:spcAft>
              <a:buFont typeface="Arial" panose="020B0604020202020204" pitchFamily="34" charset="0"/>
              <a:buChar char="•"/>
            </a:pPr>
            <a:r>
              <a:rPr lang="vi-VN" sz="4400" kern="100" dirty="0">
                <a:effectLst/>
                <a:latin typeface="Arial" panose="020B0604020202020204" pitchFamily="34" charset="0"/>
                <a:ea typeface="Times New Roman" panose="02020603050405020304" pitchFamily="18" charset="0"/>
                <a:cs typeface="Arial" panose="020B0604020202020204" pitchFamily="34" charset="0"/>
              </a:rPr>
              <a:t>Ôn tập kiến thức đã học.</a:t>
            </a:r>
            <a:endParaRPr lang="en-VN" sz="44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Aft>
                <a:spcPts val="800"/>
              </a:spcAft>
              <a:buFont typeface="Arial" panose="020B0604020202020204" pitchFamily="34" charset="0"/>
              <a:buChar char="•"/>
            </a:pP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bài</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tập</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SBT.</a:t>
            </a:r>
            <a:endParaRPr lang="en-VN" sz="44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200000"/>
              </a:lnSpc>
              <a:buFont typeface="Arial" panose="020B0604020202020204" pitchFamily="34" charset="0"/>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chuẩn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trước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Bài</a:t>
            </a:r>
            <a:r>
              <a:rPr lang="en-US" sz="4400" b="1" i="1" dirty="0">
                <a:effectLst/>
                <a:latin typeface="Arial" panose="020B0604020202020204" pitchFamily="34" charset="0"/>
                <a:ea typeface="Times New Roman" panose="02020603050405020304" pitchFamily="18" charset="0"/>
                <a:cs typeface="Arial" panose="020B0604020202020204" pitchFamily="34" charset="0"/>
              </a:rPr>
              <a:t> 5</a:t>
            </a:r>
            <a:r>
              <a:rPr lang="vi-VN" sz="4400" b="1" i="1" dirty="0">
                <a:effectLst/>
                <a:latin typeface="Arial" panose="020B0604020202020204" pitchFamily="34" charset="0"/>
                <a:ea typeface="Times New Roman" panose="02020603050405020304" pitchFamily="18" charset="0"/>
                <a:cs typeface="Arial" panose="020B0604020202020204" pitchFamily="34" charset="0"/>
              </a:rPr>
              <a:t>5</a:t>
            </a:r>
            <a:r>
              <a:rPr lang="en-US" sz="4400" b="1" i="1" dirty="0">
                <a:latin typeface="Arial" panose="020B0604020202020204" pitchFamily="34" charset="0"/>
                <a:ea typeface="Times New Roman" panose="02020603050405020304" pitchFamily="18" charset="0"/>
                <a:cs typeface="Arial" panose="020B0604020202020204" pitchFamily="34" charset="0"/>
              </a:rPr>
              <a:t>: </a:t>
            </a:r>
            <a:r>
              <a:rPr lang="vi-VN" sz="4400" b="1" i="1" dirty="0">
                <a:effectLst/>
                <a:latin typeface="Arial" panose="020B0604020202020204" pitchFamily="34" charset="0"/>
                <a:ea typeface="Times New Roman" panose="02020603050405020304" pitchFamily="18" charset="0"/>
                <a:cs typeface="Arial" panose="020B0604020202020204" pitchFamily="34" charset="0"/>
              </a:rPr>
              <a:t>Chu vi hình tròn</a:t>
            </a:r>
            <a:r>
              <a:rPr lang="vi-VN" sz="4400" dirty="0">
                <a:effectLst/>
                <a:latin typeface="Arial" panose="020B0604020202020204" pitchFamily="34" charset="0"/>
                <a:ea typeface="Times New Roman" panose="02020603050405020304" pitchFamily="18"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60D97A5-FCC3-C780-E77B-09E337B885E2}"/>
              </a:ext>
            </a:extLst>
          </p:cNvPr>
          <p:cNvPicPr>
            <a:picLocks noChangeAspect="1"/>
          </p:cNvPicPr>
          <p:nvPr/>
        </p:nvPicPr>
        <p:blipFill>
          <a:blip r:embed="rId2"/>
          <a:stretch>
            <a:fillRect/>
          </a:stretch>
        </p:blipFill>
        <p:spPr>
          <a:xfrm>
            <a:off x="14727545" y="7275849"/>
            <a:ext cx="3560455" cy="2984774"/>
          </a:xfrm>
          <a:prstGeom prst="rect">
            <a:avLst/>
          </a:prstGeom>
        </p:spPr>
      </p:pic>
      <p:sp>
        <p:nvSpPr>
          <p:cNvPr id="6" name="Freeform 28">
            <a:extLst>
              <a:ext uri="{FF2B5EF4-FFF2-40B4-BE49-F238E27FC236}">
                <a16:creationId xmlns:a16="http://schemas.microsoft.com/office/drawing/2014/main" id="{6EA44D58-3210-C340-E506-E5B8E707E22B}"/>
              </a:ext>
            </a:extLst>
          </p:cNvPr>
          <p:cNvSpPr/>
          <p:nvPr/>
        </p:nvSpPr>
        <p:spPr>
          <a:xfrm>
            <a:off x="13030200" y="2182745"/>
            <a:ext cx="4463603" cy="2111510"/>
          </a:xfrm>
          <a:custGeom>
            <a:avLst/>
            <a:gdLst/>
            <a:ahLst/>
            <a:cxnLst/>
            <a:rect l="l" t="t" r="r" b="b"/>
            <a:pathLst>
              <a:path w="1817608" h="822468">
                <a:moveTo>
                  <a:pt x="0" y="0"/>
                </a:moveTo>
                <a:lnTo>
                  <a:pt x="1817608" y="0"/>
                </a:lnTo>
                <a:lnTo>
                  <a:pt x="1817608" y="822468"/>
                </a:lnTo>
                <a:lnTo>
                  <a:pt x="0" y="822468"/>
                </a:lnTo>
                <a:lnTo>
                  <a:pt x="0" y="0"/>
                </a:lnTo>
                <a:close/>
              </a:path>
            </a:pathLst>
          </a:custGeom>
          <a:blipFill>
            <a:blip r:embed="rId3"/>
            <a:stretch>
              <a:fillRect/>
            </a:stretch>
          </a:blipFill>
        </p:spPr>
      </p:sp>
    </p:spTree>
    <p:extLst>
      <p:ext uri="{BB962C8B-B14F-4D97-AF65-F5344CB8AC3E}">
        <p14:creationId xmlns:p14="http://schemas.microsoft.com/office/powerpoint/2010/main" val="5734184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2" name="Freeform 2"/>
          <p:cNvSpPr/>
          <p:nvPr/>
        </p:nvSpPr>
        <p:spPr>
          <a:xfrm rot="-1452309">
            <a:off x="4921320" y="-405342"/>
            <a:ext cx="3939994" cy="3954374"/>
          </a:xfrm>
          <a:custGeom>
            <a:avLst/>
            <a:gdLst/>
            <a:ahLst/>
            <a:cxnLst/>
            <a:rect l="l" t="t" r="r" b="b"/>
            <a:pathLst>
              <a:path w="3939994" h="3954374">
                <a:moveTo>
                  <a:pt x="0" y="0"/>
                </a:moveTo>
                <a:lnTo>
                  <a:pt x="3939994" y="0"/>
                </a:lnTo>
                <a:lnTo>
                  <a:pt x="3939994" y="3954374"/>
                </a:lnTo>
                <a:lnTo>
                  <a:pt x="0" y="3954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0588" y="2822005"/>
            <a:ext cx="18589176" cy="4642990"/>
            <a:chOff x="0" y="0"/>
            <a:chExt cx="4895915" cy="1222845"/>
          </a:xfrm>
        </p:grpSpPr>
        <p:sp>
          <p:nvSpPr>
            <p:cNvPr id="4" name="Freeform 4"/>
            <p:cNvSpPr/>
            <p:nvPr/>
          </p:nvSpPr>
          <p:spPr>
            <a:xfrm>
              <a:off x="0" y="0"/>
              <a:ext cx="4895915" cy="1222845"/>
            </a:xfrm>
            <a:custGeom>
              <a:avLst/>
              <a:gdLst/>
              <a:ahLst/>
              <a:cxnLst/>
              <a:rect l="l" t="t" r="r" b="b"/>
              <a:pathLst>
                <a:path w="4895915" h="1222845">
                  <a:moveTo>
                    <a:pt x="0" y="0"/>
                  </a:moveTo>
                  <a:lnTo>
                    <a:pt x="4895915" y="0"/>
                  </a:lnTo>
                  <a:lnTo>
                    <a:pt x="4895915" y="1222845"/>
                  </a:lnTo>
                  <a:lnTo>
                    <a:pt x="0" y="1222845"/>
                  </a:lnTo>
                  <a:close/>
                </a:path>
              </a:pathLst>
            </a:custGeom>
            <a:solidFill>
              <a:srgbClr val="FFFFFF"/>
            </a:solidFill>
          </p:spPr>
        </p:sp>
        <p:sp>
          <p:nvSpPr>
            <p:cNvPr id="5" name="TextBox 5"/>
            <p:cNvSpPr txBox="1"/>
            <p:nvPr/>
          </p:nvSpPr>
          <p:spPr>
            <a:xfrm>
              <a:off x="0" y="-38100"/>
              <a:ext cx="4895915" cy="126094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052435">
            <a:off x="15826053" y="5521522"/>
            <a:ext cx="2885149" cy="5005780"/>
          </a:xfrm>
          <a:custGeom>
            <a:avLst/>
            <a:gdLst/>
            <a:ahLst/>
            <a:cxnLst/>
            <a:rect l="l" t="t" r="r" b="b"/>
            <a:pathLst>
              <a:path w="2885149" h="5005780">
                <a:moveTo>
                  <a:pt x="0" y="0"/>
                </a:moveTo>
                <a:lnTo>
                  <a:pt x="2885149" y="0"/>
                </a:lnTo>
                <a:lnTo>
                  <a:pt x="2885149" y="5005780"/>
                </a:lnTo>
                <a:lnTo>
                  <a:pt x="0" y="5005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892237" y="3511832"/>
            <a:ext cx="10503526" cy="3118674"/>
          </a:xfrm>
          <a:prstGeom prst="rect">
            <a:avLst/>
          </a:prstGeom>
        </p:spPr>
        <p:txBody>
          <a:bodyPr wrap="square" lIns="0" tIns="0" rIns="0" bIns="0" rtlCol="0" anchor="t">
            <a:spAutoFit/>
          </a:bodyPr>
          <a:lstStyle/>
          <a:p>
            <a:pPr algn="ctr">
              <a:lnSpc>
                <a:spcPct val="150000"/>
              </a:lnSpc>
              <a:spcBef>
                <a:spcPct val="0"/>
              </a:spcBef>
            </a:pPr>
            <a:r>
              <a:rPr lang="en-US" sz="7200" b="1" dirty="0">
                <a:solidFill>
                  <a:srgbClr val="000000"/>
                </a:solidFill>
                <a:latin typeface="Arial" panose="020B0604020202020204" pitchFamily="34" charset="0"/>
                <a:ea typeface="Core Bandi"/>
                <a:cs typeface="Arial" panose="020B0604020202020204" pitchFamily="34" charset="0"/>
                <a:sym typeface="Core Bandi"/>
              </a:rPr>
              <a:t>CẢM ƠN CÁC EM ĐÃ QUAN TÂM THEO DÕI</a:t>
            </a:r>
          </a:p>
        </p:txBody>
      </p:sp>
      <p:sp>
        <p:nvSpPr>
          <p:cNvPr id="8" name="Freeform 8"/>
          <p:cNvSpPr/>
          <p:nvPr/>
        </p:nvSpPr>
        <p:spPr>
          <a:xfrm rot="-2085033">
            <a:off x="-19808" y="-1028700"/>
            <a:ext cx="4137367" cy="4114800"/>
          </a:xfrm>
          <a:custGeom>
            <a:avLst/>
            <a:gdLst/>
            <a:ahLst/>
            <a:cxnLst/>
            <a:rect l="l" t="t" r="r" b="b"/>
            <a:pathLst>
              <a:path w="4137367" h="4114800">
                <a:moveTo>
                  <a:pt x="0" y="0"/>
                </a:moveTo>
                <a:lnTo>
                  <a:pt x="4137367" y="0"/>
                </a:lnTo>
                <a:lnTo>
                  <a:pt x="413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893573">
            <a:off x="-864839" y="7396060"/>
            <a:ext cx="4701952" cy="1256704"/>
          </a:xfrm>
          <a:custGeom>
            <a:avLst/>
            <a:gdLst/>
            <a:ahLst/>
            <a:cxnLst/>
            <a:rect l="l" t="t" r="r" b="b"/>
            <a:pathLst>
              <a:path w="4701952" h="1256704">
                <a:moveTo>
                  <a:pt x="0" y="0"/>
                </a:moveTo>
                <a:lnTo>
                  <a:pt x="4701953" y="0"/>
                </a:lnTo>
                <a:lnTo>
                  <a:pt x="4701953" y="1256704"/>
                </a:lnTo>
                <a:lnTo>
                  <a:pt x="0" y="125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4169459" y="-565768"/>
            <a:ext cx="3089841" cy="4114800"/>
          </a:xfrm>
          <a:custGeom>
            <a:avLst/>
            <a:gdLst/>
            <a:ahLst/>
            <a:cxnLst/>
            <a:rect l="l" t="t" r="r" b="b"/>
            <a:pathLst>
              <a:path w="3089841" h="4114800">
                <a:moveTo>
                  <a:pt x="0" y="0"/>
                </a:moveTo>
                <a:lnTo>
                  <a:pt x="3089841" y="0"/>
                </a:lnTo>
                <a:lnTo>
                  <a:pt x="308984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593814">
            <a:off x="5068745" y="8308522"/>
            <a:ext cx="5201888" cy="2165877"/>
          </a:xfrm>
          <a:custGeom>
            <a:avLst/>
            <a:gdLst/>
            <a:ahLst/>
            <a:cxnLst/>
            <a:rect l="l" t="t" r="r" b="b"/>
            <a:pathLst>
              <a:path w="5201888" h="2165877">
                <a:moveTo>
                  <a:pt x="0" y="0"/>
                </a:moveTo>
                <a:lnTo>
                  <a:pt x="5201888" y="0"/>
                </a:lnTo>
                <a:lnTo>
                  <a:pt x="5201888" y="2165878"/>
                </a:lnTo>
                <a:lnTo>
                  <a:pt x="0" y="21658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1659588">
            <a:off x="12675472" y="6901847"/>
            <a:ext cx="1525883" cy="3330300"/>
          </a:xfrm>
          <a:custGeom>
            <a:avLst/>
            <a:gdLst/>
            <a:ahLst/>
            <a:cxnLst/>
            <a:rect l="l" t="t" r="r" b="b"/>
            <a:pathLst>
              <a:path w="1525883" h="3330300">
                <a:moveTo>
                  <a:pt x="0" y="0"/>
                </a:moveTo>
                <a:lnTo>
                  <a:pt x="1525882" y="0"/>
                </a:lnTo>
                <a:lnTo>
                  <a:pt x="1525882" y="3330300"/>
                </a:lnTo>
                <a:lnTo>
                  <a:pt x="0" y="3330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2184528">
            <a:off x="11945265" y="-2114698"/>
            <a:ext cx="517506" cy="4378895"/>
          </a:xfrm>
          <a:custGeom>
            <a:avLst/>
            <a:gdLst/>
            <a:ahLst/>
            <a:cxnLst/>
            <a:rect l="l" t="t" r="r" b="b"/>
            <a:pathLst>
              <a:path w="517506" h="4378895">
                <a:moveTo>
                  <a:pt x="0" y="0"/>
                </a:moveTo>
                <a:lnTo>
                  <a:pt x="517506" y="0"/>
                </a:lnTo>
                <a:lnTo>
                  <a:pt x="517506" y="4378895"/>
                </a:lnTo>
                <a:lnTo>
                  <a:pt x="0" y="43788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FC80E-53FE-4372-43D5-359AAFA030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02564" y="3265992"/>
            <a:ext cx="5304324" cy="698290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7B4894-EA99-1366-3D92-A1CE1639EC32}"/>
                  </a:ext>
                </a:extLst>
              </p:cNvPr>
              <p:cNvSpPr txBox="1"/>
              <p:nvPr/>
            </p:nvSpPr>
            <p:spPr>
              <a:xfrm>
                <a:off x="1281111" y="723900"/>
                <a:ext cx="15725776" cy="5030736"/>
              </a:xfrm>
              <a:prstGeom prst="rect">
                <a:avLst/>
              </a:prstGeom>
              <a:noFill/>
            </p:spPr>
            <p:txBody>
              <a:bodyPr wrap="square">
                <a:spAutoFit/>
              </a:bodyPr>
              <a:lstStyle/>
              <a:p>
                <a:pPr algn="just">
                  <a:lnSpc>
                    <a:spcPct val="200000"/>
                  </a:lnSpc>
                  <a:spcAft>
                    <a:spcPts val="800"/>
                  </a:spcAft>
                </a:pP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da-DK"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-2</a:t>
                </a:r>
                <a:endParaRPr lang="en-VN"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9, ta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thấy</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thị</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hàm</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hàm</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 xmlns:m="http://schemas.openxmlformats.org/officeDocument/2006/math">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sup>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da-DK"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A57B4894-EA99-1366-3D92-A1CE1639EC32}"/>
                  </a:ext>
                </a:extLst>
              </p:cNvPr>
              <p:cNvSpPr txBox="1">
                <a:spLocks noRot="1" noChangeAspect="1" noMove="1" noResize="1" noEditPoints="1" noAdjustHandles="1" noChangeArrowheads="1" noChangeShapeType="1" noTextEdit="1"/>
              </p:cNvSpPr>
              <p:nvPr/>
            </p:nvSpPr>
            <p:spPr>
              <a:xfrm>
                <a:off x="1281111" y="723900"/>
                <a:ext cx="15725776" cy="5030736"/>
              </a:xfrm>
              <a:prstGeom prst="rect">
                <a:avLst/>
              </a:prstGeom>
              <a:blipFill>
                <a:blip r:embed="rId4"/>
                <a:stretch>
                  <a:fillRect l="-1290" r="-1290" b="-4030"/>
                </a:stretch>
              </a:blipFill>
            </p:spPr>
            <p:txBody>
              <a:bodyPr/>
              <a:lstStyle/>
              <a:p>
                <a:r>
                  <a:rPr lang="en-VN">
                    <a:noFill/>
                  </a:rPr>
                  <a:t> </a:t>
                </a:r>
              </a:p>
            </p:txBody>
          </p:sp>
        </mc:Fallback>
      </mc:AlternateContent>
      <p:sp>
        <p:nvSpPr>
          <p:cNvPr id="2" name="Rectangle 1">
            <a:extLst>
              <a:ext uri="{FF2B5EF4-FFF2-40B4-BE49-F238E27FC236}">
                <a16:creationId xmlns:a16="http://schemas.microsoft.com/office/drawing/2014/main" id="{CA9D7FF5-BC27-9954-FBDB-024D93A9DB7F}"/>
              </a:ext>
            </a:extLst>
          </p:cNvPr>
          <p:cNvSpPr/>
          <p:nvPr/>
        </p:nvSpPr>
        <p:spPr>
          <a:xfrm>
            <a:off x="495299" y="381000"/>
            <a:ext cx="17297400" cy="9525000"/>
          </a:xfrm>
          <a:prstGeom prst="rect">
            <a:avLst/>
          </a:prstGeom>
          <a:noFill/>
          <a:ln w="57150">
            <a:solidFill>
              <a:srgbClr val="FFF8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Freeform 2">
            <a:extLst>
              <a:ext uri="{FF2B5EF4-FFF2-40B4-BE49-F238E27FC236}">
                <a16:creationId xmlns:a16="http://schemas.microsoft.com/office/drawing/2014/main" id="{601024AD-37A4-D7E6-6D05-8CC1E911C393}"/>
              </a:ext>
            </a:extLst>
          </p:cNvPr>
          <p:cNvSpPr/>
          <p:nvPr/>
        </p:nvSpPr>
        <p:spPr>
          <a:xfrm>
            <a:off x="16459200" y="839624"/>
            <a:ext cx="861115" cy="962629"/>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562770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a:buClr>
                  <a:srgbClr val="FFFFFF"/>
                </a:buClr>
                <a:buSzPts val="4400"/>
              </a:pPr>
              <a:r>
                <a:rPr lang="en-US" sz="6600" b="1">
                  <a:solidFill>
                    <a:srgbClr val="FFFFFF"/>
                  </a:solidFill>
                  <a:latin typeface="Arial"/>
                  <a:ea typeface="Arial"/>
                  <a:cs typeface="Arial"/>
                  <a:sym typeface="Arial"/>
                </a:rPr>
                <a:t>kenhgiaovien</a:t>
              </a:r>
              <a:endParaRPr sz="2700"/>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2400"/>
              </a:pPr>
              <a:r>
                <a:rPr lang="en-US" sz="36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a:solidFill>
                    <a:srgbClr val="000000"/>
                  </a:solidFill>
                  <a:latin typeface="Arial"/>
                  <a:ea typeface="Arial"/>
                  <a:cs typeface="Arial"/>
                  <a:sym typeface="Arial"/>
                </a:rPr>
                <a:t> </a:t>
              </a:r>
              <a:endParaRPr sz="270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Bài giảng và giáo án này chỉ có duy nhất trên </a:t>
            </a:r>
            <a:r>
              <a:rPr lang="en-US" sz="3600" b="1">
                <a:solidFill>
                  <a:srgbClr val="000000"/>
                </a:solidFill>
                <a:latin typeface="Arial"/>
                <a:ea typeface="Arial"/>
                <a:cs typeface="Arial"/>
                <a:sym typeface="Arial"/>
              </a:rPr>
              <a:t>kenhgiaovien.com </a:t>
            </a:r>
            <a:endParaRPr sz="3600" b="1">
              <a:solidFill>
                <a:srgbClr val="000000"/>
              </a:solidFill>
              <a:latin typeface="Arial"/>
              <a:ea typeface="Arial"/>
              <a:cs typeface="Arial"/>
              <a:sym typeface="Arial"/>
            </a:endParaRPr>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700"/>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Vui lòng không tiếp tay cho hành vi xấu.</a:t>
            </a:r>
            <a:endParaRPr sz="2700"/>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a:buClr>
                <a:srgbClr val="000000"/>
              </a:buClr>
              <a:buSzPts val="4000"/>
            </a:pPr>
            <a:r>
              <a:rPr lang="en-US" sz="6000">
                <a:solidFill>
                  <a:srgbClr val="000000"/>
                </a:solidFill>
                <a:latin typeface="Aharoni"/>
                <a:ea typeface="Aharoni"/>
                <a:cs typeface="Aharoni"/>
                <a:sym typeface="Aharoni"/>
              </a:rPr>
              <a:t>Zalo: </a:t>
            </a:r>
            <a:r>
              <a:rPr lang="en-US" sz="6600" b="1">
                <a:solidFill>
                  <a:srgbClr val="4EA72E"/>
                </a:solidFill>
                <a:latin typeface="Aharoni"/>
                <a:ea typeface="Aharoni"/>
                <a:cs typeface="Aharoni"/>
                <a:sym typeface="Aharoni"/>
              </a:rPr>
              <a:t>0386 168 725</a:t>
            </a:r>
            <a:endParaRPr sz="6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grpSp>
        <p:nvGrpSpPr>
          <p:cNvPr id="2" name="Group 2"/>
          <p:cNvGrpSpPr/>
          <p:nvPr/>
        </p:nvGrpSpPr>
        <p:grpSpPr>
          <a:xfrm>
            <a:off x="1474599" y="1320988"/>
            <a:ext cx="15338801" cy="7645025"/>
            <a:chOff x="0" y="0"/>
            <a:chExt cx="4039849" cy="2013504"/>
          </a:xfrm>
        </p:grpSpPr>
        <p:sp>
          <p:nvSpPr>
            <p:cNvPr id="3" name="Freeform 3"/>
            <p:cNvSpPr/>
            <p:nvPr/>
          </p:nvSpPr>
          <p:spPr>
            <a:xfrm>
              <a:off x="0" y="0"/>
              <a:ext cx="4039849" cy="2013504"/>
            </a:xfrm>
            <a:custGeom>
              <a:avLst/>
              <a:gdLst/>
              <a:ahLst/>
              <a:cxnLst/>
              <a:rect l="l" t="t" r="r" b="b"/>
              <a:pathLst>
                <a:path w="4039849" h="2013504">
                  <a:moveTo>
                    <a:pt x="27760" y="0"/>
                  </a:moveTo>
                  <a:lnTo>
                    <a:pt x="4012089" y="0"/>
                  </a:lnTo>
                  <a:cubicBezTo>
                    <a:pt x="4019451" y="0"/>
                    <a:pt x="4026512" y="2925"/>
                    <a:pt x="4031718" y="8131"/>
                  </a:cubicBezTo>
                  <a:cubicBezTo>
                    <a:pt x="4036924" y="13337"/>
                    <a:pt x="4039849" y="20398"/>
                    <a:pt x="4039849" y="27760"/>
                  </a:cubicBezTo>
                  <a:lnTo>
                    <a:pt x="4039849" y="1985744"/>
                  </a:lnTo>
                  <a:cubicBezTo>
                    <a:pt x="4039849" y="2001076"/>
                    <a:pt x="4027420" y="2013504"/>
                    <a:pt x="4012089" y="2013504"/>
                  </a:cubicBezTo>
                  <a:lnTo>
                    <a:pt x="27760" y="2013504"/>
                  </a:lnTo>
                  <a:cubicBezTo>
                    <a:pt x="12429" y="2013504"/>
                    <a:pt x="0" y="2001076"/>
                    <a:pt x="0" y="1985744"/>
                  </a:cubicBezTo>
                  <a:lnTo>
                    <a:pt x="0" y="27760"/>
                  </a:lnTo>
                  <a:cubicBezTo>
                    <a:pt x="0" y="12429"/>
                    <a:pt x="12429" y="0"/>
                    <a:pt x="27760" y="0"/>
                  </a:cubicBezTo>
                  <a:close/>
                </a:path>
              </a:pathLst>
            </a:custGeom>
            <a:solidFill>
              <a:srgbClr val="FFFFFF"/>
            </a:solidFill>
          </p:spPr>
        </p:sp>
        <p:sp>
          <p:nvSpPr>
            <p:cNvPr id="4" name="TextBox 4"/>
            <p:cNvSpPr txBox="1"/>
            <p:nvPr/>
          </p:nvSpPr>
          <p:spPr>
            <a:xfrm>
              <a:off x="0" y="-38100"/>
              <a:ext cx="4039849" cy="205160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738481" y="7220027"/>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366074" y="4701946"/>
            <a:ext cx="3900631" cy="4886895"/>
          </a:xfrm>
          <a:custGeom>
            <a:avLst/>
            <a:gdLst/>
            <a:ahLst/>
            <a:cxnLst/>
            <a:rect l="l" t="t" r="r" b="b"/>
            <a:pathLst>
              <a:path w="3900631" h="4886895">
                <a:moveTo>
                  <a:pt x="0" y="0"/>
                </a:moveTo>
                <a:lnTo>
                  <a:pt x="3900631" y="0"/>
                </a:lnTo>
                <a:lnTo>
                  <a:pt x="3900631" y="4886895"/>
                </a:lnTo>
                <a:lnTo>
                  <a:pt x="0" y="488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325096">
            <a:off x="15268478" y="198515"/>
            <a:ext cx="3089841" cy="4114800"/>
          </a:xfrm>
          <a:custGeom>
            <a:avLst/>
            <a:gdLst/>
            <a:ahLst/>
            <a:cxnLst/>
            <a:rect l="l" t="t" r="r" b="b"/>
            <a:pathLst>
              <a:path w="3089841" h="4114800">
                <a:moveTo>
                  <a:pt x="0" y="0"/>
                </a:moveTo>
                <a:lnTo>
                  <a:pt x="3089840" y="0"/>
                </a:lnTo>
                <a:lnTo>
                  <a:pt x="30898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746952">
            <a:off x="684553" y="-189894"/>
            <a:ext cx="688294" cy="4114800"/>
          </a:xfrm>
          <a:custGeom>
            <a:avLst/>
            <a:gdLst/>
            <a:ahLst/>
            <a:cxnLst/>
            <a:rect l="l" t="t" r="r" b="b"/>
            <a:pathLst>
              <a:path w="688294" h="4114800">
                <a:moveTo>
                  <a:pt x="0" y="0"/>
                </a:moveTo>
                <a:lnTo>
                  <a:pt x="688294" y="0"/>
                </a:lnTo>
                <a:lnTo>
                  <a:pt x="6882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818898">
            <a:off x="3120474" y="7200900"/>
            <a:ext cx="1885327" cy="4114800"/>
          </a:xfrm>
          <a:custGeom>
            <a:avLst/>
            <a:gdLst/>
            <a:ahLst/>
            <a:cxnLst/>
            <a:rect l="l" t="t" r="r" b="b"/>
            <a:pathLst>
              <a:path w="1885327" h="4114800">
                <a:moveTo>
                  <a:pt x="0" y="0"/>
                </a:moveTo>
                <a:lnTo>
                  <a:pt x="1885326" y="0"/>
                </a:lnTo>
                <a:lnTo>
                  <a:pt x="188532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608949" y="4589502"/>
            <a:ext cx="13070099" cy="1107996"/>
          </a:xfrm>
          <a:prstGeom prst="rect">
            <a:avLst/>
          </a:prstGeom>
        </p:spPr>
        <p:txBody>
          <a:bodyPr wrap="square" lIns="0" tIns="0" rIns="0" bIns="0" rtlCol="0" anchor="t">
            <a:spAutoFit/>
          </a:bodyPr>
          <a:lstStyle/>
          <a:p>
            <a:pPr algn="ctr">
              <a:spcBef>
                <a:spcPct val="0"/>
              </a:spcBef>
            </a:pPr>
            <a:r>
              <a:rPr lang="en-US" sz="7200" b="1" dirty="0">
                <a:solidFill>
                  <a:srgbClr val="C00000"/>
                </a:solidFill>
                <a:latin typeface="Arial" panose="020B0604020202020204" pitchFamily="34" charset="0"/>
                <a:ea typeface="Core Bandi Face"/>
                <a:cs typeface="Arial" panose="020B0604020202020204" pitchFamily="34" charset="0"/>
                <a:sym typeface="Core Bandi Face"/>
              </a:rPr>
              <a:t>BÀI TẬP CUỐI CHƯƠNG VII</a:t>
            </a:r>
          </a:p>
        </p:txBody>
      </p:sp>
    </p:spTree>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17" name="Freeform 17"/>
          <p:cNvSpPr/>
          <p:nvPr/>
        </p:nvSpPr>
        <p:spPr>
          <a:xfrm>
            <a:off x="8095965" y="2135002"/>
            <a:ext cx="2097245" cy="2349257"/>
          </a:xfrm>
          <a:custGeom>
            <a:avLst/>
            <a:gdLst/>
            <a:ahLst/>
            <a:cxnLst/>
            <a:rect l="l" t="t" r="r" b="b"/>
            <a:pathLst>
              <a:path w="2097245" h="2349257">
                <a:moveTo>
                  <a:pt x="0" y="0"/>
                </a:moveTo>
                <a:lnTo>
                  <a:pt x="2097246" y="0"/>
                </a:lnTo>
                <a:lnTo>
                  <a:pt x="2097246" y="2349257"/>
                </a:lnTo>
                <a:lnTo>
                  <a:pt x="0" y="2349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836680">
            <a:off x="-351018" y="1596534"/>
            <a:ext cx="2759436" cy="4787666"/>
          </a:xfrm>
          <a:custGeom>
            <a:avLst/>
            <a:gdLst/>
            <a:ahLst/>
            <a:cxnLst/>
            <a:rect l="l" t="t" r="r" b="b"/>
            <a:pathLst>
              <a:path w="2759436" h="4787666">
                <a:moveTo>
                  <a:pt x="0" y="0"/>
                </a:moveTo>
                <a:lnTo>
                  <a:pt x="2759436" y="0"/>
                </a:lnTo>
                <a:lnTo>
                  <a:pt x="2759436" y="4787666"/>
                </a:lnTo>
                <a:lnTo>
                  <a:pt x="0" y="4787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7153160" y="4763584"/>
            <a:ext cx="2269680" cy="5944400"/>
          </a:xfrm>
          <a:custGeom>
            <a:avLst/>
            <a:gdLst/>
            <a:ahLst/>
            <a:cxnLst/>
            <a:rect l="l" t="t" r="r" b="b"/>
            <a:pathLst>
              <a:path w="2269680" h="5944400">
                <a:moveTo>
                  <a:pt x="0" y="0"/>
                </a:moveTo>
                <a:lnTo>
                  <a:pt x="2269680" y="0"/>
                </a:lnTo>
                <a:lnTo>
                  <a:pt x="2269680" y="5944400"/>
                </a:lnTo>
                <a:lnTo>
                  <a:pt x="0" y="594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682825">
            <a:off x="14908324" y="1734892"/>
            <a:ext cx="4701952" cy="1256704"/>
          </a:xfrm>
          <a:custGeom>
            <a:avLst/>
            <a:gdLst/>
            <a:ahLst/>
            <a:cxnLst/>
            <a:rect l="l" t="t" r="r" b="b"/>
            <a:pathLst>
              <a:path w="4701952" h="1256704">
                <a:moveTo>
                  <a:pt x="0" y="0"/>
                </a:moveTo>
                <a:lnTo>
                  <a:pt x="4701952" y="0"/>
                </a:lnTo>
                <a:lnTo>
                  <a:pt x="4701952" y="1256703"/>
                </a:lnTo>
                <a:lnTo>
                  <a:pt x="0" y="1256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2637449">
            <a:off x="2863471" y="-1890396"/>
            <a:ext cx="2027288" cy="4424636"/>
          </a:xfrm>
          <a:custGeom>
            <a:avLst/>
            <a:gdLst/>
            <a:ahLst/>
            <a:cxnLst/>
            <a:rect l="l" t="t" r="r" b="b"/>
            <a:pathLst>
              <a:path w="2027288" h="4424636">
                <a:moveTo>
                  <a:pt x="0" y="0"/>
                </a:moveTo>
                <a:lnTo>
                  <a:pt x="2027288" y="0"/>
                </a:lnTo>
                <a:lnTo>
                  <a:pt x="2027288" y="4424637"/>
                </a:lnTo>
                <a:lnTo>
                  <a:pt x="0" y="44246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rot="2540427">
            <a:off x="13442722" y="-1446690"/>
            <a:ext cx="688294" cy="4114800"/>
          </a:xfrm>
          <a:custGeom>
            <a:avLst/>
            <a:gdLst/>
            <a:ahLst/>
            <a:cxnLst/>
            <a:rect l="l" t="t" r="r" b="b"/>
            <a:pathLst>
              <a:path w="688294" h="4114800">
                <a:moveTo>
                  <a:pt x="0" y="0"/>
                </a:moveTo>
                <a:lnTo>
                  <a:pt x="688294" y="0"/>
                </a:lnTo>
                <a:lnTo>
                  <a:pt x="68829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2868144">
            <a:off x="1247186" y="8851973"/>
            <a:ext cx="1324217" cy="2057400"/>
          </a:xfrm>
          <a:custGeom>
            <a:avLst/>
            <a:gdLst/>
            <a:ahLst/>
            <a:cxnLst/>
            <a:rect l="l" t="t" r="r" b="b"/>
            <a:pathLst>
              <a:path w="1324217" h="2057400">
                <a:moveTo>
                  <a:pt x="0" y="0"/>
                </a:moveTo>
                <a:lnTo>
                  <a:pt x="1324218" y="0"/>
                </a:lnTo>
                <a:lnTo>
                  <a:pt x="1324218"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TextBox 24"/>
          <p:cNvSpPr txBox="1"/>
          <p:nvPr/>
        </p:nvSpPr>
        <p:spPr>
          <a:xfrm>
            <a:off x="2015649" y="4945293"/>
            <a:ext cx="14256701" cy="2858731"/>
          </a:xfrm>
          <a:prstGeom prst="rect">
            <a:avLst/>
          </a:prstGeom>
        </p:spPr>
        <p:txBody>
          <a:bodyPr wrap="square" lIns="0" tIns="0" rIns="0" bIns="0" rtlCol="0" anchor="t">
            <a:spAutoFit/>
          </a:bodyPr>
          <a:lstStyle/>
          <a:p>
            <a:pPr algn="ctr">
              <a:lnSpc>
                <a:spcPct val="150000"/>
              </a:lnSpc>
            </a:pPr>
            <a:r>
              <a:rPr lang="en-US" sz="6600" b="1" dirty="0">
                <a:solidFill>
                  <a:schemeClr val="accent2">
                    <a:lumMod val="75000"/>
                  </a:schemeClr>
                </a:solidFill>
                <a:latin typeface="Arial" panose="020B0604020202020204" pitchFamily="34" charset="0"/>
                <a:ea typeface="Core Bandi Face"/>
                <a:cs typeface="Arial" panose="020B0604020202020204" pitchFamily="34" charset="0"/>
                <a:sym typeface="Core Bandi Face"/>
              </a:rPr>
              <a:t>ÔN TẬP CỦNG CỐ LẠI KIẾN THỨC TRONG TOÁN CHƯƠNG VII</a:t>
            </a:r>
          </a:p>
        </p:txBody>
      </p:sp>
      <p:pic>
        <p:nvPicPr>
          <p:cNvPr id="2" name="Google Shape;190;p2">
            <a:extLst>
              <a:ext uri="{FF2B5EF4-FFF2-40B4-BE49-F238E27FC236}">
                <a16:creationId xmlns:a16="http://schemas.microsoft.com/office/drawing/2014/main" id="{C34F6B7C-9DC2-CB08-65C6-7F500530A79F}"/>
              </a:ext>
            </a:extLst>
          </p:cNvPr>
          <p:cNvPicPr preferRelativeResize="0"/>
          <p:nvPr/>
        </p:nvPicPr>
        <p:blipFill rotWithShape="1">
          <a:blip r:embed="rId16">
            <a:alphaModFix/>
          </a:blip>
          <a:srcRect/>
          <a:stretch/>
        </p:blipFill>
        <p:spPr>
          <a:xfrm>
            <a:off x="0" y="9954956"/>
            <a:ext cx="1295400" cy="325320"/>
          </a:xfrm>
          <a:prstGeom prst="rect">
            <a:avLst/>
          </a:prstGeom>
          <a:noFill/>
          <a:ln>
            <a:noFill/>
          </a:ln>
        </p:spPr>
      </p:pic>
    </p:spTree>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AA35E8-A3B1-CCB6-0472-D408D8ADCE0A}"/>
              </a:ext>
            </a:extLst>
          </p:cNvPr>
          <p:cNvSpPr txBox="1"/>
          <p:nvPr/>
        </p:nvSpPr>
        <p:spPr>
          <a:xfrm>
            <a:off x="533400" y="571500"/>
            <a:ext cx="17221200" cy="2748253"/>
          </a:xfrm>
          <a:prstGeom prst="rect">
            <a:avLst/>
          </a:prstGeom>
          <a:noFill/>
        </p:spPr>
        <p:txBody>
          <a:bodyPr wrap="square">
            <a:spAutoFit/>
          </a:bodyPr>
          <a:lstStyle/>
          <a:p>
            <a:pPr algn="just">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a:t>
            </a:r>
            <a:r>
              <a:rPr lang="en-US" sz="4000" dirty="0">
                <a:effectLst/>
                <a:latin typeface="Arial" panose="020B0604020202020204" pitchFamily="34" charset="0"/>
                <a:ea typeface="Calibri" panose="020F0502020204030204" pitchFamily="34" charset="0"/>
                <a:cs typeface="Arial" panose="020B0604020202020204" pitchFamily="34" charset="0"/>
              </a:rPr>
              <a:t>hia </a:t>
            </a:r>
            <a:r>
              <a:rPr lang="en-US" sz="4000" dirty="0" err="1">
                <a:effectLst/>
                <a:latin typeface="Arial" panose="020B0604020202020204" pitchFamily="34" charset="0"/>
                <a:ea typeface="Calibri" panose="020F0502020204030204" pitchFamily="34" charset="0"/>
                <a:cs typeface="Arial" panose="020B0604020202020204" pitchFamily="34" charset="0"/>
              </a:rPr>
              <a:t>lớp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thành</a:t>
            </a:r>
            <a:r>
              <a:rPr lang="en-US" sz="4000" dirty="0">
                <a:effectLst/>
                <a:latin typeface="Arial" panose="020B0604020202020204" pitchFamily="34" charset="0"/>
                <a:ea typeface="Calibri" panose="020F0502020204030204" pitchFamily="34" charset="0"/>
                <a:cs typeface="Arial" panose="020B0604020202020204" pitchFamily="34" charset="0"/>
              </a:rPr>
              <a:t> 3 </a:t>
            </a:r>
            <a:r>
              <a:rPr lang="en-US" sz="4000" dirty="0" err="1">
                <a:effectLst/>
                <a:latin typeface="Arial" panose="020B0604020202020204" pitchFamily="34" charset="0"/>
                <a:ea typeface="Calibri" panose="020F0502020204030204" pitchFamily="34" charset="0"/>
                <a:cs typeface="Arial" panose="020B0604020202020204" pitchFamily="34" charset="0"/>
              </a:rPr>
              <a:t>nhóm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yêu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cầu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nhóm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thực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thống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kiến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trọng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tâm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chương</a:t>
            </a:r>
            <a:r>
              <a:rPr lang="en-US" sz="4000" dirty="0">
                <a:effectLst/>
                <a:latin typeface="Arial" panose="020B0604020202020204" pitchFamily="34" charset="0"/>
                <a:ea typeface="Calibri" panose="020F0502020204030204" pitchFamily="34" charset="0"/>
                <a:cs typeface="Arial" panose="020B0604020202020204" pitchFamily="34" charset="0"/>
              </a:rPr>
              <a:t> 7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hoặc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cây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ounded Rectangle 1">
                <a:extLst>
                  <a:ext uri="{FF2B5EF4-FFF2-40B4-BE49-F238E27FC236}">
                    <a16:creationId xmlns:a16="http://schemas.microsoft.com/office/drawing/2014/main" id="{6C4CC9CD-E14C-52A9-D37D-AAFDB7E36533}"/>
                  </a:ext>
                </a:extLst>
              </p:cNvPr>
              <p:cNvSpPr/>
              <p:nvPr/>
            </p:nvSpPr>
            <p:spPr>
              <a:xfrm>
                <a:off x="933450" y="4305300"/>
                <a:ext cx="4572000" cy="48006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Nhóm 1: </a:t>
                </a:r>
              </a:p>
              <a:p>
                <a:pPr algn="just">
                  <a:lnSpc>
                    <a:spcPct val="150000"/>
                  </a:lnSpc>
                  <a:spcBef>
                    <a:spcPts val="600"/>
                  </a:spcBef>
                  <a:spcAft>
                    <a:spcPts val="600"/>
                  </a:spcAft>
                </a:pP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thị</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y</m:t>
                    </m:r>
                    <m: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VN"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a</m:t>
                        </m:r>
                        <m:r>
                          <a:rPr lang="da-DK" sz="400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ounded Rectangle 1">
                <a:extLst>
                  <a:ext uri="{FF2B5EF4-FFF2-40B4-BE49-F238E27FC236}">
                    <a16:creationId xmlns:a16="http://schemas.microsoft.com/office/drawing/2014/main" id="{6C4CC9CD-E14C-52A9-D37D-AAFDB7E36533}"/>
                  </a:ext>
                </a:extLst>
              </p:cNvPr>
              <p:cNvSpPr>
                <a:spLocks noRot="1" noChangeAspect="1" noMove="1" noResize="1" noEditPoints="1" noAdjustHandles="1" noChangeArrowheads="1" noChangeShapeType="1" noTextEdit="1"/>
              </p:cNvSpPr>
              <p:nvPr/>
            </p:nvSpPr>
            <p:spPr>
              <a:xfrm>
                <a:off x="933450" y="4305300"/>
                <a:ext cx="4572000" cy="4800600"/>
              </a:xfrm>
              <a:prstGeom prst="roundRect">
                <a:avLst/>
              </a:prstGeom>
              <a:blipFill>
                <a:blip r:embed="rId2"/>
                <a:stretch>
                  <a:fillRect/>
                </a:stretch>
              </a:blipFill>
              <a:ln>
                <a:solidFill>
                  <a:schemeClr val="accent4">
                    <a:lumMod val="75000"/>
                  </a:schemeClr>
                </a:solidFill>
              </a:ln>
            </p:spPr>
            <p:txBody>
              <a:bodyPr/>
              <a:lstStyle/>
              <a:p>
                <a:r>
                  <a:rPr lang="en-VN">
                    <a:noFill/>
                  </a:rPr>
                  <a:t> </a:t>
                </a:r>
              </a:p>
            </p:txBody>
          </p:sp>
        </mc:Fallback>
      </mc:AlternateContent>
      <p:sp>
        <p:nvSpPr>
          <p:cNvPr id="4" name="Rounded Rectangle 3">
            <a:extLst>
              <a:ext uri="{FF2B5EF4-FFF2-40B4-BE49-F238E27FC236}">
                <a16:creationId xmlns:a16="http://schemas.microsoft.com/office/drawing/2014/main" id="{D6364E13-50BB-B612-291F-4DD0A63A09E0}"/>
              </a:ext>
            </a:extLst>
          </p:cNvPr>
          <p:cNvSpPr/>
          <p:nvPr/>
        </p:nvSpPr>
        <p:spPr>
          <a:xfrm>
            <a:off x="6858000" y="4305300"/>
            <a:ext cx="4572000" cy="48006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en-US" sz="40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Nhóm</a:t>
            </a:r>
            <a: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algn="just">
              <a:lnSpc>
                <a:spcPct val="150000"/>
              </a:lnSpc>
              <a:spcBef>
                <a:spcPts val="600"/>
              </a:spcBef>
              <a:spcAft>
                <a:spcPts val="600"/>
              </a:spcAft>
            </a:pPr>
            <a: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ẩn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2203ED04-3E5C-739A-43AC-F009DD04481F}"/>
              </a:ext>
            </a:extLst>
          </p:cNvPr>
          <p:cNvSpPr/>
          <p:nvPr/>
        </p:nvSpPr>
        <p:spPr>
          <a:xfrm>
            <a:off x="12782550" y="4305300"/>
            <a:ext cx="4572000" cy="4800600"/>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Nhóm</a:t>
            </a:r>
            <a:r>
              <a:rPr lang="en-US" sz="4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p>
          <a:p>
            <a:pPr algn="ctr">
              <a:lnSpc>
                <a:spcPct val="150000"/>
              </a:lnSpc>
            </a:pP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Định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lí</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Viète.</a:t>
            </a:r>
            <a:endParaRPr lang="en-VN"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2676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2543</Words>
  <Application>Microsoft Macintosh PowerPoint</Application>
  <PresentationFormat>Custom</PresentationFormat>
  <Paragraphs>249</Paragraphs>
  <Slides>47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Cambria Math</vt:lpstr>
      <vt:lpstr>Arial</vt:lpstr>
      <vt:lpstr>Aharoni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Lưu Ly</cp:lastModifiedBy>
  <cp:revision>14</cp:revision>
  <dcterms:created xsi:type="dcterms:W3CDTF">2006-08-16T00:00:00Z</dcterms:created>
  <dcterms:modified xsi:type="dcterms:W3CDTF">2025-01-31T14:19:09Z</dcterms:modified>
  <dc:identifier>DAGX0W8KTZU</dc:identifier>
</cp:coreProperties>
</file>