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67" r:id="rId3"/>
    <p:sldId id="279" r:id="rId4"/>
    <p:sldId id="295" r:id="rId5"/>
    <p:sldId id="457" r:id="rId6"/>
    <p:sldId id="476" r:id="rId7"/>
    <p:sldId id="262" r:id="rId8"/>
    <p:sldId id="458" r:id="rId9"/>
    <p:sldId id="298" r:id="rId10"/>
    <p:sldId id="425" r:id="rId11"/>
    <p:sldId id="488" r:id="rId12"/>
    <p:sldId id="456" r:id="rId13"/>
    <p:sldId id="462" r:id="rId14"/>
    <p:sldId id="463" r:id="rId15"/>
    <p:sldId id="477" r:id="rId16"/>
    <p:sldId id="478" r:id="rId17"/>
    <p:sldId id="333" r:id="rId18"/>
    <p:sldId id="479" r:id="rId19"/>
    <p:sldId id="480" r:id="rId20"/>
    <p:sldId id="460" r:id="rId21"/>
    <p:sldId id="481" r:id="rId22"/>
    <p:sldId id="482" r:id="rId23"/>
    <p:sldId id="443" r:id="rId24"/>
    <p:sldId id="449" r:id="rId25"/>
    <p:sldId id="421" r:id="rId26"/>
    <p:sldId id="483" r:id="rId27"/>
    <p:sldId id="422" r:id="rId28"/>
    <p:sldId id="484" r:id="rId29"/>
    <p:sldId id="485" r:id="rId30"/>
    <p:sldId id="472" r:id="rId31"/>
    <p:sldId id="475" r:id="rId32"/>
    <p:sldId id="486" r:id="rId33"/>
    <p:sldId id="426" r:id="rId34"/>
    <p:sldId id="427" r:id="rId35"/>
    <p:sldId id="487" r:id="rId36"/>
    <p:sldId id="468" r:id="rId37"/>
    <p:sldId id="407" r:id="rId38"/>
    <p:sldId id="310" r:id="rId39"/>
  </p:sldIdLst>
  <p:sldSz cx="18288000" cy="10287000"/>
  <p:notesSz cx="6858000" cy="9144000"/>
  <p:embeddedFontLst>
    <p:embeddedFont>
      <p:font typeface="Aharoni" panose="02010803020104030203" pitchFamily="2" charset="-79"/>
      <p:bold r:id="rId41"/>
    </p:embeddedFont>
    <p:embeddedFont>
      <p:font typeface="Cambria Math" panose="02040503050406030204" pitchFamily="18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8CF53"/>
    <a:srgbClr val="178288"/>
    <a:srgbClr val="1CA379"/>
    <a:srgbClr val="DAE7F6"/>
    <a:srgbClr val="D9F5FF"/>
    <a:srgbClr val="FDEF94"/>
    <a:srgbClr val="FFFCE7"/>
    <a:srgbClr val="FEF4BA"/>
    <a:srgbClr val="FFE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0664" autoAdjust="0"/>
  </p:normalViewPr>
  <p:slideViewPr>
    <p:cSldViewPr>
      <p:cViewPr varScale="1">
        <p:scale>
          <a:sx n="42" d="100"/>
          <a:sy n="42" d="100"/>
        </p:scale>
        <p:origin x="10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EC77B-C520-411D-BA9B-40AC5F2F7A33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01956-782D-4A2F-8DAB-D3BE30AA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660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0"/>
          <p:cNvSpPr txBox="1"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6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7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1247776" y="2564609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1247776" y="6884196"/>
            <a:ext cx="15773400" cy="2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3600">
                <a:solidFill>
                  <a:srgbClr val="888888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3000">
                <a:solidFill>
                  <a:srgbClr val="888888"/>
                </a:solidFill>
              </a:defRPr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700">
                <a:solidFill>
                  <a:srgbClr val="888888"/>
                </a:solidFill>
              </a:defRPr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37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76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1259682" y="547688"/>
            <a:ext cx="15773400" cy="198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1259684" y="2521744"/>
            <a:ext cx="7736680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2"/>
          </p:nvPr>
        </p:nvSpPr>
        <p:spPr>
          <a:xfrm>
            <a:off x="1259684" y="3757613"/>
            <a:ext cx="7736680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3"/>
          </p:nvPr>
        </p:nvSpPr>
        <p:spPr>
          <a:xfrm>
            <a:off x="9258301" y="2521744"/>
            <a:ext cx="7774782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4"/>
          </p:nvPr>
        </p:nvSpPr>
        <p:spPr>
          <a:xfrm>
            <a:off x="9258301" y="3757613"/>
            <a:ext cx="7774782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65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59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1"/>
          </p:nvPr>
        </p:nvSpPr>
        <p:spPr>
          <a:xfrm>
            <a:off x="7774782" y="1481139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6477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800"/>
            </a:lvl1pPr>
            <a:lvl2pPr marL="1371600" lvl="1" indent="-609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4200"/>
            </a:lvl2pPr>
            <a:lvl3pPr marL="2057400" lvl="2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600"/>
            </a:lvl3pPr>
            <a:lvl4pPr marL="2743200" lvl="3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4pPr>
            <a:lvl5pPr marL="3429000" lvl="4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5pPr>
            <a:lvl6pPr marL="4114800" lvl="5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6pPr>
            <a:lvl7pPr marL="4800600" lvl="6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7pPr>
            <a:lvl8pPr marL="5486400" lvl="7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8pPr>
            <a:lvl9pPr marL="6172200" lvl="8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2"/>
          </p:nvPr>
        </p:nvSpPr>
        <p:spPr>
          <a:xfrm>
            <a:off x="1259682" y="3086101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57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 txBox="1"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>
            <a:spLocks noGrp="1"/>
          </p:cNvSpPr>
          <p:nvPr>
            <p:ph type="pic" idx="2"/>
          </p:nvPr>
        </p:nvSpPr>
        <p:spPr>
          <a:xfrm>
            <a:off x="7774782" y="1481139"/>
            <a:ext cx="9258300" cy="7310438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8"/>
          <p:cNvSpPr txBox="1">
            <a:spLocks noGrp="1"/>
          </p:cNvSpPr>
          <p:nvPr>
            <p:ph type="body" idx="1"/>
          </p:nvPr>
        </p:nvSpPr>
        <p:spPr>
          <a:xfrm>
            <a:off x="1259682" y="3086101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96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body" idx="1"/>
          </p:nvPr>
        </p:nvSpPr>
        <p:spPr>
          <a:xfrm rot="5400000">
            <a:off x="5880496" y="-1884760"/>
            <a:ext cx="6527008" cy="15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57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0"/>
          <p:cNvSpPr txBox="1">
            <a:spLocks noGrp="1"/>
          </p:cNvSpPr>
          <p:nvPr>
            <p:ph type="title"/>
          </p:nvPr>
        </p:nvSpPr>
        <p:spPr>
          <a:xfrm rot="5400000">
            <a:off x="10700147" y="2934893"/>
            <a:ext cx="8717758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body" idx="1"/>
          </p:nvPr>
        </p:nvSpPr>
        <p:spPr>
          <a:xfrm rot="5400000">
            <a:off x="2699147" y="-894159"/>
            <a:ext cx="8717758" cy="1160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5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708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enhgiaovie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43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8375">
            <a:off x="13912460" y="746695"/>
            <a:ext cx="4612311" cy="1232745"/>
          </a:xfrm>
          <a:custGeom>
            <a:avLst/>
            <a:gdLst/>
            <a:ahLst/>
            <a:cxnLst/>
            <a:rect l="l" t="t" r="r" b="b"/>
            <a:pathLst>
              <a:path w="4612311" h="1232745">
                <a:moveTo>
                  <a:pt x="0" y="0"/>
                </a:moveTo>
                <a:lnTo>
                  <a:pt x="4612311" y="0"/>
                </a:lnTo>
                <a:lnTo>
                  <a:pt x="4612311" y="1232745"/>
                </a:lnTo>
                <a:lnTo>
                  <a:pt x="0" y="1232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788786">
            <a:off x="15470324" y="4050942"/>
            <a:ext cx="2765850" cy="774438"/>
          </a:xfrm>
          <a:custGeom>
            <a:avLst/>
            <a:gdLst/>
            <a:ahLst/>
            <a:cxnLst/>
            <a:rect l="l" t="t" r="r" b="b"/>
            <a:pathLst>
              <a:path w="2765850" h="774438">
                <a:moveTo>
                  <a:pt x="0" y="0"/>
                </a:moveTo>
                <a:lnTo>
                  <a:pt x="2765850" y="0"/>
                </a:lnTo>
                <a:lnTo>
                  <a:pt x="2765850" y="774438"/>
                </a:lnTo>
                <a:lnTo>
                  <a:pt x="0" y="7744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79167">
            <a:off x="15398494" y="6337808"/>
            <a:ext cx="2417976" cy="3418732"/>
          </a:xfrm>
          <a:custGeom>
            <a:avLst/>
            <a:gdLst/>
            <a:ahLst/>
            <a:cxnLst/>
            <a:rect l="l" t="t" r="r" b="b"/>
            <a:pathLst>
              <a:path w="2417976" h="3418732">
                <a:moveTo>
                  <a:pt x="0" y="0"/>
                </a:moveTo>
                <a:lnTo>
                  <a:pt x="2417976" y="0"/>
                </a:lnTo>
                <a:lnTo>
                  <a:pt x="2417976" y="3418732"/>
                </a:lnTo>
                <a:lnTo>
                  <a:pt x="0" y="34187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48923">
            <a:off x="9166964" y="9493919"/>
            <a:ext cx="3657600" cy="591866"/>
          </a:xfrm>
          <a:custGeom>
            <a:avLst/>
            <a:gdLst/>
            <a:ahLst/>
            <a:cxnLst/>
            <a:rect l="l" t="t" r="r" b="b"/>
            <a:pathLst>
              <a:path w="3657600" h="591866">
                <a:moveTo>
                  <a:pt x="0" y="0"/>
                </a:moveTo>
                <a:lnTo>
                  <a:pt x="3657600" y="0"/>
                </a:lnTo>
                <a:lnTo>
                  <a:pt x="3657600" y="591866"/>
                </a:lnTo>
                <a:lnTo>
                  <a:pt x="0" y="5918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52242">
            <a:off x="4147272" y="9233188"/>
            <a:ext cx="2202626" cy="1113327"/>
          </a:xfrm>
          <a:custGeom>
            <a:avLst/>
            <a:gdLst/>
            <a:ahLst/>
            <a:cxnLst/>
            <a:rect l="l" t="t" r="r" b="b"/>
            <a:pathLst>
              <a:path w="2202626" h="1113327">
                <a:moveTo>
                  <a:pt x="0" y="0"/>
                </a:moveTo>
                <a:lnTo>
                  <a:pt x="2202627" y="0"/>
                </a:lnTo>
                <a:lnTo>
                  <a:pt x="2202627" y="1113328"/>
                </a:lnTo>
                <a:lnTo>
                  <a:pt x="0" y="11133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5726" y="7850316"/>
            <a:ext cx="2907107" cy="2436684"/>
          </a:xfrm>
          <a:custGeom>
            <a:avLst/>
            <a:gdLst/>
            <a:ahLst/>
            <a:cxnLst/>
            <a:rect l="l" t="t" r="r" b="b"/>
            <a:pathLst>
              <a:path w="2907107" h="2436684">
                <a:moveTo>
                  <a:pt x="0" y="0"/>
                </a:moveTo>
                <a:lnTo>
                  <a:pt x="2907106" y="0"/>
                </a:lnTo>
                <a:lnTo>
                  <a:pt x="2907106" y="2436684"/>
                </a:lnTo>
                <a:lnTo>
                  <a:pt x="0" y="24366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469522">
            <a:off x="72422" y="483703"/>
            <a:ext cx="3237745" cy="2713819"/>
          </a:xfrm>
          <a:custGeom>
            <a:avLst/>
            <a:gdLst/>
            <a:ahLst/>
            <a:cxnLst/>
            <a:rect l="l" t="t" r="r" b="b"/>
            <a:pathLst>
              <a:path w="3237745" h="2713819">
                <a:moveTo>
                  <a:pt x="0" y="0"/>
                </a:moveTo>
                <a:lnTo>
                  <a:pt x="3237745" y="0"/>
                </a:lnTo>
                <a:lnTo>
                  <a:pt x="3237745" y="2713819"/>
                </a:lnTo>
                <a:lnTo>
                  <a:pt x="0" y="27138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82594">
            <a:off x="105688" y="4837146"/>
            <a:ext cx="2721455" cy="1484430"/>
          </a:xfrm>
          <a:custGeom>
            <a:avLst/>
            <a:gdLst/>
            <a:ahLst/>
            <a:cxnLst/>
            <a:rect l="l" t="t" r="r" b="b"/>
            <a:pathLst>
              <a:path w="2721455" h="1484430">
                <a:moveTo>
                  <a:pt x="0" y="0"/>
                </a:moveTo>
                <a:lnTo>
                  <a:pt x="2721456" y="0"/>
                </a:lnTo>
                <a:lnTo>
                  <a:pt x="2721456" y="1484430"/>
                </a:lnTo>
                <a:lnTo>
                  <a:pt x="0" y="148443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630262">
            <a:off x="4728194" y="-1028700"/>
            <a:ext cx="2486967" cy="2057400"/>
          </a:xfrm>
          <a:custGeom>
            <a:avLst/>
            <a:gdLst/>
            <a:ahLst/>
            <a:cxnLst/>
            <a:rect l="l" t="t" r="r" b="b"/>
            <a:pathLst>
              <a:path w="2486967" h="2057400">
                <a:moveTo>
                  <a:pt x="0" y="0"/>
                </a:moveTo>
                <a:lnTo>
                  <a:pt x="2486967" y="0"/>
                </a:lnTo>
                <a:lnTo>
                  <a:pt x="248696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206619">
            <a:off x="9784552" y="-834551"/>
            <a:ext cx="1628124" cy="2681043"/>
          </a:xfrm>
          <a:custGeom>
            <a:avLst/>
            <a:gdLst/>
            <a:ahLst/>
            <a:cxnLst/>
            <a:rect l="l" t="t" r="r" b="b"/>
            <a:pathLst>
              <a:path w="1628124" h="2681043">
                <a:moveTo>
                  <a:pt x="0" y="0"/>
                </a:moveTo>
                <a:lnTo>
                  <a:pt x="1628124" y="0"/>
                </a:lnTo>
                <a:lnTo>
                  <a:pt x="1628124" y="2681043"/>
                </a:lnTo>
                <a:lnTo>
                  <a:pt x="0" y="268104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028700" y="1028700"/>
            <a:ext cx="16243860" cy="8039958"/>
            <a:chOff x="0" y="0"/>
            <a:chExt cx="3538556" cy="17514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538556" cy="1751421"/>
            </a:xfrm>
            <a:custGeom>
              <a:avLst/>
              <a:gdLst/>
              <a:ahLst/>
              <a:cxnLst/>
              <a:rect l="l" t="t" r="r" b="b"/>
              <a:pathLst>
                <a:path w="3538556" h="1751421">
                  <a:moveTo>
                    <a:pt x="24307" y="0"/>
                  </a:moveTo>
                  <a:lnTo>
                    <a:pt x="3514249" y="0"/>
                  </a:lnTo>
                  <a:cubicBezTo>
                    <a:pt x="3520696" y="0"/>
                    <a:pt x="3526878" y="2561"/>
                    <a:pt x="3531436" y="7119"/>
                  </a:cubicBezTo>
                  <a:cubicBezTo>
                    <a:pt x="3535995" y="11678"/>
                    <a:pt x="3538556" y="17860"/>
                    <a:pt x="3538556" y="24307"/>
                  </a:cubicBezTo>
                  <a:lnTo>
                    <a:pt x="3538556" y="1727114"/>
                  </a:lnTo>
                  <a:cubicBezTo>
                    <a:pt x="3538556" y="1740539"/>
                    <a:pt x="3527673" y="1751421"/>
                    <a:pt x="3514249" y="1751421"/>
                  </a:cubicBezTo>
                  <a:lnTo>
                    <a:pt x="24307" y="1751421"/>
                  </a:lnTo>
                  <a:cubicBezTo>
                    <a:pt x="10883" y="1751421"/>
                    <a:pt x="0" y="1740539"/>
                    <a:pt x="0" y="1727114"/>
                  </a:cubicBezTo>
                  <a:lnTo>
                    <a:pt x="0" y="24307"/>
                  </a:lnTo>
                  <a:cubicBezTo>
                    <a:pt x="0" y="10883"/>
                    <a:pt x="10883" y="0"/>
                    <a:pt x="24307" y="0"/>
                  </a:cubicBezTo>
                  <a:close/>
                </a:path>
              </a:pathLst>
            </a:custGeom>
            <a:solidFill>
              <a:srgbClr val="FFFFFF"/>
            </a:solidFill>
            <a:ln w="190500">
              <a:solidFill>
                <a:srgbClr val="082A44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256529" y="2725452"/>
            <a:ext cx="157882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CẢ LỚP </a:t>
            </a:r>
          </a:p>
          <a:p>
            <a:pPr algn="ctr">
              <a:lnSpc>
                <a:spcPct val="150000"/>
              </a:lnSpc>
            </a:pPr>
            <a:r>
              <a:rPr lang="vi-VN" sz="80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</a:t>
            </a:r>
            <a:r>
              <a:rPr lang="en-US" sz="80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TOÁN</a:t>
            </a:r>
            <a:r>
              <a:rPr lang="vi-VN" sz="80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80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lu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1"/>
          <p:cNvGrpSpPr/>
          <p:nvPr/>
        </p:nvGrpSpPr>
        <p:grpSpPr>
          <a:xfrm>
            <a:off x="5829300" y="1"/>
            <a:ext cx="6629400" cy="2182762"/>
            <a:chOff x="633147" y="-1998"/>
            <a:chExt cx="5288779" cy="785741"/>
          </a:xfrm>
        </p:grpSpPr>
        <p:sp>
          <p:nvSpPr>
            <p:cNvPr id="161" name="Google Shape;161;p1"/>
            <p:cNvSpPr/>
            <p:nvPr/>
          </p:nvSpPr>
          <p:spPr>
            <a:xfrm>
              <a:off x="1707174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ctr" defTabSz="1371600">
                <a:buClr>
                  <a:srgbClr val="FFFFFF"/>
                </a:buClr>
                <a:buSzPts val="4000"/>
              </a:pPr>
              <a:endParaRPr sz="60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4768850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ctr" defTabSz="1371600">
                <a:buClr>
                  <a:srgbClr val="FFFFFF"/>
                </a:buClr>
                <a:buSzPts val="4000"/>
              </a:pPr>
              <a:endParaRPr sz="60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633147" y="219500"/>
              <a:ext cx="5288779" cy="564243"/>
            </a:xfrm>
            <a:prstGeom prst="roundRect">
              <a:avLst>
                <a:gd name="adj" fmla="val 16667"/>
              </a:avLst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ctr" defTabSz="1371600">
                <a:buClr>
                  <a:srgbClr val="FFFFFF"/>
                </a:buClr>
                <a:buSzPts val="4400"/>
              </a:pPr>
              <a:r>
                <a:rPr lang="en-US" sz="6600" b="1" kern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kenhgiaovien</a:t>
              </a: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1"/>
          <p:cNvGrpSpPr/>
          <p:nvPr/>
        </p:nvGrpSpPr>
        <p:grpSpPr>
          <a:xfrm>
            <a:off x="1173769" y="7234941"/>
            <a:ext cx="9573358" cy="1486050"/>
            <a:chOff x="5029200" y="3390900"/>
            <a:chExt cx="9573359" cy="1486050"/>
          </a:xfrm>
        </p:grpSpPr>
        <p:sp>
          <p:nvSpPr>
            <p:cNvPr id="165" name="Google Shape;165;p1"/>
            <p:cNvSpPr/>
            <p:nvPr/>
          </p:nvSpPr>
          <p:spPr>
            <a:xfrm>
              <a:off x="5029200" y="3390900"/>
              <a:ext cx="9573359" cy="1066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ctr" defTabSz="1371600">
                <a:buClr>
                  <a:srgbClr val="000000"/>
                </a:buClr>
                <a:buSzPts val="2400"/>
              </a:pPr>
              <a:r>
                <a:rPr lang="en-US" sz="3600" u="sng" kern="0">
                  <a:solidFill>
                    <a:srgbClr val="000000"/>
                  </a:solidFill>
                  <a:latin typeface="Arial"/>
                  <a:cs typeface="Arial"/>
                  <a:sym typeface="Arial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https://kenhgiaovien.com/</a:t>
              </a:r>
              <a:r>
                <a:rPr lang="en-US"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66" name="Google Shape;166;p1" descr="A colorful letter g on a black background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68288" y="3463290"/>
              <a:ext cx="922020" cy="922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1474430">
              <a:off x="13354142" y="3525549"/>
              <a:ext cx="912564" cy="12167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1"/>
          <p:cNvSpPr txBox="1"/>
          <p:nvPr/>
        </p:nvSpPr>
        <p:spPr>
          <a:xfrm>
            <a:off x="1225236" y="2694921"/>
            <a:ext cx="12269540" cy="4293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685834" indent="-685834" algn="just" defTabSz="1371600">
              <a:lnSpc>
                <a:spcPct val="150000"/>
              </a:lnSpc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 giảng và giáo án này chỉ có duy nhất trên </a:t>
            </a:r>
            <a:r>
              <a:rPr lang="en-US" sz="36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kenhgiaovien.com </a:t>
            </a:r>
            <a:endParaRPr sz="36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85834" indent="-685834" algn="just" defTabSz="1371600">
              <a:lnSpc>
                <a:spcPct val="150000"/>
              </a:lnSpc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Bất cứ nơi nào đăng bán lại đều là đánh cắp bản quyền và hưởng lợi bất chính trên công sức của giáo viên. </a:t>
            </a:r>
            <a:endParaRPr sz="21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85834" indent="-685834" algn="just" defTabSz="1371600">
              <a:lnSpc>
                <a:spcPct val="150000"/>
              </a:lnSpc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Vui lòng không tiếp tay cho hành vi xấu.</a:t>
            </a:r>
            <a:endParaRPr sz="21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9" name="Google Shape;169;p1"/>
          <p:cNvSpPr txBox="1"/>
          <p:nvPr/>
        </p:nvSpPr>
        <p:spPr>
          <a:xfrm>
            <a:off x="2706571" y="8566590"/>
            <a:ext cx="6507754" cy="115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 defTabSz="1371600">
              <a:buClr>
                <a:srgbClr val="000000"/>
              </a:buClr>
              <a:buSzPts val="4000"/>
            </a:pPr>
            <a:r>
              <a:rPr lang="en-US" sz="6000" kern="0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Zalo: </a:t>
            </a:r>
            <a:r>
              <a:rPr lang="en-US" sz="6600" b="1" kern="0">
                <a:solidFill>
                  <a:srgbClr val="4EA72E"/>
                </a:solidFill>
                <a:latin typeface="Aharoni"/>
                <a:ea typeface="Aharoni"/>
                <a:cs typeface="Aharoni"/>
                <a:sym typeface="Aharoni"/>
              </a:rPr>
              <a:t>0386 168 725</a:t>
            </a:r>
            <a:endParaRPr sz="6000" b="1" kern="0">
              <a:solidFill>
                <a:srgbClr val="4EA72E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170" name="Google Shape;17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081820" y="3209384"/>
            <a:ext cx="4511980" cy="7077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3804" y="467352"/>
            <a:ext cx="17260392" cy="9352296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81200" y="723900"/>
            <a:ext cx="14325600" cy="183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4000" b="1" kern="0" dirty="0" err="1">
                <a:latin typeface="Arial" panose="020B0604020202020204" pitchFamily="34" charset="0"/>
                <a:ea typeface="Calibri" panose="020F0502020204030204" pitchFamily="34" charset="0"/>
              </a:rPr>
              <a:t>Câu</a:t>
            </a:r>
            <a:r>
              <a:rPr lang="fr-FR" sz="4000" b="1" kern="0" dirty="0">
                <a:latin typeface="Arial" panose="020B0604020202020204" pitchFamily="34" charset="0"/>
                <a:ea typeface="Calibri" panose="020F0502020204030204" pitchFamily="34" charset="0"/>
              </a:rPr>
              <a:t> 1.</a:t>
            </a:r>
            <a:r>
              <a:rPr lang="fr-FR" sz="4000" kern="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latin typeface="Arial" panose="020B0604020202020204" pitchFamily="34" charset="0"/>
                <a:ea typeface="Calibri" panose="020F0502020204030204" pitchFamily="34" charset="0"/>
              </a:rPr>
              <a:t>Thời</a:t>
            </a:r>
            <a:r>
              <a:rPr lang="fr-FR" sz="4000" kern="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latin typeface="Arial" panose="020B0604020202020204" pitchFamily="34" charset="0"/>
                <a:ea typeface="Calibri" panose="020F0502020204030204" pitchFamily="34" charset="0"/>
              </a:rPr>
              <a:t>gian</a:t>
            </a:r>
            <a:r>
              <a:rPr lang="fr-FR" sz="4000" kern="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latin typeface="Arial" panose="020B0604020202020204" pitchFamily="34" charset="0"/>
                <a:ea typeface="Calibri" panose="020F0502020204030204" pitchFamily="34" charset="0"/>
              </a:rPr>
              <a:t>chạy</a:t>
            </a:r>
            <a:r>
              <a:rPr lang="fr-FR" sz="4000" kern="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4000" kern="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latin typeface="Arial" panose="020B0604020202020204" pitchFamily="34" charset="0"/>
                <a:ea typeface="Calibri" panose="020F0502020204030204" pitchFamily="34" charset="0"/>
              </a:rPr>
              <a:t>nhóm</a:t>
            </a:r>
            <a:r>
              <a:rPr lang="fr-FR" sz="4000" kern="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latin typeface="Arial" panose="020B0604020202020204" pitchFamily="34" charset="0"/>
                <a:ea typeface="Calibri" panose="020F0502020204030204" pitchFamily="34" charset="0"/>
              </a:rPr>
              <a:t>lớp</a:t>
            </a:r>
            <a:r>
              <a:rPr lang="fr-FR" sz="4000" kern="0" dirty="0">
                <a:latin typeface="Arial" panose="020B0604020202020204" pitchFamily="34" charset="0"/>
                <a:ea typeface="Calibri" panose="020F0502020204030204" pitchFamily="34" charset="0"/>
              </a:rPr>
              <a:t> 9A </a:t>
            </a:r>
            <a:r>
              <a:rPr lang="fr-FR" sz="4000" kern="0" dirty="0" err="1">
                <a:latin typeface="Arial" panose="020B0604020202020204" pitchFamily="34" charset="0"/>
                <a:ea typeface="Calibri" panose="020F0502020204030204" pitchFamily="34" charset="0"/>
              </a:rPr>
              <a:t>được</a:t>
            </a:r>
            <a:r>
              <a:rPr lang="fr-FR" sz="4000" kern="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latin typeface="Arial" panose="020B0604020202020204" pitchFamily="34" charset="0"/>
                <a:ea typeface="Calibri" panose="020F0502020204030204" pitchFamily="34" charset="0"/>
              </a:rPr>
              <a:t>thầy</a:t>
            </a:r>
            <a:r>
              <a:rPr lang="fr-FR" sz="4000" kern="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latin typeface="Arial" panose="020B0604020202020204" pitchFamily="34" charset="0"/>
                <a:ea typeface="Calibri" panose="020F0502020204030204" pitchFamily="34" charset="0"/>
              </a:rPr>
              <a:t>giáo</a:t>
            </a:r>
            <a:r>
              <a:rPr lang="fr-FR" sz="4000" kern="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latin typeface="Arial" panose="020B0604020202020204" pitchFamily="34" charset="0"/>
                <a:ea typeface="Calibri" panose="020F0502020204030204" pitchFamily="34" charset="0"/>
              </a:rPr>
              <a:t>ghi</a:t>
            </a:r>
            <a:r>
              <a:rPr lang="fr-FR" sz="4000" kern="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latin typeface="Arial" panose="020B0604020202020204" pitchFamily="34" charset="0"/>
                <a:ea typeface="Calibri" panose="020F0502020204030204" pitchFamily="34" charset="0"/>
              </a:rPr>
              <a:t>lại</a:t>
            </a:r>
            <a:r>
              <a:rPr lang="fr-FR" sz="4000" kern="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latin typeface="Arial" panose="020B0604020202020204" pitchFamily="34" charset="0"/>
                <a:ea typeface="Calibri" panose="020F0502020204030204" pitchFamily="34" charset="0"/>
              </a:rPr>
              <a:t>trong</a:t>
            </a:r>
            <a:r>
              <a:rPr lang="fr-FR" sz="4000" kern="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latin typeface="Arial" panose="020B0604020202020204" pitchFamily="34" charset="0"/>
                <a:ea typeface="Calibri" panose="020F0502020204030204" pitchFamily="34" charset="0"/>
              </a:rPr>
              <a:t>bảng</a:t>
            </a:r>
            <a:r>
              <a:rPr lang="fr-FR" sz="4000" kern="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4000" kern="0" dirty="0">
                <a:latin typeface="Arial" panose="020B0604020202020204" pitchFamily="34" charset="0"/>
                <a:ea typeface="Calibri" panose="020F0502020204030204" pitchFamily="34" charset="0"/>
              </a:rPr>
              <a:t> :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68BD85B-A284-1518-9858-255D4B8A3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581560"/>
              </p:ext>
            </p:extLst>
          </p:nvPr>
        </p:nvGraphicFramePr>
        <p:xfrm>
          <a:off x="1714501" y="2820054"/>
          <a:ext cx="14858998" cy="2520216"/>
        </p:xfrm>
        <a:graphic>
          <a:graphicData uri="http://schemas.openxmlformats.org/drawingml/2006/table">
            <a:tbl>
              <a:tblPr firstRow="1" firstCol="1" bandRow="1"/>
              <a:tblGrid>
                <a:gridCol w="4953000">
                  <a:extLst>
                    <a:ext uri="{9D8B030D-6E8A-4147-A177-3AD203B41FA5}">
                      <a16:colId xmlns:a16="http://schemas.microsoft.com/office/drawing/2014/main" val="306038804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7468588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50885553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0289835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5446965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1286271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1778247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6427017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3983849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061313962"/>
                    </a:ext>
                  </a:extLst>
                </a:gridCol>
                <a:gridCol w="1066798">
                  <a:extLst>
                    <a:ext uri="{9D8B030D-6E8A-4147-A177-3AD203B41FA5}">
                      <a16:colId xmlns:a16="http://schemas.microsoft.com/office/drawing/2014/main" val="1182115632"/>
                    </a:ext>
                  </a:extLst>
                </a:gridCol>
              </a:tblGrid>
              <a:tr h="1260108"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40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54565"/>
                  </a:ext>
                </a:extLst>
              </a:tr>
              <a:tr h="1260108"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4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4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4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en-US" sz="40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5066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0F37D3-462D-7F34-A987-F5E7086A1966}"/>
                  </a:ext>
                </a:extLst>
              </p:cNvPr>
              <p:cNvSpPr txBox="1"/>
              <p:nvPr/>
            </p:nvSpPr>
            <p:spPr>
              <a:xfrm>
                <a:off x="3105150" y="5627341"/>
                <a:ext cx="12077699" cy="39052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 các giá trị khác nhau là: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vi-VN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						</a:t>
                </a:r>
                <a:r>
                  <a:rPr lang="vi-VN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3.</m:t>
                    </m:r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vi-VN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		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	</a:t>
                </a:r>
                <a:r>
                  <a:rPr lang="vi-VN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</a:t>
                </a:r>
                <a:r>
                  <a:rPr lang="vi-VN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vi-VN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0F37D3-462D-7F34-A987-F5E7086A1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5627341"/>
                <a:ext cx="12077699" cy="3905236"/>
              </a:xfrm>
              <a:prstGeom prst="rect">
                <a:avLst/>
              </a:prstGeom>
              <a:blipFill>
                <a:blip r:embed="rId2"/>
                <a:stretch>
                  <a:fillRect l="-1766" b="-5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105EAF37-F752-CBD0-060B-EC576E473FDC}"/>
              </a:ext>
            </a:extLst>
          </p:cNvPr>
          <p:cNvSpPr/>
          <p:nvPr/>
        </p:nvSpPr>
        <p:spPr>
          <a:xfrm>
            <a:off x="2419350" y="8421960"/>
            <a:ext cx="137160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EDC5ED-3D33-EABF-0637-6811B7F3C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618639">
            <a:off x="15563675" y="7364236"/>
            <a:ext cx="3237706" cy="287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80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3804" y="467352"/>
            <a:ext cx="17260392" cy="9352296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618639">
            <a:off x="15563675" y="7364236"/>
            <a:ext cx="3237706" cy="28797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14B34E-E44E-FA99-656E-1C71EE146874}"/>
                  </a:ext>
                </a:extLst>
              </p:cNvPr>
              <p:cNvSpPr txBox="1"/>
              <p:nvPr/>
            </p:nvSpPr>
            <p:spPr>
              <a:xfrm>
                <a:off x="1022505" y="1104900"/>
                <a:ext cx="16242989" cy="744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3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fr-FR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2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Lấy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ngẫu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nhiên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thẻ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hộp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chứa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20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thẻ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đánh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1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đến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20.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Tìm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xác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suất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để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thẻ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lấy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ghi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lẻ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chia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hết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3.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3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</a:t>
                </a:r>
                <a:r>
                  <a:rPr lang="vi-VN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,15</m:t>
                    </m:r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	</a:t>
                </a:r>
                <a:r>
                  <a:rPr lang="vi-VN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		</a:t>
                </a:r>
                <a:r>
                  <a:rPr lang="vi-VN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	</a:t>
                </a:r>
                <a:r>
                  <a:rPr lang="vi-VN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,3</m:t>
                    </m:r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	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3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</a:t>
                </a:r>
                <a:r>
                  <a:rPr lang="vi-VN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,45</m:t>
                    </m:r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								</a:t>
                </a:r>
                <a:r>
                  <a:rPr lang="vi-VN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,13</m:t>
                    </m:r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14B34E-E44E-FA99-656E-1C71EE146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505" y="1104900"/>
                <a:ext cx="16242989" cy="7444667"/>
              </a:xfrm>
              <a:prstGeom prst="rect">
                <a:avLst/>
              </a:prstGeom>
              <a:blipFill>
                <a:blip r:embed="rId3"/>
                <a:stretch>
                  <a:fillRect l="-1351" r="-1126" b="-2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B1D642B6-8A3F-4AE3-5A80-5CC30AFC1722}"/>
              </a:ext>
            </a:extLst>
          </p:cNvPr>
          <p:cNvSpPr/>
          <p:nvPr/>
        </p:nvSpPr>
        <p:spPr>
          <a:xfrm>
            <a:off x="2078755" y="5547630"/>
            <a:ext cx="137160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89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3804" y="467352"/>
            <a:ext cx="17260392" cy="9352296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618639">
            <a:off x="15563675" y="7364236"/>
            <a:ext cx="3237706" cy="28797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EB88CA-2A4F-3729-BDFB-D54729BD6DE0}"/>
              </a:ext>
            </a:extLst>
          </p:cNvPr>
          <p:cNvSpPr txBox="1"/>
          <p:nvPr/>
        </p:nvSpPr>
        <p:spPr>
          <a:xfrm>
            <a:off x="1219200" y="474972"/>
            <a:ext cx="15849600" cy="182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 kê số năm công tác của giáo viên trường THCS Trần Phú được ghi lại trong bảng sau: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69985DC-8CF3-0417-9FE1-C7579855B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730739"/>
              </p:ext>
            </p:extLst>
          </p:nvPr>
        </p:nvGraphicFramePr>
        <p:xfrm>
          <a:off x="1525590" y="2376073"/>
          <a:ext cx="15236820" cy="2988819"/>
        </p:xfrm>
        <a:graphic>
          <a:graphicData uri="http://schemas.openxmlformats.org/drawingml/2006/table">
            <a:tbl>
              <a:tblPr firstRow="1" firstCol="1" bandRow="1"/>
              <a:tblGrid>
                <a:gridCol w="953320">
                  <a:extLst>
                    <a:ext uri="{9D8B030D-6E8A-4147-A177-3AD203B41FA5}">
                      <a16:colId xmlns:a16="http://schemas.microsoft.com/office/drawing/2014/main" val="740514446"/>
                    </a:ext>
                  </a:extLst>
                </a:gridCol>
                <a:gridCol w="953320">
                  <a:extLst>
                    <a:ext uri="{9D8B030D-6E8A-4147-A177-3AD203B41FA5}">
                      <a16:colId xmlns:a16="http://schemas.microsoft.com/office/drawing/2014/main" val="143261040"/>
                    </a:ext>
                  </a:extLst>
                </a:gridCol>
                <a:gridCol w="953320">
                  <a:extLst>
                    <a:ext uri="{9D8B030D-6E8A-4147-A177-3AD203B41FA5}">
                      <a16:colId xmlns:a16="http://schemas.microsoft.com/office/drawing/2014/main" val="3947595249"/>
                    </a:ext>
                  </a:extLst>
                </a:gridCol>
                <a:gridCol w="953320">
                  <a:extLst>
                    <a:ext uri="{9D8B030D-6E8A-4147-A177-3AD203B41FA5}">
                      <a16:colId xmlns:a16="http://schemas.microsoft.com/office/drawing/2014/main" val="1185254798"/>
                    </a:ext>
                  </a:extLst>
                </a:gridCol>
                <a:gridCol w="953320">
                  <a:extLst>
                    <a:ext uri="{9D8B030D-6E8A-4147-A177-3AD203B41FA5}">
                      <a16:colId xmlns:a16="http://schemas.microsoft.com/office/drawing/2014/main" val="3224252286"/>
                    </a:ext>
                  </a:extLst>
                </a:gridCol>
                <a:gridCol w="953320">
                  <a:extLst>
                    <a:ext uri="{9D8B030D-6E8A-4147-A177-3AD203B41FA5}">
                      <a16:colId xmlns:a16="http://schemas.microsoft.com/office/drawing/2014/main" val="3353032062"/>
                    </a:ext>
                  </a:extLst>
                </a:gridCol>
                <a:gridCol w="951690">
                  <a:extLst>
                    <a:ext uri="{9D8B030D-6E8A-4147-A177-3AD203B41FA5}">
                      <a16:colId xmlns:a16="http://schemas.microsoft.com/office/drawing/2014/main" val="3720763349"/>
                    </a:ext>
                  </a:extLst>
                </a:gridCol>
                <a:gridCol w="951690">
                  <a:extLst>
                    <a:ext uri="{9D8B030D-6E8A-4147-A177-3AD203B41FA5}">
                      <a16:colId xmlns:a16="http://schemas.microsoft.com/office/drawing/2014/main" val="2060777669"/>
                    </a:ext>
                  </a:extLst>
                </a:gridCol>
                <a:gridCol w="951690">
                  <a:extLst>
                    <a:ext uri="{9D8B030D-6E8A-4147-A177-3AD203B41FA5}">
                      <a16:colId xmlns:a16="http://schemas.microsoft.com/office/drawing/2014/main" val="266105577"/>
                    </a:ext>
                  </a:extLst>
                </a:gridCol>
                <a:gridCol w="951690">
                  <a:extLst>
                    <a:ext uri="{9D8B030D-6E8A-4147-A177-3AD203B41FA5}">
                      <a16:colId xmlns:a16="http://schemas.microsoft.com/office/drawing/2014/main" val="2596924135"/>
                    </a:ext>
                  </a:extLst>
                </a:gridCol>
                <a:gridCol w="951690">
                  <a:extLst>
                    <a:ext uri="{9D8B030D-6E8A-4147-A177-3AD203B41FA5}">
                      <a16:colId xmlns:a16="http://schemas.microsoft.com/office/drawing/2014/main" val="1968427343"/>
                    </a:ext>
                  </a:extLst>
                </a:gridCol>
                <a:gridCol w="951690">
                  <a:extLst>
                    <a:ext uri="{9D8B030D-6E8A-4147-A177-3AD203B41FA5}">
                      <a16:colId xmlns:a16="http://schemas.microsoft.com/office/drawing/2014/main" val="924488316"/>
                    </a:ext>
                  </a:extLst>
                </a:gridCol>
                <a:gridCol w="951690">
                  <a:extLst>
                    <a:ext uri="{9D8B030D-6E8A-4147-A177-3AD203B41FA5}">
                      <a16:colId xmlns:a16="http://schemas.microsoft.com/office/drawing/2014/main" val="1599835396"/>
                    </a:ext>
                  </a:extLst>
                </a:gridCol>
                <a:gridCol w="951690">
                  <a:extLst>
                    <a:ext uri="{9D8B030D-6E8A-4147-A177-3AD203B41FA5}">
                      <a16:colId xmlns:a16="http://schemas.microsoft.com/office/drawing/2014/main" val="2679648307"/>
                    </a:ext>
                  </a:extLst>
                </a:gridCol>
                <a:gridCol w="951690">
                  <a:extLst>
                    <a:ext uri="{9D8B030D-6E8A-4147-A177-3AD203B41FA5}">
                      <a16:colId xmlns:a16="http://schemas.microsoft.com/office/drawing/2014/main" val="1099203376"/>
                    </a:ext>
                  </a:extLst>
                </a:gridCol>
                <a:gridCol w="951690">
                  <a:extLst>
                    <a:ext uri="{9D8B030D-6E8A-4147-A177-3AD203B41FA5}">
                      <a16:colId xmlns:a16="http://schemas.microsoft.com/office/drawing/2014/main" val="222869950"/>
                    </a:ext>
                  </a:extLst>
                </a:gridCol>
              </a:tblGrid>
              <a:tr h="996273"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032976"/>
                  </a:ext>
                </a:extLst>
              </a:tr>
              <a:tr h="996273"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008562"/>
                  </a:ext>
                </a:extLst>
              </a:tr>
              <a:tr h="996273"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40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40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23468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DFF2D50-B9F9-2EF8-27DE-3D3613B5FE34}"/>
              </a:ext>
            </a:extLst>
          </p:cNvPr>
          <p:cNvSpPr txBox="1"/>
          <p:nvPr/>
        </p:nvSpPr>
        <p:spPr>
          <a:xfrm>
            <a:off x="1219200" y="5468729"/>
            <a:ext cx="15849600" cy="182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Lập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ghép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nhóm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nhóm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[1;10); [10;20); [20; 30)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314424F-956D-CF2E-87DD-8E3CF395070E}"/>
                  </a:ext>
                </a:extLst>
              </p:cNvPr>
              <p:cNvSpPr txBox="1"/>
              <p:nvPr/>
            </p:nvSpPr>
            <p:spPr>
              <a:xfrm>
                <a:off x="1196340" y="7494468"/>
                <a:ext cx="13639800" cy="1981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fr-FR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3.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Tần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mẫu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liệu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nhóm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[10 ; 20) là: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vi-VN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</a:t>
                </a:r>
                <a:r>
                  <a:rPr lang="vi-VN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vi-VN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vi-VN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     </a:t>
                </a:r>
                <a:r>
                  <a:rPr lang="vi-VN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vi-VN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			D.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vi-VN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314424F-956D-CF2E-87DD-8E3CF3950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340" y="7494468"/>
                <a:ext cx="13639800" cy="1981633"/>
              </a:xfrm>
              <a:prstGeom prst="rect">
                <a:avLst/>
              </a:prstGeom>
              <a:blipFill>
                <a:blip r:embed="rId3"/>
                <a:stretch>
                  <a:fillRect l="-1564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BF6766AF-C9FC-2668-3B64-1DC074FF389A}"/>
              </a:ext>
            </a:extLst>
          </p:cNvPr>
          <p:cNvSpPr/>
          <p:nvPr/>
        </p:nvSpPr>
        <p:spPr>
          <a:xfrm>
            <a:off x="4343400" y="8485284"/>
            <a:ext cx="137160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458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3804" y="467352"/>
            <a:ext cx="17260392" cy="9352296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618639">
            <a:off x="15563675" y="7364236"/>
            <a:ext cx="3237706" cy="28797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EB88CA-2A4F-3729-BDFB-D54729BD6DE0}"/>
              </a:ext>
            </a:extLst>
          </p:cNvPr>
          <p:cNvSpPr txBox="1"/>
          <p:nvPr/>
        </p:nvSpPr>
        <p:spPr>
          <a:xfrm>
            <a:off x="1219200" y="474972"/>
            <a:ext cx="15849600" cy="182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 kê số năm công tác của giáo viên trường THCS Trần Phú được ghi lại trong bảng sau: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69985DC-8CF3-0417-9FE1-C7579855B260}"/>
              </a:ext>
            </a:extLst>
          </p:cNvPr>
          <p:cNvGraphicFramePr>
            <a:graphicFrameLocks noGrp="1"/>
          </p:cNvGraphicFramePr>
          <p:nvPr/>
        </p:nvGraphicFramePr>
        <p:xfrm>
          <a:off x="1525590" y="2376073"/>
          <a:ext cx="15236820" cy="2988819"/>
        </p:xfrm>
        <a:graphic>
          <a:graphicData uri="http://schemas.openxmlformats.org/drawingml/2006/table">
            <a:tbl>
              <a:tblPr firstRow="1" firstCol="1" bandRow="1"/>
              <a:tblGrid>
                <a:gridCol w="953320">
                  <a:extLst>
                    <a:ext uri="{9D8B030D-6E8A-4147-A177-3AD203B41FA5}">
                      <a16:colId xmlns:a16="http://schemas.microsoft.com/office/drawing/2014/main" val="740514446"/>
                    </a:ext>
                  </a:extLst>
                </a:gridCol>
                <a:gridCol w="953320">
                  <a:extLst>
                    <a:ext uri="{9D8B030D-6E8A-4147-A177-3AD203B41FA5}">
                      <a16:colId xmlns:a16="http://schemas.microsoft.com/office/drawing/2014/main" val="143261040"/>
                    </a:ext>
                  </a:extLst>
                </a:gridCol>
                <a:gridCol w="953320">
                  <a:extLst>
                    <a:ext uri="{9D8B030D-6E8A-4147-A177-3AD203B41FA5}">
                      <a16:colId xmlns:a16="http://schemas.microsoft.com/office/drawing/2014/main" val="3947595249"/>
                    </a:ext>
                  </a:extLst>
                </a:gridCol>
                <a:gridCol w="953320">
                  <a:extLst>
                    <a:ext uri="{9D8B030D-6E8A-4147-A177-3AD203B41FA5}">
                      <a16:colId xmlns:a16="http://schemas.microsoft.com/office/drawing/2014/main" val="1185254798"/>
                    </a:ext>
                  </a:extLst>
                </a:gridCol>
                <a:gridCol w="953320">
                  <a:extLst>
                    <a:ext uri="{9D8B030D-6E8A-4147-A177-3AD203B41FA5}">
                      <a16:colId xmlns:a16="http://schemas.microsoft.com/office/drawing/2014/main" val="3224252286"/>
                    </a:ext>
                  </a:extLst>
                </a:gridCol>
                <a:gridCol w="953320">
                  <a:extLst>
                    <a:ext uri="{9D8B030D-6E8A-4147-A177-3AD203B41FA5}">
                      <a16:colId xmlns:a16="http://schemas.microsoft.com/office/drawing/2014/main" val="3353032062"/>
                    </a:ext>
                  </a:extLst>
                </a:gridCol>
                <a:gridCol w="951690">
                  <a:extLst>
                    <a:ext uri="{9D8B030D-6E8A-4147-A177-3AD203B41FA5}">
                      <a16:colId xmlns:a16="http://schemas.microsoft.com/office/drawing/2014/main" val="3720763349"/>
                    </a:ext>
                  </a:extLst>
                </a:gridCol>
                <a:gridCol w="951690">
                  <a:extLst>
                    <a:ext uri="{9D8B030D-6E8A-4147-A177-3AD203B41FA5}">
                      <a16:colId xmlns:a16="http://schemas.microsoft.com/office/drawing/2014/main" val="2060777669"/>
                    </a:ext>
                  </a:extLst>
                </a:gridCol>
                <a:gridCol w="951690">
                  <a:extLst>
                    <a:ext uri="{9D8B030D-6E8A-4147-A177-3AD203B41FA5}">
                      <a16:colId xmlns:a16="http://schemas.microsoft.com/office/drawing/2014/main" val="266105577"/>
                    </a:ext>
                  </a:extLst>
                </a:gridCol>
                <a:gridCol w="951690">
                  <a:extLst>
                    <a:ext uri="{9D8B030D-6E8A-4147-A177-3AD203B41FA5}">
                      <a16:colId xmlns:a16="http://schemas.microsoft.com/office/drawing/2014/main" val="2596924135"/>
                    </a:ext>
                  </a:extLst>
                </a:gridCol>
                <a:gridCol w="951690">
                  <a:extLst>
                    <a:ext uri="{9D8B030D-6E8A-4147-A177-3AD203B41FA5}">
                      <a16:colId xmlns:a16="http://schemas.microsoft.com/office/drawing/2014/main" val="1968427343"/>
                    </a:ext>
                  </a:extLst>
                </a:gridCol>
                <a:gridCol w="951690">
                  <a:extLst>
                    <a:ext uri="{9D8B030D-6E8A-4147-A177-3AD203B41FA5}">
                      <a16:colId xmlns:a16="http://schemas.microsoft.com/office/drawing/2014/main" val="924488316"/>
                    </a:ext>
                  </a:extLst>
                </a:gridCol>
                <a:gridCol w="951690">
                  <a:extLst>
                    <a:ext uri="{9D8B030D-6E8A-4147-A177-3AD203B41FA5}">
                      <a16:colId xmlns:a16="http://schemas.microsoft.com/office/drawing/2014/main" val="1599835396"/>
                    </a:ext>
                  </a:extLst>
                </a:gridCol>
                <a:gridCol w="951690">
                  <a:extLst>
                    <a:ext uri="{9D8B030D-6E8A-4147-A177-3AD203B41FA5}">
                      <a16:colId xmlns:a16="http://schemas.microsoft.com/office/drawing/2014/main" val="2679648307"/>
                    </a:ext>
                  </a:extLst>
                </a:gridCol>
                <a:gridCol w="951690">
                  <a:extLst>
                    <a:ext uri="{9D8B030D-6E8A-4147-A177-3AD203B41FA5}">
                      <a16:colId xmlns:a16="http://schemas.microsoft.com/office/drawing/2014/main" val="1099203376"/>
                    </a:ext>
                  </a:extLst>
                </a:gridCol>
                <a:gridCol w="951690">
                  <a:extLst>
                    <a:ext uri="{9D8B030D-6E8A-4147-A177-3AD203B41FA5}">
                      <a16:colId xmlns:a16="http://schemas.microsoft.com/office/drawing/2014/main" val="222869950"/>
                    </a:ext>
                  </a:extLst>
                </a:gridCol>
              </a:tblGrid>
              <a:tr h="996273"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032976"/>
                  </a:ext>
                </a:extLst>
              </a:tr>
              <a:tr h="996273"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008562"/>
                  </a:ext>
                </a:extLst>
              </a:tr>
              <a:tr h="996273"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40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23468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DFF2D50-B9F9-2EF8-27DE-3D3613B5FE34}"/>
              </a:ext>
            </a:extLst>
          </p:cNvPr>
          <p:cNvSpPr txBox="1"/>
          <p:nvPr/>
        </p:nvSpPr>
        <p:spPr>
          <a:xfrm>
            <a:off x="1219200" y="5468729"/>
            <a:ext cx="15849600" cy="182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Lập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ghép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nhóm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nhóm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[1;10); [10;20); [20; 30)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314424F-956D-CF2E-87DD-8E3CF395070E}"/>
                  </a:ext>
                </a:extLst>
              </p:cNvPr>
              <p:cNvSpPr txBox="1"/>
              <p:nvPr/>
            </p:nvSpPr>
            <p:spPr>
              <a:xfrm>
                <a:off x="1196340" y="7494468"/>
                <a:ext cx="14348460" cy="1981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fr-FR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4.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Tần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tương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đối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mẫu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liệu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nhóm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[20 ; 30) là :</a:t>
                </a:r>
                <a:endParaRPr lang="en-US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,2%</m:t>
                    </m:r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		</a:t>
                </a:r>
                <a:r>
                  <a:rPr lang="vi-VN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5,8%</m:t>
                    </m:r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	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vi-VN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0%</m:t>
                    </m:r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</a:t>
                </a:r>
                <a:r>
                  <a:rPr lang="vi-VN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0%</m:t>
                    </m:r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314424F-956D-CF2E-87DD-8E3CF3950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340" y="7494468"/>
                <a:ext cx="14348460" cy="1981633"/>
              </a:xfrm>
              <a:prstGeom prst="rect">
                <a:avLst/>
              </a:prstGeom>
              <a:blipFill>
                <a:blip r:embed="rId3"/>
                <a:stretch>
                  <a:fillRect l="-1487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BC7E86CC-EF00-9EFD-F57C-090E8D9FE2DD}"/>
              </a:ext>
            </a:extLst>
          </p:cNvPr>
          <p:cNvSpPr/>
          <p:nvPr/>
        </p:nvSpPr>
        <p:spPr>
          <a:xfrm>
            <a:off x="12496800" y="8463975"/>
            <a:ext cx="137160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oogle Shape;219;p3">
            <a:extLst>
              <a:ext uri="{FF2B5EF4-FFF2-40B4-BE49-F238E27FC236}">
                <a16:creationId xmlns:a16="http://schemas.microsoft.com/office/drawing/2014/main" id="{A0CD1CCD-2979-13EC-33CA-1D365202C7B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23029" y="-7620"/>
            <a:ext cx="2764971" cy="474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39834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3804" y="467352"/>
            <a:ext cx="17260392" cy="9352296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618639">
            <a:off x="15563675" y="7364236"/>
            <a:ext cx="3237706" cy="28797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14B34E-E44E-FA99-656E-1C71EE146874}"/>
                  </a:ext>
                </a:extLst>
              </p:cNvPr>
              <p:cNvSpPr txBox="1"/>
              <p:nvPr/>
            </p:nvSpPr>
            <p:spPr>
              <a:xfrm>
                <a:off x="1158952" y="1028700"/>
                <a:ext cx="15970095" cy="75166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b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fr-FR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5.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hộp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đựng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3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viên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bi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xanh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1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viên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bi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đỏ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lấy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ngẫu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nhiên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hộp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ra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viên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bi.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xác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suất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để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1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viên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bi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xanh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1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viên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bi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đỏ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	</a:t>
                </a:r>
                <a:r>
                  <a:rPr lang="vi-VN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			</a:t>
                </a:r>
                <a:r>
                  <a:rPr lang="vi-VN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	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</a:t>
                </a:r>
                <a:r>
                  <a:rPr lang="vi-VN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r>
                  <a:rPr lang="vi-VN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</a:t>
                </a:r>
                <a:endParaRPr lang="en-US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	</a:t>
                </a:r>
                <a:r>
                  <a:rPr lang="vi-VN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					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14B34E-E44E-FA99-656E-1C71EE146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952" y="1028700"/>
                <a:ext cx="15970095" cy="7516609"/>
              </a:xfrm>
              <a:prstGeom prst="rect">
                <a:avLst/>
              </a:prstGeom>
              <a:blipFill>
                <a:blip r:embed="rId3"/>
                <a:stretch>
                  <a:fillRect l="-1336" r="-1183" b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B1D642B6-8A3F-4AE3-5A80-5CC30AFC1722}"/>
              </a:ext>
            </a:extLst>
          </p:cNvPr>
          <p:cNvSpPr/>
          <p:nvPr/>
        </p:nvSpPr>
        <p:spPr>
          <a:xfrm>
            <a:off x="3200400" y="5143500"/>
            <a:ext cx="137160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490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7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3918" y="361950"/>
            <a:ext cx="17060164" cy="9563100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30886" flipH="1">
            <a:off x="16193739" y="8179585"/>
            <a:ext cx="1970086" cy="20649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09218" y="618841"/>
            <a:ext cx="16069564" cy="460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4000" b="1" kern="1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3 (SGK – tr.40) </a:t>
            </a:r>
            <a:r>
              <a:rPr lang="pt-BR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28 mô tả một đĩa tròn bằng bìa cứng được chia làm sáu phần bằng nhau và ghi các số 1, 2, 3, 4, 5, 6; chiếc kim được gắn cố định vào trục quay ở tâm của đĩa. Quay đĩa tròn và ghi lại số ở hình quạt mà chiếc kim chỉ vào khi đĩa dừng lại. Mẫu số liệu dưới đây ghi lại số liệu sau 40 lần quay đĩa tròn: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38D668-872B-C57F-B166-9BA74024B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414506"/>
              </p:ext>
            </p:extLst>
          </p:nvPr>
        </p:nvGraphicFramePr>
        <p:xfrm>
          <a:off x="1498423" y="5566507"/>
          <a:ext cx="7797980" cy="4020472"/>
        </p:xfrm>
        <a:graphic>
          <a:graphicData uri="http://schemas.openxmlformats.org/drawingml/2006/table">
            <a:tbl>
              <a:tblPr firstRow="1" firstCol="1" bandRow="1"/>
              <a:tblGrid>
                <a:gridCol w="779798">
                  <a:extLst>
                    <a:ext uri="{9D8B030D-6E8A-4147-A177-3AD203B41FA5}">
                      <a16:colId xmlns:a16="http://schemas.microsoft.com/office/drawing/2014/main" val="1764823951"/>
                    </a:ext>
                  </a:extLst>
                </a:gridCol>
                <a:gridCol w="779798">
                  <a:extLst>
                    <a:ext uri="{9D8B030D-6E8A-4147-A177-3AD203B41FA5}">
                      <a16:colId xmlns:a16="http://schemas.microsoft.com/office/drawing/2014/main" val="2299529503"/>
                    </a:ext>
                  </a:extLst>
                </a:gridCol>
                <a:gridCol w="779798">
                  <a:extLst>
                    <a:ext uri="{9D8B030D-6E8A-4147-A177-3AD203B41FA5}">
                      <a16:colId xmlns:a16="http://schemas.microsoft.com/office/drawing/2014/main" val="1247085950"/>
                    </a:ext>
                  </a:extLst>
                </a:gridCol>
                <a:gridCol w="779798">
                  <a:extLst>
                    <a:ext uri="{9D8B030D-6E8A-4147-A177-3AD203B41FA5}">
                      <a16:colId xmlns:a16="http://schemas.microsoft.com/office/drawing/2014/main" val="289613193"/>
                    </a:ext>
                  </a:extLst>
                </a:gridCol>
                <a:gridCol w="779798">
                  <a:extLst>
                    <a:ext uri="{9D8B030D-6E8A-4147-A177-3AD203B41FA5}">
                      <a16:colId xmlns:a16="http://schemas.microsoft.com/office/drawing/2014/main" val="503498892"/>
                    </a:ext>
                  </a:extLst>
                </a:gridCol>
                <a:gridCol w="779798">
                  <a:extLst>
                    <a:ext uri="{9D8B030D-6E8A-4147-A177-3AD203B41FA5}">
                      <a16:colId xmlns:a16="http://schemas.microsoft.com/office/drawing/2014/main" val="4164573179"/>
                    </a:ext>
                  </a:extLst>
                </a:gridCol>
                <a:gridCol w="779798">
                  <a:extLst>
                    <a:ext uri="{9D8B030D-6E8A-4147-A177-3AD203B41FA5}">
                      <a16:colId xmlns:a16="http://schemas.microsoft.com/office/drawing/2014/main" val="2940662006"/>
                    </a:ext>
                  </a:extLst>
                </a:gridCol>
                <a:gridCol w="779798">
                  <a:extLst>
                    <a:ext uri="{9D8B030D-6E8A-4147-A177-3AD203B41FA5}">
                      <a16:colId xmlns:a16="http://schemas.microsoft.com/office/drawing/2014/main" val="3170859712"/>
                    </a:ext>
                  </a:extLst>
                </a:gridCol>
                <a:gridCol w="779798">
                  <a:extLst>
                    <a:ext uri="{9D8B030D-6E8A-4147-A177-3AD203B41FA5}">
                      <a16:colId xmlns:a16="http://schemas.microsoft.com/office/drawing/2014/main" val="1871362374"/>
                    </a:ext>
                  </a:extLst>
                </a:gridCol>
                <a:gridCol w="779798">
                  <a:extLst>
                    <a:ext uri="{9D8B030D-6E8A-4147-A177-3AD203B41FA5}">
                      <a16:colId xmlns:a16="http://schemas.microsoft.com/office/drawing/2014/main" val="1721717853"/>
                    </a:ext>
                  </a:extLst>
                </a:gridCol>
              </a:tblGrid>
              <a:tr h="10051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0230120"/>
                  </a:ext>
                </a:extLst>
              </a:tr>
              <a:tr h="10051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688556"/>
                  </a:ext>
                </a:extLst>
              </a:tr>
              <a:tr h="10051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595539"/>
                  </a:ext>
                </a:extLst>
              </a:tr>
              <a:tr h="10051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389063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2DCC190-9741-72AC-8284-A79A9CBFA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470" y="5026355"/>
            <a:ext cx="4038600" cy="480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02301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7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3918" y="361950"/>
            <a:ext cx="17060164" cy="9563100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30886" flipH="1">
            <a:off x="16193739" y="8179585"/>
            <a:ext cx="1970086" cy="20649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09218" y="618841"/>
            <a:ext cx="16069564" cy="9021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4000" b="1" kern="1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3 (SGK – tr.40)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Trong 40 số liệu thống kê ở trên, có bao nhiêu giá trị khác nhau?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Tìm tần số của mỗi giá trị đó.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 bảng tần số của mẫu số liệu thống kê đó.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 biểu đồ tần số ở dạng biểu đồ cột của mẫu số liệu thống kê đó.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Tìm tần số tương đối của mỗi giá trị đó.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 bảng tần số tương đối của mẫu số liệu thống kê đó.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ea typeface="Times New Roman" panose="02020603050405020304" pitchFamily="18" charset="0"/>
              </a:rPr>
              <a:t>Vẽ biểu đồ tần số tương đối ở dạng biểu đồ cột và biểu đồ hình quạt tròn của mẫu số liệu thống kê đó.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849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7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3918" y="361950"/>
            <a:ext cx="17060164" cy="9563100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30886" flipH="1">
            <a:off x="16193739" y="8179585"/>
            <a:ext cx="1970086" cy="20649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5EF4FF-EF61-F384-41F2-EAD5F9AEAE63}"/>
              </a:ext>
            </a:extLst>
          </p:cNvPr>
          <p:cNvSpPr txBox="1"/>
          <p:nvPr/>
        </p:nvSpPr>
        <p:spPr>
          <a:xfrm>
            <a:off x="787361" y="899393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4F5732-BBA9-AE88-2899-C0DF0A90EDB6}"/>
                  </a:ext>
                </a:extLst>
              </p:cNvPr>
              <p:cNvSpPr txBox="1"/>
              <p:nvPr/>
            </p:nvSpPr>
            <p:spPr>
              <a:xfrm>
                <a:off x="2632886" y="647700"/>
                <a:ext cx="14507796" cy="4905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207135" algn="l"/>
                  </a:tabLs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a)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40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liệu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thống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kê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ở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trên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6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trị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khác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nhau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 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=1;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=2;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=3;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=4;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=5;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207135" algn="l"/>
                  </a:tabLs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b)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trị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=1;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=2;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=3;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=4;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=5;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lần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lượt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tần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=5;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=6;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=8;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=7;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=7;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=7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207135" algn="l"/>
                  </a:tabLst>
                </a:pP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Bảng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tần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mẫu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liệu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thống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kê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như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sau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 :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4F5732-BBA9-AE88-2899-C0DF0A90E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886" y="647700"/>
                <a:ext cx="14507796" cy="4905510"/>
              </a:xfrm>
              <a:prstGeom prst="rect">
                <a:avLst/>
              </a:prstGeom>
              <a:blipFill>
                <a:blip r:embed="rId3"/>
                <a:stretch>
                  <a:fillRect l="-1513" r="-1261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426082A-FAF1-5CC1-76FF-CD54C3B19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621342"/>
              </p:ext>
            </p:extLst>
          </p:nvPr>
        </p:nvGraphicFramePr>
        <p:xfrm>
          <a:off x="1219200" y="6465954"/>
          <a:ext cx="14935200" cy="2258946"/>
        </p:xfrm>
        <a:graphic>
          <a:graphicData uri="http://schemas.openxmlformats.org/drawingml/2006/table">
            <a:tbl>
              <a:tblPr firstRow="1" firstCol="1" bandRow="1"/>
              <a:tblGrid>
                <a:gridCol w="2895600">
                  <a:extLst>
                    <a:ext uri="{9D8B030D-6E8A-4147-A177-3AD203B41FA5}">
                      <a16:colId xmlns:a16="http://schemas.microsoft.com/office/drawing/2014/main" val="103888172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19688512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012642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88272251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499855091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568557121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146770868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4061277841"/>
                    </a:ext>
                  </a:extLst>
                </a:gridCol>
              </a:tblGrid>
              <a:tr h="1129473"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Cộng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09586"/>
                  </a:ext>
                </a:extLst>
              </a:tr>
              <a:tr h="1129473"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Tần</a:t>
                      </a:r>
                      <a:r>
                        <a:rPr lang="fr-FR" sz="4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40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FR" sz="4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(n)</a:t>
                      </a:r>
                      <a:endParaRPr lang="en-US" sz="40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40</a:t>
                      </a:r>
                      <a:endParaRPr lang="en-US" sz="40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341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8200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7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6836" y="723900"/>
            <a:ext cx="16594328" cy="8915400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30886" flipH="1">
            <a:off x="15864510" y="8319282"/>
            <a:ext cx="1970086" cy="20649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2D69F2-CE7F-CA73-5F4F-0E078245EEB9}"/>
              </a:ext>
            </a:extLst>
          </p:cNvPr>
          <p:cNvSpPr txBox="1"/>
          <p:nvPr/>
        </p:nvSpPr>
        <p:spPr>
          <a:xfrm>
            <a:off x="787361" y="899393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F98FE5-9920-B8FB-A4F4-9DFFBE012022}"/>
              </a:ext>
            </a:extLst>
          </p:cNvPr>
          <p:cNvSpPr txBox="1"/>
          <p:nvPr/>
        </p:nvSpPr>
        <p:spPr>
          <a:xfrm>
            <a:off x="3505200" y="899393"/>
            <a:ext cx="12315856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4000" ker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Biểu đồ tần số của mẫu số liệu thống kê đó như sau :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F1D49-B537-4C3B-7672-8C62326C4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082735"/>
            <a:ext cx="11430000" cy="7304872"/>
          </a:xfrm>
          <a:prstGeom prst="rect">
            <a:avLst/>
          </a:prstGeom>
        </p:spPr>
      </p:pic>
      <p:pic>
        <p:nvPicPr>
          <p:cNvPr id="7" name="Google Shape;219;p3">
            <a:extLst>
              <a:ext uri="{FF2B5EF4-FFF2-40B4-BE49-F238E27FC236}">
                <a16:creationId xmlns:a16="http://schemas.microsoft.com/office/drawing/2014/main" id="{5E850F2F-125A-343A-EF8B-169C8AF820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23029" y="-7620"/>
            <a:ext cx="2764971" cy="474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50568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7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26" name="Freeform 3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27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5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29" name="Freeform 6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30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Freeform 8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9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0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11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12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13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14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15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16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17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41" name="Group 18"/>
          <p:cNvGrpSpPr/>
          <p:nvPr/>
        </p:nvGrpSpPr>
        <p:grpSpPr>
          <a:xfrm>
            <a:off x="1176169" y="630888"/>
            <a:ext cx="15917348" cy="9164462"/>
            <a:chOff x="0" y="0"/>
            <a:chExt cx="3764577" cy="2167467"/>
          </a:xfrm>
        </p:grpSpPr>
        <p:sp>
          <p:nvSpPr>
            <p:cNvPr id="42" name="Freeform 19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3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4" name="Freeform 21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" name="Rectangle 2"/>
          <p:cNvSpPr/>
          <p:nvPr/>
        </p:nvSpPr>
        <p:spPr>
          <a:xfrm>
            <a:off x="2440530" y="6107145"/>
            <a:ext cx="134069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8000" b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TẬP CUỐI CHƯƠNG VI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32;p3">
            <a:extLst>
              <a:ext uri="{FF2B5EF4-FFF2-40B4-BE49-F238E27FC236}">
                <a16:creationId xmlns:a16="http://schemas.microsoft.com/office/drawing/2014/main" id="{735B981F-A8CB-3CAC-E27F-4318F4D8C13A}"/>
              </a:ext>
            </a:extLst>
          </p:cNvPr>
          <p:cNvSpPr/>
          <p:nvPr/>
        </p:nvSpPr>
        <p:spPr>
          <a:xfrm>
            <a:off x="1659349" y="1555306"/>
            <a:ext cx="15280813" cy="355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vi-VN" sz="7500" b="1" kern="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CHƯƠNG </a:t>
            </a:r>
            <a:r>
              <a:rPr lang="en-US" sz="7500" b="1" kern="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VI: MỘT SỐ YẾU TỐ THỐNG KÊ VÀ XÁC SUẤT</a:t>
            </a:r>
            <a:endParaRPr lang="en-US" sz="7500" b="1" kern="0" dirty="0">
              <a:effectLst/>
              <a:latin typeface="Arial (Body)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803308"/>
      </p:ext>
    </p:extLst>
  </p:cSld>
  <p:clrMapOvr>
    <a:masterClrMapping/>
  </p:clrMapOvr>
  <p:transition spd="med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7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6836" y="723900"/>
            <a:ext cx="16594328" cy="8915400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82D69F2-CE7F-CA73-5F4F-0E078245EEB9}"/>
              </a:ext>
            </a:extLst>
          </p:cNvPr>
          <p:cNvSpPr txBox="1"/>
          <p:nvPr/>
        </p:nvSpPr>
        <p:spPr>
          <a:xfrm>
            <a:off x="787361" y="899393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98FE5-9920-B8FB-A4F4-9DFFBE012022}"/>
                  </a:ext>
                </a:extLst>
              </p:cNvPr>
              <p:cNvSpPr txBox="1"/>
              <p:nvPr/>
            </p:nvSpPr>
            <p:spPr>
              <a:xfrm>
                <a:off x="2401316" y="647700"/>
                <a:ext cx="14859000" cy="58489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207135" algn="l"/>
                  </a:tabLst>
                </a:pP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c)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giá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trị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=1;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=2;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=3;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=4;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=5;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lần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lượt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tần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tương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đối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là :</a:t>
                </a:r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20713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5.100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%=12,5%;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6.100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%=15%;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8.100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%=20%; 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20713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7.100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%=17,5%;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7.100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%=17,5%;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7.100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%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=17,5%. 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207135" algn="l"/>
                  </a:tabLst>
                </a:pP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Bảng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tần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tương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đối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mẫu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liệu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thống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kê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như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sau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 :</a:t>
                </a:r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98FE5-9920-B8FB-A4F4-9DFFBE012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316" y="647700"/>
                <a:ext cx="14859000" cy="5848973"/>
              </a:xfrm>
              <a:prstGeom prst="rect">
                <a:avLst/>
              </a:prstGeom>
              <a:blipFill>
                <a:blip r:embed="rId2"/>
                <a:stretch>
                  <a:fillRect l="-1477" r="-1231" b="-3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5153291-107B-C119-7820-84581FD92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631064"/>
              </p:ext>
            </p:extLst>
          </p:nvPr>
        </p:nvGraphicFramePr>
        <p:xfrm>
          <a:off x="1549361" y="6794811"/>
          <a:ext cx="15367636" cy="2546350"/>
        </p:xfrm>
        <a:graphic>
          <a:graphicData uri="http://schemas.openxmlformats.org/drawingml/2006/table">
            <a:tbl>
              <a:tblPr firstRow="1" firstCol="1" bandRow="1"/>
              <a:tblGrid>
                <a:gridCol w="4953000">
                  <a:extLst>
                    <a:ext uri="{9D8B030D-6E8A-4147-A177-3AD203B41FA5}">
                      <a16:colId xmlns:a16="http://schemas.microsoft.com/office/drawing/2014/main" val="91102828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71045354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62926638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0182179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92027797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2626084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135485915"/>
                    </a:ext>
                  </a:extLst>
                </a:gridCol>
                <a:gridCol w="1575436">
                  <a:extLst>
                    <a:ext uri="{9D8B030D-6E8A-4147-A177-3AD203B41FA5}">
                      <a16:colId xmlns:a16="http://schemas.microsoft.com/office/drawing/2014/main" val="1016509326"/>
                    </a:ext>
                  </a:extLst>
                </a:gridCol>
              </a:tblGrid>
              <a:tr h="426085"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Cộng</a:t>
                      </a:r>
                      <a:endParaRPr lang="en-US" sz="40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5156253"/>
                  </a:ext>
                </a:extLst>
              </a:tr>
              <a:tr h="426085"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Tần</a:t>
                      </a:r>
                      <a:r>
                        <a:rPr lang="fr-FR" sz="4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40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FR" sz="4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40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fr-FR" sz="4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40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fr-FR" sz="4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en-US" sz="40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en-US" sz="40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40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290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1603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7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6836" y="723900"/>
            <a:ext cx="16594328" cy="8915400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30886" flipH="1">
            <a:off x="15864510" y="8319282"/>
            <a:ext cx="1970086" cy="20649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2D69F2-CE7F-CA73-5F4F-0E078245EEB9}"/>
              </a:ext>
            </a:extLst>
          </p:cNvPr>
          <p:cNvSpPr txBox="1"/>
          <p:nvPr/>
        </p:nvSpPr>
        <p:spPr>
          <a:xfrm>
            <a:off x="787361" y="899393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F98FE5-9920-B8FB-A4F4-9DFFBE012022}"/>
              </a:ext>
            </a:extLst>
          </p:cNvPr>
          <p:cNvSpPr txBox="1"/>
          <p:nvPr/>
        </p:nvSpPr>
        <p:spPr>
          <a:xfrm>
            <a:off x="1274573" y="1677209"/>
            <a:ext cx="7010400" cy="2751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1207135" algn="l"/>
              </a:tabLst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tần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tương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đối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ở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dạng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cột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đó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như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BE83AA-AFE5-1DE4-256E-89098745E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624528"/>
            <a:ext cx="7772400" cy="47630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096EAB-1E0D-1940-46E1-AB1AC767ABFA}"/>
              </a:ext>
            </a:extLst>
          </p:cNvPr>
          <p:cNvSpPr txBox="1"/>
          <p:nvPr/>
        </p:nvSpPr>
        <p:spPr>
          <a:xfrm>
            <a:off x="9202927" y="1677209"/>
            <a:ext cx="7772400" cy="2751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1207135" algn="l"/>
              </a:tabLst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tần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tương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đối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ở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dạng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hình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quạt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tròn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đó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như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: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06F534-04A9-1291-7227-1BC323338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2077" y="4866370"/>
            <a:ext cx="5337221" cy="427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84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0842" y="298784"/>
            <a:ext cx="17602200" cy="9677400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0" y="8648700"/>
            <a:ext cx="2629177" cy="1143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95988" y="495300"/>
            <a:ext cx="15168952" cy="2762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4000" b="1" kern="1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 (SGK – tr41) </a:t>
            </a:r>
            <a:r>
              <a:rPr lang="pt-BR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 khi thống kê độ dài (đơn vị: centimét) của 50 cây con ở vườn thí nghiệm, người ta nhận ra được bảng tần số tương đối ghép nhóm như sau: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6EDE40-5B15-497D-BA9E-ED4CA358FC99}"/>
              </a:ext>
            </a:extLst>
          </p:cNvPr>
          <p:cNvSpPr txBox="1"/>
          <p:nvPr/>
        </p:nvSpPr>
        <p:spPr>
          <a:xfrm>
            <a:off x="1143000" y="7544413"/>
            <a:ext cx="14249400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38.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C5AF7E9-71BF-AE32-5D43-6DBB79F966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8722477"/>
                  </p:ext>
                </p:extLst>
              </p:nvPr>
            </p:nvGraphicFramePr>
            <p:xfrm>
              <a:off x="922299" y="3660477"/>
              <a:ext cx="16535398" cy="274637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923481">
                      <a:extLst>
                        <a:ext uri="{9D8B030D-6E8A-4147-A177-3AD203B41FA5}">
                          <a16:colId xmlns:a16="http://schemas.microsoft.com/office/drawing/2014/main" val="206478608"/>
                        </a:ext>
                      </a:extLst>
                    </a:gridCol>
                    <a:gridCol w="1917046">
                      <a:extLst>
                        <a:ext uri="{9D8B030D-6E8A-4147-A177-3AD203B41FA5}">
                          <a16:colId xmlns:a16="http://schemas.microsoft.com/office/drawing/2014/main" val="2241484956"/>
                        </a:ext>
                      </a:extLst>
                    </a:gridCol>
                    <a:gridCol w="1924119">
                      <a:extLst>
                        <a:ext uri="{9D8B030D-6E8A-4147-A177-3AD203B41FA5}">
                          <a16:colId xmlns:a16="http://schemas.microsoft.com/office/drawing/2014/main" val="211412931"/>
                        </a:ext>
                      </a:extLst>
                    </a:gridCol>
                    <a:gridCol w="1950646">
                      <a:extLst>
                        <a:ext uri="{9D8B030D-6E8A-4147-A177-3AD203B41FA5}">
                          <a16:colId xmlns:a16="http://schemas.microsoft.com/office/drawing/2014/main" val="932707702"/>
                        </a:ext>
                      </a:extLst>
                    </a:gridCol>
                    <a:gridCol w="1950646">
                      <a:extLst>
                        <a:ext uri="{9D8B030D-6E8A-4147-A177-3AD203B41FA5}">
                          <a16:colId xmlns:a16="http://schemas.microsoft.com/office/drawing/2014/main" val="2783605151"/>
                        </a:ext>
                      </a:extLst>
                    </a:gridCol>
                    <a:gridCol w="1950646">
                      <a:extLst>
                        <a:ext uri="{9D8B030D-6E8A-4147-A177-3AD203B41FA5}">
                          <a16:colId xmlns:a16="http://schemas.microsoft.com/office/drawing/2014/main" val="2394450784"/>
                        </a:ext>
                      </a:extLst>
                    </a:gridCol>
                    <a:gridCol w="1918814">
                      <a:extLst>
                        <a:ext uri="{9D8B030D-6E8A-4147-A177-3AD203B41FA5}">
                          <a16:colId xmlns:a16="http://schemas.microsoft.com/office/drawing/2014/main" val="3265921122"/>
                        </a:ext>
                      </a:extLst>
                    </a:gridCol>
                  </a:tblGrid>
                  <a:tr h="2374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4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Nhóm</a:t>
                          </a:r>
                          <a:endParaRPr lang="en-US" sz="4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40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40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0;10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40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40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10;20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40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40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20;30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40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40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30;40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40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40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40;50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4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4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254450"/>
                      </a:ext>
                    </a:extLst>
                  </a:tr>
                  <a:tr h="2374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4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tương đối (%)</a:t>
                          </a:r>
                          <a:endParaRPr lang="en-US" sz="4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4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4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lang="en-US" sz="4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4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US" sz="4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4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24</m:t>
                                </m:r>
                              </m:oMath>
                            </m:oMathPara>
                          </a14:m>
                          <a:endParaRPr lang="en-US" sz="4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4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US" sz="4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4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4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35754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C5AF7E9-71BF-AE32-5D43-6DBB79F966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8722477"/>
                  </p:ext>
                </p:extLst>
              </p:nvPr>
            </p:nvGraphicFramePr>
            <p:xfrm>
              <a:off x="922299" y="3660477"/>
              <a:ext cx="16535398" cy="274637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923481">
                      <a:extLst>
                        <a:ext uri="{9D8B030D-6E8A-4147-A177-3AD203B41FA5}">
                          <a16:colId xmlns:a16="http://schemas.microsoft.com/office/drawing/2014/main" val="206478608"/>
                        </a:ext>
                      </a:extLst>
                    </a:gridCol>
                    <a:gridCol w="1917046">
                      <a:extLst>
                        <a:ext uri="{9D8B030D-6E8A-4147-A177-3AD203B41FA5}">
                          <a16:colId xmlns:a16="http://schemas.microsoft.com/office/drawing/2014/main" val="2241484956"/>
                        </a:ext>
                      </a:extLst>
                    </a:gridCol>
                    <a:gridCol w="1924119">
                      <a:extLst>
                        <a:ext uri="{9D8B030D-6E8A-4147-A177-3AD203B41FA5}">
                          <a16:colId xmlns:a16="http://schemas.microsoft.com/office/drawing/2014/main" val="211412931"/>
                        </a:ext>
                      </a:extLst>
                    </a:gridCol>
                    <a:gridCol w="1950646">
                      <a:extLst>
                        <a:ext uri="{9D8B030D-6E8A-4147-A177-3AD203B41FA5}">
                          <a16:colId xmlns:a16="http://schemas.microsoft.com/office/drawing/2014/main" val="932707702"/>
                        </a:ext>
                      </a:extLst>
                    </a:gridCol>
                    <a:gridCol w="1950646">
                      <a:extLst>
                        <a:ext uri="{9D8B030D-6E8A-4147-A177-3AD203B41FA5}">
                          <a16:colId xmlns:a16="http://schemas.microsoft.com/office/drawing/2014/main" val="2783605151"/>
                        </a:ext>
                      </a:extLst>
                    </a:gridCol>
                    <a:gridCol w="1950646">
                      <a:extLst>
                        <a:ext uri="{9D8B030D-6E8A-4147-A177-3AD203B41FA5}">
                          <a16:colId xmlns:a16="http://schemas.microsoft.com/office/drawing/2014/main" val="2394450784"/>
                        </a:ext>
                      </a:extLst>
                    </a:gridCol>
                    <a:gridCol w="1918814">
                      <a:extLst>
                        <a:ext uri="{9D8B030D-6E8A-4147-A177-3AD203B41FA5}">
                          <a16:colId xmlns:a16="http://schemas.microsoft.com/office/drawing/2014/main" val="3265921122"/>
                        </a:ext>
                      </a:extLst>
                    </a:gridCol>
                  </a:tblGrid>
                  <a:tr h="1016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4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Nhóm</a:t>
                          </a:r>
                          <a:endParaRPr lang="en-US" sz="4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7643" t="-599" r="-507325" b="-1994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5380" t="-599" r="-404114" b="-1994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9688" t="-599" r="-299062" b="-1994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49688" t="-599" r="-199062" b="-1994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9688" t="-599" r="-99062" b="-1994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4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4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254450"/>
                      </a:ext>
                    </a:extLst>
                  </a:tr>
                  <a:tr h="17303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4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tương đối (%)</a:t>
                          </a:r>
                          <a:endParaRPr lang="en-US" sz="4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7643" t="-59155" r="-507325" b="-17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5380" t="-59155" r="-404114" b="-17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9688" t="-59155" r="-299062" b="-17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49688" t="-59155" r="-199062" b="-17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9688" t="-59155" r="-99062" b="-17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1587" t="-59155" r="-635" b="-172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35754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BE89722-D7D4-1DEB-19D8-2CAEBAA84EC6}"/>
              </a:ext>
            </a:extLst>
          </p:cNvPr>
          <p:cNvSpPr txBox="1"/>
          <p:nvPr/>
        </p:nvSpPr>
        <p:spPr>
          <a:xfrm>
            <a:off x="7712242" y="6494110"/>
            <a:ext cx="2819400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38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99773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0842" y="298784"/>
            <a:ext cx="17602200" cy="9677400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7600" y="585781"/>
            <a:ext cx="2629177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D19230-D033-79F7-2E15-AD7BAFF9822A}"/>
              </a:ext>
            </a:extLst>
          </p:cNvPr>
          <p:cNvSpPr txBox="1"/>
          <p:nvPr/>
        </p:nvSpPr>
        <p:spPr>
          <a:xfrm>
            <a:off x="320842" y="757081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470341-C043-29A9-B6A4-031D2B16C9EA}"/>
              </a:ext>
            </a:extLst>
          </p:cNvPr>
          <p:cNvSpPr txBox="1"/>
          <p:nvPr/>
        </p:nvSpPr>
        <p:spPr>
          <a:xfrm>
            <a:off x="1044742" y="1822675"/>
            <a:ext cx="7391400" cy="2751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1207135" algn="l"/>
              </a:tabLst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tần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tương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đối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nhóm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ở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cột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nhóm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trên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là :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AA1995-BDF7-9BE5-78D6-B9848DF44DAF}"/>
              </a:ext>
            </a:extLst>
          </p:cNvPr>
          <p:cNvSpPr txBox="1"/>
          <p:nvPr/>
        </p:nvSpPr>
        <p:spPr>
          <a:xfrm>
            <a:off x="9121942" y="1893004"/>
            <a:ext cx="8327858" cy="2751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1207135" algn="l"/>
              </a:tabLst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tần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tương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đối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nhóm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ở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đoạn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thẳng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nhóm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trên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là :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CFA125-94C6-7F75-433F-9F910BD50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42" y="4923837"/>
            <a:ext cx="7391400" cy="46752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E72824-BD52-94B7-6ED4-0D0A64DED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338" y="5135202"/>
            <a:ext cx="6880058" cy="446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278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4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3804" y="467352"/>
            <a:ext cx="17260392" cy="9352296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618639">
            <a:off x="16665294" y="8669576"/>
            <a:ext cx="1464641" cy="13027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7300" y="723900"/>
            <a:ext cx="15773400" cy="183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kern="1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kern="1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(SGK – tr.41)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kilômét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A549F8-7DEC-AE69-92C5-F3D40FA34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952411"/>
              </p:ext>
            </p:extLst>
          </p:nvPr>
        </p:nvGraphicFramePr>
        <p:xfrm>
          <a:off x="914402" y="3000057"/>
          <a:ext cx="16459196" cy="3848704"/>
        </p:xfrm>
        <a:graphic>
          <a:graphicData uri="http://schemas.openxmlformats.org/drawingml/2006/table">
            <a:tbl>
              <a:tblPr firstRow="1" firstCol="1" bandRow="1"/>
              <a:tblGrid>
                <a:gridCol w="1106694">
                  <a:extLst>
                    <a:ext uri="{9D8B030D-6E8A-4147-A177-3AD203B41FA5}">
                      <a16:colId xmlns:a16="http://schemas.microsoft.com/office/drawing/2014/main" val="1938934625"/>
                    </a:ext>
                  </a:extLst>
                </a:gridCol>
                <a:gridCol w="1106694">
                  <a:extLst>
                    <a:ext uri="{9D8B030D-6E8A-4147-A177-3AD203B41FA5}">
                      <a16:colId xmlns:a16="http://schemas.microsoft.com/office/drawing/2014/main" val="2610474521"/>
                    </a:ext>
                  </a:extLst>
                </a:gridCol>
                <a:gridCol w="1073264">
                  <a:extLst>
                    <a:ext uri="{9D8B030D-6E8A-4147-A177-3AD203B41FA5}">
                      <a16:colId xmlns:a16="http://schemas.microsoft.com/office/drawing/2014/main" val="831803683"/>
                    </a:ext>
                  </a:extLst>
                </a:gridCol>
                <a:gridCol w="1073264">
                  <a:extLst>
                    <a:ext uri="{9D8B030D-6E8A-4147-A177-3AD203B41FA5}">
                      <a16:colId xmlns:a16="http://schemas.microsoft.com/office/drawing/2014/main" val="3772926269"/>
                    </a:ext>
                  </a:extLst>
                </a:gridCol>
                <a:gridCol w="1104932">
                  <a:extLst>
                    <a:ext uri="{9D8B030D-6E8A-4147-A177-3AD203B41FA5}">
                      <a16:colId xmlns:a16="http://schemas.microsoft.com/office/drawing/2014/main" val="830443559"/>
                    </a:ext>
                  </a:extLst>
                </a:gridCol>
                <a:gridCol w="1104932">
                  <a:extLst>
                    <a:ext uri="{9D8B030D-6E8A-4147-A177-3AD203B41FA5}">
                      <a16:colId xmlns:a16="http://schemas.microsoft.com/office/drawing/2014/main" val="2161958473"/>
                    </a:ext>
                  </a:extLst>
                </a:gridCol>
                <a:gridCol w="1104932">
                  <a:extLst>
                    <a:ext uri="{9D8B030D-6E8A-4147-A177-3AD203B41FA5}">
                      <a16:colId xmlns:a16="http://schemas.microsoft.com/office/drawing/2014/main" val="1732910089"/>
                    </a:ext>
                  </a:extLst>
                </a:gridCol>
                <a:gridCol w="1104932">
                  <a:extLst>
                    <a:ext uri="{9D8B030D-6E8A-4147-A177-3AD203B41FA5}">
                      <a16:colId xmlns:a16="http://schemas.microsoft.com/office/drawing/2014/main" val="3313246631"/>
                    </a:ext>
                  </a:extLst>
                </a:gridCol>
                <a:gridCol w="1104932">
                  <a:extLst>
                    <a:ext uri="{9D8B030D-6E8A-4147-A177-3AD203B41FA5}">
                      <a16:colId xmlns:a16="http://schemas.microsoft.com/office/drawing/2014/main" val="3127347269"/>
                    </a:ext>
                  </a:extLst>
                </a:gridCol>
                <a:gridCol w="1104932">
                  <a:extLst>
                    <a:ext uri="{9D8B030D-6E8A-4147-A177-3AD203B41FA5}">
                      <a16:colId xmlns:a16="http://schemas.microsoft.com/office/drawing/2014/main" val="3991846881"/>
                    </a:ext>
                  </a:extLst>
                </a:gridCol>
                <a:gridCol w="1073264">
                  <a:extLst>
                    <a:ext uri="{9D8B030D-6E8A-4147-A177-3AD203B41FA5}">
                      <a16:colId xmlns:a16="http://schemas.microsoft.com/office/drawing/2014/main" val="3471442955"/>
                    </a:ext>
                  </a:extLst>
                </a:gridCol>
                <a:gridCol w="1073264">
                  <a:extLst>
                    <a:ext uri="{9D8B030D-6E8A-4147-A177-3AD203B41FA5}">
                      <a16:colId xmlns:a16="http://schemas.microsoft.com/office/drawing/2014/main" val="3067845760"/>
                    </a:ext>
                  </a:extLst>
                </a:gridCol>
                <a:gridCol w="1104932">
                  <a:extLst>
                    <a:ext uri="{9D8B030D-6E8A-4147-A177-3AD203B41FA5}">
                      <a16:colId xmlns:a16="http://schemas.microsoft.com/office/drawing/2014/main" val="2716090128"/>
                    </a:ext>
                  </a:extLst>
                </a:gridCol>
                <a:gridCol w="1104932">
                  <a:extLst>
                    <a:ext uri="{9D8B030D-6E8A-4147-A177-3AD203B41FA5}">
                      <a16:colId xmlns:a16="http://schemas.microsoft.com/office/drawing/2014/main" val="2500361431"/>
                    </a:ext>
                  </a:extLst>
                </a:gridCol>
                <a:gridCol w="1113296">
                  <a:extLst>
                    <a:ext uri="{9D8B030D-6E8A-4147-A177-3AD203B41FA5}">
                      <a16:colId xmlns:a16="http://schemas.microsoft.com/office/drawing/2014/main" val="3266428846"/>
                    </a:ext>
                  </a:extLst>
                </a:gridCol>
              </a:tblGrid>
              <a:tr h="9621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770113"/>
                  </a:ext>
                </a:extLst>
              </a:tr>
              <a:tr h="9621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0142980"/>
                  </a:ext>
                </a:extLst>
              </a:tr>
              <a:tr h="9621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71058"/>
                  </a:ext>
                </a:extLst>
              </a:tr>
              <a:tr h="9621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lang="en-US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301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56DA7B-2AFF-0AF7-164E-50C7BF7DFD44}"/>
                  </a:ext>
                </a:extLst>
              </p:cNvPr>
              <p:cNvSpPr txBox="1"/>
              <p:nvPr/>
            </p:nvSpPr>
            <p:spPr>
              <a:xfrm>
                <a:off x="1066800" y="7061709"/>
                <a:ext cx="15750538" cy="2144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Ghép các số liệu trên thành năm nhóm sau:</a:t>
                </a:r>
                <a:endParaRPr lang="en-US" sz="4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100;120</m:t>
                          </m:r>
                        </m:e>
                      </m:d>
                      <m:r>
                        <a:rPr lang="pt-BR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</m:t>
                      </m:r>
                      <m:d>
                        <m:dPr>
                          <m:begChr m:val="["/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120;140</m:t>
                          </m:r>
                        </m:e>
                      </m:d>
                      <m:r>
                        <a:rPr lang="pt-BR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</m:t>
                      </m:r>
                      <m:d>
                        <m:dPr>
                          <m:begChr m:val="["/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140;160</m:t>
                          </m:r>
                        </m:e>
                      </m:d>
                      <m:r>
                        <a:rPr lang="pt-BR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</m:t>
                      </m:r>
                      <m:d>
                        <m:dPr>
                          <m:begChr m:val="["/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160;180</m:t>
                          </m:r>
                        </m:e>
                      </m:d>
                      <m:r>
                        <a:rPr lang="pt-BR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</m:t>
                      </m:r>
                      <m:d>
                        <m:dPr>
                          <m:begChr m:val="["/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180;200</m:t>
                          </m:r>
                        </m:e>
                      </m:d>
                    </m:oMath>
                  </m:oMathPara>
                </a14:m>
                <a:endParaRPr lang="en-US" sz="4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56DA7B-2AFF-0AF7-164E-50C7BF7DF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7061709"/>
                <a:ext cx="15750538" cy="2144177"/>
              </a:xfrm>
              <a:prstGeom prst="rect">
                <a:avLst/>
              </a:prstGeom>
              <a:blipFill>
                <a:blip r:embed="rId3"/>
                <a:stretch>
                  <a:fillRect l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oogle Shape;219;p3">
            <a:extLst>
              <a:ext uri="{FF2B5EF4-FFF2-40B4-BE49-F238E27FC236}">
                <a16:creationId xmlns:a16="http://schemas.microsoft.com/office/drawing/2014/main" id="{840D50E4-B8DF-6857-E79D-FD6BCE279F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23029" y="-7620"/>
            <a:ext cx="2764971" cy="474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8813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4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3804" y="467352"/>
            <a:ext cx="17260392" cy="9352296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618639">
            <a:off x="16665294" y="8669576"/>
            <a:ext cx="1464641" cy="13027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85850" y="883968"/>
            <a:ext cx="16116300" cy="8519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kern="1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kern="1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(SGK – tr.41) </a:t>
            </a:r>
          </a:p>
          <a:p>
            <a:pPr>
              <a:lnSpc>
                <a:spcPct val="20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a) Tìm tần số của mỗi nhóm đó.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Lập bảng tần số ghép nhóm của mẫu số liệu ghép nhóm đó.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b) Tìm tần số tương đối của mỗi nhóm đó.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Lập bảng tần số tương đối ghép nhóm của mẫu số liệu ghép nhóm đó.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Vẽ biểu đồ tần số tương đối ghép nhóm ở dạng biểu đồ cột và biểu đồ đoạn thẳng của mẫu số liệu ghép nhóm đó.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968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4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3804" y="467352"/>
            <a:ext cx="17260392" cy="9352296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382000" y="719468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89360" y="1717570"/>
                <a:ext cx="15909279" cy="2839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207135" algn="l"/>
                  </a:tabLst>
                </a:pP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a)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Tần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nhóm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[100 ; 120), [120 ; 140), [140 ; 160), [160 ; 180), [180 ; 200)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lần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lượt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là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=6;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=15;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=27;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=9;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0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Bảng</a:t>
                </a:r>
                <a:r>
                  <a:rPr lang="fr-FR" sz="4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tần</a:t>
                </a:r>
                <a:r>
                  <a:rPr lang="fr-FR" sz="4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ghép</a:t>
                </a:r>
                <a:r>
                  <a:rPr lang="fr-FR" sz="4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nhóm</a:t>
                </a:r>
                <a:r>
                  <a:rPr lang="fr-FR" sz="4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4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mẫu</a:t>
                </a:r>
                <a:r>
                  <a:rPr lang="fr-FR" sz="4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liệu</a:t>
                </a:r>
                <a:r>
                  <a:rPr lang="fr-FR" sz="4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ghép</a:t>
                </a:r>
                <a:r>
                  <a:rPr lang="fr-FR" sz="4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nhóm</a:t>
                </a:r>
                <a:r>
                  <a:rPr lang="fr-FR" sz="4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fr-FR" sz="4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như</a:t>
                </a:r>
                <a:r>
                  <a:rPr lang="fr-FR" sz="4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sau</a:t>
                </a:r>
                <a:r>
                  <a:rPr lang="fr-FR" sz="4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 :</a:t>
                </a:r>
                <a:endParaRPr lang="en-US" sz="4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360" y="1717570"/>
                <a:ext cx="15909279" cy="2839880"/>
              </a:xfrm>
              <a:prstGeom prst="rect">
                <a:avLst/>
              </a:prstGeom>
              <a:blipFill>
                <a:blip r:embed="rId2"/>
                <a:stretch>
                  <a:fillRect l="-1341" r="-1188" b="-7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618639">
            <a:off x="16747228" y="8694672"/>
            <a:ext cx="1475039" cy="131198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D905014-FEB1-C7AE-B200-F10FC63F57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858387"/>
              </p:ext>
            </p:extLst>
          </p:nvPr>
        </p:nvGraphicFramePr>
        <p:xfrm>
          <a:off x="1752597" y="5143500"/>
          <a:ext cx="14782803" cy="3460750"/>
        </p:xfrm>
        <a:graphic>
          <a:graphicData uri="http://schemas.openxmlformats.org/drawingml/2006/table">
            <a:tbl>
              <a:tblPr firstRow="1" firstCol="1" bandRow="1"/>
              <a:tblGrid>
                <a:gridCol w="2111829">
                  <a:extLst>
                    <a:ext uri="{9D8B030D-6E8A-4147-A177-3AD203B41FA5}">
                      <a16:colId xmlns:a16="http://schemas.microsoft.com/office/drawing/2014/main" val="3838890458"/>
                    </a:ext>
                  </a:extLst>
                </a:gridCol>
                <a:gridCol w="2111829">
                  <a:extLst>
                    <a:ext uri="{9D8B030D-6E8A-4147-A177-3AD203B41FA5}">
                      <a16:colId xmlns:a16="http://schemas.microsoft.com/office/drawing/2014/main" val="2851427508"/>
                    </a:ext>
                  </a:extLst>
                </a:gridCol>
                <a:gridCol w="2111829">
                  <a:extLst>
                    <a:ext uri="{9D8B030D-6E8A-4147-A177-3AD203B41FA5}">
                      <a16:colId xmlns:a16="http://schemas.microsoft.com/office/drawing/2014/main" val="1662354453"/>
                    </a:ext>
                  </a:extLst>
                </a:gridCol>
                <a:gridCol w="2111829">
                  <a:extLst>
                    <a:ext uri="{9D8B030D-6E8A-4147-A177-3AD203B41FA5}">
                      <a16:colId xmlns:a16="http://schemas.microsoft.com/office/drawing/2014/main" val="538334146"/>
                    </a:ext>
                  </a:extLst>
                </a:gridCol>
                <a:gridCol w="2111829">
                  <a:extLst>
                    <a:ext uri="{9D8B030D-6E8A-4147-A177-3AD203B41FA5}">
                      <a16:colId xmlns:a16="http://schemas.microsoft.com/office/drawing/2014/main" val="3829952747"/>
                    </a:ext>
                  </a:extLst>
                </a:gridCol>
                <a:gridCol w="2111829">
                  <a:extLst>
                    <a:ext uri="{9D8B030D-6E8A-4147-A177-3AD203B41FA5}">
                      <a16:colId xmlns:a16="http://schemas.microsoft.com/office/drawing/2014/main" val="4158951572"/>
                    </a:ext>
                  </a:extLst>
                </a:gridCol>
                <a:gridCol w="2111829">
                  <a:extLst>
                    <a:ext uri="{9D8B030D-6E8A-4147-A177-3AD203B41FA5}">
                      <a16:colId xmlns:a16="http://schemas.microsoft.com/office/drawing/2014/main" val="3514099577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[100 ; 120)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[120 ; 140)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[140 ; 160)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[160 ; 180)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[180 ; 200)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446791"/>
                  </a:ext>
                </a:extLst>
              </a:tr>
              <a:tr h="554990"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Tần</a:t>
                      </a:r>
                      <a:r>
                        <a:rPr lang="fr-FR" sz="4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40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FR" sz="4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(n)</a:t>
                      </a:r>
                      <a:endParaRPr lang="en-US" sz="40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= 60</a:t>
                      </a:r>
                      <a:endParaRPr lang="en-US" sz="40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630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9985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4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3804" y="467352"/>
            <a:ext cx="17260392" cy="9352296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382000" y="719468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13804" y="1419734"/>
                <a:ext cx="17260392" cy="4771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207135" algn="l"/>
                  </a:tabLst>
                </a:pP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b)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Tần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tương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đối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nhóm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[100 ; 120), [120 ; 140), [140 ; 160), [160 ; 180), [180 ; 200)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lần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lượt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là :</a:t>
                </a:r>
                <a:r>
                  <a:rPr lang="en-US" sz="3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6.100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%=10%;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15.100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%=25%;</m:t>
                    </m:r>
                  </m:oMath>
                </a14:m>
                <a:endParaRPr lang="en-US" sz="4000" i="1" dirty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20713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27.100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%=45% ;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9.100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%=15%;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3.100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%=5%.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207135" algn="l"/>
                  </a:tabLst>
                </a:pP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Bảng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tần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tương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đối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ghép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nhóm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mẫu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liệu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ghép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nhóm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như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sau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04" y="1419734"/>
                <a:ext cx="17260392" cy="4771756"/>
              </a:xfrm>
              <a:prstGeom prst="rect">
                <a:avLst/>
              </a:prstGeom>
              <a:blipFill>
                <a:blip r:embed="rId2"/>
                <a:stretch>
                  <a:fillRect l="-1236" r="-1059" b="-4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618639">
            <a:off x="16747228" y="8694672"/>
            <a:ext cx="1475039" cy="1311981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E01B9CD-E9FE-2C3C-7C12-F6380FF12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302564"/>
              </p:ext>
            </p:extLst>
          </p:nvPr>
        </p:nvGraphicFramePr>
        <p:xfrm>
          <a:off x="685800" y="6732394"/>
          <a:ext cx="16306801" cy="2546350"/>
        </p:xfrm>
        <a:graphic>
          <a:graphicData uri="http://schemas.openxmlformats.org/drawingml/2006/table">
            <a:tbl>
              <a:tblPr firstRow="1" firstCol="1" bandRow="1"/>
              <a:tblGrid>
                <a:gridCol w="5105401">
                  <a:extLst>
                    <a:ext uri="{9D8B030D-6E8A-4147-A177-3AD203B41FA5}">
                      <a16:colId xmlns:a16="http://schemas.microsoft.com/office/drawing/2014/main" val="182518416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117301508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488324077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425733143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3599687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63303805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70320068"/>
                    </a:ext>
                  </a:extLst>
                </a:gridCol>
              </a:tblGrid>
              <a:tr h="682625"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[100 ; 120)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[120 ; 140)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[140 ; 160)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[160 ; 180)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[180 ; 200)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542345"/>
                  </a:ext>
                </a:extLst>
              </a:tr>
              <a:tr h="673735"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Tần</a:t>
                      </a:r>
                      <a:r>
                        <a:rPr lang="fr-FR" sz="4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40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FR" sz="4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40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fr-FR" sz="4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40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fr-FR" sz="4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en-US" sz="40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07135" algn="l"/>
                        </a:tabLst>
                      </a:pPr>
                      <a:r>
                        <a:rPr lang="fr-FR" sz="4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40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102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326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4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3804" y="467352"/>
            <a:ext cx="17260392" cy="9352296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382000" y="719468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618639">
            <a:off x="16747228" y="8694672"/>
            <a:ext cx="1475039" cy="13119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1E3E9B-B26E-1AF0-0886-8734C631BCA0}"/>
              </a:ext>
            </a:extLst>
          </p:cNvPr>
          <p:cNvSpPr txBox="1"/>
          <p:nvPr/>
        </p:nvSpPr>
        <p:spPr>
          <a:xfrm>
            <a:off x="1044742" y="1822675"/>
            <a:ext cx="7391400" cy="2751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1207135" algn="l"/>
              </a:tabLst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đối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nhóm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cột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nhóm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là :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3D21B1-EA55-D4EA-A973-21672C720029}"/>
              </a:ext>
            </a:extLst>
          </p:cNvPr>
          <p:cNvSpPr txBox="1"/>
          <p:nvPr/>
        </p:nvSpPr>
        <p:spPr>
          <a:xfrm>
            <a:off x="9121942" y="1893004"/>
            <a:ext cx="8327858" cy="2751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1207135" algn="l"/>
              </a:tabLst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tần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tương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đối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nhóm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ở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đoạn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thẳng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nhóm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trên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là :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CCC0A0-DCB9-5182-A327-F8358C45D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25" y="4646971"/>
            <a:ext cx="7829121" cy="49520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6E02B0-FC9D-9C9F-1CD4-35235C153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5195243"/>
            <a:ext cx="7665930" cy="437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25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3804" y="467352"/>
            <a:ext cx="17260392" cy="9352296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1281" y="383688"/>
            <a:ext cx="16605438" cy="9636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4000" b="1" kern="1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6 (SGK – tr.42) </a:t>
            </a:r>
            <a:r>
              <a:rPr lang="pt-BR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nhân viên của một công ty làm việc ở một trong năm bộ phận của công ty đó là: Hành chính – Nhân sự; Truyền thông – Quảng cáo; Kinh doanh; Sản xuất; Dịch vụ.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 đồ hình quạt tròn trong Hình 29 thống kê tỉ lệ nhân viên thuộc mỗi bộ phận.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 ngẫu nhiên một nhân viên của công ty. Tính xác suất của mỗi biến cố sau: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A: “Nhân viên được chọn thuộc bộ phận Kinh doanh”.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B: “Nhân viên được chọn không thuộc bộ phận Hành chính – Nhân sự hay Dịch vụ”.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2">
            <a:extLst>
              <a:ext uri="{FF2B5EF4-FFF2-40B4-BE49-F238E27FC236}">
                <a16:creationId xmlns:a16="http://schemas.microsoft.com/office/drawing/2014/main" id="{C283BA46-7F7C-C203-1747-DCDFDA9F38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18598" y="6667500"/>
            <a:ext cx="1555598" cy="1219200"/>
          </a:xfrm>
          <a:prstGeom prst="rect">
            <a:avLst/>
          </a:prstGeom>
        </p:spPr>
      </p:pic>
      <p:pic>
        <p:nvPicPr>
          <p:cNvPr id="5" name="Google Shape;219;p3">
            <a:extLst>
              <a:ext uri="{FF2B5EF4-FFF2-40B4-BE49-F238E27FC236}">
                <a16:creationId xmlns:a16="http://schemas.microsoft.com/office/drawing/2014/main" id="{875C5EDF-84E3-CC25-636B-E0B93EB538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23029" y="-7620"/>
            <a:ext cx="2764971" cy="474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746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7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3804" y="467352"/>
            <a:ext cx="17260392" cy="9352296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13804" y="1629375"/>
            <a:ext cx="17260392" cy="2762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da-DK" sz="4000" b="1" kern="1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 1 (SGK – tr.40)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hành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phỏng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vấn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40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mới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điều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yêu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phỏng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vấn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thang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100. </a:t>
            </a:r>
            <a:r>
              <a:rPr lang="pt-BR" sz="4000" dirty="0">
                <a:latin typeface="Arial" panose="020B0604020202020204" pitchFamily="34" charset="0"/>
                <a:ea typeface="Times New Roman" panose="02020603050405020304" pitchFamily="18" charset="0"/>
              </a:rPr>
              <a:t>Kết quả thống kê như sau: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757706">
            <a:off x="15528858" y="6334635"/>
            <a:ext cx="3848124" cy="38549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148DB8-6F77-778D-72B2-BCD10853C605}"/>
              </a:ext>
            </a:extLst>
          </p:cNvPr>
          <p:cNvSpPr txBox="1"/>
          <p:nvPr/>
        </p:nvSpPr>
        <p:spPr>
          <a:xfrm>
            <a:off x="6931079" y="431096"/>
            <a:ext cx="4425842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KHỞI ĐỘNG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624672F-B9FD-8A15-DE9F-6CB020D0D0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554697"/>
              </p:ext>
            </p:extLst>
          </p:nvPr>
        </p:nvGraphicFramePr>
        <p:xfrm>
          <a:off x="2516185" y="4486698"/>
          <a:ext cx="13255630" cy="3263900"/>
        </p:xfrm>
        <a:graphic>
          <a:graphicData uri="http://schemas.openxmlformats.org/drawingml/2006/table">
            <a:tbl>
              <a:tblPr firstRow="1" firstCol="1" bandRow="1"/>
              <a:tblGrid>
                <a:gridCol w="1325563">
                  <a:extLst>
                    <a:ext uri="{9D8B030D-6E8A-4147-A177-3AD203B41FA5}">
                      <a16:colId xmlns:a16="http://schemas.microsoft.com/office/drawing/2014/main" val="2485323415"/>
                    </a:ext>
                  </a:extLst>
                </a:gridCol>
                <a:gridCol w="1325563">
                  <a:extLst>
                    <a:ext uri="{9D8B030D-6E8A-4147-A177-3AD203B41FA5}">
                      <a16:colId xmlns:a16="http://schemas.microsoft.com/office/drawing/2014/main" val="3048051577"/>
                    </a:ext>
                  </a:extLst>
                </a:gridCol>
                <a:gridCol w="1325563">
                  <a:extLst>
                    <a:ext uri="{9D8B030D-6E8A-4147-A177-3AD203B41FA5}">
                      <a16:colId xmlns:a16="http://schemas.microsoft.com/office/drawing/2014/main" val="834106837"/>
                    </a:ext>
                  </a:extLst>
                </a:gridCol>
                <a:gridCol w="1325563">
                  <a:extLst>
                    <a:ext uri="{9D8B030D-6E8A-4147-A177-3AD203B41FA5}">
                      <a16:colId xmlns:a16="http://schemas.microsoft.com/office/drawing/2014/main" val="2610195979"/>
                    </a:ext>
                  </a:extLst>
                </a:gridCol>
                <a:gridCol w="1325563">
                  <a:extLst>
                    <a:ext uri="{9D8B030D-6E8A-4147-A177-3AD203B41FA5}">
                      <a16:colId xmlns:a16="http://schemas.microsoft.com/office/drawing/2014/main" val="3731705234"/>
                    </a:ext>
                  </a:extLst>
                </a:gridCol>
                <a:gridCol w="1325563">
                  <a:extLst>
                    <a:ext uri="{9D8B030D-6E8A-4147-A177-3AD203B41FA5}">
                      <a16:colId xmlns:a16="http://schemas.microsoft.com/office/drawing/2014/main" val="3157217586"/>
                    </a:ext>
                  </a:extLst>
                </a:gridCol>
                <a:gridCol w="1325563">
                  <a:extLst>
                    <a:ext uri="{9D8B030D-6E8A-4147-A177-3AD203B41FA5}">
                      <a16:colId xmlns:a16="http://schemas.microsoft.com/office/drawing/2014/main" val="3427141304"/>
                    </a:ext>
                  </a:extLst>
                </a:gridCol>
                <a:gridCol w="1325563">
                  <a:extLst>
                    <a:ext uri="{9D8B030D-6E8A-4147-A177-3AD203B41FA5}">
                      <a16:colId xmlns:a16="http://schemas.microsoft.com/office/drawing/2014/main" val="3957941521"/>
                    </a:ext>
                  </a:extLst>
                </a:gridCol>
                <a:gridCol w="1325563">
                  <a:extLst>
                    <a:ext uri="{9D8B030D-6E8A-4147-A177-3AD203B41FA5}">
                      <a16:colId xmlns:a16="http://schemas.microsoft.com/office/drawing/2014/main" val="2375095399"/>
                    </a:ext>
                  </a:extLst>
                </a:gridCol>
                <a:gridCol w="1325563">
                  <a:extLst>
                    <a:ext uri="{9D8B030D-6E8A-4147-A177-3AD203B41FA5}">
                      <a16:colId xmlns:a16="http://schemas.microsoft.com/office/drawing/2014/main" val="10825394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211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797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684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226302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E462F2-8E85-6E6A-CEE9-E328C6729C48}"/>
                  </a:ext>
                </a:extLst>
              </p:cNvPr>
              <p:cNvSpPr txBox="1"/>
              <p:nvPr/>
            </p:nvSpPr>
            <p:spPr>
              <a:xfrm>
                <a:off x="1295400" y="7764330"/>
                <a:ext cx="15925800" cy="2041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Ghép các số liệu trên thành năm nhóm sau:</a:t>
                </a:r>
                <a:endParaRPr lang="en-US" sz="4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50;60</m:t>
                          </m:r>
                        </m:e>
                      </m:d>
                      <m:r>
                        <a:rPr lang="pt-BR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</m:t>
                      </m:r>
                      <m:d>
                        <m:dPr>
                          <m:begChr m:val="[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60;70</m:t>
                          </m:r>
                        </m:e>
                      </m:d>
                      <m:r>
                        <a:rPr lang="pt-BR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</m:t>
                      </m:r>
                      <m:d>
                        <m:dPr>
                          <m:begChr m:val="[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70;80</m:t>
                          </m:r>
                        </m:e>
                      </m:d>
                      <m:r>
                        <a:rPr lang="pt-BR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</m:t>
                      </m:r>
                      <m:d>
                        <m:dPr>
                          <m:begChr m:val="[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80;90</m:t>
                          </m:r>
                        </m:e>
                      </m:d>
                      <m:r>
                        <a:rPr lang="pt-BR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</m:t>
                      </m:r>
                      <m:d>
                        <m:dPr>
                          <m:begChr m:val="[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90;100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E462F2-8E85-6E6A-CEE9-E328C6729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7764330"/>
                <a:ext cx="15925800" cy="2041585"/>
              </a:xfrm>
              <a:prstGeom prst="rect">
                <a:avLst/>
              </a:prstGeom>
              <a:blipFill>
                <a:blip r:embed="rId3"/>
                <a:stretch>
                  <a:fillRect l="-1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39895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3804" y="467352"/>
            <a:ext cx="17260392" cy="9352296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F1325B-42E7-58E6-3E7F-D1EE8D44313E}"/>
              </a:ext>
            </a:extLst>
          </p:cNvPr>
          <p:cNvSpPr txBox="1"/>
          <p:nvPr/>
        </p:nvSpPr>
        <p:spPr>
          <a:xfrm>
            <a:off x="585235" y="8001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73001E-64B4-7CEF-9F5C-200F8FB8CD1E}"/>
                  </a:ext>
                </a:extLst>
              </p:cNvPr>
              <p:cNvSpPr txBox="1"/>
              <p:nvPr/>
            </p:nvSpPr>
            <p:spPr>
              <a:xfrm>
                <a:off x="787917" y="1581343"/>
                <a:ext cx="16712165" cy="8142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thử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“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ngẫu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viên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ty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”.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xảy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thử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khả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⦁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Do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viên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phận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Kinh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doanh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chiếm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55%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viên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ty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lợi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chiếm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55%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xảy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thử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do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là: 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d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55%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100%</m:t>
                        </m:r>
                      </m:den>
                    </m:f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73001E-64B4-7CEF-9F5C-200F8FB8C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17" y="1581343"/>
                <a:ext cx="16712165" cy="8142294"/>
              </a:xfrm>
              <a:prstGeom prst="rect">
                <a:avLst/>
              </a:prstGeom>
              <a:blipFill>
                <a:blip r:embed="rId2"/>
                <a:stretch>
                  <a:fillRect l="-1276" r="-1276" b="-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2">
            <a:extLst>
              <a:ext uri="{FF2B5EF4-FFF2-40B4-BE49-F238E27FC236}">
                <a16:creationId xmlns:a16="http://schemas.microsoft.com/office/drawing/2014/main" id="{63441205-656D-4654-CB2F-B4041F846B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35608" y="0"/>
            <a:ext cx="2080466" cy="163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25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3804" y="467352"/>
            <a:ext cx="17260392" cy="9352296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F1325B-42E7-58E6-3E7F-D1EE8D44313E}"/>
              </a:ext>
            </a:extLst>
          </p:cNvPr>
          <p:cNvSpPr txBox="1"/>
          <p:nvPr/>
        </p:nvSpPr>
        <p:spPr>
          <a:xfrm>
            <a:off x="585235" y="8001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73001E-64B4-7CEF-9F5C-200F8FB8CD1E}"/>
                  </a:ext>
                </a:extLst>
              </p:cNvPr>
              <p:cNvSpPr txBox="1"/>
              <p:nvPr/>
            </p:nvSpPr>
            <p:spPr>
              <a:xfrm>
                <a:off x="927358" y="1980384"/>
                <a:ext cx="16433283" cy="6603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viên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phận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sự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phận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Dịch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vụ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chiếm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6%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9%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viên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ty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lợi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chiếm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100% – 6% – 9% = 85%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xảy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thử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do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là: 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d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85%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100%</m:t>
                        </m:r>
                      </m:den>
                    </m:f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73001E-64B4-7CEF-9F5C-200F8FB8C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58" y="1980384"/>
                <a:ext cx="16433283" cy="6603411"/>
              </a:xfrm>
              <a:prstGeom prst="rect">
                <a:avLst/>
              </a:prstGeom>
              <a:blipFill>
                <a:blip r:embed="rId2"/>
                <a:stretch>
                  <a:fillRect l="-1298" r="-1335" b="-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2">
            <a:extLst>
              <a:ext uri="{FF2B5EF4-FFF2-40B4-BE49-F238E27FC236}">
                <a16:creationId xmlns:a16="http://schemas.microsoft.com/office/drawing/2014/main" id="{E2617907-4848-BC2C-776C-32C58501B4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35608" y="0"/>
            <a:ext cx="2080466" cy="163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658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0842" y="298784"/>
            <a:ext cx="17602200" cy="9677400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0" y="5448300"/>
            <a:ext cx="5608911" cy="2438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" y="495300"/>
            <a:ext cx="17313442" cy="9046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pt-BR" sz="4000" b="1" kern="1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7 (SGK – tr.42) </a:t>
            </a:r>
            <a:r>
              <a:rPr lang="pt-BR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 đồ cột kép ở Hình 30 biểu diễn số lượng học sinh tham gia giải thi đấu thể thao của một trường trung học cơ sở.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pt-BR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 ngẫu nhiên một học sinh tham gia giải thi đấu thể thao của trường đó.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pt-BR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xác suất của mỗi biến cố sau: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A: “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B: “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6”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C: “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9”.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82213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0842" y="298784"/>
            <a:ext cx="17602200" cy="9677400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382000" y="523387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D262A7-52E4-06A1-CB40-63F3EC438358}"/>
              </a:ext>
            </a:extLst>
          </p:cNvPr>
          <p:cNvSpPr txBox="1"/>
          <p:nvPr/>
        </p:nvSpPr>
        <p:spPr>
          <a:xfrm>
            <a:off x="975491" y="1857322"/>
            <a:ext cx="16337018" cy="721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là: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+ 9 + 9 + 7 + 9 + 8 + 9 + 8 = 66 (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thử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thử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là: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+ 9 + 9 + 9 = 34 (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3E91CC-1AF5-008A-21DE-1320AE442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8030" y="858498"/>
            <a:ext cx="315501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880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0842" y="298784"/>
            <a:ext cx="17602200" cy="9677400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382000" y="523387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D262A7-52E4-06A1-CB40-63F3EC438358}"/>
                  </a:ext>
                </a:extLst>
              </p:cNvPr>
              <p:cNvSpPr txBox="1"/>
              <p:nvPr/>
            </p:nvSpPr>
            <p:spPr>
              <a:xfrm>
                <a:off x="796543" y="2230098"/>
                <a:ext cx="16702909" cy="73031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đấu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là: 7 + 9 = 16 (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9,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tức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6, 7, 8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đấu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là: 9 + 7 + 8 = 24 (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d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34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66</m:t>
                        </m:r>
                      </m:den>
                    </m:f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17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33</m:t>
                        </m:r>
                      </m:den>
                    </m:f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d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66</m:t>
                        </m:r>
                      </m:den>
                    </m:f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33</m:t>
                        </m:r>
                      </m:den>
                    </m:f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24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66</m:t>
                        </m:r>
                      </m:den>
                    </m:f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D262A7-52E4-06A1-CB40-63F3EC438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43" y="2230098"/>
                <a:ext cx="16702909" cy="7303153"/>
              </a:xfrm>
              <a:prstGeom prst="rect">
                <a:avLst/>
              </a:prstGeom>
              <a:blipFill>
                <a:blip r:embed="rId2"/>
                <a:stretch>
                  <a:fillRect l="-1314" r="-1277" b="-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B3E91CC-1AF5-008A-21DE-1320AE44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8030" y="858498"/>
            <a:ext cx="3155012" cy="1371600"/>
          </a:xfrm>
          <a:prstGeom prst="rect">
            <a:avLst/>
          </a:prstGeom>
        </p:spPr>
      </p:pic>
      <p:pic>
        <p:nvPicPr>
          <p:cNvPr id="6" name="Google Shape;219;p3">
            <a:extLst>
              <a:ext uri="{FF2B5EF4-FFF2-40B4-BE49-F238E27FC236}">
                <a16:creationId xmlns:a16="http://schemas.microsoft.com/office/drawing/2014/main" id="{BDB95B49-25FF-E319-D7A9-09B94AB47A8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23029" y="-7620"/>
            <a:ext cx="2764971" cy="474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1362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3804" y="467352"/>
            <a:ext cx="17260392" cy="9352296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76734" y="1036527"/>
            <a:ext cx="16334532" cy="2762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kern="1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kern="1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(SGK – tr.42) 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35%.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328430">
            <a:off x="14199000" y="6466968"/>
            <a:ext cx="3848124" cy="385491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14425" y="5099708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C0DDF4-FE3C-2EE4-1B51-18F34B042E99}"/>
                  </a:ext>
                </a:extLst>
              </p:cNvPr>
              <p:cNvSpPr txBox="1"/>
              <p:nvPr/>
            </p:nvSpPr>
            <p:spPr>
              <a:xfrm>
                <a:off x="2615565" y="6354233"/>
                <a:ext cx="13056870" cy="24162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fr-FR" sz="40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Xác</a:t>
                </a:r>
                <a:r>
                  <a:rPr lang="fr-FR" sz="4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suất</a:t>
                </a:r>
                <a:r>
                  <a:rPr lang="fr-FR" sz="4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4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biến</a:t>
                </a:r>
                <a:r>
                  <a:rPr lang="fr-FR" sz="4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cố</a:t>
                </a:r>
                <a:r>
                  <a:rPr lang="fr-FR" sz="4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 : ‘‘</a:t>
                </a:r>
                <a:r>
                  <a:rPr lang="fr-FR" sz="40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Học</a:t>
                </a:r>
                <a:r>
                  <a:rPr lang="fr-FR" sz="4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sinh</a:t>
                </a:r>
                <a:r>
                  <a:rPr lang="fr-FR" sz="4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fr-FR" sz="4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chọn</a:t>
                </a:r>
                <a:r>
                  <a:rPr lang="fr-FR" sz="4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đạt</a:t>
                </a:r>
                <a:r>
                  <a:rPr lang="fr-FR" sz="4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giải</a:t>
                </a:r>
                <a:r>
                  <a:rPr lang="fr-FR" sz="4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’’ là </a:t>
                </a:r>
              </a:p>
              <a:p>
                <a:pPr algn="ctr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fr-FR" sz="4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fr-FR" sz="4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35%</m:t>
                        </m:r>
                      </m:num>
                      <m:den>
                        <m:r>
                          <a:rPr lang="fr-FR" sz="4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100%</m:t>
                        </m:r>
                      </m:den>
                    </m:f>
                    <m:r>
                      <a:rPr lang="fr-FR" sz="4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fr-FR" sz="4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fr-FR" sz="4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C0DDF4-FE3C-2EE4-1B51-18F34B042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565" y="6354233"/>
                <a:ext cx="13056870" cy="2416239"/>
              </a:xfrm>
              <a:prstGeom prst="rect">
                <a:avLst/>
              </a:prstGeom>
              <a:blipFill>
                <a:blip r:embed="rId3"/>
                <a:stretch>
                  <a:fillRect l="-1634" b="-3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78651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2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8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>
            <a:extLst>
              <a:ext uri="{FF2B5EF4-FFF2-40B4-BE49-F238E27FC236}">
                <a16:creationId xmlns:a16="http://schemas.microsoft.com/office/drawing/2014/main" id="{A53748DB-DAEB-6CF8-A737-2E87C63517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13904449" y="2964180"/>
            <a:ext cx="2975902" cy="3535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DD02FC-00C3-65FC-BAF1-13CF54AD8753}"/>
              </a:ext>
            </a:extLst>
          </p:cNvPr>
          <p:cNvSpPr txBox="1"/>
          <p:nvPr/>
        </p:nvSpPr>
        <p:spPr>
          <a:xfrm>
            <a:off x="4572000" y="723900"/>
            <a:ext cx="9144000" cy="1310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6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VỀ NHÀ</a:t>
            </a:r>
            <a:endParaRPr lang="en-US" sz="6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50BA60-E00D-BF68-A30C-AF7211FA9CA6}"/>
                  </a:ext>
                </a:extLst>
              </p:cNvPr>
              <p:cNvSpPr txBox="1"/>
              <p:nvPr/>
            </p:nvSpPr>
            <p:spPr>
              <a:xfrm>
                <a:off x="2895600" y="2933700"/>
                <a:ext cx="11811000" cy="5628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3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Font typeface="Wingdings" panose="05000000000000000000" pitchFamily="2" charset="2"/>
                  <a:buChar char="q"/>
                </a:pPr>
                <a:r>
                  <a:rPr lang="fr-FR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Ghi</a:t>
                </a:r>
                <a:r>
                  <a:rPr lang="fr-FR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nhớ</a:t>
                </a:r>
                <a:r>
                  <a:rPr lang="fr-FR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kiến</a:t>
                </a:r>
                <a:r>
                  <a:rPr lang="fr-FR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3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Font typeface="Wingdings" panose="05000000000000000000" pitchFamily="2" charset="2"/>
                  <a:buChar char="q"/>
                </a:pP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Hoàn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SBT.</a:t>
                </a:r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3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Font typeface="Wingdings" panose="05000000000000000000" pitchFamily="2" charset="2"/>
                  <a:buChar char="q"/>
                </a:pP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Chuẩn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bị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“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pt-BR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pt-BR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pt-BR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”.</a:t>
                </a:r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50BA60-E00D-BF68-A30C-AF7211FA9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933700"/>
                <a:ext cx="11811000" cy="5628785"/>
              </a:xfrm>
              <a:prstGeom prst="rect">
                <a:avLst/>
              </a:prstGeom>
              <a:blipFill>
                <a:blip r:embed="rId3"/>
                <a:stretch>
                  <a:fillRect l="-1651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oogle Shape;219;p3">
            <a:extLst>
              <a:ext uri="{FF2B5EF4-FFF2-40B4-BE49-F238E27FC236}">
                <a16:creationId xmlns:a16="http://schemas.microsoft.com/office/drawing/2014/main" id="{6190B349-EBDD-8843-2B2E-8160EE85BF8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97865" y="226068"/>
            <a:ext cx="2764971" cy="474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823209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8375">
            <a:off x="13912460" y="746695"/>
            <a:ext cx="4612311" cy="1232745"/>
          </a:xfrm>
          <a:custGeom>
            <a:avLst/>
            <a:gdLst/>
            <a:ahLst/>
            <a:cxnLst/>
            <a:rect l="l" t="t" r="r" b="b"/>
            <a:pathLst>
              <a:path w="4612311" h="1232745">
                <a:moveTo>
                  <a:pt x="0" y="0"/>
                </a:moveTo>
                <a:lnTo>
                  <a:pt x="4612311" y="0"/>
                </a:lnTo>
                <a:lnTo>
                  <a:pt x="4612311" y="1232745"/>
                </a:lnTo>
                <a:lnTo>
                  <a:pt x="0" y="1232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788786">
            <a:off x="15470324" y="4050942"/>
            <a:ext cx="2765850" cy="774438"/>
          </a:xfrm>
          <a:custGeom>
            <a:avLst/>
            <a:gdLst/>
            <a:ahLst/>
            <a:cxnLst/>
            <a:rect l="l" t="t" r="r" b="b"/>
            <a:pathLst>
              <a:path w="2765850" h="774438">
                <a:moveTo>
                  <a:pt x="0" y="0"/>
                </a:moveTo>
                <a:lnTo>
                  <a:pt x="2765850" y="0"/>
                </a:lnTo>
                <a:lnTo>
                  <a:pt x="2765850" y="774438"/>
                </a:lnTo>
                <a:lnTo>
                  <a:pt x="0" y="7744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79167">
            <a:off x="15398494" y="6337808"/>
            <a:ext cx="2417976" cy="3418732"/>
          </a:xfrm>
          <a:custGeom>
            <a:avLst/>
            <a:gdLst/>
            <a:ahLst/>
            <a:cxnLst/>
            <a:rect l="l" t="t" r="r" b="b"/>
            <a:pathLst>
              <a:path w="2417976" h="3418732">
                <a:moveTo>
                  <a:pt x="0" y="0"/>
                </a:moveTo>
                <a:lnTo>
                  <a:pt x="2417976" y="0"/>
                </a:lnTo>
                <a:lnTo>
                  <a:pt x="2417976" y="3418732"/>
                </a:lnTo>
                <a:lnTo>
                  <a:pt x="0" y="34187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48923">
            <a:off x="9166964" y="9493919"/>
            <a:ext cx="3657600" cy="591866"/>
          </a:xfrm>
          <a:custGeom>
            <a:avLst/>
            <a:gdLst/>
            <a:ahLst/>
            <a:cxnLst/>
            <a:rect l="l" t="t" r="r" b="b"/>
            <a:pathLst>
              <a:path w="3657600" h="591866">
                <a:moveTo>
                  <a:pt x="0" y="0"/>
                </a:moveTo>
                <a:lnTo>
                  <a:pt x="3657600" y="0"/>
                </a:lnTo>
                <a:lnTo>
                  <a:pt x="3657600" y="591866"/>
                </a:lnTo>
                <a:lnTo>
                  <a:pt x="0" y="5918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52242">
            <a:off x="4147272" y="9233188"/>
            <a:ext cx="2202626" cy="1113327"/>
          </a:xfrm>
          <a:custGeom>
            <a:avLst/>
            <a:gdLst/>
            <a:ahLst/>
            <a:cxnLst/>
            <a:rect l="l" t="t" r="r" b="b"/>
            <a:pathLst>
              <a:path w="2202626" h="1113327">
                <a:moveTo>
                  <a:pt x="0" y="0"/>
                </a:moveTo>
                <a:lnTo>
                  <a:pt x="2202627" y="0"/>
                </a:lnTo>
                <a:lnTo>
                  <a:pt x="2202627" y="1113328"/>
                </a:lnTo>
                <a:lnTo>
                  <a:pt x="0" y="11133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5726" y="7850316"/>
            <a:ext cx="2907107" cy="2436684"/>
          </a:xfrm>
          <a:custGeom>
            <a:avLst/>
            <a:gdLst/>
            <a:ahLst/>
            <a:cxnLst/>
            <a:rect l="l" t="t" r="r" b="b"/>
            <a:pathLst>
              <a:path w="2907107" h="2436684">
                <a:moveTo>
                  <a:pt x="0" y="0"/>
                </a:moveTo>
                <a:lnTo>
                  <a:pt x="2907106" y="0"/>
                </a:lnTo>
                <a:lnTo>
                  <a:pt x="2907106" y="2436684"/>
                </a:lnTo>
                <a:lnTo>
                  <a:pt x="0" y="24366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469522">
            <a:off x="72422" y="483703"/>
            <a:ext cx="3237745" cy="2713819"/>
          </a:xfrm>
          <a:custGeom>
            <a:avLst/>
            <a:gdLst/>
            <a:ahLst/>
            <a:cxnLst/>
            <a:rect l="l" t="t" r="r" b="b"/>
            <a:pathLst>
              <a:path w="3237745" h="2713819">
                <a:moveTo>
                  <a:pt x="0" y="0"/>
                </a:moveTo>
                <a:lnTo>
                  <a:pt x="3237745" y="0"/>
                </a:lnTo>
                <a:lnTo>
                  <a:pt x="3237745" y="2713819"/>
                </a:lnTo>
                <a:lnTo>
                  <a:pt x="0" y="27138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82594">
            <a:off x="105688" y="4837146"/>
            <a:ext cx="2721455" cy="1484430"/>
          </a:xfrm>
          <a:custGeom>
            <a:avLst/>
            <a:gdLst/>
            <a:ahLst/>
            <a:cxnLst/>
            <a:rect l="l" t="t" r="r" b="b"/>
            <a:pathLst>
              <a:path w="2721455" h="1484430">
                <a:moveTo>
                  <a:pt x="0" y="0"/>
                </a:moveTo>
                <a:lnTo>
                  <a:pt x="2721456" y="0"/>
                </a:lnTo>
                <a:lnTo>
                  <a:pt x="2721456" y="1484430"/>
                </a:lnTo>
                <a:lnTo>
                  <a:pt x="0" y="148443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630262">
            <a:off x="4728194" y="-1028700"/>
            <a:ext cx="2486967" cy="2057400"/>
          </a:xfrm>
          <a:custGeom>
            <a:avLst/>
            <a:gdLst/>
            <a:ahLst/>
            <a:cxnLst/>
            <a:rect l="l" t="t" r="r" b="b"/>
            <a:pathLst>
              <a:path w="2486967" h="2057400">
                <a:moveTo>
                  <a:pt x="0" y="0"/>
                </a:moveTo>
                <a:lnTo>
                  <a:pt x="2486967" y="0"/>
                </a:lnTo>
                <a:lnTo>
                  <a:pt x="248696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206619">
            <a:off x="9784552" y="-834551"/>
            <a:ext cx="1628124" cy="2681043"/>
          </a:xfrm>
          <a:custGeom>
            <a:avLst/>
            <a:gdLst/>
            <a:ahLst/>
            <a:cxnLst/>
            <a:rect l="l" t="t" r="r" b="b"/>
            <a:pathLst>
              <a:path w="1628124" h="2681043">
                <a:moveTo>
                  <a:pt x="0" y="0"/>
                </a:moveTo>
                <a:lnTo>
                  <a:pt x="1628124" y="0"/>
                </a:lnTo>
                <a:lnTo>
                  <a:pt x="1628124" y="2681043"/>
                </a:lnTo>
                <a:lnTo>
                  <a:pt x="0" y="268104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028700" y="1028700"/>
            <a:ext cx="16243860" cy="8039958"/>
            <a:chOff x="0" y="0"/>
            <a:chExt cx="3538556" cy="17514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538556" cy="1751421"/>
            </a:xfrm>
            <a:custGeom>
              <a:avLst/>
              <a:gdLst/>
              <a:ahLst/>
              <a:cxnLst/>
              <a:rect l="l" t="t" r="r" b="b"/>
              <a:pathLst>
                <a:path w="3538556" h="1751421">
                  <a:moveTo>
                    <a:pt x="24307" y="0"/>
                  </a:moveTo>
                  <a:lnTo>
                    <a:pt x="3514249" y="0"/>
                  </a:lnTo>
                  <a:cubicBezTo>
                    <a:pt x="3520696" y="0"/>
                    <a:pt x="3526878" y="2561"/>
                    <a:pt x="3531436" y="7119"/>
                  </a:cubicBezTo>
                  <a:cubicBezTo>
                    <a:pt x="3535995" y="11678"/>
                    <a:pt x="3538556" y="17860"/>
                    <a:pt x="3538556" y="24307"/>
                  </a:cubicBezTo>
                  <a:lnTo>
                    <a:pt x="3538556" y="1727114"/>
                  </a:lnTo>
                  <a:cubicBezTo>
                    <a:pt x="3538556" y="1740539"/>
                    <a:pt x="3527673" y="1751421"/>
                    <a:pt x="3514249" y="1751421"/>
                  </a:cubicBezTo>
                  <a:lnTo>
                    <a:pt x="24307" y="1751421"/>
                  </a:lnTo>
                  <a:cubicBezTo>
                    <a:pt x="10883" y="1751421"/>
                    <a:pt x="0" y="1740539"/>
                    <a:pt x="0" y="1727114"/>
                  </a:cubicBezTo>
                  <a:lnTo>
                    <a:pt x="0" y="24307"/>
                  </a:lnTo>
                  <a:cubicBezTo>
                    <a:pt x="0" y="10883"/>
                    <a:pt x="10883" y="0"/>
                    <a:pt x="24307" y="0"/>
                  </a:cubicBezTo>
                  <a:close/>
                </a:path>
              </a:pathLst>
            </a:custGeom>
            <a:solidFill>
              <a:srgbClr val="FFFFFF"/>
            </a:solidFill>
            <a:ln w="190500">
              <a:solidFill>
                <a:srgbClr val="082A44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484359" y="2717108"/>
            <a:ext cx="15240000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800" b="1">
                <a:solidFill>
                  <a:srgbClr val="C0504D">
                    <a:lumMod val="75000"/>
                  </a:srgbClr>
                </a:solidFill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vi-VN" sz="8800" b="1">
                <a:solidFill>
                  <a:srgbClr val="C0504D">
                    <a:lumMod val="75000"/>
                  </a:srgbClr>
                </a:solidFill>
                <a:cs typeface="Arial" panose="020B0604020202020204" pitchFamily="34" charset="0"/>
              </a:rPr>
              <a:t>TRONG TIẾT HỌC SAU!</a:t>
            </a:r>
            <a:endParaRPr lang="en-US" sz="8800" b="1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9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doors dir="vert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7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3804" y="467352"/>
            <a:ext cx="17260392" cy="9352296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757706">
            <a:off x="15147858" y="5755430"/>
            <a:ext cx="3848124" cy="38549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02C501-A08D-FA11-5A66-0F6C9BBF72DF}"/>
                  </a:ext>
                </a:extLst>
              </p:cNvPr>
              <p:cNvSpPr txBox="1"/>
              <p:nvPr/>
            </p:nvSpPr>
            <p:spPr>
              <a:xfrm>
                <a:off x="2438400" y="5295900"/>
                <a:ext cx="13411200" cy="39940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Tần số ghép nhóm của nhóm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70;80</m:t>
                        </m:r>
                      </m:e>
                    </m:d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US" sz="4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20</a:t>
                </a:r>
                <a:r>
                  <a:rPr lang="en-US" sz="40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21</a:t>
                </a:r>
                <a:r>
                  <a:rPr lang="en-US" sz="40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22</a:t>
                </a:r>
                <a:r>
                  <a:rPr lang="en-US" sz="40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23</a:t>
                </a:r>
                <a:endParaRPr lang="en-US" sz="4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Tần số tương đối ghép nhóm của nhóm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50;60</m:t>
                        </m:r>
                      </m:e>
                    </m:d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US" sz="4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10%</a:t>
                </a:r>
                <a:r>
                  <a:rPr lang="en-US" sz="40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12,5%</a:t>
                </a:r>
                <a:r>
                  <a:rPr lang="en-US" sz="40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5%</a:t>
                </a:r>
                <a:r>
                  <a:rPr lang="en-US" sz="40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15%</a:t>
                </a:r>
                <a:endParaRPr lang="en-US" sz="4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02C501-A08D-FA11-5A66-0F6C9BBF7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295900"/>
                <a:ext cx="13411200" cy="3994042"/>
              </a:xfrm>
              <a:prstGeom prst="rect">
                <a:avLst/>
              </a:prstGeom>
              <a:blipFill>
                <a:blip r:embed="rId3"/>
                <a:stretch>
                  <a:fillRect l="-1591"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F67401D-27D2-0807-F313-0E9421C8E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629420"/>
              </p:ext>
            </p:extLst>
          </p:nvPr>
        </p:nvGraphicFramePr>
        <p:xfrm>
          <a:off x="2516185" y="1381752"/>
          <a:ext cx="13255630" cy="3263900"/>
        </p:xfrm>
        <a:graphic>
          <a:graphicData uri="http://schemas.openxmlformats.org/drawingml/2006/table">
            <a:tbl>
              <a:tblPr firstRow="1" firstCol="1" bandRow="1"/>
              <a:tblGrid>
                <a:gridCol w="1325563">
                  <a:extLst>
                    <a:ext uri="{9D8B030D-6E8A-4147-A177-3AD203B41FA5}">
                      <a16:colId xmlns:a16="http://schemas.microsoft.com/office/drawing/2014/main" val="2485323415"/>
                    </a:ext>
                  </a:extLst>
                </a:gridCol>
                <a:gridCol w="1325563">
                  <a:extLst>
                    <a:ext uri="{9D8B030D-6E8A-4147-A177-3AD203B41FA5}">
                      <a16:colId xmlns:a16="http://schemas.microsoft.com/office/drawing/2014/main" val="3048051577"/>
                    </a:ext>
                  </a:extLst>
                </a:gridCol>
                <a:gridCol w="1325563">
                  <a:extLst>
                    <a:ext uri="{9D8B030D-6E8A-4147-A177-3AD203B41FA5}">
                      <a16:colId xmlns:a16="http://schemas.microsoft.com/office/drawing/2014/main" val="834106837"/>
                    </a:ext>
                  </a:extLst>
                </a:gridCol>
                <a:gridCol w="1325563">
                  <a:extLst>
                    <a:ext uri="{9D8B030D-6E8A-4147-A177-3AD203B41FA5}">
                      <a16:colId xmlns:a16="http://schemas.microsoft.com/office/drawing/2014/main" val="2610195979"/>
                    </a:ext>
                  </a:extLst>
                </a:gridCol>
                <a:gridCol w="1325563">
                  <a:extLst>
                    <a:ext uri="{9D8B030D-6E8A-4147-A177-3AD203B41FA5}">
                      <a16:colId xmlns:a16="http://schemas.microsoft.com/office/drawing/2014/main" val="3731705234"/>
                    </a:ext>
                  </a:extLst>
                </a:gridCol>
                <a:gridCol w="1325563">
                  <a:extLst>
                    <a:ext uri="{9D8B030D-6E8A-4147-A177-3AD203B41FA5}">
                      <a16:colId xmlns:a16="http://schemas.microsoft.com/office/drawing/2014/main" val="3157217586"/>
                    </a:ext>
                  </a:extLst>
                </a:gridCol>
                <a:gridCol w="1325563">
                  <a:extLst>
                    <a:ext uri="{9D8B030D-6E8A-4147-A177-3AD203B41FA5}">
                      <a16:colId xmlns:a16="http://schemas.microsoft.com/office/drawing/2014/main" val="3427141304"/>
                    </a:ext>
                  </a:extLst>
                </a:gridCol>
                <a:gridCol w="1325563">
                  <a:extLst>
                    <a:ext uri="{9D8B030D-6E8A-4147-A177-3AD203B41FA5}">
                      <a16:colId xmlns:a16="http://schemas.microsoft.com/office/drawing/2014/main" val="3957941521"/>
                    </a:ext>
                  </a:extLst>
                </a:gridCol>
                <a:gridCol w="1325563">
                  <a:extLst>
                    <a:ext uri="{9D8B030D-6E8A-4147-A177-3AD203B41FA5}">
                      <a16:colId xmlns:a16="http://schemas.microsoft.com/office/drawing/2014/main" val="2375095399"/>
                    </a:ext>
                  </a:extLst>
                </a:gridCol>
                <a:gridCol w="1325563">
                  <a:extLst>
                    <a:ext uri="{9D8B030D-6E8A-4147-A177-3AD203B41FA5}">
                      <a16:colId xmlns:a16="http://schemas.microsoft.com/office/drawing/2014/main" val="10825394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211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797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en-US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684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2263028"/>
                  </a:ext>
                </a:extLst>
              </a:tr>
            </a:tbl>
          </a:graphicData>
        </a:graphic>
      </p:graphicFrame>
      <p:pic>
        <p:nvPicPr>
          <p:cNvPr id="5" name="Google Shape;219;p3">
            <a:extLst>
              <a:ext uri="{FF2B5EF4-FFF2-40B4-BE49-F238E27FC236}">
                <a16:creationId xmlns:a16="http://schemas.microsoft.com/office/drawing/2014/main" id="{092F7D98-8B89-6DE3-2D85-D06FF7B512A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23029" y="-7620"/>
            <a:ext cx="2764971" cy="474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47565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7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3804" y="467352"/>
            <a:ext cx="17260392" cy="9352296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757706">
            <a:off x="15639496" y="6340564"/>
            <a:ext cx="3848124" cy="38549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094698-E3B9-E21B-7AA2-92DD3CECEE07}"/>
              </a:ext>
            </a:extLst>
          </p:cNvPr>
          <p:cNvSpPr txBox="1"/>
          <p:nvPr/>
        </p:nvSpPr>
        <p:spPr>
          <a:xfrm>
            <a:off x="762000" y="11049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49D2CF-B7F4-6ECF-AE72-4E2CB4A00761}"/>
                  </a:ext>
                </a:extLst>
              </p:cNvPr>
              <p:cNvSpPr txBox="1"/>
              <p:nvPr/>
            </p:nvSpPr>
            <p:spPr>
              <a:xfrm>
                <a:off x="904602" y="2257458"/>
                <a:ext cx="16478796" cy="6917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da-DK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D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da-DK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Tần số ghép nhóm của nhóm [70;80) là n</a:t>
                </a:r>
                <a:r>
                  <a:rPr lang="da-DK" sz="4000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da-DK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23 vì có 23 giá trị lớn hơn hoặc bằng 70 và nhỏ hơn 80.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da-DK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A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da-DK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Tần số ghéo nhóm của nhóm [50; 60) là n</a:t>
                </a:r>
                <a:r>
                  <a:rPr lang="da-DK" sz="4000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da-DK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4 vì có 4 giá trị lớn hơn hoặc bằng 50 và nhỏ hơn 60.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da-DK" sz="4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Tần số tương đối ghép nhóm của nhóm [50; 60)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4000" i="1" ker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da-DK" sz="4000" i="1" ker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da-DK" sz="4000" i="1" ker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a-DK" sz="4000" i="1" ker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4.100</m:t>
                        </m:r>
                      </m:num>
                      <m:den>
                        <m:r>
                          <a:rPr lang="da-DK" sz="4000" i="1" ker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  <m:r>
                      <a:rPr lang="da-DK" sz="4000" i="1" ker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%=10%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49D2CF-B7F4-6ECF-AE72-4E2CB4A00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02" y="2257458"/>
                <a:ext cx="16478796" cy="6917022"/>
              </a:xfrm>
              <a:prstGeom prst="rect">
                <a:avLst/>
              </a:prstGeom>
              <a:blipFill>
                <a:blip r:embed="rId3"/>
                <a:stretch>
                  <a:fillRect l="-1294" b="-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4901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0842" y="298784"/>
            <a:ext cx="17602200" cy="9677400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7928" y="676669"/>
            <a:ext cx="2629177" cy="1143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30303" y="1255789"/>
                <a:ext cx="16383277" cy="7983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da-DK" sz="4000" b="1" kern="1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2 (SGK – 40) </a:t>
                </a:r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 hộp có 25 chiếc thẻ cùng loại, mỗi thẻ được ghi một trong các số 2, 4, 6, ...., 48, 50; hai thẻ khác nhau thì ghi hai số khác nhau.</a:t>
                </a:r>
                <a:endParaRPr lang="en-US" sz="4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Rút ngẫu nhiên một thẻ trong hộp. Xác suất của biến cố “Số xuất hiện trên thẻ được rút ra là số nhỏ hơn 26” là:</a:t>
                </a:r>
                <a:endParaRPr lang="en-US" sz="4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24</m:t>
                        </m:r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4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303" y="1255789"/>
                <a:ext cx="16383277" cy="7983147"/>
              </a:xfrm>
              <a:prstGeom prst="rect">
                <a:avLst/>
              </a:prstGeom>
              <a:blipFill>
                <a:blip r:embed="rId3"/>
                <a:stretch>
                  <a:fillRect l="-1340" r="-1303" b="-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0842" y="298784"/>
            <a:ext cx="17602200" cy="9677400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7928" y="676669"/>
            <a:ext cx="2629177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609374-1152-9F81-B129-F4F517059CD6}"/>
              </a:ext>
            </a:extLst>
          </p:cNvPr>
          <p:cNvSpPr txBox="1"/>
          <p:nvPr/>
        </p:nvSpPr>
        <p:spPr>
          <a:xfrm>
            <a:off x="8359941" y="658507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12A75D-8297-F69E-D4FB-1B73ECDF6B20}"/>
                  </a:ext>
                </a:extLst>
              </p:cNvPr>
              <p:cNvSpPr txBox="1"/>
              <p:nvPr/>
            </p:nvSpPr>
            <p:spPr>
              <a:xfrm>
                <a:off x="1783646" y="2197554"/>
                <a:ext cx="14676590" cy="7244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da-DK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phép thử: ”Rút ngẫu nhiên một thẻ trong hộp”.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da-DK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thấy, các kết quả xảy ra của phép thử đó là đồng khả năng.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da-DK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Ω</m:t>
                    </m:r>
                    <m:r>
                      <a:rPr lang="da-DK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={2;4;6;…;48}</m:t>
                    </m:r>
                  </m:oMath>
                </a14:m>
                <a:r>
                  <a:rPr lang="da-DK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Tập hợp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Ω</m:t>
                    </m:r>
                  </m:oMath>
                </a14:m>
                <a:r>
                  <a:rPr lang="da-DK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25 phần tử.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da-DK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 kết quả thuận lợi của biến cố A: ”Số xuất hiện trên thẻ được rút ra là số nhỏ hơn 26” là: 2; 4; 6; ... ; 24. Do đó có 12 kết quả thuận lợi cho biến cố A.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da-DK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da-DK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a-DK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d>
                    <m:r>
                      <a:rPr lang="da-DK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a-DK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num>
                      <m:den>
                        <m:r>
                          <a:rPr lang="da-DK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da-DK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12A75D-8297-F69E-D4FB-1B73ECDF6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646" y="2197554"/>
                <a:ext cx="14676590" cy="7244932"/>
              </a:xfrm>
              <a:prstGeom prst="rect">
                <a:avLst/>
              </a:prstGeom>
              <a:blipFill>
                <a:blip r:embed="rId3"/>
                <a:stretch>
                  <a:fillRect l="-1496" r="-1994" b="-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951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4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3804" y="467352"/>
            <a:ext cx="17260392" cy="9352296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618639">
            <a:off x="15563675" y="7364236"/>
            <a:ext cx="3237706" cy="28797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72888E-5E88-A8E5-E4B9-5D388C2D640A}"/>
              </a:ext>
            </a:extLst>
          </p:cNvPr>
          <p:cNvSpPr txBox="1"/>
          <p:nvPr/>
        </p:nvSpPr>
        <p:spPr>
          <a:xfrm>
            <a:off x="3931456" y="647700"/>
            <a:ext cx="10425088" cy="904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Ôn tập kiến thức đã học trong chương 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vi-VN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B853BD-3847-FF60-30D7-240A3E4B2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077" y="2241752"/>
            <a:ext cx="12627845" cy="7397548"/>
          </a:xfrm>
          <a:prstGeom prst="rect">
            <a:avLst/>
          </a:prstGeom>
        </p:spPr>
      </p:pic>
      <p:pic>
        <p:nvPicPr>
          <p:cNvPr id="5" name="Google Shape;219;p3">
            <a:extLst>
              <a:ext uri="{FF2B5EF4-FFF2-40B4-BE49-F238E27FC236}">
                <a16:creationId xmlns:a16="http://schemas.microsoft.com/office/drawing/2014/main" id="{A4604DDE-628C-725E-8BE7-AF8D1558408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23029" y="-7620"/>
            <a:ext cx="2764971" cy="474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82351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7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26" name="Freeform 3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27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5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29" name="Freeform 6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30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Freeform 8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9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0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11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12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13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14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15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16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17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41" name="Group 18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42" name="Freeform 19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3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4" name="Freeform 21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58" name="TextBox 57"/>
          <p:cNvSpPr txBox="1"/>
          <p:nvPr/>
        </p:nvSpPr>
        <p:spPr>
          <a:xfrm>
            <a:off x="3992462" y="3141363"/>
            <a:ext cx="10697984" cy="150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15000" y="6591300"/>
            <a:ext cx="7252908" cy="276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30729"/>
      </p:ext>
    </p:extLst>
  </p:cSld>
  <p:clrMapOvr>
    <a:masterClrMapping/>
  </p:clrMapOvr>
  <p:transition spd="med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3052</Words>
  <Application>Microsoft Office PowerPoint</Application>
  <PresentationFormat>Custom</PresentationFormat>
  <Paragraphs>513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Wingdings</vt:lpstr>
      <vt:lpstr>Cambria Math</vt:lpstr>
      <vt:lpstr>Arial</vt:lpstr>
      <vt:lpstr>Calibri</vt:lpstr>
      <vt:lpstr>Arial (Body)</vt:lpstr>
      <vt:lpstr>Aharoni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chương</dc:title>
  <dc:creator>Xinh Đẹp Dịu Hiền Huế Thị</dc:creator>
  <cp:lastModifiedBy>tuyết nguyễn thị ánh</cp:lastModifiedBy>
  <cp:revision>136</cp:revision>
  <dcterms:created xsi:type="dcterms:W3CDTF">2006-08-16T00:00:00Z</dcterms:created>
  <dcterms:modified xsi:type="dcterms:W3CDTF">2024-10-10T16:05:09Z</dcterms:modified>
  <dc:identifier>DAFn2dd0_sY</dc:identifier>
</cp:coreProperties>
</file>