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67"/>
  </p:notesMasterIdLst>
  <p:sldIdLst>
    <p:sldId id="256" r:id="rId2"/>
    <p:sldId id="259" r:id="rId3"/>
    <p:sldId id="337" r:id="rId4"/>
    <p:sldId id="338" r:id="rId5"/>
    <p:sldId id="339" r:id="rId6"/>
    <p:sldId id="340" r:id="rId7"/>
    <p:sldId id="341" r:id="rId8"/>
    <p:sldId id="342" r:id="rId9"/>
    <p:sldId id="257" r:id="rId10"/>
    <p:sldId id="258" r:id="rId11"/>
    <p:sldId id="260" r:id="rId12"/>
    <p:sldId id="344" r:id="rId13"/>
    <p:sldId id="287" r:id="rId14"/>
    <p:sldId id="345" r:id="rId15"/>
    <p:sldId id="346" r:id="rId16"/>
    <p:sldId id="347" r:id="rId17"/>
    <p:sldId id="348" r:id="rId18"/>
    <p:sldId id="349" r:id="rId19"/>
    <p:sldId id="350" r:id="rId20"/>
    <p:sldId id="290" r:id="rId21"/>
    <p:sldId id="351" r:id="rId22"/>
    <p:sldId id="261" r:id="rId23"/>
    <p:sldId id="295" r:id="rId24"/>
    <p:sldId id="352" r:id="rId25"/>
    <p:sldId id="353" r:id="rId26"/>
    <p:sldId id="354" r:id="rId27"/>
    <p:sldId id="355" r:id="rId28"/>
    <p:sldId id="356" r:id="rId29"/>
    <p:sldId id="294" r:id="rId30"/>
    <p:sldId id="296" r:id="rId31"/>
    <p:sldId id="358" r:id="rId32"/>
    <p:sldId id="359" r:id="rId33"/>
    <p:sldId id="360" r:id="rId34"/>
    <p:sldId id="297" r:id="rId35"/>
    <p:sldId id="298" r:id="rId36"/>
    <p:sldId id="362" r:id="rId37"/>
    <p:sldId id="363" r:id="rId38"/>
    <p:sldId id="300" r:id="rId39"/>
    <p:sldId id="364" r:id="rId40"/>
    <p:sldId id="365" r:id="rId41"/>
    <p:sldId id="366" r:id="rId42"/>
    <p:sldId id="367" r:id="rId43"/>
    <p:sldId id="368" r:id="rId44"/>
    <p:sldId id="311" r:id="rId45"/>
    <p:sldId id="372" r:id="rId46"/>
    <p:sldId id="373" r:id="rId47"/>
    <p:sldId id="374" r:id="rId48"/>
    <p:sldId id="369" r:id="rId49"/>
    <p:sldId id="313" r:id="rId50"/>
    <p:sldId id="375" r:id="rId51"/>
    <p:sldId id="370" r:id="rId52"/>
    <p:sldId id="376" r:id="rId53"/>
    <p:sldId id="326" r:id="rId54"/>
    <p:sldId id="316" r:id="rId55"/>
    <p:sldId id="317" r:id="rId56"/>
    <p:sldId id="378" r:id="rId57"/>
    <p:sldId id="315" r:id="rId58"/>
    <p:sldId id="320" r:id="rId59"/>
    <p:sldId id="321" r:id="rId60"/>
    <p:sldId id="322" r:id="rId61"/>
    <p:sldId id="381" r:id="rId62"/>
    <p:sldId id="382" r:id="rId63"/>
    <p:sldId id="383" r:id="rId64"/>
    <p:sldId id="335" r:id="rId65"/>
    <p:sldId id="264" r:id="rId66"/>
  </p:sldIdLst>
  <p:sldSz cx="18288000" cy="10287000"/>
  <p:notesSz cx="6858000" cy="9144000"/>
  <p:embeddedFontLst>
    <p:embeddedFont>
      <p:font typeface="SimSun" panose="02010600030101010101" pitchFamily="2" charset="-122"/>
      <p:regular r:id="rId68"/>
    </p:embeddedFont>
    <p:embeddedFont>
      <p:font typeface="Intro" panose="02000000000000000000" charset="0"/>
      <p:regular r:id="rId69"/>
    </p:embeddedFont>
    <p:embeddedFont>
      <p:font typeface="Aharoni" panose="020B0604020202020204" charset="0"/>
      <p:bold r:id="rId70"/>
    </p:embeddedFont>
    <p:embeddedFont>
      <p:font typeface="Cambria Math" panose="02040503050406030204" pitchFamily="18" charset="0"/>
      <p:regular r:id="rId71"/>
    </p:embeddedFont>
    <p:embeddedFont>
      <p:font typeface="Malgun Gothic" panose="020B0503020000020004" pitchFamily="34" charset="-127"/>
      <p:regular r:id="rId72"/>
      <p:bold r:id="rId73"/>
    </p:embeddedFont>
    <p:embeddedFont>
      <p:font typeface=".VnCommercial ScriptH" panose="020B7200000000000000" pitchFamily="34" charset="0"/>
      <p:italic r:id="rId74"/>
    </p:embeddedFont>
    <p:embeddedFont>
      <p:font typeface="Calibri" panose="020F0502020204030204" pitchFamily="34" charset="0"/>
      <p:regular r:id="rId75"/>
      <p:bold r:id="rId76"/>
      <p:italic r:id="rId77"/>
      <p:boldItalic r:id="rId7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86078"/>
    <a:srgbClr val="FFF6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525" autoAdjust="0"/>
    <p:restoredTop sz="94622" autoAdjust="0"/>
  </p:normalViewPr>
  <p:slideViewPr>
    <p:cSldViewPr>
      <p:cViewPr varScale="1">
        <p:scale>
          <a:sx n="40" d="100"/>
          <a:sy n="40" d="100"/>
        </p:scale>
        <p:origin x="872"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font" Target="fonts/font1.fntdata"/><Relationship Id="rId76" Type="http://schemas.openxmlformats.org/officeDocument/2006/relationships/font" Target="fonts/font9.fntdata"/><Relationship Id="rId7" Type="http://schemas.openxmlformats.org/officeDocument/2006/relationships/slide" Target="slides/slide6.xml"/><Relationship Id="rId71"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font" Target="fonts/font7.fntdata"/><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6.fntdata"/><Relationship Id="rId78" Type="http://schemas.openxmlformats.org/officeDocument/2006/relationships/font" Target="fonts/font11.fntdata"/><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font" Target="fonts/font2.fntdata"/><Relationship Id="rId77" Type="http://schemas.openxmlformats.org/officeDocument/2006/relationships/font" Target="fonts/font10.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5.fntdata"/><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3.fntdata"/><Relationship Id="rId75"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29B2C7-2BB5-4B0C-A3C6-77CA3E5FE811}" type="datetimeFigureOut">
              <a:rPr lang="en-US" smtClean="0"/>
              <a:t>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9C1E45-8E9B-41E2-A587-49140EF5FBD0}" type="slidenum">
              <a:rPr lang="en-US" smtClean="0"/>
              <a:t>‹#›</a:t>
            </a:fld>
            <a:endParaRPr lang="en-US"/>
          </a:p>
        </p:txBody>
      </p:sp>
    </p:spTree>
    <p:extLst>
      <p:ext uri="{BB962C8B-B14F-4D97-AF65-F5344CB8AC3E}">
        <p14:creationId xmlns:p14="http://schemas.microsoft.com/office/powerpoint/2010/main" val="23147579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8" name="Google Shape;158;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141070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11"/>
        <p:cNvGrpSpPr/>
        <p:nvPr/>
      </p:nvGrpSpPr>
      <p:grpSpPr>
        <a:xfrm>
          <a:off x="0" y="0"/>
          <a:ext cx="0" cy="0"/>
          <a:chOff x="0" y="0"/>
          <a:chExt cx="0" cy="0"/>
        </a:xfrm>
      </p:grpSpPr>
    </p:spTree>
    <p:extLst>
      <p:ext uri="{BB962C8B-B14F-4D97-AF65-F5344CB8AC3E}">
        <p14:creationId xmlns:p14="http://schemas.microsoft.com/office/powerpoint/2010/main" val="19971265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1/6/2025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4.sv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3" Type="http://schemas.openxmlformats.org/officeDocument/2006/relationships/image" Target="../media/image23.png"/><Relationship Id="rId12" Type="http://schemas.openxmlformats.org/officeDocument/2006/relationships/image" Target="../media/image3.png"/><Relationship Id="rId7" Type="http://schemas.openxmlformats.org/officeDocument/2006/relationships/image" Target="../media/image10.svg"/><Relationship Id="rId2" Type="http://schemas.openxmlformats.org/officeDocument/2006/relationships/image" Target="../media/image22.png"/><Relationship Id="rId16" Type="http://schemas.openxmlformats.org/officeDocument/2006/relationships/image" Target="../media/image26.png"/><Relationship Id="rId1" Type="http://schemas.openxmlformats.org/officeDocument/2006/relationships/slideLayout" Target="../slideLayouts/slideLayout7.xml"/><Relationship Id="rId11" Type="http://schemas.openxmlformats.org/officeDocument/2006/relationships/image" Target="../media/image22.svg"/><Relationship Id="rId15" Type="http://schemas.openxmlformats.org/officeDocument/2006/relationships/image" Target="../media/image25.png"/><Relationship Id="rId14" Type="http://schemas.openxmlformats.org/officeDocument/2006/relationships/image" Target="../media/image24.png"/></Relationships>
</file>

<file path=ppt/slides/_rels/slide12.xml.rels><?xml version="1.0" encoding="UTF-8" standalone="yes"?>
<Relationships xmlns="http://schemas.openxmlformats.org/package/2006/relationships"><Relationship Id="rId13" Type="http://schemas.openxmlformats.org/officeDocument/2006/relationships/image" Target="../media/image27.png"/><Relationship Id="rId12" Type="http://schemas.openxmlformats.org/officeDocument/2006/relationships/image" Target="../media/image3.png"/><Relationship Id="rId7" Type="http://schemas.openxmlformats.org/officeDocument/2006/relationships/image" Target="../media/image10.svg"/><Relationship Id="rId2" Type="http://schemas.openxmlformats.org/officeDocument/2006/relationships/image" Target="../media/image22.png"/><Relationship Id="rId16" Type="http://schemas.openxmlformats.org/officeDocument/2006/relationships/image" Target="../media/image29.png"/><Relationship Id="rId1" Type="http://schemas.openxmlformats.org/officeDocument/2006/relationships/slideLayout" Target="../slideLayouts/slideLayout7.xml"/><Relationship Id="rId11" Type="http://schemas.openxmlformats.org/officeDocument/2006/relationships/image" Target="../media/image22.svg"/><Relationship Id="rId15" Type="http://schemas.openxmlformats.org/officeDocument/2006/relationships/image" Target="../media/image25.png"/><Relationship Id="rId14" Type="http://schemas.openxmlformats.org/officeDocument/2006/relationships/image" Target="../media/image28.png"/></Relationships>
</file>

<file path=ppt/slides/_rels/slide13.xml.rels><?xml version="1.0" encoding="UTF-8" standalone="yes"?>
<Relationships xmlns="http://schemas.openxmlformats.org/package/2006/relationships"><Relationship Id="rId8" Type="http://schemas.openxmlformats.org/officeDocument/2006/relationships/image" Target="../media/image2.png"/><Relationship Id="rId7" Type="http://schemas.openxmlformats.org/officeDocument/2006/relationships/image" Target="../media/image10.sv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6.svg"/><Relationship Id="rId10" Type="http://schemas.openxmlformats.org/officeDocument/2006/relationships/image" Target="../media/image31.png"/><Relationship Id="rId9" Type="http://schemas.openxmlformats.org/officeDocument/2006/relationships/image" Target="../media/image30.png"/></Relationships>
</file>

<file path=ppt/slides/_rels/slide14.xml.rels><?xml version="1.0" encoding="UTF-8" standalone="yes"?>
<Relationships xmlns="http://schemas.openxmlformats.org/package/2006/relationships"><Relationship Id="rId8" Type="http://schemas.openxmlformats.org/officeDocument/2006/relationships/image" Target="../media/image2.png"/><Relationship Id="rId7" Type="http://schemas.openxmlformats.org/officeDocument/2006/relationships/image" Target="../media/image10.sv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6.svg"/><Relationship Id="rId10" Type="http://schemas.openxmlformats.org/officeDocument/2006/relationships/image" Target="../media/image32.png"/><Relationship Id="rId9" Type="http://schemas.openxmlformats.org/officeDocument/2006/relationships/image" Target="../media/image30.png"/></Relationships>
</file>

<file path=ppt/slides/_rels/slide15.xml.rels><?xml version="1.0" encoding="UTF-8" standalone="yes"?>
<Relationships xmlns="http://schemas.openxmlformats.org/package/2006/relationships"><Relationship Id="rId8" Type="http://schemas.openxmlformats.org/officeDocument/2006/relationships/image" Target="../media/image2.png"/><Relationship Id="rId7" Type="http://schemas.openxmlformats.org/officeDocument/2006/relationships/image" Target="../media/image10.sv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6.svg"/><Relationship Id="rId9"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 Id="rId11" Type="http://schemas.openxmlformats.org/officeDocument/2006/relationships/image" Target="../media/image36.png"/><Relationship Id="rId10" Type="http://schemas.openxmlformats.org/officeDocument/2006/relationships/image" Target="../media/image37.png"/><Relationship Id="rId9" Type="http://schemas.openxmlformats.org/officeDocument/2006/relationships/image" Target="../media/image10.svg"/></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 Id="rId11" Type="http://schemas.openxmlformats.org/officeDocument/2006/relationships/image" Target="../media/image36.png"/><Relationship Id="rId10" Type="http://schemas.openxmlformats.org/officeDocument/2006/relationships/image" Target="../media/image38.png"/><Relationship Id="rId9" Type="http://schemas.openxmlformats.org/officeDocument/2006/relationships/image" Target="../media/image10.svg"/></Relationships>
</file>

<file path=ppt/slides/_rels/slide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 Id="rId11" Type="http://schemas.openxmlformats.org/officeDocument/2006/relationships/image" Target="../media/image36.png"/><Relationship Id="rId10" Type="http://schemas.openxmlformats.org/officeDocument/2006/relationships/image" Target="../media/image39.png"/><Relationship Id="rId9" Type="http://schemas.openxmlformats.org/officeDocument/2006/relationships/image" Target="../media/image10.svg"/></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7" Type="http://schemas.openxmlformats.org/officeDocument/2006/relationships/image" Target="../media/image10.sv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40.png"/><Relationship Id="rId7" Type="http://schemas.openxmlformats.org/officeDocument/2006/relationships/image" Target="../media/image10.sv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4.svg"/><Relationship Id="rId9" Type="http://schemas.openxmlformats.org/officeDocument/2006/relationships/image" Target="../media/image1.png"/></Relationships>
</file>

<file path=ppt/slides/_rels/slide21.xml.rels><?xml version="1.0" encoding="UTF-8" standalone="yes"?>
<Relationships xmlns="http://schemas.openxmlformats.org/package/2006/relationships"><Relationship Id="rId8" Type="http://schemas.openxmlformats.org/officeDocument/2006/relationships/image" Target="../media/image41.png"/><Relationship Id="rId7" Type="http://schemas.openxmlformats.org/officeDocument/2006/relationships/image" Target="../media/image10.sv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4.svg"/><Relationship Id="rId9"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2.png"/><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8" Type="http://schemas.openxmlformats.org/officeDocument/2006/relationships/image" Target="../media/image44.png"/><Relationship Id="rId7" Type="http://schemas.openxmlformats.org/officeDocument/2006/relationships/image" Target="../media/image10.sv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45.png"/><Relationship Id="rId7" Type="http://schemas.openxmlformats.org/officeDocument/2006/relationships/image" Target="../media/image10.svg"/><Relationship Id="rId2" Type="http://schemas.openxmlformats.org/officeDocument/2006/relationships/image" Target="../media/image3.png"/><Relationship Id="rId1" Type="http://schemas.openxmlformats.org/officeDocument/2006/relationships/slideLayout" Target="../slideLayouts/slideLayout7.xml"/><Relationship Id="rId10" Type="http://schemas.openxmlformats.org/officeDocument/2006/relationships/image" Target="../media/image6.png"/><Relationship Id="rId9" Type="http://schemas.openxmlformats.org/officeDocument/2006/relationships/image" Target="../media/image46.png"/></Relationships>
</file>

<file path=ppt/slides/_rels/slide25.xml.rels><?xml version="1.0" encoding="UTF-8" standalone="yes"?>
<Relationships xmlns="http://schemas.openxmlformats.org/package/2006/relationships"><Relationship Id="rId8" Type="http://schemas.openxmlformats.org/officeDocument/2006/relationships/image" Target="../media/image47.png"/><Relationship Id="rId7" Type="http://schemas.openxmlformats.org/officeDocument/2006/relationships/image" Target="../media/image10.svg"/><Relationship Id="rId2" Type="http://schemas.openxmlformats.org/officeDocument/2006/relationships/image" Target="../media/image3.png"/><Relationship Id="rId1" Type="http://schemas.openxmlformats.org/officeDocument/2006/relationships/slideLayout" Target="../slideLayouts/slideLayout7.xml"/><Relationship Id="rId9" Type="http://schemas.openxmlformats.org/officeDocument/2006/relationships/image" Target="../media/image44.png"/></Relationships>
</file>

<file path=ppt/slides/_rels/slide26.xml.rels><?xml version="1.0" encoding="UTF-8" standalone="yes"?>
<Relationships xmlns="http://schemas.openxmlformats.org/package/2006/relationships"><Relationship Id="rId8" Type="http://schemas.openxmlformats.org/officeDocument/2006/relationships/image" Target="../media/image48.png"/><Relationship Id="rId7" Type="http://schemas.openxmlformats.org/officeDocument/2006/relationships/image" Target="../media/image10.sv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48.png"/><Relationship Id="rId7" Type="http://schemas.openxmlformats.org/officeDocument/2006/relationships/image" Target="../media/image10.svg"/><Relationship Id="rId2" Type="http://schemas.openxmlformats.org/officeDocument/2006/relationships/image" Target="../media/image3.png"/><Relationship Id="rId1" Type="http://schemas.openxmlformats.org/officeDocument/2006/relationships/slideLayout" Target="../slideLayouts/slideLayout7.xml"/><Relationship Id="rId9" Type="http://schemas.openxmlformats.org/officeDocument/2006/relationships/image" Target="../media/image49.png"/></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28.sv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7" Type="http://schemas.openxmlformats.org/officeDocument/2006/relationships/image" Target="../media/image10.svg"/><Relationship Id="rId2" Type="http://schemas.openxmlformats.org/officeDocument/2006/relationships/image" Target="../media/image3.png"/><Relationship Id="rId1" Type="http://schemas.openxmlformats.org/officeDocument/2006/relationships/slideLayout" Target="../slideLayouts/slideLayout7.xml"/><Relationship Id="rId10" Type="http://schemas.openxmlformats.org/officeDocument/2006/relationships/image" Target="../media/image6.png"/><Relationship Id="rId9" Type="http://schemas.openxmlformats.org/officeDocument/2006/relationships/image" Target="../media/image5.png"/></Relationships>
</file>

<file path=ppt/slides/_rels/slide30.xml.rels><?xml version="1.0" encoding="UTF-8" standalone="yes"?>
<Relationships xmlns="http://schemas.openxmlformats.org/package/2006/relationships"><Relationship Id="rId8" Type="http://schemas.openxmlformats.org/officeDocument/2006/relationships/image" Target="../media/image53.png"/><Relationship Id="rId7" Type="http://schemas.openxmlformats.org/officeDocument/2006/relationships/image" Target="../media/image10.svg"/><Relationship Id="rId2" Type="http://schemas.openxmlformats.org/officeDocument/2006/relationships/image" Target="../media/image3.png"/><Relationship Id="rId1" Type="http://schemas.openxmlformats.org/officeDocument/2006/relationships/slideLayout" Target="../slideLayouts/slideLayout7.xml"/><Relationship Id="rId9" Type="http://schemas.openxmlformats.org/officeDocument/2006/relationships/image" Target="../media/image54.png"/></Relationships>
</file>

<file path=ppt/slides/_rels/slide31.xml.rels><?xml version="1.0" encoding="UTF-8" standalone="yes"?>
<Relationships xmlns="http://schemas.openxmlformats.org/package/2006/relationships"><Relationship Id="rId8" Type="http://schemas.openxmlformats.org/officeDocument/2006/relationships/image" Target="../media/image53.png"/><Relationship Id="rId7" Type="http://schemas.openxmlformats.org/officeDocument/2006/relationships/image" Target="../media/image10.svg"/><Relationship Id="rId2" Type="http://schemas.openxmlformats.org/officeDocument/2006/relationships/image" Target="../media/image3.png"/><Relationship Id="rId1" Type="http://schemas.openxmlformats.org/officeDocument/2006/relationships/slideLayout" Target="../slideLayouts/slideLayout7.xml"/><Relationship Id="rId11" Type="http://schemas.openxmlformats.org/officeDocument/2006/relationships/image" Target="../media/image28.svg"/><Relationship Id="rId10" Type="http://schemas.openxmlformats.org/officeDocument/2006/relationships/image" Target="../media/image52.png"/><Relationship Id="rId9" Type="http://schemas.openxmlformats.org/officeDocument/2006/relationships/image" Target="../media/image55.png"/></Relationships>
</file>

<file path=ppt/slides/_rels/slide32.xml.rels><?xml version="1.0" encoding="UTF-8" standalone="yes"?>
<Relationships xmlns="http://schemas.openxmlformats.org/package/2006/relationships"><Relationship Id="rId8" Type="http://schemas.openxmlformats.org/officeDocument/2006/relationships/image" Target="../media/image53.png"/><Relationship Id="rId7" Type="http://schemas.openxmlformats.org/officeDocument/2006/relationships/image" Target="../media/image10.svg"/><Relationship Id="rId2" Type="http://schemas.openxmlformats.org/officeDocument/2006/relationships/image" Target="../media/image3.png"/><Relationship Id="rId1" Type="http://schemas.openxmlformats.org/officeDocument/2006/relationships/slideLayout" Target="../slideLayouts/slideLayout7.xml"/><Relationship Id="rId11" Type="http://schemas.openxmlformats.org/officeDocument/2006/relationships/image" Target="../media/image28.svg"/><Relationship Id="rId10" Type="http://schemas.openxmlformats.org/officeDocument/2006/relationships/image" Target="../media/image52.png"/><Relationship Id="rId9" Type="http://schemas.openxmlformats.org/officeDocument/2006/relationships/image" Target="../media/image56.png"/></Relationships>
</file>

<file path=ppt/slides/_rels/slide33.xml.rels><?xml version="1.0" encoding="UTF-8" standalone="yes"?>
<Relationships xmlns="http://schemas.openxmlformats.org/package/2006/relationships"><Relationship Id="rId8" Type="http://schemas.openxmlformats.org/officeDocument/2006/relationships/image" Target="../media/image53.png"/><Relationship Id="rId7" Type="http://schemas.openxmlformats.org/officeDocument/2006/relationships/image" Target="../media/image10.svg"/><Relationship Id="rId2" Type="http://schemas.openxmlformats.org/officeDocument/2006/relationships/image" Target="../media/image3.png"/><Relationship Id="rId1" Type="http://schemas.openxmlformats.org/officeDocument/2006/relationships/slideLayout" Target="../slideLayouts/slideLayout7.xml"/><Relationship Id="rId11" Type="http://schemas.openxmlformats.org/officeDocument/2006/relationships/image" Target="../media/image28.svg"/><Relationship Id="rId10" Type="http://schemas.openxmlformats.org/officeDocument/2006/relationships/image" Target="../media/image52.png"/><Relationship Id="rId9" Type="http://schemas.openxmlformats.org/officeDocument/2006/relationships/image" Target="../media/image57.png"/></Relationships>
</file>

<file path=ppt/slides/_rels/slide34.xml.rels><?xml version="1.0" encoding="UTF-8" standalone="yes"?>
<Relationships xmlns="http://schemas.openxmlformats.org/package/2006/relationships"><Relationship Id="rId3" Type="http://schemas.openxmlformats.org/officeDocument/2006/relationships/image" Target="../media/image59.png"/><Relationship Id="rId17" Type="http://schemas.openxmlformats.org/officeDocument/2006/relationships/image" Target="../media/image15.sv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2" Type="http://schemas.openxmlformats.org/officeDocument/2006/relationships/image" Target="../media/image59.png"/><Relationship Id="rId17" Type="http://schemas.openxmlformats.org/officeDocument/2006/relationships/image" Target="../media/image15.svg"/><Relationship Id="rId2" Type="http://schemas.openxmlformats.org/officeDocument/2006/relationships/image" Target="../media/image3.png"/><Relationship Id="rId1" Type="http://schemas.openxmlformats.org/officeDocument/2006/relationships/slideLayout" Target="../slideLayouts/slideLayout7.xml"/><Relationship Id="rId11" Type="http://schemas.openxmlformats.org/officeDocument/2006/relationships/image" Target="../media/image58.png"/><Relationship Id="rId10" Type="http://schemas.openxmlformats.org/officeDocument/2006/relationships/image" Target="../media/image60.png"/><Relationship Id="rId9" Type="http://schemas.openxmlformats.org/officeDocument/2006/relationships/image" Target="../media/image10.svg"/></Relationships>
</file>

<file path=ppt/slides/_rels/slide36.xml.rels><?xml version="1.0" encoding="UTF-8" standalone="yes"?>
<Relationships xmlns="http://schemas.openxmlformats.org/package/2006/relationships"><Relationship Id="rId13" Type="http://schemas.openxmlformats.org/officeDocument/2006/relationships/image" Target="../media/image59.png"/><Relationship Id="rId12" Type="http://schemas.openxmlformats.org/officeDocument/2006/relationships/image" Target="../media/image6.png"/><Relationship Id="rId17" Type="http://schemas.openxmlformats.org/officeDocument/2006/relationships/image" Target="../media/image15.svg"/><Relationship Id="rId2" Type="http://schemas.openxmlformats.org/officeDocument/2006/relationships/image" Target="../media/image3.png"/><Relationship Id="rId1" Type="http://schemas.openxmlformats.org/officeDocument/2006/relationships/slideLayout" Target="../slideLayouts/slideLayout7.xml"/><Relationship Id="rId11" Type="http://schemas.openxmlformats.org/officeDocument/2006/relationships/image" Target="../media/image58.png"/><Relationship Id="rId10" Type="http://schemas.openxmlformats.org/officeDocument/2006/relationships/image" Target="../media/image61.png"/><Relationship Id="rId9" Type="http://schemas.openxmlformats.org/officeDocument/2006/relationships/image" Target="../media/image10.svg"/></Relationships>
</file>

<file path=ppt/slides/_rels/slide37.xml.rels><?xml version="1.0" encoding="UTF-8" standalone="yes"?>
<Relationships xmlns="http://schemas.openxmlformats.org/package/2006/relationships"><Relationship Id="rId8" Type="http://schemas.openxmlformats.org/officeDocument/2006/relationships/image" Target="../media/image1.png"/><Relationship Id="rId7" Type="http://schemas.openxmlformats.org/officeDocument/2006/relationships/image" Target="../media/image10.svg"/><Relationship Id="rId12" Type="http://schemas.microsoft.com/office/2007/relationships/hdphoto" Target="../media/hdphoto4.wdp"/><Relationship Id="rId2" Type="http://schemas.openxmlformats.org/officeDocument/2006/relationships/image" Target="../media/image3.png"/><Relationship Id="rId1" Type="http://schemas.openxmlformats.org/officeDocument/2006/relationships/slideLayout" Target="../slideLayouts/slideLayout7.xml"/><Relationship Id="rId11" Type="http://schemas.openxmlformats.org/officeDocument/2006/relationships/image" Target="../media/image64.png"/><Relationship Id="rId5" Type="http://schemas.openxmlformats.org/officeDocument/2006/relationships/image" Target="../media/image4.svg"/><Relationship Id="rId10" Type="http://schemas.openxmlformats.org/officeDocument/2006/relationships/image" Target="../media/image63.png"/><Relationship Id="rId9" Type="http://schemas.openxmlformats.org/officeDocument/2006/relationships/image" Target="../media/image62.png"/></Relationships>
</file>

<file path=ppt/slides/_rels/slide3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14.sv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0.sv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image" Target="../media/image70.png"/><Relationship Id="rId7" Type="http://schemas.openxmlformats.org/officeDocument/2006/relationships/image" Target="../media/image69.png"/><Relationship Id="rId2"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14.svg"/><Relationship Id="rId9" Type="http://schemas.microsoft.com/office/2007/relationships/hdphoto" Target="../media/hdphoto5.wdp"/></Relationships>
</file>

<file path=ppt/slides/_rels/slide41.xml.rels><?xml version="1.0" encoding="UTF-8" standalone="yes"?>
<Relationships xmlns="http://schemas.openxmlformats.org/package/2006/relationships"><Relationship Id="rId7" Type="http://schemas.openxmlformats.org/officeDocument/2006/relationships/image" Target="../media/image6.png"/><Relationship Id="rId2"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14.svg"/></Relationships>
</file>

<file path=ppt/slides/_rels/slide4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image" Target="../media/image14.svg"/></Relationships>
</file>

<file path=ppt/slides/_rels/slide43.xml.rels><?xml version="1.0" encoding="UTF-8" standalone="yes"?>
<Relationships xmlns="http://schemas.openxmlformats.org/package/2006/relationships"><Relationship Id="rId7" Type="http://schemas.microsoft.com/office/2007/relationships/hdphoto" Target="../media/hdphoto6.wdp"/><Relationship Id="rId2"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14.svg"/></Relationships>
</file>

<file path=ppt/slides/_rels/slide44.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11.svg"/><Relationship Id="rId3" Type="http://schemas.openxmlformats.org/officeDocument/2006/relationships/image" Target="../media/image3.png"/><Relationship Id="rId7" Type="http://schemas.openxmlformats.org/officeDocument/2006/relationships/image" Target="../media/image10.svg"/><Relationship Id="rId2" Type="http://schemas.openxmlformats.org/officeDocument/2006/relationships/image" Target="../media/image74.png"/><Relationship Id="rId1" Type="http://schemas.openxmlformats.org/officeDocument/2006/relationships/slideLayout" Target="../slideLayouts/slideLayout7.xml"/><Relationship Id="rId9" Type="http://schemas.openxmlformats.org/officeDocument/2006/relationships/image" Target="../media/image76.png"/></Relationships>
</file>

<file path=ppt/slides/_rels/slide45.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image" Target="../media/image11.svg"/><Relationship Id="rId7" Type="http://schemas.openxmlformats.org/officeDocument/2006/relationships/image" Target="../media/image10.svg"/><Relationship Id="rId2" Type="http://schemas.openxmlformats.org/officeDocument/2006/relationships/image" Target="../media/image3.png"/><Relationship Id="rId1" Type="http://schemas.openxmlformats.org/officeDocument/2006/relationships/slideLayout" Target="../slideLayouts/slideLayout7.xml"/><Relationship Id="rId9" Type="http://schemas.openxmlformats.org/officeDocument/2006/relationships/image" Target="../media/image76.png"/><Relationship Id="rId14" Type="http://schemas.openxmlformats.org/officeDocument/2006/relationships/image" Target="../media/image78.png"/></Relationships>
</file>

<file path=ppt/slides/_rels/slide46.xml.rels><?xml version="1.0" encoding="UTF-8" standalone="yes"?>
<Relationships xmlns="http://schemas.openxmlformats.org/package/2006/relationships"><Relationship Id="rId13" Type="http://schemas.openxmlformats.org/officeDocument/2006/relationships/image" Target="../media/image79.png"/><Relationship Id="rId12" Type="http://schemas.openxmlformats.org/officeDocument/2006/relationships/image" Target="../media/image3.png"/><Relationship Id="rId7" Type="http://schemas.openxmlformats.org/officeDocument/2006/relationships/image" Target="../media/image10.svg"/><Relationship Id="rId2" Type="http://schemas.openxmlformats.org/officeDocument/2006/relationships/image" Target="../media/image22.png"/><Relationship Id="rId1" Type="http://schemas.openxmlformats.org/officeDocument/2006/relationships/slideLayout" Target="../slideLayouts/slideLayout7.xml"/><Relationship Id="rId11" Type="http://schemas.openxmlformats.org/officeDocument/2006/relationships/image" Target="../media/image22.svg"/><Relationship Id="rId15" Type="http://schemas.openxmlformats.org/officeDocument/2006/relationships/image" Target="../media/image25.png"/><Relationship Id="rId14" Type="http://schemas.openxmlformats.org/officeDocument/2006/relationships/image" Target="../media/image80.png"/></Relationships>
</file>

<file path=ppt/slides/_rels/slide47.xml.rels><?xml version="1.0" encoding="UTF-8" standalone="yes"?>
<Relationships xmlns="http://schemas.openxmlformats.org/package/2006/relationships"><Relationship Id="rId13" Type="http://schemas.openxmlformats.org/officeDocument/2006/relationships/image" Target="../media/image81.png"/><Relationship Id="rId12" Type="http://schemas.openxmlformats.org/officeDocument/2006/relationships/image" Target="../media/image3.png"/><Relationship Id="rId7" Type="http://schemas.openxmlformats.org/officeDocument/2006/relationships/image" Target="../media/image10.svg"/><Relationship Id="rId2" Type="http://schemas.openxmlformats.org/officeDocument/2006/relationships/image" Target="../media/image22.png"/><Relationship Id="rId1" Type="http://schemas.openxmlformats.org/officeDocument/2006/relationships/slideLayout" Target="../slideLayouts/slideLayout7.xml"/><Relationship Id="rId11" Type="http://schemas.openxmlformats.org/officeDocument/2006/relationships/image" Target="../media/image22.svg"/><Relationship Id="rId15" Type="http://schemas.openxmlformats.org/officeDocument/2006/relationships/image" Target="../media/image25.png"/><Relationship Id="rId14" Type="http://schemas.openxmlformats.org/officeDocument/2006/relationships/image" Target="../media/image82.png"/></Relationships>
</file>

<file path=ppt/slides/_rels/slide48.xml.rels><?xml version="1.0" encoding="UTF-8" standalone="yes"?>
<Relationships xmlns="http://schemas.openxmlformats.org/package/2006/relationships"><Relationship Id="rId8" Type="http://schemas.openxmlformats.org/officeDocument/2006/relationships/image" Target="../media/image83.png"/><Relationship Id="rId7" Type="http://schemas.openxmlformats.org/officeDocument/2006/relationships/image" Target="../media/image10.svg"/><Relationship Id="rId17" Type="http://schemas.openxmlformats.org/officeDocument/2006/relationships/image" Target="NULL"/><Relationship Id="rId2" Type="http://schemas.openxmlformats.org/officeDocument/2006/relationships/image" Target="../media/image3.png"/><Relationship Id="rId1" Type="http://schemas.openxmlformats.org/officeDocument/2006/relationships/slideLayout" Target="../slideLayouts/slideLayout7.xml"/><Relationship Id="rId10" Type="http://schemas.openxmlformats.org/officeDocument/2006/relationships/image" Target="../media/image85.png"/><Relationship Id="rId9" Type="http://schemas.openxmlformats.org/officeDocument/2006/relationships/image" Target="../media/image84.png"/></Relationships>
</file>

<file path=ppt/slides/_rels/slide49.xml.rels><?xml version="1.0" encoding="UTF-8" standalone="yes"?>
<Relationships xmlns="http://schemas.openxmlformats.org/package/2006/relationships"><Relationship Id="rId8" Type="http://schemas.openxmlformats.org/officeDocument/2006/relationships/image" Target="../media/image86.png"/><Relationship Id="rId7" Type="http://schemas.openxmlformats.org/officeDocument/2006/relationships/image" Target="../media/image10.svg"/><Relationship Id="rId17" Type="http://schemas.openxmlformats.org/officeDocument/2006/relationships/image" Target="NULL"/><Relationship Id="rId2" Type="http://schemas.openxmlformats.org/officeDocument/2006/relationships/image" Target="../media/image3.png"/><Relationship Id="rId1" Type="http://schemas.openxmlformats.org/officeDocument/2006/relationships/slideLayout" Target="../slideLayouts/slideLayout7.xml"/><Relationship Id="rId11" Type="http://schemas.openxmlformats.org/officeDocument/2006/relationships/image" Target="../media/image85.png"/><Relationship Id="rId10" Type="http://schemas.microsoft.com/office/2007/relationships/hdphoto" Target="../media/hdphoto7.wdp"/><Relationship Id="rId9" Type="http://schemas.openxmlformats.org/officeDocument/2006/relationships/image" Target="../media/image87.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0.sv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8" Type="http://schemas.openxmlformats.org/officeDocument/2006/relationships/image" Target="../media/image85.png"/><Relationship Id="rId18" Type="http://schemas.openxmlformats.org/officeDocument/2006/relationships/image" Target="../media/image88.png"/><Relationship Id="rId7" Type="http://schemas.openxmlformats.org/officeDocument/2006/relationships/image" Target="../media/image10.svg"/><Relationship Id="rId17" Type="http://schemas.openxmlformats.org/officeDocument/2006/relationships/image" Target="NULL"/><Relationship Id="rId2" Type="http://schemas.openxmlformats.org/officeDocument/2006/relationships/image" Target="../media/image3.png"/><Relationship Id="rId1" Type="http://schemas.openxmlformats.org/officeDocument/2006/relationships/slideLayout" Target="../slideLayouts/slideLayout7.xml"/><Relationship Id="rId19" Type="http://schemas.openxmlformats.org/officeDocument/2006/relationships/image" Target="../media/image6.png"/></Relationships>
</file>

<file path=ppt/slides/_rels/slide51.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3.png"/><Relationship Id="rId7" Type="http://schemas.openxmlformats.org/officeDocument/2006/relationships/image" Target="../media/image10.svg"/><Relationship Id="rId2" Type="http://schemas.openxmlformats.org/officeDocument/2006/relationships/image" Target="../media/image89.png"/><Relationship Id="rId1" Type="http://schemas.openxmlformats.org/officeDocument/2006/relationships/slideLayout" Target="../slideLayouts/slideLayout7.xml"/><Relationship Id="rId10" Type="http://schemas.openxmlformats.org/officeDocument/2006/relationships/image" Target="../media/image92.png"/><Relationship Id="rId9" Type="http://schemas.openxmlformats.org/officeDocument/2006/relationships/image" Target="../media/image91.png"/></Relationships>
</file>

<file path=ppt/slides/_rels/slide52.xml.rels><?xml version="1.0" encoding="UTF-8" standalone="yes"?>
<Relationships xmlns="http://schemas.openxmlformats.org/package/2006/relationships"><Relationship Id="rId8" Type="http://schemas.openxmlformats.org/officeDocument/2006/relationships/image" Target="../media/image90.png"/><Relationship Id="rId7" Type="http://schemas.openxmlformats.org/officeDocument/2006/relationships/image" Target="../media/image10.svg"/><Relationship Id="rId2" Type="http://schemas.openxmlformats.org/officeDocument/2006/relationships/image" Target="../media/image3.png"/><Relationship Id="rId1" Type="http://schemas.openxmlformats.org/officeDocument/2006/relationships/slideLayout" Target="../slideLayouts/slideLayout7.xml"/><Relationship Id="rId11" Type="http://schemas.openxmlformats.org/officeDocument/2006/relationships/image" Target="../media/image94.png"/><Relationship Id="rId10" Type="http://schemas.openxmlformats.org/officeDocument/2006/relationships/image" Target="../media/image92.png"/><Relationship Id="rId9" Type="http://schemas.openxmlformats.org/officeDocument/2006/relationships/image" Target="../media/image93.png"/></Relationships>
</file>

<file path=ppt/slides/_rels/slide53.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3" Type="http://schemas.openxmlformats.org/officeDocument/2006/relationships/image" Target="../media/image140.svg"/><Relationship Id="rId2" Type="http://schemas.openxmlformats.org/officeDocument/2006/relationships/image" Target="../media/image66.png"/><Relationship Id="rId16" Type="http://schemas.openxmlformats.org/officeDocument/2006/relationships/image" Target="../media/image6.png"/><Relationship Id="rId1" Type="http://schemas.openxmlformats.org/officeDocument/2006/relationships/slideLayout" Target="../slideLayouts/slideLayout7.xml"/><Relationship Id="rId15" Type="http://schemas.microsoft.com/office/2007/relationships/hdphoto" Target="../media/hdphoto8.wdp"/><Relationship Id="rId14" Type="http://schemas.openxmlformats.org/officeDocument/2006/relationships/image" Target="../media/image96.png"/></Relationships>
</file>

<file path=ppt/slides/_rels/slide55.xml.rels><?xml version="1.0" encoding="UTF-8" standalone="yes"?>
<Relationships xmlns="http://schemas.openxmlformats.org/package/2006/relationships"><Relationship Id="rId8" Type="http://schemas.openxmlformats.org/officeDocument/2006/relationships/image" Target="../media/image97.png"/><Relationship Id="rId13" Type="http://schemas.openxmlformats.org/officeDocument/2006/relationships/image" Target="../media/image140.svg"/><Relationship Id="rId7" Type="http://schemas.openxmlformats.org/officeDocument/2006/relationships/image" Target="../media/image10.svg"/><Relationship Id="rId2" Type="http://schemas.openxmlformats.org/officeDocument/2006/relationships/image" Target="../media/image3.png"/><Relationship Id="rId1" Type="http://schemas.openxmlformats.org/officeDocument/2006/relationships/slideLayout" Target="../slideLayouts/slideLayout7.xml"/><Relationship Id="rId11" Type="http://schemas.openxmlformats.org/officeDocument/2006/relationships/image" Target="../media/image66.png"/><Relationship Id="rId10" Type="http://schemas.microsoft.com/office/2007/relationships/hdphoto" Target="../media/hdphoto8.wdp"/><Relationship Id="rId9" Type="http://schemas.openxmlformats.org/officeDocument/2006/relationships/image" Target="../media/image96.png"/></Relationships>
</file>

<file path=ppt/slides/_rels/slide56.xml.rels><?xml version="1.0" encoding="UTF-8" standalone="yes"?>
<Relationships xmlns="http://schemas.openxmlformats.org/package/2006/relationships"><Relationship Id="rId8" Type="http://schemas.openxmlformats.org/officeDocument/2006/relationships/image" Target="../media/image98.png"/><Relationship Id="rId13" Type="http://schemas.openxmlformats.org/officeDocument/2006/relationships/image" Target="../media/image140.svg"/><Relationship Id="rId7" Type="http://schemas.openxmlformats.org/officeDocument/2006/relationships/image" Target="../media/image10.svg"/><Relationship Id="rId2" Type="http://schemas.openxmlformats.org/officeDocument/2006/relationships/image" Target="../media/image3.png"/><Relationship Id="rId1" Type="http://schemas.openxmlformats.org/officeDocument/2006/relationships/slideLayout" Target="../slideLayouts/slideLayout7.xml"/><Relationship Id="rId11" Type="http://schemas.openxmlformats.org/officeDocument/2006/relationships/image" Target="../media/image66.png"/><Relationship Id="rId10" Type="http://schemas.microsoft.com/office/2007/relationships/hdphoto" Target="../media/hdphoto8.wdp"/><Relationship Id="rId9" Type="http://schemas.openxmlformats.org/officeDocument/2006/relationships/image" Target="../media/image96.png"/></Relationships>
</file>

<file path=ppt/slides/_rels/slide57.xml.rels><?xml version="1.0" encoding="UTF-8" standalone="yes"?>
<Relationships xmlns="http://schemas.openxmlformats.org/package/2006/relationships"><Relationship Id="rId8" Type="http://schemas.openxmlformats.org/officeDocument/2006/relationships/image" Target="../media/image99.png"/><Relationship Id="rId7" Type="http://schemas.openxmlformats.org/officeDocument/2006/relationships/image" Target="../media/image28.svg"/><Relationship Id="rId2" Type="http://schemas.openxmlformats.org/officeDocument/2006/relationships/image" Target="../media/image52.png"/><Relationship Id="rId1" Type="http://schemas.openxmlformats.org/officeDocument/2006/relationships/slideLayout" Target="../slideLayouts/slideLayout7.xml"/><Relationship Id="rId10" Type="http://schemas.openxmlformats.org/officeDocument/2006/relationships/image" Target="../media/image101.png"/><Relationship Id="rId9" Type="http://schemas.openxmlformats.org/officeDocument/2006/relationships/image" Target="../media/image100.png"/></Relationships>
</file>

<file path=ppt/slides/_rels/slide58.xml.rels><?xml version="1.0" encoding="UTF-8" standalone="yes"?>
<Relationships xmlns="http://schemas.openxmlformats.org/package/2006/relationships"><Relationship Id="rId8" Type="http://schemas.openxmlformats.org/officeDocument/2006/relationships/image" Target="../media/image102.png"/><Relationship Id="rId7" Type="http://schemas.openxmlformats.org/officeDocument/2006/relationships/image" Target="../media/image10.svg"/><Relationship Id="rId12" Type="http://schemas.openxmlformats.org/officeDocument/2006/relationships/image" Target="../media/image28.svg"/><Relationship Id="rId2" Type="http://schemas.openxmlformats.org/officeDocument/2006/relationships/image" Target="../media/image3.png"/><Relationship Id="rId1" Type="http://schemas.openxmlformats.org/officeDocument/2006/relationships/slideLayout" Target="../slideLayouts/slideLayout7.xml"/><Relationship Id="rId11" Type="http://schemas.openxmlformats.org/officeDocument/2006/relationships/image" Target="../media/image52.png"/><Relationship Id="rId10" Type="http://schemas.openxmlformats.org/officeDocument/2006/relationships/image" Target="../media/image103.png"/><Relationship Id="rId9" Type="http://schemas.openxmlformats.org/officeDocument/2006/relationships/image" Target="../media/image99.png"/></Relationships>
</file>

<file path=ppt/slides/_rels/slide59.xml.rels><?xml version="1.0" encoding="UTF-8" standalone="yes"?>
<Relationships xmlns="http://schemas.openxmlformats.org/package/2006/relationships"><Relationship Id="rId13" Type="http://schemas.openxmlformats.org/officeDocument/2006/relationships/image" Target="../media/image105.png"/><Relationship Id="rId12" Type="http://schemas.openxmlformats.org/officeDocument/2006/relationships/image" Target="../media/image104.png"/><Relationship Id="rId2" Type="http://schemas.openxmlformats.org/officeDocument/2006/relationships/image" Target="../media/image3.png"/><Relationship Id="rId1" Type="http://schemas.openxmlformats.org/officeDocument/2006/relationships/slideLayout" Target="../slideLayouts/slideLayout7.xml"/><Relationship Id="rId11" Type="http://schemas.openxmlformats.org/officeDocument/2006/relationships/image" Target="../media/image10.svg"/><Relationship Id="rId15" Type="http://schemas.openxmlformats.org/officeDocument/2006/relationships/image" Target="../media/image107.png"/><Relationship Id="rId14" Type="http://schemas.openxmlformats.org/officeDocument/2006/relationships/image" Target="../media/image106.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60.xml.rels><?xml version="1.0" encoding="UTF-8" standalone="yes"?>
<Relationships xmlns="http://schemas.openxmlformats.org/package/2006/relationships"><Relationship Id="rId13" Type="http://schemas.openxmlformats.org/officeDocument/2006/relationships/image" Target="../media/image108.png"/><Relationship Id="rId12" Type="http://schemas.openxmlformats.org/officeDocument/2006/relationships/image" Target="../media/image105.png"/><Relationship Id="rId2" Type="http://schemas.openxmlformats.org/officeDocument/2006/relationships/image" Target="../media/image3.png"/><Relationship Id="rId1" Type="http://schemas.openxmlformats.org/officeDocument/2006/relationships/slideLayout" Target="../slideLayouts/slideLayout7.xml"/><Relationship Id="rId11" Type="http://schemas.openxmlformats.org/officeDocument/2006/relationships/image" Target="../media/image10.svg"/><Relationship Id="rId14" Type="http://schemas.openxmlformats.org/officeDocument/2006/relationships/image" Target="../media/image107.png"/></Relationships>
</file>

<file path=ppt/slides/_rels/slide61.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5.png"/><Relationship Id="rId1" Type="http://schemas.openxmlformats.org/officeDocument/2006/relationships/slideLayout" Target="../slideLayouts/slideLayout7.xml"/><Relationship Id="rId11" Type="http://schemas.openxmlformats.org/officeDocument/2006/relationships/image" Target="../media/image10.svg"/><Relationship Id="rId4" Type="http://schemas.openxmlformats.org/officeDocument/2006/relationships/image" Target="../media/image3.png"/></Relationships>
</file>

<file path=ppt/slides/_rels/slide62.xml.rels><?xml version="1.0" encoding="UTF-8" standalone="yes"?>
<Relationships xmlns="http://schemas.openxmlformats.org/package/2006/relationships"><Relationship Id="rId3" Type="http://schemas.openxmlformats.org/officeDocument/2006/relationships/image" Target="../media/image3.png"/><Relationship Id="rId12" Type="http://schemas.openxmlformats.org/officeDocument/2006/relationships/image" Target="../media/image110.png"/><Relationship Id="rId2" Type="http://schemas.openxmlformats.org/officeDocument/2006/relationships/image" Target="../media/image105.png"/><Relationship Id="rId1" Type="http://schemas.openxmlformats.org/officeDocument/2006/relationships/slideLayout" Target="../slideLayouts/slideLayout7.xml"/><Relationship Id="rId11" Type="http://schemas.openxmlformats.org/officeDocument/2006/relationships/image" Target="../media/image10.svg"/></Relationships>
</file>

<file path=ppt/slides/_rels/slide63.xml.rels><?xml version="1.0" encoding="UTF-8" standalone="yes"?>
<Relationships xmlns="http://schemas.openxmlformats.org/package/2006/relationships"><Relationship Id="rId3" Type="http://schemas.openxmlformats.org/officeDocument/2006/relationships/hyperlink" Target="https://kenhgiaovien.com/" TargetMode="External"/><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s>
</file>

<file path=ppt/slides/_rels/slide6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14.png"/><Relationship Id="rId5" Type="http://schemas.openxmlformats.org/officeDocument/2006/relationships/image" Target="../media/image6.svg"/><Relationship Id="rId9" Type="http://schemas.openxmlformats.org/officeDocument/2006/relationships/image" Target="../media/image12.svg"/></Relationships>
</file>

<file path=ppt/slides/_rels/slide65.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4.svg"/><Relationship Id="rId19" Type="http://schemas.openxmlformats.org/officeDocument/2006/relationships/image" Target="../media/image22.svg"/></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3.png"/><Relationship Id="rId7" Type="http://schemas.openxmlformats.org/officeDocument/2006/relationships/image" Target="../media/image10.svg"/><Relationship Id="rId2" Type="http://schemas.openxmlformats.org/officeDocument/2006/relationships/image" Target="../media/image13.png"/><Relationship Id="rId1" Type="http://schemas.openxmlformats.org/officeDocument/2006/relationships/slideLayout" Target="../slideLayouts/slideLayout7.xml"/><Relationship Id="rId10" Type="http://schemas.openxmlformats.org/officeDocument/2006/relationships/image" Target="../media/image15.png"/><Relationship Id="rId9" Type="http://schemas.microsoft.com/office/2007/relationships/hdphoto" Target="../media/hdphoto1.wdp"/></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3.png"/><Relationship Id="rId7" Type="http://schemas.openxmlformats.org/officeDocument/2006/relationships/image" Target="../media/image10.svg"/><Relationship Id="rId2" Type="http://schemas.openxmlformats.org/officeDocument/2006/relationships/image" Target="../media/image16.png"/><Relationship Id="rId1" Type="http://schemas.openxmlformats.org/officeDocument/2006/relationships/slideLayout" Target="../slideLayouts/slideLayout7.xml"/><Relationship Id="rId10" Type="http://schemas.openxmlformats.org/officeDocument/2006/relationships/image" Target="../media/image15.png"/><Relationship Id="rId9" Type="http://schemas.microsoft.com/office/2007/relationships/hdphoto" Target="../media/hdphoto1.wdp"/></Relationships>
</file>

<file path=ppt/slides/_rels/slide9.xml.rels><?xml version="1.0" encoding="UTF-8" standalone="yes"?>
<Relationships xmlns="http://schemas.openxmlformats.org/package/2006/relationships"><Relationship Id="rId8" Type="http://schemas.openxmlformats.org/officeDocument/2006/relationships/image" Target="../media/image18.png"/><Relationship Id="rId7" Type="http://schemas.openxmlformats.org/officeDocument/2006/relationships/image" Target="../media/image10.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3.png"/><Relationship Id="rId24" Type="http://schemas.openxmlformats.org/officeDocument/2006/relationships/image" Target="../media/image20.png"/><Relationship Id="rId5" Type="http://schemas.openxmlformats.org/officeDocument/2006/relationships/image" Target="../media/image8.svg"/><Relationship Id="rId23" Type="http://schemas.openxmlformats.org/officeDocument/2006/relationships/image" Target="../media/image19.png"/><Relationship Id="rId22" Type="http://schemas.openxmlformats.org/officeDocument/2006/relationships/image" Target="NUL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6EA"/>
        </a:solidFill>
        <a:effectLst/>
      </p:bgPr>
    </p:bg>
    <p:spTree>
      <p:nvGrpSpPr>
        <p:cNvPr id="1" name=""/>
        <p:cNvGrpSpPr/>
        <p:nvPr/>
      </p:nvGrpSpPr>
      <p:grpSpPr>
        <a:xfrm>
          <a:off x="0" y="0"/>
          <a:ext cx="0" cy="0"/>
          <a:chOff x="0" y="0"/>
          <a:chExt cx="0" cy="0"/>
        </a:xfrm>
      </p:grpSpPr>
      <p:sp>
        <p:nvSpPr>
          <p:cNvPr id="18" name="Rounded Rectangle 17"/>
          <p:cNvSpPr/>
          <p:nvPr/>
        </p:nvSpPr>
        <p:spPr>
          <a:xfrm>
            <a:off x="685800" y="1104900"/>
            <a:ext cx="11558623" cy="1503945"/>
          </a:xfrm>
          <a:prstGeom prst="roundRect">
            <a:avLst/>
          </a:prstGeom>
          <a:solidFill>
            <a:schemeClr val="tx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p:cNvSpPr/>
          <p:nvPr/>
        </p:nvSpPr>
        <p:spPr>
          <a:xfrm>
            <a:off x="445864" y="896357"/>
            <a:ext cx="11558623" cy="1503945"/>
          </a:xfrm>
          <a:prstGeom prst="roundRect">
            <a:avLst/>
          </a:prstGeom>
          <a:solidFill>
            <a:srgbClr val="FFF6EA"/>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6"/>
          <p:cNvGrpSpPr/>
          <p:nvPr/>
        </p:nvGrpSpPr>
        <p:grpSpPr>
          <a:xfrm>
            <a:off x="-646902" y="2227845"/>
            <a:ext cx="19581804" cy="6497058"/>
            <a:chOff x="0" y="0"/>
            <a:chExt cx="5157348" cy="1542659"/>
          </a:xfrm>
        </p:grpSpPr>
        <p:sp>
          <p:nvSpPr>
            <p:cNvPr id="7" name="Freeform 7"/>
            <p:cNvSpPr/>
            <p:nvPr/>
          </p:nvSpPr>
          <p:spPr>
            <a:xfrm>
              <a:off x="0" y="0"/>
              <a:ext cx="5157348" cy="1542659"/>
            </a:xfrm>
            <a:custGeom>
              <a:avLst/>
              <a:gdLst/>
              <a:ahLst/>
              <a:cxnLst/>
              <a:rect l="l" t="t" r="r" b="b"/>
              <a:pathLst>
                <a:path w="5157348" h="1542659">
                  <a:moveTo>
                    <a:pt x="0" y="0"/>
                  </a:moveTo>
                  <a:lnTo>
                    <a:pt x="5157348" y="0"/>
                  </a:lnTo>
                  <a:lnTo>
                    <a:pt x="5157348" y="1542659"/>
                  </a:lnTo>
                  <a:lnTo>
                    <a:pt x="0" y="1542659"/>
                  </a:lnTo>
                  <a:close/>
                </a:path>
              </a:pathLst>
            </a:custGeom>
            <a:solidFill>
              <a:srgbClr val="FFFFFF"/>
            </a:solidFill>
            <a:ln w="95250" cap="sq">
              <a:solidFill>
                <a:srgbClr val="383E48"/>
              </a:solidFill>
              <a:prstDash val="solid"/>
              <a:miter/>
            </a:ln>
          </p:spPr>
        </p:sp>
        <p:sp>
          <p:nvSpPr>
            <p:cNvPr id="8" name="TextBox 8"/>
            <p:cNvSpPr txBox="1"/>
            <p:nvPr/>
          </p:nvSpPr>
          <p:spPr>
            <a:xfrm>
              <a:off x="0" y="-38100"/>
              <a:ext cx="5157348" cy="1580759"/>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rot="-1023349">
            <a:off x="-1505583" y="4923270"/>
            <a:ext cx="3902895" cy="4856544"/>
          </a:xfrm>
          <a:custGeom>
            <a:avLst/>
            <a:gdLst/>
            <a:ahLst/>
            <a:cxnLst/>
            <a:rect l="l" t="t" r="r" b="b"/>
            <a:pathLst>
              <a:path w="3902895" h="4856544">
                <a:moveTo>
                  <a:pt x="0" y="0"/>
                </a:moveTo>
                <a:lnTo>
                  <a:pt x="3902895" y="0"/>
                </a:lnTo>
                <a:lnTo>
                  <a:pt x="3902895" y="4856544"/>
                </a:lnTo>
                <a:lnTo>
                  <a:pt x="0" y="4856544"/>
                </a:lnTo>
                <a:lnTo>
                  <a:pt x="0" y="0"/>
                </a:lnTo>
                <a:close/>
              </a:path>
            </a:pathLst>
          </a:custGeom>
          <a:blipFill>
            <a:blip r:embed="rId2">
              <a:extLst>
                <a:ext uri="{96DAC541-7B7A-43D3-8B79-37D633B846F1}">
                  <asvg:svgBlip xmlns="" xmlns:asvg="http://schemas.microsoft.com/office/drawing/2016/SVG/main" r:embed="rId5"/>
                </a:ext>
              </a:extLst>
            </a:blip>
            <a:stretch>
              <a:fillRect/>
            </a:stretch>
          </a:blipFill>
        </p:spPr>
      </p:sp>
      <p:sp>
        <p:nvSpPr>
          <p:cNvPr id="10" name="Freeform 10"/>
          <p:cNvSpPr/>
          <p:nvPr/>
        </p:nvSpPr>
        <p:spPr>
          <a:xfrm rot="4244569">
            <a:off x="15467281" y="708812"/>
            <a:ext cx="3584039" cy="5093595"/>
          </a:xfrm>
          <a:custGeom>
            <a:avLst/>
            <a:gdLst/>
            <a:ahLst/>
            <a:cxnLst/>
            <a:rect l="l" t="t" r="r" b="b"/>
            <a:pathLst>
              <a:path w="3584039" h="5093595">
                <a:moveTo>
                  <a:pt x="0" y="0"/>
                </a:moveTo>
                <a:lnTo>
                  <a:pt x="3584038" y="0"/>
                </a:lnTo>
                <a:lnTo>
                  <a:pt x="3584038" y="5093596"/>
                </a:lnTo>
                <a:lnTo>
                  <a:pt x="0" y="5093596"/>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4" name="TextBox 14"/>
          <p:cNvSpPr txBox="1"/>
          <p:nvPr/>
        </p:nvSpPr>
        <p:spPr>
          <a:xfrm>
            <a:off x="3962400" y="936615"/>
            <a:ext cx="3809554" cy="1166473"/>
          </a:xfrm>
          <a:prstGeom prst="rect">
            <a:avLst/>
          </a:prstGeom>
        </p:spPr>
        <p:txBody>
          <a:bodyPr wrap="square" lIns="0" tIns="0" rIns="0" bIns="0" rtlCol="0" anchor="t">
            <a:spAutoFit/>
          </a:bodyPr>
          <a:lstStyle/>
          <a:p>
            <a:pPr algn="ctr">
              <a:lnSpc>
                <a:spcPts val="9799"/>
              </a:lnSpc>
            </a:pPr>
            <a:r>
              <a:rPr lang="en-US" sz="6999">
                <a:solidFill>
                  <a:srgbClr val="000000"/>
                </a:solidFill>
                <a:latin typeface="Intro"/>
                <a:ea typeface="Intro"/>
                <a:cs typeface="Intro"/>
                <a:sym typeface="Intro"/>
              </a:rPr>
              <a:t>MATHS</a:t>
            </a:r>
          </a:p>
        </p:txBody>
      </p:sp>
      <p:sp>
        <p:nvSpPr>
          <p:cNvPr id="16" name="Google Shape;1025;p38"/>
          <p:cNvSpPr txBox="1">
            <a:spLocks/>
          </p:cNvSpPr>
          <p:nvPr/>
        </p:nvSpPr>
        <p:spPr>
          <a:xfrm>
            <a:off x="2644800" y="2867100"/>
            <a:ext cx="12998400" cy="5172000"/>
          </a:xfrm>
          <a:prstGeom prst="rect">
            <a:avLst/>
          </a:prstGeom>
        </p:spPr>
        <p:txBody>
          <a:bodyPr spcFirstLastPara="1" wrap="square" lIns="180000" tIns="182850" rIns="180000" bIns="18285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50000"/>
              </a:lnSpc>
            </a:pPr>
            <a:r>
              <a:rPr lang="en-US" sz="8800" b="1" smtClean="0">
                <a:latin typeface="Arial" panose="020B0604020202020204" pitchFamily="34" charset="0"/>
                <a:cs typeface="Arial" panose="020B0604020202020204" pitchFamily="34" charset="0"/>
              </a:rPr>
              <a:t>CHÀO MỪNG CẢ LỚP ĐẾN VỚI BUỔI HỌC!</a:t>
            </a:r>
            <a:endParaRPr lang="en-US" sz="8800" b="1">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prism isInverted="1"/>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6EA"/>
        </a:solidFill>
        <a:effectLst/>
      </p:bgPr>
    </p:bg>
    <p:spTree>
      <p:nvGrpSpPr>
        <p:cNvPr id="1" name=""/>
        <p:cNvGrpSpPr/>
        <p:nvPr/>
      </p:nvGrpSpPr>
      <p:grpSpPr>
        <a:xfrm>
          <a:off x="0" y="0"/>
          <a:ext cx="0" cy="0"/>
          <a:chOff x="0" y="0"/>
          <a:chExt cx="0" cy="0"/>
        </a:xfrm>
      </p:grpSpPr>
      <p:grpSp>
        <p:nvGrpSpPr>
          <p:cNvPr id="15" name="Group 14"/>
          <p:cNvGrpSpPr/>
          <p:nvPr/>
        </p:nvGrpSpPr>
        <p:grpSpPr>
          <a:xfrm>
            <a:off x="596393" y="1104900"/>
            <a:ext cx="11798559" cy="1656345"/>
            <a:chOff x="445864" y="1505955"/>
            <a:chExt cx="11798559" cy="1656345"/>
          </a:xfrm>
        </p:grpSpPr>
        <p:sp>
          <p:nvSpPr>
            <p:cNvPr id="16" name="Rounded Rectangle 15"/>
            <p:cNvSpPr/>
            <p:nvPr/>
          </p:nvSpPr>
          <p:spPr>
            <a:xfrm>
              <a:off x="685800" y="1658355"/>
              <a:ext cx="11558623" cy="1503945"/>
            </a:xfrm>
            <a:prstGeom prst="roundRect">
              <a:avLst/>
            </a:prstGeom>
            <a:solidFill>
              <a:schemeClr val="tx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445864" y="1505955"/>
              <a:ext cx="11558623" cy="1503945"/>
            </a:xfrm>
            <a:prstGeom prst="roundRect">
              <a:avLst/>
            </a:prstGeom>
            <a:solidFill>
              <a:srgbClr val="FFF6EA"/>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6"/>
          <p:cNvGrpSpPr/>
          <p:nvPr/>
        </p:nvGrpSpPr>
        <p:grpSpPr>
          <a:xfrm>
            <a:off x="-646902" y="2340133"/>
            <a:ext cx="19581804" cy="6954257"/>
            <a:chOff x="0" y="0"/>
            <a:chExt cx="5157348" cy="1771366"/>
          </a:xfrm>
        </p:grpSpPr>
        <p:sp>
          <p:nvSpPr>
            <p:cNvPr id="7" name="Freeform 7"/>
            <p:cNvSpPr/>
            <p:nvPr/>
          </p:nvSpPr>
          <p:spPr>
            <a:xfrm>
              <a:off x="0" y="0"/>
              <a:ext cx="5157348" cy="1771366"/>
            </a:xfrm>
            <a:custGeom>
              <a:avLst/>
              <a:gdLst/>
              <a:ahLst/>
              <a:cxnLst/>
              <a:rect l="l" t="t" r="r" b="b"/>
              <a:pathLst>
                <a:path w="5157348" h="1771366">
                  <a:moveTo>
                    <a:pt x="0" y="0"/>
                  </a:moveTo>
                  <a:lnTo>
                    <a:pt x="5157348" y="0"/>
                  </a:lnTo>
                  <a:lnTo>
                    <a:pt x="5157348" y="1771366"/>
                  </a:lnTo>
                  <a:lnTo>
                    <a:pt x="0" y="1771366"/>
                  </a:lnTo>
                  <a:close/>
                </a:path>
              </a:pathLst>
            </a:custGeom>
            <a:solidFill>
              <a:srgbClr val="FFFFFF"/>
            </a:solidFill>
            <a:ln w="95250" cap="sq">
              <a:solidFill>
                <a:srgbClr val="383E48"/>
              </a:solidFill>
              <a:prstDash val="solid"/>
              <a:miter/>
            </a:ln>
          </p:spPr>
        </p:sp>
        <p:sp>
          <p:nvSpPr>
            <p:cNvPr id="8" name="TextBox 8"/>
            <p:cNvSpPr txBox="1"/>
            <p:nvPr/>
          </p:nvSpPr>
          <p:spPr>
            <a:xfrm>
              <a:off x="0" y="-38100"/>
              <a:ext cx="5157348" cy="1809466"/>
            </a:xfrm>
            <a:prstGeom prst="rect">
              <a:avLst/>
            </a:prstGeom>
          </p:spPr>
          <p:txBody>
            <a:bodyPr lIns="50800" tIns="50800" rIns="50800" bIns="50800" rtlCol="0" anchor="ctr"/>
            <a:lstStyle/>
            <a:p>
              <a:pPr algn="ctr">
                <a:lnSpc>
                  <a:spcPts val="2659"/>
                </a:lnSpc>
                <a:spcBef>
                  <a:spcPct val="0"/>
                </a:spcBef>
              </a:pPr>
              <a:endParaRPr/>
            </a:p>
          </p:txBody>
        </p:sp>
      </p:grpSp>
      <p:sp>
        <p:nvSpPr>
          <p:cNvPr id="18" name="Rectangle 17"/>
          <p:cNvSpPr/>
          <p:nvPr/>
        </p:nvSpPr>
        <p:spPr>
          <a:xfrm>
            <a:off x="560298" y="3198390"/>
            <a:ext cx="9557821" cy="4740208"/>
          </a:xfrm>
          <a:prstGeom prst="rect">
            <a:avLst/>
          </a:prstGeom>
        </p:spPr>
        <p:txBody>
          <a:bodyPr wrap="square">
            <a:spAutoFit/>
          </a:bodyPr>
          <a:lstStyle/>
          <a:p>
            <a:pPr algn="just">
              <a:lnSpc>
                <a:spcPct val="150000"/>
              </a:lnSpc>
            </a:pPr>
            <a:r>
              <a:rPr lang="pt-BR" sz="7000" b="1" kern="0">
                <a:latin typeface="Arial" panose="020B0604020202020204" pitchFamily="34" charset="0"/>
                <a:ea typeface="PMingLiU"/>
                <a:cs typeface="Arial" panose="020B0604020202020204" pitchFamily="34" charset="0"/>
              </a:rPr>
              <a:t>Ôn tập cuối năm phần đại số, thống kê và xác suất</a:t>
            </a:r>
            <a:endParaRPr lang="en-US" sz="7000">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2"/>
          <a:stretch>
            <a:fillRect/>
          </a:stretch>
        </p:blipFill>
        <p:spPr>
          <a:xfrm>
            <a:off x="15343671" y="1335935"/>
            <a:ext cx="2301407" cy="434710"/>
          </a:xfrm>
          <a:prstGeom prst="rect">
            <a:avLst/>
          </a:prstGeom>
        </p:spPr>
      </p:pic>
      <p:sp>
        <p:nvSpPr>
          <p:cNvPr id="11" name="Freeform 7"/>
          <p:cNvSpPr/>
          <p:nvPr/>
        </p:nvSpPr>
        <p:spPr>
          <a:xfrm>
            <a:off x="11436819" y="3274590"/>
            <a:ext cx="6241581" cy="5215191"/>
          </a:xfrm>
          <a:custGeom>
            <a:avLst/>
            <a:gdLst/>
            <a:ahLst/>
            <a:cxnLst/>
            <a:rect l="l" t="t" r="r" b="b"/>
            <a:pathLst>
              <a:path w="5538997" h="4528130">
                <a:moveTo>
                  <a:pt x="0" y="0"/>
                </a:moveTo>
                <a:lnTo>
                  <a:pt x="5538998" y="0"/>
                </a:lnTo>
                <a:lnTo>
                  <a:pt x="5538998" y="4528130"/>
                </a:lnTo>
                <a:lnTo>
                  <a:pt x="0" y="4528130"/>
                </a:lnTo>
                <a:lnTo>
                  <a:pt x="0" y="0"/>
                </a:lnTo>
                <a:close/>
              </a:path>
            </a:pathLst>
          </a:custGeom>
          <a:blipFill>
            <a:blip r:embed="rId3"/>
            <a:stretch>
              <a:fillRect/>
            </a:stretch>
          </a:blipFill>
        </p:spPr>
      </p:sp>
    </p:spTree>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6EA"/>
        </a:solidFill>
        <a:effectLst/>
      </p:bgPr>
    </p:bg>
    <p:spTree>
      <p:nvGrpSpPr>
        <p:cNvPr id="1" name=""/>
        <p:cNvGrpSpPr/>
        <p:nvPr/>
      </p:nvGrpSpPr>
      <p:grpSpPr>
        <a:xfrm>
          <a:off x="0" y="0"/>
          <a:ext cx="0" cy="0"/>
          <a:chOff x="0" y="0"/>
          <a:chExt cx="0" cy="0"/>
        </a:xfrm>
      </p:grpSpPr>
      <p:grpSp>
        <p:nvGrpSpPr>
          <p:cNvPr id="12" name="Group 6"/>
          <p:cNvGrpSpPr/>
          <p:nvPr/>
        </p:nvGrpSpPr>
        <p:grpSpPr>
          <a:xfrm>
            <a:off x="8158248" y="38100"/>
            <a:ext cx="10129752" cy="10248900"/>
            <a:chOff x="0" y="0"/>
            <a:chExt cx="5157348" cy="1771366"/>
          </a:xfrm>
        </p:grpSpPr>
        <p:sp>
          <p:nvSpPr>
            <p:cNvPr id="13" name="Freeform 7"/>
            <p:cNvSpPr/>
            <p:nvPr/>
          </p:nvSpPr>
          <p:spPr>
            <a:xfrm>
              <a:off x="0" y="0"/>
              <a:ext cx="5157348" cy="1771366"/>
            </a:xfrm>
            <a:custGeom>
              <a:avLst/>
              <a:gdLst/>
              <a:ahLst/>
              <a:cxnLst/>
              <a:rect l="l" t="t" r="r" b="b"/>
              <a:pathLst>
                <a:path w="5157348" h="1771366">
                  <a:moveTo>
                    <a:pt x="0" y="0"/>
                  </a:moveTo>
                  <a:lnTo>
                    <a:pt x="5157348" y="0"/>
                  </a:lnTo>
                  <a:lnTo>
                    <a:pt x="5157348" y="1771366"/>
                  </a:lnTo>
                  <a:lnTo>
                    <a:pt x="0" y="1771366"/>
                  </a:lnTo>
                  <a:close/>
                </a:path>
              </a:pathLst>
            </a:custGeom>
            <a:solidFill>
              <a:srgbClr val="FFFFFF"/>
            </a:solidFill>
            <a:ln w="95250" cap="sq">
              <a:solidFill>
                <a:srgbClr val="383E48"/>
              </a:solidFill>
              <a:prstDash val="solid"/>
              <a:miter/>
            </a:ln>
          </p:spPr>
        </p:sp>
        <p:sp>
          <p:nvSpPr>
            <p:cNvPr id="14" name="TextBox 8"/>
            <p:cNvSpPr txBox="1"/>
            <p:nvPr/>
          </p:nvSpPr>
          <p:spPr>
            <a:xfrm>
              <a:off x="0" y="-38100"/>
              <a:ext cx="5157348" cy="1809466"/>
            </a:xfrm>
            <a:prstGeom prst="rect">
              <a:avLst/>
            </a:prstGeom>
          </p:spPr>
          <p:txBody>
            <a:bodyPr lIns="50800" tIns="50800" rIns="50800" bIns="50800" rtlCol="0" anchor="ctr"/>
            <a:lstStyle/>
            <a:p>
              <a:pPr algn="ctr">
                <a:lnSpc>
                  <a:spcPts val="2659"/>
                </a:lnSpc>
                <a:spcBef>
                  <a:spcPct val="0"/>
                </a:spcBef>
              </a:pPr>
              <a:endParaRPr/>
            </a:p>
          </p:txBody>
        </p:sp>
      </p:grpSp>
      <p:sp>
        <p:nvSpPr>
          <p:cNvPr id="25" name="Freeform 25"/>
          <p:cNvSpPr/>
          <p:nvPr/>
        </p:nvSpPr>
        <p:spPr>
          <a:xfrm>
            <a:off x="-770962" y="4984802"/>
            <a:ext cx="2520898" cy="2520898"/>
          </a:xfrm>
          <a:custGeom>
            <a:avLst/>
            <a:gdLst/>
            <a:ahLst/>
            <a:cxnLst/>
            <a:rect l="l" t="t" r="r" b="b"/>
            <a:pathLst>
              <a:path w="2520898" h="2520898">
                <a:moveTo>
                  <a:pt x="0" y="0"/>
                </a:moveTo>
                <a:lnTo>
                  <a:pt x="2520898" y="0"/>
                </a:lnTo>
                <a:lnTo>
                  <a:pt x="2520898" y="2520898"/>
                </a:lnTo>
                <a:lnTo>
                  <a:pt x="0" y="2520898"/>
                </a:lnTo>
                <a:lnTo>
                  <a:pt x="0" y="0"/>
                </a:lnTo>
                <a:close/>
              </a:path>
            </a:pathLst>
          </a:custGeom>
          <a:blipFill>
            <a:blip r:embed="rId2">
              <a:extLst>
                <a:ext uri="{96DAC541-7B7A-43D3-8B79-37D633B846F1}">
                  <asvg:svgBlip xmlns="" xmlns:asvg="http://schemas.microsoft.com/office/drawing/2016/SVG/main" r:embed="rId11"/>
                </a:ext>
              </a:extLst>
            </a:blip>
            <a:stretch>
              <a:fillRect/>
            </a:stretch>
          </a:blipFill>
        </p:spPr>
      </p:sp>
      <p:sp>
        <p:nvSpPr>
          <p:cNvPr id="26" name="Rectangle 25"/>
          <p:cNvSpPr/>
          <p:nvPr/>
        </p:nvSpPr>
        <p:spPr>
          <a:xfrm>
            <a:off x="304800" y="361387"/>
            <a:ext cx="6447714" cy="2000548"/>
          </a:xfrm>
          <a:prstGeom prst="rect">
            <a:avLst/>
          </a:prstGeom>
        </p:spPr>
        <p:txBody>
          <a:bodyPr wrap="square">
            <a:spAutoFit/>
          </a:bodyPr>
          <a:lstStyle/>
          <a:p>
            <a:pPr lvl="0" algn="just">
              <a:lnSpc>
                <a:spcPct val="150000"/>
              </a:lnSpc>
              <a:spcBef>
                <a:spcPts val="600"/>
              </a:spcBef>
              <a:spcAft>
                <a:spcPts val="600"/>
              </a:spcAft>
              <a:buClr>
                <a:srgbClr val="000000"/>
              </a:buClr>
              <a:defRPr/>
            </a:pPr>
            <a:r>
              <a:rPr kumimoji="0" lang="vi-VN" sz="4000" b="1" i="0" u="none" strike="noStrike" kern="1200" cap="none" spc="0" normalizeH="0" baseline="0" noProof="0" smtClean="0">
                <a:ln>
                  <a:noFill/>
                </a:ln>
                <a:solidFill>
                  <a:srgbClr val="1F497D"/>
                </a:solidFill>
                <a:effectLst/>
                <a:uLnTx/>
                <a:uFillTx/>
                <a:latin typeface="Arial" panose="020B0604020202020204" pitchFamily="34" charset="0"/>
                <a:cs typeface="Arial" panose="020B0604020202020204" pitchFamily="34" charset="0"/>
                <a:sym typeface="Arial"/>
              </a:rPr>
              <a:t>Bài </a:t>
            </a:r>
            <a:r>
              <a:rPr kumimoji="0" lang="en-US" sz="4000" b="1" i="0" u="none" strike="noStrike" kern="1200" cap="none" spc="0" normalizeH="0" baseline="0" noProof="0" smtClean="0">
                <a:ln>
                  <a:noFill/>
                </a:ln>
                <a:solidFill>
                  <a:srgbClr val="1F497D"/>
                </a:solidFill>
                <a:effectLst/>
                <a:uLnTx/>
                <a:uFillTx/>
                <a:latin typeface="Arial" panose="020B0604020202020204" pitchFamily="34" charset="0"/>
                <a:cs typeface="Arial" panose="020B0604020202020204" pitchFamily="34" charset="0"/>
                <a:sym typeface="Arial"/>
              </a:rPr>
              <a:t>4</a:t>
            </a:r>
            <a:r>
              <a:rPr kumimoji="0" lang="vi-VN" sz="4000" b="1" i="0" u="none" strike="noStrike" kern="1200" cap="none" spc="0" normalizeH="0" baseline="0" noProof="0" smtClean="0">
                <a:ln>
                  <a:noFill/>
                </a:ln>
                <a:solidFill>
                  <a:srgbClr val="1F497D"/>
                </a:solidFill>
                <a:effectLst/>
                <a:uLnTx/>
                <a:uFillTx/>
                <a:latin typeface="Arial" panose="020B0604020202020204" pitchFamily="34" charset="0"/>
                <a:cs typeface="Arial" panose="020B0604020202020204" pitchFamily="34" charset="0"/>
                <a:sym typeface="Arial"/>
              </a:rPr>
              <a:t> (SGK</a:t>
            </a:r>
            <a:r>
              <a:rPr kumimoji="0" lang="en-US" sz="4000" b="1" i="0" u="none" strike="noStrike" kern="1200" cap="none" spc="0" normalizeH="0" baseline="0" noProof="0" smtClean="0">
                <a:ln>
                  <a:noFill/>
                </a:ln>
                <a:solidFill>
                  <a:srgbClr val="1F497D"/>
                </a:solidFill>
                <a:effectLst/>
                <a:uLnTx/>
                <a:uFillTx/>
                <a:latin typeface="Arial" panose="020B0604020202020204" pitchFamily="34" charset="0"/>
                <a:cs typeface="Arial" panose="020B0604020202020204" pitchFamily="34" charset="0"/>
                <a:sym typeface="Arial"/>
              </a:rPr>
              <a:t> – </a:t>
            </a:r>
            <a:r>
              <a:rPr kumimoji="0" lang="vi-VN" sz="4000" b="1" i="0" u="none" strike="noStrike" kern="1200" cap="none" spc="0" normalizeH="0" baseline="0" noProof="0" smtClean="0">
                <a:ln>
                  <a:noFill/>
                </a:ln>
                <a:solidFill>
                  <a:srgbClr val="1F497D"/>
                </a:solidFill>
                <a:effectLst/>
                <a:uLnTx/>
                <a:uFillTx/>
                <a:latin typeface="Arial" panose="020B0604020202020204" pitchFamily="34" charset="0"/>
                <a:cs typeface="Arial" panose="020B0604020202020204" pitchFamily="34" charset="0"/>
                <a:sym typeface="Arial"/>
              </a:rPr>
              <a:t>tr.</a:t>
            </a:r>
            <a:r>
              <a:rPr kumimoji="0" lang="en-US" sz="4000" b="1" i="0" u="none" strike="noStrike" kern="1200" cap="none" spc="0" normalizeH="0" baseline="0" noProof="0" smtClean="0">
                <a:ln>
                  <a:noFill/>
                </a:ln>
                <a:solidFill>
                  <a:srgbClr val="1F497D"/>
                </a:solidFill>
                <a:effectLst/>
                <a:uLnTx/>
                <a:uFillTx/>
                <a:latin typeface="Arial" panose="020B0604020202020204" pitchFamily="34" charset="0"/>
                <a:cs typeface="Arial" panose="020B0604020202020204" pitchFamily="34" charset="0"/>
                <a:sym typeface="Arial"/>
              </a:rPr>
              <a:t>1</a:t>
            </a:r>
            <a:r>
              <a:rPr kumimoji="0" lang="en-US" sz="4000" b="1" i="0" u="none" strike="noStrike" kern="0" cap="none" spc="0" normalizeH="0" baseline="0" noProof="0" smtClean="0">
                <a:ln>
                  <a:noFill/>
                </a:ln>
                <a:solidFill>
                  <a:srgbClr val="1F497D"/>
                </a:solidFill>
                <a:effectLst/>
                <a:uLnTx/>
                <a:uFillTx/>
                <a:latin typeface="Arial" panose="020B0604020202020204" pitchFamily="34" charset="0"/>
                <a:cs typeface="Arial" panose="020B0604020202020204" pitchFamily="34" charset="0"/>
                <a:sym typeface="Arial"/>
              </a:rPr>
              <a:t>27</a:t>
            </a:r>
            <a:r>
              <a:rPr kumimoji="0" lang="en-US" sz="4000" b="1" i="0" u="none" strike="noStrike" kern="1200" cap="none" spc="0" normalizeH="0" baseline="0" noProof="0" smtClean="0">
                <a:ln>
                  <a:noFill/>
                </a:ln>
                <a:solidFill>
                  <a:srgbClr val="1F497D"/>
                </a:solidFill>
                <a:effectLst/>
                <a:uLnTx/>
                <a:uFillTx/>
                <a:latin typeface="Arial" panose="020B0604020202020204" pitchFamily="34" charset="0"/>
                <a:cs typeface="Arial" panose="020B0604020202020204" pitchFamily="34" charset="0"/>
                <a:sym typeface="Arial"/>
              </a:rPr>
              <a:t>) </a:t>
            </a:r>
          </a:p>
          <a:p>
            <a:pPr lvl="0" algn="just">
              <a:lnSpc>
                <a:spcPct val="150000"/>
              </a:lnSpc>
              <a:spcBef>
                <a:spcPts val="600"/>
              </a:spcBef>
              <a:spcAft>
                <a:spcPts val="600"/>
              </a:spcAft>
              <a:buClr>
                <a:srgbClr val="000000"/>
              </a:buClr>
              <a:defRPr/>
            </a:pPr>
            <a:r>
              <a:rPr lang="vi-VN" sz="4000" kern="0" smtClean="0">
                <a:solidFill>
                  <a:prstClr val="black"/>
                </a:solidFill>
                <a:latin typeface="Arial"/>
                <a:cs typeface="Arial" panose="020B0604020202020204" pitchFamily="34" charset="0"/>
                <a:sym typeface="Arial"/>
              </a:rPr>
              <a:t>Giải </a:t>
            </a:r>
            <a:r>
              <a:rPr lang="vi-VN" sz="4000" kern="0">
                <a:solidFill>
                  <a:prstClr val="black"/>
                </a:solidFill>
                <a:latin typeface="Arial"/>
                <a:cs typeface="Arial" panose="020B0604020202020204" pitchFamily="34" charset="0"/>
                <a:sym typeface="Arial"/>
              </a:rPr>
              <a:t>các phương trình sau:</a:t>
            </a:r>
            <a:endParaRPr kumimoji="0" lang="en-US" sz="4000" b="0" i="0" u="none" strike="noStrike" kern="0" cap="none" spc="0" normalizeH="0" baseline="0" noProof="0" smtClean="0">
              <a:ln>
                <a:noFill/>
              </a:ln>
              <a:solidFill>
                <a:prstClr val="black"/>
              </a:solidFill>
              <a:effectLst/>
              <a:uLnTx/>
              <a:uFillTx/>
              <a:latin typeface="Arial"/>
              <a:cs typeface="Arial" panose="020B0604020202020204" pitchFamily="34" charset="0"/>
              <a:sym typeface="Arial"/>
            </a:endParaRPr>
          </a:p>
        </p:txBody>
      </p:sp>
      <p:grpSp>
        <p:nvGrpSpPr>
          <p:cNvPr id="32" name="Group 31"/>
          <p:cNvGrpSpPr/>
          <p:nvPr/>
        </p:nvGrpSpPr>
        <p:grpSpPr>
          <a:xfrm>
            <a:off x="7772400" y="146773"/>
            <a:ext cx="1981200" cy="1447800"/>
            <a:chOff x="1844842" y="8071184"/>
            <a:chExt cx="1981200" cy="1447800"/>
          </a:xfrm>
          <a:scene3d>
            <a:camera prst="orthographicFront">
              <a:rot lat="0" lon="0" rev="0"/>
            </a:camera>
            <a:lightRig rig="balanced" dir="t">
              <a:rot lat="0" lon="0" rev="8700000"/>
            </a:lightRig>
          </a:scene3d>
        </p:grpSpPr>
        <p:sp>
          <p:nvSpPr>
            <p:cNvPr id="29" name="Freeform 13"/>
            <p:cNvSpPr/>
            <p:nvPr/>
          </p:nvSpPr>
          <p:spPr>
            <a:xfrm flipH="1">
              <a:off x="1844842" y="8071184"/>
              <a:ext cx="1981200" cy="1447800"/>
            </a:xfrm>
            <a:custGeom>
              <a:avLst/>
              <a:gdLst/>
              <a:ahLst/>
              <a:cxnLst/>
              <a:rect l="l" t="t" r="r" b="b"/>
              <a:pathLst>
                <a:path w="2488341" h="2117352">
                  <a:moveTo>
                    <a:pt x="2488341" y="0"/>
                  </a:moveTo>
                  <a:lnTo>
                    <a:pt x="0" y="0"/>
                  </a:lnTo>
                  <a:lnTo>
                    <a:pt x="0" y="2117352"/>
                  </a:lnTo>
                  <a:lnTo>
                    <a:pt x="2488341" y="2117352"/>
                  </a:lnTo>
                  <a:lnTo>
                    <a:pt x="2488341" y="0"/>
                  </a:lnTo>
                  <a:close/>
                </a:path>
              </a:pathLst>
            </a:custGeom>
            <a:blipFill>
              <a:blip r:embed="rId12">
                <a:extLst>
                  <a:ext uri="{96DAC541-7B7A-43D3-8B79-37D633B846F1}">
                    <asvg:svgBlip xmlns="" xmlns:asvg="http://schemas.microsoft.com/office/drawing/2016/SVG/main" r:embed="rId7"/>
                  </a:ext>
                </a:extLst>
              </a:blip>
              <a:stretch>
                <a:fillRect/>
              </a:stretch>
            </a:blipFill>
            <a:ln>
              <a:noFill/>
            </a:ln>
            <a:effectLst>
              <a:outerShdw blurRad="44450" dist="27940" dir="5400000" algn="ctr">
                <a:srgbClr val="000000">
                  <a:alpha val="32000"/>
                </a:srgbClr>
              </a:outerShdw>
            </a:effectLst>
            <a:sp3d>
              <a:bevelT w="190500" h="38100"/>
            </a:sp3d>
          </p:spPr>
        </p:sp>
        <p:sp>
          <p:nvSpPr>
            <p:cNvPr id="31" name="Rectangle 30"/>
            <p:cNvSpPr/>
            <p:nvPr/>
          </p:nvSpPr>
          <p:spPr>
            <a:xfrm>
              <a:off x="2223825" y="8338717"/>
              <a:ext cx="1326004" cy="707886"/>
            </a:xfrm>
            <a:prstGeom prst="rect">
              <a:avLst/>
            </a:prstGeom>
            <a:ln>
              <a:noFill/>
            </a:ln>
            <a:effectLst>
              <a:outerShdw blurRad="44450" dist="27940" dir="5400000" algn="ctr">
                <a:srgbClr val="000000">
                  <a:alpha val="32000"/>
                </a:srgbClr>
              </a:outerShdw>
            </a:effectLst>
            <a:sp3d>
              <a:bevelT w="190500" h="38100"/>
            </a:sp3d>
          </p:spPr>
          <p:txBody>
            <a:bodyPr wrap="none">
              <a:spAutoFit/>
            </a:bodyPr>
            <a:lstStyle/>
            <a:p>
              <a:r>
                <a:rPr lang="en-US" sz="4000" b="1" kern="0" smtClean="0">
                  <a:solidFill>
                    <a:prstClr val="black"/>
                  </a:solidFill>
                  <a:latin typeface="Arial"/>
                  <a:cs typeface="Arial" panose="020B0604020202020204" pitchFamily="34" charset="0"/>
                  <a:sym typeface="Arial"/>
                </a:rPr>
                <a:t>Giải:</a:t>
              </a:r>
              <a:endParaRPr lang="en-US" sz="4000" b="1"/>
            </a:p>
          </p:txBody>
        </p:sp>
      </p:grpSp>
      <mc:AlternateContent xmlns:mc="http://schemas.openxmlformats.org/markup-compatibility/2006" xmlns:a14="http://schemas.microsoft.com/office/drawing/2010/main">
        <mc:Choice Requires="a14">
          <p:sp>
            <p:nvSpPr>
              <p:cNvPr id="33" name="Rectangle 32"/>
              <p:cNvSpPr/>
              <p:nvPr/>
            </p:nvSpPr>
            <p:spPr>
              <a:xfrm>
                <a:off x="8910256" y="1582887"/>
                <a:ext cx="8691944" cy="8513613"/>
              </a:xfrm>
              <a:prstGeom prst="rect">
                <a:avLst/>
              </a:prstGeom>
            </p:spPr>
            <p:txBody>
              <a:bodyPr wrap="square">
                <a:spAutoFit/>
              </a:bodyPr>
              <a:lstStyle/>
              <a:p>
                <a:pPr>
                  <a:lnSpc>
                    <a:spcPct val="130000"/>
                  </a:lnSpc>
                  <a:tabLst>
                    <a:tab pos="2719705" algn="l"/>
                  </a:tabLst>
                </a:pPr>
                <a14:m>
                  <m:oMathPara xmlns:m="http://schemas.openxmlformats.org/officeDocument/2006/math">
                    <m:oMathParaPr>
                      <m:jc m:val="left"/>
                    </m:oMathParaPr>
                    <m:oMath xmlns:m="http://schemas.openxmlformats.org/officeDocument/2006/math">
                      <m:f>
                        <m:fPr>
                          <m:ctrlPr>
                            <a:rPr lang="en-US" sz="4000" i="1">
                              <a:latin typeface="Cambria Math" panose="02040503050406030204" pitchFamily="18" charset="0"/>
                              <a:ea typeface="Malgun Gothic" panose="020B0503020000020004" pitchFamily="34" charset="-127"/>
                              <a:cs typeface="Times New Roman" panose="02020603050405020304" pitchFamily="18" charset="0"/>
                            </a:rPr>
                          </m:ctrlPr>
                        </m:fPr>
                        <m:num>
                          <m:r>
                            <a:rPr lang="en-US" sz="4000" i="1">
                              <a:latin typeface="Cambria Math" panose="02040503050406030204" pitchFamily="18" charset="0"/>
                              <a:ea typeface="Malgun Gothic" panose="020B0503020000020004" pitchFamily="34" charset="-127"/>
                              <a:cs typeface="Times New Roman" panose="02020603050405020304" pitchFamily="18" charset="0"/>
                            </a:rPr>
                            <m:t>2</m:t>
                          </m:r>
                        </m:num>
                        <m:den>
                          <m:r>
                            <a:rPr lang="en-US" sz="4000" i="1">
                              <a:latin typeface="Cambria Math" panose="02040503050406030204" pitchFamily="18" charset="0"/>
                              <a:ea typeface="Malgun Gothic" panose="020B0503020000020004" pitchFamily="34" charset="-127"/>
                              <a:cs typeface="Times New Roman" panose="02020603050405020304" pitchFamily="18" charset="0"/>
                            </a:rPr>
                            <m:t>𝑥</m:t>
                          </m:r>
                          <m:r>
                            <a:rPr lang="en-US" sz="4000" i="1">
                              <a:latin typeface="Cambria Math" panose="02040503050406030204" pitchFamily="18" charset="0"/>
                              <a:ea typeface="Malgun Gothic" panose="020B0503020000020004" pitchFamily="34" charset="-127"/>
                              <a:cs typeface="Times New Roman" panose="02020603050405020304" pitchFamily="18" charset="0"/>
                            </a:rPr>
                            <m:t>+1</m:t>
                          </m:r>
                        </m:den>
                      </m:f>
                      <m:r>
                        <a:rPr lang="en-US" sz="4000" i="1">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4000" i="1">
                              <a:latin typeface="Cambria Math" panose="02040503050406030204" pitchFamily="18" charset="0"/>
                              <a:ea typeface="Malgun Gothic" panose="020B0503020000020004" pitchFamily="34" charset="-127"/>
                              <a:cs typeface="Times New Roman" panose="02020603050405020304" pitchFamily="18" charset="0"/>
                            </a:rPr>
                          </m:ctrlPr>
                        </m:fPr>
                        <m:num>
                          <m:r>
                            <a:rPr lang="en-US" sz="4000" i="1">
                              <a:latin typeface="Cambria Math" panose="02040503050406030204" pitchFamily="18" charset="0"/>
                              <a:ea typeface="Malgun Gothic" panose="020B0503020000020004" pitchFamily="34" charset="-127"/>
                              <a:cs typeface="Times New Roman" panose="02020603050405020304" pitchFamily="18" charset="0"/>
                            </a:rPr>
                            <m:t>2</m:t>
                          </m:r>
                          <m:r>
                            <a:rPr lang="en-US" sz="4000" i="1">
                              <a:latin typeface="Cambria Math" panose="02040503050406030204" pitchFamily="18" charset="0"/>
                              <a:ea typeface="Malgun Gothic" panose="020B0503020000020004" pitchFamily="34" charset="-127"/>
                              <a:cs typeface="Times New Roman" panose="02020603050405020304" pitchFamily="18" charset="0"/>
                            </a:rPr>
                            <m:t>𝑥</m:t>
                          </m:r>
                        </m:num>
                        <m:den>
                          <m:sSup>
                            <m:sSupPr>
                              <m:ctrlPr>
                                <a:rPr lang="en-US" sz="4000" i="1">
                                  <a:latin typeface="Cambria Math" panose="02040503050406030204" pitchFamily="18" charset="0"/>
                                  <a:ea typeface="Malgun Gothic" panose="020B0503020000020004" pitchFamily="34" charset="-127"/>
                                  <a:cs typeface="Times New Roman" panose="02020603050405020304" pitchFamily="18" charset="0"/>
                                </a:rPr>
                              </m:ctrlPr>
                            </m:sSupPr>
                            <m:e>
                              <m:r>
                                <a:rPr lang="en-US" sz="4000" i="1">
                                  <a:latin typeface="Cambria Math" panose="02040503050406030204" pitchFamily="18" charset="0"/>
                                  <a:ea typeface="Malgun Gothic" panose="020B0503020000020004" pitchFamily="34" charset="-127"/>
                                  <a:cs typeface="Times New Roman" panose="02020603050405020304" pitchFamily="18" charset="0"/>
                                </a:rPr>
                                <m:t>𝑥</m:t>
                              </m:r>
                            </m:e>
                            <m:sup>
                              <m:r>
                                <a:rPr lang="en-US" sz="4000" i="1">
                                  <a:latin typeface="Cambria Math" panose="02040503050406030204" pitchFamily="18" charset="0"/>
                                  <a:ea typeface="Malgun Gothic" panose="020B0503020000020004" pitchFamily="34" charset="-127"/>
                                  <a:cs typeface="Times New Roman" panose="02020603050405020304" pitchFamily="18" charset="0"/>
                                </a:rPr>
                                <m:t>2</m:t>
                              </m:r>
                            </m:sup>
                          </m:sSup>
                          <m:r>
                            <a:rPr lang="en-US" sz="4000" i="1">
                              <a:latin typeface="Cambria Math" panose="02040503050406030204" pitchFamily="18" charset="0"/>
                              <a:ea typeface="Malgun Gothic" panose="020B0503020000020004" pitchFamily="34" charset="-127"/>
                              <a:cs typeface="Times New Roman" panose="02020603050405020304" pitchFamily="18" charset="0"/>
                            </a:rPr>
                            <m:t>−</m:t>
                          </m:r>
                          <m:r>
                            <a:rPr lang="en-US" sz="4000" i="1">
                              <a:latin typeface="Cambria Math" panose="02040503050406030204" pitchFamily="18" charset="0"/>
                              <a:ea typeface="Malgun Gothic" panose="020B0503020000020004" pitchFamily="34" charset="-127"/>
                              <a:cs typeface="Times New Roman" panose="02020603050405020304" pitchFamily="18" charset="0"/>
                            </a:rPr>
                            <m:t>𝑥</m:t>
                          </m:r>
                          <m:r>
                            <a:rPr lang="en-US" sz="4000" i="1">
                              <a:latin typeface="Cambria Math" panose="02040503050406030204" pitchFamily="18" charset="0"/>
                              <a:ea typeface="Malgun Gothic" panose="020B0503020000020004" pitchFamily="34" charset="-127"/>
                              <a:cs typeface="Times New Roman" panose="02020603050405020304" pitchFamily="18" charset="0"/>
                            </a:rPr>
                            <m:t>+1</m:t>
                          </m:r>
                        </m:den>
                      </m:f>
                      <m:r>
                        <a:rPr lang="en-US" sz="4000" i="1">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4000" i="1">
                              <a:latin typeface="Cambria Math" panose="02040503050406030204" pitchFamily="18" charset="0"/>
                              <a:ea typeface="Malgun Gothic" panose="020B0503020000020004" pitchFamily="34" charset="-127"/>
                              <a:cs typeface="Times New Roman" panose="02020603050405020304" pitchFamily="18" charset="0"/>
                            </a:rPr>
                          </m:ctrlPr>
                        </m:fPr>
                        <m:num>
                          <m:r>
                            <a:rPr lang="en-US" sz="4000" i="1">
                              <a:latin typeface="Cambria Math" panose="02040503050406030204" pitchFamily="18" charset="0"/>
                              <a:ea typeface="Malgun Gothic" panose="020B0503020000020004" pitchFamily="34" charset="-127"/>
                              <a:cs typeface="Times New Roman" panose="02020603050405020304" pitchFamily="18" charset="0"/>
                            </a:rPr>
                            <m:t>3</m:t>
                          </m:r>
                        </m:num>
                        <m:den>
                          <m:sSup>
                            <m:sSupPr>
                              <m:ctrlPr>
                                <a:rPr lang="en-US" sz="4000" i="1">
                                  <a:latin typeface="Cambria Math" panose="02040503050406030204" pitchFamily="18" charset="0"/>
                                  <a:ea typeface="Malgun Gothic" panose="020B0503020000020004" pitchFamily="34" charset="-127"/>
                                  <a:cs typeface="Times New Roman" panose="02020603050405020304" pitchFamily="18" charset="0"/>
                                </a:rPr>
                              </m:ctrlPr>
                            </m:sSupPr>
                            <m:e>
                              <m:r>
                                <a:rPr lang="en-US" sz="4000" i="1">
                                  <a:latin typeface="Cambria Math" panose="02040503050406030204" pitchFamily="18" charset="0"/>
                                  <a:ea typeface="Malgun Gothic" panose="020B0503020000020004" pitchFamily="34" charset="-127"/>
                                  <a:cs typeface="Times New Roman" panose="02020603050405020304" pitchFamily="18" charset="0"/>
                                </a:rPr>
                                <m:t>𝑥</m:t>
                              </m:r>
                            </m:e>
                            <m:sup>
                              <m:r>
                                <a:rPr lang="en-US" sz="4000" i="1">
                                  <a:latin typeface="Cambria Math" panose="02040503050406030204" pitchFamily="18" charset="0"/>
                                  <a:ea typeface="Malgun Gothic" panose="020B0503020000020004" pitchFamily="34" charset="-127"/>
                                  <a:cs typeface="Times New Roman" panose="02020603050405020304" pitchFamily="18" charset="0"/>
                                </a:rPr>
                                <m:t>3</m:t>
                              </m:r>
                            </m:sup>
                          </m:sSup>
                          <m:r>
                            <a:rPr lang="en-US" sz="4000" i="1">
                              <a:latin typeface="Cambria Math" panose="02040503050406030204" pitchFamily="18" charset="0"/>
                              <a:ea typeface="Malgun Gothic" panose="020B0503020000020004" pitchFamily="34" charset="-127"/>
                              <a:cs typeface="Times New Roman" panose="02020603050405020304" pitchFamily="18" charset="0"/>
                            </a:rPr>
                            <m:t>+1</m:t>
                          </m:r>
                        </m:den>
                      </m:f>
                    </m:oMath>
                  </m:oMathPara>
                </a14:m>
                <a:endParaRPr lang="en-US" sz="4000" i="1" smtClean="0">
                  <a:effectLst/>
                  <a:latin typeface="Cambria Math" panose="02040503050406030204" pitchFamily="18" charset="0"/>
                  <a:ea typeface="Malgun Gothic" panose="020B0503020000020004" pitchFamily="34" charset="-127"/>
                  <a:cs typeface="Times New Roman" panose="02020603050405020304" pitchFamily="18" charset="0"/>
                </a:endParaRPr>
              </a:p>
              <a:p>
                <a:pPr>
                  <a:lnSpc>
                    <a:spcPct val="130000"/>
                  </a:lnSpc>
                  <a:tabLst>
                    <a:tab pos="2719705" algn="l"/>
                  </a:tabLst>
                </a:pPr>
                <a14:m>
                  <m:oMathPara xmlns:m="http://schemas.openxmlformats.org/officeDocument/2006/math">
                    <m:oMathParaPr>
                      <m:jc m:val="left"/>
                    </m:oMathParaPr>
                    <m:oMath xmlns:m="http://schemas.openxmlformats.org/officeDocument/2006/math">
                      <m:f>
                        <m:f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2</m:t>
                          </m:r>
                          <m:d>
                            <m:d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dPr>
                            <m:e>
                              <m:sSup>
                                <m:sSup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𝑥</m:t>
                                  </m:r>
                                </m:e>
                                <m:sup>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2</m:t>
                                  </m:r>
                                </m:sup>
                              </m:sSup>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𝑥</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+1</m:t>
                              </m:r>
                            </m:e>
                          </m:d>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−2</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𝑥</m:t>
                          </m:r>
                          <m:d>
                            <m:d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dPr>
                            <m:e>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𝑥</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+1</m:t>
                              </m:r>
                            </m:e>
                          </m:d>
                        </m:num>
                        <m:den>
                          <m:d>
                            <m:d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dPr>
                            <m:e>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𝑥</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+1</m:t>
                              </m:r>
                            </m:e>
                          </m:d>
                          <m:d>
                            <m:d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dPr>
                            <m:e>
                              <m:sSup>
                                <m:sSup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𝑥</m:t>
                                  </m:r>
                                </m:e>
                                <m:sup>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2</m:t>
                                  </m:r>
                                </m:sup>
                              </m:sSup>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𝑥</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+1</m:t>
                              </m:r>
                            </m:e>
                          </m:d>
                        </m:den>
                      </m:f>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3</m:t>
                          </m:r>
                        </m:num>
                        <m:den>
                          <m:sSup>
                            <m:sSup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𝑥</m:t>
                              </m:r>
                            </m:e>
                            <m:sup>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3</m:t>
                              </m:r>
                            </m:sup>
                          </m:sSup>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+1</m:t>
                          </m:r>
                        </m:den>
                      </m:f>
                    </m:oMath>
                  </m:oMathPara>
                </a14:m>
                <a:endParaRPr lang="en-US" sz="4000">
                  <a:effectLst/>
                  <a:latin typeface="Arial" panose="020B0604020202020204" pitchFamily="34" charset="0"/>
                  <a:ea typeface="Calibri" panose="020F0502020204030204" pitchFamily="34" charset="0"/>
                  <a:cs typeface="Arial" panose="020B0604020202020204" pitchFamily="34" charset="0"/>
                </a:endParaRPr>
              </a:p>
              <a:p>
                <a:pPr>
                  <a:lnSpc>
                    <a:spcPct val="130000"/>
                  </a:lnSpc>
                  <a:tabLst>
                    <a:tab pos="2719705" algn="l"/>
                  </a:tabLst>
                </a:pPr>
                <a14:m>
                  <m:oMathPara xmlns:m="http://schemas.openxmlformats.org/officeDocument/2006/math">
                    <m:oMathParaPr>
                      <m:jc m:val="left"/>
                    </m:oMathParaPr>
                    <m:oMath xmlns:m="http://schemas.openxmlformats.org/officeDocument/2006/math">
                      <m:f>
                        <m:f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2</m:t>
                          </m:r>
                          <m:sSup>
                            <m:sSup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𝑥</m:t>
                              </m:r>
                            </m:e>
                            <m:sup>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2</m:t>
                              </m:r>
                            </m:sup>
                          </m:sSup>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−2</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𝑥</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+2−2</m:t>
                          </m:r>
                          <m:sSup>
                            <m:sSup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𝑥</m:t>
                              </m:r>
                            </m:e>
                            <m:sup>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2</m:t>
                              </m:r>
                            </m:sup>
                          </m:sSup>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−2</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𝑥</m:t>
                          </m:r>
                        </m:num>
                        <m:den>
                          <m:sSup>
                            <m:sSup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𝑥</m:t>
                              </m:r>
                            </m:e>
                            <m:sup>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3</m:t>
                              </m:r>
                            </m:sup>
                          </m:sSup>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+1</m:t>
                          </m:r>
                        </m:den>
                      </m:f>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3</m:t>
                          </m:r>
                        </m:num>
                        <m:den>
                          <m:sSup>
                            <m:sSup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𝑥</m:t>
                              </m:r>
                            </m:e>
                            <m:sup>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3</m:t>
                              </m:r>
                            </m:sup>
                          </m:sSup>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+1</m:t>
                          </m:r>
                        </m:den>
                      </m:f>
                    </m:oMath>
                  </m:oMathPara>
                </a14:m>
                <a:endParaRPr lang="en-US" sz="4000">
                  <a:effectLst/>
                  <a:latin typeface="Arial" panose="020B0604020202020204" pitchFamily="34" charset="0"/>
                  <a:ea typeface="Calibri" panose="020F0502020204030204" pitchFamily="34" charset="0"/>
                  <a:cs typeface="Arial" panose="020B0604020202020204" pitchFamily="34" charset="0"/>
                </a:endParaRPr>
              </a:p>
              <a:p>
                <a:pPr>
                  <a:lnSpc>
                    <a:spcPct val="130000"/>
                  </a:lnSpc>
                  <a:tabLst>
                    <a:tab pos="2719705" algn="l"/>
                  </a:tabLst>
                </a:pPr>
                <a14:m>
                  <m:oMathPara xmlns:m="http://schemas.openxmlformats.org/officeDocument/2006/math">
                    <m:oMathParaPr>
                      <m:jc m:val="left"/>
                    </m:oMathParaPr>
                    <m:oMath xmlns:m="http://schemas.openxmlformats.org/officeDocument/2006/math">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−4</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𝑥</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+2=3</m:t>
                      </m:r>
                    </m:oMath>
                  </m:oMathPara>
                </a14:m>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20000"/>
                  </a:lnSpc>
                  <a:tabLst>
                    <a:tab pos="2719705" algn="l"/>
                  </a:tabLst>
                </a:pPr>
                <a14:m>
                  <m:oMathPara xmlns:m="http://schemas.openxmlformats.org/officeDocument/2006/math">
                    <m:oMathParaPr>
                      <m:jc m:val="left"/>
                    </m:oMathParaPr>
                    <m:oMath xmlns:m="http://schemas.openxmlformats.org/officeDocument/2006/math">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𝑥</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1</m:t>
                          </m:r>
                        </m:num>
                        <m:den>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4</m:t>
                          </m:r>
                        </m:den>
                      </m:f>
                      <m:r>
                        <a:rPr lang="en-US" sz="4000" b="0" i="1" smtClean="0">
                          <a:effectLst/>
                          <a:latin typeface="Cambria Math" panose="02040503050406030204" pitchFamily="18" charset="0"/>
                          <a:ea typeface="Malgun Gothic" panose="020B0503020000020004" pitchFamily="34" charset="-127"/>
                          <a:cs typeface="Times New Roman" panose="02020603050405020304" pitchFamily="18" charset="0"/>
                        </a:rPr>
                        <m:t> </m:t>
                      </m:r>
                      <m:r>
                        <m:rPr>
                          <m:nor/>
                        </m:rPr>
                        <a:rPr lang="en-US" sz="4000">
                          <a:latin typeface="Arial" panose="020B0604020202020204" pitchFamily="34" charset="0"/>
                          <a:ea typeface="Malgun Gothic" panose="020B0503020000020004" pitchFamily="34" charset="-127"/>
                          <a:cs typeface="Arial" panose="020B0604020202020204" pitchFamily="34" charset="0"/>
                        </a:rPr>
                        <m:t>(</m:t>
                      </m:r>
                      <m:r>
                        <m:rPr>
                          <m:nor/>
                        </m:rPr>
                        <a:rPr lang="en-US" sz="4000">
                          <a:latin typeface="Arial" panose="020B0604020202020204" pitchFamily="34" charset="0"/>
                          <a:ea typeface="Malgun Gothic" panose="020B0503020000020004" pitchFamily="34" charset="-127"/>
                          <a:cs typeface="Arial" panose="020B0604020202020204" pitchFamily="34" charset="0"/>
                        </a:rPr>
                        <m:t>TM</m:t>
                      </m:r>
                      <m:r>
                        <m:rPr>
                          <m:nor/>
                        </m:rPr>
                        <a:rPr lang="en-US" sz="4000">
                          <a:latin typeface="Arial" panose="020B0604020202020204" pitchFamily="34" charset="0"/>
                          <a:ea typeface="Malgun Gothic" panose="020B0503020000020004" pitchFamily="34" charset="-127"/>
                          <a:cs typeface="Arial" panose="020B0604020202020204" pitchFamily="34" charset="0"/>
                        </a:rPr>
                        <m:t>Đ</m:t>
                      </m:r>
                      <m:r>
                        <m:rPr>
                          <m:nor/>
                        </m:rPr>
                        <a:rPr lang="en-US" sz="4000">
                          <a:latin typeface="Arial" panose="020B0604020202020204" pitchFamily="34" charset="0"/>
                          <a:ea typeface="Malgun Gothic" panose="020B0503020000020004" pitchFamily="34" charset="-127"/>
                          <a:cs typeface="Arial" panose="020B0604020202020204" pitchFamily="34" charset="0"/>
                        </a:rPr>
                        <m:t>K</m:t>
                      </m:r>
                      <m:r>
                        <m:rPr>
                          <m:nor/>
                        </m:rPr>
                        <a:rPr lang="en-US" sz="4000">
                          <a:latin typeface="Arial" panose="020B0604020202020204" pitchFamily="34" charset="0"/>
                          <a:ea typeface="Malgun Gothic" panose="020B0503020000020004" pitchFamily="34" charset="-127"/>
                          <a:cs typeface="Arial" panose="020B0604020202020204" pitchFamily="34" charset="0"/>
                        </a:rPr>
                        <m:t>)</m:t>
                      </m:r>
                    </m:oMath>
                  </m:oMathPara>
                </a14:m>
                <a:endParaRPr lang="en-US" sz="4000" smtClean="0">
                  <a:effectLst/>
                  <a:latin typeface="Arial" panose="020B0604020202020204" pitchFamily="34" charset="0"/>
                  <a:ea typeface="Malgun Gothic" panose="020B0503020000020004" pitchFamily="34" charset="-127"/>
                  <a:cs typeface="Arial" panose="020B0604020202020204" pitchFamily="34" charset="0"/>
                </a:endParaRPr>
              </a:p>
              <a:p>
                <a:pPr algn="just">
                  <a:lnSpc>
                    <a:spcPct val="120000"/>
                  </a:lnSpc>
                  <a:tabLst>
                    <a:tab pos="2719705" algn="l"/>
                  </a:tabLst>
                </a:pPr>
                <a14:m>
                  <m:oMathPara xmlns:m="http://schemas.openxmlformats.org/officeDocument/2006/math">
                    <m:oMathParaPr>
                      <m:jc m:val="left"/>
                    </m:oMathParaPr>
                    <m:oMath xmlns:m="http://schemas.openxmlformats.org/officeDocument/2006/math">
                      <m:r>
                        <m:rPr>
                          <m:nor/>
                        </m:rPr>
                        <a:rPr lang="en-US" sz="4000">
                          <a:latin typeface="Arial" panose="020B0604020202020204" pitchFamily="34" charset="0"/>
                          <a:ea typeface="Malgun Gothic" panose="020B0503020000020004" pitchFamily="34" charset="-127"/>
                          <a:cs typeface="Arial" panose="020B0604020202020204" pitchFamily="34" charset="0"/>
                        </a:rPr>
                        <m:t>V</m:t>
                      </m:r>
                      <m:r>
                        <m:rPr>
                          <m:nor/>
                        </m:rPr>
                        <a:rPr lang="en-US" sz="4000">
                          <a:latin typeface="Arial" panose="020B0604020202020204" pitchFamily="34" charset="0"/>
                          <a:ea typeface="Malgun Gothic" panose="020B0503020000020004" pitchFamily="34" charset="-127"/>
                          <a:cs typeface="Arial" panose="020B0604020202020204" pitchFamily="34" charset="0"/>
                        </a:rPr>
                        <m:t>ậ</m:t>
                      </m:r>
                      <m:r>
                        <m:rPr>
                          <m:nor/>
                        </m:rPr>
                        <a:rPr lang="en-US" sz="4000">
                          <a:latin typeface="Arial" panose="020B0604020202020204" pitchFamily="34" charset="0"/>
                          <a:ea typeface="Malgun Gothic" panose="020B0503020000020004" pitchFamily="34" charset="-127"/>
                          <a:cs typeface="Arial" panose="020B0604020202020204" pitchFamily="34" charset="0"/>
                        </a:rPr>
                        <m:t>y</m:t>
                      </m:r>
                      <m:r>
                        <m:rPr>
                          <m:nor/>
                        </m:rPr>
                        <a:rPr lang="en-US" sz="4000">
                          <a:latin typeface="Arial" panose="020B0604020202020204" pitchFamily="34" charset="0"/>
                          <a:ea typeface="Malgun Gothic" panose="020B0503020000020004" pitchFamily="34" charset="-127"/>
                          <a:cs typeface="Arial" panose="020B0604020202020204" pitchFamily="34" charset="0"/>
                        </a:rPr>
                        <m:t> </m:t>
                      </m:r>
                      <m:r>
                        <m:rPr>
                          <m:nor/>
                        </m:rPr>
                        <a:rPr lang="en-US" sz="4000">
                          <a:latin typeface="Arial" panose="020B0604020202020204" pitchFamily="34" charset="0"/>
                          <a:ea typeface="Malgun Gothic" panose="020B0503020000020004" pitchFamily="34" charset="-127"/>
                          <a:cs typeface="Arial" panose="020B0604020202020204" pitchFamily="34" charset="0"/>
                        </a:rPr>
                        <m:t>ph</m:t>
                      </m:r>
                      <m:r>
                        <m:rPr>
                          <m:nor/>
                        </m:rPr>
                        <a:rPr lang="en-US" sz="4000">
                          <a:latin typeface="Arial" panose="020B0604020202020204" pitchFamily="34" charset="0"/>
                          <a:ea typeface="Malgun Gothic" panose="020B0503020000020004" pitchFamily="34" charset="-127"/>
                          <a:cs typeface="Arial" panose="020B0604020202020204" pitchFamily="34" charset="0"/>
                        </a:rPr>
                        <m:t>ươ</m:t>
                      </m:r>
                      <m:r>
                        <m:rPr>
                          <m:nor/>
                        </m:rPr>
                        <a:rPr lang="en-US" sz="4000">
                          <a:latin typeface="Arial" panose="020B0604020202020204" pitchFamily="34" charset="0"/>
                          <a:ea typeface="Malgun Gothic" panose="020B0503020000020004" pitchFamily="34" charset="-127"/>
                          <a:cs typeface="Arial" panose="020B0604020202020204" pitchFamily="34" charset="0"/>
                        </a:rPr>
                        <m:t>ng</m:t>
                      </m:r>
                      <m:r>
                        <m:rPr>
                          <m:nor/>
                        </m:rPr>
                        <a:rPr lang="en-US" sz="4000">
                          <a:latin typeface="Arial" panose="020B0604020202020204" pitchFamily="34" charset="0"/>
                          <a:ea typeface="Malgun Gothic" panose="020B0503020000020004" pitchFamily="34" charset="-127"/>
                          <a:cs typeface="Arial" panose="020B0604020202020204" pitchFamily="34" charset="0"/>
                        </a:rPr>
                        <m:t> </m:t>
                      </m:r>
                      <m:r>
                        <m:rPr>
                          <m:nor/>
                        </m:rPr>
                        <a:rPr lang="en-US" sz="4000">
                          <a:latin typeface="Arial" panose="020B0604020202020204" pitchFamily="34" charset="0"/>
                          <a:ea typeface="Malgun Gothic" panose="020B0503020000020004" pitchFamily="34" charset="-127"/>
                          <a:cs typeface="Arial" panose="020B0604020202020204" pitchFamily="34" charset="0"/>
                        </a:rPr>
                        <m:t>tr</m:t>
                      </m:r>
                      <m:r>
                        <m:rPr>
                          <m:nor/>
                        </m:rPr>
                        <a:rPr lang="en-US" sz="4000">
                          <a:latin typeface="Arial" panose="020B0604020202020204" pitchFamily="34" charset="0"/>
                          <a:ea typeface="Malgun Gothic" panose="020B0503020000020004" pitchFamily="34" charset="-127"/>
                          <a:cs typeface="Arial" panose="020B0604020202020204" pitchFamily="34" charset="0"/>
                        </a:rPr>
                        <m:t>ì</m:t>
                      </m:r>
                      <m:r>
                        <m:rPr>
                          <m:nor/>
                        </m:rPr>
                        <a:rPr lang="en-US" sz="4000">
                          <a:latin typeface="Arial" panose="020B0604020202020204" pitchFamily="34" charset="0"/>
                          <a:ea typeface="Malgun Gothic" panose="020B0503020000020004" pitchFamily="34" charset="-127"/>
                          <a:cs typeface="Arial" panose="020B0604020202020204" pitchFamily="34" charset="0"/>
                        </a:rPr>
                        <m:t>nh</m:t>
                      </m:r>
                      <m:r>
                        <m:rPr>
                          <m:nor/>
                        </m:rPr>
                        <a:rPr lang="en-US" sz="4000">
                          <a:latin typeface="Arial" panose="020B0604020202020204" pitchFamily="34" charset="0"/>
                          <a:ea typeface="Malgun Gothic" panose="020B0503020000020004" pitchFamily="34" charset="-127"/>
                          <a:cs typeface="Arial" panose="020B0604020202020204" pitchFamily="34" charset="0"/>
                        </a:rPr>
                        <m:t> </m:t>
                      </m:r>
                      <m:r>
                        <m:rPr>
                          <m:nor/>
                        </m:rPr>
                        <a:rPr lang="en-US" sz="4000">
                          <a:latin typeface="Arial" panose="020B0604020202020204" pitchFamily="34" charset="0"/>
                          <a:ea typeface="Malgun Gothic" panose="020B0503020000020004" pitchFamily="34" charset="-127"/>
                          <a:cs typeface="Arial" panose="020B0604020202020204" pitchFamily="34" charset="0"/>
                        </a:rPr>
                        <m:t>c</m:t>
                      </m:r>
                      <m:r>
                        <m:rPr>
                          <m:nor/>
                        </m:rPr>
                        <a:rPr lang="en-US" sz="4000">
                          <a:latin typeface="Arial" panose="020B0604020202020204" pitchFamily="34" charset="0"/>
                          <a:ea typeface="Malgun Gothic" panose="020B0503020000020004" pitchFamily="34" charset="-127"/>
                          <a:cs typeface="Arial" panose="020B0604020202020204" pitchFamily="34" charset="0"/>
                        </a:rPr>
                        <m:t>ó </m:t>
                      </m:r>
                      <m:r>
                        <m:rPr>
                          <m:nor/>
                        </m:rPr>
                        <a:rPr lang="en-US" sz="4000">
                          <a:latin typeface="Arial" panose="020B0604020202020204" pitchFamily="34" charset="0"/>
                          <a:ea typeface="Malgun Gothic" panose="020B0503020000020004" pitchFamily="34" charset="-127"/>
                          <a:cs typeface="Arial" panose="020B0604020202020204" pitchFamily="34" charset="0"/>
                        </a:rPr>
                        <m:t>nghi</m:t>
                      </m:r>
                      <m:r>
                        <m:rPr>
                          <m:nor/>
                        </m:rPr>
                        <a:rPr lang="en-US" sz="4000">
                          <a:latin typeface="Arial" panose="020B0604020202020204" pitchFamily="34" charset="0"/>
                          <a:ea typeface="Malgun Gothic" panose="020B0503020000020004" pitchFamily="34" charset="-127"/>
                          <a:cs typeface="Arial" panose="020B0604020202020204" pitchFamily="34" charset="0"/>
                        </a:rPr>
                        <m:t>ệ</m:t>
                      </m:r>
                      <m:r>
                        <m:rPr>
                          <m:nor/>
                        </m:rPr>
                        <a:rPr lang="en-US" sz="4000">
                          <a:latin typeface="Arial" panose="020B0604020202020204" pitchFamily="34" charset="0"/>
                          <a:ea typeface="Malgun Gothic" panose="020B0503020000020004" pitchFamily="34" charset="-127"/>
                          <a:cs typeface="Arial" panose="020B0604020202020204" pitchFamily="34" charset="0"/>
                        </a:rPr>
                        <m:t>m</m:t>
                      </m:r>
                      <m:r>
                        <a:rPr lang="en-US" sz="4000" b="0" i="1" smtClean="0">
                          <a:latin typeface="Cambria Math" panose="02040503050406030204" pitchFamily="18" charset="0"/>
                          <a:ea typeface="Malgun Gothic" panose="020B0503020000020004" pitchFamily="34" charset="-127"/>
                          <a:cs typeface="Arial" panose="020B0604020202020204" pitchFamily="34" charset="0"/>
                        </a:rPr>
                        <m:t> </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𝑥</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1</m:t>
                          </m:r>
                        </m:num>
                        <m:den>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4</m:t>
                          </m:r>
                        </m:den>
                      </m:f>
                      <m:r>
                        <a:rPr lang="en-US" sz="4000" b="0" i="1" smtClean="0">
                          <a:effectLst/>
                          <a:latin typeface="Cambria Math" panose="02040503050406030204" pitchFamily="18" charset="0"/>
                          <a:ea typeface="Malgun Gothic" panose="020B0503020000020004" pitchFamily="34" charset="-127"/>
                          <a:cs typeface="Times New Roman" panose="02020603050405020304" pitchFamily="18" charset="0"/>
                        </a:rPr>
                        <m:t>.</m:t>
                      </m:r>
                    </m:oMath>
                  </m:oMathPara>
                </a14:m>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3" name="Rectangle 32"/>
              <p:cNvSpPr>
                <a:spLocks noRot="1" noChangeAspect="1" noMove="1" noResize="1" noEditPoints="1" noAdjustHandles="1" noChangeArrowheads="1" noChangeShapeType="1" noTextEdit="1"/>
              </p:cNvSpPr>
              <p:nvPr/>
            </p:nvSpPr>
            <p:spPr>
              <a:xfrm>
                <a:off x="8910256" y="1582887"/>
                <a:ext cx="8691944" cy="8513613"/>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304800" y="2723587"/>
                <a:ext cx="7182031" cy="1259127"/>
              </a:xfrm>
              <a:prstGeom prst="rect">
                <a:avLst/>
              </a:prstGeom>
            </p:spPr>
            <p:txBody>
              <a:bodyPr wrap="none">
                <a:spAutoFit/>
              </a:bodyPr>
              <a:lstStyle/>
              <a:p>
                <a:pPr/>
                <a14:m>
                  <m:oMathPara xmlns:m="http://schemas.openxmlformats.org/officeDocument/2006/math">
                    <m:oMathParaPr>
                      <m:jc m:val="left"/>
                    </m:oMathParaPr>
                    <m:oMath xmlns:m="http://schemas.openxmlformats.org/officeDocument/2006/math">
                      <m:r>
                        <m:rPr>
                          <m:nor/>
                        </m:rPr>
                        <a:rPr lang="en-US" sz="4000" smtClean="0">
                          <a:solidFill>
                            <a:prstClr val="black"/>
                          </a:solidFill>
                          <a:latin typeface="Arial" panose="020B0604020202020204" pitchFamily="34" charset="0"/>
                          <a:ea typeface="Malgun Gothic" panose="020B0503020000020004" pitchFamily="34" charset="-127"/>
                          <a:cs typeface="Arial" panose="020B0604020202020204" pitchFamily="34" charset="0"/>
                        </a:rPr>
                        <m:t>a</m:t>
                      </m:r>
                      <m:r>
                        <m:rPr>
                          <m:nor/>
                        </m:rPr>
                        <a:rPr lang="en-US" sz="4000" smtClean="0">
                          <a:solidFill>
                            <a:prstClr val="black"/>
                          </a:solidFill>
                          <a:latin typeface="Arial" panose="020B0604020202020204" pitchFamily="34" charset="0"/>
                          <a:ea typeface="Malgun Gothic" panose="020B0503020000020004" pitchFamily="34" charset="-127"/>
                          <a:cs typeface="Arial" panose="020B0604020202020204" pitchFamily="34" charset="0"/>
                        </a:rPr>
                        <m:t>)</m:t>
                      </m:r>
                      <m:r>
                        <a:rPr lang="en-US" sz="4000" b="0" i="1" smtClean="0">
                          <a:solidFill>
                            <a:prstClr val="black"/>
                          </a:solidFill>
                          <a:latin typeface="Cambria Math" panose="02040503050406030204" pitchFamily="18" charset="0"/>
                          <a:ea typeface="Malgun Gothic" panose="020B0503020000020004" pitchFamily="34" charset="-127"/>
                          <a:cs typeface="Arial" panose="020B0604020202020204" pitchFamily="34" charset="0"/>
                        </a:rPr>
                        <m:t> </m:t>
                      </m:r>
                      <m:f>
                        <m:fPr>
                          <m:ctrlP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fPr>
                        <m:num>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2</m:t>
                          </m:r>
                        </m:num>
                        <m:den>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𝑥</m:t>
                          </m:r>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+1</m:t>
                          </m:r>
                        </m:den>
                      </m:f>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fPr>
                        <m:num>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2</m:t>
                          </m:r>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𝑥</m:t>
                          </m:r>
                        </m:num>
                        <m:den>
                          <m:sSup>
                            <m:sSupPr>
                              <m:ctrlP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sSupPr>
                            <m:e>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𝑥</m:t>
                              </m:r>
                            </m:e>
                            <m:sup>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2</m:t>
                              </m:r>
                            </m:sup>
                          </m:sSup>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𝑥</m:t>
                          </m:r>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+1</m:t>
                          </m:r>
                        </m:den>
                      </m:f>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fPr>
                        <m:num>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3</m:t>
                          </m:r>
                        </m:num>
                        <m:den>
                          <m:sSup>
                            <m:sSupPr>
                              <m:ctrlP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sSupPr>
                            <m:e>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𝑥</m:t>
                              </m:r>
                            </m:e>
                            <m:sup>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3</m:t>
                              </m:r>
                            </m:sup>
                          </m:sSup>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+1</m:t>
                          </m:r>
                        </m:den>
                      </m:f>
                    </m:oMath>
                  </m:oMathPara>
                </a14:m>
                <a:endParaRPr lang="en-US" sz="4000"/>
              </a:p>
            </p:txBody>
          </p:sp>
        </mc:Choice>
        <mc:Fallback xmlns="">
          <p:sp>
            <p:nvSpPr>
              <p:cNvPr id="3" name="Rectangle 2"/>
              <p:cNvSpPr>
                <a:spLocks noRot="1" noChangeAspect="1" noMove="1" noResize="1" noEditPoints="1" noAdjustHandles="1" noChangeArrowheads="1" noChangeShapeType="1" noTextEdit="1"/>
              </p:cNvSpPr>
              <p:nvPr/>
            </p:nvSpPr>
            <p:spPr>
              <a:xfrm>
                <a:off x="304800" y="2723587"/>
                <a:ext cx="7182031" cy="1259127"/>
              </a:xfrm>
              <a:prstGeom prst="rect">
                <a:avLst/>
              </a:prstGeom>
              <a:blipFill>
                <a:blip r:embed="rId14"/>
                <a:stretch>
                  <a:fillRect/>
                </a:stretch>
              </a:blipFill>
            </p:spPr>
            <p:txBody>
              <a:bodyPr/>
              <a:lstStyle/>
              <a:p>
                <a:r>
                  <a:rPr lang="en-US">
                    <a:noFill/>
                  </a:rPr>
                  <a:t> </a:t>
                </a:r>
              </a:p>
            </p:txBody>
          </p:sp>
        </mc:Fallback>
      </mc:AlternateContent>
      <p:pic>
        <p:nvPicPr>
          <p:cNvPr id="4" name="Picture 3"/>
          <p:cNvPicPr>
            <a:picLocks noChangeAspect="1"/>
          </p:cNvPicPr>
          <p:nvPr/>
        </p:nvPicPr>
        <p:blipFill>
          <a:blip r:embed="rId15"/>
          <a:stretch>
            <a:fillRect/>
          </a:stretch>
        </p:blipFill>
        <p:spPr>
          <a:xfrm>
            <a:off x="2511936" y="7251219"/>
            <a:ext cx="2767758" cy="2839265"/>
          </a:xfrm>
          <a:prstGeom prst="rect">
            <a:avLst/>
          </a:prstGeom>
        </p:spPr>
      </p:pic>
      <mc:AlternateContent xmlns:mc="http://schemas.openxmlformats.org/markup-compatibility/2006" xmlns:a14="http://schemas.microsoft.com/office/drawing/2010/main">
        <mc:Choice Requires="a14">
          <p:sp>
            <p:nvSpPr>
              <p:cNvPr id="5" name="Rectangle 4"/>
              <p:cNvSpPr/>
              <p:nvPr/>
            </p:nvSpPr>
            <p:spPr>
              <a:xfrm>
                <a:off x="10134600" y="342900"/>
                <a:ext cx="3516412" cy="809261"/>
              </a:xfrm>
              <a:prstGeom prst="rect">
                <a:avLst/>
              </a:prstGeom>
            </p:spPr>
            <p:txBody>
              <a:bodyPr wrap="none">
                <a:spAutoFit/>
              </a:bodyPr>
              <a:lstStyle/>
              <a:p>
                <a:pPr lvl="0" algn="just">
                  <a:lnSpc>
                    <a:spcPct val="130000"/>
                  </a:lnSpc>
                  <a:tabLst>
                    <a:tab pos="2719705" algn="l"/>
                  </a:tabLst>
                </a:pPr>
                <a:r>
                  <a:rPr lang="en-US" sz="4000">
                    <a:solidFill>
                      <a:prstClr val="black"/>
                    </a:solidFill>
                    <a:latin typeface="Arial" panose="020B0604020202020204" pitchFamily="34" charset="0"/>
                    <a:ea typeface="Malgun Gothic" panose="020B0503020000020004" pitchFamily="34" charset="-127"/>
                    <a:cs typeface="Arial" panose="020B0604020202020204" pitchFamily="34" charset="0"/>
                  </a:rPr>
                  <a:t>ĐKXĐ: </a:t>
                </a:r>
                <a14:m>
                  <m:oMath xmlns:m="http://schemas.openxmlformats.org/officeDocument/2006/math">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𝑥</m:t>
                    </m:r>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≠−1</m:t>
                    </m:r>
                  </m:oMath>
                </a14:m>
                <a:endParaRPr lang="en-US" sz="40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0134600" y="342900"/>
                <a:ext cx="3516412" cy="809261"/>
              </a:xfrm>
              <a:prstGeom prst="rect">
                <a:avLst/>
              </a:prstGeom>
              <a:blipFill>
                <a:blip r:embed="rId16"/>
                <a:stretch>
                  <a:fillRect l="-6250" t="-752" b="-31579"/>
                </a:stretch>
              </a:blipFill>
            </p:spPr>
            <p:txBody>
              <a:bodyPr/>
              <a:lstStyle/>
              <a:p>
                <a:r>
                  <a:rPr lang="en-US">
                    <a:noFill/>
                  </a:rPr>
                  <a:t> </a:t>
                </a:r>
              </a:p>
            </p:txBody>
          </p:sp>
        </mc:Fallback>
      </mc:AlternateContent>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p:cTn id="15" dur="500" fill="hold"/>
                                        <p:tgtEl>
                                          <p:spTgt spid="32"/>
                                        </p:tgtEl>
                                        <p:attrNameLst>
                                          <p:attrName>ppt_w</p:attrName>
                                        </p:attrNameLst>
                                      </p:cBhvr>
                                      <p:tavLst>
                                        <p:tav tm="0">
                                          <p:val>
                                            <p:fltVal val="0"/>
                                          </p:val>
                                        </p:tav>
                                        <p:tav tm="100000">
                                          <p:val>
                                            <p:strVal val="#ppt_w"/>
                                          </p:val>
                                        </p:tav>
                                      </p:tavLst>
                                    </p:anim>
                                    <p:anim calcmode="lin" valueType="num">
                                      <p:cBhvr>
                                        <p:cTn id="16" dur="500" fill="hold"/>
                                        <p:tgtEl>
                                          <p:spTgt spid="32"/>
                                        </p:tgtEl>
                                        <p:attrNameLst>
                                          <p:attrName>ppt_h</p:attrName>
                                        </p:attrNameLst>
                                      </p:cBhvr>
                                      <p:tavLst>
                                        <p:tav tm="0">
                                          <p:val>
                                            <p:fltVal val="0"/>
                                          </p:val>
                                        </p:tav>
                                        <p:tav tm="100000">
                                          <p:val>
                                            <p:strVal val="#ppt_h"/>
                                          </p:val>
                                        </p:tav>
                                      </p:tavLst>
                                    </p:anim>
                                    <p:animEffect transition="in" filter="fade">
                                      <p:cBhvr>
                                        <p:cTn id="17" dur="5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wipe(up)">
                                      <p:cBhvr>
                                        <p:cTn id="2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3" grpId="0"/>
      <p:bldP spid="3"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6EA"/>
        </a:solidFill>
        <a:effectLst/>
      </p:bgPr>
    </p:bg>
    <p:spTree>
      <p:nvGrpSpPr>
        <p:cNvPr id="1" name=""/>
        <p:cNvGrpSpPr/>
        <p:nvPr/>
      </p:nvGrpSpPr>
      <p:grpSpPr>
        <a:xfrm>
          <a:off x="0" y="0"/>
          <a:ext cx="0" cy="0"/>
          <a:chOff x="0" y="0"/>
          <a:chExt cx="0" cy="0"/>
        </a:xfrm>
      </p:grpSpPr>
      <p:grpSp>
        <p:nvGrpSpPr>
          <p:cNvPr id="12" name="Group 6"/>
          <p:cNvGrpSpPr/>
          <p:nvPr/>
        </p:nvGrpSpPr>
        <p:grpSpPr>
          <a:xfrm>
            <a:off x="8158248" y="38100"/>
            <a:ext cx="10129752" cy="10248900"/>
            <a:chOff x="0" y="0"/>
            <a:chExt cx="5157348" cy="1771366"/>
          </a:xfrm>
        </p:grpSpPr>
        <p:sp>
          <p:nvSpPr>
            <p:cNvPr id="13" name="Freeform 7"/>
            <p:cNvSpPr/>
            <p:nvPr/>
          </p:nvSpPr>
          <p:spPr>
            <a:xfrm>
              <a:off x="0" y="0"/>
              <a:ext cx="5157348" cy="1771366"/>
            </a:xfrm>
            <a:custGeom>
              <a:avLst/>
              <a:gdLst/>
              <a:ahLst/>
              <a:cxnLst/>
              <a:rect l="l" t="t" r="r" b="b"/>
              <a:pathLst>
                <a:path w="5157348" h="1771366">
                  <a:moveTo>
                    <a:pt x="0" y="0"/>
                  </a:moveTo>
                  <a:lnTo>
                    <a:pt x="5157348" y="0"/>
                  </a:lnTo>
                  <a:lnTo>
                    <a:pt x="5157348" y="1771366"/>
                  </a:lnTo>
                  <a:lnTo>
                    <a:pt x="0" y="1771366"/>
                  </a:lnTo>
                  <a:close/>
                </a:path>
              </a:pathLst>
            </a:custGeom>
            <a:solidFill>
              <a:srgbClr val="FFFFFF"/>
            </a:solidFill>
            <a:ln w="95250" cap="sq">
              <a:solidFill>
                <a:srgbClr val="383E48"/>
              </a:solidFill>
              <a:prstDash val="solid"/>
              <a:miter/>
            </a:ln>
          </p:spPr>
        </p:sp>
        <p:sp>
          <p:nvSpPr>
            <p:cNvPr id="14" name="TextBox 8"/>
            <p:cNvSpPr txBox="1"/>
            <p:nvPr/>
          </p:nvSpPr>
          <p:spPr>
            <a:xfrm>
              <a:off x="0" y="-38100"/>
              <a:ext cx="5157348" cy="1809466"/>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5" name="Freeform 25"/>
          <p:cNvSpPr/>
          <p:nvPr/>
        </p:nvSpPr>
        <p:spPr>
          <a:xfrm>
            <a:off x="-770962" y="4984802"/>
            <a:ext cx="2520898" cy="2520898"/>
          </a:xfrm>
          <a:custGeom>
            <a:avLst/>
            <a:gdLst/>
            <a:ahLst/>
            <a:cxnLst/>
            <a:rect l="l" t="t" r="r" b="b"/>
            <a:pathLst>
              <a:path w="2520898" h="2520898">
                <a:moveTo>
                  <a:pt x="0" y="0"/>
                </a:moveTo>
                <a:lnTo>
                  <a:pt x="2520898" y="0"/>
                </a:lnTo>
                <a:lnTo>
                  <a:pt x="2520898" y="2520898"/>
                </a:lnTo>
                <a:lnTo>
                  <a:pt x="0" y="2520898"/>
                </a:lnTo>
                <a:lnTo>
                  <a:pt x="0" y="0"/>
                </a:lnTo>
                <a:close/>
              </a:path>
            </a:pathLst>
          </a:custGeom>
          <a:blipFill>
            <a:blip r:embed="rId2">
              <a:extLst>
                <a:ext uri="{96DAC541-7B7A-43D3-8B79-37D633B846F1}">
                  <asvg:svgBlip xmlns="" xmlns:asvg="http://schemas.microsoft.com/office/drawing/2016/SVG/main" r:embed="rId11"/>
                </a:ext>
              </a:extLst>
            </a:blip>
            <a:stretch>
              <a:fillRect/>
            </a:stretch>
          </a:blipFill>
        </p:spPr>
      </p:sp>
      <p:sp>
        <p:nvSpPr>
          <p:cNvPr id="26" name="Rectangle 25"/>
          <p:cNvSpPr/>
          <p:nvPr/>
        </p:nvSpPr>
        <p:spPr>
          <a:xfrm>
            <a:off x="304800" y="361387"/>
            <a:ext cx="6447714" cy="2000548"/>
          </a:xfrm>
          <a:prstGeom prst="rect">
            <a:avLst/>
          </a:prstGeom>
        </p:spPr>
        <p:txBody>
          <a:bodyPr wrap="square">
            <a:spAutoFit/>
          </a:bodyPr>
          <a:lstStyle/>
          <a:p>
            <a:pPr marL="0" marR="0" lvl="0" indent="0" algn="just" defTabSz="914400" rtl="0" eaLnBrk="1" fontAlgn="auto" latinLnBrk="0" hangingPunct="1">
              <a:lnSpc>
                <a:spcPct val="150000"/>
              </a:lnSpc>
              <a:spcBef>
                <a:spcPts val="600"/>
              </a:spcBef>
              <a:spcAft>
                <a:spcPts val="600"/>
              </a:spcAft>
              <a:buClr>
                <a:srgbClr val="000000"/>
              </a:buClr>
              <a:buSzTx/>
              <a:buFontTx/>
              <a:buNone/>
              <a:tabLst/>
              <a:defRPr/>
            </a:pPr>
            <a:r>
              <a:rPr kumimoji="0" lang="vi-VN" sz="4000" b="1" i="0" u="none" strike="noStrike" kern="1200" cap="none" spc="0"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sym typeface="Arial"/>
              </a:rPr>
              <a:t>Bài </a:t>
            </a:r>
            <a:r>
              <a:rPr kumimoji="0" lang="en-US" sz="4000" b="1" i="0" u="none" strike="noStrike" kern="1200" cap="none" spc="0"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sym typeface="Arial"/>
              </a:rPr>
              <a:t>4</a:t>
            </a:r>
            <a:r>
              <a:rPr kumimoji="0" lang="vi-VN" sz="4000" b="1" i="0" u="none" strike="noStrike" kern="1200" cap="none" spc="0"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sym typeface="Arial"/>
              </a:rPr>
              <a:t> (SGK</a:t>
            </a:r>
            <a:r>
              <a:rPr kumimoji="0" lang="en-US" sz="4000" b="1" i="0" u="none" strike="noStrike" kern="1200" cap="none" spc="0"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sym typeface="Arial"/>
              </a:rPr>
              <a:t> – </a:t>
            </a:r>
            <a:r>
              <a:rPr kumimoji="0" lang="vi-VN" sz="4000" b="1" i="0" u="none" strike="noStrike" kern="1200" cap="none" spc="0"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sym typeface="Arial"/>
              </a:rPr>
              <a:t>tr.</a:t>
            </a:r>
            <a:r>
              <a:rPr kumimoji="0" lang="en-US" sz="4000" b="1" i="0" u="none" strike="noStrike" kern="1200" cap="none" spc="0"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sym typeface="Arial"/>
              </a:rPr>
              <a:t>1</a:t>
            </a:r>
            <a:r>
              <a:rPr kumimoji="0" lang="en-US" sz="4000" b="1" i="0" u="none" strike="noStrike" kern="0" cap="none" spc="0"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sym typeface="Arial"/>
              </a:rPr>
              <a:t>27</a:t>
            </a:r>
            <a:r>
              <a:rPr kumimoji="0" lang="en-US" sz="4000" b="1" i="0" u="none" strike="noStrike" kern="1200" cap="none" spc="0"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sym typeface="Arial"/>
              </a:rPr>
              <a:t>) </a:t>
            </a:r>
          </a:p>
          <a:p>
            <a:pPr marL="0" marR="0" lvl="0" indent="0" algn="just" defTabSz="914400" rtl="0" eaLnBrk="1" fontAlgn="auto" latinLnBrk="0" hangingPunct="1">
              <a:lnSpc>
                <a:spcPct val="150000"/>
              </a:lnSpc>
              <a:spcBef>
                <a:spcPts val="600"/>
              </a:spcBef>
              <a:spcAft>
                <a:spcPts val="600"/>
              </a:spcAft>
              <a:buClr>
                <a:srgbClr val="000000"/>
              </a:buClr>
              <a:buSzTx/>
              <a:buFontTx/>
              <a:buNone/>
              <a:tabLst/>
              <a:defRPr/>
            </a:pPr>
            <a:r>
              <a:rPr kumimoji="0" lang="vi-VN" sz="4000" b="0" i="0" u="none" strike="noStrike" kern="0" cap="none" spc="0" normalizeH="0" baseline="0" noProof="0" smtClean="0">
                <a:ln>
                  <a:noFill/>
                </a:ln>
                <a:solidFill>
                  <a:prstClr val="black"/>
                </a:solidFill>
                <a:effectLst/>
                <a:uLnTx/>
                <a:uFillTx/>
                <a:latin typeface="Arial"/>
                <a:ea typeface="+mn-ea"/>
                <a:cs typeface="Arial" panose="020B0604020202020204" pitchFamily="34" charset="0"/>
                <a:sym typeface="Arial"/>
              </a:rPr>
              <a:t>Giải </a:t>
            </a:r>
            <a:r>
              <a:rPr kumimoji="0" lang="vi-VN" sz="4000" b="0" i="0" u="none" strike="noStrike" kern="0" cap="none" spc="0" normalizeH="0" baseline="0" noProof="0">
                <a:ln>
                  <a:noFill/>
                </a:ln>
                <a:solidFill>
                  <a:prstClr val="black"/>
                </a:solidFill>
                <a:effectLst/>
                <a:uLnTx/>
                <a:uFillTx/>
                <a:latin typeface="Arial"/>
                <a:ea typeface="+mn-ea"/>
                <a:cs typeface="Arial" panose="020B0604020202020204" pitchFamily="34" charset="0"/>
                <a:sym typeface="Arial"/>
              </a:rPr>
              <a:t>các phương trình sau:</a:t>
            </a:r>
            <a:endParaRPr kumimoji="0" lang="en-US" sz="4000" b="0" i="0" u="none" strike="noStrike" kern="0" cap="none" spc="0" normalizeH="0" baseline="0" noProof="0" smtClean="0">
              <a:ln>
                <a:noFill/>
              </a:ln>
              <a:solidFill>
                <a:prstClr val="black"/>
              </a:solidFill>
              <a:effectLst/>
              <a:uLnTx/>
              <a:uFillTx/>
              <a:latin typeface="Arial"/>
              <a:ea typeface="+mn-ea"/>
              <a:cs typeface="Arial" panose="020B0604020202020204" pitchFamily="34" charset="0"/>
              <a:sym typeface="Arial"/>
            </a:endParaRPr>
          </a:p>
        </p:txBody>
      </p:sp>
      <p:grpSp>
        <p:nvGrpSpPr>
          <p:cNvPr id="32" name="Group 31"/>
          <p:cNvGrpSpPr/>
          <p:nvPr/>
        </p:nvGrpSpPr>
        <p:grpSpPr>
          <a:xfrm>
            <a:off x="7772400" y="342900"/>
            <a:ext cx="1981200" cy="1447800"/>
            <a:chOff x="1844842" y="8071184"/>
            <a:chExt cx="1981200" cy="1447800"/>
          </a:xfrm>
          <a:scene3d>
            <a:camera prst="orthographicFront">
              <a:rot lat="0" lon="0" rev="0"/>
            </a:camera>
            <a:lightRig rig="balanced" dir="t">
              <a:rot lat="0" lon="0" rev="8700000"/>
            </a:lightRig>
          </a:scene3d>
        </p:grpSpPr>
        <p:sp>
          <p:nvSpPr>
            <p:cNvPr id="29" name="Freeform 13"/>
            <p:cNvSpPr/>
            <p:nvPr/>
          </p:nvSpPr>
          <p:spPr>
            <a:xfrm flipH="1">
              <a:off x="1844842" y="8071184"/>
              <a:ext cx="1981200" cy="1447800"/>
            </a:xfrm>
            <a:custGeom>
              <a:avLst/>
              <a:gdLst/>
              <a:ahLst/>
              <a:cxnLst/>
              <a:rect l="l" t="t" r="r" b="b"/>
              <a:pathLst>
                <a:path w="2488341" h="2117352">
                  <a:moveTo>
                    <a:pt x="2488341" y="0"/>
                  </a:moveTo>
                  <a:lnTo>
                    <a:pt x="0" y="0"/>
                  </a:lnTo>
                  <a:lnTo>
                    <a:pt x="0" y="2117352"/>
                  </a:lnTo>
                  <a:lnTo>
                    <a:pt x="2488341" y="2117352"/>
                  </a:lnTo>
                  <a:lnTo>
                    <a:pt x="2488341" y="0"/>
                  </a:lnTo>
                  <a:close/>
                </a:path>
              </a:pathLst>
            </a:custGeom>
            <a:blipFill>
              <a:blip r:embed="rId12">
                <a:extLst>
                  <a:ext uri="{96DAC541-7B7A-43D3-8B79-37D633B846F1}">
                    <asvg:svgBlip xmlns="" xmlns:asvg="http://schemas.microsoft.com/office/drawing/2016/SVG/main" r:embed="rId7"/>
                  </a:ext>
                </a:extLst>
              </a:blip>
              <a:stretch>
                <a:fillRect/>
              </a:stretch>
            </a:blipFill>
            <a:ln>
              <a:noFill/>
            </a:ln>
            <a:effectLst>
              <a:outerShdw blurRad="44450" dist="27940" dir="5400000" algn="ctr">
                <a:srgbClr val="000000">
                  <a:alpha val="32000"/>
                </a:srgbClr>
              </a:outerShdw>
            </a:effectLst>
            <a:sp3d>
              <a:bevelT w="190500" h="38100"/>
            </a:sp3d>
          </p:spPr>
        </p:sp>
        <p:sp>
          <p:nvSpPr>
            <p:cNvPr id="31" name="Rectangle 30"/>
            <p:cNvSpPr/>
            <p:nvPr/>
          </p:nvSpPr>
          <p:spPr>
            <a:xfrm>
              <a:off x="2223825" y="8338717"/>
              <a:ext cx="1326004" cy="707886"/>
            </a:xfrm>
            <a:prstGeom prst="rect">
              <a:avLst/>
            </a:prstGeom>
            <a:ln>
              <a:noFill/>
            </a:ln>
            <a:effectLst>
              <a:outerShdw blurRad="44450" dist="27940" dir="5400000" algn="ctr">
                <a:srgbClr val="000000">
                  <a:alpha val="32000"/>
                </a:srgbClr>
              </a:outerShdw>
            </a:effectLst>
            <a:sp3d>
              <a:bevelT w="190500" h="38100"/>
            </a:sp3d>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smtClean="0">
                  <a:ln>
                    <a:noFill/>
                  </a:ln>
                  <a:solidFill>
                    <a:prstClr val="black"/>
                  </a:solidFill>
                  <a:effectLst/>
                  <a:uLnTx/>
                  <a:uFillTx/>
                  <a:latin typeface="Arial"/>
                  <a:ea typeface="+mn-ea"/>
                  <a:cs typeface="Arial" panose="020B0604020202020204" pitchFamily="34" charset="0"/>
                  <a:sym typeface="Arial"/>
                </a:rPr>
                <a:t>Giải:</a:t>
              </a:r>
              <a:endParaRPr kumimoji="0" lang="en-US" sz="4000" b="1" i="0" u="none" strike="noStrike" kern="1200" cap="none" spc="0" normalizeH="0" baseline="0" noProof="0">
                <a:ln>
                  <a:noFill/>
                </a:ln>
                <a:solidFill>
                  <a:prstClr val="black"/>
                </a:solidFill>
                <a:effectLst/>
                <a:uLnTx/>
                <a:uFillTx/>
                <a:latin typeface="Calibri"/>
                <a:ea typeface="+mn-ea"/>
                <a:cs typeface="+mn-cs"/>
              </a:endParaRPr>
            </a:p>
          </p:txBody>
        </p:sp>
      </p:grpSp>
      <mc:AlternateContent xmlns:mc="http://schemas.openxmlformats.org/markup-compatibility/2006" xmlns:a14="http://schemas.microsoft.com/office/drawing/2010/main">
        <mc:Choice Requires="a14">
          <p:sp>
            <p:nvSpPr>
              <p:cNvPr id="33" name="Rectangle 32"/>
              <p:cNvSpPr/>
              <p:nvPr/>
            </p:nvSpPr>
            <p:spPr>
              <a:xfrm>
                <a:off x="8757856" y="1605803"/>
                <a:ext cx="9225344" cy="8566897"/>
              </a:xfrm>
              <a:prstGeom prst="rect">
                <a:avLst/>
              </a:prstGeom>
            </p:spPr>
            <p:txBody>
              <a:bodyPr wrap="square">
                <a:spAutoFit/>
              </a:bodyPr>
              <a:lstStyle/>
              <a:p>
                <a:pPr algn="just">
                  <a:lnSpc>
                    <a:spcPct val="150000"/>
                  </a:lnSpc>
                  <a:tabLst>
                    <a:tab pos="2719705" algn="l"/>
                  </a:tabLst>
                </a:pPr>
                <a14:m>
                  <m:oMathPara xmlns:m="http://schemas.openxmlformats.org/officeDocument/2006/math">
                    <m:oMathParaPr>
                      <m:jc m:val="left"/>
                    </m:oMathParaPr>
                    <m:oMath xmlns:m="http://schemas.openxmlformats.org/officeDocument/2006/math">
                      <m:f>
                        <m:fPr>
                          <m:ctrlPr>
                            <a:rPr lang="en-US" sz="4000" i="1" smtClean="0">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𝑥</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+1</m:t>
                          </m:r>
                        </m:num>
                        <m:den>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2</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𝑥</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−1</m:t>
                          </m:r>
                        </m:den>
                      </m:f>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2</m:t>
                          </m:r>
                        </m:num>
                        <m:den>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2</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𝑥</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+1</m:t>
                          </m:r>
                        </m:den>
                      </m:f>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2</m:t>
                          </m:r>
                          <m:sSup>
                            <m:sSup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𝑥</m:t>
                              </m:r>
                            </m:e>
                            <m:sup>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2</m:t>
                              </m:r>
                            </m:sup>
                          </m:sSup>
                        </m:num>
                        <m:den>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4</m:t>
                          </m:r>
                          <m:sSup>
                            <m:sSup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𝑥</m:t>
                              </m:r>
                            </m:e>
                            <m:sup>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2</m:t>
                              </m:r>
                            </m:sup>
                          </m:sSup>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−1</m:t>
                          </m:r>
                        </m:den>
                      </m:f>
                    </m:oMath>
                  </m:oMathPara>
                </a14:m>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tabLst>
                    <a:tab pos="2719705" algn="l"/>
                  </a:tabLst>
                </a:pPr>
                <a14:m>
                  <m:oMathPara xmlns:m="http://schemas.openxmlformats.org/officeDocument/2006/math">
                    <m:oMathParaPr>
                      <m:jc m:val="left"/>
                    </m:oMathParaPr>
                    <m:oMath xmlns:m="http://schemas.openxmlformats.org/officeDocument/2006/math">
                      <m:f>
                        <m:f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fPr>
                        <m:num>
                          <m:d>
                            <m:d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dPr>
                            <m:e>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𝑥</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+1</m:t>
                              </m:r>
                            </m:e>
                          </m:d>
                          <m:d>
                            <m:d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dPr>
                            <m:e>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2</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𝑥</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+1</m:t>
                              </m:r>
                            </m:e>
                          </m:d>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−2</m:t>
                          </m:r>
                          <m:d>
                            <m:d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dPr>
                            <m:e>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2</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𝑥</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−1</m:t>
                              </m:r>
                            </m:e>
                          </m:d>
                        </m:num>
                        <m:den>
                          <m:d>
                            <m:d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dPr>
                            <m:e>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2</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𝑥</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−1</m:t>
                              </m:r>
                            </m:e>
                          </m:d>
                          <m:d>
                            <m:d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dPr>
                            <m:e>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2</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𝑥</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+1</m:t>
                              </m:r>
                            </m:e>
                          </m:d>
                        </m:den>
                      </m:f>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2</m:t>
                          </m:r>
                          <m:sSup>
                            <m:sSup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𝑥</m:t>
                              </m:r>
                            </m:e>
                            <m:sup>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2</m:t>
                              </m:r>
                            </m:sup>
                          </m:sSup>
                        </m:num>
                        <m:den>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4</m:t>
                          </m:r>
                          <m:sSup>
                            <m:sSup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𝑥</m:t>
                              </m:r>
                            </m:e>
                            <m:sup>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2</m:t>
                              </m:r>
                            </m:sup>
                          </m:sSup>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−1</m:t>
                          </m:r>
                        </m:den>
                      </m:f>
                    </m:oMath>
                  </m:oMathPara>
                </a14:m>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tabLst>
                    <a:tab pos="2719705" algn="l"/>
                  </a:tabLst>
                </a:pPr>
                <a14:m>
                  <m:oMathPara xmlns:m="http://schemas.openxmlformats.org/officeDocument/2006/math">
                    <m:oMathParaPr>
                      <m:jc m:val="left"/>
                    </m:oMathParaPr>
                    <m:oMath xmlns:m="http://schemas.openxmlformats.org/officeDocument/2006/math">
                      <m:f>
                        <m:f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2</m:t>
                          </m:r>
                          <m:sSup>
                            <m:sSup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𝑥</m:t>
                              </m:r>
                            </m:e>
                            <m:sup>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2</m:t>
                              </m:r>
                            </m:sup>
                          </m:sSup>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+3</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𝑥</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+1−4</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𝑥</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+2</m:t>
                          </m:r>
                        </m:num>
                        <m:den>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4</m:t>
                          </m:r>
                          <m:sSup>
                            <m:sSup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𝑥</m:t>
                              </m:r>
                            </m:e>
                            <m:sup>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2</m:t>
                              </m:r>
                            </m:sup>
                          </m:sSup>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−1</m:t>
                          </m:r>
                        </m:den>
                      </m:f>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2</m:t>
                          </m:r>
                          <m:sSup>
                            <m:sSup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𝑥</m:t>
                              </m:r>
                            </m:e>
                            <m:sup>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2</m:t>
                              </m:r>
                            </m:sup>
                          </m:sSup>
                        </m:num>
                        <m:den>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4</m:t>
                          </m:r>
                          <m:sSup>
                            <m:sSup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𝑥</m:t>
                              </m:r>
                            </m:e>
                            <m:sup>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2</m:t>
                              </m:r>
                            </m:sup>
                          </m:sSup>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−1</m:t>
                          </m:r>
                        </m:den>
                      </m:f>
                    </m:oMath>
                  </m:oMathPara>
                </a14:m>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tabLst>
                    <a:tab pos="2719705" algn="l"/>
                  </a:tabLst>
                </a:pPr>
                <a14:m>
                  <m:oMath xmlns:m="http://schemas.openxmlformats.org/officeDocument/2006/math">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2</m:t>
                    </m:r>
                    <m:sSup>
                      <m:sSup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𝑥</m:t>
                        </m:r>
                      </m:e>
                      <m:sup>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2</m:t>
                        </m:r>
                      </m:sup>
                    </m:sSup>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𝑥</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+3=2</m:t>
                    </m:r>
                    <m:sSup>
                      <m:sSup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𝑥</m:t>
                        </m:r>
                      </m:e>
                      <m:sup>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2</m:t>
                        </m:r>
                      </m:sup>
                    </m:sSup>
                  </m:oMath>
                </a14:m>
                <a:r>
                  <a:rPr lang="en-US" sz="4000">
                    <a:effectLst/>
                    <a:latin typeface="Arial" panose="020B0604020202020204" pitchFamily="34" charset="0"/>
                    <a:ea typeface="Malgun Gothic" panose="020B0503020000020004" pitchFamily="34" charset="-127"/>
                    <a:cs typeface="Arial" panose="020B0604020202020204" pitchFamily="34" charset="0"/>
                  </a:rPr>
                  <a:t> </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tabLst>
                    <a:tab pos="2719705" algn="l"/>
                  </a:tabLst>
                </a:pPr>
                <a14:m>
                  <m:oMath xmlns:m="http://schemas.openxmlformats.org/officeDocument/2006/math">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𝑥</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=3</m:t>
                    </m:r>
                  </m:oMath>
                </a14:m>
                <a:r>
                  <a:rPr lang="en-US" sz="4000">
                    <a:effectLst/>
                    <a:latin typeface="Arial" panose="020B0604020202020204" pitchFamily="34" charset="0"/>
                    <a:ea typeface="Malgun Gothic" panose="020B0503020000020004" pitchFamily="34" charset="-127"/>
                    <a:cs typeface="Arial" panose="020B0604020202020204" pitchFamily="34" charset="0"/>
                  </a:rPr>
                  <a:t> (TMĐK)</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tabLst>
                    <a:tab pos="2719705" algn="l"/>
                  </a:tabLst>
                </a:pPr>
                <a:r>
                  <a:rPr lang="en-US" sz="4000">
                    <a:effectLst/>
                    <a:latin typeface="Arial" panose="020B0604020202020204" pitchFamily="34" charset="0"/>
                    <a:ea typeface="Malgun Gothic" panose="020B0503020000020004" pitchFamily="34" charset="-127"/>
                    <a:cs typeface="Arial" panose="020B0604020202020204" pitchFamily="34" charset="0"/>
                  </a:rPr>
                  <a:t>Vậy phương trình có nghiệm là </a:t>
                </a:r>
                <a14:m>
                  <m:oMath xmlns:m="http://schemas.openxmlformats.org/officeDocument/2006/math">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𝑥</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=3.</m:t>
                    </m:r>
                  </m:oMath>
                </a14:m>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3" name="Rectangle 32"/>
              <p:cNvSpPr>
                <a:spLocks noRot="1" noChangeAspect="1" noMove="1" noResize="1" noEditPoints="1" noAdjustHandles="1" noChangeArrowheads="1" noChangeShapeType="1" noTextEdit="1"/>
              </p:cNvSpPr>
              <p:nvPr/>
            </p:nvSpPr>
            <p:spPr>
              <a:xfrm>
                <a:off x="8757856" y="1605803"/>
                <a:ext cx="9225344" cy="8566897"/>
              </a:xfrm>
              <a:prstGeom prst="rect">
                <a:avLst/>
              </a:prstGeom>
              <a:blipFill>
                <a:blip r:embed="rId13"/>
                <a:stretch>
                  <a:fillRect l="-2379" b="-7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304800" y="2737293"/>
                <a:ext cx="6914329" cy="1337867"/>
              </a:xfrm>
              <a:prstGeom prst="rect">
                <a:avLst/>
              </a:prstGeom>
            </p:spPr>
            <p:txBody>
              <a:bodyPr wrap="none">
                <a:spAutoFit/>
              </a:bodyPr>
              <a:lstStyle/>
              <a:p>
                <a:pPr lvl="0"/>
                <a14:m>
                  <m:oMathPara xmlns:m="http://schemas.openxmlformats.org/officeDocument/2006/math">
                    <m:oMathParaPr>
                      <m:jc m:val="left"/>
                    </m:oMathParaPr>
                    <m:oMath xmlns:m="http://schemas.openxmlformats.org/officeDocument/2006/math">
                      <m:r>
                        <m:rPr>
                          <m:nor/>
                        </m:rPr>
                        <a:rPr lang="en-US" sz="4000">
                          <a:solidFill>
                            <a:prstClr val="black"/>
                          </a:solidFill>
                          <a:latin typeface="Arial" panose="020B0604020202020204" pitchFamily="34" charset="0"/>
                          <a:ea typeface="Malgun Gothic" panose="020B0503020000020004" pitchFamily="34" charset="-127"/>
                          <a:cs typeface="Arial" panose="020B0604020202020204" pitchFamily="34" charset="0"/>
                        </a:rPr>
                        <m:t>b</m:t>
                      </m:r>
                      <m:r>
                        <m:rPr>
                          <m:nor/>
                        </m:rPr>
                        <a:rPr lang="en-US" sz="4000">
                          <a:solidFill>
                            <a:prstClr val="black"/>
                          </a:solidFill>
                          <a:latin typeface="Arial" panose="020B0604020202020204" pitchFamily="34" charset="0"/>
                          <a:ea typeface="Malgun Gothic" panose="020B0503020000020004" pitchFamily="34" charset="-127"/>
                          <a:cs typeface="Arial" panose="020B0604020202020204" pitchFamily="34" charset="0"/>
                        </a:rPr>
                        <m:t>) </m:t>
                      </m:r>
                      <m:f>
                        <m:fPr>
                          <m:ctrlP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fPr>
                        <m:num>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𝑥</m:t>
                          </m:r>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+1</m:t>
                          </m:r>
                        </m:num>
                        <m:den>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2</m:t>
                          </m:r>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𝑥</m:t>
                          </m:r>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−1</m:t>
                          </m:r>
                        </m:den>
                      </m:f>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fPr>
                        <m:num>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2</m:t>
                          </m:r>
                        </m:num>
                        <m:den>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2</m:t>
                          </m:r>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𝑥</m:t>
                          </m:r>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+1</m:t>
                          </m:r>
                        </m:den>
                      </m:f>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fPr>
                        <m:num>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2</m:t>
                          </m:r>
                          <m:sSup>
                            <m:sSupPr>
                              <m:ctrlP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sSupPr>
                            <m:e>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𝑥</m:t>
                              </m:r>
                            </m:e>
                            <m:sup>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2</m:t>
                              </m:r>
                            </m:sup>
                          </m:sSup>
                        </m:num>
                        <m:den>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4</m:t>
                          </m:r>
                          <m:sSup>
                            <m:sSupPr>
                              <m:ctrlP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sSupPr>
                            <m:e>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𝑥</m:t>
                              </m:r>
                            </m:e>
                            <m:sup>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2</m:t>
                              </m:r>
                            </m:sup>
                          </m:sSup>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−1</m:t>
                          </m:r>
                        </m:den>
                      </m:f>
                    </m:oMath>
                  </m:oMathPara>
                </a14:m>
                <a:endParaRPr kumimoji="0" lang="en-US" sz="4000" b="0" i="0" u="none" strike="noStrike" kern="1200" cap="none" spc="0" normalizeH="0" baseline="0" noProof="0">
                  <a:ln>
                    <a:noFill/>
                  </a:ln>
                  <a:solidFill>
                    <a:prstClr val="black"/>
                  </a:solidFill>
                  <a:effectLst/>
                  <a:uLnTx/>
                  <a:uFillTx/>
                  <a:latin typeface="Calibri"/>
                  <a:ea typeface="+mn-ea"/>
                  <a:cs typeface="+mn-cs"/>
                </a:endParaRPr>
              </a:p>
            </p:txBody>
          </p:sp>
        </mc:Choice>
        <mc:Fallback xmlns="">
          <p:sp>
            <p:nvSpPr>
              <p:cNvPr id="3" name="Rectangle 2"/>
              <p:cNvSpPr>
                <a:spLocks noRot="1" noChangeAspect="1" noMove="1" noResize="1" noEditPoints="1" noAdjustHandles="1" noChangeArrowheads="1" noChangeShapeType="1" noTextEdit="1"/>
              </p:cNvSpPr>
              <p:nvPr/>
            </p:nvSpPr>
            <p:spPr>
              <a:xfrm>
                <a:off x="304800" y="2737293"/>
                <a:ext cx="6914329" cy="1337867"/>
              </a:xfrm>
              <a:prstGeom prst="rect">
                <a:avLst/>
              </a:prstGeom>
              <a:blipFill>
                <a:blip r:embed="rId14"/>
                <a:stretch>
                  <a:fillRect/>
                </a:stretch>
              </a:blipFill>
            </p:spPr>
            <p:txBody>
              <a:bodyPr/>
              <a:lstStyle/>
              <a:p>
                <a:r>
                  <a:rPr lang="en-US">
                    <a:noFill/>
                  </a:rPr>
                  <a:t> </a:t>
                </a:r>
              </a:p>
            </p:txBody>
          </p:sp>
        </mc:Fallback>
      </mc:AlternateContent>
      <p:pic>
        <p:nvPicPr>
          <p:cNvPr id="4" name="Picture 3"/>
          <p:cNvPicPr>
            <a:picLocks noChangeAspect="1"/>
          </p:cNvPicPr>
          <p:nvPr/>
        </p:nvPicPr>
        <p:blipFill>
          <a:blip r:embed="rId15"/>
          <a:stretch>
            <a:fillRect/>
          </a:stretch>
        </p:blipFill>
        <p:spPr>
          <a:xfrm>
            <a:off x="2511936" y="7251219"/>
            <a:ext cx="2767758" cy="2839265"/>
          </a:xfrm>
          <a:prstGeom prst="rect">
            <a:avLst/>
          </a:prstGeom>
        </p:spPr>
      </p:pic>
      <mc:AlternateContent xmlns:mc="http://schemas.openxmlformats.org/markup-compatibility/2006" xmlns:a14="http://schemas.microsoft.com/office/drawing/2010/main">
        <mc:Choice Requires="a14">
          <p:sp>
            <p:nvSpPr>
              <p:cNvPr id="5" name="Rectangle 4"/>
              <p:cNvSpPr/>
              <p:nvPr/>
            </p:nvSpPr>
            <p:spPr>
              <a:xfrm>
                <a:off x="10437683" y="303322"/>
                <a:ext cx="5259517" cy="1244828"/>
              </a:xfrm>
              <a:prstGeom prst="rect">
                <a:avLst/>
              </a:prstGeom>
            </p:spPr>
            <p:txBody>
              <a:bodyPr wrap="none">
                <a:spAutoFit/>
              </a:bodyPr>
              <a:lstStyle/>
              <a:p>
                <a:pPr lvl="0" algn="just">
                  <a:tabLst>
                    <a:tab pos="2719705" algn="l"/>
                  </a:tabLst>
                </a:pPr>
                <a14:m>
                  <m:oMathPara xmlns:m="http://schemas.openxmlformats.org/officeDocument/2006/math">
                    <m:oMathParaPr>
                      <m:jc m:val="centerGroup"/>
                    </m:oMathParaPr>
                    <m:oMath xmlns:m="http://schemas.openxmlformats.org/officeDocument/2006/math">
                      <m:r>
                        <m:rPr>
                          <m:nor/>
                        </m:rPr>
                        <a:rPr lang="en-US" sz="4000" smtClean="0">
                          <a:solidFill>
                            <a:prstClr val="black"/>
                          </a:solidFill>
                          <a:latin typeface="Arial" panose="020B0604020202020204" pitchFamily="34" charset="0"/>
                          <a:ea typeface="Malgun Gothic" panose="020B0503020000020004" pitchFamily="34" charset="-127"/>
                          <a:cs typeface="Arial" panose="020B0604020202020204" pitchFamily="34" charset="0"/>
                        </a:rPr>
                        <m:t>Đ</m:t>
                      </m:r>
                      <m:r>
                        <m:rPr>
                          <m:nor/>
                        </m:rPr>
                        <a:rPr lang="en-US" sz="4000" smtClean="0">
                          <a:solidFill>
                            <a:prstClr val="black"/>
                          </a:solidFill>
                          <a:latin typeface="Arial" panose="020B0604020202020204" pitchFamily="34" charset="0"/>
                          <a:ea typeface="Malgun Gothic" panose="020B0503020000020004" pitchFamily="34" charset="-127"/>
                          <a:cs typeface="Arial" panose="020B0604020202020204" pitchFamily="34" charset="0"/>
                        </a:rPr>
                        <m:t>KX</m:t>
                      </m:r>
                      <m:r>
                        <m:rPr>
                          <m:nor/>
                        </m:rPr>
                        <a:rPr lang="en-US" sz="4000" smtClean="0">
                          <a:solidFill>
                            <a:prstClr val="black"/>
                          </a:solidFill>
                          <a:latin typeface="Arial" panose="020B0604020202020204" pitchFamily="34" charset="0"/>
                          <a:ea typeface="Malgun Gothic" panose="020B0503020000020004" pitchFamily="34" charset="-127"/>
                          <a:cs typeface="Arial" panose="020B0604020202020204" pitchFamily="34" charset="0"/>
                        </a:rPr>
                        <m:t>Đ:</m:t>
                      </m:r>
                      <m:r>
                        <a:rPr lang="en-US" sz="4000" b="0" i="1" smtClean="0">
                          <a:solidFill>
                            <a:prstClr val="black"/>
                          </a:solidFill>
                          <a:latin typeface="Cambria Math" panose="02040503050406030204" pitchFamily="18" charset="0"/>
                          <a:ea typeface="Malgun Gothic" panose="020B0503020000020004" pitchFamily="34" charset="-127"/>
                          <a:cs typeface="Arial" panose="020B0604020202020204" pitchFamily="34" charset="0"/>
                        </a:rPr>
                        <m:t> </m:t>
                      </m:r>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𝑥</m:t>
                      </m:r>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fPr>
                        <m:num>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1</m:t>
                          </m:r>
                        </m:num>
                        <m:den>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2</m:t>
                          </m:r>
                        </m:den>
                      </m:f>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𝑥</m:t>
                      </m:r>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fPr>
                        <m:num>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1</m:t>
                          </m:r>
                        </m:num>
                        <m:den>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2</m:t>
                          </m:r>
                        </m:den>
                      </m:f>
                    </m:oMath>
                  </m:oMathPara>
                </a14:m>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0437683" y="303322"/>
                <a:ext cx="5259517" cy="1244828"/>
              </a:xfrm>
              <a:prstGeom prst="rect">
                <a:avLst/>
              </a:prstGeom>
              <a:blipFill>
                <a:blip r:embed="rId1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071889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p:cTn id="12" dur="500" fill="hold"/>
                                        <p:tgtEl>
                                          <p:spTgt spid="32"/>
                                        </p:tgtEl>
                                        <p:attrNameLst>
                                          <p:attrName>ppt_w</p:attrName>
                                        </p:attrNameLst>
                                      </p:cBhvr>
                                      <p:tavLst>
                                        <p:tav tm="0">
                                          <p:val>
                                            <p:fltVal val="0"/>
                                          </p:val>
                                        </p:tav>
                                        <p:tav tm="100000">
                                          <p:val>
                                            <p:strVal val="#ppt_w"/>
                                          </p:val>
                                        </p:tav>
                                      </p:tavLst>
                                    </p:anim>
                                    <p:anim calcmode="lin" valueType="num">
                                      <p:cBhvr>
                                        <p:cTn id="13" dur="500" fill="hold"/>
                                        <p:tgtEl>
                                          <p:spTgt spid="32"/>
                                        </p:tgtEl>
                                        <p:attrNameLst>
                                          <p:attrName>ppt_h</p:attrName>
                                        </p:attrNameLst>
                                      </p:cBhvr>
                                      <p:tavLst>
                                        <p:tav tm="0">
                                          <p:val>
                                            <p:fltVal val="0"/>
                                          </p:val>
                                        </p:tav>
                                        <p:tav tm="100000">
                                          <p:val>
                                            <p:strVal val="#ppt_h"/>
                                          </p:val>
                                        </p:tav>
                                      </p:tavLst>
                                    </p:anim>
                                    <p:animEffect transition="in" filter="fade">
                                      <p:cBhvr>
                                        <p:cTn id="14" dur="500"/>
                                        <p:tgtEl>
                                          <p:spTgt spid="3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up)">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wipe(left)">
                                      <p:cBhvr>
                                        <p:cTn id="24"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6EA"/>
        </a:solidFill>
        <a:effectLst/>
      </p:bgPr>
    </p:bg>
    <p:spTree>
      <p:nvGrpSpPr>
        <p:cNvPr id="1" name=""/>
        <p:cNvGrpSpPr/>
        <p:nvPr/>
      </p:nvGrpSpPr>
      <p:grpSpPr>
        <a:xfrm>
          <a:off x="0" y="0"/>
          <a:ext cx="0" cy="0"/>
          <a:chOff x="0" y="0"/>
          <a:chExt cx="0" cy="0"/>
        </a:xfrm>
      </p:grpSpPr>
      <p:grpSp>
        <p:nvGrpSpPr>
          <p:cNvPr id="32" name="Group 31"/>
          <p:cNvGrpSpPr/>
          <p:nvPr/>
        </p:nvGrpSpPr>
        <p:grpSpPr>
          <a:xfrm>
            <a:off x="396107" y="4000500"/>
            <a:ext cx="1981200" cy="1447800"/>
            <a:chOff x="1844842" y="8071184"/>
            <a:chExt cx="1981200" cy="1447800"/>
          </a:xfrm>
          <a:scene3d>
            <a:camera prst="orthographicFront">
              <a:rot lat="0" lon="0" rev="0"/>
            </a:camera>
            <a:lightRig rig="balanced" dir="t">
              <a:rot lat="0" lon="0" rev="8700000"/>
            </a:lightRig>
          </a:scene3d>
        </p:grpSpPr>
        <p:sp>
          <p:nvSpPr>
            <p:cNvPr id="29" name="Freeform 13"/>
            <p:cNvSpPr/>
            <p:nvPr/>
          </p:nvSpPr>
          <p:spPr>
            <a:xfrm flipH="1">
              <a:off x="1844842" y="8071184"/>
              <a:ext cx="1981200" cy="1447800"/>
            </a:xfrm>
            <a:custGeom>
              <a:avLst/>
              <a:gdLst/>
              <a:ahLst/>
              <a:cxnLst/>
              <a:rect l="l" t="t" r="r" b="b"/>
              <a:pathLst>
                <a:path w="2488341" h="2117352">
                  <a:moveTo>
                    <a:pt x="2488341" y="0"/>
                  </a:moveTo>
                  <a:lnTo>
                    <a:pt x="0" y="0"/>
                  </a:lnTo>
                  <a:lnTo>
                    <a:pt x="0" y="2117352"/>
                  </a:lnTo>
                  <a:lnTo>
                    <a:pt x="2488341" y="2117352"/>
                  </a:lnTo>
                  <a:lnTo>
                    <a:pt x="2488341" y="0"/>
                  </a:lnTo>
                  <a:close/>
                </a:path>
              </a:pathLst>
            </a:custGeom>
            <a:blipFill>
              <a:blip r:embed="rId2">
                <a:extLst>
                  <a:ext uri="{96DAC541-7B7A-43D3-8B79-37D633B846F1}">
                    <asvg:svgBlip xmlns="" xmlns:asvg="http://schemas.microsoft.com/office/drawing/2016/SVG/main" r:embed="rId7"/>
                  </a:ext>
                </a:extLst>
              </a:blip>
              <a:stretch>
                <a:fillRect/>
              </a:stretch>
            </a:blipFill>
            <a:ln>
              <a:noFill/>
            </a:ln>
            <a:effectLst>
              <a:outerShdw blurRad="44450" dist="27940" dir="5400000" algn="ctr">
                <a:srgbClr val="000000">
                  <a:alpha val="32000"/>
                </a:srgbClr>
              </a:outerShdw>
            </a:effectLst>
            <a:sp3d>
              <a:bevelT w="190500" h="38100"/>
            </a:sp3d>
          </p:spPr>
        </p:sp>
        <p:sp>
          <p:nvSpPr>
            <p:cNvPr id="31" name="Rectangle 30"/>
            <p:cNvSpPr/>
            <p:nvPr/>
          </p:nvSpPr>
          <p:spPr>
            <a:xfrm>
              <a:off x="2223825" y="8338717"/>
              <a:ext cx="1326004" cy="707886"/>
            </a:xfrm>
            <a:prstGeom prst="rect">
              <a:avLst/>
            </a:prstGeom>
            <a:ln>
              <a:noFill/>
            </a:ln>
            <a:effectLst>
              <a:outerShdw blurRad="44450" dist="27940" dir="5400000" algn="ctr">
                <a:srgbClr val="000000">
                  <a:alpha val="32000"/>
                </a:srgbClr>
              </a:outerShdw>
            </a:effectLst>
            <a:sp3d>
              <a:bevelT w="190500" h="38100"/>
            </a:sp3d>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smtClean="0">
                  <a:ln>
                    <a:noFill/>
                  </a:ln>
                  <a:solidFill>
                    <a:prstClr val="black"/>
                  </a:solidFill>
                  <a:effectLst/>
                  <a:uLnTx/>
                  <a:uFillTx/>
                  <a:latin typeface="Arial"/>
                  <a:ea typeface="+mn-ea"/>
                  <a:cs typeface="Arial" panose="020B0604020202020204" pitchFamily="34" charset="0"/>
                  <a:sym typeface="Arial"/>
                </a:rPr>
                <a:t>Giải:</a:t>
              </a: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79"/>
          <p:cNvSpPr/>
          <p:nvPr/>
        </p:nvSpPr>
        <p:spPr>
          <a:xfrm rot="2404452">
            <a:off x="16493675" y="4561689"/>
            <a:ext cx="1893940" cy="2691645"/>
          </a:xfrm>
          <a:custGeom>
            <a:avLst/>
            <a:gdLst/>
            <a:ahLst/>
            <a:cxnLst/>
            <a:rect l="l" t="t" r="r" b="b"/>
            <a:pathLst>
              <a:path w="1893940" h="2691645">
                <a:moveTo>
                  <a:pt x="0" y="0"/>
                </a:moveTo>
                <a:lnTo>
                  <a:pt x="1893940" y="0"/>
                </a:lnTo>
                <a:lnTo>
                  <a:pt x="1893940" y="2691646"/>
                </a:lnTo>
                <a:lnTo>
                  <a:pt x="0" y="2691646"/>
                </a:lnTo>
                <a:lnTo>
                  <a:pt x="0" y="0"/>
                </a:lnTo>
                <a:close/>
              </a:path>
            </a:pathLst>
          </a:custGeom>
          <a:blipFill>
            <a:blip r:embed="rId8">
              <a:extLst>
                <a:ext uri="{96DAC541-7B7A-43D3-8B79-37D633B846F1}">
                  <asvg:svgBlip xmlns="" xmlns:asvg="http://schemas.microsoft.com/office/drawing/2016/SVG/main" r:embed="rId5"/>
                </a:ext>
              </a:extLst>
            </a:blip>
            <a:stretch>
              <a:fillRect/>
            </a:stretch>
          </a:blipFill>
        </p:spPr>
      </p:sp>
      <mc:AlternateContent xmlns:mc="http://schemas.openxmlformats.org/markup-compatibility/2006" xmlns:a14="http://schemas.microsoft.com/office/drawing/2010/main">
        <mc:Choice Requires="a14">
          <p:sp>
            <p:nvSpPr>
              <p:cNvPr id="9" name="Rectangle 8"/>
              <p:cNvSpPr/>
              <p:nvPr/>
            </p:nvSpPr>
            <p:spPr>
              <a:xfrm>
                <a:off x="392096" y="342900"/>
                <a:ext cx="17743504" cy="3222357"/>
              </a:xfrm>
              <a:prstGeom prst="rect">
                <a:avLst/>
              </a:prstGeom>
            </p:spPr>
            <p:txBody>
              <a:bodyPr wrap="square">
                <a:spAutoFit/>
              </a:bodyPr>
              <a:lstStyle/>
              <a:p>
                <a:pPr lvl="0" algn="just">
                  <a:spcBef>
                    <a:spcPts val="1000"/>
                  </a:spcBef>
                  <a:spcAft>
                    <a:spcPts val="1000"/>
                  </a:spcAft>
                  <a:buClr>
                    <a:srgbClr val="000000"/>
                  </a:buClr>
                  <a:defRPr/>
                </a:pPr>
                <a:r>
                  <a:rPr kumimoji="0" lang="vi-VN" sz="3800" b="1" i="0" u="none" strike="noStrike" kern="1200" cap="none" spc="0"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sym typeface="Arial"/>
                  </a:rPr>
                  <a:t>Bài </a:t>
                </a:r>
                <a:r>
                  <a:rPr kumimoji="0" lang="en-US" sz="3800" b="1" i="0" u="none" strike="noStrike" kern="1200" cap="none" spc="0"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sym typeface="Arial"/>
                  </a:rPr>
                  <a:t>6</a:t>
                </a:r>
                <a:r>
                  <a:rPr kumimoji="0" lang="vi-VN" sz="3800" b="1" i="0" u="none" strike="noStrike" kern="1200" cap="none" spc="0"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sym typeface="Arial"/>
                  </a:rPr>
                  <a:t> (SGK</a:t>
                </a:r>
                <a:r>
                  <a:rPr kumimoji="0" lang="en-US" sz="3800" b="1" i="0" u="none" strike="noStrike" kern="1200" cap="none" spc="0"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sym typeface="Arial"/>
                  </a:rPr>
                  <a:t> – </a:t>
                </a:r>
                <a:r>
                  <a:rPr kumimoji="0" lang="vi-VN" sz="3800" b="1" i="0" u="none" strike="noStrike" kern="1200" cap="none" spc="0"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sym typeface="Arial"/>
                  </a:rPr>
                  <a:t>tr.</a:t>
                </a:r>
                <a:r>
                  <a:rPr kumimoji="0" lang="en-US" sz="3800" b="1" i="0" u="none" strike="noStrike" kern="1200" cap="none" spc="0"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sym typeface="Arial"/>
                  </a:rPr>
                  <a:t>1</a:t>
                </a:r>
                <a:r>
                  <a:rPr kumimoji="0" lang="en-US" sz="3800" b="1" i="0" u="none" strike="noStrike" kern="0" cap="none" spc="0"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sym typeface="Arial"/>
                  </a:rPr>
                  <a:t>27</a:t>
                </a:r>
                <a:r>
                  <a:rPr kumimoji="0" lang="en-US" sz="3800" b="1" i="0" u="none" strike="noStrike" kern="1200" cap="none" spc="0"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sym typeface="Arial"/>
                  </a:rPr>
                  <a:t>) </a:t>
                </a:r>
                <a:r>
                  <a:rPr lang="vi-VN" sz="3800" kern="0">
                    <a:solidFill>
                      <a:prstClr val="black"/>
                    </a:solidFill>
                    <a:latin typeface="Arial"/>
                    <a:cs typeface="Arial" panose="020B0604020202020204" pitchFamily="34" charset="0"/>
                    <a:sym typeface="Arial"/>
                  </a:rPr>
                  <a:t>Với mỗi giá trị đã cho của </a:t>
                </a:r>
                <a14:m>
                  <m:oMath xmlns:m="http://schemas.openxmlformats.org/officeDocument/2006/math">
                    <m:r>
                      <a:rPr lang="vi-VN" sz="3800" i="1" kern="0" smtClean="0">
                        <a:solidFill>
                          <a:prstClr val="black"/>
                        </a:solidFill>
                        <a:latin typeface="Cambria Math" panose="02040503050406030204" pitchFamily="18" charset="0"/>
                        <a:cs typeface="Arial" panose="020B0604020202020204" pitchFamily="34" charset="0"/>
                        <a:sym typeface="Arial"/>
                      </a:rPr>
                      <m:t>𝑚</m:t>
                    </m:r>
                  </m:oMath>
                </a14:m>
                <a:r>
                  <a:rPr lang="vi-VN" sz="3800" kern="0">
                    <a:solidFill>
                      <a:prstClr val="black"/>
                    </a:solidFill>
                    <a:latin typeface="Arial"/>
                    <a:cs typeface="Arial" panose="020B0604020202020204" pitchFamily="34" charset="0"/>
                    <a:sym typeface="Arial"/>
                  </a:rPr>
                  <a:t>, hãy giải hệ phương trình sau</a:t>
                </a:r>
                <a:r>
                  <a:rPr lang="vi-VN" sz="3800" kern="0" smtClean="0">
                    <a:solidFill>
                      <a:prstClr val="black"/>
                    </a:solidFill>
                    <a:latin typeface="Arial"/>
                    <a:cs typeface="Arial" panose="020B0604020202020204" pitchFamily="34" charset="0"/>
                    <a:sym typeface="Arial"/>
                  </a:rPr>
                  <a:t>:</a:t>
                </a:r>
                <a:endParaRPr lang="en-US" sz="3800" kern="0" smtClean="0">
                  <a:solidFill>
                    <a:prstClr val="black"/>
                  </a:solidFill>
                  <a:latin typeface="Arial"/>
                  <a:cs typeface="Arial" panose="020B0604020202020204" pitchFamily="34" charset="0"/>
                  <a:sym typeface="Arial"/>
                </a:endParaRPr>
              </a:p>
              <a:p>
                <a:pPr lvl="0" algn="just">
                  <a:spcBef>
                    <a:spcPts val="1000"/>
                  </a:spcBef>
                  <a:spcAft>
                    <a:spcPts val="1000"/>
                  </a:spcAft>
                  <a:buClr>
                    <a:srgbClr val="000000"/>
                  </a:buClr>
                  <a:defRPr/>
                </a:pPr>
                <a14:m>
                  <m:oMathPara xmlns:m="http://schemas.openxmlformats.org/officeDocument/2006/math">
                    <m:oMathParaPr>
                      <m:jc m:val="centerGroup"/>
                    </m:oMathParaPr>
                    <m:oMath xmlns:m="http://schemas.openxmlformats.org/officeDocument/2006/math">
                      <m:d>
                        <m:dPr>
                          <m:begChr m:val="{"/>
                          <m:endChr m:val=""/>
                          <m:ctrlPr>
                            <a:rPr kumimoji="0" lang="en-US" sz="3800" b="0" i="1" u="none" strike="noStrike" kern="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dPr>
                        <m:e>
                          <m:eqArr>
                            <m:eqArrPr>
                              <m:ctrlPr>
                                <a:rPr kumimoji="0" lang="en-US" sz="3800" b="0" i="1" u="none" strike="noStrike" kern="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eqArrPr>
                            <m:e>
                              <m:r>
                                <a:rPr kumimoji="0" lang="en-US" sz="3800" b="0" i="1" u="none" strike="noStrike" kern="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rad>
                                <m:radPr>
                                  <m:degHide m:val="on"/>
                                  <m:ctrlPr>
                                    <a:rPr kumimoji="0" lang="en-US" sz="3800" b="0" i="1" u="none" strike="noStrike" kern="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radPr>
                                <m:deg/>
                                <m:e>
                                  <m:r>
                                    <a:rPr kumimoji="0" lang="en-US" sz="3800" b="0" i="1" u="none" strike="noStrike" kern="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e>
                              </m:rad>
                              <m:r>
                                <a:rPr kumimoji="0" lang="en-US" sz="3800" b="0" i="1" u="none" strike="noStrike" kern="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−3</m:t>
                              </m:r>
                              <m:r>
                                <a:rPr kumimoji="0" lang="en-US" sz="3800" b="0" i="1" u="none" strike="noStrike" kern="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𝑦</m:t>
                              </m:r>
                              <m:r>
                                <a:rPr kumimoji="0" lang="en-US" sz="3800" b="0" i="1" u="none" strike="noStrike" kern="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r>
                                <a:rPr kumimoji="0" lang="en-US" sz="3800" b="0" i="1" u="none" strike="noStrike" kern="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𝑚</m:t>
                              </m:r>
                            </m:e>
                            <m:e>
                              <m:sSup>
                                <m:sSupPr>
                                  <m:ctrlPr>
                                    <a:rPr kumimoji="0" lang="en-US" sz="3800" b="0" i="1" u="none" strike="noStrike" kern="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sSupPr>
                                <m:e>
                                  <m:r>
                                    <a:rPr kumimoji="0" lang="en-US" sz="3800" b="0" i="1" u="none" strike="noStrike" kern="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𝑚</m:t>
                                  </m:r>
                                </m:e>
                                <m:sup>
                                  <m:r>
                                    <a:rPr kumimoji="0" lang="en-US" sz="3800" b="0" i="1" u="none" strike="noStrike" kern="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sup>
                              </m:sSup>
                              <m:r>
                                <a:rPr kumimoji="0" lang="en-US" sz="3800" b="0" i="1" u="none" strike="noStrike" kern="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r>
                                <a:rPr kumimoji="0" lang="en-US" sz="3800" b="0" i="1" u="none" strike="noStrike" kern="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−3</m:t>
                              </m:r>
                              <m:r>
                                <a:rPr kumimoji="0" lang="en-US" sz="3800" b="0" i="1" u="none" strike="noStrike" kern="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𝑦</m:t>
                              </m:r>
                              <m:rad>
                                <m:radPr>
                                  <m:degHide m:val="on"/>
                                  <m:ctrlPr>
                                    <a:rPr kumimoji="0" lang="en-US" sz="3800" b="0" i="1" u="none" strike="noStrike" kern="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radPr>
                                <m:deg/>
                                <m:e>
                                  <m:r>
                                    <a:rPr kumimoji="0" lang="en-US" sz="3800" b="0" i="1" u="none" strike="noStrike" kern="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e>
                              </m:rad>
                              <m:r>
                                <a:rPr kumimoji="0" lang="en-US" sz="3800" b="0" i="1" u="none" strike="noStrike" kern="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e>
                          </m:eqArr>
                        </m:e>
                      </m:d>
                    </m:oMath>
                  </m:oMathPara>
                </a14:m>
                <a:endParaRPr kumimoji="0" lang="en-US" sz="3800" b="0" i="0" u="none" strike="noStrike" kern="0" cap="none" spc="0" normalizeH="0" baseline="0" noProof="0" smtClean="0">
                  <a:ln>
                    <a:noFill/>
                  </a:ln>
                  <a:solidFill>
                    <a:prstClr val="black"/>
                  </a:solidFill>
                  <a:effectLst/>
                  <a:uLnTx/>
                  <a:uFillTx/>
                  <a:latin typeface="Arial"/>
                  <a:ea typeface="+mn-ea"/>
                  <a:cs typeface="Arial" panose="020B0604020202020204" pitchFamily="34" charset="0"/>
                  <a:sym typeface="Arial"/>
                </a:endParaRPr>
              </a:p>
              <a:p>
                <a:pPr lvl="0" algn="just">
                  <a:spcBef>
                    <a:spcPts val="1000"/>
                  </a:spcBef>
                  <a:spcAft>
                    <a:spcPts val="1000"/>
                  </a:spcAft>
                  <a:buClr>
                    <a:srgbClr val="000000"/>
                  </a:buClr>
                  <a:defRPr/>
                </a:pPr>
                <a:r>
                  <a:rPr lang="en-US" sz="3800" kern="0">
                    <a:solidFill>
                      <a:prstClr val="black"/>
                    </a:solidFill>
                    <a:latin typeface="Arial"/>
                    <a:cs typeface="Arial" panose="020B0604020202020204" pitchFamily="34" charset="0"/>
                    <a:sym typeface="Arial"/>
                  </a:rPr>
                  <a:t>a) </a:t>
                </a:r>
                <a14:m>
                  <m:oMath xmlns:m="http://schemas.openxmlformats.org/officeDocument/2006/math">
                    <m:r>
                      <a:rPr lang="en-US" sz="3800" i="1" kern="0" smtClean="0">
                        <a:solidFill>
                          <a:prstClr val="black"/>
                        </a:solidFill>
                        <a:latin typeface="Cambria Math" panose="02040503050406030204" pitchFamily="18" charset="0"/>
                        <a:cs typeface="Arial" panose="020B0604020202020204" pitchFamily="34" charset="0"/>
                        <a:sym typeface="Arial"/>
                      </a:rPr>
                      <m:t>𝑚</m:t>
                    </m:r>
                    <m:r>
                      <a:rPr lang="en-US" sz="3800" i="1" kern="0" smtClean="0">
                        <a:solidFill>
                          <a:prstClr val="black"/>
                        </a:solidFill>
                        <a:latin typeface="Cambria Math" panose="02040503050406030204" pitchFamily="18" charset="0"/>
                        <a:cs typeface="Arial" panose="020B0604020202020204" pitchFamily="34" charset="0"/>
                        <a:sym typeface="Arial"/>
                      </a:rPr>
                      <m:t>=</m:t>
                    </m:r>
                    <m:rad>
                      <m:radPr>
                        <m:degHide m:val="on"/>
                        <m:ctrlPr>
                          <a:rPr lang="en-US" sz="3800" i="1" kern="0">
                            <a:solidFill>
                              <a:prstClr val="black"/>
                            </a:solidFill>
                            <a:latin typeface="Cambria Math" panose="02040503050406030204" pitchFamily="18" charset="0"/>
                            <a:cs typeface="Arial" panose="020B0604020202020204" pitchFamily="34" charset="0"/>
                            <a:sym typeface="Arial"/>
                          </a:rPr>
                        </m:ctrlPr>
                      </m:radPr>
                      <m:deg/>
                      <m:e>
                        <m:r>
                          <a:rPr lang="en-US" sz="3800" i="1" kern="0">
                            <a:solidFill>
                              <a:prstClr val="black"/>
                            </a:solidFill>
                            <a:latin typeface="Cambria Math" panose="02040503050406030204" pitchFamily="18" charset="0"/>
                            <a:cs typeface="Arial" panose="020B0604020202020204" pitchFamily="34" charset="0"/>
                            <a:sym typeface="Arial"/>
                          </a:rPr>
                          <m:t>2</m:t>
                        </m:r>
                      </m:e>
                    </m:rad>
                  </m:oMath>
                </a14:m>
                <a:r>
                  <a:rPr lang="en-US" sz="3800" kern="0">
                    <a:solidFill>
                      <a:prstClr val="black"/>
                    </a:solidFill>
                    <a:latin typeface="Arial"/>
                    <a:cs typeface="Arial" panose="020B0604020202020204" pitchFamily="34" charset="0"/>
                    <a:sym typeface="Arial"/>
                  </a:rPr>
                  <a:t>; </a:t>
                </a:r>
                <a:r>
                  <a:rPr lang="en-US" sz="3800" kern="0" smtClean="0">
                    <a:solidFill>
                      <a:prstClr val="black"/>
                    </a:solidFill>
                    <a:latin typeface="Arial"/>
                    <a:cs typeface="Arial" panose="020B0604020202020204" pitchFamily="34" charset="0"/>
                    <a:sym typeface="Arial"/>
                  </a:rPr>
                  <a:t>						b) </a:t>
                </a:r>
                <a14:m>
                  <m:oMath xmlns:m="http://schemas.openxmlformats.org/officeDocument/2006/math">
                    <m:r>
                      <a:rPr lang="en-US" sz="3800" i="1" kern="0">
                        <a:solidFill>
                          <a:prstClr val="black"/>
                        </a:solidFill>
                        <a:latin typeface="Cambria Math" panose="02040503050406030204" pitchFamily="18" charset="0"/>
                        <a:cs typeface="Arial" panose="020B0604020202020204" pitchFamily="34" charset="0"/>
                        <a:sym typeface="Arial"/>
                      </a:rPr>
                      <m:t>𝑚</m:t>
                    </m:r>
                    <m:r>
                      <a:rPr lang="en-US" sz="3800" i="1" kern="0">
                        <a:solidFill>
                          <a:prstClr val="black"/>
                        </a:solidFill>
                        <a:latin typeface="Cambria Math" panose="02040503050406030204" pitchFamily="18" charset="0"/>
                        <a:cs typeface="Arial" panose="020B0604020202020204" pitchFamily="34" charset="0"/>
                        <a:sym typeface="Arial"/>
                      </a:rPr>
                      <m:t>=−</m:t>
                    </m:r>
                    <m:rad>
                      <m:radPr>
                        <m:degHide m:val="on"/>
                        <m:ctrlPr>
                          <a:rPr lang="en-US" sz="3800" i="1" kern="0">
                            <a:solidFill>
                              <a:prstClr val="black"/>
                            </a:solidFill>
                            <a:latin typeface="Cambria Math" panose="02040503050406030204" pitchFamily="18" charset="0"/>
                            <a:cs typeface="Arial" panose="020B0604020202020204" pitchFamily="34" charset="0"/>
                            <a:sym typeface="Arial"/>
                          </a:rPr>
                        </m:ctrlPr>
                      </m:radPr>
                      <m:deg/>
                      <m:e>
                        <m:r>
                          <a:rPr lang="en-US" sz="3800" i="1" kern="0">
                            <a:solidFill>
                              <a:prstClr val="black"/>
                            </a:solidFill>
                            <a:latin typeface="Cambria Math" panose="02040503050406030204" pitchFamily="18" charset="0"/>
                            <a:cs typeface="Arial" panose="020B0604020202020204" pitchFamily="34" charset="0"/>
                            <a:sym typeface="Arial"/>
                          </a:rPr>
                          <m:t>2</m:t>
                        </m:r>
                      </m:e>
                    </m:rad>
                  </m:oMath>
                </a14:m>
                <a:r>
                  <a:rPr lang="en-US" sz="3800" kern="0">
                    <a:solidFill>
                      <a:prstClr val="black"/>
                    </a:solidFill>
                    <a:latin typeface="Arial"/>
                    <a:cs typeface="Arial" panose="020B0604020202020204" pitchFamily="34" charset="0"/>
                    <a:sym typeface="Arial"/>
                  </a:rPr>
                  <a:t>; </a:t>
                </a:r>
                <a:r>
                  <a:rPr lang="en-US" sz="3800" kern="0" smtClean="0">
                    <a:solidFill>
                      <a:prstClr val="black"/>
                    </a:solidFill>
                    <a:latin typeface="Arial"/>
                    <a:cs typeface="Arial" panose="020B0604020202020204" pitchFamily="34" charset="0"/>
                    <a:sym typeface="Arial"/>
                  </a:rPr>
                  <a:t>					c) </a:t>
                </a:r>
                <a14:m>
                  <m:oMath xmlns:m="http://schemas.openxmlformats.org/officeDocument/2006/math">
                    <m:r>
                      <a:rPr lang="en-US" sz="3800" i="1" kern="0">
                        <a:solidFill>
                          <a:prstClr val="black"/>
                        </a:solidFill>
                        <a:latin typeface="Cambria Math" panose="02040503050406030204" pitchFamily="18" charset="0"/>
                        <a:cs typeface="Arial" panose="020B0604020202020204" pitchFamily="34" charset="0"/>
                        <a:sym typeface="Arial"/>
                      </a:rPr>
                      <m:t>𝑚</m:t>
                    </m:r>
                    <m:r>
                      <a:rPr lang="en-US" sz="3800" i="1" kern="0">
                        <a:solidFill>
                          <a:prstClr val="black"/>
                        </a:solidFill>
                        <a:latin typeface="Cambria Math" panose="02040503050406030204" pitchFamily="18" charset="0"/>
                        <a:cs typeface="Arial" panose="020B0604020202020204" pitchFamily="34" charset="0"/>
                        <a:sym typeface="Arial"/>
                      </a:rPr>
                      <m:t>=2</m:t>
                    </m:r>
                    <m:rad>
                      <m:radPr>
                        <m:degHide m:val="on"/>
                        <m:ctrlPr>
                          <a:rPr lang="en-US" sz="3800" i="1" kern="0">
                            <a:solidFill>
                              <a:prstClr val="black"/>
                            </a:solidFill>
                            <a:latin typeface="Cambria Math" panose="02040503050406030204" pitchFamily="18" charset="0"/>
                            <a:cs typeface="Arial" panose="020B0604020202020204" pitchFamily="34" charset="0"/>
                            <a:sym typeface="Arial"/>
                          </a:rPr>
                        </m:ctrlPr>
                      </m:radPr>
                      <m:deg/>
                      <m:e>
                        <m:r>
                          <a:rPr lang="en-US" sz="3800" i="1" kern="0">
                            <a:solidFill>
                              <a:prstClr val="black"/>
                            </a:solidFill>
                            <a:latin typeface="Cambria Math" panose="02040503050406030204" pitchFamily="18" charset="0"/>
                            <a:cs typeface="Arial" panose="020B0604020202020204" pitchFamily="34" charset="0"/>
                            <a:sym typeface="Arial"/>
                          </a:rPr>
                          <m:t>2</m:t>
                        </m:r>
                      </m:e>
                    </m:rad>
                  </m:oMath>
                </a14:m>
                <a:r>
                  <a:rPr lang="en-US" sz="3800" kern="0" smtClean="0">
                    <a:solidFill>
                      <a:prstClr val="black"/>
                    </a:solidFill>
                    <a:latin typeface="Arial"/>
                    <a:cs typeface="Arial" panose="020B0604020202020204" pitchFamily="34" charset="0"/>
                    <a:sym typeface="Arial"/>
                  </a:rPr>
                  <a:t>;</a:t>
                </a:r>
                <a:endParaRPr lang="en-US" sz="3800" kern="0">
                  <a:solidFill>
                    <a:prstClr val="black"/>
                  </a:solidFill>
                  <a:latin typeface="Arial"/>
                  <a:cs typeface="Arial" panose="020B0604020202020204" pitchFamily="34" charset="0"/>
                  <a:sym typeface="Arial"/>
                </a:endParaRPr>
              </a:p>
            </p:txBody>
          </p:sp>
        </mc:Choice>
        <mc:Fallback xmlns="">
          <p:sp>
            <p:nvSpPr>
              <p:cNvPr id="9" name="Rectangle 8"/>
              <p:cNvSpPr>
                <a:spLocks noRot="1" noChangeAspect="1" noMove="1" noResize="1" noEditPoints="1" noAdjustHandles="1" noChangeArrowheads="1" noChangeShapeType="1" noTextEdit="1"/>
              </p:cNvSpPr>
              <p:nvPr/>
            </p:nvSpPr>
            <p:spPr>
              <a:xfrm>
                <a:off x="392096" y="342900"/>
                <a:ext cx="17743504" cy="3222357"/>
              </a:xfrm>
              <a:prstGeom prst="rect">
                <a:avLst/>
              </a:prstGeom>
              <a:blipFill>
                <a:blip r:embed="rId9"/>
                <a:stretch>
                  <a:fillRect l="-1134" t="-3025" b="-680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392096" y="4528540"/>
                <a:ext cx="17514904" cy="5491760"/>
              </a:xfrm>
              <a:prstGeom prst="rect">
                <a:avLst/>
              </a:prstGeom>
            </p:spPr>
            <p:txBody>
              <a:bodyPr wrap="square">
                <a:spAutoFit/>
              </a:bodyPr>
              <a:lstStyle/>
              <a:p>
                <a:pPr marL="2246313" algn="just">
                  <a:lnSpc>
                    <a:spcPct val="120000"/>
                  </a:lnSpc>
                  <a:tabLst>
                    <a:tab pos="2719705" algn="l"/>
                  </a:tabLst>
                </a:pPr>
                <a:r>
                  <a:rPr lang="en-US" sz="3800">
                    <a:latin typeface="Arial" panose="020B0604020202020204" pitchFamily="34" charset="0"/>
                    <a:ea typeface="Malgun Gothic" panose="020B0503020000020004" pitchFamily="34" charset="-127"/>
                    <a:cs typeface="Arial" panose="020B0604020202020204" pitchFamily="34" charset="0"/>
                  </a:rPr>
                  <a:t>a) Với </a:t>
                </a:r>
                <a14:m>
                  <m:oMath xmlns:m="http://schemas.openxmlformats.org/officeDocument/2006/math">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𝑚</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m:t>
                    </m:r>
                    <m:rad>
                      <m:radPr>
                        <m:degHide m:val="on"/>
                        <m:ctrlPr>
                          <a:rPr lang="en-US" sz="3800" i="1">
                            <a:effectLst/>
                            <a:latin typeface="Cambria Math" panose="02040503050406030204" pitchFamily="18" charset="0"/>
                            <a:ea typeface="Malgun Gothic" panose="020B0503020000020004" pitchFamily="34" charset="-127"/>
                            <a:cs typeface="Times New Roman" panose="02020603050405020304" pitchFamily="18" charset="0"/>
                          </a:rPr>
                        </m:ctrlPr>
                      </m:radPr>
                      <m:deg/>
                      <m:e>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2</m:t>
                        </m:r>
                      </m:e>
                    </m:rad>
                  </m:oMath>
                </a14:m>
                <a:r>
                  <a:rPr lang="en-US" sz="3800">
                    <a:effectLst/>
                    <a:latin typeface="Arial" panose="020B0604020202020204" pitchFamily="34" charset="0"/>
                    <a:ea typeface="Malgun Gothic" panose="020B0503020000020004" pitchFamily="34" charset="-127"/>
                    <a:cs typeface="Arial" panose="020B0604020202020204" pitchFamily="34" charset="0"/>
                  </a:rPr>
                  <a:t>, ta có hệ phương </a:t>
                </a:r>
                <a:r>
                  <a:rPr lang="en-US" sz="3800" smtClean="0">
                    <a:effectLst/>
                    <a:latin typeface="Arial" panose="020B0604020202020204" pitchFamily="34" charset="0"/>
                    <a:ea typeface="Malgun Gothic" panose="020B0503020000020004" pitchFamily="34" charset="-127"/>
                    <a:cs typeface="Arial" panose="020B0604020202020204" pitchFamily="34" charset="0"/>
                  </a:rPr>
                  <a:t>trình</a:t>
                </a:r>
                <a:r>
                  <a:rPr lang="en-US" sz="3800" smtClean="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d>
                      <m:dPr>
                        <m:begChr m:val="{"/>
                        <m:endChr m:val=""/>
                        <m:ctrlPr>
                          <a:rPr lang="en-US" sz="3800" i="1">
                            <a:effectLst/>
                            <a:latin typeface="Cambria Math" panose="02040503050406030204" pitchFamily="18" charset="0"/>
                            <a:ea typeface="Malgun Gothic" panose="020B0503020000020004" pitchFamily="34" charset="-127"/>
                            <a:cs typeface="Times New Roman" panose="02020603050405020304" pitchFamily="18" charset="0"/>
                          </a:rPr>
                        </m:ctrlPr>
                      </m:dPr>
                      <m:e>
                        <m:eqArr>
                          <m:eqArrPr>
                            <m:ctrlPr>
                              <a:rPr lang="en-US" sz="3800" i="1">
                                <a:effectLst/>
                                <a:latin typeface="Cambria Math" panose="02040503050406030204" pitchFamily="18" charset="0"/>
                                <a:ea typeface="Malgun Gothic" panose="020B0503020000020004" pitchFamily="34" charset="-127"/>
                                <a:cs typeface="Times New Roman" panose="02020603050405020304" pitchFamily="18" charset="0"/>
                              </a:rPr>
                            </m:ctrlPr>
                          </m:eqArrPr>
                          <m:e>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𝑥</m:t>
                            </m:r>
                            <m:rad>
                              <m:radPr>
                                <m:degHide m:val="on"/>
                                <m:ctrlPr>
                                  <a:rPr lang="en-US" sz="3800" i="1">
                                    <a:effectLst/>
                                    <a:latin typeface="Cambria Math" panose="02040503050406030204" pitchFamily="18" charset="0"/>
                                    <a:ea typeface="Malgun Gothic" panose="020B0503020000020004" pitchFamily="34" charset="-127"/>
                                    <a:cs typeface="Times New Roman" panose="02020603050405020304" pitchFamily="18" charset="0"/>
                                  </a:rPr>
                                </m:ctrlPr>
                              </m:radPr>
                              <m:deg/>
                              <m:e>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2</m:t>
                                </m:r>
                              </m:e>
                            </m:rad>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−3</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𝑦</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m:t>
                            </m:r>
                            <m:rad>
                              <m:radPr>
                                <m:degHide m:val="on"/>
                                <m:ctrlPr>
                                  <a:rPr lang="en-US" sz="3800" i="1">
                                    <a:effectLst/>
                                    <a:latin typeface="Cambria Math" panose="02040503050406030204" pitchFamily="18" charset="0"/>
                                    <a:ea typeface="Malgun Gothic" panose="020B0503020000020004" pitchFamily="34" charset="-127"/>
                                    <a:cs typeface="Times New Roman" panose="02020603050405020304" pitchFamily="18" charset="0"/>
                                  </a:rPr>
                                </m:ctrlPr>
                              </m:radPr>
                              <m:deg/>
                              <m:e>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2</m:t>
                                </m:r>
                              </m:e>
                            </m:rad>
                          </m:e>
                          <m:e>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2</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𝑥</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−3</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𝑦</m:t>
                            </m:r>
                            <m:rad>
                              <m:radPr>
                                <m:degHide m:val="on"/>
                                <m:ctrlPr>
                                  <a:rPr lang="en-US" sz="3800" i="1">
                                    <a:effectLst/>
                                    <a:latin typeface="Cambria Math" panose="02040503050406030204" pitchFamily="18" charset="0"/>
                                    <a:ea typeface="Malgun Gothic" panose="020B0503020000020004" pitchFamily="34" charset="-127"/>
                                    <a:cs typeface="Times New Roman" panose="02020603050405020304" pitchFamily="18" charset="0"/>
                                  </a:rPr>
                                </m:ctrlPr>
                              </m:radPr>
                              <m:deg/>
                              <m:e>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2</m:t>
                                </m:r>
                              </m:e>
                            </m:rad>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=2</m:t>
                            </m:r>
                          </m:e>
                        </m:eqArr>
                      </m:e>
                    </m:d>
                  </m:oMath>
                </a14:m>
                <a:r>
                  <a:rPr lang="en-US" sz="3800">
                    <a:effectLst/>
                    <a:latin typeface="Arial" panose="020B0604020202020204" pitchFamily="34" charset="0"/>
                    <a:ea typeface="Malgun Gothic" panose="020B0503020000020004" pitchFamily="34" charset="-127"/>
                    <a:cs typeface="Arial" panose="020B0604020202020204" pitchFamily="34" charset="0"/>
                  </a:rPr>
                  <a:t> </a:t>
                </a:r>
                <a:endParaRPr lang="en-US" sz="3800">
                  <a:effectLst/>
                  <a:latin typeface="Arial" panose="020B0604020202020204" pitchFamily="34" charset="0"/>
                  <a:ea typeface="Calibri" panose="020F0502020204030204" pitchFamily="34" charset="0"/>
                  <a:cs typeface="Arial" panose="020B0604020202020204" pitchFamily="34" charset="0"/>
                </a:endParaRPr>
              </a:p>
              <a:p>
                <a:pPr marL="2246313" algn="just">
                  <a:lnSpc>
                    <a:spcPct val="120000"/>
                  </a:lnSpc>
                  <a:tabLst>
                    <a:tab pos="2719705" algn="l"/>
                  </a:tabLst>
                </a:pPr>
                <a:r>
                  <a:rPr lang="en-US" sz="3800">
                    <a:effectLst/>
                    <a:latin typeface="Arial" panose="020B0604020202020204" pitchFamily="34" charset="0"/>
                    <a:ea typeface="Malgun Gothic" panose="020B0503020000020004" pitchFamily="34" charset="-127"/>
                    <a:cs typeface="Arial" panose="020B0604020202020204" pitchFamily="34" charset="0"/>
                  </a:rPr>
                  <a:t>Nhân phương trình thứ nhất với </a:t>
                </a:r>
                <a14:m>
                  <m:oMath xmlns:m="http://schemas.openxmlformats.org/officeDocument/2006/math">
                    <m:rad>
                      <m:radPr>
                        <m:degHide m:val="on"/>
                        <m:ctrlPr>
                          <a:rPr lang="en-US" sz="3800" i="1">
                            <a:effectLst/>
                            <a:latin typeface="Cambria Math" panose="02040503050406030204" pitchFamily="18" charset="0"/>
                            <a:ea typeface="Malgun Gothic" panose="020B0503020000020004" pitchFamily="34" charset="-127"/>
                            <a:cs typeface="Times New Roman" panose="02020603050405020304" pitchFamily="18" charset="0"/>
                          </a:rPr>
                        </m:ctrlPr>
                      </m:radPr>
                      <m:deg/>
                      <m:e>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2</m:t>
                        </m:r>
                      </m:e>
                    </m:rad>
                  </m:oMath>
                </a14:m>
                <a:r>
                  <a:rPr lang="en-US" sz="3800">
                    <a:effectLst/>
                    <a:latin typeface="Arial" panose="020B0604020202020204" pitchFamily="34" charset="0"/>
                    <a:ea typeface="Malgun Gothic" panose="020B0503020000020004" pitchFamily="34" charset="-127"/>
                    <a:cs typeface="Arial" panose="020B0604020202020204" pitchFamily="34" charset="0"/>
                  </a:rPr>
                  <a:t> </a:t>
                </a:r>
                <a:r>
                  <a:rPr lang="en-US" sz="3800" smtClean="0">
                    <a:effectLst/>
                    <a:latin typeface="Arial" panose="020B0604020202020204" pitchFamily="34" charset="0"/>
                    <a:ea typeface="Malgun Gothic" panose="020B0503020000020004" pitchFamily="34" charset="-127"/>
                    <a:cs typeface="Arial" panose="020B0604020202020204" pitchFamily="34" charset="0"/>
                  </a:rPr>
                  <a:t>được</a:t>
                </a:r>
                <a:r>
                  <a:rPr lang="en-US" sz="3800" smtClean="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d>
                      <m:dPr>
                        <m:begChr m:val="{"/>
                        <m:endChr m:val=""/>
                        <m:ctrlPr>
                          <a:rPr lang="en-US" sz="3800" i="1">
                            <a:effectLst/>
                            <a:latin typeface="Cambria Math" panose="02040503050406030204" pitchFamily="18" charset="0"/>
                            <a:ea typeface="Malgun Gothic" panose="020B0503020000020004" pitchFamily="34" charset="-127"/>
                            <a:cs typeface="Times New Roman" panose="02020603050405020304" pitchFamily="18" charset="0"/>
                          </a:rPr>
                        </m:ctrlPr>
                      </m:dPr>
                      <m:e>
                        <m:eqArr>
                          <m:eqArrPr>
                            <m:ctrlPr>
                              <a:rPr lang="en-US" sz="3800" i="1">
                                <a:effectLst/>
                                <a:latin typeface="Cambria Math" panose="02040503050406030204" pitchFamily="18" charset="0"/>
                                <a:ea typeface="Malgun Gothic" panose="020B0503020000020004" pitchFamily="34" charset="-127"/>
                                <a:cs typeface="Times New Roman" panose="02020603050405020304" pitchFamily="18" charset="0"/>
                              </a:rPr>
                            </m:ctrlPr>
                          </m:eqArrPr>
                          <m:e>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2</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𝑥</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−3</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𝑦</m:t>
                            </m:r>
                            <m:rad>
                              <m:radPr>
                                <m:degHide m:val="on"/>
                                <m:ctrlPr>
                                  <a:rPr lang="en-US" sz="3800" i="1">
                                    <a:effectLst/>
                                    <a:latin typeface="Cambria Math" panose="02040503050406030204" pitchFamily="18" charset="0"/>
                                    <a:ea typeface="Malgun Gothic" panose="020B0503020000020004" pitchFamily="34" charset="-127"/>
                                    <a:cs typeface="Times New Roman" panose="02020603050405020304" pitchFamily="18" charset="0"/>
                                  </a:rPr>
                                </m:ctrlPr>
                              </m:radPr>
                              <m:deg/>
                              <m:e>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2</m:t>
                                </m:r>
                              </m:e>
                            </m:rad>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=2</m:t>
                            </m:r>
                          </m:e>
                          <m:e>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2</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𝑥</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−3</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𝑦</m:t>
                            </m:r>
                            <m:rad>
                              <m:radPr>
                                <m:degHide m:val="on"/>
                                <m:ctrlPr>
                                  <a:rPr lang="en-US" sz="3800" i="1">
                                    <a:effectLst/>
                                    <a:latin typeface="Cambria Math" panose="02040503050406030204" pitchFamily="18" charset="0"/>
                                    <a:ea typeface="Malgun Gothic" panose="020B0503020000020004" pitchFamily="34" charset="-127"/>
                                    <a:cs typeface="Times New Roman" panose="02020603050405020304" pitchFamily="18" charset="0"/>
                                  </a:rPr>
                                </m:ctrlPr>
                              </m:radPr>
                              <m:deg/>
                              <m:e>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2</m:t>
                                </m:r>
                              </m:e>
                            </m:rad>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=2</m:t>
                            </m:r>
                          </m:e>
                        </m:eqArr>
                      </m:e>
                    </m:d>
                  </m:oMath>
                </a14:m>
                <a:r>
                  <a:rPr lang="en-US" sz="3800">
                    <a:effectLst/>
                    <a:latin typeface="Arial" panose="020B0604020202020204" pitchFamily="34" charset="0"/>
                    <a:ea typeface="Malgun Gothic" panose="020B0503020000020004" pitchFamily="34" charset="-127"/>
                    <a:cs typeface="Arial" panose="020B0604020202020204" pitchFamily="34" charset="0"/>
                  </a:rPr>
                  <a:t> </a:t>
                </a:r>
                <a:endParaRPr lang="en-US" sz="38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tabLst>
                    <a:tab pos="2719705" algn="l"/>
                  </a:tabLst>
                </a:pPr>
                <a:r>
                  <a:rPr lang="en-US" sz="3800">
                    <a:effectLst/>
                    <a:latin typeface="Arial" panose="020B0604020202020204" pitchFamily="34" charset="0"/>
                    <a:ea typeface="Malgun Gothic" panose="020B0503020000020004" pitchFamily="34" charset="-127"/>
                    <a:cs typeface="Arial" panose="020B0604020202020204" pitchFamily="34" charset="0"/>
                  </a:rPr>
                  <a:t>Trừ từng vế của hai phương trình trên được</a:t>
                </a:r>
                <a:r>
                  <a:rPr lang="en-US" sz="3800" smtClean="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0</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𝑥</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−0</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𝑦</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=0</m:t>
                    </m:r>
                  </m:oMath>
                </a14:m>
                <a:r>
                  <a:rPr lang="en-US" sz="3800">
                    <a:effectLst/>
                    <a:latin typeface="Arial" panose="020B0604020202020204" pitchFamily="34" charset="0"/>
                    <a:ea typeface="Malgun Gothic" panose="020B0503020000020004" pitchFamily="34" charset="-127"/>
                    <a:cs typeface="Arial" panose="020B0604020202020204" pitchFamily="34" charset="0"/>
                  </a:rPr>
                  <a:t> (luôn đúng với mọi </a:t>
                </a:r>
                <a14:m>
                  <m:oMath xmlns:m="http://schemas.openxmlformats.org/officeDocument/2006/math">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𝑥</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 </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𝑦</m:t>
                    </m:r>
                  </m:oMath>
                </a14:m>
                <a:r>
                  <a:rPr lang="en-US" sz="3800">
                    <a:effectLst/>
                    <a:latin typeface="Arial" panose="020B0604020202020204" pitchFamily="34" charset="0"/>
                    <a:ea typeface="Malgun Gothic" panose="020B0503020000020004" pitchFamily="34" charset="-127"/>
                    <a:cs typeface="Arial" panose="020B0604020202020204" pitchFamily="34" charset="0"/>
                  </a:rPr>
                  <a:t>)</a:t>
                </a:r>
                <a:endParaRPr lang="en-US" sz="38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tabLst>
                    <a:tab pos="2719705" algn="l"/>
                  </a:tabLst>
                </a:pPr>
                <a:r>
                  <a:rPr lang="en-US" sz="3800">
                    <a:effectLst/>
                    <a:latin typeface="Arial" panose="020B0604020202020204" pitchFamily="34" charset="0"/>
                    <a:ea typeface="Malgun Gothic" panose="020B0503020000020004" pitchFamily="34" charset="-127"/>
                    <a:cs typeface="Arial" panose="020B0604020202020204" pitchFamily="34" charset="0"/>
                  </a:rPr>
                  <a:t>Vậy hệ phương trình có vô số nghiệm.</a:t>
                </a:r>
                <a:endParaRPr lang="en-US" sz="38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392096" y="4528540"/>
                <a:ext cx="17514904" cy="5491760"/>
              </a:xfrm>
              <a:prstGeom prst="rect">
                <a:avLst/>
              </a:prstGeom>
              <a:blipFill>
                <a:blip r:embed="rId10"/>
                <a:stretch>
                  <a:fillRect l="-1148" r="-626" b="-1554"/>
                </a:stretch>
              </a:blipFill>
            </p:spPr>
            <p:txBody>
              <a:bodyPr/>
              <a:lstStyle/>
              <a:p>
                <a:r>
                  <a:rPr lang="en-US">
                    <a:noFill/>
                  </a:rPr>
                  <a:t> </a:t>
                </a:r>
              </a:p>
            </p:txBody>
          </p:sp>
        </mc:Fallback>
      </mc:AlternateContent>
    </p:spTree>
    <p:extLst>
      <p:ext uri="{BB962C8B-B14F-4D97-AF65-F5344CB8AC3E}">
        <p14:creationId xmlns:p14="http://schemas.microsoft.com/office/powerpoint/2010/main" val="2527822438"/>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p:cTn id="12" dur="500" fill="hold"/>
                                        <p:tgtEl>
                                          <p:spTgt spid="32"/>
                                        </p:tgtEl>
                                        <p:attrNameLst>
                                          <p:attrName>ppt_w</p:attrName>
                                        </p:attrNameLst>
                                      </p:cBhvr>
                                      <p:tavLst>
                                        <p:tav tm="0">
                                          <p:val>
                                            <p:fltVal val="0"/>
                                          </p:val>
                                        </p:tav>
                                        <p:tav tm="100000">
                                          <p:val>
                                            <p:strVal val="#ppt_w"/>
                                          </p:val>
                                        </p:tav>
                                      </p:tavLst>
                                    </p:anim>
                                    <p:anim calcmode="lin" valueType="num">
                                      <p:cBhvr>
                                        <p:cTn id="13" dur="500" fill="hold"/>
                                        <p:tgtEl>
                                          <p:spTgt spid="32"/>
                                        </p:tgtEl>
                                        <p:attrNameLst>
                                          <p:attrName>ppt_h</p:attrName>
                                        </p:attrNameLst>
                                      </p:cBhvr>
                                      <p:tavLst>
                                        <p:tav tm="0">
                                          <p:val>
                                            <p:fltVal val="0"/>
                                          </p:val>
                                        </p:tav>
                                        <p:tav tm="100000">
                                          <p:val>
                                            <p:strVal val="#ppt_h"/>
                                          </p:val>
                                        </p:tav>
                                      </p:tavLst>
                                    </p:anim>
                                    <p:animEffect transition="in" filter="fade">
                                      <p:cBhvr>
                                        <p:cTn id="14" dur="500"/>
                                        <p:tgtEl>
                                          <p:spTgt spid="3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wipe(up)">
                                      <p:cBhvr>
                                        <p:cTn id="19" dur="500"/>
                                        <p:tgtEl>
                                          <p:spTgt spid="3">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Effect transition="in" filter="wipe(up)">
                                      <p:cBhvr>
                                        <p:cTn id="24" dur="500"/>
                                        <p:tgtEl>
                                          <p:spTgt spid="3">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Effect transition="in" filter="wipe(up)">
                                      <p:cBhvr>
                                        <p:cTn id="29" dur="500"/>
                                        <p:tgtEl>
                                          <p:spTgt spid="3">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3">
                                            <p:txEl>
                                              <p:pRg st="3" end="3"/>
                                            </p:txEl>
                                          </p:spTgt>
                                        </p:tgtEl>
                                        <p:attrNameLst>
                                          <p:attrName>style.visibility</p:attrName>
                                        </p:attrNameLst>
                                      </p:cBhvr>
                                      <p:to>
                                        <p:strVal val="visible"/>
                                      </p:to>
                                    </p:set>
                                    <p:animEffect transition="in" filter="wipe(up)">
                                      <p:cBhvr>
                                        <p:cTn id="34"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6EA"/>
        </a:solidFill>
        <a:effectLst/>
      </p:bgPr>
    </p:bg>
    <p:spTree>
      <p:nvGrpSpPr>
        <p:cNvPr id="1" name=""/>
        <p:cNvGrpSpPr/>
        <p:nvPr/>
      </p:nvGrpSpPr>
      <p:grpSpPr>
        <a:xfrm>
          <a:off x="0" y="0"/>
          <a:ext cx="0" cy="0"/>
          <a:chOff x="0" y="0"/>
          <a:chExt cx="0" cy="0"/>
        </a:xfrm>
      </p:grpSpPr>
      <p:grpSp>
        <p:nvGrpSpPr>
          <p:cNvPr id="32" name="Group 31"/>
          <p:cNvGrpSpPr/>
          <p:nvPr/>
        </p:nvGrpSpPr>
        <p:grpSpPr>
          <a:xfrm>
            <a:off x="396107" y="4000500"/>
            <a:ext cx="1981200" cy="1447800"/>
            <a:chOff x="1844842" y="8071184"/>
            <a:chExt cx="1981200" cy="1447800"/>
          </a:xfrm>
          <a:scene3d>
            <a:camera prst="orthographicFront">
              <a:rot lat="0" lon="0" rev="0"/>
            </a:camera>
            <a:lightRig rig="balanced" dir="t">
              <a:rot lat="0" lon="0" rev="8700000"/>
            </a:lightRig>
          </a:scene3d>
        </p:grpSpPr>
        <p:sp>
          <p:nvSpPr>
            <p:cNvPr id="29" name="Freeform 13"/>
            <p:cNvSpPr/>
            <p:nvPr/>
          </p:nvSpPr>
          <p:spPr>
            <a:xfrm flipH="1">
              <a:off x="1844842" y="8071184"/>
              <a:ext cx="1981200" cy="1447800"/>
            </a:xfrm>
            <a:custGeom>
              <a:avLst/>
              <a:gdLst/>
              <a:ahLst/>
              <a:cxnLst/>
              <a:rect l="l" t="t" r="r" b="b"/>
              <a:pathLst>
                <a:path w="2488341" h="2117352">
                  <a:moveTo>
                    <a:pt x="2488341" y="0"/>
                  </a:moveTo>
                  <a:lnTo>
                    <a:pt x="0" y="0"/>
                  </a:lnTo>
                  <a:lnTo>
                    <a:pt x="0" y="2117352"/>
                  </a:lnTo>
                  <a:lnTo>
                    <a:pt x="2488341" y="2117352"/>
                  </a:lnTo>
                  <a:lnTo>
                    <a:pt x="2488341" y="0"/>
                  </a:lnTo>
                  <a:close/>
                </a:path>
              </a:pathLst>
            </a:custGeom>
            <a:blipFill>
              <a:blip r:embed="rId2">
                <a:extLst>
                  <a:ext uri="{96DAC541-7B7A-43D3-8B79-37D633B846F1}">
                    <asvg:svgBlip xmlns="" xmlns:asvg="http://schemas.microsoft.com/office/drawing/2016/SVG/main" r:embed="rId7"/>
                  </a:ext>
                </a:extLst>
              </a:blip>
              <a:stretch>
                <a:fillRect/>
              </a:stretch>
            </a:blipFill>
            <a:ln>
              <a:noFill/>
            </a:ln>
            <a:effectLst>
              <a:outerShdw blurRad="44450" dist="27940" dir="5400000" algn="ctr">
                <a:srgbClr val="000000">
                  <a:alpha val="32000"/>
                </a:srgbClr>
              </a:outerShdw>
            </a:effectLst>
            <a:sp3d>
              <a:bevelT w="190500" h="38100"/>
            </a:sp3d>
          </p:spPr>
        </p:sp>
        <p:sp>
          <p:nvSpPr>
            <p:cNvPr id="31" name="Rectangle 30"/>
            <p:cNvSpPr/>
            <p:nvPr/>
          </p:nvSpPr>
          <p:spPr>
            <a:xfrm>
              <a:off x="2223825" y="8338717"/>
              <a:ext cx="1326004" cy="707886"/>
            </a:xfrm>
            <a:prstGeom prst="rect">
              <a:avLst/>
            </a:prstGeom>
            <a:ln>
              <a:noFill/>
            </a:ln>
            <a:effectLst>
              <a:outerShdw blurRad="44450" dist="27940" dir="5400000" algn="ctr">
                <a:srgbClr val="000000">
                  <a:alpha val="32000"/>
                </a:srgbClr>
              </a:outerShdw>
            </a:effectLst>
            <a:sp3d>
              <a:bevelT w="190500" h="38100"/>
            </a:sp3d>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smtClean="0">
                  <a:ln>
                    <a:noFill/>
                  </a:ln>
                  <a:solidFill>
                    <a:prstClr val="black"/>
                  </a:solidFill>
                  <a:effectLst/>
                  <a:uLnTx/>
                  <a:uFillTx/>
                  <a:latin typeface="Arial"/>
                  <a:ea typeface="+mn-ea"/>
                  <a:cs typeface="Arial" panose="020B0604020202020204" pitchFamily="34" charset="0"/>
                  <a:sym typeface="Arial"/>
                </a:rPr>
                <a:t>Giải:</a:t>
              </a: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79"/>
          <p:cNvSpPr/>
          <p:nvPr/>
        </p:nvSpPr>
        <p:spPr>
          <a:xfrm rot="2404452">
            <a:off x="-99615" y="7323757"/>
            <a:ext cx="1893940" cy="2691645"/>
          </a:xfrm>
          <a:custGeom>
            <a:avLst/>
            <a:gdLst/>
            <a:ahLst/>
            <a:cxnLst/>
            <a:rect l="l" t="t" r="r" b="b"/>
            <a:pathLst>
              <a:path w="1893940" h="2691645">
                <a:moveTo>
                  <a:pt x="0" y="0"/>
                </a:moveTo>
                <a:lnTo>
                  <a:pt x="1893940" y="0"/>
                </a:lnTo>
                <a:lnTo>
                  <a:pt x="1893940" y="2691646"/>
                </a:lnTo>
                <a:lnTo>
                  <a:pt x="0" y="2691646"/>
                </a:lnTo>
                <a:lnTo>
                  <a:pt x="0" y="0"/>
                </a:lnTo>
                <a:close/>
              </a:path>
            </a:pathLst>
          </a:custGeom>
          <a:blipFill>
            <a:blip r:embed="rId8">
              <a:extLst>
                <a:ext uri="{96DAC541-7B7A-43D3-8B79-37D633B846F1}">
                  <asvg:svgBlip xmlns="" xmlns:asvg="http://schemas.microsoft.com/office/drawing/2016/SVG/main" r:embed="rId5"/>
                </a:ext>
              </a:extLst>
            </a:blip>
            <a:stretch>
              <a:fillRect/>
            </a:stretch>
          </a:blipFill>
        </p:spPr>
      </p:sp>
      <mc:AlternateContent xmlns:mc="http://schemas.openxmlformats.org/markup-compatibility/2006" xmlns:a14="http://schemas.microsoft.com/office/drawing/2010/main">
        <mc:Choice Requires="a14">
          <p:sp>
            <p:nvSpPr>
              <p:cNvPr id="9" name="Rectangle 8"/>
              <p:cNvSpPr/>
              <p:nvPr/>
            </p:nvSpPr>
            <p:spPr>
              <a:xfrm>
                <a:off x="392096" y="342900"/>
                <a:ext cx="17743504" cy="3222357"/>
              </a:xfrm>
              <a:prstGeom prst="rect">
                <a:avLst/>
              </a:prstGeom>
            </p:spPr>
            <p:txBody>
              <a:bodyPr wrap="square">
                <a:spAutoFit/>
              </a:bodyPr>
              <a:lstStyle/>
              <a:p>
                <a:pPr marL="0" marR="0" lvl="0" indent="0" algn="just" defTabSz="914400" rtl="0" eaLnBrk="1" fontAlgn="auto" latinLnBrk="0" hangingPunct="1">
                  <a:lnSpc>
                    <a:spcPct val="100000"/>
                  </a:lnSpc>
                  <a:spcBef>
                    <a:spcPts val="1000"/>
                  </a:spcBef>
                  <a:spcAft>
                    <a:spcPts val="1000"/>
                  </a:spcAft>
                  <a:buClr>
                    <a:srgbClr val="000000"/>
                  </a:buClr>
                  <a:buSzTx/>
                  <a:buFontTx/>
                  <a:buNone/>
                  <a:tabLst/>
                  <a:defRPr/>
                </a:pPr>
                <a:r>
                  <a:rPr kumimoji="0" lang="vi-VN" sz="3800" b="1" i="0" u="none" strike="noStrike" kern="1200" cap="none" spc="0"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sym typeface="Arial"/>
                  </a:rPr>
                  <a:t>Bài </a:t>
                </a:r>
                <a:r>
                  <a:rPr kumimoji="0" lang="en-US" sz="3800" b="1" i="0" u="none" strike="noStrike" kern="1200" cap="none" spc="0"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sym typeface="Arial"/>
                  </a:rPr>
                  <a:t>6</a:t>
                </a:r>
                <a:r>
                  <a:rPr kumimoji="0" lang="vi-VN" sz="3800" b="1" i="0" u="none" strike="noStrike" kern="1200" cap="none" spc="0"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sym typeface="Arial"/>
                  </a:rPr>
                  <a:t> (SGK</a:t>
                </a:r>
                <a:r>
                  <a:rPr kumimoji="0" lang="en-US" sz="3800" b="1" i="0" u="none" strike="noStrike" kern="1200" cap="none" spc="0"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sym typeface="Arial"/>
                  </a:rPr>
                  <a:t> – </a:t>
                </a:r>
                <a:r>
                  <a:rPr kumimoji="0" lang="vi-VN" sz="3800" b="1" i="0" u="none" strike="noStrike" kern="1200" cap="none" spc="0"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sym typeface="Arial"/>
                  </a:rPr>
                  <a:t>tr.</a:t>
                </a:r>
                <a:r>
                  <a:rPr kumimoji="0" lang="en-US" sz="3800" b="1" i="0" u="none" strike="noStrike" kern="1200" cap="none" spc="0"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sym typeface="Arial"/>
                  </a:rPr>
                  <a:t>1</a:t>
                </a:r>
                <a:r>
                  <a:rPr kumimoji="0" lang="en-US" sz="3800" b="1" i="0" u="none" strike="noStrike" kern="0" cap="none" spc="0"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sym typeface="Arial"/>
                  </a:rPr>
                  <a:t>27</a:t>
                </a:r>
                <a:r>
                  <a:rPr kumimoji="0" lang="en-US" sz="3800" b="1" i="0" u="none" strike="noStrike" kern="1200" cap="none" spc="0"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sym typeface="Arial"/>
                  </a:rPr>
                  <a:t>) </a:t>
                </a:r>
                <a:r>
                  <a:rPr kumimoji="0" lang="vi-VN" sz="3800" b="0" i="0" u="none" strike="noStrike" kern="0" cap="none" spc="0" normalizeH="0" baseline="0" noProof="0">
                    <a:ln>
                      <a:noFill/>
                    </a:ln>
                    <a:solidFill>
                      <a:prstClr val="black"/>
                    </a:solidFill>
                    <a:effectLst/>
                    <a:uLnTx/>
                    <a:uFillTx/>
                    <a:latin typeface="Arial"/>
                    <a:ea typeface="+mn-ea"/>
                    <a:cs typeface="Arial" panose="020B0604020202020204" pitchFamily="34" charset="0"/>
                    <a:sym typeface="Arial"/>
                  </a:rPr>
                  <a:t>Với mỗi giá trị đã cho của </a:t>
                </a:r>
                <a14:m>
                  <m:oMath xmlns:m="http://schemas.openxmlformats.org/officeDocument/2006/math">
                    <m:r>
                      <a:rPr kumimoji="0" lang="vi-VN" sz="3800" b="0" i="1" u="none" strike="noStrike" kern="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𝑚</m:t>
                    </m:r>
                  </m:oMath>
                </a14:m>
                <a:r>
                  <a:rPr kumimoji="0" lang="vi-VN" sz="3800" b="0" i="0" u="none" strike="noStrike" kern="0" cap="none" spc="0" normalizeH="0" baseline="0" noProof="0">
                    <a:ln>
                      <a:noFill/>
                    </a:ln>
                    <a:solidFill>
                      <a:prstClr val="black"/>
                    </a:solidFill>
                    <a:effectLst/>
                    <a:uLnTx/>
                    <a:uFillTx/>
                    <a:latin typeface="Arial"/>
                    <a:ea typeface="+mn-ea"/>
                    <a:cs typeface="Arial" panose="020B0604020202020204" pitchFamily="34" charset="0"/>
                    <a:sym typeface="Arial"/>
                  </a:rPr>
                  <a:t>, hãy giải hệ phương trình sau</a:t>
                </a:r>
                <a:r>
                  <a:rPr kumimoji="0" lang="vi-VN" sz="3800" b="0" i="0" u="none" strike="noStrike" kern="0" cap="none" spc="0" normalizeH="0" baseline="0" noProof="0" smtClean="0">
                    <a:ln>
                      <a:noFill/>
                    </a:ln>
                    <a:solidFill>
                      <a:prstClr val="black"/>
                    </a:solidFill>
                    <a:effectLst/>
                    <a:uLnTx/>
                    <a:uFillTx/>
                    <a:latin typeface="Arial"/>
                    <a:ea typeface="+mn-ea"/>
                    <a:cs typeface="Arial" panose="020B0604020202020204" pitchFamily="34" charset="0"/>
                    <a:sym typeface="Arial"/>
                  </a:rPr>
                  <a:t>:</a:t>
                </a:r>
                <a:endParaRPr kumimoji="0" lang="en-US" sz="3800" b="0" i="0" u="none" strike="noStrike" kern="0" cap="none" spc="0" normalizeH="0" baseline="0" noProof="0" smtClean="0">
                  <a:ln>
                    <a:noFill/>
                  </a:ln>
                  <a:solidFill>
                    <a:prstClr val="black"/>
                  </a:solidFill>
                  <a:effectLst/>
                  <a:uLnTx/>
                  <a:uFillTx/>
                  <a:latin typeface="Arial"/>
                  <a:ea typeface="+mn-ea"/>
                  <a:cs typeface="Arial" panose="020B0604020202020204" pitchFamily="34" charset="0"/>
                  <a:sym typeface="Arial"/>
                </a:endParaRPr>
              </a:p>
              <a:p>
                <a:pPr marL="0" marR="0" lvl="0" indent="0" algn="just" defTabSz="914400" rtl="0" eaLnBrk="1" fontAlgn="auto" latinLnBrk="0" hangingPunct="1">
                  <a:lnSpc>
                    <a:spcPct val="100000"/>
                  </a:lnSpc>
                  <a:spcBef>
                    <a:spcPts val="1000"/>
                  </a:spcBef>
                  <a:spcAft>
                    <a:spcPts val="1000"/>
                  </a:spcAft>
                  <a:buClr>
                    <a:srgbClr val="000000"/>
                  </a:buClr>
                  <a:buSzTx/>
                  <a:buFontTx/>
                  <a:buNone/>
                  <a:tabLst/>
                  <a:defRPr/>
                </a:pPr>
                <a14:m>
                  <m:oMathPara xmlns:m="http://schemas.openxmlformats.org/officeDocument/2006/math">
                    <m:oMathParaPr>
                      <m:jc m:val="centerGroup"/>
                    </m:oMathParaPr>
                    <m:oMath xmlns:m="http://schemas.openxmlformats.org/officeDocument/2006/math">
                      <m:d>
                        <m:dPr>
                          <m:begChr m:val="{"/>
                          <m:endChr m:val=""/>
                          <m:ctrlPr>
                            <a:rPr kumimoji="0" lang="en-US" sz="3800" b="0" i="1" u="none" strike="noStrike" kern="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dPr>
                        <m:e>
                          <m:eqArr>
                            <m:eqArrPr>
                              <m:ctrlPr>
                                <a:rPr kumimoji="0" lang="en-US" sz="3800" b="0" i="1" u="none" strike="noStrike" kern="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eqArrPr>
                            <m:e>
                              <m:r>
                                <a:rPr kumimoji="0" lang="en-US" sz="3800" b="0" i="1" u="none" strike="noStrike" kern="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rad>
                                <m:radPr>
                                  <m:degHide m:val="on"/>
                                  <m:ctrlPr>
                                    <a:rPr kumimoji="0" lang="en-US" sz="3800" b="0" i="1" u="none" strike="noStrike" kern="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radPr>
                                <m:deg/>
                                <m:e>
                                  <m:r>
                                    <a:rPr kumimoji="0" lang="en-US" sz="3800" b="0" i="1" u="none" strike="noStrike" kern="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e>
                              </m:rad>
                              <m:r>
                                <a:rPr kumimoji="0" lang="en-US" sz="3800" b="0" i="1" u="none" strike="noStrike" kern="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−3</m:t>
                              </m:r>
                              <m:r>
                                <a:rPr kumimoji="0" lang="en-US" sz="3800" b="0" i="1" u="none" strike="noStrike" kern="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𝑦</m:t>
                              </m:r>
                              <m:r>
                                <a:rPr kumimoji="0" lang="en-US" sz="3800" b="0" i="1" u="none" strike="noStrike" kern="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r>
                                <a:rPr kumimoji="0" lang="en-US" sz="3800" b="0" i="1" u="none" strike="noStrike" kern="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𝑚</m:t>
                              </m:r>
                            </m:e>
                            <m:e>
                              <m:sSup>
                                <m:sSupPr>
                                  <m:ctrlPr>
                                    <a:rPr kumimoji="0" lang="en-US" sz="3800" b="0" i="1" u="none" strike="noStrike" kern="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sSupPr>
                                <m:e>
                                  <m:r>
                                    <a:rPr kumimoji="0" lang="en-US" sz="3800" b="0" i="1" u="none" strike="noStrike" kern="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𝑚</m:t>
                                  </m:r>
                                </m:e>
                                <m:sup>
                                  <m:r>
                                    <a:rPr kumimoji="0" lang="en-US" sz="3800" b="0" i="1" u="none" strike="noStrike" kern="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sup>
                              </m:sSup>
                              <m:r>
                                <a:rPr kumimoji="0" lang="en-US" sz="3800" b="0" i="1" u="none" strike="noStrike" kern="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r>
                                <a:rPr kumimoji="0" lang="en-US" sz="3800" b="0" i="1" u="none" strike="noStrike" kern="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−3</m:t>
                              </m:r>
                              <m:r>
                                <a:rPr kumimoji="0" lang="en-US" sz="3800" b="0" i="1" u="none" strike="noStrike" kern="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𝑦</m:t>
                              </m:r>
                              <m:rad>
                                <m:radPr>
                                  <m:degHide m:val="on"/>
                                  <m:ctrlPr>
                                    <a:rPr kumimoji="0" lang="en-US" sz="3800" b="0" i="1" u="none" strike="noStrike" kern="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radPr>
                                <m:deg/>
                                <m:e>
                                  <m:r>
                                    <a:rPr kumimoji="0" lang="en-US" sz="3800" b="0" i="1" u="none" strike="noStrike" kern="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e>
                              </m:rad>
                              <m:r>
                                <a:rPr kumimoji="0" lang="en-US" sz="3800" b="0" i="1" u="none" strike="noStrike" kern="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e>
                          </m:eqArr>
                        </m:e>
                      </m:d>
                    </m:oMath>
                  </m:oMathPara>
                </a14:m>
                <a:endParaRPr kumimoji="0" lang="en-US" sz="3800" b="0" i="0" u="none" strike="noStrike" kern="0" cap="none" spc="0" normalizeH="0" baseline="0" noProof="0" smtClean="0">
                  <a:ln>
                    <a:noFill/>
                  </a:ln>
                  <a:solidFill>
                    <a:prstClr val="black"/>
                  </a:solidFill>
                  <a:effectLst/>
                  <a:uLnTx/>
                  <a:uFillTx/>
                  <a:latin typeface="Arial"/>
                  <a:ea typeface="+mn-ea"/>
                  <a:cs typeface="Arial" panose="020B0604020202020204" pitchFamily="34" charset="0"/>
                  <a:sym typeface="Arial"/>
                </a:endParaRPr>
              </a:p>
              <a:p>
                <a:pPr marL="0" marR="0" lvl="0" indent="0" algn="just" defTabSz="914400" rtl="0" eaLnBrk="1" fontAlgn="auto" latinLnBrk="0" hangingPunct="1">
                  <a:lnSpc>
                    <a:spcPct val="100000"/>
                  </a:lnSpc>
                  <a:spcBef>
                    <a:spcPts val="1000"/>
                  </a:spcBef>
                  <a:spcAft>
                    <a:spcPts val="1000"/>
                  </a:spcAft>
                  <a:buClr>
                    <a:srgbClr val="000000"/>
                  </a:buClr>
                  <a:buSzTx/>
                  <a:buFontTx/>
                  <a:buNone/>
                  <a:tabLst/>
                  <a:defRPr/>
                </a:pPr>
                <a:r>
                  <a:rPr kumimoji="0" lang="en-US" sz="3800" b="0" i="0" u="none" strike="noStrike" kern="0" cap="none" spc="0" normalizeH="0" baseline="0" noProof="0">
                    <a:ln>
                      <a:noFill/>
                    </a:ln>
                    <a:solidFill>
                      <a:prstClr val="black"/>
                    </a:solidFill>
                    <a:effectLst/>
                    <a:uLnTx/>
                    <a:uFillTx/>
                    <a:latin typeface="Arial"/>
                    <a:ea typeface="+mn-ea"/>
                    <a:cs typeface="Arial" panose="020B0604020202020204" pitchFamily="34" charset="0"/>
                    <a:sym typeface="Arial"/>
                  </a:rPr>
                  <a:t>a) </a:t>
                </a:r>
                <a14:m>
                  <m:oMath xmlns:m="http://schemas.openxmlformats.org/officeDocument/2006/math">
                    <m:r>
                      <a:rPr kumimoji="0" lang="en-US" sz="3800" b="0" i="1" u="none" strike="noStrike" kern="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𝑚</m:t>
                    </m:r>
                    <m:r>
                      <a:rPr kumimoji="0" lang="en-US" sz="3800" b="0" i="1" u="none" strike="noStrike" kern="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rad>
                      <m:radPr>
                        <m:degHide m:val="on"/>
                        <m:ctrlPr>
                          <a:rPr kumimoji="0" lang="en-US" sz="3800" b="0" i="1" u="none" strike="noStrike" kern="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radPr>
                      <m:deg/>
                      <m:e>
                        <m:r>
                          <a:rPr kumimoji="0" lang="en-US" sz="3800" b="0" i="1" u="none" strike="noStrike" kern="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e>
                    </m:rad>
                  </m:oMath>
                </a14:m>
                <a:r>
                  <a:rPr kumimoji="0" lang="en-US" sz="3800" b="0" i="0" u="none" strike="noStrike" kern="0" cap="none" spc="0" normalizeH="0" baseline="0" noProof="0">
                    <a:ln>
                      <a:noFill/>
                    </a:ln>
                    <a:solidFill>
                      <a:prstClr val="black"/>
                    </a:solidFill>
                    <a:effectLst/>
                    <a:uLnTx/>
                    <a:uFillTx/>
                    <a:latin typeface="Arial"/>
                    <a:ea typeface="+mn-ea"/>
                    <a:cs typeface="Arial" panose="020B0604020202020204" pitchFamily="34" charset="0"/>
                    <a:sym typeface="Arial"/>
                  </a:rPr>
                  <a:t>; </a:t>
                </a:r>
                <a:r>
                  <a:rPr kumimoji="0" lang="en-US" sz="3800" b="0" i="0" u="none" strike="noStrike" kern="0" cap="none" spc="0" normalizeH="0" baseline="0" noProof="0" smtClean="0">
                    <a:ln>
                      <a:noFill/>
                    </a:ln>
                    <a:solidFill>
                      <a:prstClr val="black"/>
                    </a:solidFill>
                    <a:effectLst/>
                    <a:uLnTx/>
                    <a:uFillTx/>
                    <a:latin typeface="Arial"/>
                    <a:ea typeface="+mn-ea"/>
                    <a:cs typeface="Arial" panose="020B0604020202020204" pitchFamily="34" charset="0"/>
                    <a:sym typeface="Arial"/>
                  </a:rPr>
                  <a:t>						b) </a:t>
                </a:r>
                <a14:m>
                  <m:oMath xmlns:m="http://schemas.openxmlformats.org/officeDocument/2006/math">
                    <m:r>
                      <a:rPr kumimoji="0" lang="en-US" sz="3800" b="0" i="1" u="none" strike="noStrike" kern="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sym typeface="Arial"/>
                      </a:rPr>
                      <m:t>𝑚</m:t>
                    </m:r>
                    <m:r>
                      <a:rPr kumimoji="0" lang="en-US" sz="3800" b="0" i="1" u="none" strike="noStrike" kern="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rad>
                      <m:radPr>
                        <m:degHide m:val="on"/>
                        <m:ctrlPr>
                          <a:rPr kumimoji="0" lang="en-US" sz="3800" b="0" i="1" u="none" strike="noStrike" kern="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radPr>
                      <m:deg/>
                      <m:e>
                        <m:r>
                          <a:rPr kumimoji="0" lang="en-US" sz="3800" b="0" i="1" u="none" strike="noStrike" kern="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e>
                    </m:rad>
                  </m:oMath>
                </a14:m>
                <a:r>
                  <a:rPr kumimoji="0" lang="en-US" sz="3800" b="0" i="0" u="none" strike="noStrike" kern="0" cap="none" spc="0" normalizeH="0" baseline="0" noProof="0">
                    <a:ln>
                      <a:noFill/>
                    </a:ln>
                    <a:solidFill>
                      <a:prstClr val="black"/>
                    </a:solidFill>
                    <a:effectLst/>
                    <a:uLnTx/>
                    <a:uFillTx/>
                    <a:latin typeface="Arial"/>
                    <a:ea typeface="+mn-ea"/>
                    <a:cs typeface="Arial" panose="020B0604020202020204" pitchFamily="34" charset="0"/>
                    <a:sym typeface="Arial"/>
                  </a:rPr>
                  <a:t>; </a:t>
                </a:r>
                <a:r>
                  <a:rPr kumimoji="0" lang="en-US" sz="3800" b="0" i="0" u="none" strike="noStrike" kern="0" cap="none" spc="0" normalizeH="0" baseline="0" noProof="0" smtClean="0">
                    <a:ln>
                      <a:noFill/>
                    </a:ln>
                    <a:solidFill>
                      <a:prstClr val="black"/>
                    </a:solidFill>
                    <a:effectLst/>
                    <a:uLnTx/>
                    <a:uFillTx/>
                    <a:latin typeface="Arial"/>
                    <a:ea typeface="+mn-ea"/>
                    <a:cs typeface="Arial" panose="020B0604020202020204" pitchFamily="34" charset="0"/>
                    <a:sym typeface="Arial"/>
                  </a:rPr>
                  <a:t>					c) </a:t>
                </a:r>
                <a14:m>
                  <m:oMath xmlns:m="http://schemas.openxmlformats.org/officeDocument/2006/math">
                    <m:r>
                      <a:rPr kumimoji="0" lang="en-US" sz="3800" b="0" i="1" u="none" strike="noStrike" kern="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sym typeface="Arial"/>
                      </a:rPr>
                      <m:t>𝑚</m:t>
                    </m:r>
                    <m:r>
                      <a:rPr kumimoji="0" lang="en-US" sz="3800" b="0" i="1" u="none" strike="noStrike" kern="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rad>
                      <m:radPr>
                        <m:degHide m:val="on"/>
                        <m:ctrlPr>
                          <a:rPr kumimoji="0" lang="en-US" sz="3800" b="0" i="1" u="none" strike="noStrike" kern="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radPr>
                      <m:deg/>
                      <m:e>
                        <m:r>
                          <a:rPr kumimoji="0" lang="en-US" sz="3800" b="0" i="1" u="none" strike="noStrike" kern="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e>
                    </m:rad>
                  </m:oMath>
                </a14:m>
                <a:r>
                  <a:rPr kumimoji="0" lang="en-US" sz="3800" b="0" i="0" u="none" strike="noStrike" kern="0" cap="none" spc="0" normalizeH="0" baseline="0" noProof="0" smtClean="0">
                    <a:ln>
                      <a:noFill/>
                    </a:ln>
                    <a:solidFill>
                      <a:prstClr val="black"/>
                    </a:solidFill>
                    <a:effectLst/>
                    <a:uLnTx/>
                    <a:uFillTx/>
                    <a:latin typeface="Arial"/>
                    <a:ea typeface="+mn-ea"/>
                    <a:cs typeface="Arial" panose="020B0604020202020204" pitchFamily="34" charset="0"/>
                    <a:sym typeface="Arial"/>
                  </a:rPr>
                  <a:t>;</a:t>
                </a:r>
                <a:endParaRPr kumimoji="0" lang="en-US" sz="3800" b="0" i="0" u="none" strike="noStrike" kern="0" cap="none" spc="0" normalizeH="0" baseline="0" noProof="0">
                  <a:ln>
                    <a:noFill/>
                  </a:ln>
                  <a:solidFill>
                    <a:prstClr val="black"/>
                  </a:solidFill>
                  <a:effectLst/>
                  <a:uLnTx/>
                  <a:uFillTx/>
                  <a:latin typeface="Arial"/>
                  <a:ea typeface="+mn-ea"/>
                  <a:cs typeface="Arial" panose="020B0604020202020204" pitchFamily="34" charset="0"/>
                  <a:sym typeface="Arial"/>
                </a:endParaRPr>
              </a:p>
            </p:txBody>
          </p:sp>
        </mc:Choice>
        <mc:Fallback xmlns="">
          <p:sp>
            <p:nvSpPr>
              <p:cNvPr id="9" name="Rectangle 8"/>
              <p:cNvSpPr>
                <a:spLocks noRot="1" noChangeAspect="1" noMove="1" noResize="1" noEditPoints="1" noAdjustHandles="1" noChangeArrowheads="1" noChangeShapeType="1" noTextEdit="1"/>
              </p:cNvSpPr>
              <p:nvPr/>
            </p:nvSpPr>
            <p:spPr>
              <a:xfrm>
                <a:off x="392096" y="342900"/>
                <a:ext cx="17743504" cy="3222357"/>
              </a:xfrm>
              <a:prstGeom prst="rect">
                <a:avLst/>
              </a:prstGeom>
              <a:blipFill>
                <a:blip r:embed="rId9"/>
                <a:stretch>
                  <a:fillRect l="-1134" t="-3025" b="-680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3090046" y="4528540"/>
                <a:ext cx="14131154" cy="5491760"/>
              </a:xfrm>
              <a:prstGeom prst="rect">
                <a:avLst/>
              </a:prstGeom>
            </p:spPr>
            <p:txBody>
              <a:bodyPr wrap="square">
                <a:spAutoFit/>
              </a:bodyPr>
              <a:lstStyle/>
              <a:p>
                <a:pPr algn="just">
                  <a:lnSpc>
                    <a:spcPct val="120000"/>
                  </a:lnSpc>
                  <a:tabLst>
                    <a:tab pos="2719705" algn="l"/>
                  </a:tabLst>
                </a:pPr>
                <a:r>
                  <a:rPr lang="en-US" sz="3800">
                    <a:latin typeface="Arial" panose="020B0604020202020204" pitchFamily="34" charset="0"/>
                    <a:ea typeface="Malgun Gothic" panose="020B0503020000020004" pitchFamily="34" charset="-127"/>
                    <a:cs typeface="Arial" panose="020B0604020202020204" pitchFamily="34" charset="0"/>
                  </a:rPr>
                  <a:t>b) Với </a:t>
                </a:r>
                <a14:m>
                  <m:oMath xmlns:m="http://schemas.openxmlformats.org/officeDocument/2006/math">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𝑚</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m:t>
                    </m:r>
                    <m:rad>
                      <m:radPr>
                        <m:degHide m:val="on"/>
                        <m:ctrlPr>
                          <a:rPr lang="en-US" sz="3800" i="1">
                            <a:effectLst/>
                            <a:latin typeface="Cambria Math" panose="02040503050406030204" pitchFamily="18" charset="0"/>
                            <a:ea typeface="Malgun Gothic" panose="020B0503020000020004" pitchFamily="34" charset="-127"/>
                            <a:cs typeface="Times New Roman" panose="02020603050405020304" pitchFamily="18" charset="0"/>
                          </a:rPr>
                        </m:ctrlPr>
                      </m:radPr>
                      <m:deg/>
                      <m:e>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2</m:t>
                        </m:r>
                      </m:e>
                    </m:rad>
                  </m:oMath>
                </a14:m>
                <a:r>
                  <a:rPr lang="en-US" sz="3800">
                    <a:effectLst/>
                    <a:latin typeface="Arial" panose="020B0604020202020204" pitchFamily="34" charset="0"/>
                    <a:ea typeface="Malgun Gothic" panose="020B0503020000020004" pitchFamily="34" charset="-127"/>
                    <a:cs typeface="Arial" panose="020B0604020202020204" pitchFamily="34" charset="0"/>
                  </a:rPr>
                  <a:t> ta có hệ phương </a:t>
                </a:r>
                <a:r>
                  <a:rPr lang="en-US" sz="3800" smtClean="0">
                    <a:effectLst/>
                    <a:latin typeface="Arial" panose="020B0604020202020204" pitchFamily="34" charset="0"/>
                    <a:ea typeface="Malgun Gothic" panose="020B0503020000020004" pitchFamily="34" charset="-127"/>
                    <a:cs typeface="Arial" panose="020B0604020202020204" pitchFamily="34" charset="0"/>
                  </a:rPr>
                  <a:t>trình</a:t>
                </a:r>
                <a:r>
                  <a:rPr lang="en-US" sz="3800" smtClean="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d>
                      <m:dPr>
                        <m:begChr m:val="{"/>
                        <m:endChr m:val=""/>
                        <m:ctrlPr>
                          <a:rPr lang="en-US" sz="3800" i="1">
                            <a:effectLst/>
                            <a:latin typeface="Cambria Math" panose="02040503050406030204" pitchFamily="18" charset="0"/>
                            <a:ea typeface="Malgun Gothic" panose="020B0503020000020004" pitchFamily="34" charset="-127"/>
                            <a:cs typeface="Times New Roman" panose="02020603050405020304" pitchFamily="18" charset="0"/>
                          </a:rPr>
                        </m:ctrlPr>
                      </m:dPr>
                      <m:e>
                        <m:eqArr>
                          <m:eqArrPr>
                            <m:ctrlPr>
                              <a:rPr lang="en-US" sz="3800" i="1">
                                <a:effectLst/>
                                <a:latin typeface="Cambria Math" panose="02040503050406030204" pitchFamily="18" charset="0"/>
                                <a:ea typeface="Malgun Gothic" panose="020B0503020000020004" pitchFamily="34" charset="-127"/>
                                <a:cs typeface="Times New Roman" panose="02020603050405020304" pitchFamily="18" charset="0"/>
                              </a:rPr>
                            </m:ctrlPr>
                          </m:eqArrPr>
                          <m:e>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𝑥</m:t>
                            </m:r>
                            <m:rad>
                              <m:radPr>
                                <m:degHide m:val="on"/>
                                <m:ctrlPr>
                                  <a:rPr lang="en-US" sz="3800" i="1">
                                    <a:effectLst/>
                                    <a:latin typeface="Cambria Math" panose="02040503050406030204" pitchFamily="18" charset="0"/>
                                    <a:ea typeface="Malgun Gothic" panose="020B0503020000020004" pitchFamily="34" charset="-127"/>
                                    <a:cs typeface="Times New Roman" panose="02020603050405020304" pitchFamily="18" charset="0"/>
                                  </a:rPr>
                                </m:ctrlPr>
                              </m:radPr>
                              <m:deg/>
                              <m:e>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2</m:t>
                                </m:r>
                              </m:e>
                            </m:rad>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−3</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𝑦</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m:t>
                            </m:r>
                            <m:rad>
                              <m:radPr>
                                <m:degHide m:val="on"/>
                                <m:ctrlPr>
                                  <a:rPr lang="en-US" sz="3800" i="1">
                                    <a:effectLst/>
                                    <a:latin typeface="Cambria Math" panose="02040503050406030204" pitchFamily="18" charset="0"/>
                                    <a:ea typeface="Malgun Gothic" panose="020B0503020000020004" pitchFamily="34" charset="-127"/>
                                    <a:cs typeface="Times New Roman" panose="02020603050405020304" pitchFamily="18" charset="0"/>
                                  </a:rPr>
                                </m:ctrlPr>
                              </m:radPr>
                              <m:deg/>
                              <m:e>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2</m:t>
                                </m:r>
                              </m:e>
                            </m:rad>
                          </m:e>
                          <m:e>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2</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𝑥</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+3</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𝑦</m:t>
                            </m:r>
                            <m:rad>
                              <m:radPr>
                                <m:degHide m:val="on"/>
                                <m:ctrlPr>
                                  <a:rPr lang="en-US" sz="3800" i="1">
                                    <a:effectLst/>
                                    <a:latin typeface="Cambria Math" panose="02040503050406030204" pitchFamily="18" charset="0"/>
                                    <a:ea typeface="Malgun Gothic" panose="020B0503020000020004" pitchFamily="34" charset="-127"/>
                                    <a:cs typeface="Times New Roman" panose="02020603050405020304" pitchFamily="18" charset="0"/>
                                  </a:rPr>
                                </m:ctrlPr>
                              </m:radPr>
                              <m:deg/>
                              <m:e>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2</m:t>
                                </m:r>
                              </m:e>
                            </m:rad>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=2   </m:t>
                            </m:r>
                          </m:e>
                        </m:eqArr>
                      </m:e>
                    </m:d>
                  </m:oMath>
                </a14:m>
                <a:r>
                  <a:rPr lang="en-US" sz="3800">
                    <a:effectLst/>
                    <a:latin typeface="Arial" panose="020B0604020202020204" pitchFamily="34" charset="0"/>
                    <a:ea typeface="Malgun Gothic" panose="020B0503020000020004" pitchFamily="34" charset="-127"/>
                    <a:cs typeface="Arial" panose="020B0604020202020204" pitchFamily="34" charset="0"/>
                  </a:rPr>
                  <a:t> </a:t>
                </a:r>
                <a:endParaRPr lang="en-US" sz="3800">
                  <a:effectLst/>
                  <a:latin typeface="Arial" panose="020B0604020202020204" pitchFamily="34" charset="0"/>
                  <a:ea typeface="Calibri" panose="020F0502020204030204" pitchFamily="34" charset="0"/>
                  <a:cs typeface="Arial" panose="020B0604020202020204" pitchFamily="34" charset="0"/>
                </a:endParaRPr>
              </a:p>
              <a:p>
                <a:pPr algn="just">
                  <a:lnSpc>
                    <a:spcPct val="120000"/>
                  </a:lnSpc>
                  <a:tabLst>
                    <a:tab pos="2719705" algn="l"/>
                  </a:tabLst>
                </a:pPr>
                <a:r>
                  <a:rPr lang="en-US" sz="3800">
                    <a:effectLst/>
                    <a:latin typeface="Arial" panose="020B0604020202020204" pitchFamily="34" charset="0"/>
                    <a:ea typeface="Malgun Gothic" panose="020B0503020000020004" pitchFamily="34" charset="-127"/>
                    <a:cs typeface="Arial" panose="020B0604020202020204" pitchFamily="34" charset="0"/>
                  </a:rPr>
                  <a:t>Nhân phương trình thứ nhất với </a:t>
                </a:r>
                <a14:m>
                  <m:oMath xmlns:m="http://schemas.openxmlformats.org/officeDocument/2006/math">
                    <m:rad>
                      <m:radPr>
                        <m:degHide m:val="on"/>
                        <m:ctrlPr>
                          <a:rPr lang="en-US" sz="3800" i="1">
                            <a:effectLst/>
                            <a:latin typeface="Cambria Math" panose="02040503050406030204" pitchFamily="18" charset="0"/>
                            <a:ea typeface="Malgun Gothic" panose="020B0503020000020004" pitchFamily="34" charset="-127"/>
                            <a:cs typeface="Times New Roman" panose="02020603050405020304" pitchFamily="18" charset="0"/>
                          </a:rPr>
                        </m:ctrlPr>
                      </m:radPr>
                      <m:deg/>
                      <m:e>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2</m:t>
                        </m:r>
                      </m:e>
                    </m:rad>
                  </m:oMath>
                </a14:m>
                <a:r>
                  <a:rPr lang="en-US" sz="3800">
                    <a:effectLst/>
                    <a:latin typeface="Arial" panose="020B0604020202020204" pitchFamily="34" charset="0"/>
                    <a:ea typeface="Malgun Gothic" panose="020B0503020000020004" pitchFamily="34" charset="-127"/>
                    <a:cs typeface="Arial" panose="020B0604020202020204" pitchFamily="34" charset="0"/>
                  </a:rPr>
                  <a:t> </a:t>
                </a:r>
                <a:r>
                  <a:rPr lang="en-US" sz="3800" smtClean="0">
                    <a:effectLst/>
                    <a:latin typeface="Arial" panose="020B0604020202020204" pitchFamily="34" charset="0"/>
                    <a:ea typeface="Malgun Gothic" panose="020B0503020000020004" pitchFamily="34" charset="-127"/>
                    <a:cs typeface="Arial" panose="020B0604020202020204" pitchFamily="34" charset="0"/>
                  </a:rPr>
                  <a:t>được</a:t>
                </a:r>
                <a:r>
                  <a:rPr lang="en-US" sz="3800" smtClean="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d>
                      <m:dPr>
                        <m:begChr m:val="{"/>
                        <m:endChr m:val=""/>
                        <m:ctrlPr>
                          <a:rPr lang="en-US" sz="3800" i="1">
                            <a:effectLst/>
                            <a:latin typeface="Cambria Math" panose="02040503050406030204" pitchFamily="18" charset="0"/>
                            <a:ea typeface="Malgun Gothic" panose="020B0503020000020004" pitchFamily="34" charset="-127"/>
                            <a:cs typeface="Times New Roman" panose="02020603050405020304" pitchFamily="18" charset="0"/>
                          </a:rPr>
                        </m:ctrlPr>
                      </m:dPr>
                      <m:e>
                        <m:eqArr>
                          <m:eqArrPr>
                            <m:ctrlPr>
                              <a:rPr lang="en-US" sz="3800" i="1">
                                <a:effectLst/>
                                <a:latin typeface="Cambria Math" panose="02040503050406030204" pitchFamily="18" charset="0"/>
                                <a:ea typeface="Malgun Gothic" panose="020B0503020000020004" pitchFamily="34" charset="-127"/>
                                <a:cs typeface="Times New Roman" panose="02020603050405020304" pitchFamily="18" charset="0"/>
                              </a:rPr>
                            </m:ctrlPr>
                          </m:eqArrPr>
                          <m:e>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2</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𝑥</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−3</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𝑦</m:t>
                            </m:r>
                            <m:rad>
                              <m:radPr>
                                <m:degHide m:val="on"/>
                                <m:ctrlPr>
                                  <a:rPr lang="en-US" sz="3800" i="1">
                                    <a:effectLst/>
                                    <a:latin typeface="Cambria Math" panose="02040503050406030204" pitchFamily="18" charset="0"/>
                                    <a:ea typeface="Malgun Gothic" panose="020B0503020000020004" pitchFamily="34" charset="-127"/>
                                    <a:cs typeface="Times New Roman" panose="02020603050405020304" pitchFamily="18" charset="0"/>
                                  </a:rPr>
                                </m:ctrlPr>
                              </m:radPr>
                              <m:deg/>
                              <m:e>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2</m:t>
                                </m:r>
                              </m:e>
                            </m:rad>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=−2</m:t>
                            </m:r>
                          </m:e>
                          <m:e>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2</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𝑥</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−3</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𝑦</m:t>
                            </m:r>
                            <m:rad>
                              <m:radPr>
                                <m:degHide m:val="on"/>
                                <m:ctrlPr>
                                  <a:rPr lang="en-US" sz="3800" i="1">
                                    <a:effectLst/>
                                    <a:latin typeface="Cambria Math" panose="02040503050406030204" pitchFamily="18" charset="0"/>
                                    <a:ea typeface="Malgun Gothic" panose="020B0503020000020004" pitchFamily="34" charset="-127"/>
                                    <a:cs typeface="Times New Roman" panose="02020603050405020304" pitchFamily="18" charset="0"/>
                                  </a:rPr>
                                </m:ctrlPr>
                              </m:radPr>
                              <m:deg/>
                              <m:e>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2</m:t>
                                </m:r>
                              </m:e>
                            </m:rad>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=2   </m:t>
                            </m:r>
                          </m:e>
                        </m:eqArr>
                      </m:e>
                    </m:d>
                  </m:oMath>
                </a14:m>
                <a:r>
                  <a:rPr lang="en-US" sz="3800">
                    <a:effectLst/>
                    <a:latin typeface="Arial" panose="020B0604020202020204" pitchFamily="34" charset="0"/>
                    <a:ea typeface="Malgun Gothic" panose="020B0503020000020004" pitchFamily="34" charset="-127"/>
                    <a:cs typeface="Arial" panose="020B0604020202020204" pitchFamily="34" charset="0"/>
                  </a:rPr>
                  <a:t> </a:t>
                </a:r>
                <a:endParaRPr lang="en-US" sz="38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tabLst>
                    <a:tab pos="2719705" algn="l"/>
                  </a:tabLst>
                </a:pPr>
                <a:r>
                  <a:rPr lang="en-US" sz="3800">
                    <a:effectLst/>
                    <a:latin typeface="Arial" panose="020B0604020202020204" pitchFamily="34" charset="0"/>
                    <a:ea typeface="Malgun Gothic" panose="020B0503020000020004" pitchFamily="34" charset="-127"/>
                    <a:cs typeface="Arial" panose="020B0604020202020204" pitchFamily="34" charset="0"/>
                  </a:rPr>
                  <a:t>Trừ từng vế của hai phương trình trên được</a:t>
                </a:r>
                <a:r>
                  <a:rPr lang="en-US" sz="3800" smtClean="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0</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𝑥</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+0</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𝑦</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=4</m:t>
                    </m:r>
                  </m:oMath>
                </a14:m>
                <a:r>
                  <a:rPr lang="en-US" sz="3800">
                    <a:effectLst/>
                    <a:latin typeface="Arial" panose="020B0604020202020204" pitchFamily="34" charset="0"/>
                    <a:ea typeface="Malgun Gothic" panose="020B0503020000020004" pitchFamily="34" charset="-127"/>
                    <a:cs typeface="Arial" panose="020B0604020202020204" pitchFamily="34" charset="0"/>
                  </a:rPr>
                  <a:t> (vô lí)</a:t>
                </a:r>
                <a:endParaRPr lang="en-US" sz="38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tabLst>
                    <a:tab pos="2719705" algn="l"/>
                  </a:tabLst>
                </a:pPr>
                <a:r>
                  <a:rPr lang="en-US" sz="3800">
                    <a:effectLst/>
                    <a:latin typeface="Arial" panose="020B0604020202020204" pitchFamily="34" charset="0"/>
                    <a:ea typeface="Malgun Gothic" panose="020B0503020000020004" pitchFamily="34" charset="-127"/>
                    <a:cs typeface="Arial" panose="020B0604020202020204" pitchFamily="34" charset="0"/>
                  </a:rPr>
                  <a:t>Vậy hệ phương trình vô nghiệm.</a:t>
                </a:r>
                <a:endParaRPr lang="en-US" sz="38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3090046" y="4528540"/>
                <a:ext cx="14131154" cy="5491760"/>
              </a:xfrm>
              <a:prstGeom prst="rect">
                <a:avLst/>
              </a:prstGeom>
              <a:blipFill>
                <a:blip r:embed="rId10"/>
                <a:stretch>
                  <a:fillRect l="-1424" b="-1554"/>
                </a:stretch>
              </a:blipFill>
            </p:spPr>
            <p:txBody>
              <a:bodyPr/>
              <a:lstStyle/>
              <a:p>
                <a:r>
                  <a:rPr lang="en-US">
                    <a:noFill/>
                  </a:rPr>
                  <a:t> </a:t>
                </a:r>
              </a:p>
            </p:txBody>
          </p:sp>
        </mc:Fallback>
      </mc:AlternateContent>
    </p:spTree>
    <p:extLst>
      <p:ext uri="{BB962C8B-B14F-4D97-AF65-F5344CB8AC3E}">
        <p14:creationId xmlns:p14="http://schemas.microsoft.com/office/powerpoint/2010/main" val="3317045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6EA"/>
        </a:solidFill>
        <a:effectLst/>
      </p:bgPr>
    </p:bg>
    <p:spTree>
      <p:nvGrpSpPr>
        <p:cNvPr id="1" name=""/>
        <p:cNvGrpSpPr/>
        <p:nvPr/>
      </p:nvGrpSpPr>
      <p:grpSpPr>
        <a:xfrm>
          <a:off x="0" y="0"/>
          <a:ext cx="0" cy="0"/>
          <a:chOff x="0" y="0"/>
          <a:chExt cx="0" cy="0"/>
        </a:xfrm>
      </p:grpSpPr>
      <p:grpSp>
        <p:nvGrpSpPr>
          <p:cNvPr id="32" name="Group 31"/>
          <p:cNvGrpSpPr/>
          <p:nvPr/>
        </p:nvGrpSpPr>
        <p:grpSpPr>
          <a:xfrm>
            <a:off x="533400" y="190500"/>
            <a:ext cx="1981200" cy="1447800"/>
            <a:chOff x="1844842" y="8071184"/>
            <a:chExt cx="1981200" cy="1447800"/>
          </a:xfrm>
          <a:scene3d>
            <a:camera prst="orthographicFront">
              <a:rot lat="0" lon="0" rev="0"/>
            </a:camera>
            <a:lightRig rig="balanced" dir="t">
              <a:rot lat="0" lon="0" rev="8700000"/>
            </a:lightRig>
          </a:scene3d>
        </p:grpSpPr>
        <p:sp>
          <p:nvSpPr>
            <p:cNvPr id="29" name="Freeform 13"/>
            <p:cNvSpPr/>
            <p:nvPr/>
          </p:nvSpPr>
          <p:spPr>
            <a:xfrm flipH="1">
              <a:off x="1844842" y="8071184"/>
              <a:ext cx="1981200" cy="1447800"/>
            </a:xfrm>
            <a:custGeom>
              <a:avLst/>
              <a:gdLst/>
              <a:ahLst/>
              <a:cxnLst/>
              <a:rect l="l" t="t" r="r" b="b"/>
              <a:pathLst>
                <a:path w="2488341" h="2117352">
                  <a:moveTo>
                    <a:pt x="2488341" y="0"/>
                  </a:moveTo>
                  <a:lnTo>
                    <a:pt x="0" y="0"/>
                  </a:lnTo>
                  <a:lnTo>
                    <a:pt x="0" y="2117352"/>
                  </a:lnTo>
                  <a:lnTo>
                    <a:pt x="2488341" y="2117352"/>
                  </a:lnTo>
                  <a:lnTo>
                    <a:pt x="2488341" y="0"/>
                  </a:lnTo>
                  <a:close/>
                </a:path>
              </a:pathLst>
            </a:custGeom>
            <a:blipFill>
              <a:blip r:embed="rId2">
                <a:extLst>
                  <a:ext uri="{96DAC541-7B7A-43D3-8B79-37D633B846F1}">
                    <asvg:svgBlip xmlns="" xmlns:asvg="http://schemas.microsoft.com/office/drawing/2016/SVG/main" r:embed="rId7"/>
                  </a:ext>
                </a:extLst>
              </a:blip>
              <a:stretch>
                <a:fillRect/>
              </a:stretch>
            </a:blipFill>
            <a:ln>
              <a:noFill/>
            </a:ln>
            <a:effectLst>
              <a:outerShdw blurRad="44450" dist="27940" dir="5400000" algn="ctr">
                <a:srgbClr val="000000">
                  <a:alpha val="32000"/>
                </a:srgbClr>
              </a:outerShdw>
            </a:effectLst>
            <a:sp3d>
              <a:bevelT w="190500" h="38100"/>
            </a:sp3d>
          </p:spPr>
        </p:sp>
        <p:sp>
          <p:nvSpPr>
            <p:cNvPr id="31" name="Rectangle 30"/>
            <p:cNvSpPr/>
            <p:nvPr/>
          </p:nvSpPr>
          <p:spPr>
            <a:xfrm>
              <a:off x="2223825" y="8338717"/>
              <a:ext cx="1326004" cy="707886"/>
            </a:xfrm>
            <a:prstGeom prst="rect">
              <a:avLst/>
            </a:prstGeom>
            <a:ln>
              <a:noFill/>
            </a:ln>
            <a:effectLst>
              <a:outerShdw blurRad="44450" dist="27940" dir="5400000" algn="ctr">
                <a:srgbClr val="000000">
                  <a:alpha val="32000"/>
                </a:srgbClr>
              </a:outerShdw>
            </a:effectLst>
            <a:sp3d>
              <a:bevelT w="190500" h="38100"/>
            </a:sp3d>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smtClean="0">
                  <a:ln>
                    <a:noFill/>
                  </a:ln>
                  <a:solidFill>
                    <a:prstClr val="black"/>
                  </a:solidFill>
                  <a:effectLst/>
                  <a:uLnTx/>
                  <a:uFillTx/>
                  <a:latin typeface="Arial"/>
                  <a:ea typeface="+mn-ea"/>
                  <a:cs typeface="Arial" panose="020B0604020202020204" pitchFamily="34" charset="0"/>
                  <a:sym typeface="Arial"/>
                </a:rPr>
                <a:t>Giải:</a:t>
              </a: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79"/>
          <p:cNvSpPr/>
          <p:nvPr/>
        </p:nvSpPr>
        <p:spPr>
          <a:xfrm rot="2404452">
            <a:off x="16417475" y="7187399"/>
            <a:ext cx="1893940" cy="2691645"/>
          </a:xfrm>
          <a:custGeom>
            <a:avLst/>
            <a:gdLst/>
            <a:ahLst/>
            <a:cxnLst/>
            <a:rect l="l" t="t" r="r" b="b"/>
            <a:pathLst>
              <a:path w="1893940" h="2691645">
                <a:moveTo>
                  <a:pt x="0" y="0"/>
                </a:moveTo>
                <a:lnTo>
                  <a:pt x="1893940" y="0"/>
                </a:lnTo>
                <a:lnTo>
                  <a:pt x="1893940" y="2691646"/>
                </a:lnTo>
                <a:lnTo>
                  <a:pt x="0" y="2691646"/>
                </a:lnTo>
                <a:lnTo>
                  <a:pt x="0" y="0"/>
                </a:lnTo>
                <a:close/>
              </a:path>
            </a:pathLst>
          </a:custGeom>
          <a:blipFill>
            <a:blip r:embed="rId8">
              <a:extLst>
                <a:ext uri="{96DAC541-7B7A-43D3-8B79-37D633B846F1}">
                  <asvg:svgBlip xmlns="" xmlns:asvg="http://schemas.microsoft.com/office/drawing/2016/SVG/main" r:embed="rId5"/>
                </a:ext>
              </a:extLst>
            </a:blip>
            <a:stretch>
              <a:fillRect/>
            </a:stretch>
          </a:blipFill>
        </p:spPr>
      </p:sp>
      <mc:AlternateContent xmlns:mc="http://schemas.openxmlformats.org/markup-compatibility/2006" xmlns:a14="http://schemas.microsoft.com/office/drawing/2010/main">
        <mc:Choice Requires="a14">
          <p:sp>
            <p:nvSpPr>
              <p:cNvPr id="3" name="Rectangle 2"/>
              <p:cNvSpPr/>
              <p:nvPr/>
            </p:nvSpPr>
            <p:spPr>
              <a:xfrm>
                <a:off x="1676400" y="1164837"/>
                <a:ext cx="15392400" cy="8779263"/>
              </a:xfrm>
              <a:prstGeom prst="rect">
                <a:avLst/>
              </a:prstGeom>
            </p:spPr>
            <p:txBody>
              <a:bodyPr wrap="square">
                <a:spAutoFit/>
              </a:bodyPr>
              <a:lstStyle/>
              <a:p>
                <a:pPr algn="just">
                  <a:lnSpc>
                    <a:spcPct val="130000"/>
                  </a:lnSpc>
                  <a:tabLst>
                    <a:tab pos="2719705" algn="l"/>
                  </a:tabLst>
                </a:pPr>
                <a:r>
                  <a:rPr lang="en-US" sz="3800" smtClean="0">
                    <a:latin typeface="Arial" panose="020B0604020202020204" pitchFamily="34" charset="0"/>
                    <a:ea typeface="Malgun Gothic" panose="020B0503020000020004" pitchFamily="34" charset="-127"/>
                    <a:cs typeface="Arial" panose="020B0604020202020204" pitchFamily="34" charset="0"/>
                  </a:rPr>
                  <a:t>c) Với </a:t>
                </a:r>
                <a14:m>
                  <m:oMath xmlns:m="http://schemas.openxmlformats.org/officeDocument/2006/math">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𝑚</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=2</m:t>
                    </m:r>
                    <m:rad>
                      <m:radPr>
                        <m:degHide m:val="on"/>
                        <m:ctrlPr>
                          <a:rPr lang="en-US" sz="3800" i="1">
                            <a:effectLst/>
                            <a:latin typeface="Cambria Math" panose="02040503050406030204" pitchFamily="18" charset="0"/>
                            <a:ea typeface="Malgun Gothic" panose="020B0503020000020004" pitchFamily="34" charset="-127"/>
                            <a:cs typeface="Times New Roman" panose="02020603050405020304" pitchFamily="18" charset="0"/>
                          </a:rPr>
                        </m:ctrlPr>
                      </m:radPr>
                      <m:deg/>
                      <m:e>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2</m:t>
                        </m:r>
                      </m:e>
                    </m:rad>
                  </m:oMath>
                </a14:m>
                <a:r>
                  <a:rPr lang="en-US" sz="3800">
                    <a:effectLst/>
                    <a:latin typeface="Arial" panose="020B0604020202020204" pitchFamily="34" charset="0"/>
                    <a:ea typeface="Malgun Gothic" panose="020B0503020000020004" pitchFamily="34" charset="-127"/>
                    <a:cs typeface="Arial" panose="020B0604020202020204" pitchFamily="34" charset="0"/>
                  </a:rPr>
                  <a:t> ta có </a:t>
                </a:r>
                <a:r>
                  <a:rPr lang="en-US" sz="3800" smtClean="0">
                    <a:effectLst/>
                    <a:latin typeface="Arial" panose="020B0604020202020204" pitchFamily="34" charset="0"/>
                    <a:ea typeface="Malgun Gothic" panose="020B0503020000020004" pitchFamily="34" charset="-127"/>
                    <a:cs typeface="Arial" panose="020B0604020202020204" pitchFamily="34" charset="0"/>
                  </a:rPr>
                  <a:t>hệ</a:t>
                </a:r>
                <a:r>
                  <a:rPr lang="en-US" sz="3800" smtClean="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d>
                      <m:dPr>
                        <m:begChr m:val="{"/>
                        <m:endChr m:val=""/>
                        <m:ctrlPr>
                          <a:rPr lang="en-US" sz="3800" i="1">
                            <a:effectLst/>
                            <a:latin typeface="Cambria Math" panose="02040503050406030204" pitchFamily="18" charset="0"/>
                            <a:ea typeface="Malgun Gothic" panose="020B0503020000020004" pitchFamily="34" charset="-127"/>
                            <a:cs typeface="Times New Roman" panose="02020603050405020304" pitchFamily="18" charset="0"/>
                          </a:rPr>
                        </m:ctrlPr>
                      </m:dPr>
                      <m:e>
                        <m:eqArr>
                          <m:eqArrPr>
                            <m:ctrlPr>
                              <a:rPr lang="en-US" sz="3800" i="1">
                                <a:effectLst/>
                                <a:latin typeface="Cambria Math" panose="02040503050406030204" pitchFamily="18" charset="0"/>
                                <a:ea typeface="Malgun Gothic" panose="020B0503020000020004" pitchFamily="34" charset="-127"/>
                                <a:cs typeface="Times New Roman" panose="02020603050405020304" pitchFamily="18" charset="0"/>
                              </a:rPr>
                            </m:ctrlPr>
                          </m:eqArrPr>
                          <m:e>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𝑥</m:t>
                            </m:r>
                            <m:rad>
                              <m:radPr>
                                <m:degHide m:val="on"/>
                                <m:ctrlPr>
                                  <a:rPr lang="en-US" sz="3800" i="1">
                                    <a:effectLst/>
                                    <a:latin typeface="Cambria Math" panose="02040503050406030204" pitchFamily="18" charset="0"/>
                                    <a:ea typeface="Malgun Gothic" panose="020B0503020000020004" pitchFamily="34" charset="-127"/>
                                    <a:cs typeface="Times New Roman" panose="02020603050405020304" pitchFamily="18" charset="0"/>
                                  </a:rPr>
                                </m:ctrlPr>
                              </m:radPr>
                              <m:deg/>
                              <m:e>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2</m:t>
                                </m:r>
                              </m:e>
                            </m:rad>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−3</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𝑦</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=2</m:t>
                            </m:r>
                            <m:rad>
                              <m:radPr>
                                <m:degHide m:val="on"/>
                                <m:ctrlPr>
                                  <a:rPr lang="en-US" sz="3800" i="1">
                                    <a:effectLst/>
                                    <a:latin typeface="Cambria Math" panose="02040503050406030204" pitchFamily="18" charset="0"/>
                                    <a:ea typeface="Malgun Gothic" panose="020B0503020000020004" pitchFamily="34" charset="-127"/>
                                    <a:cs typeface="Times New Roman" panose="02020603050405020304" pitchFamily="18" charset="0"/>
                                  </a:rPr>
                                </m:ctrlPr>
                              </m:radPr>
                              <m:deg/>
                              <m:e>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2</m:t>
                                </m:r>
                              </m:e>
                            </m:rad>
                          </m:e>
                          <m:e>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8</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𝑥</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−3</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𝑦</m:t>
                            </m:r>
                            <m:rad>
                              <m:radPr>
                                <m:degHide m:val="on"/>
                                <m:ctrlPr>
                                  <a:rPr lang="en-US" sz="3800" i="1">
                                    <a:effectLst/>
                                    <a:latin typeface="Cambria Math" panose="02040503050406030204" pitchFamily="18" charset="0"/>
                                    <a:ea typeface="Malgun Gothic" panose="020B0503020000020004" pitchFamily="34" charset="-127"/>
                                    <a:cs typeface="Times New Roman" panose="02020603050405020304" pitchFamily="18" charset="0"/>
                                  </a:rPr>
                                </m:ctrlPr>
                              </m:radPr>
                              <m:deg/>
                              <m:e>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2</m:t>
                                </m:r>
                              </m:e>
                            </m:rad>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=2   </m:t>
                            </m:r>
                          </m:e>
                        </m:eqArr>
                      </m:e>
                    </m:d>
                  </m:oMath>
                </a14:m>
                <a:r>
                  <a:rPr lang="en-US" sz="3800">
                    <a:effectLst/>
                    <a:latin typeface="Arial" panose="020B0604020202020204" pitchFamily="34" charset="0"/>
                    <a:ea typeface="Malgun Gothic" panose="020B0503020000020004" pitchFamily="34" charset="-127"/>
                    <a:cs typeface="Arial" panose="020B0604020202020204" pitchFamily="34" charset="0"/>
                  </a:rPr>
                  <a:t> </a:t>
                </a:r>
                <a:endParaRPr lang="en-US" sz="3800">
                  <a:effectLst/>
                  <a:latin typeface="Arial" panose="020B0604020202020204" pitchFamily="34" charset="0"/>
                  <a:ea typeface="Calibri" panose="020F0502020204030204" pitchFamily="34" charset="0"/>
                  <a:cs typeface="Arial" panose="020B0604020202020204" pitchFamily="34" charset="0"/>
                </a:endParaRPr>
              </a:p>
              <a:p>
                <a:pPr algn="just">
                  <a:lnSpc>
                    <a:spcPct val="130000"/>
                  </a:lnSpc>
                  <a:tabLst>
                    <a:tab pos="2719705" algn="l"/>
                  </a:tabLst>
                </a:pPr>
                <a:r>
                  <a:rPr lang="en-US" sz="3800">
                    <a:effectLst/>
                    <a:latin typeface="Arial" panose="020B0604020202020204" pitchFamily="34" charset="0"/>
                    <a:ea typeface="Malgun Gothic" panose="020B0503020000020004" pitchFamily="34" charset="-127"/>
                    <a:cs typeface="Arial" panose="020B0604020202020204" pitchFamily="34" charset="0"/>
                  </a:rPr>
                  <a:t>Nhân phương trình thứ nhất với </a:t>
                </a:r>
                <a14:m>
                  <m:oMath xmlns:m="http://schemas.openxmlformats.org/officeDocument/2006/math">
                    <m:rad>
                      <m:radPr>
                        <m:degHide m:val="on"/>
                        <m:ctrlPr>
                          <a:rPr lang="en-US" sz="3800" i="1">
                            <a:effectLst/>
                            <a:latin typeface="Cambria Math" panose="02040503050406030204" pitchFamily="18" charset="0"/>
                            <a:ea typeface="Malgun Gothic" panose="020B0503020000020004" pitchFamily="34" charset="-127"/>
                            <a:cs typeface="Times New Roman" panose="02020603050405020304" pitchFamily="18" charset="0"/>
                          </a:rPr>
                        </m:ctrlPr>
                      </m:radPr>
                      <m:deg/>
                      <m:e>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2</m:t>
                        </m:r>
                      </m:e>
                    </m:rad>
                  </m:oMath>
                </a14:m>
                <a:r>
                  <a:rPr lang="en-US" sz="3800">
                    <a:effectLst/>
                    <a:latin typeface="Arial" panose="020B0604020202020204" pitchFamily="34" charset="0"/>
                    <a:ea typeface="Malgun Gothic" panose="020B0503020000020004" pitchFamily="34" charset="-127"/>
                    <a:cs typeface="Arial" panose="020B0604020202020204" pitchFamily="34" charset="0"/>
                  </a:rPr>
                  <a:t> </a:t>
                </a:r>
                <a:r>
                  <a:rPr lang="en-US" sz="3800" smtClean="0">
                    <a:effectLst/>
                    <a:latin typeface="Arial" panose="020B0604020202020204" pitchFamily="34" charset="0"/>
                    <a:ea typeface="Malgun Gothic" panose="020B0503020000020004" pitchFamily="34" charset="-127"/>
                    <a:cs typeface="Arial" panose="020B0604020202020204" pitchFamily="34" charset="0"/>
                  </a:rPr>
                  <a:t>được</a:t>
                </a:r>
                <a:r>
                  <a:rPr lang="en-US" sz="3800" smtClean="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d>
                      <m:dPr>
                        <m:begChr m:val="{"/>
                        <m:endChr m:val=""/>
                        <m:ctrlPr>
                          <a:rPr lang="en-US" sz="3800" i="1">
                            <a:effectLst/>
                            <a:latin typeface="Cambria Math" panose="02040503050406030204" pitchFamily="18" charset="0"/>
                            <a:ea typeface="Malgun Gothic" panose="020B0503020000020004" pitchFamily="34" charset="-127"/>
                            <a:cs typeface="Times New Roman" panose="02020603050405020304" pitchFamily="18" charset="0"/>
                          </a:rPr>
                        </m:ctrlPr>
                      </m:dPr>
                      <m:e>
                        <m:eqArr>
                          <m:eqArrPr>
                            <m:ctrlPr>
                              <a:rPr lang="en-US" sz="3800" i="1">
                                <a:effectLst/>
                                <a:latin typeface="Cambria Math" panose="02040503050406030204" pitchFamily="18" charset="0"/>
                                <a:ea typeface="Malgun Gothic" panose="020B0503020000020004" pitchFamily="34" charset="-127"/>
                                <a:cs typeface="Times New Roman" panose="02020603050405020304" pitchFamily="18" charset="0"/>
                              </a:rPr>
                            </m:ctrlPr>
                          </m:eqArrPr>
                          <m:e>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2</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𝑥</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−3</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𝑦</m:t>
                            </m:r>
                            <m:rad>
                              <m:radPr>
                                <m:degHide m:val="on"/>
                                <m:ctrlPr>
                                  <a:rPr lang="en-US" sz="3800" i="1">
                                    <a:effectLst/>
                                    <a:latin typeface="Cambria Math" panose="02040503050406030204" pitchFamily="18" charset="0"/>
                                    <a:ea typeface="Malgun Gothic" panose="020B0503020000020004" pitchFamily="34" charset="-127"/>
                                    <a:cs typeface="Times New Roman" panose="02020603050405020304" pitchFamily="18" charset="0"/>
                                  </a:rPr>
                                </m:ctrlPr>
                              </m:radPr>
                              <m:deg/>
                              <m:e>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2</m:t>
                                </m:r>
                              </m:e>
                            </m:rad>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=4</m:t>
                            </m:r>
                          </m:e>
                          <m:e>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8</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𝑥</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−3</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𝑦</m:t>
                            </m:r>
                            <m:rad>
                              <m:radPr>
                                <m:degHide m:val="on"/>
                                <m:ctrlPr>
                                  <a:rPr lang="en-US" sz="3800" i="1">
                                    <a:effectLst/>
                                    <a:latin typeface="Cambria Math" panose="02040503050406030204" pitchFamily="18" charset="0"/>
                                    <a:ea typeface="Malgun Gothic" panose="020B0503020000020004" pitchFamily="34" charset="-127"/>
                                    <a:cs typeface="Times New Roman" panose="02020603050405020304" pitchFamily="18" charset="0"/>
                                  </a:rPr>
                                </m:ctrlPr>
                              </m:radPr>
                              <m:deg/>
                              <m:e>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2</m:t>
                                </m:r>
                              </m:e>
                            </m:rad>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=2</m:t>
                            </m:r>
                          </m:e>
                        </m:eqArr>
                      </m:e>
                    </m:d>
                  </m:oMath>
                </a14:m>
                <a:r>
                  <a:rPr lang="en-US" sz="3800">
                    <a:effectLst/>
                    <a:latin typeface="Arial" panose="020B0604020202020204" pitchFamily="34" charset="0"/>
                    <a:ea typeface="Malgun Gothic" panose="020B0503020000020004" pitchFamily="34" charset="-127"/>
                    <a:cs typeface="Arial" panose="020B0604020202020204" pitchFamily="34" charset="0"/>
                  </a:rPr>
                  <a:t> </a:t>
                </a:r>
                <a:endParaRPr lang="en-US" sz="3800">
                  <a:effectLst/>
                  <a:latin typeface="Arial" panose="020B0604020202020204" pitchFamily="34" charset="0"/>
                  <a:ea typeface="Calibri" panose="020F0502020204030204" pitchFamily="34" charset="0"/>
                  <a:cs typeface="Arial" panose="020B0604020202020204" pitchFamily="34" charset="0"/>
                </a:endParaRPr>
              </a:p>
              <a:p>
                <a:pPr algn="just">
                  <a:lnSpc>
                    <a:spcPct val="130000"/>
                  </a:lnSpc>
                  <a:tabLst>
                    <a:tab pos="2719705" algn="l"/>
                  </a:tabLst>
                </a:pPr>
                <a14:m>
                  <m:oMathPara xmlns:m="http://schemas.openxmlformats.org/officeDocument/2006/math">
                    <m:oMathParaPr>
                      <m:jc m:val="left"/>
                    </m:oMathParaPr>
                    <m:oMath xmlns:m="http://schemas.openxmlformats.org/officeDocument/2006/math">
                      <m:r>
                        <m:rPr>
                          <m:nor/>
                        </m:rPr>
                        <a:rPr lang="en-US" sz="3800">
                          <a:latin typeface="Arial" panose="020B0604020202020204" pitchFamily="34" charset="0"/>
                          <a:ea typeface="Malgun Gothic" panose="020B0503020000020004" pitchFamily="34" charset="-127"/>
                          <a:cs typeface="Arial" panose="020B0604020202020204" pitchFamily="34" charset="0"/>
                        </a:rPr>
                        <m:t>Tr</m:t>
                      </m:r>
                      <m:r>
                        <m:rPr>
                          <m:nor/>
                        </m:rPr>
                        <a:rPr lang="en-US" sz="3800">
                          <a:latin typeface="Arial" panose="020B0604020202020204" pitchFamily="34" charset="0"/>
                          <a:ea typeface="Malgun Gothic" panose="020B0503020000020004" pitchFamily="34" charset="-127"/>
                          <a:cs typeface="Arial" panose="020B0604020202020204" pitchFamily="34" charset="0"/>
                        </a:rPr>
                        <m:t>ừ </m:t>
                      </m:r>
                      <m:r>
                        <m:rPr>
                          <m:nor/>
                        </m:rPr>
                        <a:rPr lang="en-US" sz="3800">
                          <a:latin typeface="Arial" panose="020B0604020202020204" pitchFamily="34" charset="0"/>
                          <a:ea typeface="Malgun Gothic" panose="020B0503020000020004" pitchFamily="34" charset="-127"/>
                          <a:cs typeface="Arial" panose="020B0604020202020204" pitchFamily="34" charset="0"/>
                        </a:rPr>
                        <m:t>t</m:t>
                      </m:r>
                      <m:r>
                        <m:rPr>
                          <m:nor/>
                        </m:rPr>
                        <a:rPr lang="en-US" sz="3800">
                          <a:latin typeface="Arial" panose="020B0604020202020204" pitchFamily="34" charset="0"/>
                          <a:ea typeface="Malgun Gothic" panose="020B0503020000020004" pitchFamily="34" charset="-127"/>
                          <a:cs typeface="Arial" panose="020B0604020202020204" pitchFamily="34" charset="0"/>
                        </a:rPr>
                        <m:t>ừ</m:t>
                      </m:r>
                      <m:r>
                        <m:rPr>
                          <m:nor/>
                        </m:rPr>
                        <a:rPr lang="en-US" sz="3800">
                          <a:latin typeface="Arial" panose="020B0604020202020204" pitchFamily="34" charset="0"/>
                          <a:ea typeface="Malgun Gothic" panose="020B0503020000020004" pitchFamily="34" charset="-127"/>
                          <a:cs typeface="Arial" panose="020B0604020202020204" pitchFamily="34" charset="0"/>
                        </a:rPr>
                        <m:t>ng</m:t>
                      </m:r>
                      <m:r>
                        <m:rPr>
                          <m:nor/>
                        </m:rPr>
                        <a:rPr lang="en-US" sz="3800">
                          <a:latin typeface="Arial" panose="020B0604020202020204" pitchFamily="34" charset="0"/>
                          <a:ea typeface="Malgun Gothic" panose="020B0503020000020004" pitchFamily="34" charset="-127"/>
                          <a:cs typeface="Arial" panose="020B0604020202020204" pitchFamily="34" charset="0"/>
                        </a:rPr>
                        <m:t> </m:t>
                      </m:r>
                      <m:r>
                        <m:rPr>
                          <m:nor/>
                        </m:rPr>
                        <a:rPr lang="en-US" sz="3800">
                          <a:latin typeface="Arial" panose="020B0604020202020204" pitchFamily="34" charset="0"/>
                          <a:ea typeface="Malgun Gothic" panose="020B0503020000020004" pitchFamily="34" charset="-127"/>
                          <a:cs typeface="Arial" panose="020B0604020202020204" pitchFamily="34" charset="0"/>
                        </a:rPr>
                        <m:t>v</m:t>
                      </m:r>
                      <m:r>
                        <m:rPr>
                          <m:nor/>
                        </m:rPr>
                        <a:rPr lang="en-US" sz="3800">
                          <a:latin typeface="Arial" panose="020B0604020202020204" pitchFamily="34" charset="0"/>
                          <a:ea typeface="Malgun Gothic" panose="020B0503020000020004" pitchFamily="34" charset="-127"/>
                          <a:cs typeface="Arial" panose="020B0604020202020204" pitchFamily="34" charset="0"/>
                        </a:rPr>
                        <m:t>ế </m:t>
                      </m:r>
                      <m:r>
                        <m:rPr>
                          <m:nor/>
                        </m:rPr>
                        <a:rPr lang="en-US" sz="3800">
                          <a:latin typeface="Arial" panose="020B0604020202020204" pitchFamily="34" charset="0"/>
                          <a:ea typeface="Malgun Gothic" panose="020B0503020000020004" pitchFamily="34" charset="-127"/>
                          <a:cs typeface="Arial" panose="020B0604020202020204" pitchFamily="34" charset="0"/>
                        </a:rPr>
                        <m:t>c</m:t>
                      </m:r>
                      <m:r>
                        <m:rPr>
                          <m:nor/>
                        </m:rPr>
                        <a:rPr lang="en-US" sz="3800">
                          <a:latin typeface="Arial" panose="020B0604020202020204" pitchFamily="34" charset="0"/>
                          <a:ea typeface="Malgun Gothic" panose="020B0503020000020004" pitchFamily="34" charset="-127"/>
                          <a:cs typeface="Arial" panose="020B0604020202020204" pitchFamily="34" charset="0"/>
                        </a:rPr>
                        <m:t>ủ</m:t>
                      </m:r>
                      <m:r>
                        <m:rPr>
                          <m:nor/>
                        </m:rPr>
                        <a:rPr lang="en-US" sz="3800">
                          <a:latin typeface="Arial" panose="020B0604020202020204" pitchFamily="34" charset="0"/>
                          <a:ea typeface="Malgun Gothic" panose="020B0503020000020004" pitchFamily="34" charset="-127"/>
                          <a:cs typeface="Arial" panose="020B0604020202020204" pitchFamily="34" charset="0"/>
                        </a:rPr>
                        <m:t>a</m:t>
                      </m:r>
                      <m:r>
                        <m:rPr>
                          <m:nor/>
                        </m:rPr>
                        <a:rPr lang="en-US" sz="3800">
                          <a:latin typeface="Arial" panose="020B0604020202020204" pitchFamily="34" charset="0"/>
                          <a:ea typeface="Malgun Gothic" panose="020B0503020000020004" pitchFamily="34" charset="-127"/>
                          <a:cs typeface="Arial" panose="020B0604020202020204" pitchFamily="34" charset="0"/>
                        </a:rPr>
                        <m:t> </m:t>
                      </m:r>
                      <m:r>
                        <m:rPr>
                          <m:nor/>
                        </m:rPr>
                        <a:rPr lang="en-US" sz="3800">
                          <a:latin typeface="Arial" panose="020B0604020202020204" pitchFamily="34" charset="0"/>
                          <a:ea typeface="Malgun Gothic" panose="020B0503020000020004" pitchFamily="34" charset="-127"/>
                          <a:cs typeface="Arial" panose="020B0604020202020204" pitchFamily="34" charset="0"/>
                        </a:rPr>
                        <m:t>hai</m:t>
                      </m:r>
                      <m:r>
                        <m:rPr>
                          <m:nor/>
                        </m:rPr>
                        <a:rPr lang="en-US" sz="3800">
                          <a:latin typeface="Arial" panose="020B0604020202020204" pitchFamily="34" charset="0"/>
                          <a:ea typeface="Malgun Gothic" panose="020B0503020000020004" pitchFamily="34" charset="-127"/>
                          <a:cs typeface="Arial" panose="020B0604020202020204" pitchFamily="34" charset="0"/>
                        </a:rPr>
                        <m:t> </m:t>
                      </m:r>
                      <m:r>
                        <m:rPr>
                          <m:nor/>
                        </m:rPr>
                        <a:rPr lang="en-US" sz="3800">
                          <a:latin typeface="Arial" panose="020B0604020202020204" pitchFamily="34" charset="0"/>
                          <a:ea typeface="Malgun Gothic" panose="020B0503020000020004" pitchFamily="34" charset="-127"/>
                          <a:cs typeface="Arial" panose="020B0604020202020204" pitchFamily="34" charset="0"/>
                        </a:rPr>
                        <m:t>ph</m:t>
                      </m:r>
                      <m:r>
                        <m:rPr>
                          <m:nor/>
                        </m:rPr>
                        <a:rPr lang="en-US" sz="3800">
                          <a:latin typeface="Arial" panose="020B0604020202020204" pitchFamily="34" charset="0"/>
                          <a:ea typeface="Malgun Gothic" panose="020B0503020000020004" pitchFamily="34" charset="-127"/>
                          <a:cs typeface="Arial" panose="020B0604020202020204" pitchFamily="34" charset="0"/>
                        </a:rPr>
                        <m:t>ươ</m:t>
                      </m:r>
                      <m:r>
                        <m:rPr>
                          <m:nor/>
                        </m:rPr>
                        <a:rPr lang="en-US" sz="3800">
                          <a:latin typeface="Arial" panose="020B0604020202020204" pitchFamily="34" charset="0"/>
                          <a:ea typeface="Malgun Gothic" panose="020B0503020000020004" pitchFamily="34" charset="-127"/>
                          <a:cs typeface="Arial" panose="020B0604020202020204" pitchFamily="34" charset="0"/>
                        </a:rPr>
                        <m:t>ng</m:t>
                      </m:r>
                      <m:r>
                        <m:rPr>
                          <m:nor/>
                        </m:rPr>
                        <a:rPr lang="en-US" sz="3800">
                          <a:latin typeface="Arial" panose="020B0604020202020204" pitchFamily="34" charset="0"/>
                          <a:ea typeface="Malgun Gothic" panose="020B0503020000020004" pitchFamily="34" charset="-127"/>
                          <a:cs typeface="Arial" panose="020B0604020202020204" pitchFamily="34" charset="0"/>
                        </a:rPr>
                        <m:t> </m:t>
                      </m:r>
                      <m:r>
                        <m:rPr>
                          <m:nor/>
                        </m:rPr>
                        <a:rPr lang="en-US" sz="3800">
                          <a:latin typeface="Arial" panose="020B0604020202020204" pitchFamily="34" charset="0"/>
                          <a:ea typeface="Malgun Gothic" panose="020B0503020000020004" pitchFamily="34" charset="-127"/>
                          <a:cs typeface="Arial" panose="020B0604020202020204" pitchFamily="34" charset="0"/>
                        </a:rPr>
                        <m:t>tr</m:t>
                      </m:r>
                      <m:r>
                        <m:rPr>
                          <m:nor/>
                        </m:rPr>
                        <a:rPr lang="en-US" sz="3800">
                          <a:latin typeface="Arial" panose="020B0604020202020204" pitchFamily="34" charset="0"/>
                          <a:ea typeface="Malgun Gothic" panose="020B0503020000020004" pitchFamily="34" charset="-127"/>
                          <a:cs typeface="Arial" panose="020B0604020202020204" pitchFamily="34" charset="0"/>
                        </a:rPr>
                        <m:t>ì</m:t>
                      </m:r>
                      <m:r>
                        <m:rPr>
                          <m:nor/>
                        </m:rPr>
                        <a:rPr lang="en-US" sz="3800">
                          <a:latin typeface="Arial" panose="020B0604020202020204" pitchFamily="34" charset="0"/>
                          <a:ea typeface="Malgun Gothic" panose="020B0503020000020004" pitchFamily="34" charset="-127"/>
                          <a:cs typeface="Arial" panose="020B0604020202020204" pitchFamily="34" charset="0"/>
                        </a:rPr>
                        <m:t>nh</m:t>
                      </m:r>
                      <m:r>
                        <m:rPr>
                          <m:nor/>
                        </m:rPr>
                        <a:rPr lang="en-US" sz="3800">
                          <a:latin typeface="Arial" panose="020B0604020202020204" pitchFamily="34" charset="0"/>
                          <a:ea typeface="Malgun Gothic" panose="020B0503020000020004" pitchFamily="34" charset="-127"/>
                          <a:cs typeface="Arial" panose="020B0604020202020204" pitchFamily="34" charset="0"/>
                        </a:rPr>
                        <m:t> </m:t>
                      </m:r>
                      <m:r>
                        <m:rPr>
                          <m:nor/>
                        </m:rPr>
                        <a:rPr lang="en-US" sz="3800">
                          <a:latin typeface="Arial" panose="020B0604020202020204" pitchFamily="34" charset="0"/>
                          <a:ea typeface="Malgun Gothic" panose="020B0503020000020004" pitchFamily="34" charset="-127"/>
                          <a:cs typeface="Arial" panose="020B0604020202020204" pitchFamily="34" charset="0"/>
                        </a:rPr>
                        <m:t>tr</m:t>
                      </m:r>
                      <m:r>
                        <m:rPr>
                          <m:nor/>
                        </m:rPr>
                        <a:rPr lang="en-US" sz="3800">
                          <a:latin typeface="Arial" panose="020B0604020202020204" pitchFamily="34" charset="0"/>
                          <a:ea typeface="Malgun Gothic" panose="020B0503020000020004" pitchFamily="34" charset="-127"/>
                          <a:cs typeface="Arial" panose="020B0604020202020204" pitchFamily="34" charset="0"/>
                        </a:rPr>
                        <m:t>ê</m:t>
                      </m:r>
                      <m:r>
                        <m:rPr>
                          <m:nor/>
                        </m:rPr>
                        <a:rPr lang="en-US" sz="3800">
                          <a:latin typeface="Arial" panose="020B0604020202020204" pitchFamily="34" charset="0"/>
                          <a:ea typeface="Malgun Gothic" panose="020B0503020000020004" pitchFamily="34" charset="-127"/>
                          <a:cs typeface="Arial" panose="020B0604020202020204" pitchFamily="34" charset="0"/>
                        </a:rPr>
                        <m:t>n</m:t>
                      </m:r>
                      <m:r>
                        <m:rPr>
                          <m:nor/>
                        </m:rPr>
                        <a:rPr lang="en-US" sz="3800">
                          <a:latin typeface="Arial" panose="020B0604020202020204" pitchFamily="34" charset="0"/>
                          <a:ea typeface="Malgun Gothic" panose="020B0503020000020004" pitchFamily="34" charset="-127"/>
                          <a:cs typeface="Arial" panose="020B0604020202020204" pitchFamily="34" charset="0"/>
                        </a:rPr>
                        <m:t> </m:t>
                      </m:r>
                      <m:r>
                        <m:rPr>
                          <m:nor/>
                        </m:rPr>
                        <a:rPr lang="en-US" sz="3800">
                          <a:latin typeface="Arial" panose="020B0604020202020204" pitchFamily="34" charset="0"/>
                          <a:ea typeface="Malgun Gothic" panose="020B0503020000020004" pitchFamily="34" charset="-127"/>
                          <a:cs typeface="Arial" panose="020B0604020202020204" pitchFamily="34" charset="0"/>
                        </a:rPr>
                        <m:t>ta</m:t>
                      </m:r>
                      <m:r>
                        <m:rPr>
                          <m:nor/>
                        </m:rPr>
                        <a:rPr lang="en-US" sz="3800">
                          <a:latin typeface="Arial" panose="020B0604020202020204" pitchFamily="34" charset="0"/>
                          <a:ea typeface="Malgun Gothic" panose="020B0503020000020004" pitchFamily="34" charset="-127"/>
                          <a:cs typeface="Arial" panose="020B0604020202020204" pitchFamily="34" charset="0"/>
                        </a:rPr>
                        <m:t> đượ</m:t>
                      </m:r>
                      <m:r>
                        <m:rPr>
                          <m:nor/>
                        </m:rPr>
                        <a:rPr lang="en-US" sz="3800">
                          <a:latin typeface="Arial" panose="020B0604020202020204" pitchFamily="34" charset="0"/>
                          <a:ea typeface="Malgun Gothic" panose="020B0503020000020004" pitchFamily="34" charset="-127"/>
                          <a:cs typeface="Arial" panose="020B0604020202020204" pitchFamily="34" charset="0"/>
                        </a:rPr>
                        <m:t>c</m:t>
                      </m:r>
                      <m:r>
                        <a:rPr lang="en-US" sz="3800" b="0" i="1" smtClean="0">
                          <a:latin typeface="Cambria Math" panose="02040503050406030204" pitchFamily="18" charset="0"/>
                          <a:ea typeface="Malgun Gothic" panose="020B0503020000020004" pitchFamily="34" charset="-127"/>
                          <a:cs typeface="Arial" panose="020B0604020202020204" pitchFamily="34" charset="0"/>
                        </a:rPr>
                        <m:t> </m:t>
                      </m:r>
                      <m:r>
                        <a:rPr lang="en-US" sz="3800" i="1">
                          <a:latin typeface="Cambria Math" panose="02040503050406030204" pitchFamily="18" charset="0"/>
                          <a:ea typeface="Malgun Gothic" panose="020B0503020000020004" pitchFamily="34" charset="-127"/>
                          <a:cs typeface="Times New Roman" panose="02020603050405020304" pitchFamily="18" charset="0"/>
                        </a:rPr>
                        <m:t>−6</m:t>
                      </m:r>
                      <m:r>
                        <a:rPr lang="en-US" sz="3800" i="1">
                          <a:latin typeface="Cambria Math" panose="02040503050406030204" pitchFamily="18" charset="0"/>
                          <a:ea typeface="Malgun Gothic" panose="020B0503020000020004" pitchFamily="34" charset="-127"/>
                          <a:cs typeface="Times New Roman" panose="02020603050405020304" pitchFamily="18" charset="0"/>
                        </a:rPr>
                        <m:t>𝑥</m:t>
                      </m:r>
                      <m:r>
                        <a:rPr lang="en-US" sz="3800" i="1">
                          <a:latin typeface="Cambria Math" panose="02040503050406030204" pitchFamily="18" charset="0"/>
                          <a:ea typeface="Malgun Gothic" panose="020B0503020000020004" pitchFamily="34" charset="-127"/>
                          <a:cs typeface="Times New Roman" panose="02020603050405020304" pitchFamily="18" charset="0"/>
                        </a:rPr>
                        <m:t>=2</m:t>
                      </m:r>
                      <m:r>
                        <m:rPr>
                          <m:nor/>
                        </m:rPr>
                        <a:rPr lang="en-US" sz="3800">
                          <a:latin typeface="Arial" panose="020B0604020202020204" pitchFamily="34" charset="0"/>
                          <a:ea typeface="Malgun Gothic" panose="020B0503020000020004" pitchFamily="34" charset="-127"/>
                          <a:cs typeface="Arial" panose="020B0604020202020204" pitchFamily="34" charset="0"/>
                        </a:rPr>
                        <m:t> </m:t>
                      </m:r>
                      <m:r>
                        <m:rPr>
                          <m:nor/>
                        </m:rPr>
                        <a:rPr lang="en-US" sz="3800">
                          <a:latin typeface="Arial" panose="020B0604020202020204" pitchFamily="34" charset="0"/>
                          <a:ea typeface="Malgun Gothic" panose="020B0503020000020004" pitchFamily="34" charset="-127"/>
                          <a:cs typeface="Arial" panose="020B0604020202020204" pitchFamily="34" charset="0"/>
                        </a:rPr>
                        <m:t>hay</m:t>
                      </m:r>
                      <m:r>
                        <a:rPr lang="en-US" sz="3800" b="0" i="1" smtClean="0">
                          <a:latin typeface="Cambria Math" panose="02040503050406030204" pitchFamily="18" charset="0"/>
                          <a:ea typeface="Malgun Gothic" panose="020B0503020000020004" pitchFamily="34" charset="-127"/>
                          <a:cs typeface="Arial" panose="020B0604020202020204" pitchFamily="34" charset="0"/>
                        </a:rPr>
                        <m:t> </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𝑥</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38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1</m:t>
                          </m:r>
                        </m:num>
                        <m:den>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3</m:t>
                          </m:r>
                        </m:den>
                      </m:f>
                    </m:oMath>
                  </m:oMathPara>
                </a14:m>
                <a:endParaRPr lang="en-US" sz="3800">
                  <a:effectLst/>
                  <a:latin typeface="Arial" panose="020B0604020202020204" pitchFamily="34" charset="0"/>
                  <a:ea typeface="Calibri" panose="020F0502020204030204" pitchFamily="34" charset="0"/>
                  <a:cs typeface="Arial" panose="020B0604020202020204" pitchFamily="34" charset="0"/>
                </a:endParaRPr>
              </a:p>
              <a:p>
                <a:pPr algn="just">
                  <a:lnSpc>
                    <a:spcPct val="130000"/>
                  </a:lnSpc>
                  <a:tabLst>
                    <a:tab pos="2719705" algn="l"/>
                  </a:tabLst>
                </a:pPr>
                <a14:m>
                  <m:oMathPara xmlns:m="http://schemas.openxmlformats.org/officeDocument/2006/math">
                    <m:oMathParaPr>
                      <m:jc m:val="left"/>
                    </m:oMathParaPr>
                    <m:oMath xmlns:m="http://schemas.openxmlformats.org/officeDocument/2006/math">
                      <m:r>
                        <m:rPr>
                          <m:nor/>
                        </m:rPr>
                        <a:rPr lang="en-US" sz="3800">
                          <a:latin typeface="Arial" panose="020B0604020202020204" pitchFamily="34" charset="0"/>
                          <a:ea typeface="Malgun Gothic" panose="020B0503020000020004" pitchFamily="34" charset="-127"/>
                          <a:cs typeface="Arial" panose="020B0604020202020204" pitchFamily="34" charset="0"/>
                        </a:rPr>
                        <m:t>V</m:t>
                      </m:r>
                      <m:r>
                        <m:rPr>
                          <m:nor/>
                        </m:rPr>
                        <a:rPr lang="en-US" sz="3800">
                          <a:latin typeface="Arial" panose="020B0604020202020204" pitchFamily="34" charset="0"/>
                          <a:ea typeface="Malgun Gothic" panose="020B0503020000020004" pitchFamily="34" charset="-127"/>
                          <a:cs typeface="Arial" panose="020B0604020202020204" pitchFamily="34" charset="0"/>
                        </a:rPr>
                        <m:t>ớ</m:t>
                      </m:r>
                      <m:r>
                        <m:rPr>
                          <m:nor/>
                        </m:rPr>
                        <a:rPr lang="en-US" sz="3800">
                          <a:latin typeface="Arial" panose="020B0604020202020204" pitchFamily="34" charset="0"/>
                          <a:ea typeface="Malgun Gothic" panose="020B0503020000020004" pitchFamily="34" charset="-127"/>
                          <a:cs typeface="Arial" panose="020B0604020202020204" pitchFamily="34" charset="0"/>
                        </a:rPr>
                        <m:t>i</m:t>
                      </m:r>
                      <m:r>
                        <m:rPr>
                          <m:nor/>
                        </m:rPr>
                        <a:rPr lang="en-US" sz="3800">
                          <a:latin typeface="Arial" panose="020B0604020202020204" pitchFamily="34" charset="0"/>
                          <a:ea typeface="Malgun Gothic" panose="020B0503020000020004" pitchFamily="34" charset="-127"/>
                          <a:cs typeface="Arial" panose="020B0604020202020204" pitchFamily="34" charset="0"/>
                        </a:rPr>
                        <m:t> </m:t>
                      </m:r>
                      <m:r>
                        <a:rPr lang="en-US" sz="3800" i="1">
                          <a:latin typeface="Cambria Math" panose="02040503050406030204" pitchFamily="18" charset="0"/>
                          <a:ea typeface="Malgun Gothic" panose="020B0503020000020004" pitchFamily="34" charset="-127"/>
                          <a:cs typeface="Times New Roman" panose="02020603050405020304" pitchFamily="18" charset="0"/>
                        </a:rPr>
                        <m:t>𝑥</m:t>
                      </m:r>
                      <m:r>
                        <a:rPr lang="en-US" sz="3800" i="1">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3800" i="1">
                              <a:latin typeface="Cambria Math" panose="02040503050406030204" pitchFamily="18" charset="0"/>
                              <a:ea typeface="Malgun Gothic" panose="020B0503020000020004" pitchFamily="34" charset="-127"/>
                              <a:cs typeface="Times New Roman" panose="02020603050405020304" pitchFamily="18" charset="0"/>
                            </a:rPr>
                          </m:ctrlPr>
                        </m:fPr>
                        <m:num>
                          <m:r>
                            <a:rPr lang="en-US" sz="3800" i="1">
                              <a:latin typeface="Cambria Math" panose="02040503050406030204" pitchFamily="18" charset="0"/>
                              <a:ea typeface="Malgun Gothic" panose="020B0503020000020004" pitchFamily="34" charset="-127"/>
                              <a:cs typeface="Times New Roman" panose="02020603050405020304" pitchFamily="18" charset="0"/>
                            </a:rPr>
                            <m:t>1</m:t>
                          </m:r>
                        </m:num>
                        <m:den>
                          <m:r>
                            <a:rPr lang="en-US" sz="3800" i="1">
                              <a:latin typeface="Cambria Math" panose="02040503050406030204" pitchFamily="18" charset="0"/>
                              <a:ea typeface="Malgun Gothic" panose="020B0503020000020004" pitchFamily="34" charset="-127"/>
                              <a:cs typeface="Times New Roman" panose="02020603050405020304" pitchFamily="18" charset="0"/>
                            </a:rPr>
                            <m:t>3</m:t>
                          </m:r>
                        </m:den>
                      </m:f>
                      <m:r>
                        <m:rPr>
                          <m:nor/>
                        </m:rPr>
                        <a:rPr lang="en-US" sz="3800">
                          <a:latin typeface="Arial" panose="020B0604020202020204" pitchFamily="34" charset="0"/>
                          <a:ea typeface="Malgun Gothic" panose="020B0503020000020004" pitchFamily="34" charset="-127"/>
                          <a:cs typeface="Arial" panose="020B0604020202020204" pitchFamily="34" charset="0"/>
                        </a:rPr>
                        <m:t> </m:t>
                      </m:r>
                      <m:r>
                        <m:rPr>
                          <m:nor/>
                        </m:rPr>
                        <a:rPr lang="en-US" sz="3800">
                          <a:latin typeface="Arial" panose="020B0604020202020204" pitchFamily="34" charset="0"/>
                          <a:ea typeface="Malgun Gothic" panose="020B0503020000020004" pitchFamily="34" charset="-127"/>
                          <a:cs typeface="Arial" panose="020B0604020202020204" pitchFamily="34" charset="0"/>
                        </a:rPr>
                        <m:t>th</m:t>
                      </m:r>
                      <m:r>
                        <m:rPr>
                          <m:nor/>
                        </m:rPr>
                        <a:rPr lang="en-US" sz="3800">
                          <a:latin typeface="Arial" panose="020B0604020202020204" pitchFamily="34" charset="0"/>
                          <a:ea typeface="Malgun Gothic" panose="020B0503020000020004" pitchFamily="34" charset="-127"/>
                          <a:cs typeface="Arial" panose="020B0604020202020204" pitchFamily="34" charset="0"/>
                        </a:rPr>
                        <m:t>ì</m:t>
                      </m:r>
                      <m:r>
                        <a:rPr lang="en-US" sz="3800" b="0" i="1" smtClean="0">
                          <a:latin typeface="Cambria Math" panose="02040503050406030204" pitchFamily="18" charset="0"/>
                          <a:ea typeface="Malgun Gothic" panose="020B0503020000020004" pitchFamily="34" charset="-127"/>
                          <a:cs typeface="Arial" panose="020B0604020202020204" pitchFamily="34" charset="0"/>
                        </a:rPr>
                        <m:t> </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𝑦</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38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7</m:t>
                          </m:r>
                          <m:rad>
                            <m:radPr>
                              <m:degHide m:val="on"/>
                              <m:ctrlPr>
                                <a:rPr lang="en-US" sz="3800" i="1">
                                  <a:effectLst/>
                                  <a:latin typeface="Cambria Math" panose="02040503050406030204" pitchFamily="18" charset="0"/>
                                  <a:ea typeface="Malgun Gothic" panose="020B0503020000020004" pitchFamily="34" charset="-127"/>
                                  <a:cs typeface="Times New Roman" panose="02020603050405020304" pitchFamily="18" charset="0"/>
                                </a:rPr>
                              </m:ctrlPr>
                            </m:radPr>
                            <m:deg/>
                            <m:e>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2</m:t>
                              </m:r>
                            </m:e>
                          </m:rad>
                        </m:num>
                        <m:den>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9</m:t>
                          </m:r>
                        </m:den>
                      </m:f>
                    </m:oMath>
                  </m:oMathPara>
                </a14:m>
                <a:endParaRPr lang="en-US" sz="3800">
                  <a:effectLst/>
                  <a:latin typeface="Arial" panose="020B0604020202020204" pitchFamily="34" charset="0"/>
                  <a:ea typeface="Calibri" panose="020F0502020204030204" pitchFamily="34" charset="0"/>
                  <a:cs typeface="Arial" panose="020B0604020202020204" pitchFamily="34" charset="0"/>
                </a:endParaRPr>
              </a:p>
              <a:p>
                <a:pPr algn="just">
                  <a:lnSpc>
                    <a:spcPct val="130000"/>
                  </a:lnSpc>
                  <a:tabLst>
                    <a:tab pos="2719705" algn="l"/>
                  </a:tabLst>
                </a:pPr>
                <a14:m>
                  <m:oMathPara xmlns:m="http://schemas.openxmlformats.org/officeDocument/2006/math">
                    <m:oMathParaPr>
                      <m:jc m:val="left"/>
                    </m:oMathParaPr>
                    <m:oMath xmlns:m="http://schemas.openxmlformats.org/officeDocument/2006/math">
                      <m:r>
                        <m:rPr>
                          <m:nor/>
                        </m:rPr>
                        <a:rPr lang="en-US" sz="3800">
                          <a:latin typeface="Arial" panose="020B0604020202020204" pitchFamily="34" charset="0"/>
                          <a:ea typeface="Malgun Gothic" panose="020B0503020000020004" pitchFamily="34" charset="-127"/>
                          <a:cs typeface="Arial" panose="020B0604020202020204" pitchFamily="34" charset="0"/>
                        </a:rPr>
                        <m:t>V</m:t>
                      </m:r>
                      <m:r>
                        <m:rPr>
                          <m:nor/>
                        </m:rPr>
                        <a:rPr lang="en-US" sz="3800">
                          <a:latin typeface="Arial" panose="020B0604020202020204" pitchFamily="34" charset="0"/>
                          <a:ea typeface="Malgun Gothic" panose="020B0503020000020004" pitchFamily="34" charset="-127"/>
                          <a:cs typeface="Arial" panose="020B0604020202020204" pitchFamily="34" charset="0"/>
                        </a:rPr>
                        <m:t>ậ</m:t>
                      </m:r>
                      <m:r>
                        <m:rPr>
                          <m:nor/>
                        </m:rPr>
                        <a:rPr lang="en-US" sz="3800">
                          <a:latin typeface="Arial" panose="020B0604020202020204" pitchFamily="34" charset="0"/>
                          <a:ea typeface="Malgun Gothic" panose="020B0503020000020004" pitchFamily="34" charset="-127"/>
                          <a:cs typeface="Arial" panose="020B0604020202020204" pitchFamily="34" charset="0"/>
                        </a:rPr>
                        <m:t>y</m:t>
                      </m:r>
                      <m:r>
                        <m:rPr>
                          <m:nor/>
                        </m:rPr>
                        <a:rPr lang="en-US" sz="3800">
                          <a:latin typeface="Arial" panose="020B0604020202020204" pitchFamily="34" charset="0"/>
                          <a:ea typeface="Malgun Gothic" panose="020B0503020000020004" pitchFamily="34" charset="-127"/>
                          <a:cs typeface="Arial" panose="020B0604020202020204" pitchFamily="34" charset="0"/>
                        </a:rPr>
                        <m:t> </m:t>
                      </m:r>
                      <m:r>
                        <m:rPr>
                          <m:nor/>
                        </m:rPr>
                        <a:rPr lang="en-US" sz="3800">
                          <a:latin typeface="Arial" panose="020B0604020202020204" pitchFamily="34" charset="0"/>
                          <a:ea typeface="Malgun Gothic" panose="020B0503020000020004" pitchFamily="34" charset="-127"/>
                          <a:cs typeface="Arial" panose="020B0604020202020204" pitchFamily="34" charset="0"/>
                        </a:rPr>
                        <m:t>nghi</m:t>
                      </m:r>
                      <m:r>
                        <m:rPr>
                          <m:nor/>
                        </m:rPr>
                        <a:rPr lang="en-US" sz="3800">
                          <a:latin typeface="Arial" panose="020B0604020202020204" pitchFamily="34" charset="0"/>
                          <a:ea typeface="Malgun Gothic" panose="020B0503020000020004" pitchFamily="34" charset="-127"/>
                          <a:cs typeface="Arial" panose="020B0604020202020204" pitchFamily="34" charset="0"/>
                        </a:rPr>
                        <m:t>ệ</m:t>
                      </m:r>
                      <m:r>
                        <m:rPr>
                          <m:nor/>
                        </m:rPr>
                        <a:rPr lang="en-US" sz="3800">
                          <a:latin typeface="Arial" panose="020B0604020202020204" pitchFamily="34" charset="0"/>
                          <a:ea typeface="Malgun Gothic" panose="020B0503020000020004" pitchFamily="34" charset="-127"/>
                          <a:cs typeface="Arial" panose="020B0604020202020204" pitchFamily="34" charset="0"/>
                        </a:rPr>
                        <m:t>m</m:t>
                      </m:r>
                      <m:r>
                        <m:rPr>
                          <m:nor/>
                        </m:rPr>
                        <a:rPr lang="en-US" sz="3800">
                          <a:latin typeface="Arial" panose="020B0604020202020204" pitchFamily="34" charset="0"/>
                          <a:ea typeface="Malgun Gothic" panose="020B0503020000020004" pitchFamily="34" charset="-127"/>
                          <a:cs typeface="Arial" panose="020B0604020202020204" pitchFamily="34" charset="0"/>
                        </a:rPr>
                        <m:t> </m:t>
                      </m:r>
                      <m:r>
                        <m:rPr>
                          <m:nor/>
                        </m:rPr>
                        <a:rPr lang="en-US" sz="3800">
                          <a:latin typeface="Arial" panose="020B0604020202020204" pitchFamily="34" charset="0"/>
                          <a:ea typeface="Malgun Gothic" panose="020B0503020000020004" pitchFamily="34" charset="-127"/>
                          <a:cs typeface="Arial" panose="020B0604020202020204" pitchFamily="34" charset="0"/>
                        </a:rPr>
                        <m:t>c</m:t>
                      </m:r>
                      <m:r>
                        <m:rPr>
                          <m:nor/>
                        </m:rPr>
                        <a:rPr lang="en-US" sz="3800">
                          <a:latin typeface="Arial" panose="020B0604020202020204" pitchFamily="34" charset="0"/>
                          <a:ea typeface="Malgun Gothic" panose="020B0503020000020004" pitchFamily="34" charset="-127"/>
                          <a:cs typeface="Arial" panose="020B0604020202020204" pitchFamily="34" charset="0"/>
                        </a:rPr>
                        <m:t>ủ</m:t>
                      </m:r>
                      <m:r>
                        <m:rPr>
                          <m:nor/>
                        </m:rPr>
                        <a:rPr lang="en-US" sz="3800">
                          <a:latin typeface="Arial" panose="020B0604020202020204" pitchFamily="34" charset="0"/>
                          <a:ea typeface="Malgun Gothic" panose="020B0503020000020004" pitchFamily="34" charset="-127"/>
                          <a:cs typeface="Arial" panose="020B0604020202020204" pitchFamily="34" charset="0"/>
                        </a:rPr>
                        <m:t>a</m:t>
                      </m:r>
                      <m:r>
                        <m:rPr>
                          <m:nor/>
                        </m:rPr>
                        <a:rPr lang="en-US" sz="3800">
                          <a:latin typeface="Arial" panose="020B0604020202020204" pitchFamily="34" charset="0"/>
                          <a:ea typeface="Malgun Gothic" panose="020B0503020000020004" pitchFamily="34" charset="-127"/>
                          <a:cs typeface="Arial" panose="020B0604020202020204" pitchFamily="34" charset="0"/>
                        </a:rPr>
                        <m:t> </m:t>
                      </m:r>
                      <m:r>
                        <m:rPr>
                          <m:nor/>
                        </m:rPr>
                        <a:rPr lang="en-US" sz="3800">
                          <a:latin typeface="Arial" panose="020B0604020202020204" pitchFamily="34" charset="0"/>
                          <a:ea typeface="Malgun Gothic" panose="020B0503020000020004" pitchFamily="34" charset="-127"/>
                          <a:cs typeface="Arial" panose="020B0604020202020204" pitchFamily="34" charset="0"/>
                        </a:rPr>
                        <m:t>h</m:t>
                      </m:r>
                      <m:r>
                        <m:rPr>
                          <m:nor/>
                        </m:rPr>
                        <a:rPr lang="en-US" sz="3800">
                          <a:latin typeface="Arial" panose="020B0604020202020204" pitchFamily="34" charset="0"/>
                          <a:ea typeface="Malgun Gothic" panose="020B0503020000020004" pitchFamily="34" charset="-127"/>
                          <a:cs typeface="Arial" panose="020B0604020202020204" pitchFamily="34" charset="0"/>
                        </a:rPr>
                        <m:t>ệ </m:t>
                      </m:r>
                      <m:r>
                        <m:rPr>
                          <m:nor/>
                        </m:rPr>
                        <a:rPr lang="en-US" sz="3800">
                          <a:latin typeface="Arial" panose="020B0604020202020204" pitchFamily="34" charset="0"/>
                          <a:ea typeface="Malgun Gothic" panose="020B0503020000020004" pitchFamily="34" charset="-127"/>
                          <a:cs typeface="Arial" panose="020B0604020202020204" pitchFamily="34" charset="0"/>
                        </a:rPr>
                        <m:t>ph</m:t>
                      </m:r>
                      <m:r>
                        <m:rPr>
                          <m:nor/>
                        </m:rPr>
                        <a:rPr lang="en-US" sz="3800">
                          <a:latin typeface="Arial" panose="020B0604020202020204" pitchFamily="34" charset="0"/>
                          <a:ea typeface="Malgun Gothic" panose="020B0503020000020004" pitchFamily="34" charset="-127"/>
                          <a:cs typeface="Arial" panose="020B0604020202020204" pitchFamily="34" charset="0"/>
                        </a:rPr>
                        <m:t>ươ</m:t>
                      </m:r>
                      <m:r>
                        <m:rPr>
                          <m:nor/>
                        </m:rPr>
                        <a:rPr lang="en-US" sz="3800">
                          <a:latin typeface="Arial" panose="020B0604020202020204" pitchFamily="34" charset="0"/>
                          <a:ea typeface="Malgun Gothic" panose="020B0503020000020004" pitchFamily="34" charset="-127"/>
                          <a:cs typeface="Arial" panose="020B0604020202020204" pitchFamily="34" charset="0"/>
                        </a:rPr>
                        <m:t>ng</m:t>
                      </m:r>
                      <m:r>
                        <m:rPr>
                          <m:nor/>
                        </m:rPr>
                        <a:rPr lang="en-US" sz="3800">
                          <a:latin typeface="Arial" panose="020B0604020202020204" pitchFamily="34" charset="0"/>
                          <a:ea typeface="Malgun Gothic" panose="020B0503020000020004" pitchFamily="34" charset="-127"/>
                          <a:cs typeface="Arial" panose="020B0604020202020204" pitchFamily="34" charset="0"/>
                        </a:rPr>
                        <m:t> </m:t>
                      </m:r>
                      <m:r>
                        <m:rPr>
                          <m:nor/>
                        </m:rPr>
                        <a:rPr lang="en-US" sz="3800">
                          <a:latin typeface="Arial" panose="020B0604020202020204" pitchFamily="34" charset="0"/>
                          <a:ea typeface="Malgun Gothic" panose="020B0503020000020004" pitchFamily="34" charset="-127"/>
                          <a:cs typeface="Arial" panose="020B0604020202020204" pitchFamily="34" charset="0"/>
                        </a:rPr>
                        <m:t>tr</m:t>
                      </m:r>
                      <m:r>
                        <m:rPr>
                          <m:nor/>
                        </m:rPr>
                        <a:rPr lang="en-US" sz="3800">
                          <a:latin typeface="Arial" panose="020B0604020202020204" pitchFamily="34" charset="0"/>
                          <a:ea typeface="Malgun Gothic" panose="020B0503020000020004" pitchFamily="34" charset="-127"/>
                          <a:cs typeface="Arial" panose="020B0604020202020204" pitchFamily="34" charset="0"/>
                        </a:rPr>
                        <m:t>ì</m:t>
                      </m:r>
                      <m:r>
                        <m:rPr>
                          <m:nor/>
                        </m:rPr>
                        <a:rPr lang="en-US" sz="3800">
                          <a:latin typeface="Arial" panose="020B0604020202020204" pitchFamily="34" charset="0"/>
                          <a:ea typeface="Malgun Gothic" panose="020B0503020000020004" pitchFamily="34" charset="-127"/>
                          <a:cs typeface="Arial" panose="020B0604020202020204" pitchFamily="34" charset="0"/>
                        </a:rPr>
                        <m:t>nh</m:t>
                      </m:r>
                      <m:r>
                        <m:rPr>
                          <m:nor/>
                        </m:rPr>
                        <a:rPr lang="en-US" sz="3800">
                          <a:latin typeface="Arial" panose="020B0604020202020204" pitchFamily="34" charset="0"/>
                          <a:ea typeface="Malgun Gothic" panose="020B0503020000020004" pitchFamily="34" charset="-127"/>
                          <a:cs typeface="Arial" panose="020B0604020202020204" pitchFamily="34" charset="0"/>
                        </a:rPr>
                        <m:t> </m:t>
                      </m:r>
                      <m:r>
                        <m:rPr>
                          <m:nor/>
                        </m:rPr>
                        <a:rPr lang="en-US" sz="3800">
                          <a:latin typeface="Arial" panose="020B0604020202020204" pitchFamily="34" charset="0"/>
                          <a:ea typeface="Malgun Gothic" panose="020B0503020000020004" pitchFamily="34" charset="-127"/>
                          <a:cs typeface="Arial" panose="020B0604020202020204" pitchFamily="34" charset="0"/>
                        </a:rPr>
                        <m:t>l</m:t>
                      </m:r>
                      <m:r>
                        <m:rPr>
                          <m:nor/>
                        </m:rPr>
                        <a:rPr lang="en-US" sz="3800">
                          <a:latin typeface="Arial" panose="020B0604020202020204" pitchFamily="34" charset="0"/>
                          <a:ea typeface="Malgun Gothic" panose="020B0503020000020004" pitchFamily="34" charset="-127"/>
                          <a:cs typeface="Arial" panose="020B0604020202020204" pitchFamily="34" charset="0"/>
                        </a:rPr>
                        <m:t>à</m:t>
                      </m:r>
                      <m:r>
                        <a:rPr lang="en-US" sz="3800" b="0" i="1" smtClean="0">
                          <a:latin typeface="Cambria Math" panose="02040503050406030204" pitchFamily="18" charset="0"/>
                          <a:ea typeface="Malgun Gothic" panose="020B0503020000020004" pitchFamily="34" charset="-127"/>
                          <a:cs typeface="Arial" panose="020B0604020202020204" pitchFamily="34" charset="0"/>
                        </a:rPr>
                        <m:t> </m:t>
                      </m:r>
                      <m:d>
                        <m:dPr>
                          <m:ctrlPr>
                            <a:rPr lang="en-US" sz="3800" i="1">
                              <a:effectLst/>
                              <a:latin typeface="Cambria Math" panose="02040503050406030204" pitchFamily="18" charset="0"/>
                              <a:ea typeface="Malgun Gothic" panose="020B0503020000020004" pitchFamily="34" charset="-127"/>
                              <a:cs typeface="Times New Roman" panose="02020603050405020304" pitchFamily="18" charset="0"/>
                            </a:rPr>
                          </m:ctrlPr>
                        </m:dPr>
                        <m:e>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38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1</m:t>
                              </m:r>
                            </m:num>
                            <m:den>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3</m:t>
                              </m:r>
                            </m:den>
                          </m:f>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 −</m:t>
                          </m:r>
                          <m:f>
                            <m:fPr>
                              <m:ctrlPr>
                                <a:rPr lang="en-US" sz="38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7</m:t>
                              </m:r>
                              <m:rad>
                                <m:radPr>
                                  <m:degHide m:val="on"/>
                                  <m:ctrlPr>
                                    <a:rPr lang="en-US" sz="3800" i="1">
                                      <a:effectLst/>
                                      <a:latin typeface="Cambria Math" panose="02040503050406030204" pitchFamily="18" charset="0"/>
                                      <a:ea typeface="Malgun Gothic" panose="020B0503020000020004" pitchFamily="34" charset="-127"/>
                                      <a:cs typeface="Times New Roman" panose="02020603050405020304" pitchFamily="18" charset="0"/>
                                    </a:rPr>
                                  </m:ctrlPr>
                                </m:radPr>
                                <m:deg/>
                                <m:e>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2</m:t>
                                  </m:r>
                                </m:e>
                              </m:rad>
                            </m:num>
                            <m:den>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9</m:t>
                              </m:r>
                            </m:den>
                          </m:f>
                        </m:e>
                      </m:d>
                      <m:r>
                        <a:rPr lang="en-US" sz="3800" b="0" i="1" smtClean="0">
                          <a:effectLst/>
                          <a:latin typeface="Cambria Math" panose="02040503050406030204" pitchFamily="18" charset="0"/>
                          <a:ea typeface="Malgun Gothic" panose="020B0503020000020004" pitchFamily="34" charset="-127"/>
                          <a:cs typeface="Times New Roman" panose="02020603050405020304" pitchFamily="18" charset="0"/>
                        </a:rPr>
                        <m:t>.</m:t>
                      </m:r>
                    </m:oMath>
                  </m:oMathPara>
                </a14:m>
                <a:endParaRPr lang="en-US" sz="38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676400" y="1164837"/>
                <a:ext cx="15392400" cy="8779263"/>
              </a:xfrm>
              <a:prstGeom prst="rect">
                <a:avLst/>
              </a:prstGeom>
              <a:blipFill>
                <a:blip r:embed="rId9"/>
                <a:stretch>
                  <a:fillRect l="-1307"/>
                </a:stretch>
              </a:blipFill>
            </p:spPr>
            <p:txBody>
              <a:bodyPr/>
              <a:lstStyle/>
              <a:p>
                <a:r>
                  <a:rPr lang="en-US">
                    <a:noFill/>
                  </a:rPr>
                  <a:t> </a:t>
                </a:r>
              </a:p>
            </p:txBody>
          </p:sp>
        </mc:Fallback>
      </mc:AlternateContent>
    </p:spTree>
    <p:extLst>
      <p:ext uri="{BB962C8B-B14F-4D97-AF65-F5344CB8AC3E}">
        <p14:creationId xmlns:p14="http://schemas.microsoft.com/office/powerpoint/2010/main" val="786221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6EA"/>
        </a:solidFill>
        <a:effectLst/>
      </p:bgPr>
    </p:bg>
    <p:spTree>
      <p:nvGrpSpPr>
        <p:cNvPr id="1" name=""/>
        <p:cNvGrpSpPr/>
        <p:nvPr/>
      </p:nvGrpSpPr>
      <p:grpSpPr>
        <a:xfrm>
          <a:off x="0" y="0"/>
          <a:ext cx="0" cy="0"/>
          <a:chOff x="0" y="0"/>
          <a:chExt cx="0" cy="0"/>
        </a:xfrm>
      </p:grpSpPr>
      <p:grpSp>
        <p:nvGrpSpPr>
          <p:cNvPr id="6" name="Group 6"/>
          <p:cNvGrpSpPr/>
          <p:nvPr/>
        </p:nvGrpSpPr>
        <p:grpSpPr>
          <a:xfrm>
            <a:off x="-637674" y="462974"/>
            <a:ext cx="19581804" cy="7957126"/>
            <a:chOff x="0" y="0"/>
            <a:chExt cx="5157348" cy="1771366"/>
          </a:xfrm>
        </p:grpSpPr>
        <p:sp>
          <p:nvSpPr>
            <p:cNvPr id="7" name="Freeform 7"/>
            <p:cNvSpPr/>
            <p:nvPr/>
          </p:nvSpPr>
          <p:spPr>
            <a:xfrm>
              <a:off x="0" y="0"/>
              <a:ext cx="5157348" cy="1771366"/>
            </a:xfrm>
            <a:custGeom>
              <a:avLst/>
              <a:gdLst/>
              <a:ahLst/>
              <a:cxnLst/>
              <a:rect l="l" t="t" r="r" b="b"/>
              <a:pathLst>
                <a:path w="5157348" h="1771366">
                  <a:moveTo>
                    <a:pt x="0" y="0"/>
                  </a:moveTo>
                  <a:lnTo>
                    <a:pt x="5157348" y="0"/>
                  </a:lnTo>
                  <a:lnTo>
                    <a:pt x="5157348" y="1771366"/>
                  </a:lnTo>
                  <a:lnTo>
                    <a:pt x="0" y="1771366"/>
                  </a:lnTo>
                  <a:close/>
                </a:path>
              </a:pathLst>
            </a:custGeom>
            <a:solidFill>
              <a:srgbClr val="FFFFFF"/>
            </a:solidFill>
            <a:ln w="95250" cap="sq">
              <a:solidFill>
                <a:srgbClr val="383E48"/>
              </a:solidFill>
              <a:prstDash val="solid"/>
              <a:miter/>
            </a:ln>
          </p:spPr>
        </p:sp>
        <p:sp>
          <p:nvSpPr>
            <p:cNvPr id="8" name="TextBox 8"/>
            <p:cNvSpPr txBox="1"/>
            <p:nvPr/>
          </p:nvSpPr>
          <p:spPr>
            <a:xfrm>
              <a:off x="0" y="-38100"/>
              <a:ext cx="5157348" cy="1809466"/>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9" name="Picture 8"/>
          <p:cNvPicPr>
            <a:picLocks noChangeAspect="1"/>
          </p:cNvPicPr>
          <p:nvPr/>
        </p:nvPicPr>
        <p:blipFill>
          <a:blip r:embed="rId2"/>
          <a:stretch>
            <a:fillRect/>
          </a:stretch>
        </p:blipFill>
        <p:spPr>
          <a:xfrm>
            <a:off x="572707" y="9258300"/>
            <a:ext cx="2301407" cy="434710"/>
          </a:xfrm>
          <a:prstGeom prst="rect">
            <a:avLst/>
          </a:prstGeom>
        </p:spPr>
      </p:pic>
      <p:grpSp>
        <p:nvGrpSpPr>
          <p:cNvPr id="3" name="Group 2"/>
          <p:cNvGrpSpPr/>
          <p:nvPr/>
        </p:nvGrpSpPr>
        <p:grpSpPr>
          <a:xfrm>
            <a:off x="572707" y="527864"/>
            <a:ext cx="17161042" cy="7663636"/>
            <a:chOff x="572707" y="636390"/>
            <a:chExt cx="17161042" cy="7663636"/>
          </a:xfrm>
        </p:grpSpPr>
        <mc:AlternateContent xmlns:mc="http://schemas.openxmlformats.org/markup-compatibility/2006" xmlns:a14="http://schemas.microsoft.com/office/drawing/2010/main">
          <mc:Choice Requires="a14">
            <p:sp>
              <p:nvSpPr>
                <p:cNvPr id="58" name="Rectangle 57"/>
                <p:cNvSpPr/>
                <p:nvPr/>
              </p:nvSpPr>
              <p:spPr>
                <a:xfrm>
                  <a:off x="572707" y="636390"/>
                  <a:ext cx="17161042" cy="7663636"/>
                </a:xfrm>
                <a:prstGeom prst="rect">
                  <a:avLst/>
                </a:prstGeom>
              </p:spPr>
              <p:txBody>
                <a:bodyPr wrap="square">
                  <a:spAutoFit/>
                </a:bodyPr>
                <a:lstStyle/>
                <a:p>
                  <a:pPr lvl="0" algn="just">
                    <a:lnSpc>
                      <a:spcPct val="150000"/>
                    </a:lnSpc>
                    <a:buClr>
                      <a:srgbClr val="000000"/>
                    </a:buClr>
                    <a:defRPr/>
                  </a:pPr>
                  <a:r>
                    <a:rPr lang="vi-VN" sz="4100" b="1" smtClean="0">
                      <a:solidFill>
                        <a:srgbClr val="1F497D"/>
                      </a:solidFill>
                      <a:cs typeface="Arial" panose="020B0604020202020204" pitchFamily="34" charset="0"/>
                      <a:sym typeface="Arial"/>
                    </a:rPr>
                    <a:t>Bài </a:t>
                  </a:r>
                  <a:r>
                    <a:rPr lang="en-US" sz="4100" b="1">
                      <a:solidFill>
                        <a:srgbClr val="1F497D"/>
                      </a:solidFill>
                      <a:latin typeface="Arial" panose="020B0604020202020204" pitchFamily="34" charset="0"/>
                      <a:cs typeface="Arial" panose="020B0604020202020204" pitchFamily="34" charset="0"/>
                      <a:sym typeface="Arial"/>
                    </a:rPr>
                    <a:t>7</a:t>
                  </a:r>
                  <a:r>
                    <a:rPr lang="vi-VN" sz="4100" b="1">
                      <a:solidFill>
                        <a:srgbClr val="1F497D"/>
                      </a:solidFill>
                      <a:cs typeface="Arial" panose="020B0604020202020204" pitchFamily="34" charset="0"/>
                      <a:sym typeface="Arial"/>
                    </a:rPr>
                    <a:t> (SGK</a:t>
                  </a:r>
                  <a:r>
                    <a:rPr lang="en-US" sz="4100" b="1">
                      <a:solidFill>
                        <a:srgbClr val="1F497D"/>
                      </a:solidFill>
                      <a:latin typeface="Arial" panose="020B0604020202020204" pitchFamily="34" charset="0"/>
                      <a:cs typeface="Arial" panose="020B0604020202020204" pitchFamily="34" charset="0"/>
                      <a:sym typeface="Arial"/>
                    </a:rPr>
                    <a:t> – </a:t>
                  </a:r>
                  <a:r>
                    <a:rPr lang="vi-VN" sz="4100" b="1">
                      <a:solidFill>
                        <a:srgbClr val="1F497D"/>
                      </a:solidFill>
                      <a:cs typeface="Arial" panose="020B0604020202020204" pitchFamily="34" charset="0"/>
                      <a:sym typeface="Arial"/>
                    </a:rPr>
                    <a:t>tr.</a:t>
                  </a:r>
                  <a:r>
                    <a:rPr lang="en-US" sz="4100" b="1">
                      <a:solidFill>
                        <a:srgbClr val="1F497D"/>
                      </a:solidFill>
                      <a:latin typeface="Arial" panose="020B0604020202020204" pitchFamily="34" charset="0"/>
                      <a:cs typeface="Arial" panose="020B0604020202020204" pitchFamily="34" charset="0"/>
                      <a:sym typeface="Arial"/>
                    </a:rPr>
                    <a:t>1</a:t>
                  </a:r>
                  <a:r>
                    <a:rPr lang="en-US" sz="4100" b="1" kern="0">
                      <a:solidFill>
                        <a:srgbClr val="1F497D"/>
                      </a:solidFill>
                      <a:latin typeface="Arial" panose="020B0604020202020204" pitchFamily="34" charset="0"/>
                      <a:cs typeface="Arial" panose="020B0604020202020204" pitchFamily="34" charset="0"/>
                      <a:sym typeface="Arial"/>
                    </a:rPr>
                    <a:t>27</a:t>
                  </a:r>
                  <a:r>
                    <a:rPr lang="en-US" sz="4100" b="1">
                      <a:solidFill>
                        <a:srgbClr val="1F497D"/>
                      </a:solidFill>
                      <a:latin typeface="Arial" panose="020B0604020202020204" pitchFamily="34" charset="0"/>
                      <a:cs typeface="Arial" panose="020B0604020202020204" pitchFamily="34" charset="0"/>
                      <a:sym typeface="Arial"/>
                    </a:rPr>
                    <a:t>) </a:t>
                  </a:r>
                  <a:r>
                    <a:rPr lang="vi-VN" sz="4100" kern="0">
                      <a:solidFill>
                        <a:prstClr val="black"/>
                      </a:solidFill>
                      <a:latin typeface="Arial"/>
                      <a:cs typeface="Arial" panose="020B0604020202020204" pitchFamily="34" charset="0"/>
                      <a:sym typeface="Arial"/>
                    </a:rPr>
                    <a:t>Để chuẩn bị làm một ngôi nhà, chú Ba tính rằng tổng diện tích xây dựng là khoảng 100 </a:t>
                  </a:r>
                  <a14:m>
                    <m:oMath xmlns:m="http://schemas.openxmlformats.org/officeDocument/2006/math">
                      <m:sSup>
                        <m:sSupPr>
                          <m:ctrlPr>
                            <a:rPr lang="vi-VN" sz="4100" i="1" kern="0" smtClean="0">
                              <a:solidFill>
                                <a:prstClr val="black"/>
                              </a:solidFill>
                              <a:latin typeface="Cambria Math" panose="02040503050406030204" pitchFamily="18" charset="0"/>
                              <a:cs typeface="Arial" panose="020B0604020202020204" pitchFamily="34" charset="0"/>
                              <a:sym typeface="Arial"/>
                            </a:rPr>
                          </m:ctrlPr>
                        </m:sSupPr>
                        <m:e>
                          <m:r>
                            <m:rPr>
                              <m:nor/>
                            </m:rPr>
                            <a:rPr lang="vi-VN" sz="4100" kern="0">
                              <a:solidFill>
                                <a:prstClr val="black"/>
                              </a:solidFill>
                              <a:latin typeface="Arial"/>
                              <a:cs typeface="Arial" panose="020B0604020202020204" pitchFamily="34" charset="0"/>
                              <a:sym typeface="Arial"/>
                            </a:rPr>
                            <m:t>m</m:t>
                          </m:r>
                        </m:e>
                        <m:sup>
                          <m:r>
                            <a:rPr lang="en-US" sz="4100" b="0" i="1" kern="0" smtClean="0">
                              <a:solidFill>
                                <a:prstClr val="black"/>
                              </a:solidFill>
                              <a:latin typeface="Cambria Math" panose="02040503050406030204" pitchFamily="18" charset="0"/>
                              <a:cs typeface="Arial" panose="020B0604020202020204" pitchFamily="34" charset="0"/>
                              <a:sym typeface="Arial"/>
                            </a:rPr>
                            <m:t>2</m:t>
                          </m:r>
                        </m:sup>
                      </m:sSup>
                    </m:oMath>
                  </a14:m>
                  <a:r>
                    <a:rPr lang="en-US" sz="4100" kern="0" smtClean="0">
                      <a:solidFill>
                        <a:prstClr val="black"/>
                      </a:solidFill>
                      <a:latin typeface="Arial"/>
                      <a:cs typeface="Arial" panose="020B0604020202020204" pitchFamily="34" charset="0"/>
                      <a:sym typeface="Arial"/>
                    </a:rPr>
                    <a:t> </a:t>
                  </a:r>
                  <a:r>
                    <a:rPr lang="vi-VN" sz="4100" kern="0" smtClean="0">
                      <a:solidFill>
                        <a:prstClr val="black"/>
                      </a:solidFill>
                      <a:latin typeface="Arial"/>
                      <a:cs typeface="Arial" panose="020B0604020202020204" pitchFamily="34" charset="0"/>
                      <a:sym typeface="Arial"/>
                    </a:rPr>
                    <a:t>và </a:t>
                  </a:r>
                  <a:r>
                    <a:rPr lang="vi-VN" sz="4100" kern="0">
                      <a:solidFill>
                        <a:prstClr val="black"/>
                      </a:solidFill>
                      <a:latin typeface="Arial"/>
                      <a:cs typeface="Arial" panose="020B0604020202020204" pitchFamily="34" charset="0"/>
                      <a:sym typeface="Arial"/>
                    </a:rPr>
                    <a:t>tổng chi phí (tiền vật liệu và tiền công thợ) hết khoảng 600 triệu đồng. Khi </a:t>
                  </a:r>
                  <a:r>
                    <a:rPr lang="vi-VN" sz="4100" kern="0" smtClean="0">
                      <a:solidFill>
                        <a:prstClr val="black"/>
                      </a:solidFill>
                      <a:latin typeface="Arial"/>
                      <a:cs typeface="Arial" panose="020B0604020202020204" pitchFamily="34" charset="0"/>
                      <a:sym typeface="Arial"/>
                    </a:rPr>
                    <a:t>thực</a:t>
                  </a:r>
                  <a:r>
                    <a:rPr lang="en-US" sz="4100" kern="0" smtClean="0">
                      <a:solidFill>
                        <a:prstClr val="black"/>
                      </a:solidFill>
                      <a:latin typeface="Arial"/>
                      <a:cs typeface="Arial" panose="020B0604020202020204" pitchFamily="34" charset="0"/>
                      <a:sym typeface="Arial"/>
                    </a:rPr>
                    <a:t> </a:t>
                  </a:r>
                  <a:r>
                    <a:rPr lang="vi-VN" sz="4100" kern="0" smtClean="0">
                      <a:solidFill>
                        <a:prstClr val="black"/>
                      </a:solidFill>
                      <a:latin typeface="Arial"/>
                      <a:cs typeface="Arial" panose="020B0604020202020204" pitchFamily="34" charset="0"/>
                      <a:sym typeface="Arial"/>
                    </a:rPr>
                    <a:t>hiện</a:t>
                  </a:r>
                  <a:r>
                    <a:rPr lang="vi-VN" sz="4100" kern="0">
                      <a:solidFill>
                        <a:prstClr val="black"/>
                      </a:solidFill>
                      <a:latin typeface="Arial"/>
                      <a:cs typeface="Arial" panose="020B0604020202020204" pitchFamily="34" charset="0"/>
                      <a:sym typeface="Arial"/>
                    </a:rPr>
                    <a:t>, diện tích xây dựng tăng thêm 20 </a:t>
                  </a:r>
                  <a14:m>
                    <m:oMath xmlns:m="http://schemas.openxmlformats.org/officeDocument/2006/math">
                      <m:sSup>
                        <m:sSupPr>
                          <m:ctrlPr>
                            <a:rPr lang="vi-VN" sz="4100" i="1" kern="0">
                              <a:solidFill>
                                <a:prstClr val="black"/>
                              </a:solidFill>
                              <a:latin typeface="Cambria Math" panose="02040503050406030204" pitchFamily="18" charset="0"/>
                              <a:cs typeface="Arial" panose="020B0604020202020204" pitchFamily="34" charset="0"/>
                              <a:sym typeface="Arial"/>
                            </a:rPr>
                          </m:ctrlPr>
                        </m:sSupPr>
                        <m:e>
                          <m:r>
                            <m:rPr>
                              <m:nor/>
                            </m:rPr>
                            <a:rPr lang="vi-VN" sz="4100" kern="0">
                              <a:solidFill>
                                <a:prstClr val="black"/>
                              </a:solidFill>
                              <a:latin typeface="Arial"/>
                              <a:cs typeface="Arial" panose="020B0604020202020204" pitchFamily="34" charset="0"/>
                              <a:sym typeface="Arial"/>
                            </a:rPr>
                            <m:t>m</m:t>
                          </m:r>
                        </m:e>
                        <m:sup>
                          <m:r>
                            <a:rPr lang="en-US" sz="4100" i="1" kern="0">
                              <a:solidFill>
                                <a:prstClr val="black"/>
                              </a:solidFill>
                              <a:latin typeface="Cambria Math" panose="02040503050406030204" pitchFamily="18" charset="0"/>
                              <a:cs typeface="Arial" panose="020B0604020202020204" pitchFamily="34" charset="0"/>
                              <a:sym typeface="Arial"/>
                            </a:rPr>
                            <m:t>2</m:t>
                          </m:r>
                        </m:sup>
                      </m:sSup>
                    </m:oMath>
                  </a14:m>
                  <a:r>
                    <a:rPr lang="vi-VN" sz="4100" kern="0">
                      <a:solidFill>
                        <a:prstClr val="black"/>
                      </a:solidFill>
                      <a:latin typeface="Arial"/>
                      <a:cs typeface="Arial" panose="020B0604020202020204" pitchFamily="34" charset="0"/>
                      <a:sym typeface="Arial"/>
                    </a:rPr>
                    <a:t> và cứ mỗi mét vuông xây dựng, chi phí </a:t>
                  </a:r>
                  <a:r>
                    <a:rPr lang="vi-VN" sz="4100" kern="0" smtClean="0">
                      <a:solidFill>
                        <a:prstClr val="black"/>
                      </a:solidFill>
                      <a:latin typeface="Arial"/>
                      <a:cs typeface="Arial" panose="020B0604020202020204" pitchFamily="34" charset="0"/>
                      <a:sym typeface="Arial"/>
                    </a:rPr>
                    <a:t>tiền</a:t>
                  </a:r>
                  <a:r>
                    <a:rPr lang="en-US" sz="4100" kern="0" smtClean="0">
                      <a:solidFill>
                        <a:prstClr val="black"/>
                      </a:solidFill>
                      <a:latin typeface="Arial"/>
                      <a:cs typeface="Arial" panose="020B0604020202020204" pitchFamily="34" charset="0"/>
                      <a:sym typeface="Arial"/>
                    </a:rPr>
                    <a:t> </a:t>
                  </a:r>
                  <a:r>
                    <a:rPr lang="vi-VN" sz="4100" kern="0">
                      <a:solidFill>
                        <a:prstClr val="black"/>
                      </a:solidFill>
                      <a:latin typeface="Arial"/>
                      <a:cs typeface="Arial" panose="020B0604020202020204" pitchFamily="34" charset="0"/>
                      <a:sym typeface="Arial"/>
                    </a:rPr>
                    <a:t>vật liệu tăng thêm 10% và tiền công thợ tăng </a:t>
                  </a:r>
                  <a:r>
                    <a:rPr lang="vi-VN" sz="4100" kern="0" smtClean="0">
                      <a:solidFill>
                        <a:prstClr val="black"/>
                      </a:solidFill>
                      <a:latin typeface="Arial"/>
                      <a:cs typeface="Arial" panose="020B0604020202020204" pitchFamily="34" charset="0"/>
                      <a:sym typeface="Arial"/>
                    </a:rPr>
                    <a:t>thêm</a:t>
                  </a:r>
                  <a:r>
                    <a:rPr lang="en-US" sz="4100" kern="0" smtClean="0">
                      <a:solidFill>
                        <a:prstClr val="black"/>
                      </a:solidFill>
                      <a:latin typeface="Arial"/>
                      <a:cs typeface="Arial" panose="020B0604020202020204" pitchFamily="34" charset="0"/>
                      <a:sym typeface="Arial"/>
                    </a:rPr>
                    <a:t>    </a:t>
                  </a:r>
                  <a:r>
                    <a:rPr lang="vi-VN" sz="4100" kern="0" smtClean="0">
                      <a:solidFill>
                        <a:prstClr val="black"/>
                      </a:solidFill>
                      <a:latin typeface="Arial"/>
                      <a:cs typeface="Arial" panose="020B0604020202020204" pitchFamily="34" charset="0"/>
                      <a:sym typeface="Arial"/>
                    </a:rPr>
                    <a:t>lần </a:t>
                  </a:r>
                  <a:r>
                    <a:rPr lang="vi-VN" sz="4100" kern="0">
                      <a:solidFill>
                        <a:prstClr val="black"/>
                      </a:solidFill>
                      <a:latin typeface="Arial"/>
                      <a:cs typeface="Arial" panose="020B0604020202020204" pitchFamily="34" charset="0"/>
                      <a:sym typeface="Arial"/>
                    </a:rPr>
                    <a:t>so với dự tính ban đầu. Do </a:t>
                  </a:r>
                  <a:r>
                    <a:rPr lang="vi-VN" sz="4100" kern="0" smtClean="0">
                      <a:solidFill>
                        <a:prstClr val="black"/>
                      </a:solidFill>
                      <a:latin typeface="Arial"/>
                      <a:cs typeface="Arial" panose="020B0604020202020204" pitchFamily="34" charset="0"/>
                      <a:sym typeface="Arial"/>
                    </a:rPr>
                    <a:t>đó</a:t>
                  </a:r>
                  <a:r>
                    <a:rPr lang="en-US" sz="4100" kern="0" smtClean="0">
                      <a:solidFill>
                        <a:prstClr val="black"/>
                      </a:solidFill>
                      <a:latin typeface="Arial"/>
                      <a:cs typeface="Arial" panose="020B0604020202020204" pitchFamily="34" charset="0"/>
                      <a:sym typeface="Arial"/>
                    </a:rPr>
                    <a:t> </a:t>
                  </a:r>
                  <a:r>
                    <a:rPr lang="vi-VN" sz="4100" kern="0" smtClean="0">
                      <a:solidFill>
                        <a:prstClr val="black"/>
                      </a:solidFill>
                      <a:latin typeface="Arial"/>
                      <a:cs typeface="Arial" panose="020B0604020202020204" pitchFamily="34" charset="0"/>
                      <a:sym typeface="Arial"/>
                    </a:rPr>
                    <a:t>tổng </a:t>
                  </a:r>
                  <a:r>
                    <a:rPr lang="vi-VN" sz="4100" kern="0">
                      <a:solidFill>
                        <a:prstClr val="black"/>
                      </a:solidFill>
                      <a:latin typeface="Arial"/>
                      <a:cs typeface="Arial" panose="020B0604020202020204" pitchFamily="34" charset="0"/>
                      <a:sym typeface="Arial"/>
                    </a:rPr>
                    <a:t>chi phí thực tế là 804 triệu đồng. Hỏi thực tế chú Ba phải trả bao nhiêu tiền </a:t>
                  </a:r>
                  <a:r>
                    <a:rPr lang="vi-VN" sz="4100" kern="0" smtClean="0">
                      <a:solidFill>
                        <a:prstClr val="black"/>
                      </a:solidFill>
                      <a:latin typeface="Arial"/>
                      <a:cs typeface="Arial" panose="020B0604020202020204" pitchFamily="34" charset="0"/>
                      <a:sym typeface="Arial"/>
                    </a:rPr>
                    <a:t>vật</a:t>
                  </a:r>
                  <a:r>
                    <a:rPr lang="en-US" sz="4100" kern="0" smtClean="0">
                      <a:solidFill>
                        <a:prstClr val="black"/>
                      </a:solidFill>
                      <a:latin typeface="Arial"/>
                      <a:cs typeface="Arial" panose="020B0604020202020204" pitchFamily="34" charset="0"/>
                      <a:sym typeface="Arial"/>
                    </a:rPr>
                    <a:t> </a:t>
                  </a:r>
                  <a:r>
                    <a:rPr lang="vi-VN" sz="4100" kern="0" smtClean="0">
                      <a:solidFill>
                        <a:prstClr val="black"/>
                      </a:solidFill>
                      <a:latin typeface="Arial"/>
                      <a:cs typeface="Arial" panose="020B0604020202020204" pitchFamily="34" charset="0"/>
                      <a:sym typeface="Arial"/>
                    </a:rPr>
                    <a:t>liệu </a:t>
                  </a:r>
                  <a:r>
                    <a:rPr lang="vi-VN" sz="4100" kern="0">
                      <a:solidFill>
                        <a:prstClr val="black"/>
                      </a:solidFill>
                      <a:latin typeface="Arial"/>
                      <a:cs typeface="Arial" panose="020B0604020202020204" pitchFamily="34" charset="0"/>
                      <a:sym typeface="Arial"/>
                    </a:rPr>
                    <a:t>và bao nhiêu tiền công thợ cho mỗi mét vuông xây dựng</a:t>
                  </a:r>
                  <a:r>
                    <a:rPr lang="vi-VN" sz="4100" kern="0" smtClean="0">
                      <a:solidFill>
                        <a:prstClr val="black"/>
                      </a:solidFill>
                      <a:latin typeface="Arial"/>
                      <a:cs typeface="Arial" panose="020B0604020202020204" pitchFamily="34" charset="0"/>
                      <a:sym typeface="Arial"/>
                    </a:rPr>
                    <a:t>?</a:t>
                  </a:r>
                  <a:r>
                    <a:rPr lang="en-US" sz="4100" kern="0" smtClean="0">
                      <a:solidFill>
                        <a:prstClr val="black"/>
                      </a:solidFill>
                      <a:latin typeface="Arial"/>
                      <a:cs typeface="Arial" panose="020B0604020202020204" pitchFamily="34" charset="0"/>
                      <a:sym typeface="Arial"/>
                    </a:rPr>
                    <a:t> </a:t>
                  </a:r>
                  <a:endParaRPr kumimoji="0" lang="en-US" sz="4100" b="0" i="0" u="none" strike="noStrike" kern="0" cap="none" spc="0" normalizeH="0" baseline="0" noProof="0">
                    <a:ln>
                      <a:noFill/>
                    </a:ln>
                    <a:solidFill>
                      <a:prstClr val="black"/>
                    </a:solidFill>
                    <a:effectLst/>
                    <a:uLnTx/>
                    <a:uFillTx/>
                    <a:latin typeface="Arial"/>
                    <a:cs typeface="Arial" panose="020B0604020202020204" pitchFamily="34" charset="0"/>
                    <a:sym typeface="Arial"/>
                  </a:endParaRPr>
                </a:p>
              </p:txBody>
            </p:sp>
          </mc:Choice>
          <mc:Fallback xmlns="">
            <p:sp>
              <p:nvSpPr>
                <p:cNvPr id="58" name="Rectangle 57"/>
                <p:cNvSpPr>
                  <a:spLocks noRot="1" noChangeAspect="1" noMove="1" noResize="1" noEditPoints="1" noAdjustHandles="1" noChangeArrowheads="1" noChangeShapeType="1" noTextEdit="1"/>
                </p:cNvSpPr>
                <p:nvPr/>
              </p:nvSpPr>
              <p:spPr>
                <a:xfrm>
                  <a:off x="572707" y="636390"/>
                  <a:ext cx="17161042" cy="7663636"/>
                </a:xfrm>
                <a:prstGeom prst="rect">
                  <a:avLst/>
                </a:prstGeom>
                <a:blipFill>
                  <a:blip r:embed="rId3"/>
                  <a:stretch>
                    <a:fillRect l="-1314" r="-1279" b="-103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Rectangle 1"/>
                <p:cNvSpPr/>
                <p:nvPr/>
              </p:nvSpPr>
              <p:spPr>
                <a:xfrm>
                  <a:off x="11734800" y="4399306"/>
                  <a:ext cx="595035" cy="127759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vi-VN" sz="4100" i="1" kern="0">
                                <a:solidFill>
                                  <a:prstClr val="black"/>
                                </a:solidFill>
                                <a:latin typeface="Cambria Math" panose="02040503050406030204" pitchFamily="18" charset="0"/>
                                <a:cs typeface="Arial" panose="020B0604020202020204" pitchFamily="34" charset="0"/>
                                <a:sym typeface="Arial"/>
                              </a:rPr>
                            </m:ctrlPr>
                          </m:fPr>
                          <m:num>
                            <m:r>
                              <a:rPr lang="en-US" sz="4100" i="1" kern="0">
                                <a:solidFill>
                                  <a:prstClr val="black"/>
                                </a:solidFill>
                                <a:latin typeface="Cambria Math" panose="02040503050406030204" pitchFamily="18" charset="0"/>
                                <a:cs typeface="Arial" panose="020B0604020202020204" pitchFamily="34" charset="0"/>
                                <a:sym typeface="Arial"/>
                              </a:rPr>
                              <m:t>1</m:t>
                            </m:r>
                          </m:num>
                          <m:den>
                            <m:r>
                              <a:rPr lang="en-US" sz="4100" i="1" kern="0">
                                <a:solidFill>
                                  <a:prstClr val="black"/>
                                </a:solidFill>
                                <a:latin typeface="Cambria Math" panose="02040503050406030204" pitchFamily="18" charset="0"/>
                                <a:cs typeface="Arial" panose="020B0604020202020204" pitchFamily="34" charset="0"/>
                                <a:sym typeface="Arial"/>
                              </a:rPr>
                              <m:t>5</m:t>
                            </m:r>
                          </m:den>
                        </m:f>
                      </m:oMath>
                    </m:oMathPara>
                  </a14:m>
                  <a:endParaRPr lang="en-US"/>
                </a:p>
              </p:txBody>
            </p:sp>
          </mc:Choice>
          <mc:Fallback xmlns="">
            <p:sp>
              <p:nvSpPr>
                <p:cNvPr id="2" name="Rectangle 1"/>
                <p:cNvSpPr>
                  <a:spLocks noRot="1" noChangeAspect="1" noMove="1" noResize="1" noEditPoints="1" noAdjustHandles="1" noChangeArrowheads="1" noChangeShapeType="1" noTextEdit="1"/>
                </p:cNvSpPr>
                <p:nvPr/>
              </p:nvSpPr>
              <p:spPr>
                <a:xfrm>
                  <a:off x="11734800" y="4399306"/>
                  <a:ext cx="595035" cy="1277594"/>
                </a:xfrm>
                <a:prstGeom prst="rect">
                  <a:avLst/>
                </a:prstGeom>
                <a:blipFill>
                  <a:blip r:embed="rId4"/>
                  <a:stretch>
                    <a:fillRect/>
                  </a:stretch>
                </a:blipFill>
              </p:spPr>
              <p:txBody>
                <a:bodyPr/>
                <a:lstStyle/>
                <a:p>
                  <a:r>
                    <a:rPr lang="en-US">
                      <a:noFill/>
                    </a:rPr>
                    <a:t> </a:t>
                  </a:r>
                </a:p>
              </p:txBody>
            </p:sp>
          </mc:Fallback>
        </mc:AlternateContent>
      </p:grpSp>
      <p:sp>
        <p:nvSpPr>
          <p:cNvPr id="12" name="Freeform 4"/>
          <p:cNvSpPr/>
          <p:nvPr/>
        </p:nvSpPr>
        <p:spPr>
          <a:xfrm>
            <a:off x="11734800" y="7500500"/>
            <a:ext cx="5867400" cy="2596000"/>
          </a:xfrm>
          <a:custGeom>
            <a:avLst/>
            <a:gdLst/>
            <a:ahLst/>
            <a:cxnLst/>
            <a:rect l="l" t="t" r="r" b="b"/>
            <a:pathLst>
              <a:path w="16230600" h="7344347">
                <a:moveTo>
                  <a:pt x="0" y="0"/>
                </a:moveTo>
                <a:lnTo>
                  <a:pt x="16230600" y="0"/>
                </a:lnTo>
                <a:lnTo>
                  <a:pt x="16230600" y="7344346"/>
                </a:lnTo>
                <a:lnTo>
                  <a:pt x="0" y="7344346"/>
                </a:lnTo>
                <a:lnTo>
                  <a:pt x="0" y="0"/>
                </a:lnTo>
                <a:close/>
              </a:path>
            </a:pathLst>
          </a:custGeom>
          <a:blipFill>
            <a:blip r:embed="rId5"/>
            <a:stretch>
              <a:fillRect/>
            </a:stretch>
          </a:blipFill>
        </p:spPr>
      </p:sp>
    </p:spTree>
    <p:extLst>
      <p:ext uri="{BB962C8B-B14F-4D97-AF65-F5344CB8AC3E}">
        <p14:creationId xmlns:p14="http://schemas.microsoft.com/office/powerpoint/2010/main" val="256954125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anim calcmode="lin" valueType="num">
                                      <p:cBhvr>
                                        <p:cTn id="13" dur="500" fill="hold"/>
                                        <p:tgtEl>
                                          <p:spTgt spid="12"/>
                                        </p:tgtEl>
                                        <p:attrNameLst>
                                          <p:attrName>ppt_x</p:attrName>
                                        </p:attrNameLst>
                                      </p:cBhvr>
                                      <p:tavLst>
                                        <p:tav tm="0">
                                          <p:val>
                                            <p:strVal val="#ppt_x"/>
                                          </p:val>
                                        </p:tav>
                                        <p:tav tm="100000">
                                          <p:val>
                                            <p:strVal val="#ppt_x"/>
                                          </p:val>
                                        </p:tav>
                                      </p:tavLst>
                                    </p:anim>
                                    <p:anim calcmode="lin" valueType="num">
                                      <p:cBhvr>
                                        <p:cTn id="14"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6EA"/>
        </a:solidFill>
        <a:effectLst/>
      </p:bgPr>
    </p:bg>
    <p:spTree>
      <p:nvGrpSpPr>
        <p:cNvPr id="1" name=""/>
        <p:cNvGrpSpPr/>
        <p:nvPr/>
      </p:nvGrpSpPr>
      <p:grpSpPr>
        <a:xfrm>
          <a:off x="0" y="0"/>
          <a:ext cx="0" cy="0"/>
          <a:chOff x="0" y="0"/>
          <a:chExt cx="0" cy="0"/>
        </a:xfrm>
      </p:grpSpPr>
      <p:grpSp>
        <p:nvGrpSpPr>
          <p:cNvPr id="6" name="Group 6"/>
          <p:cNvGrpSpPr/>
          <p:nvPr/>
        </p:nvGrpSpPr>
        <p:grpSpPr>
          <a:xfrm>
            <a:off x="-637674" y="1068820"/>
            <a:ext cx="19581804" cy="8763000"/>
            <a:chOff x="0" y="0"/>
            <a:chExt cx="5157348" cy="1771366"/>
          </a:xfrm>
        </p:grpSpPr>
        <p:sp>
          <p:nvSpPr>
            <p:cNvPr id="7" name="Freeform 7"/>
            <p:cNvSpPr/>
            <p:nvPr/>
          </p:nvSpPr>
          <p:spPr>
            <a:xfrm>
              <a:off x="0" y="0"/>
              <a:ext cx="5157348" cy="1771366"/>
            </a:xfrm>
            <a:custGeom>
              <a:avLst/>
              <a:gdLst/>
              <a:ahLst/>
              <a:cxnLst/>
              <a:rect l="l" t="t" r="r" b="b"/>
              <a:pathLst>
                <a:path w="5157348" h="1771366">
                  <a:moveTo>
                    <a:pt x="0" y="0"/>
                  </a:moveTo>
                  <a:lnTo>
                    <a:pt x="5157348" y="0"/>
                  </a:lnTo>
                  <a:lnTo>
                    <a:pt x="5157348" y="1771366"/>
                  </a:lnTo>
                  <a:lnTo>
                    <a:pt x="0" y="1771366"/>
                  </a:lnTo>
                  <a:close/>
                </a:path>
              </a:pathLst>
            </a:custGeom>
            <a:solidFill>
              <a:srgbClr val="FFFFFF"/>
            </a:solidFill>
            <a:ln w="95250" cap="sq">
              <a:solidFill>
                <a:srgbClr val="383E48"/>
              </a:solidFill>
              <a:prstDash val="solid"/>
              <a:miter/>
            </a:ln>
          </p:spPr>
        </p:sp>
        <p:sp>
          <p:nvSpPr>
            <p:cNvPr id="8" name="TextBox 8"/>
            <p:cNvSpPr txBox="1"/>
            <p:nvPr/>
          </p:nvSpPr>
          <p:spPr>
            <a:xfrm>
              <a:off x="0" y="-38100"/>
              <a:ext cx="5157348" cy="1809466"/>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0"/>
          <p:cNvGrpSpPr/>
          <p:nvPr/>
        </p:nvGrpSpPr>
        <p:grpSpPr>
          <a:xfrm>
            <a:off x="609600" y="190500"/>
            <a:ext cx="1981200" cy="1447800"/>
            <a:chOff x="1844842" y="8071184"/>
            <a:chExt cx="1981200" cy="1447800"/>
          </a:xfrm>
          <a:scene3d>
            <a:camera prst="orthographicFront">
              <a:rot lat="0" lon="0" rev="0"/>
            </a:camera>
            <a:lightRig rig="balanced" dir="t">
              <a:rot lat="0" lon="0" rev="8700000"/>
            </a:lightRig>
          </a:scene3d>
        </p:grpSpPr>
        <p:sp>
          <p:nvSpPr>
            <p:cNvPr id="12" name="Freeform 13"/>
            <p:cNvSpPr/>
            <p:nvPr/>
          </p:nvSpPr>
          <p:spPr>
            <a:xfrm flipH="1">
              <a:off x="1844842" y="8071184"/>
              <a:ext cx="1981200" cy="1447800"/>
            </a:xfrm>
            <a:custGeom>
              <a:avLst/>
              <a:gdLst/>
              <a:ahLst/>
              <a:cxnLst/>
              <a:rect l="l" t="t" r="r" b="b"/>
              <a:pathLst>
                <a:path w="2488341" h="2117352">
                  <a:moveTo>
                    <a:pt x="2488341" y="0"/>
                  </a:moveTo>
                  <a:lnTo>
                    <a:pt x="0" y="0"/>
                  </a:lnTo>
                  <a:lnTo>
                    <a:pt x="0" y="2117352"/>
                  </a:lnTo>
                  <a:lnTo>
                    <a:pt x="2488341" y="2117352"/>
                  </a:lnTo>
                  <a:lnTo>
                    <a:pt x="2488341" y="0"/>
                  </a:lnTo>
                  <a:close/>
                </a:path>
              </a:pathLst>
            </a:custGeom>
            <a:blipFill>
              <a:blip r:embed="rId2">
                <a:extLst>
                  <a:ext uri="{96DAC541-7B7A-43D3-8B79-37D633B846F1}">
                    <asvg:svgBlip xmlns="" xmlns:asvg="http://schemas.microsoft.com/office/drawing/2016/SVG/main" r:embed="rId9"/>
                  </a:ext>
                </a:extLst>
              </a:blip>
              <a:stretch>
                <a:fillRect/>
              </a:stretch>
            </a:blipFill>
            <a:ln>
              <a:noFill/>
            </a:ln>
            <a:effectLst>
              <a:outerShdw blurRad="44450" dist="27940" dir="5400000" algn="ctr">
                <a:srgbClr val="000000">
                  <a:alpha val="32000"/>
                </a:srgbClr>
              </a:outerShdw>
            </a:effectLst>
            <a:sp3d>
              <a:bevelT w="190500" h="38100"/>
            </a:sp3d>
          </p:spPr>
        </p:sp>
        <p:sp>
          <p:nvSpPr>
            <p:cNvPr id="13" name="Rectangle 12"/>
            <p:cNvSpPr/>
            <p:nvPr/>
          </p:nvSpPr>
          <p:spPr>
            <a:xfrm>
              <a:off x="2223825" y="8338717"/>
              <a:ext cx="1326004" cy="707886"/>
            </a:xfrm>
            <a:prstGeom prst="rect">
              <a:avLst/>
            </a:prstGeom>
            <a:ln>
              <a:noFill/>
            </a:ln>
            <a:effectLst>
              <a:outerShdw blurRad="44450" dist="27940" dir="5400000" algn="ctr">
                <a:srgbClr val="000000">
                  <a:alpha val="32000"/>
                </a:srgbClr>
              </a:outerShdw>
            </a:effectLst>
            <a:sp3d>
              <a:bevelT w="190500" h="38100"/>
            </a:sp3d>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smtClean="0">
                  <a:ln>
                    <a:noFill/>
                  </a:ln>
                  <a:solidFill>
                    <a:prstClr val="black"/>
                  </a:solidFill>
                  <a:effectLst/>
                  <a:uLnTx/>
                  <a:uFillTx/>
                  <a:latin typeface="Arial"/>
                  <a:ea typeface="+mn-ea"/>
                  <a:cs typeface="Arial" panose="020B0604020202020204" pitchFamily="34" charset="0"/>
                  <a:sym typeface="Arial"/>
                </a:rPr>
                <a:t>Giải:</a:t>
              </a: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grpSp>
      <mc:AlternateContent xmlns:mc="http://schemas.openxmlformats.org/markup-compatibility/2006" xmlns:a14="http://schemas.microsoft.com/office/drawing/2010/main">
        <mc:Choice Requires="a14">
          <p:sp>
            <p:nvSpPr>
              <p:cNvPr id="2" name="Rectangle 1"/>
              <p:cNvSpPr/>
              <p:nvPr/>
            </p:nvSpPr>
            <p:spPr>
              <a:xfrm>
                <a:off x="506533" y="2007930"/>
                <a:ext cx="17293389" cy="7478970"/>
              </a:xfrm>
              <a:prstGeom prst="rect">
                <a:avLst/>
              </a:prstGeom>
            </p:spPr>
            <p:txBody>
              <a:bodyPr wrap="square">
                <a:spAutoFit/>
              </a:bodyPr>
              <a:lstStyle/>
              <a:p>
                <a:pPr algn="just">
                  <a:lnSpc>
                    <a:spcPct val="150000"/>
                  </a:lnSpc>
                  <a:tabLst>
                    <a:tab pos="2719705" algn="l"/>
                  </a:tabLst>
                </a:pPr>
                <a:r>
                  <a:rPr lang="en-US" sz="4000">
                    <a:latin typeface="Arial" panose="020B0604020202020204" pitchFamily="34" charset="0"/>
                    <a:ea typeface="Malgun Gothic" panose="020B0503020000020004" pitchFamily="34" charset="-127"/>
                    <a:cs typeface="Arial" panose="020B0604020202020204" pitchFamily="34" charset="0"/>
                  </a:rPr>
                  <a:t>Gọi số tiền dự tính phảo trả vật liệu và công thợ  cho mỗi mét vuông xây dựng lần lượt là </a:t>
                </a:r>
                <a14:m>
                  <m:oMath xmlns:m="http://schemas.openxmlformats.org/officeDocument/2006/math">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𝑥</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 </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𝑦</m:t>
                    </m:r>
                  </m:oMath>
                </a14:m>
                <a:r>
                  <a:rPr lang="en-US" sz="4000">
                    <a:effectLst/>
                    <a:latin typeface="Arial" panose="020B0604020202020204" pitchFamily="34" charset="0"/>
                    <a:ea typeface="Malgun Gothic" panose="020B0503020000020004" pitchFamily="34" charset="-127"/>
                    <a:cs typeface="Arial" panose="020B0604020202020204" pitchFamily="34" charset="0"/>
                  </a:rPr>
                  <a:t> (triệu đồng; </a:t>
                </a:r>
                <a14:m>
                  <m:oMath xmlns:m="http://schemas.openxmlformats.org/officeDocument/2006/math">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0&lt;</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𝑥</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𝑦</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&lt;600</m:t>
                    </m:r>
                  </m:oMath>
                </a14:m>
                <a:r>
                  <a:rPr lang="en-US" sz="4000">
                    <a:effectLst/>
                    <a:latin typeface="Arial" panose="020B0604020202020204" pitchFamily="34" charset="0"/>
                    <a:ea typeface="Malgun Gothic" panose="020B0503020000020004" pitchFamily="34" charset="-127"/>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tabLst>
                    <a:tab pos="2719705" algn="l"/>
                  </a:tabLst>
                </a:pPr>
                <a:r>
                  <a:rPr lang="en-US" sz="4000">
                    <a:effectLst/>
                    <a:latin typeface="Arial" panose="020B0604020202020204" pitchFamily="34" charset="0"/>
                    <a:ea typeface="Malgun Gothic" panose="020B0503020000020004" pitchFamily="34" charset="-127"/>
                    <a:cs typeface="Arial" panose="020B0604020202020204" pitchFamily="34" charset="0"/>
                  </a:rPr>
                  <a:t>Theo dự tính: Tổng diện tích xây dựng là </a:t>
                </a:r>
                <a14:m>
                  <m:oMath xmlns:m="http://schemas.openxmlformats.org/officeDocument/2006/math">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100 </m:t>
                    </m:r>
                    <m:sSup>
                      <m:sSup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𝑚</m:t>
                        </m:r>
                      </m:e>
                      <m:sup>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2</m:t>
                        </m:r>
                      </m:sup>
                    </m:sSup>
                  </m:oMath>
                </a14:m>
                <a:r>
                  <a:rPr lang="en-US" sz="4000">
                    <a:effectLst/>
                    <a:latin typeface="Arial" panose="020B0604020202020204" pitchFamily="34" charset="0"/>
                    <a:ea typeface="Malgun Gothic" panose="020B0503020000020004" pitchFamily="34" charset="-127"/>
                    <a:cs typeface="Arial" panose="020B0604020202020204" pitchFamily="34" charset="0"/>
                  </a:rPr>
                  <a:t> nên </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tabLst>
                    <a:tab pos="2719705" algn="l"/>
                  </a:tabLst>
                </a:pPr>
                <a:r>
                  <a:rPr lang="en-US" sz="4000">
                    <a:effectLst/>
                    <a:latin typeface="Arial" panose="020B0604020202020204" pitchFamily="34" charset="0"/>
                    <a:ea typeface="Malgun Gothic" panose="020B0503020000020004" pitchFamily="34" charset="-127"/>
                    <a:cs typeface="Arial" panose="020B0604020202020204" pitchFamily="34" charset="0"/>
                  </a:rPr>
                  <a:t>+ Số tiền dừng để trả vật liệu là </a:t>
                </a:r>
                <a14:m>
                  <m:oMath xmlns:m="http://schemas.openxmlformats.org/officeDocument/2006/math">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100</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𝑥</m:t>
                    </m:r>
                  </m:oMath>
                </a14:m>
                <a:r>
                  <a:rPr lang="en-US" sz="4000">
                    <a:effectLst/>
                    <a:latin typeface="Arial" panose="020B0604020202020204" pitchFamily="34" charset="0"/>
                    <a:ea typeface="Malgun Gothic" panose="020B0503020000020004" pitchFamily="34" charset="-127"/>
                    <a:cs typeface="Arial" panose="020B0604020202020204" pitchFamily="34" charset="0"/>
                  </a:rPr>
                  <a:t> (triệu đồng)</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tabLst>
                    <a:tab pos="2719705" algn="l"/>
                  </a:tabLst>
                </a:pPr>
                <a:r>
                  <a:rPr lang="en-US" sz="4000">
                    <a:effectLst/>
                    <a:latin typeface="Arial" panose="020B0604020202020204" pitchFamily="34" charset="0"/>
                    <a:ea typeface="Malgun Gothic" panose="020B0503020000020004" pitchFamily="34" charset="-127"/>
                    <a:cs typeface="Arial" panose="020B0604020202020204" pitchFamily="34" charset="0"/>
                  </a:rPr>
                  <a:t>+ Số tiền dùng để trả tiền công thợ là </a:t>
                </a:r>
                <a14:m>
                  <m:oMath xmlns:m="http://schemas.openxmlformats.org/officeDocument/2006/math">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100</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𝑦</m:t>
                    </m:r>
                  </m:oMath>
                </a14:m>
                <a:r>
                  <a:rPr lang="en-US" sz="4000">
                    <a:effectLst/>
                    <a:latin typeface="Arial" panose="020B0604020202020204" pitchFamily="34" charset="0"/>
                    <a:ea typeface="Malgun Gothic" panose="020B0503020000020004" pitchFamily="34" charset="-127"/>
                    <a:cs typeface="Arial" panose="020B0604020202020204" pitchFamily="34" charset="0"/>
                  </a:rPr>
                  <a:t> (triệu đồng)</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tabLst>
                    <a:tab pos="2719705" algn="l"/>
                  </a:tabLst>
                </a:pPr>
                <a:r>
                  <a:rPr lang="en-US" sz="4000">
                    <a:effectLst/>
                    <a:latin typeface="Arial" panose="020B0604020202020204" pitchFamily="34" charset="0"/>
                    <a:ea typeface="Malgun Gothic" panose="020B0503020000020004" pitchFamily="34" charset="-127"/>
                    <a:cs typeface="Arial" panose="020B0604020202020204" pitchFamily="34" charset="0"/>
                  </a:rPr>
                  <a:t>Vì chú Ba tính rằng tổng diện tích xây dựng là khoảng </a:t>
                </a:r>
                <a14:m>
                  <m:oMath xmlns:m="http://schemas.openxmlformats.org/officeDocument/2006/math">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100 </m:t>
                    </m:r>
                    <m:sSup>
                      <m:sSup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𝑚</m:t>
                        </m:r>
                      </m:e>
                      <m:sup>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2</m:t>
                        </m:r>
                      </m:sup>
                    </m:sSup>
                  </m:oMath>
                </a14:m>
                <a:r>
                  <a:rPr lang="en-US" sz="4000">
                    <a:effectLst/>
                    <a:latin typeface="Arial" panose="020B0604020202020204" pitchFamily="34" charset="0"/>
                    <a:ea typeface="Malgun Gothic" panose="020B0503020000020004" pitchFamily="34" charset="-127"/>
                    <a:cs typeface="Arial" panose="020B0604020202020204" pitchFamily="34" charset="0"/>
                  </a:rPr>
                  <a:t> và tổng cho phí hết 600 triệu đồng nên có phương trình:</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ctr">
                  <a:lnSpc>
                    <a:spcPct val="150000"/>
                  </a:lnSpc>
                  <a:tabLst>
                    <a:tab pos="2719705" algn="l"/>
                  </a:tabLst>
                </a:pPr>
                <a14:m>
                  <m:oMath xmlns:m="http://schemas.openxmlformats.org/officeDocument/2006/math">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100</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𝑥</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+100</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𝑦</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=600</m:t>
                    </m:r>
                  </m:oMath>
                </a14:m>
                <a:r>
                  <a:rPr lang="en-US" sz="4000">
                    <a:effectLst/>
                    <a:latin typeface="Arial" panose="020B0604020202020204" pitchFamily="34" charset="0"/>
                    <a:ea typeface="Malgun Gothic" panose="020B0503020000020004" pitchFamily="34" charset="-127"/>
                    <a:cs typeface="Arial" panose="020B0604020202020204" pitchFamily="34" charset="0"/>
                  </a:rPr>
                  <a:t> hay </a:t>
                </a:r>
                <a14:m>
                  <m:oMath xmlns:m="http://schemas.openxmlformats.org/officeDocument/2006/math">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𝑥</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𝑦</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=6</m:t>
                    </m:r>
                  </m:oMath>
                </a14:m>
                <a:r>
                  <a:rPr lang="en-US" sz="4000">
                    <a:effectLst/>
                    <a:latin typeface="Arial" panose="020B0604020202020204" pitchFamily="34" charset="0"/>
                    <a:ea typeface="Malgun Gothic" panose="020B0503020000020004" pitchFamily="34" charset="-127"/>
                    <a:cs typeface="Arial" panose="020B0604020202020204" pitchFamily="34" charset="0"/>
                  </a:rPr>
                  <a:t> (1</a:t>
                </a:r>
                <a:r>
                  <a:rPr lang="en-US" sz="4000" smtClean="0">
                    <a:effectLst/>
                    <a:latin typeface="Arial" panose="020B0604020202020204" pitchFamily="34" charset="0"/>
                    <a:ea typeface="Malgun Gothic" panose="020B0503020000020004" pitchFamily="34" charset="-127"/>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506533" y="2007930"/>
                <a:ext cx="17293389" cy="7478970"/>
              </a:xfrm>
              <a:prstGeom prst="rect">
                <a:avLst/>
              </a:prstGeom>
              <a:blipFill>
                <a:blip r:embed="rId10"/>
                <a:stretch>
                  <a:fillRect l="-1234" r="-1269" b="-1059"/>
                </a:stretch>
              </a:blipFill>
            </p:spPr>
            <p:txBody>
              <a:bodyPr/>
              <a:lstStyle/>
              <a:p>
                <a:r>
                  <a:rPr lang="en-US">
                    <a:noFill/>
                  </a:rPr>
                  <a:t> </a:t>
                </a:r>
              </a:p>
            </p:txBody>
          </p:sp>
        </mc:Fallback>
      </mc:AlternateContent>
      <p:sp>
        <p:nvSpPr>
          <p:cNvPr id="14" name="Freeform 4"/>
          <p:cNvSpPr/>
          <p:nvPr/>
        </p:nvSpPr>
        <p:spPr>
          <a:xfrm>
            <a:off x="14325601" y="266700"/>
            <a:ext cx="3612428" cy="1741230"/>
          </a:xfrm>
          <a:custGeom>
            <a:avLst/>
            <a:gdLst/>
            <a:ahLst/>
            <a:cxnLst/>
            <a:rect l="l" t="t" r="r" b="b"/>
            <a:pathLst>
              <a:path w="16230600" h="7344347">
                <a:moveTo>
                  <a:pt x="0" y="0"/>
                </a:moveTo>
                <a:lnTo>
                  <a:pt x="16230600" y="0"/>
                </a:lnTo>
                <a:lnTo>
                  <a:pt x="16230600" y="7344346"/>
                </a:lnTo>
                <a:lnTo>
                  <a:pt x="0" y="7344346"/>
                </a:lnTo>
                <a:lnTo>
                  <a:pt x="0" y="0"/>
                </a:lnTo>
                <a:close/>
              </a:path>
            </a:pathLst>
          </a:custGeom>
          <a:blipFill>
            <a:blip r:embed="rId11"/>
            <a:stretch>
              <a:fillRect/>
            </a:stretch>
          </a:blipFill>
        </p:spPr>
      </p:sp>
    </p:spTree>
    <p:extLst>
      <p:ext uri="{BB962C8B-B14F-4D97-AF65-F5344CB8AC3E}">
        <p14:creationId xmlns:p14="http://schemas.microsoft.com/office/powerpoint/2010/main" val="1087185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fade">
                                      <p:cBhvr>
                                        <p:cTn id="14" dur="500"/>
                                        <p:tgtEl>
                                          <p:spTgt spid="2">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Effect transition="in" filter="fade">
                                      <p:cBhvr>
                                        <p:cTn id="19" dur="500"/>
                                        <p:tgtEl>
                                          <p:spTgt spid="2">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
                                            <p:txEl>
                                              <p:pRg st="2" end="2"/>
                                            </p:txEl>
                                          </p:spTgt>
                                        </p:tgtEl>
                                        <p:attrNameLst>
                                          <p:attrName>style.visibility</p:attrName>
                                        </p:attrNameLst>
                                      </p:cBhvr>
                                      <p:to>
                                        <p:strVal val="visible"/>
                                      </p:to>
                                    </p:set>
                                    <p:animEffect transition="in" filter="fade">
                                      <p:cBhvr>
                                        <p:cTn id="24" dur="500"/>
                                        <p:tgtEl>
                                          <p:spTgt spid="2">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
                                            <p:txEl>
                                              <p:pRg st="3" end="3"/>
                                            </p:txEl>
                                          </p:spTgt>
                                        </p:tgtEl>
                                        <p:attrNameLst>
                                          <p:attrName>style.visibility</p:attrName>
                                        </p:attrNameLst>
                                      </p:cBhvr>
                                      <p:to>
                                        <p:strVal val="visible"/>
                                      </p:to>
                                    </p:set>
                                    <p:animEffect transition="in" filter="fade">
                                      <p:cBhvr>
                                        <p:cTn id="29" dur="500"/>
                                        <p:tgtEl>
                                          <p:spTgt spid="2">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
                                            <p:txEl>
                                              <p:pRg st="4" end="4"/>
                                            </p:txEl>
                                          </p:spTgt>
                                        </p:tgtEl>
                                        <p:attrNameLst>
                                          <p:attrName>style.visibility</p:attrName>
                                        </p:attrNameLst>
                                      </p:cBhvr>
                                      <p:to>
                                        <p:strVal val="visible"/>
                                      </p:to>
                                    </p:set>
                                    <p:animEffect transition="in" filter="fade">
                                      <p:cBhvr>
                                        <p:cTn id="34" dur="500"/>
                                        <p:tgtEl>
                                          <p:spTgt spid="2">
                                            <p:txEl>
                                              <p:pRg st="4" end="4"/>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2">
                                            <p:txEl>
                                              <p:pRg st="5" end="5"/>
                                            </p:txEl>
                                          </p:spTgt>
                                        </p:tgtEl>
                                        <p:attrNameLst>
                                          <p:attrName>style.visibility</p:attrName>
                                        </p:attrNameLst>
                                      </p:cBhvr>
                                      <p:to>
                                        <p:strVal val="visible"/>
                                      </p:to>
                                    </p:set>
                                    <p:animEffect transition="in" filter="fade">
                                      <p:cBhvr>
                                        <p:cTn id="37"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6EA"/>
        </a:solidFill>
        <a:effectLst/>
      </p:bgPr>
    </p:bg>
    <p:spTree>
      <p:nvGrpSpPr>
        <p:cNvPr id="1" name=""/>
        <p:cNvGrpSpPr/>
        <p:nvPr/>
      </p:nvGrpSpPr>
      <p:grpSpPr>
        <a:xfrm>
          <a:off x="0" y="0"/>
          <a:ext cx="0" cy="0"/>
          <a:chOff x="0" y="0"/>
          <a:chExt cx="0" cy="0"/>
        </a:xfrm>
      </p:grpSpPr>
      <p:grpSp>
        <p:nvGrpSpPr>
          <p:cNvPr id="6" name="Group 6"/>
          <p:cNvGrpSpPr/>
          <p:nvPr/>
        </p:nvGrpSpPr>
        <p:grpSpPr>
          <a:xfrm>
            <a:off x="-637674" y="1068820"/>
            <a:ext cx="19581804" cy="8763000"/>
            <a:chOff x="0" y="0"/>
            <a:chExt cx="5157348" cy="1771366"/>
          </a:xfrm>
        </p:grpSpPr>
        <p:sp>
          <p:nvSpPr>
            <p:cNvPr id="7" name="Freeform 7"/>
            <p:cNvSpPr/>
            <p:nvPr/>
          </p:nvSpPr>
          <p:spPr>
            <a:xfrm>
              <a:off x="0" y="0"/>
              <a:ext cx="5157348" cy="1771366"/>
            </a:xfrm>
            <a:custGeom>
              <a:avLst/>
              <a:gdLst/>
              <a:ahLst/>
              <a:cxnLst/>
              <a:rect l="l" t="t" r="r" b="b"/>
              <a:pathLst>
                <a:path w="5157348" h="1771366">
                  <a:moveTo>
                    <a:pt x="0" y="0"/>
                  </a:moveTo>
                  <a:lnTo>
                    <a:pt x="5157348" y="0"/>
                  </a:lnTo>
                  <a:lnTo>
                    <a:pt x="5157348" y="1771366"/>
                  </a:lnTo>
                  <a:lnTo>
                    <a:pt x="0" y="1771366"/>
                  </a:lnTo>
                  <a:close/>
                </a:path>
              </a:pathLst>
            </a:custGeom>
            <a:solidFill>
              <a:srgbClr val="FFFFFF"/>
            </a:solidFill>
            <a:ln w="95250" cap="sq">
              <a:solidFill>
                <a:srgbClr val="383E48"/>
              </a:solidFill>
              <a:prstDash val="solid"/>
              <a:miter/>
            </a:ln>
          </p:spPr>
        </p:sp>
        <p:sp>
          <p:nvSpPr>
            <p:cNvPr id="8" name="TextBox 8"/>
            <p:cNvSpPr txBox="1"/>
            <p:nvPr/>
          </p:nvSpPr>
          <p:spPr>
            <a:xfrm>
              <a:off x="0" y="-38100"/>
              <a:ext cx="5157348" cy="1809466"/>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0"/>
          <p:cNvGrpSpPr/>
          <p:nvPr/>
        </p:nvGrpSpPr>
        <p:grpSpPr>
          <a:xfrm>
            <a:off x="609600" y="190500"/>
            <a:ext cx="1981200" cy="1447800"/>
            <a:chOff x="1844842" y="8071184"/>
            <a:chExt cx="1981200" cy="1447800"/>
          </a:xfrm>
          <a:scene3d>
            <a:camera prst="orthographicFront">
              <a:rot lat="0" lon="0" rev="0"/>
            </a:camera>
            <a:lightRig rig="balanced" dir="t">
              <a:rot lat="0" lon="0" rev="8700000"/>
            </a:lightRig>
          </a:scene3d>
        </p:grpSpPr>
        <p:sp>
          <p:nvSpPr>
            <p:cNvPr id="12" name="Freeform 13"/>
            <p:cNvSpPr/>
            <p:nvPr/>
          </p:nvSpPr>
          <p:spPr>
            <a:xfrm flipH="1">
              <a:off x="1844842" y="8071184"/>
              <a:ext cx="1981200" cy="1447800"/>
            </a:xfrm>
            <a:custGeom>
              <a:avLst/>
              <a:gdLst/>
              <a:ahLst/>
              <a:cxnLst/>
              <a:rect l="l" t="t" r="r" b="b"/>
              <a:pathLst>
                <a:path w="2488341" h="2117352">
                  <a:moveTo>
                    <a:pt x="2488341" y="0"/>
                  </a:moveTo>
                  <a:lnTo>
                    <a:pt x="0" y="0"/>
                  </a:lnTo>
                  <a:lnTo>
                    <a:pt x="0" y="2117352"/>
                  </a:lnTo>
                  <a:lnTo>
                    <a:pt x="2488341" y="2117352"/>
                  </a:lnTo>
                  <a:lnTo>
                    <a:pt x="2488341" y="0"/>
                  </a:lnTo>
                  <a:close/>
                </a:path>
              </a:pathLst>
            </a:custGeom>
            <a:blipFill>
              <a:blip r:embed="rId2">
                <a:extLst>
                  <a:ext uri="{96DAC541-7B7A-43D3-8B79-37D633B846F1}">
                    <asvg:svgBlip xmlns="" xmlns:asvg="http://schemas.microsoft.com/office/drawing/2016/SVG/main" r:embed="rId9"/>
                  </a:ext>
                </a:extLst>
              </a:blip>
              <a:stretch>
                <a:fillRect/>
              </a:stretch>
            </a:blipFill>
            <a:ln>
              <a:noFill/>
            </a:ln>
            <a:effectLst>
              <a:outerShdw blurRad="44450" dist="27940" dir="5400000" algn="ctr">
                <a:srgbClr val="000000">
                  <a:alpha val="32000"/>
                </a:srgbClr>
              </a:outerShdw>
            </a:effectLst>
            <a:sp3d>
              <a:bevelT w="190500" h="38100"/>
            </a:sp3d>
          </p:spPr>
        </p:sp>
        <p:sp>
          <p:nvSpPr>
            <p:cNvPr id="13" name="Rectangle 12"/>
            <p:cNvSpPr/>
            <p:nvPr/>
          </p:nvSpPr>
          <p:spPr>
            <a:xfrm>
              <a:off x="2223825" y="8338717"/>
              <a:ext cx="1326004" cy="707886"/>
            </a:xfrm>
            <a:prstGeom prst="rect">
              <a:avLst/>
            </a:prstGeom>
            <a:ln>
              <a:noFill/>
            </a:ln>
            <a:effectLst>
              <a:outerShdw blurRad="44450" dist="27940" dir="5400000" algn="ctr">
                <a:srgbClr val="000000">
                  <a:alpha val="32000"/>
                </a:srgbClr>
              </a:outerShdw>
            </a:effectLst>
            <a:sp3d>
              <a:bevelT w="190500" h="38100"/>
            </a:sp3d>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smtClean="0">
                  <a:ln>
                    <a:noFill/>
                  </a:ln>
                  <a:solidFill>
                    <a:prstClr val="black"/>
                  </a:solidFill>
                  <a:effectLst/>
                  <a:uLnTx/>
                  <a:uFillTx/>
                  <a:latin typeface="Arial"/>
                  <a:ea typeface="+mn-ea"/>
                  <a:cs typeface="Arial" panose="020B0604020202020204" pitchFamily="34" charset="0"/>
                  <a:sym typeface="Arial"/>
                </a:rPr>
                <a:t>Giải:</a:t>
              </a: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grpSp>
      <mc:AlternateContent xmlns:mc="http://schemas.openxmlformats.org/markup-compatibility/2006" xmlns:a14="http://schemas.microsoft.com/office/drawing/2010/main">
        <mc:Choice Requires="a14">
          <p:sp>
            <p:nvSpPr>
              <p:cNvPr id="2" name="Rectangle 1"/>
              <p:cNvSpPr/>
              <p:nvPr/>
            </p:nvSpPr>
            <p:spPr>
              <a:xfrm>
                <a:off x="1109514" y="1866900"/>
                <a:ext cx="15806886" cy="7706918"/>
              </a:xfrm>
              <a:prstGeom prst="rect">
                <a:avLst/>
              </a:prstGeom>
            </p:spPr>
            <p:txBody>
              <a:bodyPr wrap="square">
                <a:spAutoFit/>
              </a:bodyPr>
              <a:lstStyle/>
              <a:p>
                <a:pPr marL="0" marR="0" lvl="0" indent="0" algn="just" defTabSz="914400" rtl="0" eaLnBrk="1" fontAlgn="auto" latinLnBrk="0" hangingPunct="1">
                  <a:lnSpc>
                    <a:spcPct val="150000"/>
                  </a:lnSpc>
                  <a:buClrTx/>
                  <a:buSzTx/>
                  <a:buFontTx/>
                  <a:buNone/>
                  <a:tabLst>
                    <a:tab pos="2719705" algn="l"/>
                  </a:tabLst>
                  <a:defRPr/>
                </a:pPr>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rPr>
                  <a:t>Thực </a:t>
                </a: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rPr>
                  <a:t>tế, tổng diện tích cần xây dựng là </a:t>
                </a:r>
                <a14:m>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100+20=120 </m:t>
                    </m:r>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ctrlPr>
                      </m:sSup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𝑚</m:t>
                        </m:r>
                      </m:e>
                      <m:sup>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2</m:t>
                        </m:r>
                      </m:sup>
                    </m:sSup>
                  </m:oMath>
                </a14:m>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rPr>
                  <a:t> nên</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just" defTabSz="914400" rtl="0" eaLnBrk="1" fontAlgn="auto" latinLnBrk="0" hangingPunct="1">
                  <a:lnSpc>
                    <a:spcPct val="150000"/>
                  </a:lnSpc>
                  <a:buClrTx/>
                  <a:buSzTx/>
                  <a:buFontTx/>
                  <a:buNone/>
                  <a:tabLst>
                    <a:tab pos="2719705" algn="l"/>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rPr>
                  <a:t>+ Số tiền dùng để trra vật liệu là: </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ctr" defTabSz="914400" rtl="0" eaLnBrk="1" fontAlgn="auto" latinLnBrk="0" hangingPunct="1">
                  <a:lnSpc>
                    <a:spcPct val="150000"/>
                  </a:lnSpc>
                  <a:buClrTx/>
                  <a:buSzTx/>
                  <a:buFontTx/>
                  <a:buNone/>
                  <a:tabLst>
                    <a:tab pos="2719705" algn="l"/>
                  </a:tabLst>
                  <a:defRPr/>
                </a:pPr>
                <a14:m>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120.</m:t>
                    </m:r>
                    <m:d>
                      <m:d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ctrlPr>
                      </m:d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𝑥</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+10%</m:t>
                        </m:r>
                      </m:e>
                    </m:d>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=132</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𝑥</m:t>
                    </m:r>
                  </m:oMath>
                </a14:m>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rPr>
                  <a:t> (triệu đồng)</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just" defTabSz="914400" rtl="0" eaLnBrk="1" fontAlgn="auto" latinLnBrk="0" hangingPunct="1">
                  <a:lnSpc>
                    <a:spcPct val="150000"/>
                  </a:lnSpc>
                  <a:buClrTx/>
                  <a:buSzTx/>
                  <a:buFontTx/>
                  <a:buNone/>
                  <a:tabLst>
                    <a:tab pos="2719705" algn="l"/>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rPr>
                  <a:t>+ Số tiền dùng để trả tiền công thợ là:</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algn="ctr">
                  <a:lnSpc>
                    <a:spcPct val="150000"/>
                  </a:lnSpc>
                  <a:tabLst>
                    <a:tab pos="2719705" algn="l"/>
                  </a:tabLst>
                </a:pPr>
                <a14:m>
                  <m:oMathPara xmlns:m="http://schemas.openxmlformats.org/officeDocument/2006/math">
                    <m:oMathParaPr>
                      <m:jc m:val="centerGroup"/>
                    </m:oMathParaPr>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120.</m:t>
                      </m:r>
                      <m:d>
                        <m:d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ctrlPr>
                        </m:d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𝑦</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ctrlPr>
                            </m:fPr>
                            <m:num>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1</m:t>
                              </m:r>
                            </m:num>
                            <m:den>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5</m:t>
                              </m:r>
                            </m:den>
                          </m:f>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𝑦</m:t>
                          </m:r>
                        </m:e>
                      </m:d>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=144</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𝑦</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 </m:t>
                      </m:r>
                      <m:r>
                        <m:rPr>
                          <m:nor/>
                        </m:rPr>
                        <a:rPr lang="en-US" sz="4000">
                          <a:solidFill>
                            <a:prstClr val="black"/>
                          </a:solidFill>
                          <a:latin typeface="Arial" panose="020B0604020202020204" pitchFamily="34" charset="0"/>
                          <a:ea typeface="Malgun Gothic" panose="020B0503020000020004" pitchFamily="34" charset="-127"/>
                          <a:cs typeface="Arial" panose="020B0604020202020204" pitchFamily="34" charset="0"/>
                        </a:rPr>
                        <m:t>(</m:t>
                      </m:r>
                      <m:r>
                        <m:rPr>
                          <m:nor/>
                        </m:rPr>
                        <a:rPr lang="en-US" sz="4000">
                          <a:solidFill>
                            <a:prstClr val="black"/>
                          </a:solidFill>
                          <a:latin typeface="Arial" panose="020B0604020202020204" pitchFamily="34" charset="0"/>
                          <a:ea typeface="Malgun Gothic" panose="020B0503020000020004" pitchFamily="34" charset="-127"/>
                          <a:cs typeface="Arial" panose="020B0604020202020204" pitchFamily="34" charset="0"/>
                        </a:rPr>
                        <m:t>tri</m:t>
                      </m:r>
                      <m:r>
                        <m:rPr>
                          <m:nor/>
                        </m:rPr>
                        <a:rPr lang="en-US" sz="4000">
                          <a:solidFill>
                            <a:prstClr val="black"/>
                          </a:solidFill>
                          <a:latin typeface="Arial" panose="020B0604020202020204" pitchFamily="34" charset="0"/>
                          <a:ea typeface="Malgun Gothic" panose="020B0503020000020004" pitchFamily="34" charset="-127"/>
                          <a:cs typeface="Arial" panose="020B0604020202020204" pitchFamily="34" charset="0"/>
                        </a:rPr>
                        <m:t>ệ</m:t>
                      </m:r>
                      <m:r>
                        <m:rPr>
                          <m:nor/>
                        </m:rPr>
                        <a:rPr lang="en-US" sz="4000">
                          <a:solidFill>
                            <a:prstClr val="black"/>
                          </a:solidFill>
                          <a:latin typeface="Arial" panose="020B0604020202020204" pitchFamily="34" charset="0"/>
                          <a:ea typeface="Malgun Gothic" panose="020B0503020000020004" pitchFamily="34" charset="-127"/>
                          <a:cs typeface="Arial" panose="020B0604020202020204" pitchFamily="34" charset="0"/>
                        </a:rPr>
                        <m:t>u</m:t>
                      </m:r>
                      <m:r>
                        <m:rPr>
                          <m:nor/>
                        </m:rPr>
                        <a:rPr lang="en-US" sz="4000">
                          <a:solidFill>
                            <a:prstClr val="black"/>
                          </a:solidFill>
                          <a:latin typeface="Arial" panose="020B0604020202020204" pitchFamily="34" charset="0"/>
                          <a:ea typeface="Malgun Gothic" panose="020B0503020000020004" pitchFamily="34" charset="-127"/>
                          <a:cs typeface="Arial" panose="020B0604020202020204" pitchFamily="34" charset="0"/>
                        </a:rPr>
                        <m:t> đồ</m:t>
                      </m:r>
                      <m:r>
                        <m:rPr>
                          <m:nor/>
                        </m:rPr>
                        <a:rPr lang="en-US" sz="4000">
                          <a:solidFill>
                            <a:prstClr val="black"/>
                          </a:solidFill>
                          <a:latin typeface="Arial" panose="020B0604020202020204" pitchFamily="34" charset="0"/>
                          <a:ea typeface="Malgun Gothic" panose="020B0503020000020004" pitchFamily="34" charset="-127"/>
                          <a:cs typeface="Arial" panose="020B0604020202020204" pitchFamily="34" charset="0"/>
                        </a:rPr>
                        <m:t>ng</m:t>
                      </m:r>
                      <m:r>
                        <m:rPr>
                          <m:nor/>
                        </m:rPr>
                        <a:rPr lang="en-US" sz="4000">
                          <a:solidFill>
                            <a:prstClr val="black"/>
                          </a:solidFill>
                          <a:latin typeface="Arial" panose="020B0604020202020204" pitchFamily="34" charset="0"/>
                          <a:ea typeface="Malgun Gothic" panose="020B0503020000020004" pitchFamily="34" charset="-127"/>
                          <a:cs typeface="Arial" panose="020B0604020202020204" pitchFamily="34" charset="0"/>
                        </a:rPr>
                        <m:t>)</m:t>
                      </m:r>
                    </m:oMath>
                  </m:oMathPara>
                </a14:m>
                <a:endPar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endParaRPr>
              </a:p>
              <a:p>
                <a:pPr marL="0" marR="0" lvl="0" indent="0" defTabSz="914400" rtl="0" eaLnBrk="1" fontAlgn="auto" latinLnBrk="0" hangingPunct="1">
                  <a:lnSpc>
                    <a:spcPct val="150000"/>
                  </a:lnSpc>
                  <a:buClrTx/>
                  <a:buSzTx/>
                  <a:buFontTx/>
                  <a:buNone/>
                  <a:tabLst>
                    <a:tab pos="2719705" algn="l"/>
                  </a:tabLst>
                  <a:defRPr/>
                </a:pPr>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rPr>
                  <a:t>Vì </a:t>
                </a: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rPr>
                  <a:t>tổng chi phí thực tế là 804 triệu đồng nên có phương trình: </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ctr" defTabSz="914400" rtl="0" eaLnBrk="1" fontAlgn="auto" latinLnBrk="0" hangingPunct="1">
                  <a:lnSpc>
                    <a:spcPct val="150000"/>
                  </a:lnSpc>
                  <a:buClrTx/>
                  <a:buSzTx/>
                  <a:buFontTx/>
                  <a:buNone/>
                  <a:tabLst>
                    <a:tab pos="2719705" algn="l"/>
                  </a:tabLst>
                  <a:defRPr/>
                </a:pPr>
                <a14:m>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132</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𝑥</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+144</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𝑦</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=804</m:t>
                    </m:r>
                  </m:oMath>
                </a14:m>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rPr>
                  <a:t> hay </a:t>
                </a:r>
                <a14:m>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11</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𝑥</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+12</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𝑦</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=67</m:t>
                    </m:r>
                  </m:oMath>
                </a14:m>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rPr>
                  <a:t> (2</a:t>
                </a:r>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rPr>
                  <a:t>)</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1109514" y="1866900"/>
                <a:ext cx="15806886" cy="7706918"/>
              </a:xfrm>
              <a:prstGeom prst="rect">
                <a:avLst/>
              </a:prstGeom>
              <a:blipFill>
                <a:blip r:embed="rId10"/>
                <a:stretch>
                  <a:fillRect l="-1350" b="-949"/>
                </a:stretch>
              </a:blipFill>
            </p:spPr>
            <p:txBody>
              <a:bodyPr/>
              <a:lstStyle/>
              <a:p>
                <a:r>
                  <a:rPr lang="en-US">
                    <a:noFill/>
                  </a:rPr>
                  <a:t> </a:t>
                </a:r>
              </a:p>
            </p:txBody>
          </p:sp>
        </mc:Fallback>
      </mc:AlternateContent>
      <p:sp>
        <p:nvSpPr>
          <p:cNvPr id="10" name="Freeform 4"/>
          <p:cNvSpPr/>
          <p:nvPr/>
        </p:nvSpPr>
        <p:spPr>
          <a:xfrm>
            <a:off x="14325601" y="266700"/>
            <a:ext cx="3612428" cy="1741230"/>
          </a:xfrm>
          <a:custGeom>
            <a:avLst/>
            <a:gdLst/>
            <a:ahLst/>
            <a:cxnLst/>
            <a:rect l="l" t="t" r="r" b="b"/>
            <a:pathLst>
              <a:path w="16230600" h="7344347">
                <a:moveTo>
                  <a:pt x="0" y="0"/>
                </a:moveTo>
                <a:lnTo>
                  <a:pt x="16230600" y="0"/>
                </a:lnTo>
                <a:lnTo>
                  <a:pt x="16230600" y="7344346"/>
                </a:lnTo>
                <a:lnTo>
                  <a:pt x="0" y="7344346"/>
                </a:lnTo>
                <a:lnTo>
                  <a:pt x="0" y="0"/>
                </a:lnTo>
                <a:close/>
              </a:path>
            </a:pathLst>
          </a:custGeom>
          <a:blipFill>
            <a:blip r:embed="rId11"/>
            <a:stretch>
              <a:fillRect/>
            </a:stretch>
          </a:blipFill>
        </p:spPr>
      </p:sp>
    </p:spTree>
    <p:extLst>
      <p:ext uri="{BB962C8B-B14F-4D97-AF65-F5344CB8AC3E}">
        <p14:creationId xmlns:p14="http://schemas.microsoft.com/office/powerpoint/2010/main" val="2406857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fade">
                                      <p:cBhvr>
                                        <p:cTn id="15" dur="500"/>
                                        <p:tgtEl>
                                          <p:spTgt spid="2">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
                                            <p:txEl>
                                              <p:pRg st="3" end="3"/>
                                            </p:txEl>
                                          </p:spTgt>
                                        </p:tgtEl>
                                        <p:attrNameLst>
                                          <p:attrName>style.visibility</p:attrName>
                                        </p:attrNameLst>
                                      </p:cBhvr>
                                      <p:to>
                                        <p:strVal val="visible"/>
                                      </p:to>
                                    </p:set>
                                    <p:animEffect transition="in" filter="fade">
                                      <p:cBhvr>
                                        <p:cTn id="20" dur="500"/>
                                        <p:tgtEl>
                                          <p:spTgt spid="2">
                                            <p:txEl>
                                              <p:pRg st="3" end="3"/>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Effect transition="in" filter="fade">
                                      <p:cBhvr>
                                        <p:cTn id="23" dur="500"/>
                                        <p:tgtEl>
                                          <p:spTgt spid="2">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
                                            <p:txEl>
                                              <p:pRg st="5" end="5"/>
                                            </p:txEl>
                                          </p:spTgt>
                                        </p:tgtEl>
                                        <p:attrNameLst>
                                          <p:attrName>style.visibility</p:attrName>
                                        </p:attrNameLst>
                                      </p:cBhvr>
                                      <p:to>
                                        <p:strVal val="visible"/>
                                      </p:to>
                                    </p:set>
                                    <p:animEffect transition="in" filter="fade">
                                      <p:cBhvr>
                                        <p:cTn id="28" dur="500"/>
                                        <p:tgtEl>
                                          <p:spTgt spid="2">
                                            <p:txEl>
                                              <p:pRg st="5" end="5"/>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animEffect transition="in" filter="fade">
                                      <p:cBhvr>
                                        <p:cTn id="31"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6EA"/>
        </a:solidFill>
        <a:effectLst/>
      </p:bgPr>
    </p:bg>
    <p:spTree>
      <p:nvGrpSpPr>
        <p:cNvPr id="1" name=""/>
        <p:cNvGrpSpPr/>
        <p:nvPr/>
      </p:nvGrpSpPr>
      <p:grpSpPr>
        <a:xfrm>
          <a:off x="0" y="0"/>
          <a:ext cx="0" cy="0"/>
          <a:chOff x="0" y="0"/>
          <a:chExt cx="0" cy="0"/>
        </a:xfrm>
      </p:grpSpPr>
      <p:grpSp>
        <p:nvGrpSpPr>
          <p:cNvPr id="6" name="Group 6"/>
          <p:cNvGrpSpPr/>
          <p:nvPr/>
        </p:nvGrpSpPr>
        <p:grpSpPr>
          <a:xfrm>
            <a:off x="-637674" y="1068820"/>
            <a:ext cx="19581804" cy="8763000"/>
            <a:chOff x="0" y="0"/>
            <a:chExt cx="5157348" cy="1771366"/>
          </a:xfrm>
        </p:grpSpPr>
        <p:sp>
          <p:nvSpPr>
            <p:cNvPr id="7" name="Freeform 7"/>
            <p:cNvSpPr/>
            <p:nvPr/>
          </p:nvSpPr>
          <p:spPr>
            <a:xfrm>
              <a:off x="0" y="0"/>
              <a:ext cx="5157348" cy="1771366"/>
            </a:xfrm>
            <a:custGeom>
              <a:avLst/>
              <a:gdLst/>
              <a:ahLst/>
              <a:cxnLst/>
              <a:rect l="l" t="t" r="r" b="b"/>
              <a:pathLst>
                <a:path w="5157348" h="1771366">
                  <a:moveTo>
                    <a:pt x="0" y="0"/>
                  </a:moveTo>
                  <a:lnTo>
                    <a:pt x="5157348" y="0"/>
                  </a:lnTo>
                  <a:lnTo>
                    <a:pt x="5157348" y="1771366"/>
                  </a:lnTo>
                  <a:lnTo>
                    <a:pt x="0" y="1771366"/>
                  </a:lnTo>
                  <a:close/>
                </a:path>
              </a:pathLst>
            </a:custGeom>
            <a:solidFill>
              <a:srgbClr val="FFFFFF"/>
            </a:solidFill>
            <a:ln w="95250" cap="sq">
              <a:solidFill>
                <a:srgbClr val="383E48"/>
              </a:solidFill>
              <a:prstDash val="solid"/>
              <a:miter/>
            </a:ln>
          </p:spPr>
        </p:sp>
        <p:sp>
          <p:nvSpPr>
            <p:cNvPr id="8" name="TextBox 8"/>
            <p:cNvSpPr txBox="1"/>
            <p:nvPr/>
          </p:nvSpPr>
          <p:spPr>
            <a:xfrm>
              <a:off x="0" y="-38100"/>
              <a:ext cx="5157348" cy="1809466"/>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0"/>
          <p:cNvGrpSpPr/>
          <p:nvPr/>
        </p:nvGrpSpPr>
        <p:grpSpPr>
          <a:xfrm>
            <a:off x="609600" y="190500"/>
            <a:ext cx="1981200" cy="1447800"/>
            <a:chOff x="1844842" y="8071184"/>
            <a:chExt cx="1981200" cy="1447800"/>
          </a:xfrm>
          <a:scene3d>
            <a:camera prst="orthographicFront">
              <a:rot lat="0" lon="0" rev="0"/>
            </a:camera>
            <a:lightRig rig="balanced" dir="t">
              <a:rot lat="0" lon="0" rev="8700000"/>
            </a:lightRig>
          </a:scene3d>
        </p:grpSpPr>
        <p:sp>
          <p:nvSpPr>
            <p:cNvPr id="12" name="Freeform 13"/>
            <p:cNvSpPr/>
            <p:nvPr/>
          </p:nvSpPr>
          <p:spPr>
            <a:xfrm flipH="1">
              <a:off x="1844842" y="8071184"/>
              <a:ext cx="1981200" cy="1447800"/>
            </a:xfrm>
            <a:custGeom>
              <a:avLst/>
              <a:gdLst/>
              <a:ahLst/>
              <a:cxnLst/>
              <a:rect l="l" t="t" r="r" b="b"/>
              <a:pathLst>
                <a:path w="2488341" h="2117352">
                  <a:moveTo>
                    <a:pt x="2488341" y="0"/>
                  </a:moveTo>
                  <a:lnTo>
                    <a:pt x="0" y="0"/>
                  </a:lnTo>
                  <a:lnTo>
                    <a:pt x="0" y="2117352"/>
                  </a:lnTo>
                  <a:lnTo>
                    <a:pt x="2488341" y="2117352"/>
                  </a:lnTo>
                  <a:lnTo>
                    <a:pt x="2488341" y="0"/>
                  </a:lnTo>
                  <a:close/>
                </a:path>
              </a:pathLst>
            </a:custGeom>
            <a:blipFill>
              <a:blip r:embed="rId2">
                <a:extLst>
                  <a:ext uri="{96DAC541-7B7A-43D3-8B79-37D633B846F1}">
                    <asvg:svgBlip xmlns="" xmlns:asvg="http://schemas.microsoft.com/office/drawing/2016/SVG/main" r:embed="rId9"/>
                  </a:ext>
                </a:extLst>
              </a:blip>
              <a:stretch>
                <a:fillRect/>
              </a:stretch>
            </a:blipFill>
            <a:ln>
              <a:noFill/>
            </a:ln>
            <a:effectLst>
              <a:outerShdw blurRad="44450" dist="27940" dir="5400000" algn="ctr">
                <a:srgbClr val="000000">
                  <a:alpha val="32000"/>
                </a:srgbClr>
              </a:outerShdw>
            </a:effectLst>
            <a:sp3d>
              <a:bevelT w="190500" h="38100"/>
            </a:sp3d>
          </p:spPr>
        </p:sp>
        <p:sp>
          <p:nvSpPr>
            <p:cNvPr id="13" name="Rectangle 12"/>
            <p:cNvSpPr/>
            <p:nvPr/>
          </p:nvSpPr>
          <p:spPr>
            <a:xfrm>
              <a:off x="2223825" y="8338717"/>
              <a:ext cx="1326004" cy="707886"/>
            </a:xfrm>
            <a:prstGeom prst="rect">
              <a:avLst/>
            </a:prstGeom>
            <a:ln>
              <a:noFill/>
            </a:ln>
            <a:effectLst>
              <a:outerShdw blurRad="44450" dist="27940" dir="5400000" algn="ctr">
                <a:srgbClr val="000000">
                  <a:alpha val="32000"/>
                </a:srgbClr>
              </a:outerShdw>
            </a:effectLst>
            <a:sp3d>
              <a:bevelT w="190500" h="38100"/>
            </a:sp3d>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smtClean="0">
                  <a:ln>
                    <a:noFill/>
                  </a:ln>
                  <a:solidFill>
                    <a:prstClr val="black"/>
                  </a:solidFill>
                  <a:effectLst/>
                  <a:uLnTx/>
                  <a:uFillTx/>
                  <a:latin typeface="Arial"/>
                  <a:ea typeface="+mn-ea"/>
                  <a:cs typeface="Arial" panose="020B0604020202020204" pitchFamily="34" charset="0"/>
                  <a:sym typeface="Arial"/>
                </a:rPr>
                <a:t>Giải:</a:t>
              </a: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grpSp>
      <mc:AlternateContent xmlns:mc="http://schemas.openxmlformats.org/markup-compatibility/2006" xmlns:a14="http://schemas.microsoft.com/office/drawing/2010/main">
        <mc:Choice Requires="a14">
          <p:sp>
            <p:nvSpPr>
              <p:cNvPr id="2" name="Rectangle 1"/>
              <p:cNvSpPr/>
              <p:nvPr/>
            </p:nvSpPr>
            <p:spPr>
              <a:xfrm>
                <a:off x="988583" y="1866900"/>
                <a:ext cx="16080217" cy="7579960"/>
              </a:xfrm>
              <a:prstGeom prst="rect">
                <a:avLst/>
              </a:prstGeom>
            </p:spPr>
            <p:txBody>
              <a:bodyPr wrap="square">
                <a:spAutoFit/>
              </a:bodyPr>
              <a:lstStyle/>
              <a:p>
                <a:pPr marL="0" marR="0" lvl="0" indent="0" algn="just" defTabSz="914400" rtl="0" eaLnBrk="1" fontAlgn="auto" latinLnBrk="0" hangingPunct="1">
                  <a:lnSpc>
                    <a:spcPct val="150000"/>
                  </a:lnSpc>
                  <a:buClrTx/>
                  <a:buSzTx/>
                  <a:buFontTx/>
                  <a:buNone/>
                  <a:tabLst>
                    <a:tab pos="2719705" algn="l"/>
                  </a:tabLst>
                  <a:defRPr/>
                </a:pPr>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rPr>
                  <a:t>Từ </a:t>
                </a: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rPr>
                  <a:t>(1)(2) có hệ phương trình </a:t>
                </a:r>
                <a14:m>
                  <m:oMath xmlns:m="http://schemas.openxmlformats.org/officeDocument/2006/math">
                    <m:d>
                      <m:dPr>
                        <m:begChr m:val="{"/>
                        <m:endChr m:val=""/>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ctrlPr>
                      </m:dPr>
                      <m:e>
                        <m:eqArr>
                          <m:eqArr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ctrlPr>
                          </m:eqArr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𝑥</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𝑦</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=6</m:t>
                            </m:r>
                          </m:e>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11</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𝑥</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+12</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𝑦</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=67</m:t>
                            </m:r>
                          </m:e>
                        </m:eqArr>
                      </m:e>
                    </m:d>
                  </m:oMath>
                </a14:m>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just" defTabSz="914400" rtl="0" eaLnBrk="1" fontAlgn="auto" latinLnBrk="0" hangingPunct="1">
                  <a:lnSpc>
                    <a:spcPct val="150000"/>
                  </a:lnSpc>
                  <a:buClrTx/>
                  <a:buSzTx/>
                  <a:buFontTx/>
                  <a:buNone/>
                  <a:tabLst>
                    <a:tab pos="2719705" algn="l"/>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rPr>
                  <a:t>Giải hệ ta được </a:t>
                </a:r>
                <a14:m>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𝑥</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=5</m:t>
                    </m:r>
                  </m:oMath>
                </a14:m>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rPr>
                  <a:t> và </a:t>
                </a:r>
                <a14:m>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𝑦</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=1</m:t>
                    </m:r>
                  </m:oMath>
                </a14:m>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rPr>
                  <a:t> đều TMĐK</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just" defTabSz="914400" rtl="0" eaLnBrk="1" fontAlgn="auto" latinLnBrk="0" hangingPunct="1">
                  <a:lnSpc>
                    <a:spcPct val="150000"/>
                  </a:lnSpc>
                  <a:buClrTx/>
                  <a:buSzTx/>
                  <a:buFontTx/>
                  <a:buNone/>
                  <a:tabLst>
                    <a:tab pos="2719705" algn="l"/>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rPr>
                  <a:t>Vậy thực tế chú Ba phải trả số tiền vật liệu là </a:t>
                </a:r>
                <a:endPar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endParaRPr>
              </a:p>
              <a:p>
                <a:pPr marL="0" marR="0" lvl="0" indent="0" algn="ctr" defTabSz="914400" rtl="0" eaLnBrk="1" fontAlgn="auto" latinLnBrk="0" hangingPunct="1">
                  <a:lnSpc>
                    <a:spcPct val="150000"/>
                  </a:lnSpc>
                  <a:buClrTx/>
                  <a:buSzTx/>
                  <a:buFontTx/>
                  <a:buNone/>
                  <a:tabLst>
                    <a:tab pos="2719705" algn="l"/>
                  </a:tabLst>
                  <a:defRPr/>
                </a:pPr>
                <a14:m>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5+10%.5=5,5</m:t>
                    </m:r>
                  </m:oMath>
                </a14:m>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rPr>
                  <a:t> triệu </a:t>
                </a:r>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rPr>
                  <a:t>đồng</a:t>
                </a:r>
              </a:p>
              <a:p>
                <a:pPr marL="0" marR="0" lvl="0" indent="0" algn="just" defTabSz="914400" rtl="0" eaLnBrk="1" fontAlgn="auto" latinLnBrk="0" hangingPunct="1">
                  <a:lnSpc>
                    <a:spcPct val="150000"/>
                  </a:lnSpc>
                  <a:buClrTx/>
                  <a:buSzTx/>
                  <a:buFontTx/>
                  <a:buNone/>
                  <a:tabLst>
                    <a:tab pos="2719705" algn="l"/>
                  </a:tabLst>
                  <a:defRPr/>
                </a:pPr>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rPr>
                  <a:t>Số </a:t>
                </a: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rPr>
                  <a:t>tiền công thợ là </a:t>
                </a:r>
                <a:endPar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endParaRPr>
              </a:p>
              <a:p>
                <a:pPr algn="just">
                  <a:lnSpc>
                    <a:spcPct val="150000"/>
                  </a:lnSpc>
                  <a:tabLst>
                    <a:tab pos="2719705" algn="l"/>
                  </a:tabLst>
                </a:pPr>
                <a14:m>
                  <m:oMathPara xmlns:m="http://schemas.openxmlformats.org/officeDocument/2006/math">
                    <m:oMathParaPr>
                      <m:jc m:val="centerGroup"/>
                    </m:oMathParaPr>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1+</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ctrlPr>
                        </m:fPr>
                        <m:num>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1</m:t>
                          </m:r>
                        </m:num>
                        <m:den>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5</m:t>
                          </m:r>
                        </m:den>
                      </m:f>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.1=1,2</m:t>
                      </m:r>
                      <m:r>
                        <m:rPr>
                          <m:nor/>
                        </m:rP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 </m:t>
                      </m:r>
                      <m:r>
                        <m:rPr>
                          <m:nor/>
                        </m:rPr>
                        <a:rPr lang="en-US" sz="4000">
                          <a:solidFill>
                            <a:prstClr val="black"/>
                          </a:solidFill>
                          <a:latin typeface="Arial" panose="020B0604020202020204" pitchFamily="34" charset="0"/>
                          <a:ea typeface="Malgun Gothic" panose="020B0503020000020004" pitchFamily="34" charset="-127"/>
                          <a:cs typeface="Arial" panose="020B0604020202020204" pitchFamily="34" charset="0"/>
                        </a:rPr>
                        <m:t>tri</m:t>
                      </m:r>
                      <m:r>
                        <m:rPr>
                          <m:nor/>
                        </m:rPr>
                        <a:rPr lang="en-US" sz="4000">
                          <a:solidFill>
                            <a:prstClr val="black"/>
                          </a:solidFill>
                          <a:latin typeface="Arial" panose="020B0604020202020204" pitchFamily="34" charset="0"/>
                          <a:ea typeface="Malgun Gothic" panose="020B0503020000020004" pitchFamily="34" charset="-127"/>
                          <a:cs typeface="Arial" panose="020B0604020202020204" pitchFamily="34" charset="0"/>
                        </a:rPr>
                        <m:t>ệ</m:t>
                      </m:r>
                      <m:r>
                        <m:rPr>
                          <m:nor/>
                        </m:rPr>
                        <a:rPr lang="en-US" sz="4000">
                          <a:solidFill>
                            <a:prstClr val="black"/>
                          </a:solidFill>
                          <a:latin typeface="Arial" panose="020B0604020202020204" pitchFamily="34" charset="0"/>
                          <a:ea typeface="Malgun Gothic" panose="020B0503020000020004" pitchFamily="34" charset="-127"/>
                          <a:cs typeface="Arial" panose="020B0604020202020204" pitchFamily="34" charset="0"/>
                        </a:rPr>
                        <m:t>u</m:t>
                      </m:r>
                      <m:r>
                        <m:rPr>
                          <m:nor/>
                        </m:rPr>
                        <a:rPr lang="en-US" sz="4000">
                          <a:solidFill>
                            <a:prstClr val="black"/>
                          </a:solidFill>
                          <a:latin typeface="Arial" panose="020B0604020202020204" pitchFamily="34" charset="0"/>
                          <a:ea typeface="Malgun Gothic" panose="020B0503020000020004" pitchFamily="34" charset="-127"/>
                          <a:cs typeface="Arial" panose="020B0604020202020204" pitchFamily="34" charset="0"/>
                        </a:rPr>
                        <m:t> đồ</m:t>
                      </m:r>
                      <m:r>
                        <m:rPr>
                          <m:nor/>
                        </m:rPr>
                        <a:rPr lang="en-US" sz="4000">
                          <a:solidFill>
                            <a:prstClr val="black"/>
                          </a:solidFill>
                          <a:latin typeface="Arial" panose="020B0604020202020204" pitchFamily="34" charset="0"/>
                          <a:ea typeface="Malgun Gothic" panose="020B0503020000020004" pitchFamily="34" charset="-127"/>
                          <a:cs typeface="Arial" panose="020B0604020202020204" pitchFamily="34" charset="0"/>
                        </a:rPr>
                        <m:t>ng</m:t>
                      </m:r>
                      <m:r>
                        <m:rPr>
                          <m:nor/>
                        </m:rPr>
                        <a:rPr lang="en-US" sz="4000">
                          <a:solidFill>
                            <a:prstClr val="black"/>
                          </a:solidFill>
                          <a:latin typeface="Arial" panose="020B0604020202020204" pitchFamily="34" charset="0"/>
                          <a:ea typeface="Malgun Gothic" panose="020B0503020000020004" pitchFamily="34" charset="-127"/>
                          <a:cs typeface="Arial" panose="020B0604020202020204" pitchFamily="34" charset="0"/>
                        </a:rPr>
                        <m:t>.</m:t>
                      </m:r>
                    </m:oMath>
                  </m:oMathPara>
                </a14:m>
                <a:endParaRPr lang="en-US" sz="40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988583" y="1866900"/>
                <a:ext cx="16080217" cy="7579960"/>
              </a:xfrm>
              <a:prstGeom prst="rect">
                <a:avLst/>
              </a:prstGeom>
              <a:blipFill>
                <a:blip r:embed="rId10"/>
                <a:stretch>
                  <a:fillRect l="-1327"/>
                </a:stretch>
              </a:blipFill>
            </p:spPr>
            <p:txBody>
              <a:bodyPr/>
              <a:lstStyle/>
              <a:p>
                <a:r>
                  <a:rPr lang="en-US">
                    <a:noFill/>
                  </a:rPr>
                  <a:t> </a:t>
                </a:r>
              </a:p>
            </p:txBody>
          </p:sp>
        </mc:Fallback>
      </mc:AlternateContent>
      <p:sp>
        <p:nvSpPr>
          <p:cNvPr id="10" name="Freeform 4"/>
          <p:cNvSpPr/>
          <p:nvPr/>
        </p:nvSpPr>
        <p:spPr>
          <a:xfrm>
            <a:off x="14218372" y="7974270"/>
            <a:ext cx="3612428" cy="1741230"/>
          </a:xfrm>
          <a:custGeom>
            <a:avLst/>
            <a:gdLst/>
            <a:ahLst/>
            <a:cxnLst/>
            <a:rect l="l" t="t" r="r" b="b"/>
            <a:pathLst>
              <a:path w="16230600" h="7344347">
                <a:moveTo>
                  <a:pt x="0" y="0"/>
                </a:moveTo>
                <a:lnTo>
                  <a:pt x="16230600" y="0"/>
                </a:lnTo>
                <a:lnTo>
                  <a:pt x="16230600" y="7344346"/>
                </a:lnTo>
                <a:lnTo>
                  <a:pt x="0" y="7344346"/>
                </a:lnTo>
                <a:lnTo>
                  <a:pt x="0" y="0"/>
                </a:lnTo>
                <a:close/>
              </a:path>
            </a:pathLst>
          </a:custGeom>
          <a:blipFill>
            <a:blip r:embed="rId11"/>
            <a:stretch>
              <a:fillRect/>
            </a:stretch>
          </a:blipFill>
        </p:spPr>
      </p:sp>
    </p:spTree>
    <p:extLst>
      <p:ext uri="{BB962C8B-B14F-4D97-AF65-F5344CB8AC3E}">
        <p14:creationId xmlns:p14="http://schemas.microsoft.com/office/powerpoint/2010/main" val="3008862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2">
                                            <p:txEl>
                                              <p:pRg st="3" end="3"/>
                                            </p:txEl>
                                          </p:spTgt>
                                        </p:tgtEl>
                                        <p:attrNameLst>
                                          <p:attrName>style.visibility</p:attrName>
                                        </p:attrNameLst>
                                      </p:cBhvr>
                                      <p:to>
                                        <p:strVal val="visible"/>
                                      </p:to>
                                    </p:set>
                                    <p:animEffect transition="in" filter="fade">
                                      <p:cBhvr>
                                        <p:cTn id="20" dur="500"/>
                                        <p:tgtEl>
                                          <p:spTgt spid="2">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animEffect transition="in" filter="fade">
                                      <p:cBhvr>
                                        <p:cTn id="25" dur="500"/>
                                        <p:tgtEl>
                                          <p:spTgt spid="2">
                                            <p:txEl>
                                              <p:pRg st="4" end="4"/>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2">
                                            <p:txEl>
                                              <p:pRg st="5" end="5"/>
                                            </p:txEl>
                                          </p:spTgt>
                                        </p:tgtEl>
                                        <p:attrNameLst>
                                          <p:attrName>style.visibility</p:attrName>
                                        </p:attrNameLst>
                                      </p:cBhvr>
                                      <p:to>
                                        <p:strVal val="visible"/>
                                      </p:to>
                                    </p:set>
                                    <p:animEffect transition="in" filter="fade">
                                      <p:cBhvr>
                                        <p:cTn id="28"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6EA"/>
        </a:solidFill>
        <a:effectLst/>
      </p:bgPr>
    </p:bg>
    <p:spTree>
      <p:nvGrpSpPr>
        <p:cNvPr id="1" name=""/>
        <p:cNvGrpSpPr/>
        <p:nvPr/>
      </p:nvGrpSpPr>
      <p:grpSpPr>
        <a:xfrm>
          <a:off x="0" y="0"/>
          <a:ext cx="0" cy="0"/>
          <a:chOff x="0" y="0"/>
          <a:chExt cx="0" cy="0"/>
        </a:xfrm>
      </p:grpSpPr>
      <p:sp>
        <p:nvSpPr>
          <p:cNvPr id="15" name="Rounded Rectangle 14"/>
          <p:cNvSpPr/>
          <p:nvPr/>
        </p:nvSpPr>
        <p:spPr>
          <a:xfrm>
            <a:off x="685801" y="424387"/>
            <a:ext cx="8545735" cy="2077457"/>
          </a:xfrm>
          <a:prstGeom prst="roundRect">
            <a:avLst/>
          </a:prstGeom>
          <a:solidFill>
            <a:schemeClr val="tx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445865" y="215844"/>
            <a:ext cx="8545735" cy="2077457"/>
          </a:xfrm>
          <a:prstGeom prst="roundRect">
            <a:avLst/>
          </a:prstGeom>
          <a:solidFill>
            <a:srgbClr val="FFF6EA"/>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4"/>
          <p:cNvSpPr txBox="1"/>
          <p:nvPr/>
        </p:nvSpPr>
        <p:spPr>
          <a:xfrm>
            <a:off x="2002020" y="142374"/>
            <a:ext cx="5433424" cy="1132298"/>
          </a:xfrm>
          <a:prstGeom prst="rect">
            <a:avLst/>
          </a:prstGeom>
        </p:spPr>
        <p:txBody>
          <a:bodyPr wrap="square" lIns="0" tIns="0" rIns="0" bIns="0" rtlCol="0" anchor="t">
            <a:spAutoFit/>
          </a:bodyPr>
          <a:lstStyle/>
          <a:p>
            <a:pPr algn="ctr">
              <a:lnSpc>
                <a:spcPts val="9799"/>
              </a:lnSpc>
            </a:pPr>
            <a:r>
              <a:rPr lang="en-US" sz="6500" b="1" smtClean="0">
                <a:solidFill>
                  <a:srgbClr val="000000"/>
                </a:solidFill>
                <a:latin typeface="Arial" panose="020B0604020202020204" pitchFamily="34" charset="0"/>
                <a:ea typeface="Intro"/>
                <a:cs typeface="Arial" panose="020B0604020202020204" pitchFamily="34" charset="0"/>
                <a:sym typeface="Intro"/>
              </a:rPr>
              <a:t>KHỞI ĐỘNG</a:t>
            </a:r>
            <a:endParaRPr lang="en-US" sz="6500" b="1">
              <a:solidFill>
                <a:srgbClr val="000000"/>
              </a:solidFill>
              <a:latin typeface="Arial" panose="020B0604020202020204" pitchFamily="34" charset="0"/>
              <a:ea typeface="Intro"/>
              <a:cs typeface="Arial" panose="020B0604020202020204" pitchFamily="34" charset="0"/>
              <a:sym typeface="Intro"/>
            </a:endParaRPr>
          </a:p>
        </p:txBody>
      </p:sp>
      <p:grpSp>
        <p:nvGrpSpPr>
          <p:cNvPr id="6" name="Group 6"/>
          <p:cNvGrpSpPr/>
          <p:nvPr/>
        </p:nvGrpSpPr>
        <p:grpSpPr>
          <a:xfrm>
            <a:off x="-646902" y="1361574"/>
            <a:ext cx="19581804" cy="8724900"/>
            <a:chOff x="0" y="0"/>
            <a:chExt cx="5157348" cy="1771366"/>
          </a:xfrm>
        </p:grpSpPr>
        <p:sp>
          <p:nvSpPr>
            <p:cNvPr id="7" name="Freeform 7"/>
            <p:cNvSpPr/>
            <p:nvPr/>
          </p:nvSpPr>
          <p:spPr>
            <a:xfrm>
              <a:off x="0" y="0"/>
              <a:ext cx="5157348" cy="1771366"/>
            </a:xfrm>
            <a:custGeom>
              <a:avLst/>
              <a:gdLst/>
              <a:ahLst/>
              <a:cxnLst/>
              <a:rect l="l" t="t" r="r" b="b"/>
              <a:pathLst>
                <a:path w="5157348" h="1771366">
                  <a:moveTo>
                    <a:pt x="0" y="0"/>
                  </a:moveTo>
                  <a:lnTo>
                    <a:pt x="5157348" y="0"/>
                  </a:lnTo>
                  <a:lnTo>
                    <a:pt x="5157348" y="1771366"/>
                  </a:lnTo>
                  <a:lnTo>
                    <a:pt x="0" y="1771366"/>
                  </a:lnTo>
                  <a:close/>
                </a:path>
              </a:pathLst>
            </a:custGeom>
            <a:solidFill>
              <a:srgbClr val="FFFFFF"/>
            </a:solidFill>
            <a:ln w="95250" cap="sq">
              <a:solidFill>
                <a:srgbClr val="383E48"/>
              </a:solidFill>
              <a:prstDash val="solid"/>
              <a:miter/>
            </a:ln>
          </p:spPr>
        </p:sp>
        <p:sp>
          <p:nvSpPr>
            <p:cNvPr id="8" name="TextBox 8"/>
            <p:cNvSpPr txBox="1"/>
            <p:nvPr/>
          </p:nvSpPr>
          <p:spPr>
            <a:xfrm>
              <a:off x="0" y="-38100"/>
              <a:ext cx="5157348" cy="1809466"/>
            </a:xfrm>
            <a:prstGeom prst="rect">
              <a:avLst/>
            </a:prstGeom>
          </p:spPr>
          <p:txBody>
            <a:bodyPr lIns="50800" tIns="50800" rIns="50800" bIns="50800" rtlCol="0" anchor="ctr"/>
            <a:lstStyle/>
            <a:p>
              <a:pPr algn="ctr">
                <a:lnSpc>
                  <a:spcPts val="2659"/>
                </a:lnSpc>
                <a:spcBef>
                  <a:spcPct val="0"/>
                </a:spcBef>
              </a:pPr>
              <a:endParaRPr/>
            </a:p>
          </p:txBody>
        </p:sp>
      </p:grpSp>
      <p:sp>
        <p:nvSpPr>
          <p:cNvPr id="2" name="Rectangle 1"/>
          <p:cNvSpPr/>
          <p:nvPr/>
        </p:nvSpPr>
        <p:spPr>
          <a:xfrm>
            <a:off x="10287766" y="58870"/>
            <a:ext cx="6835141" cy="1122230"/>
          </a:xfrm>
          <a:prstGeom prst="rect">
            <a:avLst/>
          </a:prstGeom>
        </p:spPr>
        <p:txBody>
          <a:bodyPr wrap="none">
            <a:spAutoFit/>
          </a:bodyPr>
          <a:lstStyle/>
          <a:p>
            <a:pPr algn="ctr">
              <a:lnSpc>
                <a:spcPct val="150000"/>
              </a:lnSpc>
              <a:spcBef>
                <a:spcPts val="300"/>
              </a:spcBef>
              <a:spcAft>
                <a:spcPts val="300"/>
              </a:spcAft>
            </a:pPr>
            <a:r>
              <a:rPr lang="vi-VN" sz="5000" b="1">
                <a:solidFill>
                  <a:srgbClr val="C00000"/>
                </a:solidFill>
                <a:ea typeface="Calibri" panose="020F0502020204030204" pitchFamily="34" charset="0"/>
                <a:cs typeface="Times New Roman" panose="02020603050405020304" pitchFamily="18" charset="0"/>
              </a:rPr>
              <a:t>PHIẾU HỌC TẬP SỐ 1</a:t>
            </a:r>
            <a:endParaRPr lang="en-US" sz="5000">
              <a:solidFill>
                <a:srgbClr val="C00000"/>
              </a:solidFill>
              <a:effectLst/>
              <a:ea typeface="Calibri" panose="020F0502020204030204" pitchFamily="34" charset="0"/>
              <a:cs typeface="Times New Roman" panose="02020603050405020304" pitchFamily="18" charset="0"/>
            </a:endParaRPr>
          </a:p>
        </p:txBody>
      </p:sp>
      <p:sp>
        <p:nvSpPr>
          <p:cNvPr id="3" name="Rectangle 2"/>
          <p:cNvSpPr/>
          <p:nvPr/>
        </p:nvSpPr>
        <p:spPr>
          <a:xfrm>
            <a:off x="228600" y="1714500"/>
            <a:ext cx="6316153" cy="707886"/>
          </a:xfrm>
          <a:prstGeom prst="rect">
            <a:avLst/>
          </a:prstGeom>
        </p:spPr>
        <p:txBody>
          <a:bodyPr wrap="none">
            <a:spAutoFit/>
          </a:bodyPr>
          <a:lstStyle/>
          <a:p>
            <a:pPr algn="just">
              <a:spcBef>
                <a:spcPts val="300"/>
              </a:spcBef>
              <a:spcAft>
                <a:spcPts val="300"/>
              </a:spcAft>
            </a:pPr>
            <a:r>
              <a:rPr lang="vi-VN" sz="4000" b="1">
                <a:ea typeface="SimSun" panose="02010600030101010101" pitchFamily="2" charset="-122"/>
                <a:cs typeface="Times New Roman" panose="02020603050405020304" pitchFamily="18" charset="0"/>
              </a:rPr>
              <a:t>Câu 1. </a:t>
            </a:r>
            <a:r>
              <a:rPr lang="vi-VN" sz="4000">
                <a:ea typeface="SimSun" panose="02010600030101010101" pitchFamily="2" charset="-122"/>
                <a:cs typeface="Times New Roman" panose="02020603050405020304" pitchFamily="18" charset="0"/>
              </a:rPr>
              <a:t>Điền vào chỗ trống:</a:t>
            </a:r>
            <a:endParaRPr lang="en-US" sz="4000">
              <a:effectLst/>
              <a:ea typeface="Calibri" panose="020F0502020204030204" pitchFamily="34" charset="0"/>
              <a:cs typeface="Times New Roman" panose="02020603050405020304" pitchFamily="18" charset="0"/>
            </a:endParaRPr>
          </a:p>
        </p:txBody>
      </p:sp>
      <p:grpSp>
        <p:nvGrpSpPr>
          <p:cNvPr id="18" name="Group 17"/>
          <p:cNvGrpSpPr/>
          <p:nvPr/>
        </p:nvGrpSpPr>
        <p:grpSpPr>
          <a:xfrm>
            <a:off x="311723" y="2705100"/>
            <a:ext cx="2514600" cy="1447800"/>
            <a:chOff x="1844842" y="8071184"/>
            <a:chExt cx="2514600" cy="1447800"/>
          </a:xfrm>
          <a:scene3d>
            <a:camera prst="orthographicFront">
              <a:rot lat="0" lon="0" rev="0"/>
            </a:camera>
            <a:lightRig rig="balanced" dir="t">
              <a:rot lat="0" lon="0" rev="8700000"/>
            </a:lightRig>
          </a:scene3d>
        </p:grpSpPr>
        <p:sp>
          <p:nvSpPr>
            <p:cNvPr id="21" name="Freeform 13"/>
            <p:cNvSpPr/>
            <p:nvPr/>
          </p:nvSpPr>
          <p:spPr>
            <a:xfrm flipH="1">
              <a:off x="1844842" y="8071184"/>
              <a:ext cx="2514600" cy="1447800"/>
            </a:xfrm>
            <a:custGeom>
              <a:avLst/>
              <a:gdLst/>
              <a:ahLst/>
              <a:cxnLst/>
              <a:rect l="l" t="t" r="r" b="b"/>
              <a:pathLst>
                <a:path w="2488341" h="2117352">
                  <a:moveTo>
                    <a:pt x="2488341" y="0"/>
                  </a:moveTo>
                  <a:lnTo>
                    <a:pt x="0" y="0"/>
                  </a:lnTo>
                  <a:lnTo>
                    <a:pt x="0" y="2117352"/>
                  </a:lnTo>
                  <a:lnTo>
                    <a:pt x="2488341" y="2117352"/>
                  </a:lnTo>
                  <a:lnTo>
                    <a:pt x="2488341" y="0"/>
                  </a:lnTo>
                  <a:close/>
                </a:path>
              </a:pathLst>
            </a:custGeom>
            <a:blipFill>
              <a:blip r:embed="rId2">
                <a:extLst>
                  <a:ext uri="{96DAC541-7B7A-43D3-8B79-37D633B846F1}">
                    <asvg:svgBlip xmlns="" xmlns:asvg="http://schemas.microsoft.com/office/drawing/2016/SVG/main" r:embed="rId7"/>
                  </a:ext>
                </a:extLst>
              </a:blip>
              <a:stretch>
                <a:fillRect/>
              </a:stretch>
            </a:blipFill>
            <a:ln>
              <a:noFill/>
            </a:ln>
            <a:effectLst>
              <a:outerShdw blurRad="44450" dist="27940" dir="5400000" algn="ctr">
                <a:srgbClr val="000000">
                  <a:alpha val="32000"/>
                </a:srgbClr>
              </a:outerShdw>
            </a:effectLst>
            <a:sp3d>
              <a:bevelT w="190500" h="38100"/>
            </a:sp3d>
          </p:spPr>
        </p:sp>
        <p:sp>
          <p:nvSpPr>
            <p:cNvPr id="22" name="Rectangle 21"/>
            <p:cNvSpPr/>
            <p:nvPr/>
          </p:nvSpPr>
          <p:spPr>
            <a:xfrm>
              <a:off x="2223825" y="8338717"/>
              <a:ext cx="1776448" cy="707886"/>
            </a:xfrm>
            <a:prstGeom prst="rect">
              <a:avLst/>
            </a:prstGeom>
            <a:ln>
              <a:noFill/>
            </a:ln>
            <a:effectLst>
              <a:outerShdw blurRad="44450" dist="27940" dir="5400000" algn="ctr">
                <a:srgbClr val="000000">
                  <a:alpha val="32000"/>
                </a:srgbClr>
              </a:outerShdw>
            </a:effectLst>
            <a:sp3d>
              <a:bevelT w="190500" h="38100"/>
            </a:sp3d>
          </p:spPr>
          <p:txBody>
            <a:bodyPr wrap="none">
              <a:spAutoFit/>
            </a:bodyPr>
            <a:lstStyle/>
            <a:p>
              <a:r>
                <a:rPr lang="en-US" sz="4000" b="1" kern="0" smtClean="0">
                  <a:solidFill>
                    <a:prstClr val="black"/>
                  </a:solidFill>
                  <a:latin typeface="Arial"/>
                  <a:cs typeface="Arial" panose="020B0604020202020204" pitchFamily="34" charset="0"/>
                  <a:sym typeface="Arial"/>
                </a:rPr>
                <a:t>Trả lời</a:t>
              </a:r>
              <a:endParaRPr lang="en-US" b="1"/>
            </a:p>
          </p:txBody>
        </p:sp>
      </p:grpSp>
      <p:grpSp>
        <p:nvGrpSpPr>
          <p:cNvPr id="11" name="Group 10"/>
          <p:cNvGrpSpPr/>
          <p:nvPr/>
        </p:nvGrpSpPr>
        <p:grpSpPr>
          <a:xfrm>
            <a:off x="7467600" y="1483215"/>
            <a:ext cx="11013222" cy="8384685"/>
            <a:chOff x="7725056" y="1483215"/>
            <a:chExt cx="10791544" cy="8384685"/>
          </a:xfrm>
        </p:grpSpPr>
        <p:pic>
          <p:nvPicPr>
            <p:cNvPr id="4" name="Picture 3"/>
            <p:cNvPicPr>
              <a:picLocks noChangeAspect="1"/>
            </p:cNvPicPr>
            <p:nvPr/>
          </p:nvPicPr>
          <p:blipFill>
            <a:blip r:embed="rId8"/>
            <a:stretch>
              <a:fillRect/>
            </a:stretch>
          </p:blipFill>
          <p:spPr>
            <a:xfrm>
              <a:off x="7725056" y="1483215"/>
              <a:ext cx="10791544" cy="8384685"/>
            </a:xfrm>
            <a:prstGeom prst="rect">
              <a:avLst/>
            </a:prstGeom>
          </p:spPr>
        </p:pic>
        <p:sp>
          <p:nvSpPr>
            <p:cNvPr id="10" name="Rectangle 9"/>
            <p:cNvSpPr/>
            <p:nvPr/>
          </p:nvSpPr>
          <p:spPr>
            <a:xfrm>
              <a:off x="10785984" y="3140762"/>
              <a:ext cx="415416" cy="326338"/>
            </a:xfrm>
            <a:prstGeom prst="rect">
              <a:avLst/>
            </a:prstGeom>
            <a:solidFill>
              <a:srgbClr val="186078"/>
            </a:solidFill>
            <a:ln>
              <a:solidFill>
                <a:srgbClr val="1860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10752280" y="3077749"/>
              <a:ext cx="482824" cy="400110"/>
            </a:xfrm>
            <a:prstGeom prst="rect">
              <a:avLst/>
            </a:prstGeom>
          </p:spPr>
          <p:txBody>
            <a:bodyPr wrap="none">
              <a:spAutoFit/>
            </a:bodyPr>
            <a:lstStyle/>
            <a:p>
              <a:r>
                <a:rPr lang="da-DK" sz="2000">
                  <a:solidFill>
                    <a:srgbClr val="FFF6EA"/>
                  </a:solidFill>
                  <a:latin typeface="Times New Roman" panose="02020603050405020304" pitchFamily="18" charset="0"/>
                  <a:ea typeface="Calibri" panose="020F0502020204030204" pitchFamily="34" charset="0"/>
                  <a:cs typeface="Times New Roman" panose="02020603050405020304" pitchFamily="18" charset="0"/>
                </a:rPr>
                <a:t>(3)</a:t>
              </a:r>
              <a:endParaRPr lang="en-US" sz="2000">
                <a:solidFill>
                  <a:srgbClr val="FFF6EA"/>
                </a:solidFill>
                <a:latin typeface="Times New Roman" panose="02020603050405020304" pitchFamily="18" charset="0"/>
                <a:cs typeface="Times New Roman" panose="02020603050405020304" pitchFamily="18" charset="0"/>
              </a:endParaRPr>
            </a:p>
          </p:txBody>
        </p:sp>
      </p:grpSp>
      <p:sp>
        <p:nvSpPr>
          <p:cNvPr id="24" name="Rectangle 23"/>
          <p:cNvSpPr/>
          <p:nvPr/>
        </p:nvSpPr>
        <p:spPr>
          <a:xfrm>
            <a:off x="990600" y="4309078"/>
            <a:ext cx="6553200" cy="5632311"/>
          </a:xfrm>
          <a:prstGeom prst="rect">
            <a:avLst/>
          </a:prstGeom>
        </p:spPr>
        <p:txBody>
          <a:bodyPr wrap="square">
            <a:spAutoFit/>
          </a:bodyPr>
          <a:lstStyle/>
          <a:p>
            <a:pPr>
              <a:lnSpc>
                <a:spcPct val="150000"/>
              </a:lnSpc>
            </a:pPr>
            <a:r>
              <a:rPr lang="da-DK" sz="4000" smtClean="0">
                <a:latin typeface="Arial" panose="020B0604020202020204" pitchFamily="34" charset="0"/>
                <a:ea typeface="Calibri" panose="020F0502020204030204" pitchFamily="34" charset="0"/>
                <a:cs typeface="Arial" panose="020B0604020202020204" pitchFamily="34" charset="0"/>
              </a:rPr>
              <a:t>Đáp </a:t>
            </a:r>
            <a:r>
              <a:rPr lang="da-DK" sz="4000">
                <a:latin typeface="Arial" panose="020B0604020202020204" pitchFamily="34" charset="0"/>
                <a:ea typeface="Calibri" panose="020F0502020204030204" pitchFamily="34" charset="0"/>
                <a:cs typeface="Arial" panose="020B0604020202020204" pitchFamily="34" charset="0"/>
              </a:rPr>
              <a:t>án cần điền lần lượt là</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da-DK" sz="4000" i="1" smtClean="0">
                <a:effectLst/>
                <a:latin typeface="Arial" panose="020B0604020202020204" pitchFamily="34" charset="0"/>
                <a:ea typeface="Calibri" panose="020F0502020204030204" pitchFamily="34" charset="0"/>
                <a:cs typeface="Arial" panose="020B0604020202020204" pitchFamily="34" charset="0"/>
              </a:rPr>
              <a:t>Hàm </a:t>
            </a:r>
            <a:r>
              <a:rPr lang="da-DK" sz="4000" i="1">
                <a:effectLst/>
                <a:latin typeface="Arial" panose="020B0604020202020204" pitchFamily="34" charset="0"/>
                <a:ea typeface="Calibri" panose="020F0502020204030204" pitchFamily="34" charset="0"/>
                <a:cs typeface="Arial" panose="020B0604020202020204" pitchFamily="34" charset="0"/>
              </a:rPr>
              <a:t>số bậc hai:</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da-DK" sz="4000" smtClean="0">
                <a:effectLst/>
                <a:latin typeface="Arial" panose="020B0604020202020204" pitchFamily="34" charset="0"/>
                <a:ea typeface="Calibri" panose="020F0502020204030204" pitchFamily="34" charset="0"/>
                <a:cs typeface="Arial" panose="020B0604020202020204" pitchFamily="34" charset="0"/>
              </a:rPr>
              <a:t>(1) Parabol</a:t>
            </a:r>
            <a:r>
              <a:rPr lang="da-DK" sz="4000">
                <a:effectLst/>
                <a:latin typeface="Arial" panose="020B0604020202020204" pitchFamily="34" charset="0"/>
                <a:ea typeface="Calibri" panose="020F0502020204030204" pitchFamily="34" charset="0"/>
                <a:cs typeface="Arial" panose="020B0604020202020204" pitchFamily="34" charset="0"/>
              </a:rPr>
              <a:t>; (2) gốc tọa </a:t>
            </a:r>
            <a:r>
              <a:rPr lang="da-DK" sz="4000" smtClean="0">
                <a:effectLst/>
                <a:latin typeface="Arial" panose="020B0604020202020204" pitchFamily="34" charset="0"/>
                <a:ea typeface="Calibri" panose="020F0502020204030204" pitchFamily="34" charset="0"/>
                <a:cs typeface="Arial" panose="020B0604020202020204" pitchFamily="34" charset="0"/>
              </a:rPr>
              <a:t>độ </a:t>
            </a:r>
          </a:p>
          <a:p>
            <a:pPr algn="just">
              <a:lnSpc>
                <a:spcPct val="150000"/>
              </a:lnSpc>
            </a:pPr>
            <a:r>
              <a:rPr lang="da-DK" sz="4000" smtClean="0">
                <a:effectLst/>
                <a:latin typeface="Arial" panose="020B0604020202020204" pitchFamily="34" charset="0"/>
                <a:ea typeface="Calibri" panose="020F0502020204030204" pitchFamily="34" charset="0"/>
                <a:cs typeface="Arial" panose="020B0604020202020204" pitchFamily="34" charset="0"/>
              </a:rPr>
              <a:t>(3) </a:t>
            </a:r>
            <a:r>
              <a:rPr lang="da-DK" sz="4000">
                <a:effectLst/>
                <a:latin typeface="Arial" panose="020B0604020202020204" pitchFamily="34" charset="0"/>
                <a:ea typeface="Calibri" panose="020F0502020204030204" pitchFamily="34" charset="0"/>
                <a:cs typeface="Arial" panose="020B0604020202020204" pitchFamily="34" charset="0"/>
              </a:rPr>
              <a:t>trục tung (Oy</a:t>
            </a:r>
            <a:r>
              <a:rPr lang="da-DK" sz="4000" smtClean="0">
                <a:effectLst/>
                <a:latin typeface="Arial" panose="020B0604020202020204" pitchFamily="34" charset="0"/>
                <a:ea typeface="Calibri" panose="020F0502020204030204" pitchFamily="34" charset="0"/>
                <a:cs typeface="Arial" panose="020B0604020202020204" pitchFamily="34" charset="0"/>
              </a:rPr>
              <a:t>)</a:t>
            </a:r>
          </a:p>
          <a:p>
            <a:pPr algn="just">
              <a:lnSpc>
                <a:spcPct val="150000"/>
              </a:lnSpc>
            </a:pPr>
            <a:r>
              <a:rPr lang="da-DK" sz="4000" smtClean="0">
                <a:effectLst/>
                <a:latin typeface="Arial" panose="020B0604020202020204" pitchFamily="34" charset="0"/>
                <a:ea typeface="Calibri" panose="020F0502020204030204" pitchFamily="34" charset="0"/>
                <a:cs typeface="Arial" panose="020B0604020202020204" pitchFamily="34" charset="0"/>
              </a:rPr>
              <a:t>(4) </a:t>
            </a:r>
            <a:r>
              <a:rPr lang="da-DK" sz="4000">
                <a:effectLst/>
                <a:latin typeface="Arial" panose="020B0604020202020204" pitchFamily="34" charset="0"/>
                <a:ea typeface="Calibri" panose="020F0502020204030204" pitchFamily="34" charset="0"/>
                <a:cs typeface="Arial" panose="020B0604020202020204" pitchFamily="34" charset="0"/>
              </a:rPr>
              <a:t>nằm phía </a:t>
            </a:r>
            <a:r>
              <a:rPr lang="da-DK" sz="4000" smtClean="0">
                <a:effectLst/>
                <a:latin typeface="Arial" panose="020B0604020202020204" pitchFamily="34" charset="0"/>
                <a:ea typeface="Calibri" panose="020F0502020204030204" pitchFamily="34" charset="0"/>
                <a:cs typeface="Arial" panose="020B0604020202020204" pitchFamily="34" charset="0"/>
              </a:rPr>
              <a:t>trên</a:t>
            </a:r>
          </a:p>
          <a:p>
            <a:pPr algn="just">
              <a:lnSpc>
                <a:spcPct val="150000"/>
              </a:lnSpc>
            </a:pPr>
            <a:r>
              <a:rPr lang="da-DK" sz="4000" smtClean="0">
                <a:effectLst/>
                <a:latin typeface="Arial" panose="020B0604020202020204" pitchFamily="34" charset="0"/>
                <a:ea typeface="Calibri" panose="020F0502020204030204" pitchFamily="34" charset="0"/>
                <a:cs typeface="Arial" panose="020B0604020202020204" pitchFamily="34" charset="0"/>
              </a:rPr>
              <a:t>(5) </a:t>
            </a:r>
            <a:r>
              <a:rPr lang="da-DK" sz="4000">
                <a:effectLst/>
                <a:latin typeface="Arial" panose="020B0604020202020204" pitchFamily="34" charset="0"/>
                <a:ea typeface="Calibri" panose="020F0502020204030204" pitchFamily="34" charset="0"/>
                <a:cs typeface="Arial" panose="020B0604020202020204" pitchFamily="34" charset="0"/>
              </a:rPr>
              <a:t>nằm phía </a:t>
            </a:r>
            <a:r>
              <a:rPr lang="da-DK" sz="4000" smtClean="0">
                <a:effectLst/>
                <a:latin typeface="Arial" panose="020B0604020202020204" pitchFamily="34" charset="0"/>
                <a:ea typeface="Calibri" panose="020F0502020204030204" pitchFamily="34" charset="0"/>
                <a:cs typeface="Arial" panose="020B0604020202020204" pitchFamily="34" charset="0"/>
              </a:rPr>
              <a:t>dưới</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anim calcmode="lin" valueType="num">
                                      <p:cBhvr>
                                        <p:cTn id="18" dur="500" fill="hold"/>
                                        <p:tgtEl>
                                          <p:spTgt spid="11"/>
                                        </p:tgtEl>
                                        <p:attrNameLst>
                                          <p:attrName>ppt_x</p:attrName>
                                        </p:attrNameLst>
                                      </p:cBhvr>
                                      <p:tavLst>
                                        <p:tav tm="0">
                                          <p:val>
                                            <p:strVal val="#ppt_x"/>
                                          </p:val>
                                        </p:tav>
                                        <p:tav tm="100000">
                                          <p:val>
                                            <p:strVal val="#ppt_x"/>
                                          </p:val>
                                        </p:tav>
                                      </p:tavLst>
                                    </p:anim>
                                    <p:anim calcmode="lin" valueType="num">
                                      <p:cBhvr>
                                        <p:cTn id="1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p:cTn id="24" dur="500" fill="hold"/>
                                        <p:tgtEl>
                                          <p:spTgt spid="18"/>
                                        </p:tgtEl>
                                        <p:attrNameLst>
                                          <p:attrName>ppt_w</p:attrName>
                                        </p:attrNameLst>
                                      </p:cBhvr>
                                      <p:tavLst>
                                        <p:tav tm="0">
                                          <p:val>
                                            <p:fltVal val="0"/>
                                          </p:val>
                                        </p:tav>
                                        <p:tav tm="100000">
                                          <p:val>
                                            <p:strVal val="#ppt_w"/>
                                          </p:val>
                                        </p:tav>
                                      </p:tavLst>
                                    </p:anim>
                                    <p:anim calcmode="lin" valueType="num">
                                      <p:cBhvr>
                                        <p:cTn id="25" dur="500" fill="hold"/>
                                        <p:tgtEl>
                                          <p:spTgt spid="18"/>
                                        </p:tgtEl>
                                        <p:attrNameLst>
                                          <p:attrName>ppt_h</p:attrName>
                                        </p:attrNameLst>
                                      </p:cBhvr>
                                      <p:tavLst>
                                        <p:tav tm="0">
                                          <p:val>
                                            <p:fltVal val="0"/>
                                          </p:val>
                                        </p:tav>
                                        <p:tav tm="100000">
                                          <p:val>
                                            <p:strVal val="#ppt_h"/>
                                          </p:val>
                                        </p:tav>
                                      </p:tavLst>
                                    </p:anim>
                                    <p:animEffect transition="in" filter="fade">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left)">
                                      <p:cBhvr>
                                        <p:cTn id="3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24"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6EA"/>
        </a:solidFill>
        <a:effectLst/>
      </p:bgPr>
    </p:bg>
    <p:spTree>
      <p:nvGrpSpPr>
        <p:cNvPr id="1" name=""/>
        <p:cNvGrpSpPr/>
        <p:nvPr/>
      </p:nvGrpSpPr>
      <p:grpSpPr>
        <a:xfrm>
          <a:off x="0" y="0"/>
          <a:ext cx="0" cy="0"/>
          <a:chOff x="0" y="0"/>
          <a:chExt cx="0" cy="0"/>
        </a:xfrm>
      </p:grpSpPr>
      <p:sp>
        <p:nvSpPr>
          <p:cNvPr id="26" name="Rectangle 25"/>
          <p:cNvSpPr/>
          <p:nvPr/>
        </p:nvSpPr>
        <p:spPr>
          <a:xfrm>
            <a:off x="304800" y="11714"/>
            <a:ext cx="17743504" cy="4369786"/>
          </a:xfrm>
          <a:prstGeom prst="rect">
            <a:avLst/>
          </a:prstGeom>
        </p:spPr>
        <p:txBody>
          <a:bodyPr wrap="square">
            <a:spAutoFit/>
          </a:bodyPr>
          <a:lstStyle/>
          <a:p>
            <a:pPr lvl="0" algn="just">
              <a:lnSpc>
                <a:spcPct val="150000"/>
              </a:lnSpc>
              <a:buClr>
                <a:srgbClr val="000000"/>
              </a:buClr>
              <a:defRPr/>
            </a:pPr>
            <a:r>
              <a:rPr lang="vi-VN" sz="3800" b="1">
                <a:solidFill>
                  <a:srgbClr val="1F497D"/>
                </a:solidFill>
                <a:cs typeface="Arial" panose="020B0604020202020204" pitchFamily="34" charset="0"/>
                <a:sym typeface="Arial"/>
              </a:rPr>
              <a:t>Bài </a:t>
            </a:r>
            <a:r>
              <a:rPr lang="en-US" sz="3800" b="1" smtClean="0">
                <a:solidFill>
                  <a:srgbClr val="1F497D"/>
                </a:solidFill>
                <a:latin typeface="Arial" panose="020B0604020202020204" pitchFamily="34" charset="0"/>
                <a:cs typeface="Arial" panose="020B0604020202020204" pitchFamily="34" charset="0"/>
                <a:sym typeface="Arial"/>
              </a:rPr>
              <a:t>8</a:t>
            </a:r>
            <a:r>
              <a:rPr lang="vi-VN" sz="3800" b="1" smtClean="0">
                <a:solidFill>
                  <a:srgbClr val="1F497D"/>
                </a:solidFill>
                <a:cs typeface="Arial" panose="020B0604020202020204" pitchFamily="34" charset="0"/>
                <a:sym typeface="Arial"/>
              </a:rPr>
              <a:t> </a:t>
            </a:r>
            <a:r>
              <a:rPr lang="vi-VN" sz="3800" b="1">
                <a:solidFill>
                  <a:srgbClr val="1F497D"/>
                </a:solidFill>
                <a:cs typeface="Arial" panose="020B0604020202020204" pitchFamily="34" charset="0"/>
                <a:sym typeface="Arial"/>
              </a:rPr>
              <a:t>(SGK</a:t>
            </a:r>
            <a:r>
              <a:rPr lang="en-US" sz="3800" b="1">
                <a:solidFill>
                  <a:srgbClr val="1F497D"/>
                </a:solidFill>
                <a:latin typeface="Arial" panose="020B0604020202020204" pitchFamily="34" charset="0"/>
                <a:cs typeface="Arial" panose="020B0604020202020204" pitchFamily="34" charset="0"/>
                <a:sym typeface="Arial"/>
              </a:rPr>
              <a:t> – </a:t>
            </a:r>
            <a:r>
              <a:rPr lang="vi-VN" sz="3800" b="1">
                <a:solidFill>
                  <a:srgbClr val="1F497D"/>
                </a:solidFill>
                <a:cs typeface="Arial" panose="020B0604020202020204" pitchFamily="34" charset="0"/>
                <a:sym typeface="Arial"/>
              </a:rPr>
              <a:t>tr.</a:t>
            </a:r>
            <a:r>
              <a:rPr lang="en-US" sz="3800" b="1" smtClean="0">
                <a:solidFill>
                  <a:srgbClr val="1F497D"/>
                </a:solidFill>
                <a:latin typeface="Arial" panose="020B0604020202020204" pitchFamily="34" charset="0"/>
                <a:cs typeface="Arial" panose="020B0604020202020204" pitchFamily="34" charset="0"/>
                <a:sym typeface="Arial"/>
              </a:rPr>
              <a:t>1</a:t>
            </a:r>
            <a:r>
              <a:rPr lang="en-US" sz="3800" b="1" kern="0" smtClean="0">
                <a:solidFill>
                  <a:srgbClr val="1F497D"/>
                </a:solidFill>
                <a:latin typeface="Arial" panose="020B0604020202020204" pitchFamily="34" charset="0"/>
                <a:cs typeface="Arial" panose="020B0604020202020204" pitchFamily="34" charset="0"/>
                <a:sym typeface="Arial"/>
              </a:rPr>
              <a:t>28</a:t>
            </a:r>
            <a:r>
              <a:rPr lang="en-US" sz="3800" b="1" smtClean="0">
                <a:solidFill>
                  <a:srgbClr val="1F497D"/>
                </a:solidFill>
                <a:latin typeface="Arial" panose="020B0604020202020204" pitchFamily="34" charset="0"/>
                <a:cs typeface="Arial" panose="020B0604020202020204" pitchFamily="34" charset="0"/>
                <a:sym typeface="Arial"/>
              </a:rPr>
              <a:t>) </a:t>
            </a:r>
            <a:r>
              <a:rPr lang="vi-VN" sz="3800" kern="0">
                <a:solidFill>
                  <a:prstClr val="black"/>
                </a:solidFill>
                <a:latin typeface="Arial"/>
                <a:cs typeface="Arial" panose="020B0604020202020204" pitchFamily="34" charset="0"/>
                <a:sym typeface="Arial"/>
              </a:rPr>
              <a:t>Hai bến A và B trên một dòng sông cách nhau 36 km. Một ca nô xuôi dòng từ bến </a:t>
            </a:r>
            <a:r>
              <a:rPr lang="vi-VN" sz="3800" kern="0" smtClean="0">
                <a:solidFill>
                  <a:prstClr val="black"/>
                </a:solidFill>
                <a:latin typeface="Arial"/>
                <a:cs typeface="Arial" panose="020B0604020202020204" pitchFamily="34" charset="0"/>
                <a:sym typeface="Arial"/>
              </a:rPr>
              <a:t>A</a:t>
            </a:r>
            <a:r>
              <a:rPr lang="en-US" sz="3800" kern="0" smtClean="0">
                <a:solidFill>
                  <a:prstClr val="black"/>
                </a:solidFill>
                <a:latin typeface="Arial"/>
                <a:cs typeface="Arial" panose="020B0604020202020204" pitchFamily="34" charset="0"/>
                <a:sym typeface="Arial"/>
              </a:rPr>
              <a:t> </a:t>
            </a:r>
            <a:r>
              <a:rPr lang="vi-VN" sz="3800" kern="0" smtClean="0">
                <a:solidFill>
                  <a:prstClr val="black"/>
                </a:solidFill>
                <a:latin typeface="Arial"/>
                <a:cs typeface="Arial" panose="020B0604020202020204" pitchFamily="34" charset="0"/>
                <a:sym typeface="Arial"/>
              </a:rPr>
              <a:t>đến </a:t>
            </a:r>
            <a:r>
              <a:rPr lang="vi-VN" sz="3800" kern="0">
                <a:solidFill>
                  <a:prstClr val="black"/>
                </a:solidFill>
                <a:latin typeface="Arial"/>
                <a:cs typeface="Arial" panose="020B0604020202020204" pitchFamily="34" charset="0"/>
                <a:sym typeface="Arial"/>
              </a:rPr>
              <a:t>bến B, rồi sau đó ngược dòng từ bến B về bến A hết thời gian bằng thời gian </a:t>
            </a:r>
            <a:r>
              <a:rPr lang="vi-VN" sz="3800" kern="0" smtClean="0">
                <a:solidFill>
                  <a:prstClr val="black"/>
                </a:solidFill>
                <a:latin typeface="Arial"/>
                <a:cs typeface="Arial" panose="020B0604020202020204" pitchFamily="34" charset="0"/>
                <a:sym typeface="Arial"/>
              </a:rPr>
              <a:t>nó</a:t>
            </a:r>
            <a:r>
              <a:rPr lang="en-US" sz="3800" kern="0" smtClean="0">
                <a:solidFill>
                  <a:prstClr val="black"/>
                </a:solidFill>
                <a:latin typeface="Arial"/>
                <a:cs typeface="Arial" panose="020B0604020202020204" pitchFamily="34" charset="0"/>
                <a:sym typeface="Arial"/>
              </a:rPr>
              <a:t> </a:t>
            </a:r>
            <a:r>
              <a:rPr lang="vi-VN" sz="3800" kern="0" smtClean="0">
                <a:solidFill>
                  <a:prstClr val="black"/>
                </a:solidFill>
                <a:latin typeface="Arial"/>
                <a:cs typeface="Arial" panose="020B0604020202020204" pitchFamily="34" charset="0"/>
                <a:sym typeface="Arial"/>
              </a:rPr>
              <a:t>đi </a:t>
            </a:r>
            <a:r>
              <a:rPr lang="vi-VN" sz="3800" kern="0">
                <a:solidFill>
                  <a:prstClr val="black"/>
                </a:solidFill>
                <a:latin typeface="Arial"/>
                <a:cs typeface="Arial" panose="020B0604020202020204" pitchFamily="34" charset="0"/>
                <a:sym typeface="Arial"/>
              </a:rPr>
              <a:t>quãng đường 75 km khi nước yên lặng. Tính vận tốc thực của ca nô (tức là vận </a:t>
            </a:r>
            <a:r>
              <a:rPr lang="vi-VN" sz="3800" kern="0" smtClean="0">
                <a:solidFill>
                  <a:prstClr val="black"/>
                </a:solidFill>
                <a:latin typeface="Arial"/>
                <a:cs typeface="Arial" panose="020B0604020202020204" pitchFamily="34" charset="0"/>
                <a:sym typeface="Arial"/>
              </a:rPr>
              <a:t>tốc</a:t>
            </a:r>
            <a:r>
              <a:rPr lang="en-US" sz="3800" kern="0" smtClean="0">
                <a:solidFill>
                  <a:prstClr val="black"/>
                </a:solidFill>
                <a:latin typeface="Arial"/>
                <a:cs typeface="Arial" panose="020B0604020202020204" pitchFamily="34" charset="0"/>
                <a:sym typeface="Arial"/>
              </a:rPr>
              <a:t> </a:t>
            </a:r>
            <a:r>
              <a:rPr lang="vi-VN" sz="3800" kern="0" smtClean="0">
                <a:solidFill>
                  <a:prstClr val="black"/>
                </a:solidFill>
                <a:latin typeface="Arial"/>
                <a:cs typeface="Arial" panose="020B0604020202020204" pitchFamily="34" charset="0"/>
                <a:sym typeface="Arial"/>
              </a:rPr>
              <a:t>của </a:t>
            </a:r>
            <a:r>
              <a:rPr lang="vi-VN" sz="3800" kern="0">
                <a:solidFill>
                  <a:prstClr val="black"/>
                </a:solidFill>
                <a:latin typeface="Arial"/>
                <a:cs typeface="Arial" panose="020B0604020202020204" pitchFamily="34" charset="0"/>
                <a:sym typeface="Arial"/>
              </a:rPr>
              <a:t>ca nô khi nước yên lặng), biết rằng vận tốc dòng nước là 3 km/h.</a:t>
            </a:r>
            <a:endParaRPr kumimoji="0" lang="en-US" sz="3800" b="0" i="0" u="none" strike="noStrike" kern="0" cap="none" spc="0" normalizeH="0" baseline="0" noProof="0" smtClean="0">
              <a:ln>
                <a:noFill/>
              </a:ln>
              <a:solidFill>
                <a:prstClr val="black"/>
              </a:solidFill>
              <a:effectLst/>
              <a:uLnTx/>
              <a:uFillTx/>
              <a:latin typeface="Arial"/>
              <a:cs typeface="Arial" panose="020B0604020202020204" pitchFamily="34" charset="0"/>
              <a:sym typeface="Arial"/>
            </a:endParaRPr>
          </a:p>
        </p:txBody>
      </p:sp>
      <p:grpSp>
        <p:nvGrpSpPr>
          <p:cNvPr id="32" name="Group 31"/>
          <p:cNvGrpSpPr/>
          <p:nvPr/>
        </p:nvGrpSpPr>
        <p:grpSpPr>
          <a:xfrm>
            <a:off x="304800" y="4533900"/>
            <a:ext cx="1981200" cy="1447800"/>
            <a:chOff x="1844842" y="8071184"/>
            <a:chExt cx="1981200" cy="1447800"/>
          </a:xfrm>
          <a:scene3d>
            <a:camera prst="orthographicFront">
              <a:rot lat="0" lon="0" rev="0"/>
            </a:camera>
            <a:lightRig rig="balanced" dir="t">
              <a:rot lat="0" lon="0" rev="8700000"/>
            </a:lightRig>
          </a:scene3d>
        </p:grpSpPr>
        <p:sp>
          <p:nvSpPr>
            <p:cNvPr id="29" name="Freeform 13"/>
            <p:cNvSpPr/>
            <p:nvPr/>
          </p:nvSpPr>
          <p:spPr>
            <a:xfrm flipH="1">
              <a:off x="1844842" y="8071184"/>
              <a:ext cx="1981200" cy="1447800"/>
            </a:xfrm>
            <a:custGeom>
              <a:avLst/>
              <a:gdLst/>
              <a:ahLst/>
              <a:cxnLst/>
              <a:rect l="l" t="t" r="r" b="b"/>
              <a:pathLst>
                <a:path w="2488341" h="2117352">
                  <a:moveTo>
                    <a:pt x="2488341" y="0"/>
                  </a:moveTo>
                  <a:lnTo>
                    <a:pt x="0" y="0"/>
                  </a:lnTo>
                  <a:lnTo>
                    <a:pt x="0" y="2117352"/>
                  </a:lnTo>
                  <a:lnTo>
                    <a:pt x="2488341" y="2117352"/>
                  </a:lnTo>
                  <a:lnTo>
                    <a:pt x="2488341" y="0"/>
                  </a:lnTo>
                  <a:close/>
                </a:path>
              </a:pathLst>
            </a:custGeom>
            <a:blipFill>
              <a:blip r:embed="rId2">
                <a:extLst>
                  <a:ext uri="{96DAC541-7B7A-43D3-8B79-37D633B846F1}">
                    <asvg:svgBlip xmlns="" xmlns:asvg="http://schemas.microsoft.com/office/drawing/2016/SVG/main" r:embed="rId7"/>
                  </a:ext>
                </a:extLst>
              </a:blip>
              <a:stretch>
                <a:fillRect/>
              </a:stretch>
            </a:blipFill>
            <a:ln>
              <a:noFill/>
            </a:ln>
            <a:effectLst>
              <a:outerShdw blurRad="44450" dist="27940" dir="5400000" algn="ctr">
                <a:srgbClr val="000000">
                  <a:alpha val="32000"/>
                </a:srgbClr>
              </a:outerShdw>
            </a:effectLst>
            <a:sp3d>
              <a:bevelT w="190500" h="38100"/>
            </a:sp3d>
          </p:spPr>
        </p:sp>
        <p:sp>
          <p:nvSpPr>
            <p:cNvPr id="31" name="Rectangle 30"/>
            <p:cNvSpPr/>
            <p:nvPr/>
          </p:nvSpPr>
          <p:spPr>
            <a:xfrm>
              <a:off x="2223825" y="8338717"/>
              <a:ext cx="1265090" cy="677108"/>
            </a:xfrm>
            <a:prstGeom prst="rect">
              <a:avLst/>
            </a:prstGeom>
            <a:ln>
              <a:noFill/>
            </a:ln>
            <a:effectLst>
              <a:outerShdw blurRad="44450" dist="27940" dir="5400000" algn="ctr">
                <a:srgbClr val="000000">
                  <a:alpha val="32000"/>
                </a:srgbClr>
              </a:outerShdw>
            </a:effectLst>
            <a:sp3d>
              <a:bevelT w="190500" h="38100"/>
            </a:sp3d>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0" cap="none" spc="0" normalizeH="0" baseline="0" noProof="0" smtClean="0">
                  <a:ln>
                    <a:noFill/>
                  </a:ln>
                  <a:solidFill>
                    <a:prstClr val="black"/>
                  </a:solidFill>
                  <a:effectLst/>
                  <a:uLnTx/>
                  <a:uFillTx/>
                  <a:latin typeface="Arial"/>
                  <a:ea typeface="+mn-ea"/>
                  <a:cs typeface="Arial" panose="020B0604020202020204" pitchFamily="34" charset="0"/>
                  <a:sym typeface="Arial"/>
                </a:rPr>
                <a:t>Giải:</a:t>
              </a:r>
              <a:endParaRPr kumimoji="0" lang="en-US" sz="3800" b="1" i="0" u="none" strike="noStrike" kern="1200" cap="none" spc="0" normalizeH="0" baseline="0" noProof="0">
                <a:ln>
                  <a:noFill/>
                </a:ln>
                <a:solidFill>
                  <a:prstClr val="black"/>
                </a:solidFill>
                <a:effectLst/>
                <a:uLnTx/>
                <a:uFillTx/>
                <a:latin typeface="Calibri"/>
                <a:ea typeface="+mn-ea"/>
              </a:endParaRPr>
            </a:p>
          </p:txBody>
        </p:sp>
      </p:grpSp>
      <mc:AlternateContent xmlns:mc="http://schemas.openxmlformats.org/markup-compatibility/2006" xmlns:a14="http://schemas.microsoft.com/office/drawing/2010/main">
        <mc:Choice Requires="a14">
          <p:sp>
            <p:nvSpPr>
              <p:cNvPr id="33" name="Rectangle 32"/>
              <p:cNvSpPr/>
              <p:nvPr/>
            </p:nvSpPr>
            <p:spPr>
              <a:xfrm>
                <a:off x="2664983" y="4610100"/>
                <a:ext cx="16687800" cy="5592878"/>
              </a:xfrm>
              <a:prstGeom prst="rect">
                <a:avLst/>
              </a:prstGeom>
            </p:spPr>
            <p:txBody>
              <a:bodyPr wrap="square">
                <a:spAutoFit/>
              </a:bodyPr>
              <a:lstStyle/>
              <a:p>
                <a:pPr algn="just">
                  <a:lnSpc>
                    <a:spcPct val="150000"/>
                  </a:lnSpc>
                  <a:tabLst>
                    <a:tab pos="2719705" algn="l"/>
                  </a:tabLst>
                </a:pPr>
                <a:r>
                  <a:rPr lang="en-US" sz="3800" smtClean="0">
                    <a:latin typeface="Arial" panose="020B0604020202020204" pitchFamily="34" charset="0"/>
                    <a:ea typeface="Malgun Gothic" panose="020B0503020000020004" pitchFamily="34" charset="-127"/>
                    <a:cs typeface="Arial" panose="020B0604020202020204" pitchFamily="34" charset="0"/>
                  </a:rPr>
                  <a:t>Gọi vận tốc thực của ca nô là </a:t>
                </a:r>
                <a14:m>
                  <m:oMath xmlns:m="http://schemas.openxmlformats.org/officeDocument/2006/math">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𝑥</m:t>
                    </m:r>
                  </m:oMath>
                </a14:m>
                <a:r>
                  <a:rPr lang="en-US" sz="3800">
                    <a:effectLst/>
                    <a:latin typeface="Arial" panose="020B0604020202020204" pitchFamily="34" charset="0"/>
                    <a:ea typeface="Malgun Gothic" panose="020B0503020000020004" pitchFamily="34" charset="-127"/>
                    <a:cs typeface="Arial" panose="020B0604020202020204" pitchFamily="34" charset="0"/>
                  </a:rPr>
                  <a:t> (km/h; </a:t>
                </a:r>
                <a14:m>
                  <m:oMath xmlns:m="http://schemas.openxmlformats.org/officeDocument/2006/math">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𝑥</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&gt;3</m:t>
                    </m:r>
                  </m:oMath>
                </a14:m>
                <a:r>
                  <a:rPr lang="en-US" sz="3800">
                    <a:effectLst/>
                    <a:latin typeface="Arial" panose="020B0604020202020204" pitchFamily="34" charset="0"/>
                    <a:ea typeface="Malgun Gothic" panose="020B0503020000020004" pitchFamily="34" charset="-127"/>
                    <a:cs typeface="Arial" panose="020B0604020202020204" pitchFamily="34" charset="0"/>
                  </a:rPr>
                  <a:t>)</a:t>
                </a:r>
                <a:endParaRPr lang="en-US" sz="38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tabLst>
                    <a:tab pos="2719705" algn="l"/>
                  </a:tabLst>
                </a:pPr>
                <a:r>
                  <a:rPr lang="en-US" sz="3800">
                    <a:effectLst/>
                    <a:latin typeface="Arial" panose="020B0604020202020204" pitchFamily="34" charset="0"/>
                    <a:ea typeface="Malgun Gothic" panose="020B0503020000020004" pitchFamily="34" charset="-127"/>
                    <a:cs typeface="Arial" panose="020B0604020202020204" pitchFamily="34" charset="0"/>
                  </a:rPr>
                  <a:t>Vận tốc xuôi dòng của ca nô là </a:t>
                </a:r>
                <a14:m>
                  <m:oMath xmlns:m="http://schemas.openxmlformats.org/officeDocument/2006/math">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𝑥</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+3</m:t>
                    </m:r>
                  </m:oMath>
                </a14:m>
                <a:r>
                  <a:rPr lang="en-US" sz="3800">
                    <a:effectLst/>
                    <a:latin typeface="Arial" panose="020B0604020202020204" pitchFamily="34" charset="0"/>
                    <a:ea typeface="Malgun Gothic" panose="020B0503020000020004" pitchFamily="34" charset="-127"/>
                    <a:cs typeface="Arial" panose="020B0604020202020204" pitchFamily="34" charset="0"/>
                  </a:rPr>
                  <a:t> (km/h)</a:t>
                </a:r>
                <a:endParaRPr lang="en-US" sz="38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tabLst>
                    <a:tab pos="2719705" algn="l"/>
                  </a:tabLst>
                </a:pPr>
                <a:r>
                  <a:rPr lang="en-US" sz="3800">
                    <a:effectLst/>
                    <a:latin typeface="Arial" panose="020B0604020202020204" pitchFamily="34" charset="0"/>
                    <a:ea typeface="Malgun Gothic" panose="020B0503020000020004" pitchFamily="34" charset="-127"/>
                    <a:cs typeface="Arial" panose="020B0604020202020204" pitchFamily="34" charset="0"/>
                  </a:rPr>
                  <a:t>Vận tốc ngược dòng của ca nô là </a:t>
                </a:r>
                <a14:m>
                  <m:oMath xmlns:m="http://schemas.openxmlformats.org/officeDocument/2006/math">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𝑥</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−3</m:t>
                    </m:r>
                  </m:oMath>
                </a14:m>
                <a:r>
                  <a:rPr lang="en-US" sz="3800">
                    <a:effectLst/>
                    <a:latin typeface="Arial" panose="020B0604020202020204" pitchFamily="34" charset="0"/>
                    <a:ea typeface="Malgun Gothic" panose="020B0503020000020004" pitchFamily="34" charset="-127"/>
                    <a:cs typeface="Arial" panose="020B0604020202020204" pitchFamily="34" charset="0"/>
                  </a:rPr>
                  <a:t> (km/h)</a:t>
                </a:r>
                <a:endParaRPr lang="en-US" sz="3800">
                  <a:effectLst/>
                  <a:latin typeface="Arial" panose="020B0604020202020204" pitchFamily="34" charset="0"/>
                  <a:ea typeface="Calibri" panose="020F0502020204030204" pitchFamily="34" charset="0"/>
                  <a:cs typeface="Arial" panose="020B0604020202020204" pitchFamily="34" charset="0"/>
                </a:endParaRPr>
              </a:p>
              <a:p>
                <a:pPr algn="just">
                  <a:lnSpc>
                    <a:spcPct val="130000"/>
                  </a:lnSpc>
                  <a:tabLst>
                    <a:tab pos="2719705" algn="l"/>
                  </a:tabLst>
                </a:pPr>
                <a14:m>
                  <m:oMathPara xmlns:m="http://schemas.openxmlformats.org/officeDocument/2006/math">
                    <m:oMathParaPr>
                      <m:jc m:val="left"/>
                    </m:oMathParaPr>
                    <m:oMath xmlns:m="http://schemas.openxmlformats.org/officeDocument/2006/math">
                      <m:r>
                        <m:rPr>
                          <m:nor/>
                        </m:rPr>
                        <a:rPr lang="en-US" sz="3800">
                          <a:latin typeface="Arial" panose="020B0604020202020204" pitchFamily="34" charset="0"/>
                          <a:ea typeface="Malgun Gothic" panose="020B0503020000020004" pitchFamily="34" charset="-127"/>
                          <a:cs typeface="Arial" panose="020B0604020202020204" pitchFamily="34" charset="0"/>
                        </a:rPr>
                        <m:t>Th</m:t>
                      </m:r>
                      <m:r>
                        <m:rPr>
                          <m:nor/>
                        </m:rPr>
                        <a:rPr lang="en-US" sz="3800">
                          <a:latin typeface="Arial" panose="020B0604020202020204" pitchFamily="34" charset="0"/>
                          <a:ea typeface="Malgun Gothic" panose="020B0503020000020004" pitchFamily="34" charset="-127"/>
                          <a:cs typeface="Arial" panose="020B0604020202020204" pitchFamily="34" charset="0"/>
                        </a:rPr>
                        <m:t>ờ</m:t>
                      </m:r>
                      <m:r>
                        <m:rPr>
                          <m:nor/>
                        </m:rPr>
                        <a:rPr lang="en-US" sz="3800">
                          <a:latin typeface="Arial" panose="020B0604020202020204" pitchFamily="34" charset="0"/>
                          <a:ea typeface="Malgun Gothic" panose="020B0503020000020004" pitchFamily="34" charset="-127"/>
                          <a:cs typeface="Arial" panose="020B0604020202020204" pitchFamily="34" charset="0"/>
                        </a:rPr>
                        <m:t>i</m:t>
                      </m:r>
                      <m:r>
                        <m:rPr>
                          <m:nor/>
                        </m:rPr>
                        <a:rPr lang="en-US" sz="3800">
                          <a:latin typeface="Arial" panose="020B0604020202020204" pitchFamily="34" charset="0"/>
                          <a:ea typeface="Malgun Gothic" panose="020B0503020000020004" pitchFamily="34" charset="-127"/>
                          <a:cs typeface="Arial" panose="020B0604020202020204" pitchFamily="34" charset="0"/>
                        </a:rPr>
                        <m:t> </m:t>
                      </m:r>
                      <m:r>
                        <m:rPr>
                          <m:nor/>
                        </m:rPr>
                        <a:rPr lang="en-US" sz="3800">
                          <a:latin typeface="Arial" panose="020B0604020202020204" pitchFamily="34" charset="0"/>
                          <a:ea typeface="Malgun Gothic" panose="020B0503020000020004" pitchFamily="34" charset="-127"/>
                          <a:cs typeface="Arial" panose="020B0604020202020204" pitchFamily="34" charset="0"/>
                        </a:rPr>
                        <m:t>gian</m:t>
                      </m:r>
                      <m:r>
                        <m:rPr>
                          <m:nor/>
                        </m:rPr>
                        <a:rPr lang="en-US" sz="3800">
                          <a:latin typeface="Arial" panose="020B0604020202020204" pitchFamily="34" charset="0"/>
                          <a:ea typeface="Malgun Gothic" panose="020B0503020000020004" pitchFamily="34" charset="-127"/>
                          <a:cs typeface="Arial" panose="020B0604020202020204" pitchFamily="34" charset="0"/>
                        </a:rPr>
                        <m:t> </m:t>
                      </m:r>
                      <m:r>
                        <m:rPr>
                          <m:nor/>
                        </m:rPr>
                        <a:rPr lang="en-US" sz="3800">
                          <a:latin typeface="Arial" panose="020B0604020202020204" pitchFamily="34" charset="0"/>
                          <a:ea typeface="Malgun Gothic" panose="020B0503020000020004" pitchFamily="34" charset="-127"/>
                          <a:cs typeface="Arial" panose="020B0604020202020204" pitchFamily="34" charset="0"/>
                        </a:rPr>
                        <m:t>ca</m:t>
                      </m:r>
                      <m:r>
                        <m:rPr>
                          <m:nor/>
                        </m:rPr>
                        <a:rPr lang="en-US" sz="3800">
                          <a:latin typeface="Arial" panose="020B0604020202020204" pitchFamily="34" charset="0"/>
                          <a:ea typeface="Malgun Gothic" panose="020B0503020000020004" pitchFamily="34" charset="-127"/>
                          <a:cs typeface="Arial" panose="020B0604020202020204" pitchFamily="34" charset="0"/>
                        </a:rPr>
                        <m:t> </m:t>
                      </m:r>
                      <m:r>
                        <m:rPr>
                          <m:nor/>
                        </m:rPr>
                        <a:rPr lang="en-US" sz="3800">
                          <a:latin typeface="Arial" panose="020B0604020202020204" pitchFamily="34" charset="0"/>
                          <a:ea typeface="Malgun Gothic" panose="020B0503020000020004" pitchFamily="34" charset="-127"/>
                          <a:cs typeface="Arial" panose="020B0604020202020204" pitchFamily="34" charset="0"/>
                        </a:rPr>
                        <m:t>n</m:t>
                      </m:r>
                      <m:r>
                        <m:rPr>
                          <m:nor/>
                        </m:rPr>
                        <a:rPr lang="en-US" sz="3800">
                          <a:latin typeface="Arial" panose="020B0604020202020204" pitchFamily="34" charset="0"/>
                          <a:ea typeface="Malgun Gothic" panose="020B0503020000020004" pitchFamily="34" charset="-127"/>
                          <a:cs typeface="Arial" panose="020B0604020202020204" pitchFamily="34" charset="0"/>
                        </a:rPr>
                        <m:t>ô đ</m:t>
                      </m:r>
                      <m:r>
                        <m:rPr>
                          <m:nor/>
                        </m:rPr>
                        <a:rPr lang="en-US" sz="3800">
                          <a:latin typeface="Arial" panose="020B0604020202020204" pitchFamily="34" charset="0"/>
                          <a:ea typeface="Malgun Gothic" panose="020B0503020000020004" pitchFamily="34" charset="-127"/>
                          <a:cs typeface="Arial" panose="020B0604020202020204" pitchFamily="34" charset="0"/>
                        </a:rPr>
                        <m:t>i</m:t>
                      </m:r>
                      <m:r>
                        <m:rPr>
                          <m:nor/>
                        </m:rPr>
                        <a:rPr lang="en-US" sz="3800">
                          <a:latin typeface="Arial" panose="020B0604020202020204" pitchFamily="34" charset="0"/>
                          <a:ea typeface="Malgun Gothic" panose="020B0503020000020004" pitchFamily="34" charset="-127"/>
                          <a:cs typeface="Arial" panose="020B0604020202020204" pitchFamily="34" charset="0"/>
                        </a:rPr>
                        <m:t> </m:t>
                      </m:r>
                      <m:r>
                        <m:rPr>
                          <m:nor/>
                        </m:rPr>
                        <a:rPr lang="en-US" sz="3800">
                          <a:latin typeface="Arial" panose="020B0604020202020204" pitchFamily="34" charset="0"/>
                          <a:ea typeface="Malgun Gothic" panose="020B0503020000020004" pitchFamily="34" charset="-127"/>
                          <a:cs typeface="Arial" panose="020B0604020202020204" pitchFamily="34" charset="0"/>
                        </a:rPr>
                        <m:t>xu</m:t>
                      </m:r>
                      <m:r>
                        <m:rPr>
                          <m:nor/>
                        </m:rPr>
                        <a:rPr lang="en-US" sz="3800">
                          <a:latin typeface="Arial" panose="020B0604020202020204" pitchFamily="34" charset="0"/>
                          <a:ea typeface="Malgun Gothic" panose="020B0503020000020004" pitchFamily="34" charset="-127"/>
                          <a:cs typeface="Arial" panose="020B0604020202020204" pitchFamily="34" charset="0"/>
                        </a:rPr>
                        <m:t>ô</m:t>
                      </m:r>
                      <m:r>
                        <m:rPr>
                          <m:nor/>
                        </m:rPr>
                        <a:rPr lang="en-US" sz="3800">
                          <a:latin typeface="Arial" panose="020B0604020202020204" pitchFamily="34" charset="0"/>
                          <a:ea typeface="Malgun Gothic" panose="020B0503020000020004" pitchFamily="34" charset="-127"/>
                          <a:cs typeface="Arial" panose="020B0604020202020204" pitchFamily="34" charset="0"/>
                        </a:rPr>
                        <m:t>i</m:t>
                      </m:r>
                      <m:r>
                        <m:rPr>
                          <m:nor/>
                        </m:rPr>
                        <a:rPr lang="en-US" sz="3800">
                          <a:latin typeface="Arial" panose="020B0604020202020204" pitchFamily="34" charset="0"/>
                          <a:ea typeface="Malgun Gothic" panose="020B0503020000020004" pitchFamily="34" charset="-127"/>
                          <a:cs typeface="Arial" panose="020B0604020202020204" pitchFamily="34" charset="0"/>
                        </a:rPr>
                        <m:t> </m:t>
                      </m:r>
                      <m:r>
                        <m:rPr>
                          <m:nor/>
                        </m:rPr>
                        <a:rPr lang="en-US" sz="3800">
                          <a:latin typeface="Arial" panose="020B0604020202020204" pitchFamily="34" charset="0"/>
                          <a:ea typeface="Malgun Gothic" panose="020B0503020000020004" pitchFamily="34" charset="-127"/>
                          <a:cs typeface="Arial" panose="020B0604020202020204" pitchFamily="34" charset="0"/>
                        </a:rPr>
                        <m:t>d</m:t>
                      </m:r>
                      <m:r>
                        <m:rPr>
                          <m:nor/>
                        </m:rPr>
                        <a:rPr lang="en-US" sz="3800">
                          <a:latin typeface="Arial" panose="020B0604020202020204" pitchFamily="34" charset="0"/>
                          <a:ea typeface="Malgun Gothic" panose="020B0503020000020004" pitchFamily="34" charset="-127"/>
                          <a:cs typeface="Arial" panose="020B0604020202020204" pitchFamily="34" charset="0"/>
                        </a:rPr>
                        <m:t>ò</m:t>
                      </m:r>
                      <m:r>
                        <m:rPr>
                          <m:nor/>
                        </m:rPr>
                        <a:rPr lang="en-US" sz="3800">
                          <a:latin typeface="Arial" panose="020B0604020202020204" pitchFamily="34" charset="0"/>
                          <a:ea typeface="Malgun Gothic" panose="020B0503020000020004" pitchFamily="34" charset="-127"/>
                          <a:cs typeface="Arial" panose="020B0604020202020204" pitchFamily="34" charset="0"/>
                        </a:rPr>
                        <m:t>ng</m:t>
                      </m:r>
                      <m:r>
                        <m:rPr>
                          <m:nor/>
                        </m:rPr>
                        <a:rPr lang="en-US" sz="3800">
                          <a:latin typeface="Arial" panose="020B0604020202020204" pitchFamily="34" charset="0"/>
                          <a:ea typeface="Malgun Gothic" panose="020B0503020000020004" pitchFamily="34" charset="-127"/>
                          <a:cs typeface="Arial" panose="020B0604020202020204" pitchFamily="34" charset="0"/>
                        </a:rPr>
                        <m:t> 36 </m:t>
                      </m:r>
                      <m:r>
                        <m:rPr>
                          <m:nor/>
                        </m:rPr>
                        <a:rPr lang="en-US" sz="3800">
                          <a:latin typeface="Arial" panose="020B0604020202020204" pitchFamily="34" charset="0"/>
                          <a:ea typeface="Malgun Gothic" panose="020B0503020000020004" pitchFamily="34" charset="-127"/>
                          <a:cs typeface="Arial" panose="020B0604020202020204" pitchFamily="34" charset="0"/>
                        </a:rPr>
                        <m:t>km</m:t>
                      </m:r>
                      <m:r>
                        <m:rPr>
                          <m:nor/>
                        </m:rPr>
                        <a:rPr lang="en-US" sz="3800">
                          <a:latin typeface="Arial" panose="020B0604020202020204" pitchFamily="34" charset="0"/>
                          <a:ea typeface="Malgun Gothic" panose="020B0503020000020004" pitchFamily="34" charset="-127"/>
                          <a:cs typeface="Arial" panose="020B0604020202020204" pitchFamily="34" charset="0"/>
                        </a:rPr>
                        <m:t> </m:t>
                      </m:r>
                      <m:r>
                        <m:rPr>
                          <m:nor/>
                        </m:rPr>
                        <a:rPr lang="en-US" sz="3800">
                          <a:latin typeface="Arial" panose="020B0604020202020204" pitchFamily="34" charset="0"/>
                          <a:ea typeface="Malgun Gothic" panose="020B0503020000020004" pitchFamily="34" charset="-127"/>
                          <a:cs typeface="Arial" panose="020B0604020202020204" pitchFamily="34" charset="0"/>
                        </a:rPr>
                        <m:t>l</m:t>
                      </m:r>
                      <m:r>
                        <m:rPr>
                          <m:nor/>
                        </m:rPr>
                        <a:rPr lang="en-US" sz="3800">
                          <a:latin typeface="Arial" panose="020B0604020202020204" pitchFamily="34" charset="0"/>
                          <a:ea typeface="Malgun Gothic" panose="020B0503020000020004" pitchFamily="34" charset="-127"/>
                          <a:cs typeface="Arial" panose="020B0604020202020204" pitchFamily="34" charset="0"/>
                        </a:rPr>
                        <m:t>à</m:t>
                      </m:r>
                      <m:r>
                        <a:rPr lang="en-US" sz="3800" b="0" i="1" smtClean="0">
                          <a:latin typeface="Cambria Math" panose="02040503050406030204" pitchFamily="18" charset="0"/>
                          <a:ea typeface="Malgun Gothic" panose="020B0503020000020004" pitchFamily="34" charset="-127"/>
                          <a:cs typeface="Arial" panose="020B0604020202020204" pitchFamily="34" charset="0"/>
                        </a:rPr>
                        <m:t> </m:t>
                      </m:r>
                      <m:f>
                        <m:fPr>
                          <m:ctrlPr>
                            <a:rPr lang="en-US" sz="38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36</m:t>
                          </m:r>
                        </m:num>
                        <m:den>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𝑥</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+3</m:t>
                          </m:r>
                        </m:den>
                      </m:f>
                      <m:r>
                        <a:rPr lang="en-US" sz="3800" b="0" i="1" smtClean="0">
                          <a:effectLst/>
                          <a:latin typeface="Cambria Math" panose="02040503050406030204" pitchFamily="18" charset="0"/>
                          <a:ea typeface="Malgun Gothic" panose="020B0503020000020004" pitchFamily="34" charset="-127"/>
                          <a:cs typeface="Times New Roman" panose="02020603050405020304" pitchFamily="18" charset="0"/>
                        </a:rPr>
                        <m:t> </m:t>
                      </m:r>
                      <m:r>
                        <m:rPr>
                          <m:nor/>
                        </m:rPr>
                        <a:rPr lang="en-US" sz="3800">
                          <a:latin typeface="Arial" panose="020B0604020202020204" pitchFamily="34" charset="0"/>
                          <a:ea typeface="Malgun Gothic" panose="020B0503020000020004" pitchFamily="34" charset="-127"/>
                          <a:cs typeface="Arial" panose="020B0604020202020204" pitchFamily="34" charset="0"/>
                        </a:rPr>
                        <m:t>(</m:t>
                      </m:r>
                      <m:r>
                        <m:rPr>
                          <m:nor/>
                        </m:rPr>
                        <a:rPr lang="en-US" sz="3800">
                          <a:latin typeface="Arial" panose="020B0604020202020204" pitchFamily="34" charset="0"/>
                          <a:ea typeface="Malgun Gothic" panose="020B0503020000020004" pitchFamily="34" charset="-127"/>
                          <a:cs typeface="Arial" panose="020B0604020202020204" pitchFamily="34" charset="0"/>
                        </a:rPr>
                        <m:t>gi</m:t>
                      </m:r>
                      <m:r>
                        <m:rPr>
                          <m:nor/>
                        </m:rPr>
                        <a:rPr lang="en-US" sz="3800">
                          <a:latin typeface="Arial" panose="020B0604020202020204" pitchFamily="34" charset="0"/>
                          <a:ea typeface="Malgun Gothic" panose="020B0503020000020004" pitchFamily="34" charset="-127"/>
                          <a:cs typeface="Arial" panose="020B0604020202020204" pitchFamily="34" charset="0"/>
                        </a:rPr>
                        <m:t>ờ)</m:t>
                      </m:r>
                    </m:oMath>
                  </m:oMathPara>
                </a14:m>
                <a:endParaRPr lang="en-US" sz="3800" smtClean="0">
                  <a:effectLst/>
                  <a:latin typeface="Arial" panose="020B0604020202020204" pitchFamily="34" charset="0"/>
                  <a:ea typeface="Malgun Gothic" panose="020B0503020000020004" pitchFamily="34" charset="-127"/>
                  <a:cs typeface="Arial" panose="020B0604020202020204" pitchFamily="34" charset="0"/>
                </a:endParaRPr>
              </a:p>
              <a:p>
                <a:pPr algn="just">
                  <a:lnSpc>
                    <a:spcPct val="130000"/>
                  </a:lnSpc>
                  <a:tabLst>
                    <a:tab pos="2719705" algn="l"/>
                  </a:tabLst>
                </a:pPr>
                <a14:m>
                  <m:oMathPara xmlns:m="http://schemas.openxmlformats.org/officeDocument/2006/math">
                    <m:oMathParaPr>
                      <m:jc m:val="left"/>
                    </m:oMathParaPr>
                    <m:oMath xmlns:m="http://schemas.openxmlformats.org/officeDocument/2006/math">
                      <m:r>
                        <m:rPr>
                          <m:nor/>
                        </m:rPr>
                        <a:rPr lang="en-US" sz="3800">
                          <a:latin typeface="Arial" panose="020B0604020202020204" pitchFamily="34" charset="0"/>
                          <a:ea typeface="Malgun Gothic" panose="020B0503020000020004" pitchFamily="34" charset="-127"/>
                          <a:cs typeface="Arial" panose="020B0604020202020204" pitchFamily="34" charset="0"/>
                        </a:rPr>
                        <m:t>Th</m:t>
                      </m:r>
                      <m:r>
                        <m:rPr>
                          <m:nor/>
                        </m:rPr>
                        <a:rPr lang="en-US" sz="3800">
                          <a:latin typeface="Arial" panose="020B0604020202020204" pitchFamily="34" charset="0"/>
                          <a:ea typeface="Malgun Gothic" panose="020B0503020000020004" pitchFamily="34" charset="-127"/>
                          <a:cs typeface="Arial" panose="020B0604020202020204" pitchFamily="34" charset="0"/>
                        </a:rPr>
                        <m:t>ờ</m:t>
                      </m:r>
                      <m:r>
                        <m:rPr>
                          <m:nor/>
                        </m:rPr>
                        <a:rPr lang="en-US" sz="3800">
                          <a:latin typeface="Arial" panose="020B0604020202020204" pitchFamily="34" charset="0"/>
                          <a:ea typeface="Malgun Gothic" panose="020B0503020000020004" pitchFamily="34" charset="-127"/>
                          <a:cs typeface="Arial" panose="020B0604020202020204" pitchFamily="34" charset="0"/>
                        </a:rPr>
                        <m:t>i</m:t>
                      </m:r>
                      <m:r>
                        <m:rPr>
                          <m:nor/>
                        </m:rPr>
                        <a:rPr lang="en-US" sz="3800">
                          <a:latin typeface="Arial" panose="020B0604020202020204" pitchFamily="34" charset="0"/>
                          <a:ea typeface="Malgun Gothic" panose="020B0503020000020004" pitchFamily="34" charset="-127"/>
                          <a:cs typeface="Arial" panose="020B0604020202020204" pitchFamily="34" charset="0"/>
                        </a:rPr>
                        <m:t> </m:t>
                      </m:r>
                      <m:r>
                        <m:rPr>
                          <m:nor/>
                        </m:rPr>
                        <a:rPr lang="en-US" sz="3800">
                          <a:latin typeface="Arial" panose="020B0604020202020204" pitchFamily="34" charset="0"/>
                          <a:ea typeface="Malgun Gothic" panose="020B0503020000020004" pitchFamily="34" charset="-127"/>
                          <a:cs typeface="Arial" panose="020B0604020202020204" pitchFamily="34" charset="0"/>
                        </a:rPr>
                        <m:t>gian</m:t>
                      </m:r>
                      <m:r>
                        <m:rPr>
                          <m:nor/>
                        </m:rPr>
                        <a:rPr lang="en-US" sz="3800">
                          <a:latin typeface="Arial" panose="020B0604020202020204" pitchFamily="34" charset="0"/>
                          <a:ea typeface="Malgun Gothic" panose="020B0503020000020004" pitchFamily="34" charset="-127"/>
                          <a:cs typeface="Arial" panose="020B0604020202020204" pitchFamily="34" charset="0"/>
                        </a:rPr>
                        <m:t> </m:t>
                      </m:r>
                      <m:r>
                        <m:rPr>
                          <m:nor/>
                        </m:rPr>
                        <a:rPr lang="en-US" sz="3800">
                          <a:latin typeface="Arial" panose="020B0604020202020204" pitchFamily="34" charset="0"/>
                          <a:ea typeface="Malgun Gothic" panose="020B0503020000020004" pitchFamily="34" charset="-127"/>
                          <a:cs typeface="Arial" panose="020B0604020202020204" pitchFamily="34" charset="0"/>
                        </a:rPr>
                        <m:t>ca</m:t>
                      </m:r>
                      <m:r>
                        <m:rPr>
                          <m:nor/>
                        </m:rPr>
                        <a:rPr lang="en-US" sz="3800">
                          <a:latin typeface="Arial" panose="020B0604020202020204" pitchFamily="34" charset="0"/>
                          <a:ea typeface="Malgun Gothic" panose="020B0503020000020004" pitchFamily="34" charset="-127"/>
                          <a:cs typeface="Arial" panose="020B0604020202020204" pitchFamily="34" charset="0"/>
                        </a:rPr>
                        <m:t> </m:t>
                      </m:r>
                      <m:r>
                        <m:rPr>
                          <m:nor/>
                        </m:rPr>
                        <a:rPr lang="en-US" sz="3800">
                          <a:latin typeface="Arial" panose="020B0604020202020204" pitchFamily="34" charset="0"/>
                          <a:ea typeface="Malgun Gothic" panose="020B0503020000020004" pitchFamily="34" charset="-127"/>
                          <a:cs typeface="Arial" panose="020B0604020202020204" pitchFamily="34" charset="0"/>
                        </a:rPr>
                        <m:t>n</m:t>
                      </m:r>
                      <m:r>
                        <m:rPr>
                          <m:nor/>
                        </m:rPr>
                        <a:rPr lang="en-US" sz="3800">
                          <a:latin typeface="Arial" panose="020B0604020202020204" pitchFamily="34" charset="0"/>
                          <a:ea typeface="Malgun Gothic" panose="020B0503020000020004" pitchFamily="34" charset="-127"/>
                          <a:cs typeface="Arial" panose="020B0604020202020204" pitchFamily="34" charset="0"/>
                        </a:rPr>
                        <m:t>ô đ</m:t>
                      </m:r>
                      <m:r>
                        <m:rPr>
                          <m:nor/>
                        </m:rPr>
                        <a:rPr lang="en-US" sz="3800">
                          <a:latin typeface="Arial" panose="020B0604020202020204" pitchFamily="34" charset="0"/>
                          <a:ea typeface="Malgun Gothic" panose="020B0503020000020004" pitchFamily="34" charset="-127"/>
                          <a:cs typeface="Arial" panose="020B0604020202020204" pitchFamily="34" charset="0"/>
                        </a:rPr>
                        <m:t>i</m:t>
                      </m:r>
                      <m:r>
                        <m:rPr>
                          <m:nor/>
                        </m:rPr>
                        <a:rPr lang="en-US" sz="3800">
                          <a:latin typeface="Arial" panose="020B0604020202020204" pitchFamily="34" charset="0"/>
                          <a:ea typeface="Malgun Gothic" panose="020B0503020000020004" pitchFamily="34" charset="-127"/>
                          <a:cs typeface="Arial" panose="020B0604020202020204" pitchFamily="34" charset="0"/>
                        </a:rPr>
                        <m:t> </m:t>
                      </m:r>
                      <m:r>
                        <m:rPr>
                          <m:nor/>
                        </m:rPr>
                        <a:rPr lang="en-US" sz="3800">
                          <a:latin typeface="Arial" panose="020B0604020202020204" pitchFamily="34" charset="0"/>
                          <a:ea typeface="Malgun Gothic" panose="020B0503020000020004" pitchFamily="34" charset="-127"/>
                          <a:cs typeface="Arial" panose="020B0604020202020204" pitchFamily="34" charset="0"/>
                        </a:rPr>
                        <m:t>ng</m:t>
                      </m:r>
                      <m:r>
                        <m:rPr>
                          <m:nor/>
                        </m:rPr>
                        <a:rPr lang="en-US" sz="3800">
                          <a:latin typeface="Arial" panose="020B0604020202020204" pitchFamily="34" charset="0"/>
                          <a:ea typeface="Malgun Gothic" panose="020B0503020000020004" pitchFamily="34" charset="-127"/>
                          <a:cs typeface="Arial" panose="020B0604020202020204" pitchFamily="34" charset="0"/>
                        </a:rPr>
                        <m:t>ượ</m:t>
                      </m:r>
                      <m:r>
                        <m:rPr>
                          <m:nor/>
                        </m:rPr>
                        <a:rPr lang="en-US" sz="3800">
                          <a:latin typeface="Arial" panose="020B0604020202020204" pitchFamily="34" charset="0"/>
                          <a:ea typeface="Malgun Gothic" panose="020B0503020000020004" pitchFamily="34" charset="-127"/>
                          <a:cs typeface="Arial" panose="020B0604020202020204" pitchFamily="34" charset="0"/>
                        </a:rPr>
                        <m:t>c</m:t>
                      </m:r>
                      <m:r>
                        <m:rPr>
                          <m:nor/>
                        </m:rPr>
                        <a:rPr lang="en-US" sz="3800">
                          <a:latin typeface="Arial" panose="020B0604020202020204" pitchFamily="34" charset="0"/>
                          <a:ea typeface="Malgun Gothic" panose="020B0503020000020004" pitchFamily="34" charset="-127"/>
                          <a:cs typeface="Arial" panose="020B0604020202020204" pitchFamily="34" charset="0"/>
                        </a:rPr>
                        <m:t> </m:t>
                      </m:r>
                      <m:r>
                        <m:rPr>
                          <m:nor/>
                        </m:rPr>
                        <a:rPr lang="en-US" sz="3800">
                          <a:latin typeface="Arial" panose="020B0604020202020204" pitchFamily="34" charset="0"/>
                          <a:ea typeface="Malgun Gothic" panose="020B0503020000020004" pitchFamily="34" charset="-127"/>
                          <a:cs typeface="Arial" panose="020B0604020202020204" pitchFamily="34" charset="0"/>
                        </a:rPr>
                        <m:t>d</m:t>
                      </m:r>
                      <m:r>
                        <m:rPr>
                          <m:nor/>
                        </m:rPr>
                        <a:rPr lang="en-US" sz="3800">
                          <a:latin typeface="Arial" panose="020B0604020202020204" pitchFamily="34" charset="0"/>
                          <a:ea typeface="Malgun Gothic" panose="020B0503020000020004" pitchFamily="34" charset="-127"/>
                          <a:cs typeface="Arial" panose="020B0604020202020204" pitchFamily="34" charset="0"/>
                        </a:rPr>
                        <m:t>ò</m:t>
                      </m:r>
                      <m:r>
                        <m:rPr>
                          <m:nor/>
                        </m:rPr>
                        <a:rPr lang="en-US" sz="3800">
                          <a:latin typeface="Arial" panose="020B0604020202020204" pitchFamily="34" charset="0"/>
                          <a:ea typeface="Malgun Gothic" panose="020B0503020000020004" pitchFamily="34" charset="-127"/>
                          <a:cs typeface="Arial" panose="020B0604020202020204" pitchFamily="34" charset="0"/>
                        </a:rPr>
                        <m:t>ng</m:t>
                      </m:r>
                      <m:r>
                        <m:rPr>
                          <m:nor/>
                        </m:rPr>
                        <a:rPr lang="en-US" sz="3800">
                          <a:latin typeface="Arial" panose="020B0604020202020204" pitchFamily="34" charset="0"/>
                          <a:ea typeface="Malgun Gothic" panose="020B0503020000020004" pitchFamily="34" charset="-127"/>
                          <a:cs typeface="Arial" panose="020B0604020202020204" pitchFamily="34" charset="0"/>
                        </a:rPr>
                        <m:t> 36 </m:t>
                      </m:r>
                      <m:r>
                        <m:rPr>
                          <m:nor/>
                        </m:rPr>
                        <a:rPr lang="en-US" sz="3800">
                          <a:latin typeface="Arial" panose="020B0604020202020204" pitchFamily="34" charset="0"/>
                          <a:ea typeface="Malgun Gothic" panose="020B0503020000020004" pitchFamily="34" charset="-127"/>
                          <a:cs typeface="Arial" panose="020B0604020202020204" pitchFamily="34" charset="0"/>
                        </a:rPr>
                        <m:t>km</m:t>
                      </m:r>
                      <m:r>
                        <m:rPr>
                          <m:nor/>
                        </m:rPr>
                        <a:rPr lang="en-US" sz="3800">
                          <a:latin typeface="Arial" panose="020B0604020202020204" pitchFamily="34" charset="0"/>
                          <a:ea typeface="Malgun Gothic" panose="020B0503020000020004" pitchFamily="34" charset="-127"/>
                          <a:cs typeface="Arial" panose="020B0604020202020204" pitchFamily="34" charset="0"/>
                        </a:rPr>
                        <m:t> </m:t>
                      </m:r>
                      <m:r>
                        <m:rPr>
                          <m:nor/>
                        </m:rPr>
                        <a:rPr lang="en-US" sz="3800">
                          <a:latin typeface="Arial" panose="020B0604020202020204" pitchFamily="34" charset="0"/>
                          <a:ea typeface="Malgun Gothic" panose="020B0503020000020004" pitchFamily="34" charset="-127"/>
                          <a:cs typeface="Arial" panose="020B0604020202020204" pitchFamily="34" charset="0"/>
                        </a:rPr>
                        <m:t>l</m:t>
                      </m:r>
                      <m:r>
                        <m:rPr>
                          <m:nor/>
                        </m:rPr>
                        <a:rPr lang="en-US" sz="3800">
                          <a:latin typeface="Arial" panose="020B0604020202020204" pitchFamily="34" charset="0"/>
                          <a:ea typeface="Malgun Gothic" panose="020B0503020000020004" pitchFamily="34" charset="-127"/>
                          <a:cs typeface="Arial" panose="020B0604020202020204" pitchFamily="34" charset="0"/>
                        </a:rPr>
                        <m:t>à</m:t>
                      </m:r>
                      <m:r>
                        <a:rPr lang="en-US" sz="3800" b="0" i="1" smtClean="0">
                          <a:latin typeface="Cambria Math" panose="02040503050406030204" pitchFamily="18" charset="0"/>
                          <a:ea typeface="Malgun Gothic" panose="020B0503020000020004" pitchFamily="34" charset="-127"/>
                          <a:cs typeface="Arial" panose="020B0604020202020204" pitchFamily="34" charset="0"/>
                        </a:rPr>
                        <m:t> </m:t>
                      </m:r>
                      <m:f>
                        <m:fPr>
                          <m:ctrlPr>
                            <a:rPr lang="en-US" sz="38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36</m:t>
                          </m:r>
                        </m:num>
                        <m:den>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𝑥</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−3</m:t>
                          </m:r>
                        </m:den>
                      </m:f>
                      <m:r>
                        <m:rPr>
                          <m:nor/>
                        </m:rPr>
                        <a:rPr lang="en-US" sz="3800" b="0" i="0" smtClean="0">
                          <a:effectLst/>
                          <a:latin typeface="Cambria Math" panose="02040503050406030204" pitchFamily="18" charset="0"/>
                          <a:ea typeface="Malgun Gothic" panose="020B0503020000020004" pitchFamily="34" charset="-127"/>
                          <a:cs typeface="Times New Roman" panose="02020603050405020304" pitchFamily="18" charset="0"/>
                        </a:rPr>
                        <m:t> </m:t>
                      </m:r>
                      <m:r>
                        <m:rPr>
                          <m:nor/>
                        </m:rPr>
                        <a:rPr lang="en-US" sz="3800">
                          <a:latin typeface="Arial" panose="020B0604020202020204" pitchFamily="34" charset="0"/>
                          <a:ea typeface="Malgun Gothic" panose="020B0503020000020004" pitchFamily="34" charset="-127"/>
                          <a:cs typeface="Arial" panose="020B0604020202020204" pitchFamily="34" charset="0"/>
                        </a:rPr>
                        <m:t>(</m:t>
                      </m:r>
                      <m:r>
                        <m:rPr>
                          <m:nor/>
                        </m:rPr>
                        <a:rPr lang="en-US" sz="3800">
                          <a:latin typeface="Arial" panose="020B0604020202020204" pitchFamily="34" charset="0"/>
                          <a:ea typeface="Malgun Gothic" panose="020B0503020000020004" pitchFamily="34" charset="-127"/>
                          <a:cs typeface="Arial" panose="020B0604020202020204" pitchFamily="34" charset="0"/>
                        </a:rPr>
                        <m:t>gi</m:t>
                      </m:r>
                      <m:r>
                        <m:rPr>
                          <m:nor/>
                        </m:rPr>
                        <a:rPr lang="en-US" sz="3800">
                          <a:latin typeface="Arial" panose="020B0604020202020204" pitchFamily="34" charset="0"/>
                          <a:ea typeface="Malgun Gothic" panose="020B0503020000020004" pitchFamily="34" charset="-127"/>
                          <a:cs typeface="Arial" panose="020B0604020202020204" pitchFamily="34" charset="0"/>
                        </a:rPr>
                        <m:t>ờ)</m:t>
                      </m:r>
                    </m:oMath>
                  </m:oMathPara>
                </a14:m>
                <a:endParaRPr lang="en-US" sz="38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3" name="Rectangle 32"/>
              <p:cNvSpPr>
                <a:spLocks noRot="1" noChangeAspect="1" noMove="1" noResize="1" noEditPoints="1" noAdjustHandles="1" noChangeArrowheads="1" noChangeShapeType="1" noTextEdit="1"/>
              </p:cNvSpPr>
              <p:nvPr/>
            </p:nvSpPr>
            <p:spPr>
              <a:xfrm>
                <a:off x="2664983" y="4610100"/>
                <a:ext cx="16687800" cy="5592878"/>
              </a:xfrm>
              <a:prstGeom prst="rect">
                <a:avLst/>
              </a:prstGeom>
              <a:blipFill>
                <a:blip r:embed="rId8"/>
                <a:stretch>
                  <a:fillRect l="-1205"/>
                </a:stretch>
              </a:blipFill>
            </p:spPr>
            <p:txBody>
              <a:bodyPr/>
              <a:lstStyle/>
              <a:p>
                <a:r>
                  <a:rPr lang="en-US">
                    <a:noFill/>
                  </a:rPr>
                  <a:t> </a:t>
                </a:r>
              </a:p>
            </p:txBody>
          </p:sp>
        </mc:Fallback>
      </mc:AlternateContent>
      <p:sp>
        <p:nvSpPr>
          <p:cNvPr id="11" name="Freeform 25"/>
          <p:cNvSpPr/>
          <p:nvPr/>
        </p:nvSpPr>
        <p:spPr>
          <a:xfrm rot="-1023349">
            <a:off x="15915552" y="7132533"/>
            <a:ext cx="3259618" cy="4056085"/>
          </a:xfrm>
          <a:custGeom>
            <a:avLst/>
            <a:gdLst/>
            <a:ahLst/>
            <a:cxnLst/>
            <a:rect l="l" t="t" r="r" b="b"/>
            <a:pathLst>
              <a:path w="3259618" h="4056085">
                <a:moveTo>
                  <a:pt x="0" y="0"/>
                </a:moveTo>
                <a:lnTo>
                  <a:pt x="3259617" y="0"/>
                </a:lnTo>
                <a:lnTo>
                  <a:pt x="3259617" y="4056085"/>
                </a:lnTo>
                <a:lnTo>
                  <a:pt x="0" y="4056085"/>
                </a:lnTo>
                <a:lnTo>
                  <a:pt x="0" y="0"/>
                </a:lnTo>
                <a:close/>
              </a:path>
            </a:pathLst>
          </a:custGeom>
          <a:blipFill>
            <a:blip r:embed="rId9">
              <a:extLst>
                <a:ext uri="{96DAC541-7B7A-43D3-8B79-37D633B846F1}">
                  <asvg:svgBlip xmlns="" xmlns:asvg="http://schemas.microsoft.com/office/drawing/2016/SVG/main" r:embed="rId5"/>
                </a:ext>
              </a:extLst>
            </a:blip>
            <a:stretch>
              <a:fillRect/>
            </a:stretch>
          </a:blipFill>
        </p:spPr>
      </p:sp>
    </p:spTree>
    <p:extLst>
      <p:ext uri="{BB962C8B-B14F-4D97-AF65-F5344CB8AC3E}">
        <p14:creationId xmlns:p14="http://schemas.microsoft.com/office/powerpoint/2010/main" val="2099317286"/>
      </p:ext>
    </p:extLst>
  </p:cSld>
  <p:clrMapOvr>
    <a:masterClrMapping/>
  </p:clrMapOvr>
  <p:transition spd="med">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anim calcmode="lin" valueType="num">
                                      <p:cBhvr>
                                        <p:cTn id="8" dur="500" fill="hold"/>
                                        <p:tgtEl>
                                          <p:spTgt spid="26"/>
                                        </p:tgtEl>
                                        <p:attrNameLst>
                                          <p:attrName>ppt_x</p:attrName>
                                        </p:attrNameLst>
                                      </p:cBhvr>
                                      <p:tavLst>
                                        <p:tav tm="0">
                                          <p:val>
                                            <p:strVal val="#ppt_x"/>
                                          </p:val>
                                        </p:tav>
                                        <p:tav tm="100000">
                                          <p:val>
                                            <p:strVal val="#ppt_x"/>
                                          </p:val>
                                        </p:tav>
                                      </p:tavLst>
                                    </p:anim>
                                    <p:anim calcmode="lin" valueType="num">
                                      <p:cBhvr>
                                        <p:cTn id="9" dur="5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2"/>
                                        </p:tgtEl>
                                        <p:attrNameLst>
                                          <p:attrName>style.visibility</p:attrName>
                                        </p:attrNameLst>
                                      </p:cBhvr>
                                      <p:to>
                                        <p:strVal val="visible"/>
                                      </p:to>
                                    </p:set>
                                    <p:anim calcmode="lin" valueType="num">
                                      <p:cBhvr>
                                        <p:cTn id="14" dur="500" fill="hold"/>
                                        <p:tgtEl>
                                          <p:spTgt spid="32"/>
                                        </p:tgtEl>
                                        <p:attrNameLst>
                                          <p:attrName>ppt_w</p:attrName>
                                        </p:attrNameLst>
                                      </p:cBhvr>
                                      <p:tavLst>
                                        <p:tav tm="0">
                                          <p:val>
                                            <p:fltVal val="0"/>
                                          </p:val>
                                        </p:tav>
                                        <p:tav tm="100000">
                                          <p:val>
                                            <p:strVal val="#ppt_w"/>
                                          </p:val>
                                        </p:tav>
                                      </p:tavLst>
                                    </p:anim>
                                    <p:anim calcmode="lin" valueType="num">
                                      <p:cBhvr>
                                        <p:cTn id="15" dur="500" fill="hold"/>
                                        <p:tgtEl>
                                          <p:spTgt spid="32"/>
                                        </p:tgtEl>
                                        <p:attrNameLst>
                                          <p:attrName>ppt_h</p:attrName>
                                        </p:attrNameLst>
                                      </p:cBhvr>
                                      <p:tavLst>
                                        <p:tav tm="0">
                                          <p:val>
                                            <p:fltVal val="0"/>
                                          </p:val>
                                        </p:tav>
                                        <p:tav tm="100000">
                                          <p:val>
                                            <p:strVal val="#ppt_h"/>
                                          </p:val>
                                        </p:tav>
                                      </p:tavLst>
                                    </p:anim>
                                    <p:animEffect transition="in" filter="fade">
                                      <p:cBhvr>
                                        <p:cTn id="16" dur="500"/>
                                        <p:tgtEl>
                                          <p:spTgt spid="3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33">
                                            <p:txEl>
                                              <p:pRg st="0" end="0"/>
                                            </p:txEl>
                                          </p:spTgt>
                                        </p:tgtEl>
                                        <p:attrNameLst>
                                          <p:attrName>style.visibility</p:attrName>
                                        </p:attrNameLst>
                                      </p:cBhvr>
                                      <p:to>
                                        <p:strVal val="visible"/>
                                      </p:to>
                                    </p:set>
                                    <p:animEffect transition="in" filter="wipe(left)">
                                      <p:cBhvr>
                                        <p:cTn id="21" dur="500"/>
                                        <p:tgtEl>
                                          <p:spTgt spid="33">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33">
                                            <p:txEl>
                                              <p:pRg st="1" end="1"/>
                                            </p:txEl>
                                          </p:spTgt>
                                        </p:tgtEl>
                                        <p:attrNameLst>
                                          <p:attrName>style.visibility</p:attrName>
                                        </p:attrNameLst>
                                      </p:cBhvr>
                                      <p:to>
                                        <p:strVal val="visible"/>
                                      </p:to>
                                    </p:set>
                                    <p:animEffect transition="in" filter="wipe(left)">
                                      <p:cBhvr>
                                        <p:cTn id="26" dur="500"/>
                                        <p:tgtEl>
                                          <p:spTgt spid="33">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33">
                                            <p:txEl>
                                              <p:pRg st="2" end="2"/>
                                            </p:txEl>
                                          </p:spTgt>
                                        </p:tgtEl>
                                        <p:attrNameLst>
                                          <p:attrName>style.visibility</p:attrName>
                                        </p:attrNameLst>
                                      </p:cBhvr>
                                      <p:to>
                                        <p:strVal val="visible"/>
                                      </p:to>
                                    </p:set>
                                    <p:animEffect transition="in" filter="wipe(left)">
                                      <p:cBhvr>
                                        <p:cTn id="31" dur="500"/>
                                        <p:tgtEl>
                                          <p:spTgt spid="33">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33">
                                            <p:txEl>
                                              <p:pRg st="3" end="3"/>
                                            </p:txEl>
                                          </p:spTgt>
                                        </p:tgtEl>
                                        <p:attrNameLst>
                                          <p:attrName>style.visibility</p:attrName>
                                        </p:attrNameLst>
                                      </p:cBhvr>
                                      <p:to>
                                        <p:strVal val="visible"/>
                                      </p:to>
                                    </p:set>
                                    <p:animEffect transition="in" filter="wipe(left)">
                                      <p:cBhvr>
                                        <p:cTn id="36" dur="500"/>
                                        <p:tgtEl>
                                          <p:spTgt spid="33">
                                            <p:txEl>
                                              <p:pRg st="3" end="3"/>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33">
                                            <p:txEl>
                                              <p:pRg st="4" end="4"/>
                                            </p:txEl>
                                          </p:spTgt>
                                        </p:tgtEl>
                                        <p:attrNameLst>
                                          <p:attrName>style.visibility</p:attrName>
                                        </p:attrNameLst>
                                      </p:cBhvr>
                                      <p:to>
                                        <p:strVal val="visible"/>
                                      </p:to>
                                    </p:set>
                                    <p:animEffect transition="in" filter="wipe(left)">
                                      <p:cBhvr>
                                        <p:cTn id="41" dur="500"/>
                                        <p:tgtEl>
                                          <p:spTgt spid="3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6EA"/>
        </a:solidFill>
        <a:effectLst/>
      </p:bgPr>
    </p:bg>
    <p:spTree>
      <p:nvGrpSpPr>
        <p:cNvPr id="1" name=""/>
        <p:cNvGrpSpPr/>
        <p:nvPr/>
      </p:nvGrpSpPr>
      <p:grpSpPr>
        <a:xfrm>
          <a:off x="0" y="0"/>
          <a:ext cx="0" cy="0"/>
          <a:chOff x="0" y="0"/>
          <a:chExt cx="0" cy="0"/>
        </a:xfrm>
      </p:grpSpPr>
      <p:grpSp>
        <p:nvGrpSpPr>
          <p:cNvPr id="32" name="Group 31"/>
          <p:cNvGrpSpPr/>
          <p:nvPr/>
        </p:nvGrpSpPr>
        <p:grpSpPr>
          <a:xfrm>
            <a:off x="609600" y="190500"/>
            <a:ext cx="1981200" cy="1447800"/>
            <a:chOff x="1844842" y="8071184"/>
            <a:chExt cx="1981200" cy="1447800"/>
          </a:xfrm>
          <a:scene3d>
            <a:camera prst="orthographicFront">
              <a:rot lat="0" lon="0" rev="0"/>
            </a:camera>
            <a:lightRig rig="balanced" dir="t">
              <a:rot lat="0" lon="0" rev="8700000"/>
            </a:lightRig>
          </a:scene3d>
        </p:grpSpPr>
        <p:sp>
          <p:nvSpPr>
            <p:cNvPr id="29" name="Freeform 13"/>
            <p:cNvSpPr/>
            <p:nvPr/>
          </p:nvSpPr>
          <p:spPr>
            <a:xfrm flipH="1">
              <a:off x="1844842" y="8071184"/>
              <a:ext cx="1981200" cy="1447800"/>
            </a:xfrm>
            <a:custGeom>
              <a:avLst/>
              <a:gdLst/>
              <a:ahLst/>
              <a:cxnLst/>
              <a:rect l="l" t="t" r="r" b="b"/>
              <a:pathLst>
                <a:path w="2488341" h="2117352">
                  <a:moveTo>
                    <a:pt x="2488341" y="0"/>
                  </a:moveTo>
                  <a:lnTo>
                    <a:pt x="0" y="0"/>
                  </a:lnTo>
                  <a:lnTo>
                    <a:pt x="0" y="2117352"/>
                  </a:lnTo>
                  <a:lnTo>
                    <a:pt x="2488341" y="2117352"/>
                  </a:lnTo>
                  <a:lnTo>
                    <a:pt x="2488341" y="0"/>
                  </a:lnTo>
                  <a:close/>
                </a:path>
              </a:pathLst>
            </a:custGeom>
            <a:blipFill>
              <a:blip r:embed="rId2">
                <a:extLst>
                  <a:ext uri="{96DAC541-7B7A-43D3-8B79-37D633B846F1}">
                    <asvg:svgBlip xmlns="" xmlns:asvg="http://schemas.microsoft.com/office/drawing/2016/SVG/main" r:embed="rId7"/>
                  </a:ext>
                </a:extLst>
              </a:blip>
              <a:stretch>
                <a:fillRect/>
              </a:stretch>
            </a:blipFill>
            <a:ln>
              <a:noFill/>
            </a:ln>
            <a:effectLst>
              <a:outerShdw blurRad="44450" dist="27940" dir="5400000" algn="ctr">
                <a:srgbClr val="000000">
                  <a:alpha val="32000"/>
                </a:srgbClr>
              </a:outerShdw>
            </a:effectLst>
            <a:sp3d>
              <a:bevelT w="190500" h="38100"/>
            </a:sp3d>
          </p:spPr>
        </p:sp>
        <p:sp>
          <p:nvSpPr>
            <p:cNvPr id="31" name="Rectangle 30"/>
            <p:cNvSpPr/>
            <p:nvPr/>
          </p:nvSpPr>
          <p:spPr>
            <a:xfrm>
              <a:off x="2223825" y="8338717"/>
              <a:ext cx="1326004" cy="707886"/>
            </a:xfrm>
            <a:prstGeom prst="rect">
              <a:avLst/>
            </a:prstGeom>
            <a:ln>
              <a:noFill/>
            </a:ln>
            <a:effectLst>
              <a:outerShdw blurRad="44450" dist="27940" dir="5400000" algn="ctr">
                <a:srgbClr val="000000">
                  <a:alpha val="32000"/>
                </a:srgbClr>
              </a:outerShdw>
            </a:effectLst>
            <a:sp3d>
              <a:bevelT w="190500" h="38100"/>
            </a:sp3d>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smtClean="0">
                  <a:ln>
                    <a:noFill/>
                  </a:ln>
                  <a:solidFill>
                    <a:prstClr val="black"/>
                  </a:solidFill>
                  <a:effectLst/>
                  <a:uLnTx/>
                  <a:uFillTx/>
                  <a:latin typeface="Arial"/>
                  <a:ea typeface="+mn-ea"/>
                  <a:cs typeface="Arial" panose="020B0604020202020204" pitchFamily="34" charset="0"/>
                  <a:sym typeface="Arial"/>
                </a:rPr>
                <a:t>Giải:</a:t>
              </a: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grpSp>
      <mc:AlternateContent xmlns:mc="http://schemas.openxmlformats.org/markup-compatibility/2006" xmlns:a14="http://schemas.microsoft.com/office/drawing/2010/main">
        <mc:Choice Requires="a14">
          <p:sp>
            <p:nvSpPr>
              <p:cNvPr id="33" name="Rectangle 32"/>
              <p:cNvSpPr/>
              <p:nvPr/>
            </p:nvSpPr>
            <p:spPr>
              <a:xfrm>
                <a:off x="609600" y="25946"/>
                <a:ext cx="17221200" cy="10527754"/>
              </a:xfrm>
              <a:prstGeom prst="rect">
                <a:avLst/>
              </a:prstGeom>
            </p:spPr>
            <p:txBody>
              <a:bodyPr wrap="square">
                <a:spAutoFit/>
              </a:bodyPr>
              <a:lstStyle/>
              <a:p>
                <a:pPr algn="just">
                  <a:lnSpc>
                    <a:spcPct val="150000"/>
                  </a:lnSpc>
                  <a:tabLst>
                    <a:tab pos="2719705" algn="l"/>
                  </a:tabLst>
                </a:pPr>
                <a14:m>
                  <m:oMathPara xmlns:m="http://schemas.openxmlformats.org/officeDocument/2006/math">
                    <m:oMathParaPr>
                      <m:jc m:val="centerGroup"/>
                    </m:oMathParaPr>
                    <m:oMath xmlns:m="http://schemas.openxmlformats.org/officeDocument/2006/math">
                      <m:r>
                        <m:rPr>
                          <m:nor/>
                        </m:rPr>
                        <a:rPr lang="en-US" sz="3800" b="0" i="0" smtClean="0">
                          <a:solidFill>
                            <a:prstClr val="black"/>
                          </a:solidFill>
                          <a:latin typeface="Arial" panose="020B0604020202020204" pitchFamily="34" charset="0"/>
                          <a:ea typeface="Malgun Gothic" panose="020B0503020000020004" pitchFamily="34" charset="-127"/>
                          <a:cs typeface="Arial" panose="020B0604020202020204" pitchFamily="34" charset="0"/>
                        </a:rPr>
                        <m:t>               </m:t>
                      </m:r>
                      <m:r>
                        <m:rPr>
                          <m:nor/>
                        </m:rPr>
                        <a:rPr lang="en-US" sz="3800" smtClean="0">
                          <a:solidFill>
                            <a:prstClr val="black"/>
                          </a:solidFill>
                          <a:latin typeface="Arial" panose="020B0604020202020204" pitchFamily="34" charset="0"/>
                          <a:ea typeface="Malgun Gothic" panose="020B0503020000020004" pitchFamily="34" charset="-127"/>
                          <a:cs typeface="Arial" panose="020B0604020202020204" pitchFamily="34" charset="0"/>
                        </a:rPr>
                        <m:t>Th</m:t>
                      </m:r>
                      <m:r>
                        <m:rPr>
                          <m:nor/>
                        </m:rPr>
                        <a:rPr lang="en-US" sz="3800" smtClean="0">
                          <a:solidFill>
                            <a:prstClr val="black"/>
                          </a:solidFill>
                          <a:latin typeface="Arial" panose="020B0604020202020204" pitchFamily="34" charset="0"/>
                          <a:ea typeface="Malgun Gothic" panose="020B0503020000020004" pitchFamily="34" charset="-127"/>
                          <a:cs typeface="Arial" panose="020B0604020202020204" pitchFamily="34" charset="0"/>
                        </a:rPr>
                        <m:t>ờ</m:t>
                      </m:r>
                      <m:r>
                        <m:rPr>
                          <m:nor/>
                        </m:rPr>
                        <a:rPr lang="en-US" sz="3800" smtClean="0">
                          <a:solidFill>
                            <a:prstClr val="black"/>
                          </a:solidFill>
                          <a:latin typeface="Arial" panose="020B0604020202020204" pitchFamily="34" charset="0"/>
                          <a:ea typeface="Malgun Gothic" panose="020B0503020000020004" pitchFamily="34" charset="-127"/>
                          <a:cs typeface="Arial" panose="020B0604020202020204" pitchFamily="34" charset="0"/>
                        </a:rPr>
                        <m:t>i</m:t>
                      </m:r>
                      <m:r>
                        <m:rPr>
                          <m:nor/>
                        </m:rPr>
                        <a:rPr lang="en-US" sz="3800" smtClean="0">
                          <a:solidFill>
                            <a:prstClr val="black"/>
                          </a:solidFill>
                          <a:latin typeface="Arial" panose="020B0604020202020204" pitchFamily="34" charset="0"/>
                          <a:ea typeface="Malgun Gothic" panose="020B0503020000020004" pitchFamily="34" charset="-127"/>
                          <a:cs typeface="Arial" panose="020B0604020202020204" pitchFamily="34" charset="0"/>
                        </a:rPr>
                        <m:t> </m:t>
                      </m:r>
                      <m:r>
                        <m:rPr>
                          <m:nor/>
                        </m:rPr>
                        <a:rPr lang="en-US" sz="3800" smtClean="0">
                          <a:solidFill>
                            <a:prstClr val="black"/>
                          </a:solidFill>
                          <a:latin typeface="Arial" panose="020B0604020202020204" pitchFamily="34" charset="0"/>
                          <a:ea typeface="Malgun Gothic" panose="020B0503020000020004" pitchFamily="34" charset="-127"/>
                          <a:cs typeface="Arial" panose="020B0604020202020204" pitchFamily="34" charset="0"/>
                        </a:rPr>
                        <m:t>gian</m:t>
                      </m:r>
                      <m:r>
                        <m:rPr>
                          <m:nor/>
                        </m:rPr>
                        <a:rPr lang="en-US" sz="3800" smtClean="0">
                          <a:solidFill>
                            <a:prstClr val="black"/>
                          </a:solidFill>
                          <a:latin typeface="Arial" panose="020B0604020202020204" pitchFamily="34" charset="0"/>
                          <a:ea typeface="Malgun Gothic" panose="020B0503020000020004" pitchFamily="34" charset="-127"/>
                          <a:cs typeface="Arial" panose="020B0604020202020204" pitchFamily="34" charset="0"/>
                        </a:rPr>
                        <m:t> </m:t>
                      </m:r>
                      <m:r>
                        <m:rPr>
                          <m:nor/>
                        </m:rPr>
                        <a:rPr lang="en-US" sz="3800" smtClean="0">
                          <a:solidFill>
                            <a:prstClr val="black"/>
                          </a:solidFill>
                          <a:latin typeface="Arial" panose="020B0604020202020204" pitchFamily="34" charset="0"/>
                          <a:ea typeface="Malgun Gothic" panose="020B0503020000020004" pitchFamily="34" charset="-127"/>
                          <a:cs typeface="Arial" panose="020B0604020202020204" pitchFamily="34" charset="0"/>
                        </a:rPr>
                        <m:t>ca</m:t>
                      </m:r>
                      <m:r>
                        <m:rPr>
                          <m:nor/>
                        </m:rPr>
                        <a:rPr lang="en-US" sz="3800" smtClean="0">
                          <a:solidFill>
                            <a:prstClr val="black"/>
                          </a:solidFill>
                          <a:latin typeface="Arial" panose="020B0604020202020204" pitchFamily="34" charset="0"/>
                          <a:ea typeface="Malgun Gothic" panose="020B0503020000020004" pitchFamily="34" charset="-127"/>
                          <a:cs typeface="Arial" panose="020B0604020202020204" pitchFamily="34" charset="0"/>
                        </a:rPr>
                        <m:t> </m:t>
                      </m:r>
                      <m:r>
                        <m:rPr>
                          <m:nor/>
                        </m:rPr>
                        <a:rPr lang="en-US" sz="3800" smtClean="0">
                          <a:solidFill>
                            <a:prstClr val="black"/>
                          </a:solidFill>
                          <a:latin typeface="Arial" panose="020B0604020202020204" pitchFamily="34" charset="0"/>
                          <a:ea typeface="Malgun Gothic" panose="020B0503020000020004" pitchFamily="34" charset="-127"/>
                          <a:cs typeface="Arial" panose="020B0604020202020204" pitchFamily="34" charset="0"/>
                        </a:rPr>
                        <m:t>n</m:t>
                      </m:r>
                      <m:r>
                        <m:rPr>
                          <m:nor/>
                        </m:rPr>
                        <a:rPr lang="en-US" sz="3800" smtClean="0">
                          <a:solidFill>
                            <a:prstClr val="black"/>
                          </a:solidFill>
                          <a:latin typeface="Arial" panose="020B0604020202020204" pitchFamily="34" charset="0"/>
                          <a:ea typeface="Malgun Gothic" panose="020B0503020000020004" pitchFamily="34" charset="-127"/>
                          <a:cs typeface="Arial" panose="020B0604020202020204" pitchFamily="34" charset="0"/>
                        </a:rPr>
                        <m:t>ô đ</m:t>
                      </m:r>
                      <m:r>
                        <m:rPr>
                          <m:nor/>
                        </m:rPr>
                        <a:rPr lang="en-US" sz="3800" smtClean="0">
                          <a:solidFill>
                            <a:prstClr val="black"/>
                          </a:solidFill>
                          <a:latin typeface="Arial" panose="020B0604020202020204" pitchFamily="34" charset="0"/>
                          <a:ea typeface="Malgun Gothic" panose="020B0503020000020004" pitchFamily="34" charset="-127"/>
                          <a:cs typeface="Arial" panose="020B0604020202020204" pitchFamily="34" charset="0"/>
                        </a:rPr>
                        <m:t>i</m:t>
                      </m:r>
                      <m:r>
                        <m:rPr>
                          <m:nor/>
                        </m:rPr>
                        <a:rPr lang="en-US" sz="3800" smtClean="0">
                          <a:solidFill>
                            <a:prstClr val="black"/>
                          </a:solidFill>
                          <a:latin typeface="Arial" panose="020B0604020202020204" pitchFamily="34" charset="0"/>
                          <a:ea typeface="Malgun Gothic" panose="020B0503020000020004" pitchFamily="34" charset="-127"/>
                          <a:cs typeface="Arial" panose="020B0604020202020204" pitchFamily="34" charset="0"/>
                        </a:rPr>
                        <m:t> </m:t>
                      </m:r>
                      <m:r>
                        <m:rPr>
                          <m:nor/>
                        </m:rPr>
                        <a:rPr lang="en-US" sz="3800" smtClean="0">
                          <a:solidFill>
                            <a:prstClr val="black"/>
                          </a:solidFill>
                          <a:latin typeface="Arial" panose="020B0604020202020204" pitchFamily="34" charset="0"/>
                          <a:ea typeface="Malgun Gothic" panose="020B0503020000020004" pitchFamily="34" charset="-127"/>
                          <a:cs typeface="Arial" panose="020B0604020202020204" pitchFamily="34" charset="0"/>
                        </a:rPr>
                        <m:t>qu</m:t>
                      </m:r>
                      <m:r>
                        <m:rPr>
                          <m:nor/>
                        </m:rPr>
                        <a:rPr lang="en-US" sz="3800" smtClean="0">
                          <a:solidFill>
                            <a:prstClr val="black"/>
                          </a:solidFill>
                          <a:latin typeface="Arial" panose="020B0604020202020204" pitchFamily="34" charset="0"/>
                          <a:ea typeface="Malgun Gothic" panose="020B0503020000020004" pitchFamily="34" charset="-127"/>
                          <a:cs typeface="Arial" panose="020B0604020202020204" pitchFamily="34" charset="0"/>
                        </a:rPr>
                        <m:t>ã</m:t>
                      </m:r>
                      <m:r>
                        <m:rPr>
                          <m:nor/>
                        </m:rPr>
                        <a:rPr lang="en-US" sz="3800" smtClean="0">
                          <a:solidFill>
                            <a:prstClr val="black"/>
                          </a:solidFill>
                          <a:latin typeface="Arial" panose="020B0604020202020204" pitchFamily="34" charset="0"/>
                          <a:ea typeface="Malgun Gothic" panose="020B0503020000020004" pitchFamily="34" charset="-127"/>
                          <a:cs typeface="Arial" panose="020B0604020202020204" pitchFamily="34" charset="0"/>
                        </a:rPr>
                        <m:t>ng</m:t>
                      </m:r>
                      <m:r>
                        <m:rPr>
                          <m:nor/>
                        </m:rPr>
                        <a:rPr lang="en-US" sz="3800" smtClean="0">
                          <a:solidFill>
                            <a:prstClr val="black"/>
                          </a:solidFill>
                          <a:latin typeface="Arial" panose="020B0604020202020204" pitchFamily="34" charset="0"/>
                          <a:ea typeface="Malgun Gothic" panose="020B0503020000020004" pitchFamily="34" charset="-127"/>
                          <a:cs typeface="Arial" panose="020B0604020202020204" pitchFamily="34" charset="0"/>
                        </a:rPr>
                        <m:t> đườ</m:t>
                      </m:r>
                      <m:r>
                        <m:rPr>
                          <m:nor/>
                        </m:rPr>
                        <a:rPr lang="en-US" sz="3800" smtClean="0">
                          <a:solidFill>
                            <a:prstClr val="black"/>
                          </a:solidFill>
                          <a:latin typeface="Arial" panose="020B0604020202020204" pitchFamily="34" charset="0"/>
                          <a:ea typeface="Malgun Gothic" panose="020B0503020000020004" pitchFamily="34" charset="-127"/>
                          <a:cs typeface="Arial" panose="020B0604020202020204" pitchFamily="34" charset="0"/>
                        </a:rPr>
                        <m:t>ng</m:t>
                      </m:r>
                      <m:r>
                        <m:rPr>
                          <m:nor/>
                        </m:rPr>
                        <a:rPr lang="en-US" sz="3800" smtClean="0">
                          <a:solidFill>
                            <a:prstClr val="black"/>
                          </a:solidFill>
                          <a:latin typeface="Arial" panose="020B0604020202020204" pitchFamily="34" charset="0"/>
                          <a:ea typeface="Malgun Gothic" panose="020B0503020000020004" pitchFamily="34" charset="-127"/>
                          <a:cs typeface="Arial" panose="020B0604020202020204" pitchFamily="34" charset="0"/>
                        </a:rPr>
                        <m:t> 75</m:t>
                      </m:r>
                      <m:r>
                        <m:rPr>
                          <m:nor/>
                        </m:rPr>
                        <a:rPr lang="en-US" sz="3800" smtClean="0">
                          <a:solidFill>
                            <a:prstClr val="black"/>
                          </a:solidFill>
                          <a:latin typeface="Arial" panose="020B0604020202020204" pitchFamily="34" charset="0"/>
                          <a:ea typeface="Malgun Gothic" panose="020B0503020000020004" pitchFamily="34" charset="-127"/>
                          <a:cs typeface="Arial" panose="020B0604020202020204" pitchFamily="34" charset="0"/>
                        </a:rPr>
                        <m:t>km</m:t>
                      </m:r>
                      <m:r>
                        <m:rPr>
                          <m:nor/>
                        </m:rPr>
                        <a:rPr lang="en-US" sz="3800" smtClean="0">
                          <a:solidFill>
                            <a:prstClr val="black"/>
                          </a:solidFill>
                          <a:latin typeface="Arial" panose="020B0604020202020204" pitchFamily="34" charset="0"/>
                          <a:ea typeface="Malgun Gothic" panose="020B0503020000020004" pitchFamily="34" charset="-127"/>
                          <a:cs typeface="Arial" panose="020B0604020202020204" pitchFamily="34" charset="0"/>
                        </a:rPr>
                        <m:t> </m:t>
                      </m:r>
                      <m:r>
                        <m:rPr>
                          <m:nor/>
                        </m:rPr>
                        <a:rPr lang="en-US" sz="3800" smtClean="0">
                          <a:solidFill>
                            <a:prstClr val="black"/>
                          </a:solidFill>
                          <a:latin typeface="Arial" panose="020B0604020202020204" pitchFamily="34" charset="0"/>
                          <a:ea typeface="Malgun Gothic" panose="020B0503020000020004" pitchFamily="34" charset="-127"/>
                          <a:cs typeface="Arial" panose="020B0604020202020204" pitchFamily="34" charset="0"/>
                        </a:rPr>
                        <m:t>khi</m:t>
                      </m:r>
                      <m:r>
                        <m:rPr>
                          <m:nor/>
                        </m:rPr>
                        <a:rPr lang="en-US" sz="3800" smtClean="0">
                          <a:solidFill>
                            <a:prstClr val="black"/>
                          </a:solidFill>
                          <a:latin typeface="Arial" panose="020B0604020202020204" pitchFamily="34" charset="0"/>
                          <a:ea typeface="Malgun Gothic" panose="020B0503020000020004" pitchFamily="34" charset="-127"/>
                          <a:cs typeface="Arial" panose="020B0604020202020204" pitchFamily="34" charset="0"/>
                        </a:rPr>
                        <m:t> </m:t>
                      </m:r>
                      <m:r>
                        <m:rPr>
                          <m:nor/>
                        </m:rPr>
                        <a:rPr lang="en-US" sz="3800" smtClean="0">
                          <a:solidFill>
                            <a:prstClr val="black"/>
                          </a:solidFill>
                          <a:latin typeface="Arial" panose="020B0604020202020204" pitchFamily="34" charset="0"/>
                          <a:ea typeface="Malgun Gothic" panose="020B0503020000020004" pitchFamily="34" charset="-127"/>
                          <a:cs typeface="Arial" panose="020B0604020202020204" pitchFamily="34" charset="0"/>
                        </a:rPr>
                        <m:t>n</m:t>
                      </m:r>
                      <m:r>
                        <m:rPr>
                          <m:nor/>
                        </m:rPr>
                        <a:rPr lang="en-US" sz="3800" smtClean="0">
                          <a:solidFill>
                            <a:prstClr val="black"/>
                          </a:solidFill>
                          <a:latin typeface="Arial" panose="020B0604020202020204" pitchFamily="34" charset="0"/>
                          <a:ea typeface="Malgun Gothic" panose="020B0503020000020004" pitchFamily="34" charset="-127"/>
                          <a:cs typeface="Arial" panose="020B0604020202020204" pitchFamily="34" charset="0"/>
                        </a:rPr>
                        <m:t>ướ</m:t>
                      </m:r>
                      <m:r>
                        <m:rPr>
                          <m:nor/>
                        </m:rPr>
                        <a:rPr lang="en-US" sz="3800" smtClean="0">
                          <a:solidFill>
                            <a:prstClr val="black"/>
                          </a:solidFill>
                          <a:latin typeface="Arial" panose="020B0604020202020204" pitchFamily="34" charset="0"/>
                          <a:ea typeface="Malgun Gothic" panose="020B0503020000020004" pitchFamily="34" charset="-127"/>
                          <a:cs typeface="Arial" panose="020B0604020202020204" pitchFamily="34" charset="0"/>
                        </a:rPr>
                        <m:t>c</m:t>
                      </m:r>
                      <m:r>
                        <m:rPr>
                          <m:nor/>
                        </m:rPr>
                        <a:rPr lang="en-US" sz="3800" smtClean="0">
                          <a:solidFill>
                            <a:prstClr val="black"/>
                          </a:solidFill>
                          <a:latin typeface="Arial" panose="020B0604020202020204" pitchFamily="34" charset="0"/>
                          <a:ea typeface="Malgun Gothic" panose="020B0503020000020004" pitchFamily="34" charset="-127"/>
                          <a:cs typeface="Arial" panose="020B0604020202020204" pitchFamily="34" charset="0"/>
                        </a:rPr>
                        <m:t> </m:t>
                      </m:r>
                      <m:r>
                        <m:rPr>
                          <m:nor/>
                        </m:rPr>
                        <a:rPr lang="en-US" sz="3800" smtClean="0">
                          <a:solidFill>
                            <a:prstClr val="black"/>
                          </a:solidFill>
                          <a:latin typeface="Arial" panose="020B0604020202020204" pitchFamily="34" charset="0"/>
                          <a:ea typeface="Malgun Gothic" panose="020B0503020000020004" pitchFamily="34" charset="-127"/>
                          <a:cs typeface="Arial" panose="020B0604020202020204" pitchFamily="34" charset="0"/>
                        </a:rPr>
                        <m:t>y</m:t>
                      </m:r>
                      <m:r>
                        <m:rPr>
                          <m:nor/>
                        </m:rPr>
                        <a:rPr lang="en-US" sz="3800" smtClean="0">
                          <a:solidFill>
                            <a:prstClr val="black"/>
                          </a:solidFill>
                          <a:latin typeface="Arial" panose="020B0604020202020204" pitchFamily="34" charset="0"/>
                          <a:ea typeface="Malgun Gothic" panose="020B0503020000020004" pitchFamily="34" charset="-127"/>
                          <a:cs typeface="Arial" panose="020B0604020202020204" pitchFamily="34" charset="0"/>
                        </a:rPr>
                        <m:t>ê</m:t>
                      </m:r>
                      <m:r>
                        <m:rPr>
                          <m:nor/>
                        </m:rPr>
                        <a:rPr lang="en-US" sz="3800" smtClean="0">
                          <a:solidFill>
                            <a:prstClr val="black"/>
                          </a:solidFill>
                          <a:latin typeface="Arial" panose="020B0604020202020204" pitchFamily="34" charset="0"/>
                          <a:ea typeface="Malgun Gothic" panose="020B0503020000020004" pitchFamily="34" charset="-127"/>
                          <a:cs typeface="Arial" panose="020B0604020202020204" pitchFamily="34" charset="0"/>
                        </a:rPr>
                        <m:t>n</m:t>
                      </m:r>
                      <m:r>
                        <m:rPr>
                          <m:nor/>
                        </m:rPr>
                        <a:rPr lang="en-US" sz="3800" smtClean="0">
                          <a:solidFill>
                            <a:prstClr val="black"/>
                          </a:solidFill>
                          <a:latin typeface="Arial" panose="020B0604020202020204" pitchFamily="34" charset="0"/>
                          <a:ea typeface="Malgun Gothic" panose="020B0503020000020004" pitchFamily="34" charset="-127"/>
                          <a:cs typeface="Arial" panose="020B0604020202020204" pitchFamily="34" charset="0"/>
                        </a:rPr>
                        <m:t> </m:t>
                      </m:r>
                      <m:r>
                        <m:rPr>
                          <m:nor/>
                        </m:rPr>
                        <a:rPr lang="en-US" sz="3800" smtClean="0">
                          <a:solidFill>
                            <a:prstClr val="black"/>
                          </a:solidFill>
                          <a:latin typeface="Arial" panose="020B0604020202020204" pitchFamily="34" charset="0"/>
                          <a:ea typeface="Malgun Gothic" panose="020B0503020000020004" pitchFamily="34" charset="-127"/>
                          <a:cs typeface="Arial" panose="020B0604020202020204" pitchFamily="34" charset="0"/>
                        </a:rPr>
                        <m:t>l</m:t>
                      </m:r>
                      <m:r>
                        <m:rPr>
                          <m:nor/>
                        </m:rPr>
                        <a:rPr lang="en-US" sz="3800" smtClean="0">
                          <a:solidFill>
                            <a:prstClr val="black"/>
                          </a:solidFill>
                          <a:latin typeface="Arial" panose="020B0604020202020204" pitchFamily="34" charset="0"/>
                          <a:ea typeface="Malgun Gothic" panose="020B0503020000020004" pitchFamily="34" charset="-127"/>
                          <a:cs typeface="Arial" panose="020B0604020202020204" pitchFamily="34" charset="0"/>
                        </a:rPr>
                        <m:t>ặ</m:t>
                      </m:r>
                      <m:r>
                        <m:rPr>
                          <m:nor/>
                        </m:rPr>
                        <a:rPr lang="en-US" sz="3800" smtClean="0">
                          <a:solidFill>
                            <a:prstClr val="black"/>
                          </a:solidFill>
                          <a:latin typeface="Arial" panose="020B0604020202020204" pitchFamily="34" charset="0"/>
                          <a:ea typeface="Malgun Gothic" panose="020B0503020000020004" pitchFamily="34" charset="-127"/>
                          <a:cs typeface="Arial" panose="020B0604020202020204" pitchFamily="34" charset="0"/>
                        </a:rPr>
                        <m:t>ng</m:t>
                      </m:r>
                      <m:r>
                        <m:rPr>
                          <m:nor/>
                        </m:rPr>
                        <a:rPr lang="en-US" sz="3800" smtClean="0">
                          <a:solidFill>
                            <a:prstClr val="black"/>
                          </a:solidFill>
                          <a:latin typeface="Arial" panose="020B0604020202020204" pitchFamily="34" charset="0"/>
                          <a:ea typeface="Malgun Gothic" panose="020B0503020000020004" pitchFamily="34" charset="-127"/>
                          <a:cs typeface="Arial" panose="020B0604020202020204" pitchFamily="34" charset="0"/>
                        </a:rPr>
                        <m:t> </m:t>
                      </m:r>
                      <m:r>
                        <m:rPr>
                          <m:nor/>
                        </m:rPr>
                        <a:rPr lang="en-US" sz="3800" smtClean="0">
                          <a:solidFill>
                            <a:prstClr val="black"/>
                          </a:solidFill>
                          <a:latin typeface="Arial" panose="020B0604020202020204" pitchFamily="34" charset="0"/>
                          <a:ea typeface="Malgun Gothic" panose="020B0503020000020004" pitchFamily="34" charset="-127"/>
                          <a:cs typeface="Arial" panose="020B0604020202020204" pitchFamily="34" charset="0"/>
                        </a:rPr>
                        <m:t>l</m:t>
                      </m:r>
                      <m:r>
                        <m:rPr>
                          <m:nor/>
                        </m:rPr>
                        <a:rPr lang="en-US" sz="3800" smtClean="0">
                          <a:solidFill>
                            <a:prstClr val="black"/>
                          </a:solidFill>
                          <a:latin typeface="Arial" panose="020B0604020202020204" pitchFamily="34" charset="0"/>
                          <a:ea typeface="Malgun Gothic" panose="020B0503020000020004" pitchFamily="34" charset="-127"/>
                          <a:cs typeface="Arial" panose="020B0604020202020204" pitchFamily="34" charset="0"/>
                        </a:rPr>
                        <m:t>à </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ctrlPr>
                        </m:fPr>
                        <m:num>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75</m:t>
                          </m:r>
                        </m:num>
                        <m:den>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𝑥</m:t>
                          </m:r>
                        </m:den>
                      </m:f>
                      <m:r>
                        <m:rPr>
                          <m:nor/>
                        </m:rPr>
                        <a:rPr lang="en-US" sz="3800">
                          <a:solidFill>
                            <a:prstClr val="black"/>
                          </a:solidFill>
                          <a:latin typeface="Arial" panose="020B0604020202020204" pitchFamily="34" charset="0"/>
                          <a:ea typeface="Malgun Gothic" panose="020B0503020000020004" pitchFamily="34" charset="-127"/>
                          <a:cs typeface="Arial" panose="020B0604020202020204" pitchFamily="34" charset="0"/>
                        </a:rPr>
                        <m:t>(</m:t>
                      </m:r>
                      <m:r>
                        <m:rPr>
                          <m:nor/>
                        </m:rPr>
                        <a:rPr lang="en-US" sz="3800">
                          <a:solidFill>
                            <a:prstClr val="black"/>
                          </a:solidFill>
                          <a:latin typeface="Arial" panose="020B0604020202020204" pitchFamily="34" charset="0"/>
                          <a:ea typeface="Malgun Gothic" panose="020B0503020000020004" pitchFamily="34" charset="-127"/>
                          <a:cs typeface="Arial" panose="020B0604020202020204" pitchFamily="34" charset="0"/>
                        </a:rPr>
                        <m:t>gi</m:t>
                      </m:r>
                      <m:r>
                        <m:rPr>
                          <m:nor/>
                        </m:rPr>
                        <a:rPr lang="en-US" sz="3800">
                          <a:solidFill>
                            <a:prstClr val="black"/>
                          </a:solidFill>
                          <a:latin typeface="Arial" panose="020B0604020202020204" pitchFamily="34" charset="0"/>
                          <a:ea typeface="Malgun Gothic" panose="020B0503020000020004" pitchFamily="34" charset="-127"/>
                          <a:cs typeface="Arial" panose="020B0604020202020204" pitchFamily="34" charset="0"/>
                        </a:rPr>
                        <m:t>ờ)</m:t>
                      </m:r>
                    </m:oMath>
                  </m:oMathPara>
                </a14:m>
                <a:endPar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endParaRPr>
              </a:p>
              <a:p>
                <a:pPr lvl="0" algn="just">
                  <a:lnSpc>
                    <a:spcPct val="150000"/>
                  </a:lnSpc>
                  <a:tabLst>
                    <a:tab pos="2719705" algn="l"/>
                  </a:tabLst>
                </a:pPr>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rPr>
                  <a:t>Theo </a:t>
                </a: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rPr>
                  <a:t>đề bài ta có phương trình</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just" defTabSz="914400" rtl="0" eaLnBrk="1" fontAlgn="auto" latinLnBrk="0" hangingPunct="1">
                  <a:lnSpc>
                    <a:spcPct val="130000"/>
                  </a:lnSpc>
                  <a:buClrTx/>
                  <a:buSzTx/>
                  <a:buFontTx/>
                  <a:buNone/>
                  <a:tabLst>
                    <a:tab pos="2719705" algn="l"/>
                  </a:tabLst>
                  <a:defRPr/>
                </a:pPr>
                <a14:m>
                  <m:oMathPara xmlns:m="http://schemas.openxmlformats.org/officeDocument/2006/math">
                    <m:oMathParaPr>
                      <m:jc m:val="centerGroup"/>
                    </m:oMathParaPr>
                    <m:oMath xmlns:m="http://schemas.openxmlformats.org/officeDocument/2006/math">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ctrlPr>
                        </m:fPr>
                        <m:num>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36</m:t>
                          </m:r>
                        </m:num>
                        <m:den>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𝑥</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+3</m:t>
                          </m:r>
                        </m:den>
                      </m:f>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ctrlPr>
                        </m:fPr>
                        <m:num>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36</m:t>
                          </m:r>
                        </m:num>
                        <m:den>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𝑥</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−3</m:t>
                          </m:r>
                        </m:den>
                      </m:f>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ctrlPr>
                        </m:fPr>
                        <m:num>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75</m:t>
                          </m:r>
                        </m:num>
                        <m:den>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𝑥</m:t>
                          </m:r>
                        </m:den>
                      </m:f>
                    </m:oMath>
                  </m:oMathPara>
                </a14:m>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just" defTabSz="914400" rtl="0" eaLnBrk="1" fontAlgn="auto" latinLnBrk="0" hangingPunct="1">
                  <a:lnSpc>
                    <a:spcPct val="150000"/>
                  </a:lnSpc>
                  <a:buClrTx/>
                  <a:buSzTx/>
                  <a:buFontTx/>
                  <a:buNone/>
                  <a:tabLst>
                    <a:tab pos="2719705" algn="l"/>
                  </a:tabLst>
                  <a:defRPr/>
                </a:pPr>
                <a14:m>
                  <m:oMathPara xmlns:m="http://schemas.openxmlformats.org/officeDocument/2006/math">
                    <m:oMathParaPr>
                      <m:jc m:val="centerGroup"/>
                    </m:oMathParaPr>
                    <m:oMath xmlns:m="http://schemas.openxmlformats.org/officeDocument/2006/math">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ctrlPr>
                        </m:fPr>
                        <m:num>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36</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𝑥</m:t>
                          </m:r>
                          <m:d>
                            <m:d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ctrlPr>
                            </m:dPr>
                            <m:e>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𝑥</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−3</m:t>
                              </m:r>
                            </m:e>
                          </m:d>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+36</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𝑥</m:t>
                          </m:r>
                          <m:d>
                            <m:d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ctrlPr>
                            </m:dPr>
                            <m:e>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𝑥</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+3</m:t>
                              </m:r>
                            </m:e>
                          </m:d>
                        </m:num>
                        <m:den>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𝑥</m:t>
                          </m:r>
                          <m:d>
                            <m:d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ctrlPr>
                            </m:dPr>
                            <m:e>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𝑥</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−3</m:t>
                              </m:r>
                            </m:e>
                          </m:d>
                          <m:d>
                            <m:d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ctrlPr>
                            </m:dPr>
                            <m:e>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𝑥</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+3</m:t>
                              </m:r>
                            </m:e>
                          </m:d>
                        </m:den>
                      </m:f>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ctrlPr>
                        </m:fPr>
                        <m:num>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75</m:t>
                          </m:r>
                          <m:d>
                            <m:d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ctrlPr>
                            </m:dPr>
                            <m:e>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𝑥</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+3</m:t>
                              </m:r>
                            </m:e>
                          </m:d>
                          <m:d>
                            <m:d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ctrlPr>
                            </m:dPr>
                            <m:e>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𝑥</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−3</m:t>
                              </m:r>
                            </m:e>
                          </m:d>
                        </m:num>
                        <m:den>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𝑥</m:t>
                          </m:r>
                          <m:d>
                            <m:d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ctrlPr>
                            </m:dPr>
                            <m:e>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𝑥</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−3</m:t>
                              </m:r>
                            </m:e>
                          </m:d>
                          <m:d>
                            <m:d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ctrlPr>
                            </m:dPr>
                            <m:e>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𝑥</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+3</m:t>
                              </m:r>
                            </m:e>
                          </m:d>
                        </m:den>
                      </m:f>
                    </m:oMath>
                  </m:oMathPara>
                </a14:m>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just" defTabSz="914400" rtl="0" eaLnBrk="1" fontAlgn="auto" latinLnBrk="0" hangingPunct="1">
                  <a:lnSpc>
                    <a:spcPct val="150000"/>
                  </a:lnSpc>
                  <a:buClrTx/>
                  <a:buSzTx/>
                  <a:buFontTx/>
                  <a:buNone/>
                  <a:tabLst>
                    <a:tab pos="2719705" algn="l"/>
                  </a:tabLst>
                  <a:defRPr/>
                </a:pPr>
                <a14:m>
                  <m:oMathPara xmlns:m="http://schemas.openxmlformats.org/officeDocument/2006/math">
                    <m:oMathParaPr>
                      <m:jc m:val="centerGroup"/>
                    </m:oMathParaPr>
                    <m:oMath xmlns:m="http://schemas.openxmlformats.org/officeDocument/2006/math">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36</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𝑥</m:t>
                      </m:r>
                      <m:d>
                        <m:d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ctrlPr>
                        </m:dPr>
                        <m:e>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𝑥</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−3</m:t>
                          </m:r>
                        </m:e>
                      </m:d>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+36</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𝑥</m:t>
                      </m:r>
                      <m:d>
                        <m:d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ctrlPr>
                        </m:dPr>
                        <m:e>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𝑥</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+3</m:t>
                          </m:r>
                        </m:e>
                      </m:d>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=75</m:t>
                      </m:r>
                      <m:d>
                        <m:d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ctrlPr>
                        </m:dPr>
                        <m:e>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𝑥</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+3</m:t>
                          </m:r>
                        </m:e>
                      </m:d>
                      <m:d>
                        <m:d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ctrlPr>
                        </m:dPr>
                        <m:e>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𝑥</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−3</m:t>
                          </m:r>
                        </m:e>
                      </m:d>
                    </m:oMath>
                  </m:oMathPara>
                </a14:m>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just" defTabSz="914400" rtl="0" eaLnBrk="1" fontAlgn="auto" latinLnBrk="0" hangingPunct="1">
                  <a:lnSpc>
                    <a:spcPct val="150000"/>
                  </a:lnSpc>
                  <a:buClrTx/>
                  <a:buSzTx/>
                  <a:buFontTx/>
                  <a:buNone/>
                  <a:tabLst>
                    <a:tab pos="2719705" algn="l"/>
                  </a:tabLst>
                  <a:defRPr/>
                </a:pPr>
                <a14:m>
                  <m:oMathPara xmlns:m="http://schemas.openxmlformats.org/officeDocument/2006/math">
                    <m:oMathParaPr>
                      <m:jc m:val="centerGroup"/>
                    </m:oMathParaPr>
                    <m:oMath xmlns:m="http://schemas.openxmlformats.org/officeDocument/2006/math">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12</m:t>
                      </m:r>
                      <m:sSup>
                        <m:sSup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ctrlPr>
                        </m:sSupPr>
                        <m:e>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𝑥</m:t>
                          </m:r>
                        </m:e>
                        <m:sup>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2</m:t>
                          </m:r>
                        </m:sup>
                      </m:sSup>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−36</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𝑥</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+12</m:t>
                      </m:r>
                      <m:sSup>
                        <m:sSup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ctrlPr>
                        </m:sSupPr>
                        <m:e>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𝑥</m:t>
                          </m:r>
                        </m:e>
                        <m:sup>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2</m:t>
                          </m:r>
                        </m:sup>
                      </m:sSup>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+36</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𝑥</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=25</m:t>
                      </m:r>
                      <m:sSup>
                        <m:sSup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ctrlPr>
                        </m:sSupPr>
                        <m:e>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𝑥</m:t>
                          </m:r>
                        </m:e>
                        <m:sup>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2</m:t>
                          </m:r>
                        </m:sup>
                      </m:sSup>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−225</m:t>
                      </m:r>
                    </m:oMath>
                  </m:oMathPara>
                </a14:m>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just" defTabSz="914400" rtl="0" eaLnBrk="1" fontAlgn="auto" latinLnBrk="0" hangingPunct="1">
                  <a:lnSpc>
                    <a:spcPct val="150000"/>
                  </a:lnSpc>
                  <a:buClrTx/>
                  <a:buSzTx/>
                  <a:buFontTx/>
                  <a:buNone/>
                  <a:tabLst>
                    <a:tab pos="2719705" algn="l"/>
                  </a:tabLst>
                  <a:defRPr/>
                </a:pPr>
                <a14:m>
                  <m:oMathPara xmlns:m="http://schemas.openxmlformats.org/officeDocument/2006/math">
                    <m:oMathParaPr>
                      <m:jc m:val="centerGroup"/>
                    </m:oMathParaPr>
                    <m:oMath xmlns:m="http://schemas.openxmlformats.org/officeDocument/2006/math">
                      <m:sSup>
                        <m:sSup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ctrlPr>
                        </m:sSupPr>
                        <m:e>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𝑥</m:t>
                          </m:r>
                        </m:e>
                        <m:sup>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2</m:t>
                          </m:r>
                        </m:sup>
                      </m:sSup>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=225</m:t>
                      </m:r>
                    </m:oMath>
                  </m:oMathPara>
                </a14:m>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ctr" defTabSz="914400" rtl="0" eaLnBrk="1" fontAlgn="auto" latinLnBrk="0" hangingPunct="1">
                  <a:lnSpc>
                    <a:spcPct val="150000"/>
                  </a:lnSpc>
                  <a:buClrTx/>
                  <a:buSzTx/>
                  <a:buFontTx/>
                  <a:buNone/>
                  <a:tabLst>
                    <a:tab pos="2719705" algn="l"/>
                  </a:tabLst>
                  <a:defRPr/>
                </a:pPr>
                <a14:m>
                  <m:oMath xmlns:m="http://schemas.openxmlformats.org/officeDocument/2006/math">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𝑥</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=15</m:t>
                    </m:r>
                  </m:oMath>
                </a14:m>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rPr>
                  <a:t> (TMĐK) hoặc </a:t>
                </a:r>
                <a14:m>
                  <m:oMath xmlns:m="http://schemas.openxmlformats.org/officeDocument/2006/math">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𝑥</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=−15</m:t>
                    </m:r>
                  </m:oMath>
                </a14:m>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rPr>
                  <a:t> (loại)</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just" defTabSz="914400" rtl="0" eaLnBrk="1" fontAlgn="auto" latinLnBrk="0" hangingPunct="1">
                  <a:lnSpc>
                    <a:spcPct val="150000"/>
                  </a:lnSpc>
                  <a:buClrTx/>
                  <a:buSzTx/>
                  <a:buFontTx/>
                  <a:buNone/>
                  <a:tabLst>
                    <a:tab pos="2719705" algn="l"/>
                  </a:tabLst>
                  <a:defRPr/>
                </a:pP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rPr>
                  <a:t>Vậy vận tốc thực của ca nô là 15 km/h.</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3" name="Rectangle 32"/>
              <p:cNvSpPr>
                <a:spLocks noRot="1" noChangeAspect="1" noMove="1" noResize="1" noEditPoints="1" noAdjustHandles="1" noChangeArrowheads="1" noChangeShapeType="1" noTextEdit="1"/>
              </p:cNvSpPr>
              <p:nvPr/>
            </p:nvSpPr>
            <p:spPr>
              <a:xfrm>
                <a:off x="609600" y="25946"/>
                <a:ext cx="17221200" cy="10527754"/>
              </a:xfrm>
              <a:prstGeom prst="rect">
                <a:avLst/>
              </a:prstGeom>
              <a:blipFill>
                <a:blip r:embed="rId8"/>
                <a:stretch>
                  <a:fillRect l="-1168"/>
                </a:stretch>
              </a:blipFill>
            </p:spPr>
            <p:txBody>
              <a:bodyPr/>
              <a:lstStyle/>
              <a:p>
                <a:r>
                  <a:rPr lang="en-US">
                    <a:noFill/>
                  </a:rPr>
                  <a:t> </a:t>
                </a:r>
              </a:p>
            </p:txBody>
          </p:sp>
        </mc:Fallback>
      </mc:AlternateContent>
      <p:sp>
        <p:nvSpPr>
          <p:cNvPr id="11" name="Freeform 25"/>
          <p:cNvSpPr/>
          <p:nvPr/>
        </p:nvSpPr>
        <p:spPr>
          <a:xfrm rot="-1023349">
            <a:off x="15915552" y="7132533"/>
            <a:ext cx="3259618" cy="4056085"/>
          </a:xfrm>
          <a:custGeom>
            <a:avLst/>
            <a:gdLst/>
            <a:ahLst/>
            <a:cxnLst/>
            <a:rect l="l" t="t" r="r" b="b"/>
            <a:pathLst>
              <a:path w="3259618" h="4056085">
                <a:moveTo>
                  <a:pt x="0" y="0"/>
                </a:moveTo>
                <a:lnTo>
                  <a:pt x="3259617" y="0"/>
                </a:lnTo>
                <a:lnTo>
                  <a:pt x="3259617" y="4056085"/>
                </a:lnTo>
                <a:lnTo>
                  <a:pt x="0" y="4056085"/>
                </a:lnTo>
                <a:lnTo>
                  <a:pt x="0" y="0"/>
                </a:lnTo>
                <a:close/>
              </a:path>
            </a:pathLst>
          </a:custGeom>
          <a:blipFill>
            <a:blip r:embed="rId9">
              <a:extLst>
                <a:ext uri="{96DAC541-7B7A-43D3-8B79-37D633B846F1}">
                  <asvg:svgBlip xmlns="" xmlns:asvg="http://schemas.microsoft.com/office/drawing/2016/SVG/main" r:embed="rId5"/>
                </a:ext>
              </a:extLst>
            </a:blip>
            <a:stretch>
              <a:fillRect/>
            </a:stretch>
          </a:blipFill>
        </p:spPr>
      </p:sp>
    </p:spTree>
    <p:extLst>
      <p:ext uri="{BB962C8B-B14F-4D97-AF65-F5344CB8AC3E}">
        <p14:creationId xmlns:p14="http://schemas.microsoft.com/office/powerpoint/2010/main" val="2420891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33">
                                            <p:txEl>
                                              <p:pRg st="0" end="0"/>
                                            </p:txEl>
                                          </p:spTgt>
                                        </p:tgtEl>
                                        <p:attrNameLst>
                                          <p:attrName>style.visibility</p:attrName>
                                        </p:attrNameLst>
                                      </p:cBhvr>
                                      <p:to>
                                        <p:strVal val="visible"/>
                                      </p:to>
                                    </p:set>
                                    <p:animEffect transition="in" filter="wipe(left)">
                                      <p:cBhvr>
                                        <p:cTn id="14" dur="500"/>
                                        <p:tgtEl>
                                          <p:spTgt spid="3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33">
                                            <p:txEl>
                                              <p:pRg st="1" end="1"/>
                                            </p:txEl>
                                          </p:spTgt>
                                        </p:tgtEl>
                                        <p:attrNameLst>
                                          <p:attrName>style.visibility</p:attrName>
                                        </p:attrNameLst>
                                      </p:cBhvr>
                                      <p:to>
                                        <p:strVal val="visible"/>
                                      </p:to>
                                    </p:set>
                                    <p:animEffect transition="in" filter="wipe(left)">
                                      <p:cBhvr>
                                        <p:cTn id="19" dur="500"/>
                                        <p:tgtEl>
                                          <p:spTgt spid="3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33">
                                            <p:txEl>
                                              <p:pRg st="2" end="2"/>
                                            </p:txEl>
                                          </p:spTgt>
                                        </p:tgtEl>
                                        <p:attrNameLst>
                                          <p:attrName>style.visibility</p:attrName>
                                        </p:attrNameLst>
                                      </p:cBhvr>
                                      <p:to>
                                        <p:strVal val="visible"/>
                                      </p:to>
                                    </p:set>
                                    <p:animEffect transition="in" filter="wipe(left)">
                                      <p:cBhvr>
                                        <p:cTn id="24" dur="500"/>
                                        <p:tgtEl>
                                          <p:spTgt spid="3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33">
                                            <p:txEl>
                                              <p:pRg st="3" end="3"/>
                                            </p:txEl>
                                          </p:spTgt>
                                        </p:tgtEl>
                                        <p:attrNameLst>
                                          <p:attrName>style.visibility</p:attrName>
                                        </p:attrNameLst>
                                      </p:cBhvr>
                                      <p:to>
                                        <p:strVal val="visible"/>
                                      </p:to>
                                    </p:set>
                                    <p:animEffect transition="in" filter="fade">
                                      <p:cBhvr>
                                        <p:cTn id="29" dur="500"/>
                                        <p:tgtEl>
                                          <p:spTgt spid="33">
                                            <p:txEl>
                                              <p:pRg st="3" end="3"/>
                                            </p:txEl>
                                          </p:spTgt>
                                        </p:tgtEl>
                                      </p:cBhvr>
                                    </p:animEffect>
                                    <p:anim calcmode="lin" valueType="num">
                                      <p:cBhvr>
                                        <p:cTn id="30" dur="500" fill="hold"/>
                                        <p:tgtEl>
                                          <p:spTgt spid="33">
                                            <p:txEl>
                                              <p:pRg st="3" end="3"/>
                                            </p:txEl>
                                          </p:spTgt>
                                        </p:tgtEl>
                                        <p:attrNameLst>
                                          <p:attrName>ppt_x</p:attrName>
                                        </p:attrNameLst>
                                      </p:cBhvr>
                                      <p:tavLst>
                                        <p:tav tm="0">
                                          <p:val>
                                            <p:strVal val="#ppt_x"/>
                                          </p:val>
                                        </p:tav>
                                        <p:tav tm="100000">
                                          <p:val>
                                            <p:strVal val="#ppt_x"/>
                                          </p:val>
                                        </p:tav>
                                      </p:tavLst>
                                    </p:anim>
                                    <p:anim calcmode="lin" valueType="num">
                                      <p:cBhvr>
                                        <p:cTn id="31" dur="500" fill="hold"/>
                                        <p:tgtEl>
                                          <p:spTgt spid="33">
                                            <p:txEl>
                                              <p:pRg st="3" end="3"/>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33">
                                            <p:txEl>
                                              <p:pRg st="4" end="4"/>
                                            </p:txEl>
                                          </p:spTgt>
                                        </p:tgtEl>
                                        <p:attrNameLst>
                                          <p:attrName>style.visibility</p:attrName>
                                        </p:attrNameLst>
                                      </p:cBhvr>
                                      <p:to>
                                        <p:strVal val="visible"/>
                                      </p:to>
                                    </p:set>
                                    <p:animEffect transition="in" filter="fade">
                                      <p:cBhvr>
                                        <p:cTn id="34" dur="500"/>
                                        <p:tgtEl>
                                          <p:spTgt spid="33">
                                            <p:txEl>
                                              <p:pRg st="4" end="4"/>
                                            </p:txEl>
                                          </p:spTgt>
                                        </p:tgtEl>
                                      </p:cBhvr>
                                    </p:animEffect>
                                    <p:anim calcmode="lin" valueType="num">
                                      <p:cBhvr>
                                        <p:cTn id="35" dur="500" fill="hold"/>
                                        <p:tgtEl>
                                          <p:spTgt spid="33">
                                            <p:txEl>
                                              <p:pRg st="4" end="4"/>
                                            </p:txEl>
                                          </p:spTgt>
                                        </p:tgtEl>
                                        <p:attrNameLst>
                                          <p:attrName>ppt_x</p:attrName>
                                        </p:attrNameLst>
                                      </p:cBhvr>
                                      <p:tavLst>
                                        <p:tav tm="0">
                                          <p:val>
                                            <p:strVal val="#ppt_x"/>
                                          </p:val>
                                        </p:tav>
                                        <p:tav tm="100000">
                                          <p:val>
                                            <p:strVal val="#ppt_x"/>
                                          </p:val>
                                        </p:tav>
                                      </p:tavLst>
                                    </p:anim>
                                    <p:anim calcmode="lin" valueType="num">
                                      <p:cBhvr>
                                        <p:cTn id="36" dur="500" fill="hold"/>
                                        <p:tgtEl>
                                          <p:spTgt spid="33">
                                            <p:txEl>
                                              <p:pRg st="4" end="4"/>
                                            </p:txEl>
                                          </p:spTgt>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33">
                                            <p:txEl>
                                              <p:pRg st="5" end="5"/>
                                            </p:txEl>
                                          </p:spTgt>
                                        </p:tgtEl>
                                        <p:attrNameLst>
                                          <p:attrName>style.visibility</p:attrName>
                                        </p:attrNameLst>
                                      </p:cBhvr>
                                      <p:to>
                                        <p:strVal val="visible"/>
                                      </p:to>
                                    </p:set>
                                    <p:animEffect transition="in" filter="fade">
                                      <p:cBhvr>
                                        <p:cTn id="39" dur="500"/>
                                        <p:tgtEl>
                                          <p:spTgt spid="33">
                                            <p:txEl>
                                              <p:pRg st="5" end="5"/>
                                            </p:txEl>
                                          </p:spTgt>
                                        </p:tgtEl>
                                      </p:cBhvr>
                                    </p:animEffect>
                                    <p:anim calcmode="lin" valueType="num">
                                      <p:cBhvr>
                                        <p:cTn id="40" dur="500" fill="hold"/>
                                        <p:tgtEl>
                                          <p:spTgt spid="33">
                                            <p:txEl>
                                              <p:pRg st="5" end="5"/>
                                            </p:txEl>
                                          </p:spTgt>
                                        </p:tgtEl>
                                        <p:attrNameLst>
                                          <p:attrName>ppt_x</p:attrName>
                                        </p:attrNameLst>
                                      </p:cBhvr>
                                      <p:tavLst>
                                        <p:tav tm="0">
                                          <p:val>
                                            <p:strVal val="#ppt_x"/>
                                          </p:val>
                                        </p:tav>
                                        <p:tav tm="100000">
                                          <p:val>
                                            <p:strVal val="#ppt_x"/>
                                          </p:val>
                                        </p:tav>
                                      </p:tavLst>
                                    </p:anim>
                                    <p:anim calcmode="lin" valueType="num">
                                      <p:cBhvr>
                                        <p:cTn id="41" dur="500" fill="hold"/>
                                        <p:tgtEl>
                                          <p:spTgt spid="33">
                                            <p:txEl>
                                              <p:pRg st="5" end="5"/>
                                            </p:txEl>
                                          </p:spTgt>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33">
                                            <p:txEl>
                                              <p:pRg st="6" end="6"/>
                                            </p:txEl>
                                          </p:spTgt>
                                        </p:tgtEl>
                                        <p:attrNameLst>
                                          <p:attrName>style.visibility</p:attrName>
                                        </p:attrNameLst>
                                      </p:cBhvr>
                                      <p:to>
                                        <p:strVal val="visible"/>
                                      </p:to>
                                    </p:set>
                                    <p:animEffect transition="in" filter="fade">
                                      <p:cBhvr>
                                        <p:cTn id="44" dur="500"/>
                                        <p:tgtEl>
                                          <p:spTgt spid="33">
                                            <p:txEl>
                                              <p:pRg st="6" end="6"/>
                                            </p:txEl>
                                          </p:spTgt>
                                        </p:tgtEl>
                                      </p:cBhvr>
                                    </p:animEffect>
                                    <p:anim calcmode="lin" valueType="num">
                                      <p:cBhvr>
                                        <p:cTn id="45" dur="500" fill="hold"/>
                                        <p:tgtEl>
                                          <p:spTgt spid="33">
                                            <p:txEl>
                                              <p:pRg st="6" end="6"/>
                                            </p:txEl>
                                          </p:spTgt>
                                        </p:tgtEl>
                                        <p:attrNameLst>
                                          <p:attrName>ppt_x</p:attrName>
                                        </p:attrNameLst>
                                      </p:cBhvr>
                                      <p:tavLst>
                                        <p:tav tm="0">
                                          <p:val>
                                            <p:strVal val="#ppt_x"/>
                                          </p:val>
                                        </p:tav>
                                        <p:tav tm="100000">
                                          <p:val>
                                            <p:strVal val="#ppt_x"/>
                                          </p:val>
                                        </p:tav>
                                      </p:tavLst>
                                    </p:anim>
                                    <p:anim calcmode="lin" valueType="num">
                                      <p:cBhvr>
                                        <p:cTn id="46" dur="500" fill="hold"/>
                                        <p:tgtEl>
                                          <p:spTgt spid="3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33">
                                            <p:txEl>
                                              <p:pRg st="7" end="7"/>
                                            </p:txEl>
                                          </p:spTgt>
                                        </p:tgtEl>
                                        <p:attrNameLst>
                                          <p:attrName>style.visibility</p:attrName>
                                        </p:attrNameLst>
                                      </p:cBhvr>
                                      <p:to>
                                        <p:strVal val="visible"/>
                                      </p:to>
                                    </p:set>
                                    <p:animEffect transition="in" filter="wipe(left)">
                                      <p:cBhvr>
                                        <p:cTn id="51" dur="500"/>
                                        <p:tgtEl>
                                          <p:spTgt spid="33">
                                            <p:txEl>
                                              <p:pRg st="7" end="7"/>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nodeType="clickEffect">
                                  <p:stCondLst>
                                    <p:cond delay="0"/>
                                  </p:stCondLst>
                                  <p:childTnLst>
                                    <p:set>
                                      <p:cBhvr>
                                        <p:cTn id="55" dur="1" fill="hold">
                                          <p:stCondLst>
                                            <p:cond delay="0"/>
                                          </p:stCondLst>
                                        </p:cTn>
                                        <p:tgtEl>
                                          <p:spTgt spid="33">
                                            <p:txEl>
                                              <p:pRg st="8" end="8"/>
                                            </p:txEl>
                                          </p:spTgt>
                                        </p:tgtEl>
                                        <p:attrNameLst>
                                          <p:attrName>style.visibility</p:attrName>
                                        </p:attrNameLst>
                                      </p:cBhvr>
                                      <p:to>
                                        <p:strVal val="visible"/>
                                      </p:to>
                                    </p:set>
                                    <p:animEffect transition="in" filter="wipe(left)">
                                      <p:cBhvr>
                                        <p:cTn id="56" dur="500"/>
                                        <p:tgtEl>
                                          <p:spTgt spid="3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6EA"/>
        </a:solidFill>
        <a:effectLst/>
      </p:bgPr>
    </p:bg>
    <p:spTree>
      <p:nvGrpSpPr>
        <p:cNvPr id="1" name=""/>
        <p:cNvGrpSpPr/>
        <p:nvPr/>
      </p:nvGrpSpPr>
      <p:grpSpPr>
        <a:xfrm>
          <a:off x="0" y="0"/>
          <a:ext cx="0" cy="0"/>
          <a:chOff x="0" y="0"/>
          <a:chExt cx="0" cy="0"/>
        </a:xfrm>
      </p:grpSpPr>
      <p:grpSp>
        <p:nvGrpSpPr>
          <p:cNvPr id="12" name="Group 11"/>
          <p:cNvGrpSpPr/>
          <p:nvPr/>
        </p:nvGrpSpPr>
        <p:grpSpPr>
          <a:xfrm>
            <a:off x="240632" y="114300"/>
            <a:ext cx="17818768" cy="10058400"/>
            <a:chOff x="256674" y="114300"/>
            <a:chExt cx="17818768" cy="10058400"/>
          </a:xfrm>
        </p:grpSpPr>
        <p:sp>
          <p:nvSpPr>
            <p:cNvPr id="67" name="Rectangle 66"/>
            <p:cNvSpPr/>
            <p:nvPr/>
          </p:nvSpPr>
          <p:spPr>
            <a:xfrm>
              <a:off x="256674" y="114300"/>
              <a:ext cx="17786684" cy="1800493"/>
            </a:xfrm>
            <a:prstGeom prst="rect">
              <a:avLst/>
            </a:prstGeom>
          </p:spPr>
          <p:txBody>
            <a:bodyPr wrap="square">
              <a:spAutoFit/>
            </a:bodyPr>
            <a:lstStyle/>
            <a:p>
              <a:pPr marL="0" marR="0" lvl="0" indent="0" algn="just" defTabSz="914400" rtl="0" eaLnBrk="1" fontAlgn="auto" latinLnBrk="0" hangingPunct="1">
                <a:lnSpc>
                  <a:spcPct val="150000"/>
                </a:lnSpc>
                <a:buClr>
                  <a:srgbClr val="000000"/>
                </a:buClr>
                <a:buSzTx/>
                <a:buFontTx/>
                <a:buNone/>
                <a:tabLst/>
                <a:defRPr/>
              </a:pPr>
              <a:r>
                <a:rPr kumimoji="0" lang="vi-VN" sz="3700" b="1" i="0" u="none" strike="noStrike" kern="1200" cap="none" spc="0" normalizeH="0" baseline="0" noProof="0" smtClean="0">
                  <a:ln>
                    <a:noFill/>
                  </a:ln>
                  <a:solidFill>
                    <a:srgbClr val="1F497D"/>
                  </a:solidFill>
                  <a:effectLst/>
                  <a:uLnTx/>
                  <a:uFillTx/>
                  <a:latin typeface="Arial" panose="020B0604020202020204" pitchFamily="34" charset="0"/>
                  <a:cs typeface="Arial" panose="020B0604020202020204" pitchFamily="34" charset="0"/>
                  <a:sym typeface="Arial"/>
                </a:rPr>
                <a:t>Bài </a:t>
              </a:r>
              <a:r>
                <a:rPr kumimoji="0" lang="en-US" sz="3700" b="1" i="0" u="none" strike="noStrike" kern="1200" cap="none" spc="0" normalizeH="0" baseline="0" noProof="0" smtClean="0">
                  <a:ln>
                    <a:noFill/>
                  </a:ln>
                  <a:solidFill>
                    <a:srgbClr val="1F497D"/>
                  </a:solidFill>
                  <a:effectLst/>
                  <a:uLnTx/>
                  <a:uFillTx/>
                  <a:latin typeface="Arial" panose="020B0604020202020204" pitchFamily="34" charset="0"/>
                  <a:cs typeface="Arial" panose="020B0604020202020204" pitchFamily="34" charset="0"/>
                  <a:sym typeface="Arial"/>
                </a:rPr>
                <a:t>15</a:t>
              </a:r>
              <a:r>
                <a:rPr kumimoji="0" lang="vi-VN" sz="3700" b="1" i="0" u="none" strike="noStrike" kern="1200" cap="none" spc="0" normalizeH="0" baseline="0" noProof="0" smtClean="0">
                  <a:ln>
                    <a:noFill/>
                  </a:ln>
                  <a:solidFill>
                    <a:srgbClr val="1F497D"/>
                  </a:solidFill>
                  <a:effectLst/>
                  <a:uLnTx/>
                  <a:uFillTx/>
                  <a:latin typeface="Arial" panose="020B0604020202020204" pitchFamily="34" charset="0"/>
                  <a:cs typeface="Arial" panose="020B0604020202020204" pitchFamily="34" charset="0"/>
                  <a:sym typeface="Arial"/>
                </a:rPr>
                <a:t> (SGK</a:t>
              </a:r>
              <a:r>
                <a:rPr kumimoji="0" lang="en-US" sz="3700" b="1" i="0" u="none" strike="noStrike" kern="1200" cap="none" spc="0" normalizeH="0" baseline="0" noProof="0" smtClean="0">
                  <a:ln>
                    <a:noFill/>
                  </a:ln>
                  <a:solidFill>
                    <a:srgbClr val="1F497D"/>
                  </a:solidFill>
                  <a:effectLst/>
                  <a:uLnTx/>
                  <a:uFillTx/>
                  <a:latin typeface="Arial" panose="020B0604020202020204" pitchFamily="34" charset="0"/>
                  <a:cs typeface="Arial" panose="020B0604020202020204" pitchFamily="34" charset="0"/>
                  <a:sym typeface="Arial"/>
                </a:rPr>
                <a:t> – </a:t>
              </a:r>
              <a:r>
                <a:rPr kumimoji="0" lang="vi-VN" sz="3700" b="1" i="0" u="none" strike="noStrike" kern="1200" cap="none" spc="0" normalizeH="0" baseline="0" noProof="0" smtClean="0">
                  <a:ln>
                    <a:noFill/>
                  </a:ln>
                  <a:solidFill>
                    <a:srgbClr val="1F497D"/>
                  </a:solidFill>
                  <a:effectLst/>
                  <a:uLnTx/>
                  <a:uFillTx/>
                  <a:latin typeface="Arial" panose="020B0604020202020204" pitchFamily="34" charset="0"/>
                  <a:cs typeface="Arial" panose="020B0604020202020204" pitchFamily="34" charset="0"/>
                  <a:sym typeface="Arial"/>
                </a:rPr>
                <a:t>tr.</a:t>
              </a:r>
              <a:r>
                <a:rPr kumimoji="0" lang="en-US" sz="3700" b="1" i="0" u="none" strike="noStrike" kern="1200" cap="none" spc="0" normalizeH="0" baseline="0" noProof="0" smtClean="0">
                  <a:ln>
                    <a:noFill/>
                  </a:ln>
                  <a:solidFill>
                    <a:srgbClr val="1F497D"/>
                  </a:solidFill>
                  <a:effectLst/>
                  <a:uLnTx/>
                  <a:uFillTx/>
                  <a:latin typeface="Arial" panose="020B0604020202020204" pitchFamily="34" charset="0"/>
                  <a:cs typeface="Arial" panose="020B0604020202020204" pitchFamily="34" charset="0"/>
                  <a:sym typeface="Arial"/>
                </a:rPr>
                <a:t>1</a:t>
              </a:r>
              <a:r>
                <a:rPr kumimoji="0" lang="en-US" sz="3700" b="1" i="0" u="none" strike="noStrike" kern="0" cap="none" spc="0" normalizeH="0" baseline="0" noProof="0" smtClean="0">
                  <a:ln>
                    <a:noFill/>
                  </a:ln>
                  <a:solidFill>
                    <a:srgbClr val="1F497D"/>
                  </a:solidFill>
                  <a:effectLst/>
                  <a:uLnTx/>
                  <a:uFillTx/>
                  <a:latin typeface="Arial" panose="020B0604020202020204" pitchFamily="34" charset="0"/>
                  <a:cs typeface="Arial" panose="020B0604020202020204" pitchFamily="34" charset="0"/>
                  <a:sym typeface="Arial"/>
                </a:rPr>
                <a:t>29</a:t>
              </a:r>
              <a:r>
                <a:rPr kumimoji="0" lang="en-US" sz="3700" b="1" i="0" u="none" strike="noStrike" kern="1200" cap="none" spc="0" normalizeH="0" baseline="0" noProof="0" smtClean="0">
                  <a:ln>
                    <a:noFill/>
                  </a:ln>
                  <a:solidFill>
                    <a:srgbClr val="1F497D"/>
                  </a:solidFill>
                  <a:effectLst/>
                  <a:uLnTx/>
                  <a:uFillTx/>
                  <a:latin typeface="Arial" panose="020B0604020202020204" pitchFamily="34" charset="0"/>
                  <a:cs typeface="Arial" panose="020B0604020202020204" pitchFamily="34" charset="0"/>
                  <a:sym typeface="Arial"/>
                </a:rPr>
                <a:t>) </a:t>
              </a:r>
              <a:r>
                <a:rPr lang="vi-VN" sz="3700" kern="0" smtClean="0">
                  <a:solidFill>
                    <a:prstClr val="black"/>
                  </a:solidFill>
                  <a:latin typeface="Arial"/>
                  <a:cs typeface="Arial" panose="020B0604020202020204" pitchFamily="34" charset="0"/>
                  <a:sym typeface="Arial"/>
                </a:rPr>
                <a:t>Chiều </a:t>
              </a:r>
              <a:r>
                <a:rPr lang="vi-VN" sz="3700" kern="0">
                  <a:solidFill>
                    <a:prstClr val="black"/>
                  </a:solidFill>
                  <a:latin typeface="Arial"/>
                  <a:cs typeface="Arial" panose="020B0604020202020204" pitchFamily="34" charset="0"/>
                  <a:sym typeface="Arial"/>
                </a:rPr>
                <a:t>cao (cm) của 20 bé trai 24 tháng tuổi được cho như bảng sau</a:t>
              </a:r>
              <a:r>
                <a:rPr lang="vi-VN" sz="3700" kern="0" smtClean="0">
                  <a:solidFill>
                    <a:prstClr val="black"/>
                  </a:solidFill>
                  <a:latin typeface="Arial"/>
                  <a:cs typeface="Arial" panose="020B0604020202020204" pitchFamily="34" charset="0"/>
                  <a:sym typeface="Arial"/>
                </a:rPr>
                <a:t>:</a:t>
              </a:r>
              <a:endParaRPr lang="en-US" sz="3700" kern="0" smtClean="0">
                <a:solidFill>
                  <a:prstClr val="black"/>
                </a:solidFill>
                <a:latin typeface="Arial"/>
                <a:cs typeface="Arial" panose="020B0604020202020204" pitchFamily="34" charset="0"/>
                <a:sym typeface="Arial"/>
              </a:endParaRPr>
            </a:p>
          </p:txBody>
        </p:sp>
        <p:sp>
          <p:nvSpPr>
            <p:cNvPr id="3" name="Rectangle 2"/>
            <p:cNvSpPr/>
            <p:nvPr/>
          </p:nvSpPr>
          <p:spPr>
            <a:xfrm>
              <a:off x="256674" y="3086100"/>
              <a:ext cx="17786684" cy="2549031"/>
            </a:xfrm>
            <a:prstGeom prst="rect">
              <a:avLst/>
            </a:prstGeom>
          </p:spPr>
          <p:txBody>
            <a:bodyPr wrap="square">
              <a:spAutoFit/>
            </a:bodyPr>
            <a:lstStyle/>
            <a:p>
              <a:pPr lvl="0" algn="just">
                <a:lnSpc>
                  <a:spcPct val="150000"/>
                </a:lnSpc>
                <a:buClr>
                  <a:srgbClr val="000000"/>
                </a:buClr>
                <a:defRPr/>
              </a:pPr>
              <a:r>
                <a:rPr lang="vi-VN" sz="3700" kern="0">
                  <a:solidFill>
                    <a:prstClr val="black"/>
                  </a:solidFill>
                  <a:latin typeface="Arial"/>
                  <a:cs typeface="Arial" panose="020B0604020202020204" pitchFamily="34" charset="0"/>
                  <a:sym typeface="Arial"/>
                </a:rPr>
                <a:t>Theo Tổ chức Y tế Thế giới WHO, nếu bé trai 24 tháng tuổi có chiều cao dưới 81,7 </a:t>
              </a:r>
              <a:r>
                <a:rPr lang="vi-VN" sz="3700" kern="0" smtClean="0">
                  <a:solidFill>
                    <a:prstClr val="black"/>
                  </a:solidFill>
                  <a:latin typeface="Arial"/>
                  <a:cs typeface="Arial" panose="020B0604020202020204" pitchFamily="34" charset="0"/>
                  <a:sym typeface="Arial"/>
                </a:rPr>
                <a:t>cm</a:t>
              </a:r>
              <a:r>
                <a:rPr lang="en-US" sz="3700" kern="0" smtClean="0">
                  <a:solidFill>
                    <a:prstClr val="black"/>
                  </a:solidFill>
                  <a:latin typeface="Arial"/>
                  <a:cs typeface="Arial" panose="020B0604020202020204" pitchFamily="34" charset="0"/>
                  <a:sym typeface="Arial"/>
                </a:rPr>
                <a:t> </a:t>
              </a:r>
              <a:r>
                <a:rPr lang="vi-VN" sz="3700" kern="0" smtClean="0">
                  <a:solidFill>
                    <a:prstClr val="black"/>
                  </a:solidFill>
                  <a:latin typeface="Arial"/>
                  <a:cs typeface="Arial" panose="020B0604020202020204" pitchFamily="34" charset="0"/>
                  <a:sym typeface="Arial"/>
                </a:rPr>
                <a:t>được </a:t>
              </a:r>
              <a:r>
                <a:rPr lang="vi-VN" sz="3700" kern="0">
                  <a:solidFill>
                    <a:prstClr val="black"/>
                  </a:solidFill>
                  <a:latin typeface="Arial"/>
                  <a:cs typeface="Arial" panose="020B0604020202020204" pitchFamily="34" charset="0"/>
                  <a:sym typeface="Arial"/>
                </a:rPr>
                <a:t>xem là thấp còi, chiều cao từ 81,7 cm đến dưới 93,9 cm được xem là đạt chuẩn</a:t>
              </a:r>
              <a:r>
                <a:rPr lang="vi-VN" sz="3700" kern="0" smtClean="0">
                  <a:solidFill>
                    <a:prstClr val="black"/>
                  </a:solidFill>
                  <a:latin typeface="Arial"/>
                  <a:cs typeface="Arial" panose="020B0604020202020204" pitchFamily="34" charset="0"/>
                  <a:sym typeface="Arial"/>
                </a:rPr>
                <a:t>,</a:t>
              </a:r>
              <a:r>
                <a:rPr lang="en-US" sz="3700" kern="0" smtClean="0">
                  <a:solidFill>
                    <a:prstClr val="black"/>
                  </a:solidFill>
                  <a:latin typeface="Arial"/>
                  <a:cs typeface="Arial" panose="020B0604020202020204" pitchFamily="34" charset="0"/>
                  <a:sym typeface="Arial"/>
                </a:rPr>
                <a:t> </a:t>
              </a:r>
              <a:r>
                <a:rPr lang="vi-VN" sz="3700" kern="0" smtClean="0">
                  <a:solidFill>
                    <a:prstClr val="black"/>
                  </a:solidFill>
                  <a:latin typeface="Arial"/>
                  <a:cs typeface="Arial" panose="020B0604020202020204" pitchFamily="34" charset="0"/>
                  <a:sym typeface="Arial"/>
                </a:rPr>
                <a:t>chiều </a:t>
              </a:r>
              <a:r>
                <a:rPr lang="vi-VN" sz="3700" kern="0">
                  <a:solidFill>
                    <a:prstClr val="black"/>
                  </a:solidFill>
                  <a:latin typeface="Arial"/>
                  <a:cs typeface="Arial" panose="020B0604020202020204" pitchFamily="34" charset="0"/>
                  <a:sym typeface="Arial"/>
                </a:rPr>
                <a:t>cao từ 93,9 cm trở lên được xem là cao</a:t>
              </a:r>
              <a:r>
                <a:rPr lang="vi-VN" sz="3700" kern="0" smtClean="0">
                  <a:solidFill>
                    <a:prstClr val="black"/>
                  </a:solidFill>
                  <a:latin typeface="Arial"/>
                  <a:cs typeface="Arial" panose="020B0604020202020204" pitchFamily="34" charset="0"/>
                  <a:sym typeface="Arial"/>
                </a:rPr>
                <a:t>.</a:t>
              </a:r>
              <a:endParaRPr lang="en-US" sz="3700" kern="0" smtClean="0">
                <a:solidFill>
                  <a:prstClr val="black"/>
                </a:solidFill>
                <a:latin typeface="Arial"/>
                <a:cs typeface="Arial" panose="020B0604020202020204" pitchFamily="34" charset="0"/>
                <a:sym typeface="Arial"/>
              </a:endParaRPr>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2595837" y="1247897"/>
              <a:ext cx="15479605" cy="1838203"/>
            </a:xfrm>
            <a:prstGeom prst="rect">
              <a:avLst/>
            </a:prstGeom>
          </p:spPr>
        </p:pic>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7086600" y="5897885"/>
              <a:ext cx="10956758" cy="1684015"/>
            </a:xfrm>
            <a:prstGeom prst="rect">
              <a:avLst/>
            </a:prstGeom>
          </p:spPr>
        </p:pic>
        <p:sp>
          <p:nvSpPr>
            <p:cNvPr id="9" name="Rectangle 8"/>
            <p:cNvSpPr/>
            <p:nvPr/>
          </p:nvSpPr>
          <p:spPr>
            <a:xfrm>
              <a:off x="256674" y="7518127"/>
              <a:ext cx="17786684" cy="2654573"/>
            </a:xfrm>
            <a:prstGeom prst="rect">
              <a:avLst/>
            </a:prstGeom>
          </p:spPr>
          <p:txBody>
            <a:bodyPr wrap="square">
              <a:spAutoFit/>
            </a:bodyPr>
            <a:lstStyle/>
            <a:p>
              <a:pPr lvl="0" algn="just">
                <a:lnSpc>
                  <a:spcPct val="150000"/>
                </a:lnSpc>
                <a:buClr>
                  <a:srgbClr val="000000"/>
                </a:buClr>
                <a:defRPr/>
              </a:pPr>
              <a:r>
                <a:rPr lang="vi-VN" sz="3700" kern="0">
                  <a:solidFill>
                    <a:prstClr val="black"/>
                  </a:solidFill>
                  <a:latin typeface="Arial"/>
                  <a:cs typeface="Arial" panose="020B0604020202020204" pitchFamily="34" charset="0"/>
                  <a:sym typeface="Arial"/>
                </a:rPr>
                <a:t>b) Tính tỉ lệ bé trai 24 tháng tuổi theo các mức phân loại về chiều cao. Vẽ biểu đồ hình</a:t>
              </a:r>
              <a:r>
                <a:rPr lang="en-US" sz="3700" kern="0">
                  <a:solidFill>
                    <a:prstClr val="black"/>
                  </a:solidFill>
                  <a:latin typeface="Arial"/>
                  <a:cs typeface="Arial" panose="020B0604020202020204" pitchFamily="34" charset="0"/>
                  <a:sym typeface="Arial"/>
                </a:rPr>
                <a:t> </a:t>
              </a:r>
              <a:r>
                <a:rPr lang="vi-VN" sz="3700" kern="0">
                  <a:solidFill>
                    <a:prstClr val="black"/>
                  </a:solidFill>
                  <a:latin typeface="Arial"/>
                  <a:cs typeface="Arial" panose="020B0604020202020204" pitchFamily="34" charset="0"/>
                  <a:sym typeface="Arial"/>
                </a:rPr>
                <a:t>quạt tròn biểu diễn các tỉ lệ thu được.</a:t>
              </a:r>
              <a:endParaRPr lang="en-US" sz="3700" kern="0">
                <a:solidFill>
                  <a:prstClr val="black"/>
                </a:solidFill>
                <a:latin typeface="Arial"/>
                <a:cs typeface="Arial" panose="020B0604020202020204" pitchFamily="34" charset="0"/>
                <a:sym typeface="Arial"/>
              </a:endParaRPr>
            </a:p>
            <a:p>
              <a:pPr lvl="0" algn="just">
                <a:lnSpc>
                  <a:spcPct val="150000"/>
                </a:lnSpc>
                <a:buClr>
                  <a:srgbClr val="000000"/>
                </a:buClr>
                <a:defRPr/>
              </a:pPr>
              <a:r>
                <a:rPr lang="vi-VN" sz="3700" kern="0">
                  <a:solidFill>
                    <a:prstClr val="black"/>
                  </a:solidFill>
                  <a:latin typeface="Arial"/>
                  <a:cs typeface="Arial" panose="020B0604020202020204" pitchFamily="34" charset="0"/>
                  <a:sym typeface="Arial"/>
                </a:rPr>
                <a:t>c) Ước lượng số bé trai thấp còi, đạt chuẩn, cao trong số 1 200 bé trai 24 tháng tuổi.</a:t>
              </a:r>
              <a:endParaRPr lang="en-US" sz="3700" kern="0">
                <a:solidFill>
                  <a:prstClr val="black"/>
                </a:solidFill>
                <a:latin typeface="Arial"/>
                <a:cs typeface="Arial" panose="020B0604020202020204" pitchFamily="34" charset="0"/>
                <a:sym typeface="Arial"/>
              </a:endParaRPr>
            </a:p>
          </p:txBody>
        </p:sp>
        <p:sp>
          <p:nvSpPr>
            <p:cNvPr id="11" name="Rectangle 10"/>
            <p:cNvSpPr/>
            <p:nvPr/>
          </p:nvSpPr>
          <p:spPr>
            <a:xfrm>
              <a:off x="264695" y="5669285"/>
              <a:ext cx="6140115" cy="1800493"/>
            </a:xfrm>
            <a:prstGeom prst="rect">
              <a:avLst/>
            </a:prstGeom>
          </p:spPr>
          <p:txBody>
            <a:bodyPr wrap="square">
              <a:spAutoFit/>
            </a:bodyPr>
            <a:lstStyle/>
            <a:p>
              <a:pPr lvl="0" algn="just">
                <a:lnSpc>
                  <a:spcPct val="150000"/>
                </a:lnSpc>
                <a:buClr>
                  <a:srgbClr val="000000"/>
                </a:buClr>
                <a:defRPr/>
              </a:pPr>
              <a:r>
                <a:rPr lang="vi-VN" sz="3700" kern="0">
                  <a:solidFill>
                    <a:prstClr val="black"/>
                  </a:solidFill>
                  <a:latin typeface="Arial"/>
                  <a:cs typeface="Arial" panose="020B0604020202020204" pitchFamily="34" charset="0"/>
                  <a:sym typeface="Arial"/>
                </a:rPr>
                <a:t>a) Hãy hoàn thiện bảng sau vào vở:</a:t>
              </a:r>
              <a:endParaRPr lang="en-US" sz="3700" kern="0">
                <a:solidFill>
                  <a:prstClr val="black"/>
                </a:solidFill>
                <a:latin typeface="Arial"/>
                <a:cs typeface="Arial" panose="020B0604020202020204" pitchFamily="34" charset="0"/>
                <a:sym typeface="Arial"/>
              </a:endParaRPr>
            </a:p>
          </p:txBody>
        </p:sp>
      </p:grpSp>
    </p:spTree>
  </p:cSld>
  <p:clrMapOvr>
    <a:masterClrMapping/>
  </p:clrMapOvr>
  <p:transition spd="med">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6EA"/>
        </a:solidFill>
        <a:effectLst/>
      </p:bgPr>
    </p:bg>
    <p:spTree>
      <p:nvGrpSpPr>
        <p:cNvPr id="1" name=""/>
        <p:cNvGrpSpPr/>
        <p:nvPr/>
      </p:nvGrpSpPr>
      <p:grpSpPr>
        <a:xfrm>
          <a:off x="0" y="0"/>
          <a:ext cx="0" cy="0"/>
          <a:chOff x="0" y="0"/>
          <a:chExt cx="0" cy="0"/>
        </a:xfrm>
      </p:grpSpPr>
      <p:grpSp>
        <p:nvGrpSpPr>
          <p:cNvPr id="64" name="Group 63"/>
          <p:cNvGrpSpPr/>
          <p:nvPr/>
        </p:nvGrpSpPr>
        <p:grpSpPr>
          <a:xfrm>
            <a:off x="762000" y="342900"/>
            <a:ext cx="1981200" cy="1447800"/>
            <a:chOff x="1844842" y="8071184"/>
            <a:chExt cx="1981200" cy="1447800"/>
          </a:xfrm>
          <a:scene3d>
            <a:camera prst="orthographicFront">
              <a:rot lat="0" lon="0" rev="0"/>
            </a:camera>
            <a:lightRig rig="balanced" dir="t">
              <a:rot lat="0" lon="0" rev="8700000"/>
            </a:lightRig>
          </a:scene3d>
        </p:grpSpPr>
        <p:sp>
          <p:nvSpPr>
            <p:cNvPr id="65" name="Freeform 13"/>
            <p:cNvSpPr/>
            <p:nvPr/>
          </p:nvSpPr>
          <p:spPr>
            <a:xfrm flipH="1">
              <a:off x="1844842" y="8071184"/>
              <a:ext cx="1981200" cy="1447800"/>
            </a:xfrm>
            <a:custGeom>
              <a:avLst/>
              <a:gdLst/>
              <a:ahLst/>
              <a:cxnLst/>
              <a:rect l="l" t="t" r="r" b="b"/>
              <a:pathLst>
                <a:path w="2488341" h="2117352">
                  <a:moveTo>
                    <a:pt x="2488341" y="0"/>
                  </a:moveTo>
                  <a:lnTo>
                    <a:pt x="0" y="0"/>
                  </a:lnTo>
                  <a:lnTo>
                    <a:pt x="0" y="2117352"/>
                  </a:lnTo>
                  <a:lnTo>
                    <a:pt x="2488341" y="2117352"/>
                  </a:lnTo>
                  <a:lnTo>
                    <a:pt x="2488341" y="0"/>
                  </a:lnTo>
                  <a:close/>
                </a:path>
              </a:pathLst>
            </a:custGeom>
            <a:blipFill>
              <a:blip r:embed="rId2">
                <a:extLst>
                  <a:ext uri="{96DAC541-7B7A-43D3-8B79-37D633B846F1}">
                    <asvg:svgBlip xmlns="" xmlns:asvg="http://schemas.microsoft.com/office/drawing/2016/SVG/main" r:embed="rId7"/>
                  </a:ext>
                </a:extLst>
              </a:blip>
              <a:stretch>
                <a:fillRect/>
              </a:stretch>
            </a:blipFill>
            <a:ln>
              <a:noFill/>
            </a:ln>
            <a:effectLst>
              <a:outerShdw blurRad="44450" dist="27940" dir="5400000" algn="ctr">
                <a:srgbClr val="000000">
                  <a:alpha val="32000"/>
                </a:srgbClr>
              </a:outerShdw>
            </a:effectLst>
            <a:sp3d>
              <a:bevelT w="190500" h="38100"/>
            </a:sp3d>
          </p:spPr>
        </p:sp>
        <p:sp>
          <p:nvSpPr>
            <p:cNvPr id="66" name="Rectangle 65"/>
            <p:cNvSpPr/>
            <p:nvPr/>
          </p:nvSpPr>
          <p:spPr>
            <a:xfrm>
              <a:off x="2189748" y="8338717"/>
              <a:ext cx="1380506" cy="738664"/>
            </a:xfrm>
            <a:prstGeom prst="rect">
              <a:avLst/>
            </a:prstGeom>
            <a:ln>
              <a:noFill/>
            </a:ln>
            <a:effectLst>
              <a:outerShdw blurRad="44450" dist="27940" dir="5400000" algn="ctr">
                <a:srgbClr val="000000">
                  <a:alpha val="32000"/>
                </a:srgbClr>
              </a:outerShdw>
            </a:effectLst>
            <a:sp3d>
              <a:bevelT w="190500" h="38100"/>
            </a:sp3d>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0" cap="none" spc="0" normalizeH="0" baseline="0" noProof="0" smtClean="0">
                  <a:ln>
                    <a:noFill/>
                  </a:ln>
                  <a:solidFill>
                    <a:prstClr val="black"/>
                  </a:solidFill>
                  <a:effectLst/>
                  <a:uLnTx/>
                  <a:uFillTx/>
                  <a:latin typeface="Arial"/>
                  <a:ea typeface="+mn-ea"/>
                  <a:cs typeface="Arial" panose="020B0604020202020204" pitchFamily="34" charset="0"/>
                  <a:sym typeface="Arial"/>
                </a:rPr>
                <a:t>Giải:</a:t>
              </a:r>
              <a:endParaRPr kumimoji="0" lang="en-US" sz="4200" b="1" i="0" u="none" strike="noStrike" kern="1200" cap="none" spc="0" normalizeH="0" baseline="0" noProof="0">
                <a:ln>
                  <a:noFill/>
                </a:ln>
                <a:solidFill>
                  <a:prstClr val="black"/>
                </a:solidFill>
                <a:effectLst/>
                <a:uLnTx/>
                <a:uFillTx/>
                <a:latin typeface="Calibri"/>
                <a:ea typeface="+mn-ea"/>
              </a:endParaRPr>
            </a:p>
          </p:txBody>
        </p:sp>
      </p:grpSp>
      <p:sp>
        <p:nvSpPr>
          <p:cNvPr id="2" name="Rectangle 1"/>
          <p:cNvSpPr/>
          <p:nvPr/>
        </p:nvSpPr>
        <p:spPr>
          <a:xfrm>
            <a:off x="762000" y="2019300"/>
            <a:ext cx="16687800" cy="2917530"/>
          </a:xfrm>
          <a:prstGeom prst="rect">
            <a:avLst/>
          </a:prstGeom>
        </p:spPr>
        <p:txBody>
          <a:bodyPr wrap="square">
            <a:spAutoFit/>
          </a:bodyPr>
          <a:lstStyle/>
          <a:p>
            <a:pPr algn="just">
              <a:lnSpc>
                <a:spcPct val="160000"/>
              </a:lnSpc>
              <a:tabLst>
                <a:tab pos="2719705" algn="l"/>
              </a:tabLst>
            </a:pPr>
            <a:r>
              <a:rPr lang="en-US" sz="4000">
                <a:latin typeface="Arial" panose="020B0604020202020204" pitchFamily="34" charset="0"/>
                <a:ea typeface="Malgun Gothic" panose="020B0503020000020004" pitchFamily="34" charset="-127"/>
                <a:cs typeface="Arial" panose="020B0604020202020204" pitchFamily="34" charset="0"/>
              </a:rPr>
              <a:t>a) Có 2 bé có chiều cao dưới </a:t>
            </a:r>
            <a:r>
              <a:rPr lang="en-US" sz="4000" smtClean="0">
                <a:latin typeface="Arial" panose="020B0604020202020204" pitchFamily="34" charset="0"/>
                <a:ea typeface="Malgun Gothic" panose="020B0503020000020004" pitchFamily="34" charset="-127"/>
                <a:cs typeface="Arial" panose="020B0604020202020204" pitchFamily="34" charset="0"/>
              </a:rPr>
              <a:t>81,7 cm</a:t>
            </a:r>
            <a:r>
              <a:rPr lang="en-US" sz="4000">
                <a:latin typeface="Arial" panose="020B0604020202020204" pitchFamily="34" charset="0"/>
                <a:ea typeface="Malgun Gothic" panose="020B0503020000020004" pitchFamily="34" charset="-127"/>
                <a:cs typeface="Arial" panose="020B0604020202020204" pitchFamily="34" charset="0"/>
              </a:rPr>
              <a:t>, có 15 bé có chiều cao từ </a:t>
            </a:r>
            <a:r>
              <a:rPr lang="en-US" sz="4000" smtClean="0">
                <a:latin typeface="Arial" panose="020B0604020202020204" pitchFamily="34" charset="0"/>
                <a:ea typeface="Malgun Gothic" panose="020B0503020000020004" pitchFamily="34" charset="-127"/>
                <a:cs typeface="Arial" panose="020B0604020202020204" pitchFamily="34" charset="0"/>
              </a:rPr>
              <a:t>81,7 cm </a:t>
            </a:r>
            <a:r>
              <a:rPr lang="en-US" sz="4000">
                <a:latin typeface="Arial" panose="020B0604020202020204" pitchFamily="34" charset="0"/>
                <a:ea typeface="Malgun Gothic" panose="020B0503020000020004" pitchFamily="34" charset="-127"/>
                <a:cs typeface="Arial" panose="020B0604020202020204" pitchFamily="34" charset="0"/>
              </a:rPr>
              <a:t>đến dưới </a:t>
            </a:r>
            <a:r>
              <a:rPr lang="en-US" sz="4000" smtClean="0">
                <a:latin typeface="Arial" panose="020B0604020202020204" pitchFamily="34" charset="0"/>
                <a:ea typeface="Malgun Gothic" panose="020B0503020000020004" pitchFamily="34" charset="-127"/>
                <a:cs typeface="Arial" panose="020B0604020202020204" pitchFamily="34" charset="0"/>
              </a:rPr>
              <a:t>93,9 cm</a:t>
            </a:r>
            <a:r>
              <a:rPr lang="en-US" sz="4000">
                <a:latin typeface="Arial" panose="020B0604020202020204" pitchFamily="34" charset="0"/>
                <a:ea typeface="Malgun Gothic" panose="020B0503020000020004" pitchFamily="34" charset="-127"/>
                <a:cs typeface="Arial" panose="020B0604020202020204" pitchFamily="34" charset="0"/>
              </a:rPr>
              <a:t>, có 3 bé có chiều cao từ </a:t>
            </a:r>
            <a:r>
              <a:rPr lang="en-US" sz="4000" smtClean="0">
                <a:latin typeface="Arial" panose="020B0604020202020204" pitchFamily="34" charset="0"/>
                <a:ea typeface="Malgun Gothic" panose="020B0503020000020004" pitchFamily="34" charset="-127"/>
                <a:cs typeface="Arial" panose="020B0604020202020204" pitchFamily="34" charset="0"/>
              </a:rPr>
              <a:t>93,9 cm </a:t>
            </a:r>
            <a:r>
              <a:rPr lang="en-US" sz="4000">
                <a:latin typeface="Arial" panose="020B0604020202020204" pitchFamily="34" charset="0"/>
                <a:ea typeface="Malgun Gothic" panose="020B0503020000020004" pitchFamily="34" charset="-127"/>
                <a:cs typeface="Arial" panose="020B0604020202020204" pitchFamily="34" charset="0"/>
              </a:rPr>
              <a:t>trở lên.</a:t>
            </a:r>
            <a:endParaRPr lang="en-US" sz="4000">
              <a:latin typeface="Arial" panose="020B0604020202020204" pitchFamily="34" charset="0"/>
              <a:ea typeface="Calibri" panose="020F0502020204030204" pitchFamily="34" charset="0"/>
              <a:cs typeface="Arial" panose="020B0604020202020204" pitchFamily="34" charset="0"/>
            </a:endParaRPr>
          </a:p>
          <a:p>
            <a:pPr algn="just">
              <a:lnSpc>
                <a:spcPct val="160000"/>
              </a:lnSpc>
              <a:tabLst>
                <a:tab pos="2719705" algn="l"/>
              </a:tabLst>
            </a:pPr>
            <a:r>
              <a:rPr lang="en-US" sz="4000" smtClean="0">
                <a:latin typeface="Arial" panose="020B0604020202020204" pitchFamily="34" charset="0"/>
                <a:ea typeface="Malgun Gothic" panose="020B0503020000020004" pitchFamily="34" charset="-127"/>
                <a:cs typeface="Arial" panose="020B0604020202020204" pitchFamily="34" charset="0"/>
              </a:rPr>
              <a:t>Ta có bảng:</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graphicFrame>
        <p:nvGraphicFramePr>
          <p:cNvPr id="3" name="Table 2"/>
          <p:cNvGraphicFramePr>
            <a:graphicFrameLocks noGrp="1"/>
          </p:cNvGraphicFramePr>
          <p:nvPr>
            <p:extLst>
              <p:ext uri="{D42A27DB-BD31-4B8C-83A1-F6EECF244321}">
                <p14:modId xmlns:p14="http://schemas.microsoft.com/office/powerpoint/2010/main" val="1745722038"/>
              </p:ext>
            </p:extLst>
          </p:nvPr>
        </p:nvGraphicFramePr>
        <p:xfrm>
          <a:off x="990600" y="5600700"/>
          <a:ext cx="10972800" cy="3429000"/>
        </p:xfrm>
        <a:graphic>
          <a:graphicData uri="http://schemas.openxmlformats.org/drawingml/2006/table">
            <a:tbl>
              <a:tblPr firstRow="1" firstCol="1" bandRow="1"/>
              <a:tblGrid>
                <a:gridCol w="3543300">
                  <a:extLst>
                    <a:ext uri="{9D8B030D-6E8A-4147-A177-3AD203B41FA5}">
                      <a16:colId xmlns:a16="http://schemas.microsoft.com/office/drawing/2014/main" val="701517479"/>
                    </a:ext>
                  </a:extLst>
                </a:gridCol>
                <a:gridCol w="2476500">
                  <a:extLst>
                    <a:ext uri="{9D8B030D-6E8A-4147-A177-3AD203B41FA5}">
                      <a16:colId xmlns:a16="http://schemas.microsoft.com/office/drawing/2014/main" val="4125518326"/>
                    </a:ext>
                  </a:extLst>
                </a:gridCol>
                <a:gridCol w="2933700">
                  <a:extLst>
                    <a:ext uri="{9D8B030D-6E8A-4147-A177-3AD203B41FA5}">
                      <a16:colId xmlns:a16="http://schemas.microsoft.com/office/drawing/2014/main" val="3289788646"/>
                    </a:ext>
                  </a:extLst>
                </a:gridCol>
                <a:gridCol w="2019300">
                  <a:extLst>
                    <a:ext uri="{9D8B030D-6E8A-4147-A177-3AD203B41FA5}">
                      <a16:colId xmlns:a16="http://schemas.microsoft.com/office/drawing/2014/main" val="1968894159"/>
                    </a:ext>
                  </a:extLst>
                </a:gridCol>
              </a:tblGrid>
              <a:tr h="2076794">
                <a:tc>
                  <a:txBody>
                    <a:bodyPr/>
                    <a:lstStyle/>
                    <a:p>
                      <a:pPr algn="ctr">
                        <a:lnSpc>
                          <a:spcPct val="150000"/>
                        </a:lnSpc>
                        <a:spcBef>
                          <a:spcPts val="300"/>
                        </a:spcBef>
                        <a:spcAft>
                          <a:spcPts val="300"/>
                        </a:spcAft>
                        <a:tabLst>
                          <a:tab pos="2719705" algn="l"/>
                        </a:tabLst>
                      </a:pPr>
                      <a:r>
                        <a:rPr lang="en-US" sz="4000" kern="100">
                          <a:effectLst/>
                          <a:latin typeface="Arial" panose="020B0604020202020204" pitchFamily="34" charset="0"/>
                          <a:ea typeface="Malgun Gothic" panose="020B0503020000020004" pitchFamily="34" charset="-127"/>
                          <a:cs typeface="Arial" panose="020B0604020202020204" pitchFamily="34" charset="0"/>
                        </a:rPr>
                        <a:t>Phân loại theo chiều cao</a:t>
                      </a:r>
                      <a:endParaRPr lang="en-US" sz="40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300"/>
                        </a:spcBef>
                        <a:spcAft>
                          <a:spcPts val="300"/>
                        </a:spcAft>
                        <a:tabLst>
                          <a:tab pos="2719705" algn="l"/>
                        </a:tabLst>
                      </a:pPr>
                      <a:r>
                        <a:rPr lang="en-US" sz="4000" kern="100">
                          <a:effectLst/>
                          <a:latin typeface="Arial" panose="020B0604020202020204" pitchFamily="34" charset="0"/>
                          <a:ea typeface="Malgun Gothic" panose="020B0503020000020004" pitchFamily="34" charset="-127"/>
                          <a:cs typeface="Arial" panose="020B0604020202020204" pitchFamily="34" charset="0"/>
                        </a:rPr>
                        <a:t>Thấp còi</a:t>
                      </a:r>
                      <a:endParaRPr lang="en-US" sz="40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300"/>
                        </a:spcBef>
                        <a:spcAft>
                          <a:spcPts val="300"/>
                        </a:spcAft>
                        <a:tabLst>
                          <a:tab pos="2719705" algn="l"/>
                        </a:tabLst>
                      </a:pPr>
                      <a:r>
                        <a:rPr lang="en-US" sz="4000" kern="100">
                          <a:effectLst/>
                          <a:latin typeface="Arial" panose="020B0604020202020204" pitchFamily="34" charset="0"/>
                          <a:ea typeface="Malgun Gothic" panose="020B0503020000020004" pitchFamily="34" charset="-127"/>
                          <a:cs typeface="Arial" panose="020B0604020202020204" pitchFamily="34" charset="0"/>
                        </a:rPr>
                        <a:t>Đạt chuẩn</a:t>
                      </a:r>
                      <a:endParaRPr lang="en-US" sz="40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300"/>
                        </a:spcBef>
                        <a:spcAft>
                          <a:spcPts val="300"/>
                        </a:spcAft>
                        <a:tabLst>
                          <a:tab pos="2719705" algn="l"/>
                        </a:tabLst>
                      </a:pPr>
                      <a:r>
                        <a:rPr lang="en-US" sz="4000" kern="100">
                          <a:effectLst/>
                          <a:latin typeface="Arial" panose="020B0604020202020204" pitchFamily="34" charset="0"/>
                          <a:ea typeface="Malgun Gothic" panose="020B0503020000020004" pitchFamily="34" charset="-127"/>
                          <a:cs typeface="Arial" panose="020B0604020202020204" pitchFamily="34" charset="0"/>
                        </a:rPr>
                        <a:t>Cao</a:t>
                      </a:r>
                      <a:endParaRPr lang="en-US" sz="40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23692084"/>
                  </a:ext>
                </a:extLst>
              </a:tr>
              <a:tr h="1352206">
                <a:tc>
                  <a:txBody>
                    <a:bodyPr/>
                    <a:lstStyle/>
                    <a:p>
                      <a:pPr algn="ctr">
                        <a:lnSpc>
                          <a:spcPct val="100000"/>
                        </a:lnSpc>
                        <a:spcBef>
                          <a:spcPts val="0"/>
                        </a:spcBef>
                        <a:spcAft>
                          <a:spcPts val="0"/>
                        </a:spcAft>
                        <a:tabLst>
                          <a:tab pos="2719705" algn="l"/>
                        </a:tabLst>
                      </a:pPr>
                      <a:r>
                        <a:rPr lang="en-US" sz="4000" kern="100">
                          <a:effectLst/>
                          <a:latin typeface="Arial" panose="020B0604020202020204" pitchFamily="34" charset="0"/>
                          <a:ea typeface="Malgun Gothic" panose="020B0503020000020004" pitchFamily="34" charset="-127"/>
                          <a:cs typeface="Arial" panose="020B0604020202020204" pitchFamily="34" charset="0"/>
                        </a:rPr>
                        <a:t>Số trẻ</a:t>
                      </a:r>
                      <a:endParaRPr lang="en-US" sz="40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0"/>
                        </a:spcBef>
                        <a:spcAft>
                          <a:spcPts val="0"/>
                        </a:spcAft>
                        <a:tabLst>
                          <a:tab pos="2719705" algn="l"/>
                        </a:tabLst>
                      </a:pPr>
                      <a:r>
                        <a:rPr lang="en-US" sz="4000" kern="100">
                          <a:effectLst/>
                          <a:latin typeface="Arial" panose="020B0604020202020204" pitchFamily="34" charset="0"/>
                          <a:ea typeface="Malgun Gothic" panose="020B0503020000020004" pitchFamily="34" charset="-127"/>
                          <a:cs typeface="Arial" panose="020B0604020202020204" pitchFamily="34" charset="0"/>
                        </a:rPr>
                        <a:t>2</a:t>
                      </a:r>
                      <a:endParaRPr lang="en-US" sz="40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0"/>
                        </a:spcBef>
                        <a:spcAft>
                          <a:spcPts val="0"/>
                        </a:spcAft>
                        <a:tabLst>
                          <a:tab pos="2719705" algn="l"/>
                        </a:tabLst>
                      </a:pPr>
                      <a:r>
                        <a:rPr lang="en-US" sz="4000" kern="100">
                          <a:effectLst/>
                          <a:latin typeface="Arial" panose="020B0604020202020204" pitchFamily="34" charset="0"/>
                          <a:ea typeface="Malgun Gothic" panose="020B0503020000020004" pitchFamily="34" charset="-127"/>
                          <a:cs typeface="Arial" panose="020B0604020202020204" pitchFamily="34" charset="0"/>
                        </a:rPr>
                        <a:t>15</a:t>
                      </a:r>
                      <a:endParaRPr lang="en-US" sz="40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0"/>
                        </a:spcBef>
                        <a:spcAft>
                          <a:spcPts val="0"/>
                        </a:spcAft>
                        <a:tabLst>
                          <a:tab pos="2719705" algn="l"/>
                        </a:tabLst>
                      </a:pPr>
                      <a:r>
                        <a:rPr lang="en-US" sz="4000" kern="100">
                          <a:effectLst/>
                          <a:latin typeface="Arial" panose="020B0604020202020204" pitchFamily="34" charset="0"/>
                          <a:ea typeface="Malgun Gothic" panose="020B0503020000020004" pitchFamily="34" charset="-127"/>
                          <a:cs typeface="Arial" panose="020B0604020202020204" pitchFamily="34" charset="0"/>
                        </a:rPr>
                        <a:t>3</a:t>
                      </a:r>
                      <a:endParaRPr lang="en-US" sz="40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47112880"/>
                  </a:ext>
                </a:extLst>
              </a:tr>
            </a:tbl>
          </a:graphicData>
        </a:graphic>
      </p:graphicFrame>
      <p:pic>
        <p:nvPicPr>
          <p:cNvPr id="4" name="Picture 3"/>
          <p:cNvPicPr>
            <a:picLocks noChangeAspect="1"/>
          </p:cNvPicPr>
          <p:nvPr/>
        </p:nvPicPr>
        <p:blipFill>
          <a:blip r:embed="rId8"/>
          <a:stretch>
            <a:fillRect/>
          </a:stretch>
        </p:blipFill>
        <p:spPr>
          <a:xfrm>
            <a:off x="13182600" y="5004740"/>
            <a:ext cx="4267200" cy="4956867"/>
          </a:xfrm>
          <a:prstGeom prst="rect">
            <a:avLst/>
          </a:prstGeom>
        </p:spPr>
      </p:pic>
    </p:spTree>
    <p:extLst>
      <p:ext uri="{BB962C8B-B14F-4D97-AF65-F5344CB8AC3E}">
        <p14:creationId xmlns:p14="http://schemas.microsoft.com/office/powerpoint/2010/main" val="2283809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4"/>
                                        </p:tgtEl>
                                        <p:attrNameLst>
                                          <p:attrName>style.visibility</p:attrName>
                                        </p:attrNameLst>
                                      </p:cBhvr>
                                      <p:to>
                                        <p:strVal val="visible"/>
                                      </p:to>
                                    </p:set>
                                    <p:anim calcmode="lin" valueType="num">
                                      <p:cBhvr>
                                        <p:cTn id="7" dur="500" fill="hold"/>
                                        <p:tgtEl>
                                          <p:spTgt spid="64"/>
                                        </p:tgtEl>
                                        <p:attrNameLst>
                                          <p:attrName>ppt_w</p:attrName>
                                        </p:attrNameLst>
                                      </p:cBhvr>
                                      <p:tavLst>
                                        <p:tav tm="0">
                                          <p:val>
                                            <p:fltVal val="0"/>
                                          </p:val>
                                        </p:tav>
                                        <p:tav tm="100000">
                                          <p:val>
                                            <p:strVal val="#ppt_w"/>
                                          </p:val>
                                        </p:tav>
                                      </p:tavLst>
                                    </p:anim>
                                    <p:anim calcmode="lin" valueType="num">
                                      <p:cBhvr>
                                        <p:cTn id="8" dur="500" fill="hold"/>
                                        <p:tgtEl>
                                          <p:spTgt spid="64"/>
                                        </p:tgtEl>
                                        <p:attrNameLst>
                                          <p:attrName>ppt_h</p:attrName>
                                        </p:attrNameLst>
                                      </p:cBhvr>
                                      <p:tavLst>
                                        <p:tav tm="0">
                                          <p:val>
                                            <p:fltVal val="0"/>
                                          </p:val>
                                        </p:tav>
                                        <p:tav tm="100000">
                                          <p:val>
                                            <p:strVal val="#ppt_h"/>
                                          </p:val>
                                        </p:tav>
                                      </p:tavLst>
                                    </p:anim>
                                    <p:animEffect transition="in" filter="fade">
                                      <p:cBhvr>
                                        <p:cTn id="9" dur="500"/>
                                        <p:tgtEl>
                                          <p:spTgt spid="64"/>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randombar(horizontal)">
                                      <p:cBhvr>
                                        <p:cTn id="14" dur="500"/>
                                        <p:tgtEl>
                                          <p:spTgt spid="2">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Effect transition="in" filter="barn(inVertical)">
                                      <p:cBhvr>
                                        <p:cTn id="19" dur="500"/>
                                        <p:tgtEl>
                                          <p:spTgt spid="2">
                                            <p:txEl>
                                              <p:pRg st="1" end="1"/>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6EA"/>
        </a:solidFill>
        <a:effectLst/>
      </p:bgPr>
    </p:bg>
    <p:spTree>
      <p:nvGrpSpPr>
        <p:cNvPr id="1" name=""/>
        <p:cNvGrpSpPr/>
        <p:nvPr/>
      </p:nvGrpSpPr>
      <p:grpSpPr>
        <a:xfrm>
          <a:off x="0" y="0"/>
          <a:ext cx="0" cy="0"/>
          <a:chOff x="0" y="0"/>
          <a:chExt cx="0" cy="0"/>
        </a:xfrm>
      </p:grpSpPr>
      <p:grpSp>
        <p:nvGrpSpPr>
          <p:cNvPr id="64" name="Group 63"/>
          <p:cNvGrpSpPr/>
          <p:nvPr/>
        </p:nvGrpSpPr>
        <p:grpSpPr>
          <a:xfrm>
            <a:off x="381000" y="647700"/>
            <a:ext cx="1981200" cy="1447800"/>
            <a:chOff x="1844842" y="8071184"/>
            <a:chExt cx="1981200" cy="1447800"/>
          </a:xfrm>
          <a:scene3d>
            <a:camera prst="orthographicFront">
              <a:rot lat="0" lon="0" rev="0"/>
            </a:camera>
            <a:lightRig rig="balanced" dir="t">
              <a:rot lat="0" lon="0" rev="8700000"/>
            </a:lightRig>
          </a:scene3d>
        </p:grpSpPr>
        <p:sp>
          <p:nvSpPr>
            <p:cNvPr id="65" name="Freeform 13"/>
            <p:cNvSpPr/>
            <p:nvPr/>
          </p:nvSpPr>
          <p:spPr>
            <a:xfrm flipH="1">
              <a:off x="1844842" y="8071184"/>
              <a:ext cx="1981200" cy="1447800"/>
            </a:xfrm>
            <a:custGeom>
              <a:avLst/>
              <a:gdLst/>
              <a:ahLst/>
              <a:cxnLst/>
              <a:rect l="l" t="t" r="r" b="b"/>
              <a:pathLst>
                <a:path w="2488341" h="2117352">
                  <a:moveTo>
                    <a:pt x="2488341" y="0"/>
                  </a:moveTo>
                  <a:lnTo>
                    <a:pt x="0" y="0"/>
                  </a:lnTo>
                  <a:lnTo>
                    <a:pt x="0" y="2117352"/>
                  </a:lnTo>
                  <a:lnTo>
                    <a:pt x="2488341" y="2117352"/>
                  </a:lnTo>
                  <a:lnTo>
                    <a:pt x="2488341" y="0"/>
                  </a:lnTo>
                  <a:close/>
                </a:path>
              </a:pathLst>
            </a:custGeom>
            <a:blipFill>
              <a:blip r:embed="rId2">
                <a:extLst>
                  <a:ext uri="{96DAC541-7B7A-43D3-8B79-37D633B846F1}">
                    <asvg:svgBlip xmlns="" xmlns:asvg="http://schemas.microsoft.com/office/drawing/2016/SVG/main" r:embed="rId7"/>
                  </a:ext>
                </a:extLst>
              </a:blip>
              <a:stretch>
                <a:fillRect/>
              </a:stretch>
            </a:blipFill>
            <a:ln>
              <a:noFill/>
            </a:ln>
            <a:effectLst>
              <a:outerShdw blurRad="44450" dist="27940" dir="5400000" algn="ctr">
                <a:srgbClr val="000000">
                  <a:alpha val="32000"/>
                </a:srgbClr>
              </a:outerShdw>
            </a:effectLst>
            <a:sp3d>
              <a:bevelT w="190500" h="38100"/>
            </a:sp3d>
          </p:spPr>
        </p:sp>
        <p:sp>
          <p:nvSpPr>
            <p:cNvPr id="66" name="Rectangle 65"/>
            <p:cNvSpPr/>
            <p:nvPr/>
          </p:nvSpPr>
          <p:spPr>
            <a:xfrm>
              <a:off x="2189748" y="8338717"/>
              <a:ext cx="1380506" cy="738664"/>
            </a:xfrm>
            <a:prstGeom prst="rect">
              <a:avLst/>
            </a:prstGeom>
            <a:ln>
              <a:noFill/>
            </a:ln>
            <a:effectLst>
              <a:outerShdw blurRad="44450" dist="27940" dir="5400000" algn="ctr">
                <a:srgbClr val="000000">
                  <a:alpha val="32000"/>
                </a:srgbClr>
              </a:outerShdw>
            </a:effectLst>
            <a:sp3d>
              <a:bevelT w="190500" h="38100"/>
            </a:sp3d>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0" cap="none" spc="0" normalizeH="0" baseline="0" noProof="0" smtClean="0">
                  <a:ln>
                    <a:noFill/>
                  </a:ln>
                  <a:solidFill>
                    <a:prstClr val="black"/>
                  </a:solidFill>
                  <a:effectLst/>
                  <a:uLnTx/>
                  <a:uFillTx/>
                  <a:latin typeface="Arial"/>
                  <a:ea typeface="+mn-ea"/>
                  <a:cs typeface="Arial" panose="020B0604020202020204" pitchFamily="34" charset="0"/>
                  <a:sym typeface="Arial"/>
                </a:rPr>
                <a:t>Giải:</a:t>
              </a:r>
              <a:endParaRPr kumimoji="0" lang="en-US" sz="4200" b="1" i="0" u="none" strike="noStrike" kern="1200" cap="none" spc="0" normalizeH="0" baseline="0" noProof="0">
                <a:ln>
                  <a:noFill/>
                </a:ln>
                <a:solidFill>
                  <a:prstClr val="black"/>
                </a:solidFill>
                <a:effectLst/>
                <a:uLnTx/>
                <a:uFillTx/>
                <a:latin typeface="Calibri"/>
                <a:ea typeface="+mn-ea"/>
                <a:cs typeface="+mn-cs"/>
              </a:endParaRPr>
            </a:p>
          </p:txBody>
        </p:sp>
      </p:grpSp>
      <mc:AlternateContent xmlns:mc="http://schemas.openxmlformats.org/markup-compatibility/2006" xmlns:a14="http://schemas.microsoft.com/office/drawing/2010/main">
        <mc:Choice Requires="a14">
          <p:sp>
            <p:nvSpPr>
              <p:cNvPr id="2" name="Rectangle 1"/>
              <p:cNvSpPr/>
              <p:nvPr/>
            </p:nvSpPr>
            <p:spPr>
              <a:xfrm>
                <a:off x="381000" y="2857500"/>
                <a:ext cx="8077200" cy="6392456"/>
              </a:xfrm>
              <a:prstGeom prst="rect">
                <a:avLst/>
              </a:prstGeom>
            </p:spPr>
            <p:txBody>
              <a:bodyPr wrap="square">
                <a:spAutoFit/>
              </a:bodyPr>
              <a:lstStyle/>
              <a:p>
                <a:pPr algn="just">
                  <a:lnSpc>
                    <a:spcPct val="150000"/>
                  </a:lnSpc>
                  <a:tabLst>
                    <a:tab pos="2719705" algn="l"/>
                  </a:tabLst>
                </a:pPr>
                <a:r>
                  <a:rPr lang="vi-VN" sz="4000" smtClean="0">
                    <a:ea typeface="Malgun Gothic" panose="020B0503020000020004" pitchFamily="34" charset="-127"/>
                    <a:cs typeface="Times New Roman" panose="02020603050405020304" pitchFamily="18" charset="0"/>
                  </a:rPr>
                  <a:t>b)</a:t>
                </a:r>
                <a:endParaRPr lang="en-US" sz="4000" smtClean="0">
                  <a:ea typeface="Malgun Gothic" panose="020B0503020000020004" pitchFamily="34" charset="-127"/>
                  <a:cs typeface="Times New Roman" panose="02020603050405020304" pitchFamily="18" charset="0"/>
                </a:endParaRPr>
              </a:p>
              <a:p>
                <a:pPr algn="just">
                  <a:lnSpc>
                    <a:spcPct val="150000"/>
                  </a:lnSpc>
                  <a:tabLst>
                    <a:tab pos="2719705" algn="l"/>
                  </a:tabLst>
                </a:pPr>
                <a14:m>
                  <m:oMathPara xmlns:m="http://schemas.openxmlformats.org/officeDocument/2006/math">
                    <m:oMathParaPr>
                      <m:jc m:val="left"/>
                    </m:oMathParaPr>
                    <m:oMath xmlns:m="http://schemas.openxmlformats.org/officeDocument/2006/math">
                      <m:r>
                        <m:rPr>
                          <m:nor/>
                        </m:rPr>
                        <a:rPr lang="vi-VN" sz="4000">
                          <a:ea typeface="Malgun Gothic" panose="020B0503020000020004" pitchFamily="34" charset="-127"/>
                          <a:cs typeface="Times New Roman" panose="02020603050405020304" pitchFamily="18" charset="0"/>
                        </a:rPr>
                        <m:t>T</m:t>
                      </m:r>
                      <m:r>
                        <m:rPr>
                          <m:nor/>
                        </m:rPr>
                        <a:rPr lang="vi-VN" sz="4000">
                          <a:ea typeface="Malgun Gothic" panose="020B0503020000020004" pitchFamily="34" charset="-127"/>
                          <a:cs typeface="Times New Roman" panose="02020603050405020304" pitchFamily="18" charset="0"/>
                        </a:rPr>
                        <m:t>ỉ </m:t>
                      </m:r>
                      <m:r>
                        <m:rPr>
                          <m:nor/>
                        </m:rPr>
                        <a:rPr lang="vi-VN" sz="4000">
                          <a:ea typeface="Malgun Gothic" panose="020B0503020000020004" pitchFamily="34" charset="-127"/>
                          <a:cs typeface="Times New Roman" panose="02020603050405020304" pitchFamily="18" charset="0"/>
                        </a:rPr>
                        <m:t>l</m:t>
                      </m:r>
                      <m:r>
                        <m:rPr>
                          <m:nor/>
                        </m:rPr>
                        <a:rPr lang="vi-VN" sz="4000">
                          <a:ea typeface="Malgun Gothic" panose="020B0503020000020004" pitchFamily="34" charset="-127"/>
                          <a:cs typeface="Times New Roman" panose="02020603050405020304" pitchFamily="18" charset="0"/>
                        </a:rPr>
                        <m:t>ệ </m:t>
                      </m:r>
                      <m:r>
                        <m:rPr>
                          <m:nor/>
                        </m:rPr>
                        <a:rPr lang="vi-VN" sz="4000">
                          <a:ea typeface="Malgun Gothic" panose="020B0503020000020004" pitchFamily="34" charset="-127"/>
                          <a:cs typeface="Times New Roman" panose="02020603050405020304" pitchFamily="18" charset="0"/>
                        </a:rPr>
                        <m:t>th</m:t>
                      </m:r>
                      <m:r>
                        <m:rPr>
                          <m:nor/>
                        </m:rPr>
                        <a:rPr lang="vi-VN" sz="4000">
                          <a:ea typeface="Malgun Gothic" panose="020B0503020000020004" pitchFamily="34" charset="-127"/>
                          <a:cs typeface="Times New Roman" panose="02020603050405020304" pitchFamily="18" charset="0"/>
                        </a:rPr>
                        <m:t>ấ</m:t>
                      </m:r>
                      <m:r>
                        <m:rPr>
                          <m:nor/>
                        </m:rPr>
                        <a:rPr lang="vi-VN" sz="4000">
                          <a:ea typeface="Malgun Gothic" panose="020B0503020000020004" pitchFamily="34" charset="-127"/>
                          <a:cs typeface="Times New Roman" panose="02020603050405020304" pitchFamily="18" charset="0"/>
                        </a:rPr>
                        <m:t>p</m:t>
                      </m:r>
                      <m:r>
                        <m:rPr>
                          <m:nor/>
                        </m:rPr>
                        <a:rPr lang="vi-VN" sz="4000">
                          <a:ea typeface="Malgun Gothic" panose="020B0503020000020004" pitchFamily="34" charset="-127"/>
                          <a:cs typeface="Times New Roman" panose="02020603050405020304" pitchFamily="18" charset="0"/>
                        </a:rPr>
                        <m:t> </m:t>
                      </m:r>
                      <m:r>
                        <m:rPr>
                          <m:nor/>
                        </m:rPr>
                        <a:rPr lang="vi-VN" sz="4000">
                          <a:ea typeface="Malgun Gothic" panose="020B0503020000020004" pitchFamily="34" charset="-127"/>
                          <a:cs typeface="Times New Roman" panose="02020603050405020304" pitchFamily="18" charset="0"/>
                        </a:rPr>
                        <m:t>c</m:t>
                      </m:r>
                      <m:r>
                        <m:rPr>
                          <m:nor/>
                        </m:rPr>
                        <a:rPr lang="vi-VN" sz="4000">
                          <a:ea typeface="Malgun Gothic" panose="020B0503020000020004" pitchFamily="34" charset="-127"/>
                          <a:cs typeface="Times New Roman" panose="02020603050405020304" pitchFamily="18" charset="0"/>
                        </a:rPr>
                        <m:t>ò</m:t>
                      </m:r>
                      <m:r>
                        <m:rPr>
                          <m:nor/>
                        </m:rPr>
                        <a:rPr lang="vi-VN" sz="4000">
                          <a:ea typeface="Malgun Gothic" panose="020B0503020000020004" pitchFamily="34" charset="-127"/>
                          <a:cs typeface="Times New Roman" panose="02020603050405020304" pitchFamily="18" charset="0"/>
                        </a:rPr>
                        <m:t>i</m:t>
                      </m:r>
                      <m:r>
                        <m:rPr>
                          <m:nor/>
                        </m:rPr>
                        <a:rPr lang="vi-VN" sz="4000">
                          <a:ea typeface="Malgun Gothic" panose="020B0503020000020004" pitchFamily="34" charset="-127"/>
                          <a:cs typeface="Times New Roman" panose="02020603050405020304" pitchFamily="18" charset="0"/>
                        </a:rPr>
                        <m:t>:</m:t>
                      </m:r>
                      <m:f>
                        <m:f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2</m:t>
                          </m:r>
                        </m:num>
                        <m:den>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20</m:t>
                          </m:r>
                        </m:den>
                      </m:f>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.100%=10%.</m:t>
                      </m:r>
                    </m:oMath>
                  </m:oMathPara>
                </a14:m>
                <a:endParaRPr lang="en-US" sz="4000">
                  <a:effectLst/>
                  <a:ea typeface="Calibri" panose="020F0502020204030204" pitchFamily="34" charset="0"/>
                  <a:cs typeface="Times New Roman" panose="02020603050405020304" pitchFamily="18" charset="0"/>
                </a:endParaRPr>
              </a:p>
              <a:p>
                <a:pPr algn="just">
                  <a:lnSpc>
                    <a:spcPct val="150000"/>
                  </a:lnSpc>
                  <a:tabLst>
                    <a:tab pos="2719705" algn="l"/>
                  </a:tabLst>
                </a:pPr>
                <a14:m>
                  <m:oMathPara xmlns:m="http://schemas.openxmlformats.org/officeDocument/2006/math">
                    <m:oMathParaPr>
                      <m:jc m:val="left"/>
                    </m:oMathParaPr>
                    <m:oMath xmlns:m="http://schemas.openxmlformats.org/officeDocument/2006/math">
                      <m:r>
                        <m:rPr>
                          <m:nor/>
                        </m:rPr>
                        <a:rPr lang="vi-VN" sz="4000">
                          <a:ea typeface="Malgun Gothic" panose="020B0503020000020004" pitchFamily="34" charset="-127"/>
                          <a:cs typeface="Times New Roman" panose="02020603050405020304" pitchFamily="18" charset="0"/>
                        </a:rPr>
                        <m:t>T</m:t>
                      </m:r>
                      <m:r>
                        <m:rPr>
                          <m:nor/>
                        </m:rPr>
                        <a:rPr lang="vi-VN" sz="4000">
                          <a:ea typeface="Malgun Gothic" panose="020B0503020000020004" pitchFamily="34" charset="-127"/>
                          <a:cs typeface="Times New Roman" panose="02020603050405020304" pitchFamily="18" charset="0"/>
                        </a:rPr>
                        <m:t>ỉ </m:t>
                      </m:r>
                      <m:r>
                        <m:rPr>
                          <m:nor/>
                        </m:rPr>
                        <a:rPr lang="vi-VN" sz="4000">
                          <a:ea typeface="Malgun Gothic" panose="020B0503020000020004" pitchFamily="34" charset="-127"/>
                          <a:cs typeface="Times New Roman" panose="02020603050405020304" pitchFamily="18" charset="0"/>
                        </a:rPr>
                        <m:t>l</m:t>
                      </m:r>
                      <m:r>
                        <m:rPr>
                          <m:nor/>
                        </m:rPr>
                        <a:rPr lang="vi-VN" sz="4000">
                          <a:ea typeface="Malgun Gothic" panose="020B0503020000020004" pitchFamily="34" charset="-127"/>
                          <a:cs typeface="Times New Roman" panose="02020603050405020304" pitchFamily="18" charset="0"/>
                        </a:rPr>
                        <m:t>ệ đạ</m:t>
                      </m:r>
                      <m:r>
                        <m:rPr>
                          <m:nor/>
                        </m:rPr>
                        <a:rPr lang="vi-VN" sz="4000">
                          <a:ea typeface="Malgun Gothic" panose="020B0503020000020004" pitchFamily="34" charset="-127"/>
                          <a:cs typeface="Times New Roman" panose="02020603050405020304" pitchFamily="18" charset="0"/>
                        </a:rPr>
                        <m:t>t</m:t>
                      </m:r>
                      <m:r>
                        <m:rPr>
                          <m:nor/>
                        </m:rPr>
                        <a:rPr lang="vi-VN" sz="4000">
                          <a:ea typeface="Malgun Gothic" panose="020B0503020000020004" pitchFamily="34" charset="-127"/>
                          <a:cs typeface="Times New Roman" panose="02020603050405020304" pitchFamily="18" charset="0"/>
                        </a:rPr>
                        <m:t> </m:t>
                      </m:r>
                      <m:r>
                        <m:rPr>
                          <m:nor/>
                        </m:rPr>
                        <a:rPr lang="vi-VN" sz="4000">
                          <a:ea typeface="Malgun Gothic" panose="020B0503020000020004" pitchFamily="34" charset="-127"/>
                          <a:cs typeface="Times New Roman" panose="02020603050405020304" pitchFamily="18" charset="0"/>
                        </a:rPr>
                        <m:t>chu</m:t>
                      </m:r>
                      <m:r>
                        <m:rPr>
                          <m:nor/>
                        </m:rPr>
                        <a:rPr lang="vi-VN" sz="4000">
                          <a:ea typeface="Malgun Gothic" panose="020B0503020000020004" pitchFamily="34" charset="-127"/>
                          <a:cs typeface="Times New Roman" panose="02020603050405020304" pitchFamily="18" charset="0"/>
                        </a:rPr>
                        <m:t>ẩ</m:t>
                      </m:r>
                      <m:r>
                        <m:rPr>
                          <m:nor/>
                        </m:rPr>
                        <a:rPr lang="vi-VN" sz="4000">
                          <a:ea typeface="Malgun Gothic" panose="020B0503020000020004" pitchFamily="34" charset="-127"/>
                          <a:cs typeface="Times New Roman" panose="02020603050405020304" pitchFamily="18" charset="0"/>
                        </a:rPr>
                        <m:t>n</m:t>
                      </m:r>
                      <m:r>
                        <m:rPr>
                          <m:nor/>
                        </m:rPr>
                        <a:rPr lang="vi-VN" sz="4000">
                          <a:ea typeface="Malgun Gothic" panose="020B0503020000020004" pitchFamily="34" charset="-127"/>
                          <a:cs typeface="Times New Roman" panose="02020603050405020304" pitchFamily="18" charset="0"/>
                        </a:rPr>
                        <m:t>:</m:t>
                      </m:r>
                      <m:r>
                        <a:rPr lang="en-US" sz="4000" b="0" i="1" smtClean="0">
                          <a:latin typeface="Cambria Math" panose="02040503050406030204" pitchFamily="18" charset="0"/>
                          <a:ea typeface="Malgun Gothic" panose="020B0503020000020004" pitchFamily="34" charset="-127"/>
                          <a:cs typeface="Times New Roman" panose="02020603050405020304" pitchFamily="18" charset="0"/>
                        </a:rPr>
                        <m:t> </m:t>
                      </m:r>
                      <m:f>
                        <m:f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vi-VN" sz="4000" i="1">
                              <a:effectLst/>
                              <a:latin typeface="Cambria Math" panose="02040503050406030204" pitchFamily="18" charset="0"/>
                              <a:ea typeface="Malgun Gothic" panose="020B0503020000020004" pitchFamily="34" charset="-127"/>
                              <a:cs typeface="Times New Roman" panose="02020603050405020304" pitchFamily="18" charset="0"/>
                            </a:rPr>
                            <m:t>15</m:t>
                          </m:r>
                        </m:num>
                        <m:den>
                          <m:r>
                            <a:rPr lang="vi-VN" sz="4000" i="1">
                              <a:effectLst/>
                              <a:latin typeface="Cambria Math" panose="02040503050406030204" pitchFamily="18" charset="0"/>
                              <a:ea typeface="Malgun Gothic" panose="020B0503020000020004" pitchFamily="34" charset="-127"/>
                              <a:cs typeface="Times New Roman" panose="02020603050405020304" pitchFamily="18" charset="0"/>
                            </a:rPr>
                            <m:t>20</m:t>
                          </m:r>
                        </m:den>
                      </m:f>
                      <m:r>
                        <a:rPr lang="vi-VN" sz="4000" i="1">
                          <a:effectLst/>
                          <a:latin typeface="Cambria Math" panose="02040503050406030204" pitchFamily="18" charset="0"/>
                          <a:ea typeface="Malgun Gothic" panose="020B0503020000020004" pitchFamily="34" charset="-127"/>
                          <a:cs typeface="Times New Roman" panose="02020603050405020304" pitchFamily="18" charset="0"/>
                        </a:rPr>
                        <m:t>.100%=75%.</m:t>
                      </m:r>
                    </m:oMath>
                  </m:oMathPara>
                </a14:m>
                <a:endParaRPr lang="en-US" sz="4000">
                  <a:effectLst/>
                  <a:ea typeface="Calibri" panose="020F0502020204030204" pitchFamily="34" charset="0"/>
                  <a:cs typeface="Times New Roman" panose="02020603050405020304" pitchFamily="18" charset="0"/>
                </a:endParaRPr>
              </a:p>
              <a:p>
                <a:pPr algn="just">
                  <a:lnSpc>
                    <a:spcPct val="150000"/>
                  </a:lnSpc>
                  <a:tabLst>
                    <a:tab pos="2719705" algn="l"/>
                  </a:tabLst>
                </a:pPr>
                <a14:m>
                  <m:oMathPara xmlns:m="http://schemas.openxmlformats.org/officeDocument/2006/math">
                    <m:oMathParaPr>
                      <m:jc m:val="left"/>
                    </m:oMathParaPr>
                    <m:oMath xmlns:m="http://schemas.openxmlformats.org/officeDocument/2006/math">
                      <m:r>
                        <m:rPr>
                          <m:nor/>
                        </m:rPr>
                        <a:rPr lang="vi-VN" sz="4000">
                          <a:ea typeface="Malgun Gothic" panose="020B0503020000020004" pitchFamily="34" charset="-127"/>
                          <a:cs typeface="Times New Roman" panose="02020603050405020304" pitchFamily="18" charset="0"/>
                        </a:rPr>
                        <m:t>T</m:t>
                      </m:r>
                      <m:r>
                        <m:rPr>
                          <m:nor/>
                        </m:rPr>
                        <a:rPr lang="vi-VN" sz="4000">
                          <a:ea typeface="Malgun Gothic" panose="020B0503020000020004" pitchFamily="34" charset="-127"/>
                          <a:cs typeface="Times New Roman" panose="02020603050405020304" pitchFamily="18" charset="0"/>
                        </a:rPr>
                        <m:t>ỉ </m:t>
                      </m:r>
                      <m:r>
                        <m:rPr>
                          <m:nor/>
                        </m:rPr>
                        <a:rPr lang="vi-VN" sz="4000">
                          <a:ea typeface="Malgun Gothic" panose="020B0503020000020004" pitchFamily="34" charset="-127"/>
                          <a:cs typeface="Times New Roman" panose="02020603050405020304" pitchFamily="18" charset="0"/>
                        </a:rPr>
                        <m:t>l</m:t>
                      </m:r>
                      <m:r>
                        <m:rPr>
                          <m:nor/>
                        </m:rPr>
                        <a:rPr lang="vi-VN" sz="4000">
                          <a:ea typeface="Malgun Gothic" panose="020B0503020000020004" pitchFamily="34" charset="-127"/>
                          <a:cs typeface="Times New Roman" panose="02020603050405020304" pitchFamily="18" charset="0"/>
                        </a:rPr>
                        <m:t>ệ </m:t>
                      </m:r>
                      <m:r>
                        <m:rPr>
                          <m:nor/>
                        </m:rPr>
                        <a:rPr lang="vi-VN" sz="4000">
                          <a:ea typeface="Malgun Gothic" panose="020B0503020000020004" pitchFamily="34" charset="-127"/>
                          <a:cs typeface="Times New Roman" panose="02020603050405020304" pitchFamily="18" charset="0"/>
                        </a:rPr>
                        <m:t>cao</m:t>
                      </m:r>
                      <m:r>
                        <m:rPr>
                          <m:nor/>
                        </m:rPr>
                        <a:rPr lang="vi-VN" sz="4000">
                          <a:ea typeface="Malgun Gothic" panose="020B0503020000020004" pitchFamily="34" charset="-127"/>
                          <a:cs typeface="Times New Roman" panose="02020603050405020304" pitchFamily="18" charset="0"/>
                        </a:rPr>
                        <m:t>:</m:t>
                      </m:r>
                      <m:r>
                        <a:rPr lang="en-US" sz="4000" b="0" i="1" smtClean="0">
                          <a:latin typeface="Cambria Math" panose="02040503050406030204" pitchFamily="18" charset="0"/>
                          <a:ea typeface="Malgun Gothic" panose="020B0503020000020004" pitchFamily="34" charset="-127"/>
                          <a:cs typeface="Times New Roman" panose="02020603050405020304" pitchFamily="18" charset="0"/>
                        </a:rPr>
                        <m:t> </m:t>
                      </m:r>
                      <m:f>
                        <m:f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vi-VN" sz="4000" i="1">
                              <a:effectLst/>
                              <a:latin typeface="Cambria Math" panose="02040503050406030204" pitchFamily="18" charset="0"/>
                              <a:ea typeface="Malgun Gothic" panose="020B0503020000020004" pitchFamily="34" charset="-127"/>
                              <a:cs typeface="Times New Roman" panose="02020603050405020304" pitchFamily="18" charset="0"/>
                            </a:rPr>
                            <m:t>3</m:t>
                          </m:r>
                        </m:num>
                        <m:den>
                          <m:r>
                            <a:rPr lang="vi-VN" sz="4000" i="1">
                              <a:effectLst/>
                              <a:latin typeface="Cambria Math" panose="02040503050406030204" pitchFamily="18" charset="0"/>
                              <a:ea typeface="Malgun Gothic" panose="020B0503020000020004" pitchFamily="34" charset="-127"/>
                              <a:cs typeface="Times New Roman" panose="02020603050405020304" pitchFamily="18" charset="0"/>
                            </a:rPr>
                            <m:t>20</m:t>
                          </m:r>
                        </m:den>
                      </m:f>
                      <m:r>
                        <a:rPr lang="vi-VN" sz="4000" i="1">
                          <a:effectLst/>
                          <a:latin typeface="Cambria Math" panose="02040503050406030204" pitchFamily="18" charset="0"/>
                          <a:ea typeface="Malgun Gothic" panose="020B0503020000020004" pitchFamily="34" charset="-127"/>
                          <a:cs typeface="Times New Roman" panose="02020603050405020304" pitchFamily="18" charset="0"/>
                        </a:rPr>
                        <m:t>.100%=15%.</m:t>
                      </m:r>
                    </m:oMath>
                  </m:oMathPara>
                </a14:m>
                <a:endParaRPr lang="en-US" sz="4000">
                  <a:effectLst/>
                  <a:ea typeface="Calibri" panose="020F050202020403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381000" y="2857500"/>
                <a:ext cx="8077200" cy="6392456"/>
              </a:xfrm>
              <a:prstGeom prst="rect">
                <a:avLst/>
              </a:prstGeom>
              <a:blipFill>
                <a:blip r:embed="rId8"/>
                <a:stretch>
                  <a:fillRect l="-2717"/>
                </a:stretch>
              </a:blipFill>
            </p:spPr>
            <p:txBody>
              <a:bodyPr/>
              <a:lstStyle/>
              <a:p>
                <a:r>
                  <a:rPr lang="en-US">
                    <a:noFill/>
                  </a:rPr>
                  <a:t> </a:t>
                </a:r>
              </a:p>
            </p:txBody>
          </p:sp>
        </mc:Fallback>
      </mc:AlternateContent>
      <p:pic>
        <p:nvPicPr>
          <p:cNvPr id="6" name="Picture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067800" y="2877265"/>
            <a:ext cx="8770796" cy="6228635"/>
          </a:xfrm>
          <a:prstGeom prst="rect">
            <a:avLst/>
          </a:prstGeom>
        </p:spPr>
      </p:pic>
      <p:pic>
        <p:nvPicPr>
          <p:cNvPr id="11" name="Picture 10"/>
          <p:cNvPicPr>
            <a:picLocks noChangeAspect="1"/>
          </p:cNvPicPr>
          <p:nvPr/>
        </p:nvPicPr>
        <p:blipFill>
          <a:blip r:embed="rId10"/>
          <a:stretch>
            <a:fillRect/>
          </a:stretch>
        </p:blipFill>
        <p:spPr>
          <a:xfrm>
            <a:off x="15533178" y="1067210"/>
            <a:ext cx="2301407" cy="434710"/>
          </a:xfrm>
          <a:prstGeom prst="rect">
            <a:avLst/>
          </a:prstGeom>
        </p:spPr>
      </p:pic>
    </p:spTree>
    <p:extLst>
      <p:ext uri="{BB962C8B-B14F-4D97-AF65-F5344CB8AC3E}">
        <p14:creationId xmlns:p14="http://schemas.microsoft.com/office/powerpoint/2010/main" val="1197414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par>
                                <p:cTn id="8" presetID="22" presetClass="entr" presetSubtype="2"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right)">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6EA"/>
        </a:solidFill>
        <a:effectLst/>
      </p:bgPr>
    </p:bg>
    <p:spTree>
      <p:nvGrpSpPr>
        <p:cNvPr id="1" name=""/>
        <p:cNvGrpSpPr/>
        <p:nvPr/>
      </p:nvGrpSpPr>
      <p:grpSpPr>
        <a:xfrm>
          <a:off x="0" y="0"/>
          <a:ext cx="0" cy="0"/>
          <a:chOff x="0" y="0"/>
          <a:chExt cx="0" cy="0"/>
        </a:xfrm>
      </p:grpSpPr>
      <p:grpSp>
        <p:nvGrpSpPr>
          <p:cNvPr id="64" name="Group 63"/>
          <p:cNvGrpSpPr/>
          <p:nvPr/>
        </p:nvGrpSpPr>
        <p:grpSpPr>
          <a:xfrm>
            <a:off x="1600200" y="647700"/>
            <a:ext cx="1981200" cy="1447800"/>
            <a:chOff x="1844842" y="8071184"/>
            <a:chExt cx="1981200" cy="1447800"/>
          </a:xfrm>
          <a:scene3d>
            <a:camera prst="orthographicFront">
              <a:rot lat="0" lon="0" rev="0"/>
            </a:camera>
            <a:lightRig rig="balanced" dir="t">
              <a:rot lat="0" lon="0" rev="8700000"/>
            </a:lightRig>
          </a:scene3d>
        </p:grpSpPr>
        <p:sp>
          <p:nvSpPr>
            <p:cNvPr id="65" name="Freeform 13"/>
            <p:cNvSpPr/>
            <p:nvPr/>
          </p:nvSpPr>
          <p:spPr>
            <a:xfrm flipH="1">
              <a:off x="1844842" y="8071184"/>
              <a:ext cx="1981200" cy="1447800"/>
            </a:xfrm>
            <a:custGeom>
              <a:avLst/>
              <a:gdLst/>
              <a:ahLst/>
              <a:cxnLst/>
              <a:rect l="l" t="t" r="r" b="b"/>
              <a:pathLst>
                <a:path w="2488341" h="2117352">
                  <a:moveTo>
                    <a:pt x="2488341" y="0"/>
                  </a:moveTo>
                  <a:lnTo>
                    <a:pt x="0" y="0"/>
                  </a:lnTo>
                  <a:lnTo>
                    <a:pt x="0" y="2117352"/>
                  </a:lnTo>
                  <a:lnTo>
                    <a:pt x="2488341" y="2117352"/>
                  </a:lnTo>
                  <a:lnTo>
                    <a:pt x="2488341" y="0"/>
                  </a:lnTo>
                  <a:close/>
                </a:path>
              </a:pathLst>
            </a:custGeom>
            <a:blipFill>
              <a:blip r:embed="rId2">
                <a:extLst>
                  <a:ext uri="{96DAC541-7B7A-43D3-8B79-37D633B846F1}">
                    <asvg:svgBlip xmlns="" xmlns:asvg="http://schemas.microsoft.com/office/drawing/2016/SVG/main" r:embed="rId7"/>
                  </a:ext>
                </a:extLst>
              </a:blip>
              <a:stretch>
                <a:fillRect/>
              </a:stretch>
            </a:blipFill>
            <a:ln>
              <a:noFill/>
            </a:ln>
            <a:effectLst>
              <a:outerShdw blurRad="44450" dist="27940" dir="5400000" algn="ctr">
                <a:srgbClr val="000000">
                  <a:alpha val="32000"/>
                </a:srgbClr>
              </a:outerShdw>
            </a:effectLst>
            <a:sp3d>
              <a:bevelT w="190500" h="38100"/>
            </a:sp3d>
          </p:spPr>
        </p:sp>
        <p:sp>
          <p:nvSpPr>
            <p:cNvPr id="66" name="Rectangle 65"/>
            <p:cNvSpPr/>
            <p:nvPr/>
          </p:nvSpPr>
          <p:spPr>
            <a:xfrm>
              <a:off x="2189748" y="8338717"/>
              <a:ext cx="1380506" cy="738664"/>
            </a:xfrm>
            <a:prstGeom prst="rect">
              <a:avLst/>
            </a:prstGeom>
            <a:ln>
              <a:noFill/>
            </a:ln>
            <a:effectLst>
              <a:outerShdw blurRad="44450" dist="27940" dir="5400000" algn="ctr">
                <a:srgbClr val="000000">
                  <a:alpha val="32000"/>
                </a:srgbClr>
              </a:outerShdw>
            </a:effectLst>
            <a:sp3d>
              <a:bevelT w="190500" h="38100"/>
            </a:sp3d>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0" cap="none" spc="0" normalizeH="0" baseline="0" noProof="0" smtClean="0">
                  <a:ln>
                    <a:noFill/>
                  </a:ln>
                  <a:solidFill>
                    <a:prstClr val="black"/>
                  </a:solidFill>
                  <a:effectLst/>
                  <a:uLnTx/>
                  <a:uFillTx/>
                  <a:latin typeface="Arial"/>
                  <a:ea typeface="+mn-ea"/>
                  <a:cs typeface="Arial" panose="020B0604020202020204" pitchFamily="34" charset="0"/>
                  <a:sym typeface="Arial"/>
                </a:rPr>
                <a:t>Giải:</a:t>
              </a:r>
              <a:endParaRPr kumimoji="0" lang="en-US" sz="4200" b="1" i="0" u="none" strike="noStrike" kern="1200" cap="none" spc="0" normalizeH="0" baseline="0" noProof="0">
                <a:ln>
                  <a:noFill/>
                </a:ln>
                <a:solidFill>
                  <a:prstClr val="black"/>
                </a:solidFill>
                <a:effectLst/>
                <a:uLnTx/>
                <a:uFillTx/>
                <a:latin typeface="Calibri"/>
                <a:ea typeface="+mn-ea"/>
              </a:endParaRPr>
            </a:p>
          </p:txBody>
        </p:sp>
      </p:grpSp>
      <mc:AlternateContent xmlns:mc="http://schemas.openxmlformats.org/markup-compatibility/2006" xmlns:a14="http://schemas.microsoft.com/office/drawing/2010/main">
        <mc:Choice Requires="a14">
          <p:sp>
            <p:nvSpPr>
              <p:cNvPr id="2" name="Rectangle 1"/>
              <p:cNvSpPr/>
              <p:nvPr/>
            </p:nvSpPr>
            <p:spPr>
              <a:xfrm>
                <a:off x="762000" y="2705100"/>
                <a:ext cx="9601200" cy="6558975"/>
              </a:xfrm>
              <a:prstGeom prst="rect">
                <a:avLst/>
              </a:prstGeom>
            </p:spPr>
            <p:txBody>
              <a:bodyPr wrap="square">
                <a:spAutoFit/>
              </a:bodyPr>
              <a:lstStyle/>
              <a:p>
                <a:pPr algn="ctr">
                  <a:lnSpc>
                    <a:spcPct val="150000"/>
                  </a:lnSpc>
                  <a:spcBef>
                    <a:spcPts val="600"/>
                  </a:spcBef>
                  <a:spcAft>
                    <a:spcPts val="600"/>
                  </a:spcAft>
                  <a:tabLst>
                    <a:tab pos="2719705" algn="l"/>
                  </a:tabLst>
                </a:pPr>
                <a:r>
                  <a:rPr lang="vi-VN" sz="4200">
                    <a:latin typeface="Arial" panose="020B0604020202020204" pitchFamily="34" charset="0"/>
                    <a:ea typeface="Malgun Gothic" panose="020B0503020000020004" pitchFamily="34" charset="-127"/>
                    <a:cs typeface="Arial" panose="020B0604020202020204" pitchFamily="34" charset="0"/>
                  </a:rPr>
                  <a:t>c) Ước lượng số bé trai thấp còi: </a:t>
                </a:r>
                <a:endParaRPr lang="en-US" sz="4200">
                  <a:effectLst/>
                  <a:latin typeface="Arial" panose="020B0604020202020204" pitchFamily="34" charset="0"/>
                  <a:ea typeface="Calibri" panose="020F0502020204030204" pitchFamily="34" charset="0"/>
                  <a:cs typeface="Arial" panose="020B0604020202020204" pitchFamily="34" charset="0"/>
                </a:endParaRPr>
              </a:p>
              <a:p>
                <a:pPr algn="ctr">
                  <a:lnSpc>
                    <a:spcPct val="150000"/>
                  </a:lnSpc>
                  <a:spcBef>
                    <a:spcPts val="600"/>
                  </a:spcBef>
                  <a:spcAft>
                    <a:spcPts val="600"/>
                  </a:spcAft>
                  <a:tabLst>
                    <a:tab pos="2719705" algn="l"/>
                  </a:tabLst>
                </a:pPr>
                <a14:m>
                  <m:oMath xmlns:m="http://schemas.openxmlformats.org/officeDocument/2006/math">
                    <m:r>
                      <a:rPr lang="vi-VN" sz="4200" i="1">
                        <a:effectLst/>
                        <a:latin typeface="Cambria Math" panose="02040503050406030204" pitchFamily="18" charset="0"/>
                        <a:ea typeface="Malgun Gothic" panose="020B0503020000020004" pitchFamily="34" charset="-127"/>
                        <a:cs typeface="Times New Roman" panose="02020603050405020304" pitchFamily="18" charset="0"/>
                      </a:rPr>
                      <m:t>1200</m:t>
                    </m:r>
                    <m:r>
                      <a:rPr lang="vi-VN" sz="4200" i="1">
                        <a:effectLst/>
                        <a:latin typeface="Cambria Math" panose="02040503050406030204" pitchFamily="18" charset="0"/>
                        <a:ea typeface="Malgun Gothic" panose="020B0503020000020004" pitchFamily="34" charset="-127"/>
                        <a:cs typeface="Cambria Math" panose="02040503050406030204" pitchFamily="18" charset="0"/>
                      </a:rPr>
                      <m:t>⋅</m:t>
                    </m:r>
                    <m:r>
                      <a:rPr lang="vi-VN" sz="4200" i="1">
                        <a:effectLst/>
                        <a:latin typeface="Cambria Math" panose="02040503050406030204" pitchFamily="18" charset="0"/>
                        <a:ea typeface="Malgun Gothic" panose="020B0503020000020004" pitchFamily="34" charset="-127"/>
                        <a:cs typeface="Times New Roman" panose="02020603050405020304" pitchFamily="18" charset="0"/>
                      </a:rPr>
                      <m:t>10%=120</m:t>
                    </m:r>
                  </m:oMath>
                </a14:m>
                <a:r>
                  <a:rPr lang="vi-VN" sz="4200">
                    <a:effectLst/>
                    <a:latin typeface="Arial" panose="020B0604020202020204" pitchFamily="34" charset="0"/>
                    <a:ea typeface="Malgun Gothic" panose="020B0503020000020004" pitchFamily="34" charset="-127"/>
                    <a:cs typeface="Arial" panose="020B0604020202020204" pitchFamily="34" charset="0"/>
                  </a:rPr>
                  <a:t> (bé).</a:t>
                </a:r>
                <a:endParaRPr lang="en-US" sz="4200">
                  <a:effectLst/>
                  <a:latin typeface="Arial" panose="020B0604020202020204" pitchFamily="34" charset="0"/>
                  <a:ea typeface="Calibri" panose="020F0502020204030204" pitchFamily="34" charset="0"/>
                  <a:cs typeface="Arial" panose="020B0604020202020204" pitchFamily="34" charset="0"/>
                </a:endParaRPr>
              </a:p>
              <a:p>
                <a:pPr algn="ctr">
                  <a:lnSpc>
                    <a:spcPct val="150000"/>
                  </a:lnSpc>
                  <a:spcBef>
                    <a:spcPts val="600"/>
                  </a:spcBef>
                  <a:spcAft>
                    <a:spcPts val="600"/>
                  </a:spcAft>
                  <a:tabLst>
                    <a:tab pos="2719705" algn="l"/>
                  </a:tabLst>
                </a:pPr>
                <a:r>
                  <a:rPr lang="vi-VN" sz="4200">
                    <a:effectLst/>
                    <a:latin typeface="Arial" panose="020B0604020202020204" pitchFamily="34" charset="0"/>
                    <a:ea typeface="Malgun Gothic" panose="020B0503020000020004" pitchFamily="34" charset="-127"/>
                    <a:cs typeface="Arial" panose="020B0604020202020204" pitchFamily="34" charset="0"/>
                  </a:rPr>
                  <a:t>Ước lượng số bé trai đạt chuẩn: </a:t>
                </a:r>
                <a:endParaRPr lang="en-US" sz="4200">
                  <a:effectLst/>
                  <a:latin typeface="Arial" panose="020B0604020202020204" pitchFamily="34" charset="0"/>
                  <a:ea typeface="Calibri" panose="020F0502020204030204" pitchFamily="34" charset="0"/>
                  <a:cs typeface="Arial" panose="020B0604020202020204" pitchFamily="34" charset="0"/>
                </a:endParaRPr>
              </a:p>
              <a:p>
                <a:pPr algn="ctr">
                  <a:lnSpc>
                    <a:spcPct val="150000"/>
                  </a:lnSpc>
                  <a:spcBef>
                    <a:spcPts val="600"/>
                  </a:spcBef>
                  <a:spcAft>
                    <a:spcPts val="600"/>
                  </a:spcAft>
                  <a:tabLst>
                    <a:tab pos="2719705" algn="l"/>
                  </a:tabLst>
                </a:pPr>
                <a14:m>
                  <m:oMath xmlns:m="http://schemas.openxmlformats.org/officeDocument/2006/math">
                    <m:r>
                      <a:rPr lang="vi-VN" sz="4200" i="1">
                        <a:effectLst/>
                        <a:latin typeface="Cambria Math" panose="02040503050406030204" pitchFamily="18" charset="0"/>
                        <a:ea typeface="Malgun Gothic" panose="020B0503020000020004" pitchFamily="34" charset="-127"/>
                        <a:cs typeface="Times New Roman" panose="02020603050405020304" pitchFamily="18" charset="0"/>
                      </a:rPr>
                      <m:t>1200</m:t>
                    </m:r>
                    <m:r>
                      <a:rPr lang="vi-VN" sz="4200" i="1">
                        <a:effectLst/>
                        <a:latin typeface="Cambria Math" panose="02040503050406030204" pitchFamily="18" charset="0"/>
                        <a:ea typeface="Malgun Gothic" panose="020B0503020000020004" pitchFamily="34" charset="-127"/>
                        <a:cs typeface="Cambria Math" panose="02040503050406030204" pitchFamily="18" charset="0"/>
                      </a:rPr>
                      <m:t>⋅</m:t>
                    </m:r>
                    <m:r>
                      <a:rPr lang="vi-VN" sz="4200" i="1">
                        <a:effectLst/>
                        <a:latin typeface="Cambria Math" panose="02040503050406030204" pitchFamily="18" charset="0"/>
                        <a:ea typeface="Malgun Gothic" panose="020B0503020000020004" pitchFamily="34" charset="-127"/>
                        <a:cs typeface="Times New Roman" panose="02020603050405020304" pitchFamily="18" charset="0"/>
                      </a:rPr>
                      <m:t>75%=900</m:t>
                    </m:r>
                  </m:oMath>
                </a14:m>
                <a:r>
                  <a:rPr lang="vi-VN" sz="4200">
                    <a:effectLst/>
                    <a:latin typeface="Arial" panose="020B0604020202020204" pitchFamily="34" charset="0"/>
                    <a:ea typeface="Malgun Gothic" panose="020B0503020000020004" pitchFamily="34" charset="-127"/>
                    <a:cs typeface="Arial" panose="020B0604020202020204" pitchFamily="34" charset="0"/>
                  </a:rPr>
                  <a:t> (bé).</a:t>
                </a:r>
                <a:endParaRPr lang="en-US" sz="4200">
                  <a:effectLst/>
                  <a:latin typeface="Arial" panose="020B0604020202020204" pitchFamily="34" charset="0"/>
                  <a:ea typeface="Calibri" panose="020F0502020204030204" pitchFamily="34" charset="0"/>
                  <a:cs typeface="Arial" panose="020B0604020202020204" pitchFamily="34" charset="0"/>
                </a:endParaRPr>
              </a:p>
              <a:p>
                <a:pPr algn="ctr">
                  <a:lnSpc>
                    <a:spcPct val="150000"/>
                  </a:lnSpc>
                  <a:spcBef>
                    <a:spcPts val="600"/>
                  </a:spcBef>
                  <a:spcAft>
                    <a:spcPts val="600"/>
                  </a:spcAft>
                  <a:tabLst>
                    <a:tab pos="2719705" algn="l"/>
                  </a:tabLst>
                </a:pPr>
                <a:r>
                  <a:rPr lang="vi-VN" sz="4200">
                    <a:effectLst/>
                    <a:latin typeface="Arial" panose="020B0604020202020204" pitchFamily="34" charset="0"/>
                    <a:ea typeface="Malgun Gothic" panose="020B0503020000020004" pitchFamily="34" charset="-127"/>
                    <a:cs typeface="Arial" panose="020B0604020202020204" pitchFamily="34" charset="0"/>
                  </a:rPr>
                  <a:t>Ước lượng số bé trai cao: </a:t>
                </a:r>
                <a:endParaRPr lang="en-US" sz="4200">
                  <a:effectLst/>
                  <a:latin typeface="Arial" panose="020B0604020202020204" pitchFamily="34" charset="0"/>
                  <a:ea typeface="Calibri" panose="020F0502020204030204" pitchFamily="34" charset="0"/>
                  <a:cs typeface="Arial" panose="020B0604020202020204" pitchFamily="34" charset="0"/>
                </a:endParaRPr>
              </a:p>
              <a:p>
                <a:pPr algn="ctr">
                  <a:lnSpc>
                    <a:spcPct val="150000"/>
                  </a:lnSpc>
                  <a:spcBef>
                    <a:spcPts val="600"/>
                  </a:spcBef>
                  <a:spcAft>
                    <a:spcPts val="600"/>
                  </a:spcAft>
                  <a:tabLst>
                    <a:tab pos="2719705" algn="l"/>
                  </a:tabLst>
                </a:pPr>
                <a14:m>
                  <m:oMath xmlns:m="http://schemas.openxmlformats.org/officeDocument/2006/math">
                    <m:r>
                      <a:rPr lang="vi-VN" sz="4200" i="1">
                        <a:effectLst/>
                        <a:latin typeface="Cambria Math" panose="02040503050406030204" pitchFamily="18" charset="0"/>
                        <a:ea typeface="Malgun Gothic" panose="020B0503020000020004" pitchFamily="34" charset="-127"/>
                        <a:cs typeface="Times New Roman" panose="02020603050405020304" pitchFamily="18" charset="0"/>
                      </a:rPr>
                      <m:t>1200</m:t>
                    </m:r>
                    <m:r>
                      <a:rPr lang="vi-VN" sz="4200" i="1">
                        <a:effectLst/>
                        <a:latin typeface="Cambria Math" panose="02040503050406030204" pitchFamily="18" charset="0"/>
                        <a:ea typeface="Malgun Gothic" panose="020B0503020000020004" pitchFamily="34" charset="-127"/>
                        <a:cs typeface="Cambria Math" panose="02040503050406030204" pitchFamily="18" charset="0"/>
                      </a:rPr>
                      <m:t>⋅</m:t>
                    </m:r>
                    <m:r>
                      <a:rPr lang="vi-VN" sz="4200" i="1">
                        <a:effectLst/>
                        <a:latin typeface="Cambria Math" panose="02040503050406030204" pitchFamily="18" charset="0"/>
                        <a:ea typeface="Malgun Gothic" panose="020B0503020000020004" pitchFamily="34" charset="-127"/>
                        <a:cs typeface="Times New Roman" panose="02020603050405020304" pitchFamily="18" charset="0"/>
                      </a:rPr>
                      <m:t>15%=180</m:t>
                    </m:r>
                  </m:oMath>
                </a14:m>
                <a:r>
                  <a:rPr lang="vi-VN" sz="4200">
                    <a:effectLst/>
                    <a:latin typeface="Arial" panose="020B0604020202020204" pitchFamily="34" charset="0"/>
                    <a:ea typeface="Malgun Gothic" panose="020B0503020000020004" pitchFamily="34" charset="-127"/>
                    <a:cs typeface="Arial" panose="020B0604020202020204" pitchFamily="34" charset="0"/>
                  </a:rPr>
                  <a:t> (bé).</a:t>
                </a:r>
                <a:endParaRPr lang="en-US" sz="42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762000" y="2705100"/>
                <a:ext cx="9601200" cy="6558975"/>
              </a:xfrm>
              <a:prstGeom prst="rect">
                <a:avLst/>
              </a:prstGeom>
              <a:blipFill>
                <a:blip r:embed="rId8"/>
                <a:stretch>
                  <a:fillRect b="-3346"/>
                </a:stretch>
              </a:blipFill>
            </p:spPr>
            <p:txBody>
              <a:bodyPr/>
              <a:lstStyle/>
              <a:p>
                <a:r>
                  <a:rPr lang="en-US">
                    <a:noFill/>
                  </a:rPr>
                  <a:t> </a:t>
                </a:r>
              </a:p>
            </p:txBody>
          </p:sp>
        </mc:Fallback>
      </mc:AlternateContent>
      <p:pic>
        <p:nvPicPr>
          <p:cNvPr id="8" name="Picture 7"/>
          <p:cNvPicPr>
            <a:picLocks noChangeAspect="1"/>
          </p:cNvPicPr>
          <p:nvPr/>
        </p:nvPicPr>
        <p:blipFill>
          <a:blip r:embed="rId9"/>
          <a:stretch>
            <a:fillRect/>
          </a:stretch>
        </p:blipFill>
        <p:spPr>
          <a:xfrm>
            <a:off x="11734800" y="3399443"/>
            <a:ext cx="5029200" cy="5864632"/>
          </a:xfrm>
          <a:prstGeom prst="rect">
            <a:avLst/>
          </a:prstGeom>
        </p:spPr>
      </p:pic>
    </p:spTree>
    <p:extLst>
      <p:ext uri="{BB962C8B-B14F-4D97-AF65-F5344CB8AC3E}">
        <p14:creationId xmlns:p14="http://schemas.microsoft.com/office/powerpoint/2010/main" val="2511183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4"/>
                                        </p:tgtEl>
                                        <p:attrNameLst>
                                          <p:attrName>style.visibility</p:attrName>
                                        </p:attrNameLst>
                                      </p:cBhvr>
                                      <p:to>
                                        <p:strVal val="visible"/>
                                      </p:to>
                                    </p:set>
                                    <p:anim calcmode="lin" valueType="num">
                                      <p:cBhvr>
                                        <p:cTn id="7" dur="500" fill="hold"/>
                                        <p:tgtEl>
                                          <p:spTgt spid="64"/>
                                        </p:tgtEl>
                                        <p:attrNameLst>
                                          <p:attrName>ppt_w</p:attrName>
                                        </p:attrNameLst>
                                      </p:cBhvr>
                                      <p:tavLst>
                                        <p:tav tm="0">
                                          <p:val>
                                            <p:fltVal val="0"/>
                                          </p:val>
                                        </p:tav>
                                        <p:tav tm="100000">
                                          <p:val>
                                            <p:strVal val="#ppt_w"/>
                                          </p:val>
                                        </p:tav>
                                      </p:tavLst>
                                    </p:anim>
                                    <p:anim calcmode="lin" valueType="num">
                                      <p:cBhvr>
                                        <p:cTn id="8" dur="500" fill="hold"/>
                                        <p:tgtEl>
                                          <p:spTgt spid="64"/>
                                        </p:tgtEl>
                                        <p:attrNameLst>
                                          <p:attrName>ppt_h</p:attrName>
                                        </p:attrNameLst>
                                      </p:cBhvr>
                                      <p:tavLst>
                                        <p:tav tm="0">
                                          <p:val>
                                            <p:fltVal val="0"/>
                                          </p:val>
                                        </p:tav>
                                        <p:tav tm="100000">
                                          <p:val>
                                            <p:strVal val="#ppt_h"/>
                                          </p:val>
                                        </p:tav>
                                      </p:tavLst>
                                    </p:anim>
                                    <p:animEffect transition="in" filter="fade">
                                      <p:cBhvr>
                                        <p:cTn id="9" dur="500"/>
                                        <p:tgtEl>
                                          <p:spTgt spid="64"/>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randombar(horizontal)">
                                      <p:cBhvr>
                                        <p:cTn id="14" dur="500"/>
                                        <p:tgtEl>
                                          <p:spTgt spid="2">
                                            <p:txEl>
                                              <p:pRg st="0" end="0"/>
                                            </p:txEl>
                                          </p:spTgt>
                                        </p:tgtEl>
                                      </p:cBhvr>
                                    </p:animEffect>
                                  </p:childTnLst>
                                </p:cTn>
                              </p:par>
                              <p:par>
                                <p:cTn id="15" presetID="14" presetClass="entr" presetSubtype="10" fill="hold" nodeType="with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randombar(horizontal)">
                                      <p:cBhvr>
                                        <p:cTn id="22" dur="500"/>
                                        <p:tgtEl>
                                          <p:spTgt spid="2">
                                            <p:txEl>
                                              <p:pRg st="2" end="2"/>
                                            </p:txEl>
                                          </p:spTgt>
                                        </p:tgtEl>
                                      </p:cBhvr>
                                    </p:animEffect>
                                  </p:childTnLst>
                                </p:cTn>
                              </p:par>
                              <p:par>
                                <p:cTn id="23" presetID="14" presetClass="entr" presetSubtype="10" fill="hold" nodeType="with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Effect transition="in" filter="randombar(horizontal)">
                                      <p:cBhvr>
                                        <p:cTn id="25" dur="500"/>
                                        <p:tgtEl>
                                          <p:spTgt spid="2">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2">
                                            <p:txEl>
                                              <p:pRg st="4" end="4"/>
                                            </p:txEl>
                                          </p:spTgt>
                                        </p:tgtEl>
                                        <p:attrNameLst>
                                          <p:attrName>style.visibility</p:attrName>
                                        </p:attrNameLst>
                                      </p:cBhvr>
                                      <p:to>
                                        <p:strVal val="visible"/>
                                      </p:to>
                                    </p:set>
                                    <p:animEffect transition="in" filter="randombar(horizontal)">
                                      <p:cBhvr>
                                        <p:cTn id="30" dur="500"/>
                                        <p:tgtEl>
                                          <p:spTgt spid="2">
                                            <p:txEl>
                                              <p:pRg st="4" end="4"/>
                                            </p:txEl>
                                          </p:spTgt>
                                        </p:tgtEl>
                                      </p:cBhvr>
                                    </p:animEffect>
                                  </p:childTnLst>
                                </p:cTn>
                              </p:par>
                              <p:par>
                                <p:cTn id="31" presetID="14" presetClass="entr" presetSubtype="10" fill="hold" nodeType="withEffect">
                                  <p:stCondLst>
                                    <p:cond delay="0"/>
                                  </p:stCondLst>
                                  <p:childTnLst>
                                    <p:set>
                                      <p:cBhvr>
                                        <p:cTn id="32" dur="1" fill="hold">
                                          <p:stCondLst>
                                            <p:cond delay="0"/>
                                          </p:stCondLst>
                                        </p:cTn>
                                        <p:tgtEl>
                                          <p:spTgt spid="2">
                                            <p:txEl>
                                              <p:pRg st="5" end="5"/>
                                            </p:txEl>
                                          </p:spTgt>
                                        </p:tgtEl>
                                        <p:attrNameLst>
                                          <p:attrName>style.visibility</p:attrName>
                                        </p:attrNameLst>
                                      </p:cBhvr>
                                      <p:to>
                                        <p:strVal val="visible"/>
                                      </p:to>
                                    </p:set>
                                    <p:animEffect transition="in" filter="randombar(horizontal)">
                                      <p:cBhvr>
                                        <p:cTn id="33"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6EA"/>
        </a:solidFill>
        <a:effectLst/>
      </p:bgPr>
    </p:bg>
    <p:spTree>
      <p:nvGrpSpPr>
        <p:cNvPr id="1" name=""/>
        <p:cNvGrpSpPr/>
        <p:nvPr/>
      </p:nvGrpSpPr>
      <p:grpSpPr>
        <a:xfrm>
          <a:off x="0" y="0"/>
          <a:ext cx="0" cy="0"/>
          <a:chOff x="0" y="0"/>
          <a:chExt cx="0" cy="0"/>
        </a:xfrm>
      </p:grpSpPr>
      <p:grpSp>
        <p:nvGrpSpPr>
          <p:cNvPr id="6" name="Group 6"/>
          <p:cNvGrpSpPr/>
          <p:nvPr/>
        </p:nvGrpSpPr>
        <p:grpSpPr>
          <a:xfrm>
            <a:off x="0" y="5067299"/>
            <a:ext cx="18283989" cy="5181599"/>
            <a:chOff x="0" y="0"/>
            <a:chExt cx="5157348" cy="1771366"/>
          </a:xfrm>
        </p:grpSpPr>
        <p:sp>
          <p:nvSpPr>
            <p:cNvPr id="7" name="Freeform 7"/>
            <p:cNvSpPr/>
            <p:nvPr/>
          </p:nvSpPr>
          <p:spPr>
            <a:xfrm>
              <a:off x="0" y="0"/>
              <a:ext cx="5157348" cy="1771366"/>
            </a:xfrm>
            <a:custGeom>
              <a:avLst/>
              <a:gdLst/>
              <a:ahLst/>
              <a:cxnLst/>
              <a:rect l="l" t="t" r="r" b="b"/>
              <a:pathLst>
                <a:path w="5157348" h="1771366">
                  <a:moveTo>
                    <a:pt x="0" y="0"/>
                  </a:moveTo>
                  <a:lnTo>
                    <a:pt x="5157348" y="0"/>
                  </a:lnTo>
                  <a:lnTo>
                    <a:pt x="5157348" y="1771366"/>
                  </a:lnTo>
                  <a:lnTo>
                    <a:pt x="0" y="1771366"/>
                  </a:lnTo>
                  <a:close/>
                </a:path>
              </a:pathLst>
            </a:custGeom>
            <a:solidFill>
              <a:srgbClr val="FFFFFF"/>
            </a:solidFill>
            <a:ln w="95250" cap="sq">
              <a:solidFill>
                <a:srgbClr val="383E48"/>
              </a:solidFill>
              <a:prstDash val="solid"/>
              <a:miter/>
            </a:ln>
          </p:spPr>
        </p:sp>
        <p:sp>
          <p:nvSpPr>
            <p:cNvPr id="8" name="TextBox 8"/>
            <p:cNvSpPr txBox="1"/>
            <p:nvPr/>
          </p:nvSpPr>
          <p:spPr>
            <a:xfrm>
              <a:off x="0" y="-38100"/>
              <a:ext cx="5157348" cy="1809466"/>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4" name="Group 63"/>
          <p:cNvGrpSpPr/>
          <p:nvPr/>
        </p:nvGrpSpPr>
        <p:grpSpPr>
          <a:xfrm>
            <a:off x="8151394" y="4686300"/>
            <a:ext cx="1981200" cy="1447800"/>
            <a:chOff x="1844842" y="8071184"/>
            <a:chExt cx="1981200" cy="1447800"/>
          </a:xfrm>
          <a:scene3d>
            <a:camera prst="orthographicFront">
              <a:rot lat="0" lon="0" rev="0"/>
            </a:camera>
            <a:lightRig rig="balanced" dir="t">
              <a:rot lat="0" lon="0" rev="8700000"/>
            </a:lightRig>
          </a:scene3d>
        </p:grpSpPr>
        <p:sp>
          <p:nvSpPr>
            <p:cNvPr id="65" name="Freeform 13"/>
            <p:cNvSpPr/>
            <p:nvPr/>
          </p:nvSpPr>
          <p:spPr>
            <a:xfrm flipH="1">
              <a:off x="1844842" y="8071184"/>
              <a:ext cx="1981200" cy="1447800"/>
            </a:xfrm>
            <a:custGeom>
              <a:avLst/>
              <a:gdLst/>
              <a:ahLst/>
              <a:cxnLst/>
              <a:rect l="l" t="t" r="r" b="b"/>
              <a:pathLst>
                <a:path w="2488341" h="2117352">
                  <a:moveTo>
                    <a:pt x="2488341" y="0"/>
                  </a:moveTo>
                  <a:lnTo>
                    <a:pt x="0" y="0"/>
                  </a:lnTo>
                  <a:lnTo>
                    <a:pt x="0" y="2117352"/>
                  </a:lnTo>
                  <a:lnTo>
                    <a:pt x="2488341" y="2117352"/>
                  </a:lnTo>
                  <a:lnTo>
                    <a:pt x="2488341" y="0"/>
                  </a:lnTo>
                  <a:close/>
                </a:path>
              </a:pathLst>
            </a:custGeom>
            <a:blipFill>
              <a:blip r:embed="rId2">
                <a:extLst>
                  <a:ext uri="{96DAC541-7B7A-43D3-8B79-37D633B846F1}">
                    <asvg:svgBlip xmlns="" xmlns:asvg="http://schemas.microsoft.com/office/drawing/2016/SVG/main" r:embed="rId7"/>
                  </a:ext>
                </a:extLst>
              </a:blip>
              <a:stretch>
                <a:fillRect/>
              </a:stretch>
            </a:blipFill>
            <a:ln>
              <a:noFill/>
            </a:ln>
            <a:effectLst>
              <a:outerShdw blurRad="44450" dist="27940" dir="5400000" algn="ctr">
                <a:srgbClr val="000000">
                  <a:alpha val="32000"/>
                </a:srgbClr>
              </a:outerShdw>
            </a:effectLst>
            <a:sp3d>
              <a:bevelT w="190500" h="38100"/>
            </a:sp3d>
          </p:spPr>
        </p:sp>
        <p:sp>
          <p:nvSpPr>
            <p:cNvPr id="66" name="Rectangle 65"/>
            <p:cNvSpPr/>
            <p:nvPr/>
          </p:nvSpPr>
          <p:spPr>
            <a:xfrm>
              <a:off x="2223825" y="8338717"/>
              <a:ext cx="1326004" cy="707886"/>
            </a:xfrm>
            <a:prstGeom prst="rect">
              <a:avLst/>
            </a:prstGeom>
            <a:ln>
              <a:noFill/>
            </a:ln>
            <a:effectLst>
              <a:outerShdw blurRad="44450" dist="27940" dir="5400000" algn="ctr">
                <a:srgbClr val="000000">
                  <a:alpha val="32000"/>
                </a:srgbClr>
              </a:outerShdw>
            </a:effectLst>
            <a:sp3d>
              <a:bevelT w="190500" h="38100"/>
            </a:sp3d>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smtClean="0">
                  <a:ln>
                    <a:noFill/>
                  </a:ln>
                  <a:solidFill>
                    <a:prstClr val="black"/>
                  </a:solidFill>
                  <a:effectLst/>
                  <a:uLnTx/>
                  <a:uFillTx/>
                  <a:latin typeface="Arial"/>
                  <a:ea typeface="+mn-ea"/>
                  <a:cs typeface="Arial" panose="020B0604020202020204" pitchFamily="34" charset="0"/>
                  <a:sym typeface="Arial"/>
                </a:rPr>
                <a:t>Giải:</a:t>
              </a: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grpSp>
      <p:sp>
        <p:nvSpPr>
          <p:cNvPr id="67" name="Rectangle 66"/>
          <p:cNvSpPr/>
          <p:nvPr/>
        </p:nvSpPr>
        <p:spPr>
          <a:xfrm>
            <a:off x="533400" y="38100"/>
            <a:ext cx="17297400" cy="4594912"/>
          </a:xfrm>
          <a:prstGeom prst="rect">
            <a:avLst/>
          </a:prstGeom>
        </p:spPr>
        <p:txBody>
          <a:bodyPr wrap="square">
            <a:spAutoFit/>
          </a:bodyPr>
          <a:lstStyle/>
          <a:p>
            <a:pPr lvl="0" algn="just">
              <a:lnSpc>
                <a:spcPct val="150000"/>
              </a:lnSpc>
              <a:buClr>
                <a:srgbClr val="000000"/>
              </a:buClr>
              <a:defRPr/>
            </a:pPr>
            <a:r>
              <a:rPr lang="vi-VN" sz="4000" b="1">
                <a:solidFill>
                  <a:srgbClr val="1F497D"/>
                </a:solidFill>
                <a:cs typeface="Arial" panose="020B0604020202020204" pitchFamily="34" charset="0"/>
                <a:sym typeface="Arial"/>
              </a:rPr>
              <a:t>Bài </a:t>
            </a:r>
            <a:r>
              <a:rPr lang="en-US" sz="4000" b="1" smtClean="0">
                <a:solidFill>
                  <a:srgbClr val="1F497D"/>
                </a:solidFill>
                <a:latin typeface="Arial" panose="020B0604020202020204" pitchFamily="34" charset="0"/>
                <a:cs typeface="Arial" panose="020B0604020202020204" pitchFamily="34" charset="0"/>
                <a:sym typeface="Arial"/>
              </a:rPr>
              <a:t>16</a:t>
            </a:r>
            <a:r>
              <a:rPr lang="vi-VN" sz="4000" b="1" smtClean="0">
                <a:solidFill>
                  <a:srgbClr val="1F497D"/>
                </a:solidFill>
                <a:cs typeface="Arial" panose="020B0604020202020204" pitchFamily="34" charset="0"/>
                <a:sym typeface="Arial"/>
              </a:rPr>
              <a:t> </a:t>
            </a:r>
            <a:r>
              <a:rPr lang="vi-VN" sz="4000" b="1">
                <a:solidFill>
                  <a:srgbClr val="1F497D"/>
                </a:solidFill>
                <a:cs typeface="Arial" panose="020B0604020202020204" pitchFamily="34" charset="0"/>
                <a:sym typeface="Arial"/>
              </a:rPr>
              <a:t>(SGK</a:t>
            </a:r>
            <a:r>
              <a:rPr lang="en-US" sz="4000" b="1">
                <a:solidFill>
                  <a:srgbClr val="1F497D"/>
                </a:solidFill>
                <a:latin typeface="Arial" panose="020B0604020202020204" pitchFamily="34" charset="0"/>
                <a:cs typeface="Arial" panose="020B0604020202020204" pitchFamily="34" charset="0"/>
                <a:sym typeface="Arial"/>
              </a:rPr>
              <a:t> – </a:t>
            </a:r>
            <a:r>
              <a:rPr lang="vi-VN" sz="4000" b="1">
                <a:solidFill>
                  <a:srgbClr val="1F497D"/>
                </a:solidFill>
                <a:cs typeface="Arial" panose="020B0604020202020204" pitchFamily="34" charset="0"/>
                <a:sym typeface="Arial"/>
              </a:rPr>
              <a:t>tr.</a:t>
            </a:r>
            <a:r>
              <a:rPr lang="en-US" sz="4000" b="1">
                <a:solidFill>
                  <a:srgbClr val="1F497D"/>
                </a:solidFill>
                <a:latin typeface="Arial" panose="020B0604020202020204" pitchFamily="34" charset="0"/>
                <a:cs typeface="Arial" panose="020B0604020202020204" pitchFamily="34" charset="0"/>
                <a:sym typeface="Arial"/>
              </a:rPr>
              <a:t>1</a:t>
            </a:r>
            <a:r>
              <a:rPr lang="en-US" sz="4000" b="1" kern="0">
                <a:solidFill>
                  <a:srgbClr val="1F497D"/>
                </a:solidFill>
                <a:latin typeface="Arial" panose="020B0604020202020204" pitchFamily="34" charset="0"/>
                <a:cs typeface="Arial" panose="020B0604020202020204" pitchFamily="34" charset="0"/>
                <a:sym typeface="Arial"/>
              </a:rPr>
              <a:t>29</a:t>
            </a:r>
            <a:r>
              <a:rPr lang="en-US" sz="4000" b="1">
                <a:solidFill>
                  <a:srgbClr val="1F497D"/>
                </a:solidFill>
                <a:latin typeface="Arial" panose="020B0604020202020204" pitchFamily="34" charset="0"/>
                <a:cs typeface="Arial" panose="020B0604020202020204" pitchFamily="34" charset="0"/>
                <a:sym typeface="Arial"/>
              </a:rPr>
              <a:t>) </a:t>
            </a:r>
            <a:r>
              <a:rPr lang="vi-VN" sz="4000" kern="0">
                <a:solidFill>
                  <a:prstClr val="black"/>
                </a:solidFill>
                <a:latin typeface="Arial"/>
                <a:cs typeface="Arial" panose="020B0604020202020204" pitchFamily="34" charset="0"/>
                <a:sym typeface="Arial"/>
              </a:rPr>
              <a:t>Một nhóm học sinh của lớp 9A có 3 bạn nam và 2 bạn nữ. Giáo viên chọn ngẫu </a:t>
            </a:r>
            <a:r>
              <a:rPr lang="vi-VN" sz="4000" kern="0" smtClean="0">
                <a:solidFill>
                  <a:prstClr val="black"/>
                </a:solidFill>
                <a:latin typeface="Arial"/>
                <a:cs typeface="Arial" panose="020B0604020202020204" pitchFamily="34" charset="0"/>
                <a:sym typeface="Arial"/>
              </a:rPr>
              <a:t>nhiên</a:t>
            </a:r>
            <a:r>
              <a:rPr lang="en-US" sz="4000" kern="0" smtClean="0">
                <a:solidFill>
                  <a:prstClr val="black"/>
                </a:solidFill>
                <a:latin typeface="Arial"/>
                <a:cs typeface="Arial" panose="020B0604020202020204" pitchFamily="34" charset="0"/>
                <a:sym typeface="Arial"/>
              </a:rPr>
              <a:t> </a:t>
            </a:r>
            <a:r>
              <a:rPr lang="vi-VN" sz="4000" kern="0" smtClean="0">
                <a:solidFill>
                  <a:prstClr val="black"/>
                </a:solidFill>
                <a:latin typeface="Arial"/>
                <a:cs typeface="Arial" panose="020B0604020202020204" pitchFamily="34" charset="0"/>
                <a:sym typeface="Arial"/>
              </a:rPr>
              <a:t>hai </a:t>
            </a:r>
            <a:r>
              <a:rPr lang="vi-VN" sz="4000" kern="0">
                <a:solidFill>
                  <a:prstClr val="black"/>
                </a:solidFill>
                <a:latin typeface="Arial"/>
                <a:cs typeface="Arial" panose="020B0604020202020204" pitchFamily="34" charset="0"/>
                <a:sym typeface="Arial"/>
              </a:rPr>
              <a:t>bạn trong nhóm để tham gia một phong trào của trường</a:t>
            </a:r>
            <a:r>
              <a:rPr lang="vi-VN" sz="4000" kern="0" smtClean="0">
                <a:solidFill>
                  <a:prstClr val="black"/>
                </a:solidFill>
                <a:latin typeface="Arial"/>
                <a:cs typeface="Arial" panose="020B0604020202020204" pitchFamily="34" charset="0"/>
                <a:sym typeface="Arial"/>
              </a:rPr>
              <a:t>.</a:t>
            </a:r>
            <a:endParaRPr lang="en-US" sz="4000" kern="0" smtClean="0">
              <a:solidFill>
                <a:prstClr val="black"/>
              </a:solidFill>
              <a:latin typeface="Arial"/>
              <a:cs typeface="Arial" panose="020B0604020202020204" pitchFamily="34" charset="0"/>
              <a:sym typeface="Arial"/>
            </a:endParaRPr>
          </a:p>
          <a:p>
            <a:pPr lvl="0" algn="just">
              <a:lnSpc>
                <a:spcPct val="150000"/>
              </a:lnSpc>
              <a:buClr>
                <a:srgbClr val="000000"/>
              </a:buClr>
              <a:defRPr/>
            </a:pPr>
            <a:r>
              <a:rPr lang="vi-VN" sz="4000" kern="0" smtClean="0">
                <a:solidFill>
                  <a:prstClr val="black"/>
                </a:solidFill>
                <a:latin typeface="Arial"/>
                <a:cs typeface="Arial" panose="020B0604020202020204" pitchFamily="34" charset="0"/>
                <a:sym typeface="Arial"/>
              </a:rPr>
              <a:t>a) Mô </a:t>
            </a:r>
            <a:r>
              <a:rPr lang="vi-VN" sz="4000" kern="0">
                <a:solidFill>
                  <a:prstClr val="black"/>
                </a:solidFill>
                <a:latin typeface="Arial"/>
                <a:cs typeface="Arial" panose="020B0604020202020204" pitchFamily="34" charset="0"/>
                <a:sym typeface="Arial"/>
              </a:rPr>
              <a:t>tả không gian mẫu</a:t>
            </a:r>
            <a:r>
              <a:rPr lang="vi-VN" sz="4000" kern="0" smtClean="0">
                <a:solidFill>
                  <a:prstClr val="black"/>
                </a:solidFill>
                <a:latin typeface="Arial"/>
                <a:cs typeface="Arial" panose="020B0604020202020204" pitchFamily="34" charset="0"/>
                <a:sym typeface="Arial"/>
              </a:rPr>
              <a:t>.</a:t>
            </a:r>
            <a:endParaRPr lang="en-US" sz="4000" kern="0" smtClean="0">
              <a:solidFill>
                <a:prstClr val="black"/>
              </a:solidFill>
              <a:latin typeface="Arial"/>
              <a:cs typeface="Arial" panose="020B0604020202020204" pitchFamily="34" charset="0"/>
              <a:sym typeface="Arial"/>
            </a:endParaRPr>
          </a:p>
          <a:p>
            <a:pPr lvl="0" algn="just">
              <a:lnSpc>
                <a:spcPct val="150000"/>
              </a:lnSpc>
              <a:buClr>
                <a:srgbClr val="000000"/>
              </a:buClr>
              <a:defRPr/>
            </a:pPr>
            <a:r>
              <a:rPr lang="vi-VN" sz="4000" kern="0" smtClean="0">
                <a:solidFill>
                  <a:prstClr val="black"/>
                </a:solidFill>
                <a:latin typeface="Arial"/>
                <a:cs typeface="Arial" panose="020B0604020202020204" pitchFamily="34" charset="0"/>
                <a:sym typeface="Arial"/>
              </a:rPr>
              <a:t>b</a:t>
            </a:r>
            <a:r>
              <a:rPr lang="vi-VN" sz="4000" kern="0">
                <a:solidFill>
                  <a:prstClr val="black"/>
                </a:solidFill>
                <a:latin typeface="Arial"/>
                <a:cs typeface="Arial" panose="020B0604020202020204" pitchFamily="34" charset="0"/>
                <a:sym typeface="Arial"/>
              </a:rPr>
              <a:t>) Tính xác suất để hai bạn được chọn khác giới tính.</a:t>
            </a:r>
            <a:endParaRPr kumimoji="0" lang="en-US" sz="4000" b="0" i="0" u="none" strike="noStrike" kern="0" cap="none" spc="0" normalizeH="0" baseline="0" noProof="0">
              <a:ln>
                <a:noFill/>
              </a:ln>
              <a:solidFill>
                <a:prstClr val="black"/>
              </a:solidFill>
              <a:effectLst/>
              <a:uLnTx/>
              <a:uFillTx/>
              <a:latin typeface="Arial"/>
              <a:ea typeface="+mn-ea"/>
              <a:cs typeface="Arial" panose="020B0604020202020204" pitchFamily="34" charset="0"/>
              <a:sym typeface="Arial"/>
            </a:endParaRPr>
          </a:p>
        </p:txBody>
      </p:sp>
      <p:pic>
        <p:nvPicPr>
          <p:cNvPr id="12" name="Picture 11"/>
          <p:cNvPicPr>
            <a:picLocks noChangeAspect="1"/>
          </p:cNvPicPr>
          <p:nvPr/>
        </p:nvPicPr>
        <p:blipFill>
          <a:blip r:embed="rId8"/>
          <a:stretch>
            <a:fillRect/>
          </a:stretch>
        </p:blipFill>
        <p:spPr>
          <a:xfrm>
            <a:off x="15313296" y="3249945"/>
            <a:ext cx="2437292" cy="1512555"/>
          </a:xfrm>
          <a:prstGeom prst="rect">
            <a:avLst/>
          </a:prstGeom>
        </p:spPr>
      </p:pic>
      <p:sp>
        <p:nvSpPr>
          <p:cNvPr id="3" name="Rectangle 2"/>
          <p:cNvSpPr/>
          <p:nvPr/>
        </p:nvSpPr>
        <p:spPr>
          <a:xfrm>
            <a:off x="533400" y="6158448"/>
            <a:ext cx="17449800" cy="3785652"/>
          </a:xfrm>
          <a:prstGeom prst="rect">
            <a:avLst/>
          </a:prstGeom>
        </p:spPr>
        <p:txBody>
          <a:bodyPr wrap="square">
            <a:spAutoFit/>
          </a:bodyPr>
          <a:lstStyle/>
          <a:p>
            <a:pPr algn="just">
              <a:lnSpc>
                <a:spcPct val="150000"/>
              </a:lnSpc>
              <a:tabLst>
                <a:tab pos="2719705" algn="l"/>
              </a:tabLst>
            </a:pPr>
            <a:r>
              <a:rPr lang="vi-VN" sz="4000">
                <a:ea typeface="Malgun Gothic" panose="020B0503020000020004" pitchFamily="34" charset="-127"/>
                <a:cs typeface="Times New Roman" panose="02020603050405020304" pitchFamily="18" charset="0"/>
              </a:rPr>
              <a:t>a) Gọi ba bạn nam tên là A, B, C, hai bạn nữ là D, E.</a:t>
            </a:r>
            <a:endParaRPr lang="en-US" sz="4000">
              <a:ea typeface="Calibri" panose="020F0502020204030204" pitchFamily="34" charset="0"/>
              <a:cs typeface="Times New Roman" panose="02020603050405020304" pitchFamily="18" charset="0"/>
            </a:endParaRPr>
          </a:p>
          <a:p>
            <a:pPr algn="just">
              <a:lnSpc>
                <a:spcPct val="150000"/>
              </a:lnSpc>
              <a:tabLst>
                <a:tab pos="2719705" algn="l"/>
              </a:tabLst>
            </a:pPr>
            <a:r>
              <a:rPr lang="vi-VN" sz="4000">
                <a:ea typeface="Malgun Gothic" panose="020B0503020000020004" pitchFamily="34" charset="-127"/>
                <a:cs typeface="Times New Roman" panose="02020603050405020304" pitchFamily="18" charset="0"/>
              </a:rPr>
              <a:t>Vì giáo viên chọn ngẫu nhiên 2 bạn trong nhóm để tham gia phong trào của trường nên không gian mẫu là: </a:t>
            </a:r>
            <a:endParaRPr lang="en-US" sz="4000">
              <a:ea typeface="Calibri" panose="020F0502020204030204" pitchFamily="34" charset="0"/>
              <a:cs typeface="Times New Roman" panose="02020603050405020304" pitchFamily="18" charset="0"/>
            </a:endParaRPr>
          </a:p>
          <a:p>
            <a:pPr algn="ctr">
              <a:lnSpc>
                <a:spcPct val="150000"/>
              </a:lnSpc>
              <a:tabLst>
                <a:tab pos="2719705" algn="l"/>
              </a:tabLst>
            </a:pPr>
            <a:r>
              <a:rPr lang="en-US" sz="4000">
                <a:latin typeface="Arial" panose="020B0604020202020204" pitchFamily="34" charset="0"/>
                <a:ea typeface="Malgun Gothic" panose="020B0503020000020004" pitchFamily="34" charset="-127"/>
                <a:cs typeface="Arial" panose="020B0604020202020204" pitchFamily="34" charset="0"/>
              </a:rPr>
              <a:t>Ω = {(A, B), (A, C), (A, D), (A, E), (B, C), (B, D), (B, E), (C, D), (C, E), (D, E)}.</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984699338"/>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fade">
                                      <p:cBhvr>
                                        <p:cTn id="7" dur="500"/>
                                        <p:tgtEl>
                                          <p:spTgt spid="67"/>
                                        </p:tgtEl>
                                      </p:cBhvr>
                                    </p:animEffect>
                                    <p:anim calcmode="lin" valueType="num">
                                      <p:cBhvr>
                                        <p:cTn id="8" dur="500" fill="hold"/>
                                        <p:tgtEl>
                                          <p:spTgt spid="67"/>
                                        </p:tgtEl>
                                        <p:attrNameLst>
                                          <p:attrName>ppt_x</p:attrName>
                                        </p:attrNameLst>
                                      </p:cBhvr>
                                      <p:tavLst>
                                        <p:tav tm="0">
                                          <p:val>
                                            <p:strVal val="#ppt_x"/>
                                          </p:val>
                                        </p:tav>
                                        <p:tav tm="100000">
                                          <p:val>
                                            <p:strVal val="#ppt_x"/>
                                          </p:val>
                                        </p:tav>
                                      </p:tavLst>
                                    </p:anim>
                                    <p:anim calcmode="lin" valueType="num">
                                      <p:cBhvr>
                                        <p:cTn id="9" dur="500" fill="hold"/>
                                        <p:tgtEl>
                                          <p:spTgt spid="6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4"/>
                                        </p:tgtEl>
                                        <p:attrNameLst>
                                          <p:attrName>style.visibility</p:attrName>
                                        </p:attrNameLst>
                                      </p:cBhvr>
                                      <p:to>
                                        <p:strVal val="visible"/>
                                      </p:to>
                                    </p:set>
                                    <p:animEffect transition="in" filter="barn(inVertical)">
                                      <p:cBhvr>
                                        <p:cTn id="14" dur="500"/>
                                        <p:tgtEl>
                                          <p:spTgt spid="6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wipe(left)">
                                      <p:cBhvr>
                                        <p:cTn id="19" dur="500"/>
                                        <p:tgtEl>
                                          <p:spTgt spid="3">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Effect transition="in" filter="wipe(left)">
                                      <p:cBhvr>
                                        <p:cTn id="24" dur="500"/>
                                        <p:tgtEl>
                                          <p:spTgt spid="3">
                                            <p:txEl>
                                              <p:pRg st="1" end="1"/>
                                            </p:txEl>
                                          </p:spTgt>
                                        </p:tgtEl>
                                      </p:cBhvr>
                                    </p:animEffect>
                                  </p:childTnLst>
                                </p:cTn>
                              </p:par>
                              <p:par>
                                <p:cTn id="25" presetID="22" presetClass="entr" presetSubtype="8" fill="hold" nodeType="with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wipe(left)">
                                      <p:cBhvr>
                                        <p:cTn id="2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6EA"/>
        </a:solidFill>
        <a:effectLst/>
      </p:bgPr>
    </p:bg>
    <p:spTree>
      <p:nvGrpSpPr>
        <p:cNvPr id="1" name=""/>
        <p:cNvGrpSpPr/>
        <p:nvPr/>
      </p:nvGrpSpPr>
      <p:grpSpPr>
        <a:xfrm>
          <a:off x="0" y="0"/>
          <a:ext cx="0" cy="0"/>
          <a:chOff x="0" y="0"/>
          <a:chExt cx="0" cy="0"/>
        </a:xfrm>
      </p:grpSpPr>
      <p:grpSp>
        <p:nvGrpSpPr>
          <p:cNvPr id="6" name="Group 6"/>
          <p:cNvGrpSpPr/>
          <p:nvPr/>
        </p:nvGrpSpPr>
        <p:grpSpPr>
          <a:xfrm>
            <a:off x="0" y="1029534"/>
            <a:ext cx="18283989" cy="9219365"/>
            <a:chOff x="0" y="0"/>
            <a:chExt cx="5157348" cy="1771366"/>
          </a:xfrm>
        </p:grpSpPr>
        <p:sp>
          <p:nvSpPr>
            <p:cNvPr id="7" name="Freeform 7"/>
            <p:cNvSpPr/>
            <p:nvPr/>
          </p:nvSpPr>
          <p:spPr>
            <a:xfrm>
              <a:off x="0" y="0"/>
              <a:ext cx="5157348" cy="1771366"/>
            </a:xfrm>
            <a:custGeom>
              <a:avLst/>
              <a:gdLst/>
              <a:ahLst/>
              <a:cxnLst/>
              <a:rect l="l" t="t" r="r" b="b"/>
              <a:pathLst>
                <a:path w="5157348" h="1771366">
                  <a:moveTo>
                    <a:pt x="0" y="0"/>
                  </a:moveTo>
                  <a:lnTo>
                    <a:pt x="5157348" y="0"/>
                  </a:lnTo>
                  <a:lnTo>
                    <a:pt x="5157348" y="1771366"/>
                  </a:lnTo>
                  <a:lnTo>
                    <a:pt x="0" y="1771366"/>
                  </a:lnTo>
                  <a:close/>
                </a:path>
              </a:pathLst>
            </a:custGeom>
            <a:solidFill>
              <a:srgbClr val="FFFFFF"/>
            </a:solidFill>
            <a:ln w="95250" cap="sq">
              <a:solidFill>
                <a:srgbClr val="383E48"/>
              </a:solidFill>
              <a:prstDash val="solid"/>
              <a:miter/>
            </a:ln>
          </p:spPr>
        </p:sp>
        <p:sp>
          <p:nvSpPr>
            <p:cNvPr id="8" name="TextBox 8"/>
            <p:cNvSpPr txBox="1"/>
            <p:nvPr/>
          </p:nvSpPr>
          <p:spPr>
            <a:xfrm>
              <a:off x="0" y="-38100"/>
              <a:ext cx="5157348" cy="1809466"/>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4" name="Group 63"/>
          <p:cNvGrpSpPr/>
          <p:nvPr/>
        </p:nvGrpSpPr>
        <p:grpSpPr>
          <a:xfrm>
            <a:off x="8151394" y="305634"/>
            <a:ext cx="1981200" cy="1447800"/>
            <a:chOff x="1844842" y="8071184"/>
            <a:chExt cx="1981200" cy="1447800"/>
          </a:xfrm>
          <a:scene3d>
            <a:camera prst="orthographicFront">
              <a:rot lat="0" lon="0" rev="0"/>
            </a:camera>
            <a:lightRig rig="balanced" dir="t">
              <a:rot lat="0" lon="0" rev="8700000"/>
            </a:lightRig>
          </a:scene3d>
        </p:grpSpPr>
        <p:sp>
          <p:nvSpPr>
            <p:cNvPr id="65" name="Freeform 13"/>
            <p:cNvSpPr/>
            <p:nvPr/>
          </p:nvSpPr>
          <p:spPr>
            <a:xfrm flipH="1">
              <a:off x="1844842" y="8071184"/>
              <a:ext cx="1981200" cy="1447800"/>
            </a:xfrm>
            <a:custGeom>
              <a:avLst/>
              <a:gdLst/>
              <a:ahLst/>
              <a:cxnLst/>
              <a:rect l="l" t="t" r="r" b="b"/>
              <a:pathLst>
                <a:path w="2488341" h="2117352">
                  <a:moveTo>
                    <a:pt x="2488341" y="0"/>
                  </a:moveTo>
                  <a:lnTo>
                    <a:pt x="0" y="0"/>
                  </a:lnTo>
                  <a:lnTo>
                    <a:pt x="0" y="2117352"/>
                  </a:lnTo>
                  <a:lnTo>
                    <a:pt x="2488341" y="2117352"/>
                  </a:lnTo>
                  <a:lnTo>
                    <a:pt x="2488341" y="0"/>
                  </a:lnTo>
                  <a:close/>
                </a:path>
              </a:pathLst>
            </a:custGeom>
            <a:blipFill>
              <a:blip r:embed="rId2">
                <a:extLst>
                  <a:ext uri="{96DAC541-7B7A-43D3-8B79-37D633B846F1}">
                    <asvg:svgBlip xmlns="" xmlns:asvg="http://schemas.microsoft.com/office/drawing/2016/SVG/main" r:embed="rId7"/>
                  </a:ext>
                </a:extLst>
              </a:blip>
              <a:stretch>
                <a:fillRect/>
              </a:stretch>
            </a:blipFill>
            <a:ln>
              <a:noFill/>
            </a:ln>
            <a:effectLst>
              <a:outerShdw blurRad="44450" dist="27940" dir="5400000" algn="ctr">
                <a:srgbClr val="000000">
                  <a:alpha val="32000"/>
                </a:srgbClr>
              </a:outerShdw>
            </a:effectLst>
            <a:sp3d>
              <a:bevelT w="190500" h="38100"/>
            </a:sp3d>
          </p:spPr>
        </p:sp>
        <p:sp>
          <p:nvSpPr>
            <p:cNvPr id="66" name="Rectangle 65"/>
            <p:cNvSpPr/>
            <p:nvPr/>
          </p:nvSpPr>
          <p:spPr>
            <a:xfrm>
              <a:off x="2167690" y="8338717"/>
              <a:ext cx="1380506" cy="738664"/>
            </a:xfrm>
            <a:prstGeom prst="rect">
              <a:avLst/>
            </a:prstGeom>
            <a:ln>
              <a:noFill/>
            </a:ln>
            <a:effectLst>
              <a:outerShdw blurRad="44450" dist="27940" dir="5400000" algn="ctr">
                <a:srgbClr val="000000">
                  <a:alpha val="32000"/>
                </a:srgbClr>
              </a:outerShdw>
            </a:effectLst>
            <a:sp3d>
              <a:bevelT w="190500" h="38100"/>
            </a:sp3d>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0" cap="none" spc="0" normalizeH="0" baseline="0" noProof="0" smtClean="0">
                  <a:ln>
                    <a:noFill/>
                  </a:ln>
                  <a:solidFill>
                    <a:prstClr val="black"/>
                  </a:solidFill>
                  <a:effectLst/>
                  <a:uLnTx/>
                  <a:uFillTx/>
                  <a:latin typeface="Arial"/>
                  <a:ea typeface="+mn-ea"/>
                  <a:cs typeface="Arial" panose="020B0604020202020204" pitchFamily="34" charset="0"/>
                  <a:sym typeface="Arial"/>
                </a:rPr>
                <a:t>Giải:</a:t>
              </a:r>
              <a:endParaRPr kumimoji="0" lang="en-US" sz="4200" b="1" i="0" u="none" strike="noStrike" kern="1200" cap="none" spc="0" normalizeH="0" baseline="0" noProof="0">
                <a:ln>
                  <a:noFill/>
                </a:ln>
                <a:solidFill>
                  <a:prstClr val="black"/>
                </a:solidFill>
                <a:effectLst/>
                <a:uLnTx/>
                <a:uFillTx/>
                <a:latin typeface="Calibri"/>
                <a:ea typeface="+mn-ea"/>
              </a:endParaRPr>
            </a:p>
          </p:txBody>
        </p:sp>
      </p:grpSp>
      <p:pic>
        <p:nvPicPr>
          <p:cNvPr id="12" name="Picture 11"/>
          <p:cNvPicPr>
            <a:picLocks noChangeAspect="1"/>
          </p:cNvPicPr>
          <p:nvPr/>
        </p:nvPicPr>
        <p:blipFill>
          <a:blip r:embed="rId8"/>
          <a:stretch>
            <a:fillRect/>
          </a:stretch>
        </p:blipFill>
        <p:spPr>
          <a:xfrm>
            <a:off x="16303896" y="262432"/>
            <a:ext cx="1603104" cy="994868"/>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457200" y="1943100"/>
                <a:ext cx="17449800" cy="8052333"/>
              </a:xfrm>
              <a:prstGeom prst="rect">
                <a:avLst/>
              </a:prstGeom>
            </p:spPr>
            <p:txBody>
              <a:bodyPr wrap="square">
                <a:spAutoFit/>
              </a:bodyPr>
              <a:lstStyle/>
              <a:p>
                <a:pPr algn="just">
                  <a:lnSpc>
                    <a:spcPct val="160000"/>
                  </a:lnSpc>
                  <a:tabLst>
                    <a:tab pos="2719705" algn="l"/>
                  </a:tabLst>
                </a:pPr>
                <a:r>
                  <a:rPr lang="en-US" sz="4000">
                    <a:latin typeface="Arial" panose="020B0604020202020204" pitchFamily="34" charset="0"/>
                    <a:ea typeface="Malgun Gothic" panose="020B0503020000020004" pitchFamily="34" charset="-127"/>
                    <a:cs typeface="Arial" panose="020B0604020202020204" pitchFamily="34" charset="0"/>
                  </a:rPr>
                  <a:t>b) Số phần tử của không gian mẫu </a:t>
                </a:r>
                <a14:m>
                  <m:oMath xmlns:m="http://schemas.openxmlformats.org/officeDocument/2006/math">
                    <m:r>
                      <m:rPr>
                        <m:sty m:val="p"/>
                      </m:rPr>
                      <a:rPr lang="en-US" sz="4000">
                        <a:effectLst/>
                        <a:latin typeface="Cambria Math" panose="02040503050406030204" pitchFamily="18" charset="0"/>
                        <a:ea typeface="Malgun Gothic" panose="020B0503020000020004" pitchFamily="34" charset="-127"/>
                        <a:cs typeface="Times New Roman" panose="02020603050405020304" pitchFamily="18" charset="0"/>
                      </a:rPr>
                      <m:t>Ω</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 </m:t>
                    </m:r>
                  </m:oMath>
                </a14:m>
                <a:r>
                  <a:rPr lang="en-US" sz="4000">
                    <a:effectLst/>
                    <a:latin typeface="Arial" panose="020B0604020202020204" pitchFamily="34" charset="0"/>
                    <a:ea typeface="Malgun Gothic" panose="020B0503020000020004" pitchFamily="34" charset="-127"/>
                    <a:cs typeface="Arial" panose="020B0604020202020204" pitchFamily="34" charset="0"/>
                  </a:rPr>
                  <a:t>là 10.</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60000"/>
                  </a:lnSpc>
                  <a:tabLst>
                    <a:tab pos="2719705" algn="l"/>
                  </a:tabLst>
                </a:pPr>
                <a:r>
                  <a:rPr lang="en-US" sz="4000">
                    <a:effectLst/>
                    <a:latin typeface="Arial" panose="020B0604020202020204" pitchFamily="34" charset="0"/>
                    <a:ea typeface="Malgun Gothic" panose="020B0503020000020004" pitchFamily="34" charset="-127"/>
                    <a:cs typeface="Arial" panose="020B0604020202020204" pitchFamily="34" charset="0"/>
                  </a:rPr>
                  <a:t>Vì giáo viên chọn ngẫu nhiên 2 bạn trong nhóm nên các kết quả có thể xảy ra ở trên là đồng khả năng.</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60000"/>
                  </a:lnSpc>
                  <a:tabLst>
                    <a:tab pos="2719705" algn="l"/>
                  </a:tabLst>
                </a:pPr>
                <a:r>
                  <a:rPr lang="en-US" sz="4000">
                    <a:effectLst/>
                    <a:latin typeface="Arial" panose="020B0604020202020204" pitchFamily="34" charset="0"/>
                    <a:ea typeface="Malgun Gothic" panose="020B0503020000020004" pitchFamily="34" charset="-127"/>
                    <a:cs typeface="Arial" panose="020B0604020202020204" pitchFamily="34" charset="0"/>
                  </a:rPr>
                  <a:t>Có 6 kết quả thuận lợi của biến cố “hai bạn được chọn khác giới” là: </a:t>
                </a:r>
                <a:endParaRPr lang="en-US" sz="4000" smtClean="0">
                  <a:effectLst/>
                  <a:latin typeface="Arial" panose="020B0604020202020204" pitchFamily="34" charset="0"/>
                  <a:ea typeface="Malgun Gothic" panose="020B0503020000020004" pitchFamily="34" charset="-127"/>
                  <a:cs typeface="Arial" panose="020B0604020202020204" pitchFamily="34" charset="0"/>
                </a:endParaRPr>
              </a:p>
              <a:p>
                <a:pPr algn="ctr">
                  <a:lnSpc>
                    <a:spcPct val="160000"/>
                  </a:lnSpc>
                  <a:tabLst>
                    <a:tab pos="2719705" algn="l"/>
                  </a:tabLst>
                </a:pPr>
                <a:r>
                  <a:rPr lang="en-US" sz="4000" smtClean="0">
                    <a:effectLst/>
                    <a:latin typeface="Arial" panose="020B0604020202020204" pitchFamily="34" charset="0"/>
                    <a:ea typeface="Malgun Gothic" panose="020B0503020000020004" pitchFamily="34" charset="-127"/>
                    <a:cs typeface="Arial" panose="020B0604020202020204" pitchFamily="34" charset="0"/>
                  </a:rPr>
                  <a:t>(</a:t>
                </a:r>
                <a:r>
                  <a:rPr lang="en-US" sz="4000">
                    <a:effectLst/>
                    <a:latin typeface="Arial" panose="020B0604020202020204" pitchFamily="34" charset="0"/>
                    <a:ea typeface="Malgun Gothic" panose="020B0503020000020004" pitchFamily="34" charset="-127"/>
                    <a:cs typeface="Arial" panose="020B0604020202020204" pitchFamily="34" charset="0"/>
                  </a:rPr>
                  <a:t>A, D), (A, E), (B, D), (B, E), (C, D), (C, E). </a:t>
                </a:r>
                <a:endParaRPr lang="en-US" sz="4000" smtClean="0">
                  <a:effectLst/>
                  <a:latin typeface="Arial" panose="020B0604020202020204" pitchFamily="34" charset="0"/>
                  <a:ea typeface="Malgun Gothic" panose="020B0503020000020004" pitchFamily="34" charset="-127"/>
                  <a:cs typeface="Arial" panose="020B0604020202020204" pitchFamily="34" charset="0"/>
                </a:endParaRPr>
              </a:p>
              <a:p>
                <a:pPr algn="just">
                  <a:lnSpc>
                    <a:spcPct val="160000"/>
                  </a:lnSpc>
                  <a:tabLst>
                    <a:tab pos="2719705" algn="l"/>
                  </a:tabLst>
                </a:pPr>
                <a:r>
                  <a:rPr lang="en-US" sz="4000" smtClean="0">
                    <a:effectLst/>
                    <a:latin typeface="Arial" panose="020B0604020202020204" pitchFamily="34" charset="0"/>
                    <a:ea typeface="Malgun Gothic" panose="020B0503020000020004" pitchFamily="34" charset="-127"/>
                    <a:cs typeface="Arial" panose="020B0604020202020204" pitchFamily="34" charset="0"/>
                  </a:rPr>
                  <a:t>Do </a:t>
                </a:r>
                <a:r>
                  <a:rPr lang="en-US" sz="4000">
                    <a:effectLst/>
                    <a:latin typeface="Arial" panose="020B0604020202020204" pitchFamily="34" charset="0"/>
                    <a:ea typeface="Malgun Gothic" panose="020B0503020000020004" pitchFamily="34" charset="-127"/>
                    <a:cs typeface="Arial" panose="020B0604020202020204" pitchFamily="34" charset="0"/>
                  </a:rPr>
                  <a:t>đó, xác suất của biến cố “hai bạn được chọn khác giới” là: </a:t>
                </a:r>
                <a:endParaRPr lang="en-US" sz="4000">
                  <a:effectLst/>
                  <a:latin typeface="Arial" panose="020B0604020202020204" pitchFamily="34" charset="0"/>
                  <a:ea typeface="Calibri" panose="020F0502020204030204" pitchFamily="34" charset="0"/>
                  <a:cs typeface="Arial" panose="020B0604020202020204" pitchFamily="34" charset="0"/>
                </a:endParaRPr>
              </a:p>
              <a:p>
                <a:pPr>
                  <a:lnSpc>
                    <a:spcPct val="160000"/>
                  </a:lnSpc>
                </a:pPr>
                <a14:m>
                  <m:oMathPara xmlns:m="http://schemas.openxmlformats.org/officeDocument/2006/math">
                    <m:oMathParaPr>
                      <m:jc m:val="centerGroup"/>
                    </m:oMathParaPr>
                    <m:oMath xmlns:m="http://schemas.openxmlformats.org/officeDocument/2006/math">
                      <m:r>
                        <a:rPr lang="en-US" sz="4000" i="1" kern="0">
                          <a:effectLst/>
                          <a:latin typeface="Cambria Math" panose="02040503050406030204" pitchFamily="18" charset="0"/>
                          <a:ea typeface="Malgun Gothic" panose="020B0503020000020004" pitchFamily="34" charset="-127"/>
                          <a:cs typeface="Times New Roman" panose="02020603050405020304" pitchFamily="18" charset="0"/>
                        </a:rPr>
                        <m:t>𝑃</m:t>
                      </m:r>
                      <m:d>
                        <m:d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dPr>
                        <m:e>
                          <m:r>
                            <a:rPr lang="en-US" sz="4000" i="1" kern="0">
                              <a:effectLst/>
                              <a:latin typeface="Cambria Math" panose="02040503050406030204" pitchFamily="18" charset="0"/>
                              <a:ea typeface="Malgun Gothic" panose="020B0503020000020004" pitchFamily="34" charset="-127"/>
                              <a:cs typeface="Times New Roman" panose="02020603050405020304" pitchFamily="18" charset="0"/>
                            </a:rPr>
                            <m:t>𝐸</m:t>
                          </m:r>
                        </m:e>
                      </m:d>
                      <m:r>
                        <a:rPr lang="en-US" sz="4000" i="1" kern="0">
                          <a:effectLst/>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en-US" sz="4000" i="1" kern="0">
                              <a:effectLst/>
                              <a:latin typeface="Cambria Math" panose="02040503050406030204" pitchFamily="18" charset="0"/>
                              <a:ea typeface="Malgun Gothic" panose="020B0503020000020004" pitchFamily="34" charset="-127"/>
                              <a:cs typeface="Times New Roman" panose="02020603050405020304" pitchFamily="18" charset="0"/>
                            </a:rPr>
                            <m:t>𝑛</m:t>
                          </m:r>
                          <m:d>
                            <m:d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dPr>
                            <m:e>
                              <m:r>
                                <a:rPr lang="en-US" sz="4000" i="1" kern="0">
                                  <a:effectLst/>
                                  <a:latin typeface="Cambria Math" panose="02040503050406030204" pitchFamily="18" charset="0"/>
                                  <a:ea typeface="Malgun Gothic" panose="020B0503020000020004" pitchFamily="34" charset="-127"/>
                                  <a:cs typeface="Times New Roman" panose="02020603050405020304" pitchFamily="18" charset="0"/>
                                </a:rPr>
                                <m:t>𝐸</m:t>
                              </m:r>
                            </m:e>
                          </m:d>
                        </m:num>
                        <m:den>
                          <m:r>
                            <a:rPr lang="en-US" sz="4000" i="1" kern="0">
                              <a:effectLst/>
                              <a:latin typeface="Cambria Math" panose="02040503050406030204" pitchFamily="18" charset="0"/>
                              <a:ea typeface="Malgun Gothic" panose="020B0503020000020004" pitchFamily="34" charset="-127"/>
                              <a:cs typeface="Times New Roman" panose="02020603050405020304" pitchFamily="18" charset="0"/>
                            </a:rPr>
                            <m:t>𝑛</m:t>
                          </m:r>
                          <m:d>
                            <m:d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dPr>
                            <m:e>
                              <m:r>
                                <m:rPr>
                                  <m:sty m:val="p"/>
                                </m:rPr>
                                <a:rPr lang="en-US" sz="4000" kern="0">
                                  <a:effectLst/>
                                  <a:latin typeface="Cambria Math" panose="02040503050406030204" pitchFamily="18" charset="0"/>
                                  <a:ea typeface="Malgun Gothic" panose="020B0503020000020004" pitchFamily="34" charset="-127"/>
                                  <a:cs typeface="Times New Roman" panose="02020603050405020304" pitchFamily="18" charset="0"/>
                                </a:rPr>
                                <m:t>Ω</m:t>
                              </m:r>
                            </m:e>
                          </m:d>
                        </m:den>
                      </m:f>
                      <m:r>
                        <a:rPr lang="en-US" sz="4000" i="1" kern="0">
                          <a:effectLst/>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en-US" sz="4000" i="1" kern="0">
                              <a:effectLst/>
                              <a:latin typeface="Cambria Math" panose="02040503050406030204" pitchFamily="18" charset="0"/>
                              <a:ea typeface="Malgun Gothic" panose="020B0503020000020004" pitchFamily="34" charset="-127"/>
                              <a:cs typeface="Times New Roman" panose="02020603050405020304" pitchFamily="18" charset="0"/>
                            </a:rPr>
                            <m:t>6</m:t>
                          </m:r>
                        </m:num>
                        <m:den>
                          <m:r>
                            <a:rPr lang="en-US" sz="4000" i="1" kern="0">
                              <a:effectLst/>
                              <a:latin typeface="Cambria Math" panose="02040503050406030204" pitchFamily="18" charset="0"/>
                              <a:ea typeface="Malgun Gothic" panose="020B0503020000020004" pitchFamily="34" charset="-127"/>
                              <a:cs typeface="Times New Roman" panose="02020603050405020304" pitchFamily="18" charset="0"/>
                            </a:rPr>
                            <m:t>10</m:t>
                          </m:r>
                        </m:den>
                      </m:f>
                      <m:r>
                        <a:rPr lang="en-US" sz="4000" i="1" kern="0">
                          <a:effectLst/>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en-US" sz="4000" i="1" kern="0">
                              <a:effectLst/>
                              <a:latin typeface="Cambria Math" panose="02040503050406030204" pitchFamily="18" charset="0"/>
                              <a:ea typeface="Malgun Gothic" panose="020B0503020000020004" pitchFamily="34" charset="-127"/>
                              <a:cs typeface="Times New Roman" panose="02020603050405020304" pitchFamily="18" charset="0"/>
                            </a:rPr>
                            <m:t>3</m:t>
                          </m:r>
                        </m:num>
                        <m:den>
                          <m:r>
                            <a:rPr lang="en-US" sz="4000" i="1" kern="0">
                              <a:effectLst/>
                              <a:latin typeface="Cambria Math" panose="02040503050406030204" pitchFamily="18" charset="0"/>
                              <a:ea typeface="Malgun Gothic" panose="020B0503020000020004" pitchFamily="34" charset="-127"/>
                              <a:cs typeface="Times New Roman" panose="02020603050405020304" pitchFamily="18" charset="0"/>
                            </a:rPr>
                            <m:t>5</m:t>
                          </m:r>
                        </m:den>
                      </m:f>
                    </m:oMath>
                  </m:oMathPara>
                </a14:m>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457200" y="1943100"/>
                <a:ext cx="17449800" cy="8052333"/>
              </a:xfrm>
              <a:prstGeom prst="rect">
                <a:avLst/>
              </a:prstGeom>
              <a:blipFill>
                <a:blip r:embed="rId9"/>
                <a:stretch>
                  <a:fillRect l="-1222" r="-1188"/>
                </a:stretch>
              </a:blipFill>
            </p:spPr>
            <p:txBody>
              <a:bodyPr/>
              <a:lstStyle/>
              <a:p>
                <a:r>
                  <a:rPr lang="en-US">
                    <a:noFill/>
                  </a:rPr>
                  <a:t> </a:t>
                </a:r>
              </a:p>
            </p:txBody>
          </p:sp>
        </mc:Fallback>
      </mc:AlternateContent>
    </p:spTree>
    <p:extLst>
      <p:ext uri="{BB962C8B-B14F-4D97-AF65-F5344CB8AC3E}">
        <p14:creationId xmlns:p14="http://schemas.microsoft.com/office/powerpoint/2010/main" val="966054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up)">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up)">
                                      <p:cBhvr>
                                        <p:cTn id="17" dur="500"/>
                                        <p:tgtEl>
                                          <p:spTgt spid="3">
                                            <p:txEl>
                                              <p:pRg st="2" end="2"/>
                                            </p:txEl>
                                          </p:spTgt>
                                        </p:tgtEl>
                                      </p:cBhvr>
                                    </p:animEffect>
                                  </p:childTnLst>
                                </p:cTn>
                              </p:par>
                              <p:par>
                                <p:cTn id="18" presetID="22" presetClass="entr" presetSubtype="1" fill="hold"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wipe(up)">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wipe(up)">
                                      <p:cBhvr>
                                        <p:cTn id="25" dur="500"/>
                                        <p:tgtEl>
                                          <p:spTgt spid="3">
                                            <p:txEl>
                                              <p:pRg st="4" end="4"/>
                                            </p:txEl>
                                          </p:spTgt>
                                        </p:tgtEl>
                                      </p:cBhvr>
                                    </p:animEffect>
                                  </p:childTnLst>
                                </p:cTn>
                              </p:par>
                              <p:par>
                                <p:cTn id="26" presetID="22" presetClass="entr" presetSubtype="1" fill="hold" nodeType="with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wipe(up)">
                                      <p:cBhvr>
                                        <p:cTn id="28"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6EA"/>
        </a:solidFill>
        <a:effectLst/>
      </p:bgPr>
    </p:bg>
    <p:spTree>
      <p:nvGrpSpPr>
        <p:cNvPr id="1" name=""/>
        <p:cNvGrpSpPr/>
        <p:nvPr/>
      </p:nvGrpSpPr>
      <p:grpSpPr>
        <a:xfrm>
          <a:off x="0" y="0"/>
          <a:ext cx="0" cy="0"/>
          <a:chOff x="0" y="0"/>
          <a:chExt cx="0" cy="0"/>
        </a:xfrm>
      </p:grpSpPr>
      <p:grpSp>
        <p:nvGrpSpPr>
          <p:cNvPr id="15" name="Group 14"/>
          <p:cNvGrpSpPr/>
          <p:nvPr/>
        </p:nvGrpSpPr>
        <p:grpSpPr>
          <a:xfrm>
            <a:off x="774441" y="1028700"/>
            <a:ext cx="11798559" cy="1656345"/>
            <a:chOff x="445864" y="1505955"/>
            <a:chExt cx="11798559" cy="1656345"/>
          </a:xfrm>
        </p:grpSpPr>
        <p:sp>
          <p:nvSpPr>
            <p:cNvPr id="16" name="Rounded Rectangle 15"/>
            <p:cNvSpPr/>
            <p:nvPr/>
          </p:nvSpPr>
          <p:spPr>
            <a:xfrm>
              <a:off x="685800" y="1658355"/>
              <a:ext cx="11558623" cy="1503945"/>
            </a:xfrm>
            <a:prstGeom prst="roundRect">
              <a:avLst/>
            </a:prstGeom>
            <a:solidFill>
              <a:schemeClr val="tx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Rounded Rectangle 16"/>
            <p:cNvSpPr/>
            <p:nvPr/>
          </p:nvSpPr>
          <p:spPr>
            <a:xfrm>
              <a:off x="445864" y="1505955"/>
              <a:ext cx="11558623" cy="1503945"/>
            </a:xfrm>
            <a:prstGeom prst="roundRect">
              <a:avLst/>
            </a:prstGeom>
            <a:solidFill>
              <a:srgbClr val="FFF6EA"/>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6" name="Group 6"/>
          <p:cNvGrpSpPr/>
          <p:nvPr/>
        </p:nvGrpSpPr>
        <p:grpSpPr>
          <a:xfrm>
            <a:off x="-646902" y="2340133"/>
            <a:ext cx="19581804" cy="6954257"/>
            <a:chOff x="0" y="0"/>
            <a:chExt cx="5157348" cy="1771366"/>
          </a:xfrm>
        </p:grpSpPr>
        <p:sp>
          <p:nvSpPr>
            <p:cNvPr id="7" name="Freeform 7"/>
            <p:cNvSpPr/>
            <p:nvPr/>
          </p:nvSpPr>
          <p:spPr>
            <a:xfrm>
              <a:off x="0" y="0"/>
              <a:ext cx="5157348" cy="1771366"/>
            </a:xfrm>
            <a:custGeom>
              <a:avLst/>
              <a:gdLst/>
              <a:ahLst/>
              <a:cxnLst/>
              <a:rect l="l" t="t" r="r" b="b"/>
              <a:pathLst>
                <a:path w="5157348" h="1771366">
                  <a:moveTo>
                    <a:pt x="0" y="0"/>
                  </a:moveTo>
                  <a:lnTo>
                    <a:pt x="5157348" y="0"/>
                  </a:lnTo>
                  <a:lnTo>
                    <a:pt x="5157348" y="1771366"/>
                  </a:lnTo>
                  <a:lnTo>
                    <a:pt x="0" y="1771366"/>
                  </a:lnTo>
                  <a:close/>
                </a:path>
              </a:pathLst>
            </a:custGeom>
            <a:solidFill>
              <a:srgbClr val="FFFFFF"/>
            </a:solidFill>
            <a:ln w="95250" cap="sq">
              <a:solidFill>
                <a:srgbClr val="383E48"/>
              </a:solidFill>
              <a:prstDash val="solid"/>
              <a:miter/>
            </a:ln>
          </p:spPr>
        </p:sp>
        <p:sp>
          <p:nvSpPr>
            <p:cNvPr id="8" name="TextBox 8"/>
            <p:cNvSpPr txBox="1"/>
            <p:nvPr/>
          </p:nvSpPr>
          <p:spPr>
            <a:xfrm>
              <a:off x="0" y="-38100"/>
              <a:ext cx="5157348" cy="1809466"/>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8" name="Rectangle 17"/>
          <p:cNvSpPr/>
          <p:nvPr/>
        </p:nvSpPr>
        <p:spPr>
          <a:xfrm>
            <a:off x="838200" y="3210150"/>
            <a:ext cx="8090407" cy="4939814"/>
          </a:xfrm>
          <a:prstGeom prst="rect">
            <a:avLst/>
          </a:prstGeom>
        </p:spPr>
        <p:txBody>
          <a:bodyPr wrap="square">
            <a:spAutoFit/>
          </a:bodyPr>
          <a:lstStyle/>
          <a:p>
            <a:pPr lvl="0" algn="just">
              <a:lnSpc>
                <a:spcPct val="150000"/>
              </a:lnSpc>
            </a:pPr>
            <a:r>
              <a:rPr lang="vi-VN" sz="7000" b="1" kern="0">
                <a:solidFill>
                  <a:prstClr val="black"/>
                </a:solidFill>
                <a:ea typeface="PMingLiU"/>
                <a:cs typeface="Arial" panose="020B0604020202020204" pitchFamily="34" charset="0"/>
              </a:rPr>
              <a:t>Ôn tập cuối năm phần hình học và đo lường</a:t>
            </a:r>
            <a:endParaRPr kumimoji="0" lang="en-US" sz="7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0" name="Picture 9"/>
          <p:cNvPicPr>
            <a:picLocks noChangeAspect="1"/>
          </p:cNvPicPr>
          <p:nvPr/>
        </p:nvPicPr>
        <p:blipFill>
          <a:blip r:embed="rId2"/>
          <a:stretch>
            <a:fillRect/>
          </a:stretch>
        </p:blipFill>
        <p:spPr>
          <a:xfrm>
            <a:off x="15343671" y="1335935"/>
            <a:ext cx="2301407" cy="434710"/>
          </a:xfrm>
          <a:prstGeom prst="rect">
            <a:avLst/>
          </a:prstGeom>
        </p:spPr>
      </p:pic>
      <p:pic>
        <p:nvPicPr>
          <p:cNvPr id="2" name="Picture 1"/>
          <p:cNvPicPr>
            <a:picLocks noChangeAspect="1"/>
          </p:cNvPicPr>
          <p:nvPr/>
        </p:nvPicPr>
        <p:blipFill>
          <a:blip r:embed="rId3"/>
          <a:stretch>
            <a:fillRect/>
          </a:stretch>
        </p:blipFill>
        <p:spPr>
          <a:xfrm>
            <a:off x="11268384" y="3610005"/>
            <a:ext cx="5952816" cy="4986825"/>
          </a:xfrm>
          <a:prstGeom prst="rect">
            <a:avLst/>
          </a:prstGeom>
        </p:spPr>
      </p:pic>
    </p:spTree>
    <p:extLst>
      <p:ext uri="{BB962C8B-B14F-4D97-AF65-F5344CB8AC3E}">
        <p14:creationId xmlns:p14="http://schemas.microsoft.com/office/powerpoint/2010/main" val="648940185"/>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6EA"/>
        </a:soli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8" name="Rectangle 57"/>
              <p:cNvSpPr/>
              <p:nvPr/>
            </p:nvSpPr>
            <p:spPr>
              <a:xfrm>
                <a:off x="381000" y="38100"/>
                <a:ext cx="17486693" cy="10185096"/>
              </a:xfrm>
              <a:prstGeom prst="rect">
                <a:avLst/>
              </a:prstGeom>
            </p:spPr>
            <p:txBody>
              <a:bodyPr wrap="square">
                <a:spAutoFit/>
              </a:bodyPr>
              <a:lstStyle/>
              <a:p>
                <a:pPr lvl="0" algn="just">
                  <a:lnSpc>
                    <a:spcPct val="150000"/>
                  </a:lnSpc>
                  <a:buClr>
                    <a:srgbClr val="000000"/>
                  </a:buClr>
                  <a:defRPr/>
                </a:pPr>
                <a:r>
                  <a:rPr kumimoji="0" lang="vi-VN" sz="4000" b="1" i="0" u="none" strike="noStrike" kern="1200" cap="none" spc="0" normalizeH="0" baseline="0" noProof="0" smtClean="0">
                    <a:ln>
                      <a:noFill/>
                    </a:ln>
                    <a:solidFill>
                      <a:srgbClr val="1F497D"/>
                    </a:solidFill>
                    <a:effectLst/>
                    <a:uLnTx/>
                    <a:uFillTx/>
                    <a:latin typeface="Arial" panose="020B0604020202020204" pitchFamily="34" charset="0"/>
                    <a:cs typeface="Arial" panose="020B0604020202020204" pitchFamily="34" charset="0"/>
                    <a:sym typeface="Arial"/>
                  </a:rPr>
                  <a:t>Bài </a:t>
                </a:r>
                <a:r>
                  <a:rPr kumimoji="0" lang="en-US" sz="4000" b="1" i="0" u="none" strike="noStrike" kern="1200" cap="none" spc="0" normalizeH="0" baseline="0" noProof="0" smtClean="0">
                    <a:ln>
                      <a:noFill/>
                    </a:ln>
                    <a:solidFill>
                      <a:srgbClr val="1F497D"/>
                    </a:solidFill>
                    <a:effectLst/>
                    <a:uLnTx/>
                    <a:uFillTx/>
                    <a:latin typeface="Arial" panose="020B0604020202020204" pitchFamily="34" charset="0"/>
                    <a:cs typeface="Arial" panose="020B0604020202020204" pitchFamily="34" charset="0"/>
                    <a:sym typeface="Arial"/>
                  </a:rPr>
                  <a:t>11 </a:t>
                </a:r>
                <a:r>
                  <a:rPr kumimoji="0" lang="vi-VN" sz="4000" b="1" i="0" u="none" strike="noStrike" kern="1200" cap="none" spc="0" normalizeH="0" baseline="0" noProof="0" smtClean="0">
                    <a:ln>
                      <a:noFill/>
                    </a:ln>
                    <a:solidFill>
                      <a:srgbClr val="1F497D"/>
                    </a:solidFill>
                    <a:effectLst/>
                    <a:uLnTx/>
                    <a:uFillTx/>
                    <a:latin typeface="Arial" panose="020B0604020202020204" pitchFamily="34" charset="0"/>
                    <a:cs typeface="Arial" panose="020B0604020202020204" pitchFamily="34" charset="0"/>
                    <a:sym typeface="Arial"/>
                  </a:rPr>
                  <a:t>(SGK</a:t>
                </a:r>
                <a:r>
                  <a:rPr kumimoji="0" lang="en-US" sz="4000" b="1" i="0" u="none" strike="noStrike" kern="1200" cap="none" spc="0" normalizeH="0" baseline="0" noProof="0" smtClean="0">
                    <a:ln>
                      <a:noFill/>
                    </a:ln>
                    <a:solidFill>
                      <a:srgbClr val="1F497D"/>
                    </a:solidFill>
                    <a:effectLst/>
                    <a:uLnTx/>
                    <a:uFillTx/>
                    <a:latin typeface="Arial" panose="020B0604020202020204" pitchFamily="34" charset="0"/>
                    <a:cs typeface="Arial" panose="020B0604020202020204" pitchFamily="34" charset="0"/>
                    <a:sym typeface="Arial"/>
                  </a:rPr>
                  <a:t> – </a:t>
                </a:r>
                <a:r>
                  <a:rPr kumimoji="0" lang="vi-VN" sz="4000" b="1" i="0" u="none" strike="noStrike" kern="1200" cap="none" spc="0" normalizeH="0" baseline="0" noProof="0" smtClean="0">
                    <a:ln>
                      <a:noFill/>
                    </a:ln>
                    <a:solidFill>
                      <a:srgbClr val="1F497D"/>
                    </a:solidFill>
                    <a:effectLst/>
                    <a:uLnTx/>
                    <a:uFillTx/>
                    <a:latin typeface="Arial" panose="020B0604020202020204" pitchFamily="34" charset="0"/>
                    <a:cs typeface="Arial" panose="020B0604020202020204" pitchFamily="34" charset="0"/>
                    <a:sym typeface="Arial"/>
                  </a:rPr>
                  <a:t>tr.</a:t>
                </a:r>
                <a:r>
                  <a:rPr lang="en-US" sz="4000" b="1" kern="0" smtClean="0">
                    <a:solidFill>
                      <a:srgbClr val="1F497D"/>
                    </a:solidFill>
                    <a:latin typeface="Arial" panose="020B0604020202020204" pitchFamily="34" charset="0"/>
                    <a:cs typeface="Arial" panose="020B0604020202020204" pitchFamily="34" charset="0"/>
                    <a:sym typeface="Arial"/>
                  </a:rPr>
                  <a:t>128</a:t>
                </a:r>
                <a:r>
                  <a:rPr kumimoji="0" lang="en-US" sz="4000" b="1" i="0" u="none" strike="noStrike" kern="1200" cap="none" spc="0" normalizeH="0" baseline="0" noProof="0" smtClean="0">
                    <a:ln>
                      <a:noFill/>
                    </a:ln>
                    <a:solidFill>
                      <a:srgbClr val="1F497D"/>
                    </a:solidFill>
                    <a:effectLst/>
                    <a:uLnTx/>
                    <a:uFillTx/>
                    <a:latin typeface="Arial" panose="020B0604020202020204" pitchFamily="34" charset="0"/>
                    <a:cs typeface="Arial" panose="020B0604020202020204" pitchFamily="34" charset="0"/>
                    <a:sym typeface="Arial"/>
                  </a:rPr>
                  <a:t>) </a:t>
                </a:r>
                <a:r>
                  <a:rPr lang="vi-VN" sz="4000" kern="0">
                    <a:solidFill>
                      <a:prstClr val="black"/>
                    </a:solidFill>
                    <a:latin typeface="Arial"/>
                    <a:cs typeface="Arial" panose="020B0604020202020204" pitchFamily="34" charset="0"/>
                    <a:sym typeface="Arial"/>
                  </a:rPr>
                  <a:t>Tứ giác </a:t>
                </a:r>
                <a14:m>
                  <m:oMath xmlns:m="http://schemas.openxmlformats.org/officeDocument/2006/math">
                    <m:r>
                      <a:rPr lang="vi-VN" sz="4000" i="1" kern="0" smtClean="0">
                        <a:solidFill>
                          <a:prstClr val="black"/>
                        </a:solidFill>
                        <a:latin typeface="Cambria Math" panose="02040503050406030204" pitchFamily="18" charset="0"/>
                        <a:cs typeface="Arial" panose="020B0604020202020204" pitchFamily="34" charset="0"/>
                        <a:sym typeface="Arial"/>
                      </a:rPr>
                      <m:t>𝐴𝐵𝐶𝐷</m:t>
                    </m:r>
                  </m:oMath>
                </a14:m>
                <a:r>
                  <a:rPr lang="vi-VN" sz="4000" kern="0">
                    <a:solidFill>
                      <a:prstClr val="black"/>
                    </a:solidFill>
                    <a:latin typeface="Arial"/>
                    <a:cs typeface="Arial" panose="020B0604020202020204" pitchFamily="34" charset="0"/>
                    <a:sym typeface="Arial"/>
                  </a:rPr>
                  <a:t> có hai góc đối diện </a:t>
                </a:r>
                <a14:m>
                  <m:oMath xmlns:m="http://schemas.openxmlformats.org/officeDocument/2006/math">
                    <m:r>
                      <a:rPr lang="vi-VN" sz="4000" i="1" kern="0" smtClean="0">
                        <a:solidFill>
                          <a:prstClr val="black"/>
                        </a:solidFill>
                        <a:latin typeface="Cambria Math" panose="02040503050406030204" pitchFamily="18" charset="0"/>
                        <a:cs typeface="Arial" panose="020B0604020202020204" pitchFamily="34" charset="0"/>
                        <a:sym typeface="Arial"/>
                      </a:rPr>
                      <m:t>𝐵</m:t>
                    </m:r>
                  </m:oMath>
                </a14:m>
                <a:r>
                  <a:rPr lang="vi-VN" sz="4000" kern="0">
                    <a:solidFill>
                      <a:prstClr val="black"/>
                    </a:solidFill>
                    <a:latin typeface="Arial"/>
                    <a:cs typeface="Arial" panose="020B0604020202020204" pitchFamily="34" charset="0"/>
                    <a:sym typeface="Arial"/>
                  </a:rPr>
                  <a:t> và </a:t>
                </a:r>
                <a14:m>
                  <m:oMath xmlns:m="http://schemas.openxmlformats.org/officeDocument/2006/math">
                    <m:r>
                      <a:rPr lang="vi-VN" sz="4000" i="1" kern="0" smtClean="0">
                        <a:solidFill>
                          <a:prstClr val="black"/>
                        </a:solidFill>
                        <a:latin typeface="Cambria Math" panose="02040503050406030204" pitchFamily="18" charset="0"/>
                        <a:cs typeface="Arial" panose="020B0604020202020204" pitchFamily="34" charset="0"/>
                        <a:sym typeface="Arial"/>
                      </a:rPr>
                      <m:t>𝐷</m:t>
                    </m:r>
                  </m:oMath>
                </a14:m>
                <a:r>
                  <a:rPr lang="vi-VN" sz="4000" kern="0">
                    <a:solidFill>
                      <a:prstClr val="black"/>
                    </a:solidFill>
                    <a:latin typeface="Arial"/>
                    <a:cs typeface="Arial" panose="020B0604020202020204" pitchFamily="34" charset="0"/>
                    <a:sym typeface="Arial"/>
                  </a:rPr>
                  <a:t> vuông, hai góc kia không vuông</a:t>
                </a:r>
                <a:r>
                  <a:rPr lang="vi-VN" sz="4000" kern="0" smtClean="0">
                    <a:solidFill>
                      <a:prstClr val="black"/>
                    </a:solidFill>
                    <a:latin typeface="Arial"/>
                    <a:cs typeface="Arial" panose="020B0604020202020204" pitchFamily="34" charset="0"/>
                    <a:sym typeface="Arial"/>
                  </a:rPr>
                  <a:t>.</a:t>
                </a:r>
                <a:endParaRPr lang="en-US" sz="4000" kern="0" smtClean="0">
                  <a:solidFill>
                    <a:prstClr val="black"/>
                  </a:solidFill>
                  <a:latin typeface="Arial"/>
                  <a:cs typeface="Arial" panose="020B0604020202020204" pitchFamily="34" charset="0"/>
                  <a:sym typeface="Arial"/>
                </a:endParaRPr>
              </a:p>
              <a:p>
                <a:pPr algn="just">
                  <a:lnSpc>
                    <a:spcPct val="150000"/>
                  </a:lnSpc>
                  <a:buClr>
                    <a:srgbClr val="000000"/>
                  </a:buClr>
                  <a:defRPr/>
                </a:pPr>
                <a:r>
                  <a:rPr lang="vi-VN" sz="4000" kern="0" smtClean="0">
                    <a:solidFill>
                      <a:prstClr val="black"/>
                    </a:solidFill>
                    <a:latin typeface="Arial"/>
                    <a:cs typeface="Arial" panose="020B0604020202020204" pitchFamily="34" charset="0"/>
                    <a:sym typeface="Arial"/>
                  </a:rPr>
                  <a:t>a) Chứng </a:t>
                </a:r>
                <a:r>
                  <a:rPr lang="vi-VN" sz="4000" kern="0">
                    <a:solidFill>
                      <a:prstClr val="black"/>
                    </a:solidFill>
                    <a:latin typeface="Arial"/>
                    <a:cs typeface="Arial" panose="020B0604020202020204" pitchFamily="34" charset="0"/>
                    <a:sym typeface="Arial"/>
                  </a:rPr>
                  <a:t>minh rằng có một đường tròn đi qua bốn điểm </a:t>
                </a:r>
                <a14:m>
                  <m:oMath xmlns:m="http://schemas.openxmlformats.org/officeDocument/2006/math">
                    <m:r>
                      <a:rPr lang="vi-VN" sz="4000" i="1" kern="0" smtClean="0">
                        <a:solidFill>
                          <a:prstClr val="black"/>
                        </a:solidFill>
                        <a:latin typeface="Cambria Math" panose="02040503050406030204" pitchFamily="18" charset="0"/>
                        <a:cs typeface="Arial" panose="020B0604020202020204" pitchFamily="34" charset="0"/>
                        <a:sym typeface="Arial"/>
                      </a:rPr>
                      <m:t>𝐴</m:t>
                    </m:r>
                    <m:r>
                      <a:rPr lang="vi-VN" sz="4000" i="1" kern="0" smtClean="0">
                        <a:solidFill>
                          <a:prstClr val="black"/>
                        </a:solidFill>
                        <a:latin typeface="Cambria Math" panose="02040503050406030204" pitchFamily="18" charset="0"/>
                        <a:cs typeface="Arial" panose="020B0604020202020204" pitchFamily="34" charset="0"/>
                        <a:sym typeface="Arial"/>
                      </a:rPr>
                      <m:t>, </m:t>
                    </m:r>
                    <m:r>
                      <a:rPr lang="vi-VN" sz="4000" i="1" kern="0" smtClean="0">
                        <a:solidFill>
                          <a:prstClr val="black"/>
                        </a:solidFill>
                        <a:latin typeface="Cambria Math" panose="02040503050406030204" pitchFamily="18" charset="0"/>
                        <a:cs typeface="Arial" panose="020B0604020202020204" pitchFamily="34" charset="0"/>
                        <a:sym typeface="Arial"/>
                      </a:rPr>
                      <m:t>𝐵</m:t>
                    </m:r>
                    <m:r>
                      <a:rPr lang="vi-VN" sz="4000" i="1" kern="0" smtClean="0">
                        <a:solidFill>
                          <a:prstClr val="black"/>
                        </a:solidFill>
                        <a:latin typeface="Cambria Math" panose="02040503050406030204" pitchFamily="18" charset="0"/>
                        <a:cs typeface="Arial" panose="020B0604020202020204" pitchFamily="34" charset="0"/>
                        <a:sym typeface="Arial"/>
                      </a:rPr>
                      <m:t>, </m:t>
                    </m:r>
                    <m:r>
                      <a:rPr lang="vi-VN" sz="4000" i="1" kern="0" smtClean="0">
                        <a:solidFill>
                          <a:prstClr val="black"/>
                        </a:solidFill>
                        <a:latin typeface="Cambria Math" panose="02040503050406030204" pitchFamily="18" charset="0"/>
                        <a:cs typeface="Arial" panose="020B0604020202020204" pitchFamily="34" charset="0"/>
                        <a:sym typeface="Arial"/>
                      </a:rPr>
                      <m:t>𝐶</m:t>
                    </m:r>
                  </m:oMath>
                </a14:m>
                <a:r>
                  <a:rPr lang="en-US" sz="4000" kern="0" smtClean="0">
                    <a:solidFill>
                      <a:prstClr val="black"/>
                    </a:solidFill>
                    <a:latin typeface="Arial"/>
                    <a:cs typeface="Arial" panose="020B0604020202020204" pitchFamily="34" charset="0"/>
                    <a:sym typeface="Arial"/>
                  </a:rPr>
                  <a:t> </a:t>
                </a:r>
                <a:r>
                  <a:rPr lang="vi-VN" sz="4000" kern="0">
                    <a:solidFill>
                      <a:prstClr val="black"/>
                    </a:solidFill>
                    <a:latin typeface="Arial"/>
                    <a:cs typeface="Arial" panose="020B0604020202020204" pitchFamily="34" charset="0"/>
                    <a:sym typeface="Arial"/>
                  </a:rPr>
                  <a:t>và </a:t>
                </a:r>
                <a14:m>
                  <m:oMath xmlns:m="http://schemas.openxmlformats.org/officeDocument/2006/math">
                    <m:r>
                      <a:rPr lang="vi-VN" sz="4000" i="1" kern="0" smtClean="0">
                        <a:solidFill>
                          <a:prstClr val="black"/>
                        </a:solidFill>
                        <a:latin typeface="Cambria Math" panose="02040503050406030204" pitchFamily="18" charset="0"/>
                        <a:cs typeface="Arial" panose="020B0604020202020204" pitchFamily="34" charset="0"/>
                        <a:sym typeface="Arial"/>
                      </a:rPr>
                      <m:t>𝐷</m:t>
                    </m:r>
                  </m:oMath>
                </a14:m>
                <a:r>
                  <a:rPr lang="vi-VN" sz="4000" kern="0">
                    <a:solidFill>
                      <a:prstClr val="black"/>
                    </a:solidFill>
                    <a:latin typeface="Arial"/>
                    <a:cs typeface="Arial" panose="020B0604020202020204" pitchFamily="34" charset="0"/>
                    <a:sym typeface="Arial"/>
                  </a:rPr>
                  <a:t>. Ta gọi đó </a:t>
                </a:r>
                <a:r>
                  <a:rPr lang="vi-VN" sz="4000" kern="0" smtClean="0">
                    <a:solidFill>
                      <a:prstClr val="black"/>
                    </a:solidFill>
                    <a:latin typeface="Arial"/>
                    <a:cs typeface="Arial" panose="020B0604020202020204" pitchFamily="34" charset="0"/>
                    <a:sym typeface="Arial"/>
                  </a:rPr>
                  <a:t>là</a:t>
                </a:r>
                <a:r>
                  <a:rPr lang="en-US" sz="4000" kern="0" smtClean="0">
                    <a:solidFill>
                      <a:prstClr val="black"/>
                    </a:solidFill>
                    <a:latin typeface="Arial"/>
                    <a:cs typeface="Arial" panose="020B0604020202020204" pitchFamily="34" charset="0"/>
                    <a:sym typeface="Arial"/>
                  </a:rPr>
                  <a:t> </a:t>
                </a:r>
                <a:r>
                  <a:rPr lang="vi-VN" sz="4000" kern="0" smtClean="0">
                    <a:solidFill>
                      <a:prstClr val="black"/>
                    </a:solidFill>
                    <a:latin typeface="Arial"/>
                    <a:cs typeface="Arial" panose="020B0604020202020204" pitchFamily="34" charset="0"/>
                    <a:sym typeface="Arial"/>
                  </a:rPr>
                  <a:t>đường tròn</a:t>
                </a:r>
                <a:r>
                  <a:rPr lang="en-US" sz="4000" kern="0" smtClean="0">
                    <a:solidFill>
                      <a:prstClr val="black"/>
                    </a:solidFill>
                    <a:latin typeface="Arial"/>
                    <a:cs typeface="Arial" panose="020B0604020202020204" pitchFamily="34" charset="0"/>
                    <a:sym typeface="Arial"/>
                  </a:rPr>
                  <a:t> (</a:t>
                </a:r>
                <a14:m>
                  <m:oMath xmlns:m="http://schemas.openxmlformats.org/officeDocument/2006/math">
                    <m:r>
                      <m:rPr>
                        <m:nor/>
                      </m:rPr>
                      <a:rPr lang="en-US" sz="6000" kern="0">
                        <a:solidFill>
                          <a:prstClr val="black"/>
                        </a:solidFill>
                        <a:latin typeface=".VnCommercial ScriptH" panose="020B7200000000000000" pitchFamily="34" charset="0"/>
                        <a:cs typeface="Arial" panose="020B0604020202020204" pitchFamily="34" charset="0"/>
                        <a:sym typeface="Arial"/>
                      </a:rPr>
                      <m:t>C</m:t>
                    </m:r>
                  </m:oMath>
                </a14:m>
                <a:r>
                  <a:rPr lang="en-US" sz="4000" kern="0" smtClean="0">
                    <a:solidFill>
                      <a:prstClr val="black"/>
                    </a:solidFill>
                    <a:latin typeface="Arial"/>
                    <a:cs typeface="Arial" panose="020B0604020202020204" pitchFamily="34" charset="0"/>
                    <a:sym typeface="Arial"/>
                  </a:rPr>
                  <a:t>)</a:t>
                </a:r>
                <a:r>
                  <a:rPr lang="vi-VN" sz="4000" kern="0" smtClean="0">
                    <a:solidFill>
                      <a:prstClr val="black"/>
                    </a:solidFill>
                    <a:latin typeface="Arial"/>
                    <a:cs typeface="Arial" panose="020B0604020202020204" pitchFamily="34" charset="0"/>
                    <a:sym typeface="Arial"/>
                  </a:rPr>
                  <a:t>.</a:t>
                </a:r>
                <a:r>
                  <a:rPr lang="en-US" sz="4000" kern="0" smtClean="0">
                    <a:solidFill>
                      <a:prstClr val="black"/>
                    </a:solidFill>
                    <a:latin typeface="Arial"/>
                    <a:cs typeface="Arial" panose="020B0604020202020204" pitchFamily="34" charset="0"/>
                    <a:sym typeface="Arial"/>
                  </a:rPr>
                  <a:t> </a:t>
                </a:r>
              </a:p>
              <a:p>
                <a:pPr lvl="0" algn="just">
                  <a:lnSpc>
                    <a:spcPct val="150000"/>
                  </a:lnSpc>
                  <a:buClr>
                    <a:srgbClr val="000000"/>
                  </a:buClr>
                  <a:defRPr/>
                </a:pPr>
                <a:r>
                  <a:rPr lang="vi-VN" sz="4000" kern="0" smtClean="0">
                    <a:solidFill>
                      <a:prstClr val="black"/>
                    </a:solidFill>
                    <a:latin typeface="Arial"/>
                    <a:cs typeface="Arial" panose="020B0604020202020204" pitchFamily="34" charset="0"/>
                    <a:sym typeface="Arial"/>
                  </a:rPr>
                  <a:t>b</a:t>
                </a:r>
                <a:r>
                  <a:rPr lang="vi-VN" sz="4000" kern="0">
                    <a:solidFill>
                      <a:prstClr val="black"/>
                    </a:solidFill>
                    <a:latin typeface="Arial"/>
                    <a:cs typeface="Arial" panose="020B0604020202020204" pitchFamily="34" charset="0"/>
                    <a:sym typeface="Arial"/>
                  </a:rPr>
                  <a:t>) Gọi </a:t>
                </a:r>
                <a14:m>
                  <m:oMath xmlns:m="http://schemas.openxmlformats.org/officeDocument/2006/math">
                    <m:r>
                      <a:rPr lang="en-US" sz="4000" i="1" kern="0" smtClean="0">
                        <a:solidFill>
                          <a:prstClr val="black"/>
                        </a:solidFill>
                        <a:latin typeface="Cambria Math" panose="02040503050406030204" pitchFamily="18" charset="0"/>
                        <a:cs typeface="Arial" panose="020B0604020202020204" pitchFamily="34" charset="0"/>
                        <a:sym typeface="Arial"/>
                      </a:rPr>
                      <m:t>𝐼</m:t>
                    </m:r>
                  </m:oMath>
                </a14:m>
                <a:r>
                  <a:rPr lang="vi-VN" sz="4000" kern="0" smtClean="0">
                    <a:solidFill>
                      <a:prstClr val="black"/>
                    </a:solidFill>
                    <a:latin typeface="Arial"/>
                    <a:cs typeface="Arial" panose="020B0604020202020204" pitchFamily="34" charset="0"/>
                    <a:sym typeface="Arial"/>
                  </a:rPr>
                  <a:t> </a:t>
                </a:r>
                <a:r>
                  <a:rPr lang="vi-VN" sz="4000" kern="0">
                    <a:solidFill>
                      <a:prstClr val="black"/>
                    </a:solidFill>
                    <a:latin typeface="Arial"/>
                    <a:cs typeface="Arial" panose="020B0604020202020204" pitchFamily="34" charset="0"/>
                    <a:sym typeface="Arial"/>
                  </a:rPr>
                  <a:t>và </a:t>
                </a:r>
                <a14:m>
                  <m:oMath xmlns:m="http://schemas.openxmlformats.org/officeDocument/2006/math">
                    <m:r>
                      <a:rPr lang="vi-VN" sz="4000" i="1" kern="0" smtClean="0">
                        <a:solidFill>
                          <a:prstClr val="black"/>
                        </a:solidFill>
                        <a:latin typeface="Cambria Math" panose="02040503050406030204" pitchFamily="18" charset="0"/>
                        <a:cs typeface="Arial" panose="020B0604020202020204" pitchFamily="34" charset="0"/>
                        <a:sym typeface="Arial"/>
                      </a:rPr>
                      <m:t>𝐾</m:t>
                    </m:r>
                  </m:oMath>
                </a14:m>
                <a:r>
                  <a:rPr lang="vi-VN" sz="4000" kern="0">
                    <a:solidFill>
                      <a:prstClr val="black"/>
                    </a:solidFill>
                    <a:latin typeface="Arial"/>
                    <a:cs typeface="Arial" panose="020B0604020202020204" pitchFamily="34" charset="0"/>
                    <a:sym typeface="Arial"/>
                  </a:rPr>
                  <a:t> lần lượt là trung điểm các đường chéo </a:t>
                </a:r>
                <a14:m>
                  <m:oMath xmlns:m="http://schemas.openxmlformats.org/officeDocument/2006/math">
                    <m:r>
                      <a:rPr lang="vi-VN" sz="4000" i="1" kern="0" smtClean="0">
                        <a:solidFill>
                          <a:prstClr val="black"/>
                        </a:solidFill>
                        <a:latin typeface="Cambria Math" panose="02040503050406030204" pitchFamily="18" charset="0"/>
                        <a:cs typeface="Arial" panose="020B0604020202020204" pitchFamily="34" charset="0"/>
                        <a:sym typeface="Arial"/>
                      </a:rPr>
                      <m:t>𝐴𝐶</m:t>
                    </m:r>
                  </m:oMath>
                </a14:m>
                <a:r>
                  <a:rPr lang="vi-VN" sz="4000" kern="0">
                    <a:solidFill>
                      <a:prstClr val="black"/>
                    </a:solidFill>
                    <a:latin typeface="Arial"/>
                    <a:cs typeface="Arial" panose="020B0604020202020204" pitchFamily="34" charset="0"/>
                    <a:sym typeface="Arial"/>
                  </a:rPr>
                  <a:t> và </a:t>
                </a:r>
                <a14:m>
                  <m:oMath xmlns:m="http://schemas.openxmlformats.org/officeDocument/2006/math">
                    <m:r>
                      <a:rPr lang="vi-VN" sz="4000" i="1" kern="0" smtClean="0">
                        <a:solidFill>
                          <a:prstClr val="black"/>
                        </a:solidFill>
                        <a:latin typeface="Cambria Math" panose="02040503050406030204" pitchFamily="18" charset="0"/>
                        <a:cs typeface="Arial" panose="020B0604020202020204" pitchFamily="34" charset="0"/>
                        <a:sym typeface="Arial"/>
                      </a:rPr>
                      <m:t>𝐵𝐷</m:t>
                    </m:r>
                  </m:oMath>
                </a14:m>
                <a:r>
                  <a:rPr lang="vi-VN" sz="4000" kern="0">
                    <a:solidFill>
                      <a:prstClr val="black"/>
                    </a:solidFill>
                    <a:latin typeface="Arial"/>
                    <a:cs typeface="Arial" panose="020B0604020202020204" pitchFamily="34" charset="0"/>
                    <a:sym typeface="Arial"/>
                  </a:rPr>
                  <a:t> của tứ giác. Chứng </a:t>
                </a:r>
                <a:r>
                  <a:rPr lang="vi-VN" sz="4000" kern="0" smtClean="0">
                    <a:solidFill>
                      <a:prstClr val="black"/>
                    </a:solidFill>
                    <a:latin typeface="Arial"/>
                    <a:cs typeface="Arial" panose="020B0604020202020204" pitchFamily="34" charset="0"/>
                    <a:sym typeface="Arial"/>
                  </a:rPr>
                  <a:t>minh</a:t>
                </a:r>
                <a:r>
                  <a:rPr lang="en-US" sz="4000" kern="0" smtClean="0">
                    <a:solidFill>
                      <a:prstClr val="black"/>
                    </a:solidFill>
                    <a:latin typeface="Arial"/>
                    <a:cs typeface="Arial" panose="020B0604020202020204" pitchFamily="34" charset="0"/>
                    <a:sym typeface="Arial"/>
                  </a:rPr>
                  <a:t> </a:t>
                </a:r>
                <a:r>
                  <a:rPr lang="vi-VN" sz="4000" kern="0" smtClean="0">
                    <a:solidFill>
                      <a:prstClr val="black"/>
                    </a:solidFill>
                    <a:latin typeface="Arial"/>
                    <a:cs typeface="Arial" panose="020B0604020202020204" pitchFamily="34" charset="0"/>
                    <a:sym typeface="Arial"/>
                  </a:rPr>
                  <a:t>rằng </a:t>
                </a:r>
                <a14:m>
                  <m:oMath xmlns:m="http://schemas.openxmlformats.org/officeDocument/2006/math">
                    <m:r>
                      <a:rPr lang="vi-VN" sz="4000" i="1" kern="0" smtClean="0">
                        <a:solidFill>
                          <a:prstClr val="black"/>
                        </a:solidFill>
                        <a:latin typeface="Cambria Math" panose="02040503050406030204" pitchFamily="18" charset="0"/>
                        <a:cs typeface="Arial" panose="020B0604020202020204" pitchFamily="34" charset="0"/>
                        <a:sym typeface="Arial"/>
                      </a:rPr>
                      <m:t>𝐼𝐾</m:t>
                    </m:r>
                    <m:r>
                      <a:rPr lang="en-US" sz="4000" i="1" kern="0">
                        <a:latin typeface="Cambria Math" panose="02040503050406030204" pitchFamily="18" charset="0"/>
                        <a:ea typeface="Malgun Gothic" panose="020B0503020000020004" pitchFamily="34" charset="-127"/>
                        <a:cs typeface="Times New Roman" panose="02020603050405020304" pitchFamily="18" charset="0"/>
                      </a:rPr>
                      <m:t>⊥</m:t>
                    </m:r>
                    <m:r>
                      <a:rPr lang="vi-VN" sz="4000" i="1" kern="0">
                        <a:solidFill>
                          <a:prstClr val="black"/>
                        </a:solidFill>
                        <a:latin typeface="Cambria Math" panose="02040503050406030204" pitchFamily="18" charset="0"/>
                        <a:cs typeface="Arial" panose="020B0604020202020204" pitchFamily="34" charset="0"/>
                        <a:sym typeface="Arial"/>
                      </a:rPr>
                      <m:t>𝐵𝐷</m:t>
                    </m:r>
                  </m:oMath>
                </a14:m>
                <a:r>
                  <a:rPr lang="vi-VN" sz="4000" kern="0" smtClean="0">
                    <a:solidFill>
                      <a:prstClr val="black"/>
                    </a:solidFill>
                    <a:latin typeface="Arial"/>
                    <a:cs typeface="Arial" panose="020B0604020202020204" pitchFamily="34" charset="0"/>
                    <a:sym typeface="Arial"/>
                  </a:rPr>
                  <a:t>.</a:t>
                </a:r>
                <a:endParaRPr lang="en-US" sz="4000" kern="0" smtClean="0">
                  <a:solidFill>
                    <a:prstClr val="black"/>
                  </a:solidFill>
                  <a:latin typeface="Arial"/>
                  <a:cs typeface="Arial" panose="020B0604020202020204" pitchFamily="34" charset="0"/>
                  <a:sym typeface="Arial"/>
                </a:endParaRPr>
              </a:p>
              <a:p>
                <a:pPr lvl="0" algn="just">
                  <a:lnSpc>
                    <a:spcPct val="150000"/>
                  </a:lnSpc>
                  <a:buClr>
                    <a:srgbClr val="000000"/>
                  </a:buClr>
                  <a:defRPr/>
                </a:pPr>
                <a:r>
                  <a:rPr lang="vi-VN" sz="4000" kern="0" smtClean="0">
                    <a:solidFill>
                      <a:prstClr val="black"/>
                    </a:solidFill>
                    <a:latin typeface="Arial"/>
                    <a:cs typeface="Arial" panose="020B0604020202020204" pitchFamily="34" charset="0"/>
                    <a:sym typeface="Arial"/>
                  </a:rPr>
                  <a:t>c</a:t>
                </a:r>
                <a:r>
                  <a:rPr lang="vi-VN" sz="4000" kern="0">
                    <a:solidFill>
                      <a:prstClr val="black"/>
                    </a:solidFill>
                    <a:latin typeface="Arial"/>
                    <a:cs typeface="Arial" panose="020B0604020202020204" pitchFamily="34" charset="0"/>
                    <a:sym typeface="Arial"/>
                  </a:rPr>
                  <a:t>) Kí hiệu các tiếp tuyến của đường tròn </a:t>
                </a:r>
                <a:r>
                  <a:rPr lang="en-US" sz="4000" kern="0">
                    <a:solidFill>
                      <a:prstClr val="black"/>
                    </a:solidFill>
                    <a:latin typeface="Arial"/>
                    <a:cs typeface="Arial" panose="020B0604020202020204" pitchFamily="34" charset="0"/>
                    <a:sym typeface="Arial"/>
                  </a:rPr>
                  <a:t>(</a:t>
                </a:r>
                <a14:m>
                  <m:oMath xmlns:m="http://schemas.openxmlformats.org/officeDocument/2006/math">
                    <m:r>
                      <m:rPr>
                        <m:nor/>
                      </m:rPr>
                      <a:rPr lang="en-US" sz="6000" kern="0">
                        <a:solidFill>
                          <a:prstClr val="black"/>
                        </a:solidFill>
                        <a:latin typeface=".VnCommercial ScriptH" panose="020B7200000000000000" pitchFamily="34" charset="0"/>
                        <a:cs typeface="Arial" panose="020B0604020202020204" pitchFamily="34" charset="0"/>
                        <a:sym typeface="Arial"/>
                      </a:rPr>
                      <m:t>C</m:t>
                    </m:r>
                  </m:oMath>
                </a14:m>
                <a:r>
                  <a:rPr lang="en-US" sz="4000" kern="0" smtClean="0">
                    <a:solidFill>
                      <a:prstClr val="black"/>
                    </a:solidFill>
                    <a:latin typeface="Arial"/>
                    <a:cs typeface="Arial" panose="020B0604020202020204" pitchFamily="34" charset="0"/>
                    <a:sym typeface="Arial"/>
                  </a:rPr>
                  <a:t>)</a:t>
                </a:r>
                <a:r>
                  <a:rPr lang="vi-VN" sz="4000" kern="0" smtClean="0">
                    <a:solidFill>
                      <a:prstClr val="black"/>
                    </a:solidFill>
                    <a:latin typeface="Arial"/>
                    <a:cs typeface="Arial" panose="020B0604020202020204" pitchFamily="34" charset="0"/>
                    <a:sym typeface="Arial"/>
                  </a:rPr>
                  <a:t> </a:t>
                </a:r>
                <a:r>
                  <a:rPr lang="vi-VN" sz="4000" kern="0">
                    <a:solidFill>
                      <a:prstClr val="black"/>
                    </a:solidFill>
                    <a:latin typeface="Arial"/>
                    <a:cs typeface="Arial" panose="020B0604020202020204" pitchFamily="34" charset="0"/>
                    <a:sym typeface="Arial"/>
                  </a:rPr>
                  <a:t>tại </a:t>
                </a:r>
                <a14:m>
                  <m:oMath xmlns:m="http://schemas.openxmlformats.org/officeDocument/2006/math">
                    <m:r>
                      <a:rPr lang="vi-VN" sz="4000" i="1" kern="0" smtClean="0">
                        <a:solidFill>
                          <a:prstClr val="black"/>
                        </a:solidFill>
                        <a:latin typeface="Cambria Math" panose="02040503050406030204" pitchFamily="18" charset="0"/>
                        <a:cs typeface="Arial" panose="020B0604020202020204" pitchFamily="34" charset="0"/>
                        <a:sym typeface="Arial"/>
                      </a:rPr>
                      <m:t>𝐴</m:t>
                    </m:r>
                    <m:r>
                      <a:rPr lang="vi-VN" sz="4000" i="1" kern="0" smtClean="0">
                        <a:solidFill>
                          <a:prstClr val="black"/>
                        </a:solidFill>
                        <a:latin typeface="Cambria Math" panose="02040503050406030204" pitchFamily="18" charset="0"/>
                        <a:cs typeface="Arial" panose="020B0604020202020204" pitchFamily="34" charset="0"/>
                        <a:sym typeface="Arial"/>
                      </a:rPr>
                      <m:t>, </m:t>
                    </m:r>
                    <m:r>
                      <a:rPr lang="vi-VN" sz="4000" i="1" kern="0" smtClean="0">
                        <a:solidFill>
                          <a:prstClr val="black"/>
                        </a:solidFill>
                        <a:latin typeface="Cambria Math" panose="02040503050406030204" pitchFamily="18" charset="0"/>
                        <a:cs typeface="Arial" panose="020B0604020202020204" pitchFamily="34" charset="0"/>
                        <a:sym typeface="Arial"/>
                      </a:rPr>
                      <m:t>𝐵</m:t>
                    </m:r>
                  </m:oMath>
                </a14:m>
                <a:r>
                  <a:rPr lang="en-US" sz="4000" kern="0" smtClean="0">
                    <a:solidFill>
                      <a:prstClr val="black"/>
                    </a:solidFill>
                    <a:latin typeface="Arial"/>
                    <a:cs typeface="Arial" panose="020B0604020202020204" pitchFamily="34" charset="0"/>
                    <a:sym typeface="Arial"/>
                  </a:rPr>
                  <a:t> </a:t>
                </a:r>
                <a:r>
                  <a:rPr lang="vi-VN" sz="4000" kern="0">
                    <a:solidFill>
                      <a:prstClr val="black"/>
                    </a:solidFill>
                    <a:latin typeface="Arial"/>
                    <a:cs typeface="Arial" panose="020B0604020202020204" pitchFamily="34" charset="0"/>
                    <a:sym typeface="Arial"/>
                  </a:rPr>
                  <a:t>và </a:t>
                </a:r>
                <a14:m>
                  <m:oMath xmlns:m="http://schemas.openxmlformats.org/officeDocument/2006/math">
                    <m:r>
                      <a:rPr lang="vi-VN" sz="4000" i="1" kern="0" smtClean="0">
                        <a:solidFill>
                          <a:prstClr val="black"/>
                        </a:solidFill>
                        <a:latin typeface="Cambria Math" panose="02040503050406030204" pitchFamily="18" charset="0"/>
                        <a:cs typeface="Arial" panose="020B0604020202020204" pitchFamily="34" charset="0"/>
                        <a:sym typeface="Arial"/>
                      </a:rPr>
                      <m:t>𝐶</m:t>
                    </m:r>
                  </m:oMath>
                </a14:m>
                <a:r>
                  <a:rPr lang="vi-VN" sz="4000" kern="0">
                    <a:solidFill>
                      <a:prstClr val="black"/>
                    </a:solidFill>
                    <a:latin typeface="Arial"/>
                    <a:cs typeface="Arial" panose="020B0604020202020204" pitchFamily="34" charset="0"/>
                    <a:sym typeface="Arial"/>
                  </a:rPr>
                  <a:t> lần lượt là </a:t>
                </a:r>
                <a14:m>
                  <m:oMath xmlns:m="http://schemas.openxmlformats.org/officeDocument/2006/math">
                    <m:r>
                      <a:rPr lang="vi-VN" sz="4000" i="1" kern="0" smtClean="0">
                        <a:solidFill>
                          <a:prstClr val="black"/>
                        </a:solidFill>
                        <a:latin typeface="Cambria Math" panose="02040503050406030204" pitchFamily="18" charset="0"/>
                        <a:cs typeface="Arial" panose="020B0604020202020204" pitchFamily="34" charset="0"/>
                        <a:sym typeface="Arial"/>
                      </a:rPr>
                      <m:t>𝑎</m:t>
                    </m:r>
                    <m:r>
                      <a:rPr lang="vi-VN" sz="4000" i="1" kern="0" smtClean="0">
                        <a:solidFill>
                          <a:prstClr val="black"/>
                        </a:solidFill>
                        <a:latin typeface="Cambria Math" panose="02040503050406030204" pitchFamily="18" charset="0"/>
                        <a:cs typeface="Arial" panose="020B0604020202020204" pitchFamily="34" charset="0"/>
                        <a:sym typeface="Arial"/>
                      </a:rPr>
                      <m:t>, </m:t>
                    </m:r>
                    <m:r>
                      <a:rPr lang="vi-VN" sz="4000" i="1" kern="0" smtClean="0">
                        <a:solidFill>
                          <a:prstClr val="black"/>
                        </a:solidFill>
                        <a:latin typeface="Cambria Math" panose="02040503050406030204" pitchFamily="18" charset="0"/>
                        <a:cs typeface="Arial" panose="020B0604020202020204" pitchFamily="34" charset="0"/>
                        <a:sym typeface="Arial"/>
                      </a:rPr>
                      <m:t>𝑏</m:t>
                    </m:r>
                  </m:oMath>
                </a14:m>
                <a:r>
                  <a:rPr lang="en-US" sz="4000" kern="0" smtClean="0">
                    <a:solidFill>
                      <a:prstClr val="black"/>
                    </a:solidFill>
                    <a:latin typeface="Arial"/>
                    <a:cs typeface="Arial" panose="020B0604020202020204" pitchFamily="34" charset="0"/>
                    <a:sym typeface="Arial"/>
                  </a:rPr>
                  <a:t> </a:t>
                </a:r>
                <a:r>
                  <a:rPr lang="vi-VN" sz="4000" kern="0">
                    <a:solidFill>
                      <a:prstClr val="black"/>
                    </a:solidFill>
                    <a:latin typeface="Arial"/>
                    <a:cs typeface="Arial" panose="020B0604020202020204" pitchFamily="34" charset="0"/>
                    <a:sym typeface="Arial"/>
                  </a:rPr>
                  <a:t>và </a:t>
                </a:r>
                <a14:m>
                  <m:oMath xmlns:m="http://schemas.openxmlformats.org/officeDocument/2006/math">
                    <m:r>
                      <a:rPr lang="vi-VN" sz="4000" i="1" kern="0" smtClean="0">
                        <a:solidFill>
                          <a:prstClr val="black"/>
                        </a:solidFill>
                        <a:latin typeface="Cambria Math" panose="02040503050406030204" pitchFamily="18" charset="0"/>
                        <a:cs typeface="Arial" panose="020B0604020202020204" pitchFamily="34" charset="0"/>
                        <a:sym typeface="Arial"/>
                      </a:rPr>
                      <m:t>𝑐</m:t>
                    </m:r>
                  </m:oMath>
                </a14:m>
                <a:r>
                  <a:rPr lang="vi-VN" sz="4000" kern="0">
                    <a:solidFill>
                      <a:prstClr val="black"/>
                    </a:solidFill>
                    <a:latin typeface="Arial"/>
                    <a:cs typeface="Arial" panose="020B0604020202020204" pitchFamily="34" charset="0"/>
                    <a:sym typeface="Arial"/>
                  </a:rPr>
                  <a:t>. Giả </a:t>
                </a:r>
                <a:r>
                  <a:rPr lang="vi-VN" sz="4000" kern="0" smtClean="0">
                    <a:solidFill>
                      <a:prstClr val="black"/>
                    </a:solidFill>
                    <a:latin typeface="Arial"/>
                    <a:cs typeface="Arial" panose="020B0604020202020204" pitchFamily="34" charset="0"/>
                    <a:sym typeface="Arial"/>
                  </a:rPr>
                  <a:t>sử</a:t>
                </a:r>
                <a:r>
                  <a:rPr lang="en-US" sz="4000" kern="0" smtClean="0">
                    <a:solidFill>
                      <a:prstClr val="black"/>
                    </a:solidFill>
                    <a:latin typeface="Arial"/>
                    <a:cs typeface="Arial" panose="020B0604020202020204" pitchFamily="34" charset="0"/>
                    <a:sym typeface="Arial"/>
                  </a:rPr>
                  <a:t> </a:t>
                </a:r>
                <a14:m>
                  <m:oMath xmlns:m="http://schemas.openxmlformats.org/officeDocument/2006/math">
                    <m:r>
                      <a:rPr lang="vi-VN" sz="4000" i="1" kern="0" smtClean="0">
                        <a:solidFill>
                          <a:prstClr val="black"/>
                        </a:solidFill>
                        <a:latin typeface="Cambria Math" panose="02040503050406030204" pitchFamily="18" charset="0"/>
                        <a:cs typeface="Arial" panose="020B0604020202020204" pitchFamily="34" charset="0"/>
                        <a:sym typeface="Arial"/>
                      </a:rPr>
                      <m:t>𝑏</m:t>
                    </m:r>
                  </m:oMath>
                </a14:m>
                <a:r>
                  <a:rPr lang="vi-VN" sz="4000" kern="0" smtClean="0">
                    <a:solidFill>
                      <a:prstClr val="black"/>
                    </a:solidFill>
                    <a:latin typeface="Arial"/>
                    <a:cs typeface="Arial" panose="020B0604020202020204" pitchFamily="34" charset="0"/>
                    <a:sym typeface="Arial"/>
                  </a:rPr>
                  <a:t> </a:t>
                </a:r>
                <a:r>
                  <a:rPr lang="vi-VN" sz="4000" kern="0">
                    <a:solidFill>
                      <a:prstClr val="black"/>
                    </a:solidFill>
                    <a:latin typeface="Arial"/>
                    <a:cs typeface="Arial" panose="020B0604020202020204" pitchFamily="34" charset="0"/>
                    <a:sym typeface="Arial"/>
                  </a:rPr>
                  <a:t>cắt </a:t>
                </a:r>
                <a14:m>
                  <m:oMath xmlns:m="http://schemas.openxmlformats.org/officeDocument/2006/math">
                    <m:r>
                      <a:rPr lang="vi-VN" sz="4000" i="1" kern="0" smtClean="0">
                        <a:solidFill>
                          <a:prstClr val="black"/>
                        </a:solidFill>
                        <a:latin typeface="Cambria Math" panose="02040503050406030204" pitchFamily="18" charset="0"/>
                        <a:cs typeface="Arial" panose="020B0604020202020204" pitchFamily="34" charset="0"/>
                        <a:sym typeface="Arial"/>
                      </a:rPr>
                      <m:t>𝑎</m:t>
                    </m:r>
                  </m:oMath>
                </a14:m>
                <a:r>
                  <a:rPr lang="vi-VN" sz="4000" kern="0">
                    <a:solidFill>
                      <a:prstClr val="black"/>
                    </a:solidFill>
                    <a:latin typeface="Arial"/>
                    <a:cs typeface="Arial" panose="020B0604020202020204" pitchFamily="34" charset="0"/>
                    <a:sym typeface="Arial"/>
                  </a:rPr>
                  <a:t> và </a:t>
                </a:r>
                <a14:m>
                  <m:oMath xmlns:m="http://schemas.openxmlformats.org/officeDocument/2006/math">
                    <m:r>
                      <a:rPr lang="vi-VN" sz="4000" i="1" kern="0" smtClean="0">
                        <a:solidFill>
                          <a:prstClr val="black"/>
                        </a:solidFill>
                        <a:latin typeface="Cambria Math" panose="02040503050406030204" pitchFamily="18" charset="0"/>
                        <a:cs typeface="Arial" panose="020B0604020202020204" pitchFamily="34" charset="0"/>
                        <a:sym typeface="Arial"/>
                      </a:rPr>
                      <m:t>𝑐</m:t>
                    </m:r>
                  </m:oMath>
                </a14:m>
                <a:r>
                  <a:rPr lang="vi-VN" sz="4000" kern="0">
                    <a:solidFill>
                      <a:prstClr val="black"/>
                    </a:solidFill>
                    <a:latin typeface="Arial"/>
                    <a:cs typeface="Arial" panose="020B0604020202020204" pitchFamily="34" charset="0"/>
                    <a:sym typeface="Arial"/>
                  </a:rPr>
                  <a:t> theo thứ tự tại </a:t>
                </a:r>
                <a14:m>
                  <m:oMath xmlns:m="http://schemas.openxmlformats.org/officeDocument/2006/math">
                    <m:r>
                      <a:rPr lang="vi-VN" sz="4000" i="1" kern="0" smtClean="0">
                        <a:solidFill>
                          <a:prstClr val="black"/>
                        </a:solidFill>
                        <a:latin typeface="Cambria Math" panose="02040503050406030204" pitchFamily="18" charset="0"/>
                        <a:cs typeface="Arial" panose="020B0604020202020204" pitchFamily="34" charset="0"/>
                        <a:sym typeface="Arial"/>
                      </a:rPr>
                      <m:t>𝐸</m:t>
                    </m:r>
                  </m:oMath>
                </a14:m>
                <a:r>
                  <a:rPr lang="vi-VN" sz="4000" kern="0">
                    <a:solidFill>
                      <a:prstClr val="black"/>
                    </a:solidFill>
                    <a:latin typeface="Arial"/>
                    <a:cs typeface="Arial" panose="020B0604020202020204" pitchFamily="34" charset="0"/>
                    <a:sym typeface="Arial"/>
                  </a:rPr>
                  <a:t> và </a:t>
                </a:r>
                <a14:m>
                  <m:oMath xmlns:m="http://schemas.openxmlformats.org/officeDocument/2006/math">
                    <m:r>
                      <a:rPr lang="vi-VN" sz="4000" i="1" kern="0" smtClean="0">
                        <a:solidFill>
                          <a:prstClr val="black"/>
                        </a:solidFill>
                        <a:latin typeface="Cambria Math" panose="02040503050406030204" pitchFamily="18" charset="0"/>
                        <a:cs typeface="Arial" panose="020B0604020202020204" pitchFamily="34" charset="0"/>
                        <a:sym typeface="Arial"/>
                      </a:rPr>
                      <m:t>𝐹</m:t>
                    </m:r>
                  </m:oMath>
                </a14:m>
                <a:r>
                  <a:rPr lang="vi-VN" sz="4000" kern="0">
                    <a:solidFill>
                      <a:prstClr val="black"/>
                    </a:solidFill>
                    <a:latin typeface="Arial"/>
                    <a:cs typeface="Arial" panose="020B0604020202020204" pitchFamily="34" charset="0"/>
                    <a:sym typeface="Arial"/>
                  </a:rPr>
                  <a:t>. Chứng minh rằng tứ giác </a:t>
                </a:r>
                <a14:m>
                  <m:oMath xmlns:m="http://schemas.openxmlformats.org/officeDocument/2006/math">
                    <m:r>
                      <a:rPr lang="vi-VN" sz="4000" i="1" kern="0" smtClean="0">
                        <a:solidFill>
                          <a:prstClr val="black"/>
                        </a:solidFill>
                        <a:latin typeface="Cambria Math" panose="02040503050406030204" pitchFamily="18" charset="0"/>
                        <a:cs typeface="Arial" panose="020B0604020202020204" pitchFamily="34" charset="0"/>
                        <a:sym typeface="Arial"/>
                      </a:rPr>
                      <m:t>𝐴𝐸𝐹𝐶</m:t>
                    </m:r>
                  </m:oMath>
                </a14:m>
                <a:r>
                  <a:rPr lang="vi-VN" sz="4000" kern="0">
                    <a:solidFill>
                      <a:prstClr val="black"/>
                    </a:solidFill>
                    <a:latin typeface="Arial"/>
                    <a:cs typeface="Arial" panose="020B0604020202020204" pitchFamily="34" charset="0"/>
                    <a:sym typeface="Arial"/>
                  </a:rPr>
                  <a:t> là một hình thang</a:t>
                </a:r>
                <a:r>
                  <a:rPr lang="vi-VN" sz="4000" kern="0" smtClean="0">
                    <a:solidFill>
                      <a:prstClr val="black"/>
                    </a:solidFill>
                    <a:latin typeface="Arial"/>
                    <a:cs typeface="Arial" panose="020B0604020202020204" pitchFamily="34" charset="0"/>
                    <a:sym typeface="Arial"/>
                  </a:rPr>
                  <a:t>.</a:t>
                </a:r>
                <a:endParaRPr lang="en-US" sz="4000" kern="0" smtClean="0">
                  <a:solidFill>
                    <a:prstClr val="black"/>
                  </a:solidFill>
                  <a:latin typeface="Arial"/>
                  <a:cs typeface="Arial" panose="020B0604020202020204" pitchFamily="34" charset="0"/>
                  <a:sym typeface="Arial"/>
                </a:endParaRPr>
              </a:p>
              <a:p>
                <a:pPr lvl="0" algn="just">
                  <a:lnSpc>
                    <a:spcPct val="150000"/>
                  </a:lnSpc>
                  <a:buClr>
                    <a:srgbClr val="000000"/>
                  </a:buClr>
                  <a:defRPr/>
                </a:pPr>
                <a:r>
                  <a:rPr lang="vi-VN" sz="4000" kern="0" smtClean="0">
                    <a:solidFill>
                      <a:prstClr val="black"/>
                    </a:solidFill>
                    <a:latin typeface="Arial"/>
                    <a:cs typeface="Arial" panose="020B0604020202020204" pitchFamily="34" charset="0"/>
                    <a:sym typeface="Arial"/>
                  </a:rPr>
                  <a:t>d</a:t>
                </a:r>
                <a:r>
                  <a:rPr lang="vi-VN" sz="4000" kern="0">
                    <a:solidFill>
                      <a:prstClr val="black"/>
                    </a:solidFill>
                    <a:latin typeface="Arial"/>
                    <a:cs typeface="Arial" panose="020B0604020202020204" pitchFamily="34" charset="0"/>
                    <a:sym typeface="Arial"/>
                  </a:rPr>
                  <a:t>) Chứng minh rằng </a:t>
                </a:r>
                <a14:m>
                  <m:oMath xmlns:m="http://schemas.openxmlformats.org/officeDocument/2006/math">
                    <m:r>
                      <a:rPr lang="vi-VN" sz="4000" i="1" kern="0" smtClean="0">
                        <a:solidFill>
                          <a:prstClr val="black"/>
                        </a:solidFill>
                        <a:latin typeface="Cambria Math" panose="02040503050406030204" pitchFamily="18" charset="0"/>
                        <a:cs typeface="Arial" panose="020B0604020202020204" pitchFamily="34" charset="0"/>
                        <a:sym typeface="Arial"/>
                      </a:rPr>
                      <m:t>𝐸𝐹</m:t>
                    </m:r>
                    <m:r>
                      <a:rPr lang="vi-VN" sz="4000" i="1" kern="0" smtClean="0">
                        <a:solidFill>
                          <a:prstClr val="black"/>
                        </a:solidFill>
                        <a:latin typeface="Cambria Math" panose="02040503050406030204" pitchFamily="18" charset="0"/>
                        <a:cs typeface="Arial" panose="020B0604020202020204" pitchFamily="34" charset="0"/>
                        <a:sym typeface="Arial"/>
                      </a:rPr>
                      <m:t>=</m:t>
                    </m:r>
                    <m:r>
                      <a:rPr lang="vi-VN" sz="4000" i="1" kern="0" smtClean="0">
                        <a:solidFill>
                          <a:prstClr val="black"/>
                        </a:solidFill>
                        <a:latin typeface="Cambria Math" panose="02040503050406030204" pitchFamily="18" charset="0"/>
                        <a:cs typeface="Arial" panose="020B0604020202020204" pitchFamily="34" charset="0"/>
                        <a:sym typeface="Arial"/>
                      </a:rPr>
                      <m:t>𝐴𝐸</m:t>
                    </m:r>
                    <m:r>
                      <a:rPr lang="vi-VN" sz="4000" i="1" kern="0">
                        <a:solidFill>
                          <a:prstClr val="black"/>
                        </a:solidFill>
                        <a:latin typeface="Cambria Math" panose="02040503050406030204" pitchFamily="18" charset="0"/>
                        <a:cs typeface="Arial" panose="020B0604020202020204" pitchFamily="34" charset="0"/>
                        <a:sym typeface="Arial"/>
                      </a:rPr>
                      <m:t>+</m:t>
                    </m:r>
                    <m:r>
                      <a:rPr lang="vi-VN" sz="4000" i="1" kern="0" smtClean="0">
                        <a:solidFill>
                          <a:prstClr val="black"/>
                        </a:solidFill>
                        <a:latin typeface="Cambria Math" panose="02040503050406030204" pitchFamily="18" charset="0"/>
                        <a:cs typeface="Arial" panose="020B0604020202020204" pitchFamily="34" charset="0"/>
                        <a:sym typeface="Arial"/>
                      </a:rPr>
                      <m:t>𝐶𝐹</m:t>
                    </m:r>
                    <m:r>
                      <a:rPr lang="vi-VN" sz="4000" i="1" kern="0" smtClean="0">
                        <a:solidFill>
                          <a:prstClr val="black"/>
                        </a:solidFill>
                        <a:latin typeface="Cambria Math" panose="02040503050406030204" pitchFamily="18" charset="0"/>
                        <a:cs typeface="Arial" panose="020B0604020202020204" pitchFamily="34" charset="0"/>
                        <a:sym typeface="Arial"/>
                      </a:rPr>
                      <m:t>.</m:t>
                    </m:r>
                  </m:oMath>
                </a14:m>
                <a:endParaRPr kumimoji="0" lang="en-US" sz="4000" b="0" i="0" u="none" strike="noStrike" kern="0" cap="none" spc="0" normalizeH="0" baseline="0" noProof="0">
                  <a:ln>
                    <a:noFill/>
                  </a:ln>
                  <a:solidFill>
                    <a:prstClr val="black"/>
                  </a:solidFill>
                  <a:effectLst/>
                  <a:uLnTx/>
                  <a:uFillTx/>
                  <a:latin typeface="Arial"/>
                  <a:cs typeface="Arial" panose="020B0604020202020204" pitchFamily="34" charset="0"/>
                  <a:sym typeface="Arial"/>
                </a:endParaRPr>
              </a:p>
            </p:txBody>
          </p:sp>
        </mc:Choice>
        <mc:Fallback xmlns="">
          <p:sp>
            <p:nvSpPr>
              <p:cNvPr id="58" name="Rectangle 57"/>
              <p:cNvSpPr>
                <a:spLocks noRot="1" noChangeAspect="1" noMove="1" noResize="1" noEditPoints="1" noAdjustHandles="1" noChangeArrowheads="1" noChangeShapeType="1" noTextEdit="1"/>
              </p:cNvSpPr>
              <p:nvPr/>
            </p:nvSpPr>
            <p:spPr>
              <a:xfrm>
                <a:off x="381000" y="38100"/>
                <a:ext cx="17486693" cy="10185096"/>
              </a:xfrm>
              <a:prstGeom prst="rect">
                <a:avLst/>
              </a:prstGeom>
              <a:blipFill>
                <a:blip r:embed="rId2"/>
                <a:stretch>
                  <a:fillRect l="-1255" r="-1255" b="-479"/>
                </a:stretch>
              </a:blipFill>
            </p:spPr>
            <p:txBody>
              <a:bodyPr/>
              <a:lstStyle/>
              <a:p>
                <a:r>
                  <a:rPr lang="en-US">
                    <a:noFill/>
                  </a:rPr>
                  <a:t> </a:t>
                </a:r>
              </a:p>
            </p:txBody>
          </p:sp>
        </mc:Fallback>
      </mc:AlternateContent>
      <p:sp>
        <p:nvSpPr>
          <p:cNvPr id="10" name="Freeform 13"/>
          <p:cNvSpPr/>
          <p:nvPr/>
        </p:nvSpPr>
        <p:spPr>
          <a:xfrm rot="5815163" flipH="1">
            <a:off x="15832079" y="8131931"/>
            <a:ext cx="1048090" cy="2918125"/>
          </a:xfrm>
          <a:custGeom>
            <a:avLst/>
            <a:gdLst/>
            <a:ahLst/>
            <a:cxnLst/>
            <a:rect l="l" t="t" r="r" b="b"/>
            <a:pathLst>
              <a:path w="2151102" h="5945256">
                <a:moveTo>
                  <a:pt x="2151102" y="0"/>
                </a:moveTo>
                <a:lnTo>
                  <a:pt x="0" y="0"/>
                </a:lnTo>
                <a:lnTo>
                  <a:pt x="0" y="5945256"/>
                </a:lnTo>
                <a:lnTo>
                  <a:pt x="2151102" y="5945256"/>
                </a:lnTo>
                <a:lnTo>
                  <a:pt x="2151102" y="0"/>
                </a:lnTo>
                <a:close/>
              </a:path>
            </a:pathLst>
          </a:custGeom>
          <a:blipFill>
            <a:blip r:embed="rId3">
              <a:extLst>
                <a:ext uri="{96DAC541-7B7A-43D3-8B79-37D633B846F1}">
                  <asvg:svgBlip xmlns="" xmlns:asvg="http://schemas.microsoft.com/office/drawing/2016/SVG/main" r:embed="rId7"/>
                </a:ext>
              </a:extLst>
            </a:blip>
            <a:stretch>
              <a:fillRect/>
            </a:stretch>
          </a:blipFill>
        </p:spPr>
      </p:sp>
    </p:spTree>
    <p:extLst>
      <p:ext uri="{BB962C8B-B14F-4D97-AF65-F5344CB8AC3E}">
        <p14:creationId xmlns:p14="http://schemas.microsoft.com/office/powerpoint/2010/main" val="2629501553"/>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fade">
                                      <p:cBhvr>
                                        <p:cTn id="7" dur="500"/>
                                        <p:tgtEl>
                                          <p:spTgt spid="58"/>
                                        </p:tgtEl>
                                      </p:cBhvr>
                                    </p:animEffect>
                                    <p:anim calcmode="lin" valueType="num">
                                      <p:cBhvr>
                                        <p:cTn id="8" dur="500" fill="hold"/>
                                        <p:tgtEl>
                                          <p:spTgt spid="58"/>
                                        </p:tgtEl>
                                        <p:attrNameLst>
                                          <p:attrName>ppt_x</p:attrName>
                                        </p:attrNameLst>
                                      </p:cBhvr>
                                      <p:tavLst>
                                        <p:tav tm="0">
                                          <p:val>
                                            <p:strVal val="#ppt_x"/>
                                          </p:val>
                                        </p:tav>
                                        <p:tav tm="100000">
                                          <p:val>
                                            <p:strVal val="#ppt_x"/>
                                          </p:val>
                                        </p:tav>
                                      </p:tavLst>
                                    </p:anim>
                                    <p:anim calcmode="lin" valueType="num">
                                      <p:cBhvr>
                                        <p:cTn id="9" dur="500" fill="hold"/>
                                        <p:tgtEl>
                                          <p:spTgt spid="5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6EA"/>
        </a:solidFill>
        <a:effectLst/>
      </p:bgPr>
    </p:bg>
    <p:spTree>
      <p:nvGrpSpPr>
        <p:cNvPr id="1" name=""/>
        <p:cNvGrpSpPr/>
        <p:nvPr/>
      </p:nvGrpSpPr>
      <p:grpSpPr>
        <a:xfrm>
          <a:off x="0" y="0"/>
          <a:ext cx="0" cy="0"/>
          <a:chOff x="0" y="0"/>
          <a:chExt cx="0" cy="0"/>
        </a:xfrm>
      </p:grpSpPr>
      <p:grpSp>
        <p:nvGrpSpPr>
          <p:cNvPr id="6" name="Group 6"/>
          <p:cNvGrpSpPr/>
          <p:nvPr/>
        </p:nvGrpSpPr>
        <p:grpSpPr>
          <a:xfrm>
            <a:off x="-646902" y="234616"/>
            <a:ext cx="19581804" cy="9791700"/>
            <a:chOff x="0" y="0"/>
            <a:chExt cx="5157348" cy="1771366"/>
          </a:xfrm>
        </p:grpSpPr>
        <p:sp>
          <p:nvSpPr>
            <p:cNvPr id="7" name="Freeform 7"/>
            <p:cNvSpPr/>
            <p:nvPr/>
          </p:nvSpPr>
          <p:spPr>
            <a:xfrm>
              <a:off x="0" y="0"/>
              <a:ext cx="5157348" cy="1771366"/>
            </a:xfrm>
            <a:custGeom>
              <a:avLst/>
              <a:gdLst/>
              <a:ahLst/>
              <a:cxnLst/>
              <a:rect l="l" t="t" r="r" b="b"/>
              <a:pathLst>
                <a:path w="5157348" h="1771366">
                  <a:moveTo>
                    <a:pt x="0" y="0"/>
                  </a:moveTo>
                  <a:lnTo>
                    <a:pt x="5157348" y="0"/>
                  </a:lnTo>
                  <a:lnTo>
                    <a:pt x="5157348" y="1771366"/>
                  </a:lnTo>
                  <a:lnTo>
                    <a:pt x="0" y="1771366"/>
                  </a:lnTo>
                  <a:close/>
                </a:path>
              </a:pathLst>
            </a:custGeom>
            <a:solidFill>
              <a:srgbClr val="FFFFFF"/>
            </a:solidFill>
            <a:ln w="95250" cap="sq">
              <a:solidFill>
                <a:srgbClr val="383E48"/>
              </a:solidFill>
              <a:prstDash val="solid"/>
              <a:miter/>
            </a:ln>
          </p:spPr>
        </p:sp>
        <p:sp>
          <p:nvSpPr>
            <p:cNvPr id="8" name="TextBox 8"/>
            <p:cNvSpPr txBox="1"/>
            <p:nvPr/>
          </p:nvSpPr>
          <p:spPr>
            <a:xfrm>
              <a:off x="0" y="-38100"/>
              <a:ext cx="5157348" cy="1809466"/>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8" name="Group 17"/>
          <p:cNvGrpSpPr/>
          <p:nvPr/>
        </p:nvGrpSpPr>
        <p:grpSpPr>
          <a:xfrm>
            <a:off x="228600" y="419100"/>
            <a:ext cx="2514600" cy="1447800"/>
            <a:chOff x="1844842" y="8071184"/>
            <a:chExt cx="2514600" cy="1447800"/>
          </a:xfrm>
          <a:scene3d>
            <a:camera prst="orthographicFront">
              <a:rot lat="0" lon="0" rev="0"/>
            </a:camera>
            <a:lightRig rig="balanced" dir="t">
              <a:rot lat="0" lon="0" rev="8700000"/>
            </a:lightRig>
          </a:scene3d>
        </p:grpSpPr>
        <p:sp>
          <p:nvSpPr>
            <p:cNvPr id="21" name="Freeform 13"/>
            <p:cNvSpPr/>
            <p:nvPr/>
          </p:nvSpPr>
          <p:spPr>
            <a:xfrm flipH="1">
              <a:off x="1844842" y="8071184"/>
              <a:ext cx="2514600" cy="1447800"/>
            </a:xfrm>
            <a:custGeom>
              <a:avLst/>
              <a:gdLst/>
              <a:ahLst/>
              <a:cxnLst/>
              <a:rect l="l" t="t" r="r" b="b"/>
              <a:pathLst>
                <a:path w="2488341" h="2117352">
                  <a:moveTo>
                    <a:pt x="2488341" y="0"/>
                  </a:moveTo>
                  <a:lnTo>
                    <a:pt x="0" y="0"/>
                  </a:lnTo>
                  <a:lnTo>
                    <a:pt x="0" y="2117352"/>
                  </a:lnTo>
                  <a:lnTo>
                    <a:pt x="2488341" y="2117352"/>
                  </a:lnTo>
                  <a:lnTo>
                    <a:pt x="2488341" y="0"/>
                  </a:lnTo>
                  <a:close/>
                </a:path>
              </a:pathLst>
            </a:custGeom>
            <a:blipFill>
              <a:blip r:embed="rId2">
                <a:extLst>
                  <a:ext uri="{96DAC541-7B7A-43D3-8B79-37D633B846F1}">
                    <asvg:svgBlip xmlns="" xmlns:asvg="http://schemas.microsoft.com/office/drawing/2016/SVG/main" r:embed="rId7"/>
                  </a:ext>
                </a:extLst>
              </a:blip>
              <a:stretch>
                <a:fillRect/>
              </a:stretch>
            </a:blipFill>
            <a:ln>
              <a:noFill/>
            </a:ln>
            <a:effectLst>
              <a:outerShdw blurRad="44450" dist="27940" dir="5400000" algn="ctr">
                <a:srgbClr val="000000">
                  <a:alpha val="32000"/>
                </a:srgbClr>
              </a:outerShdw>
            </a:effectLst>
            <a:sp3d>
              <a:bevelT w="190500" h="38100"/>
            </a:sp3d>
          </p:spPr>
        </p:sp>
        <p:sp>
          <p:nvSpPr>
            <p:cNvPr id="22" name="Rectangle 21"/>
            <p:cNvSpPr/>
            <p:nvPr/>
          </p:nvSpPr>
          <p:spPr>
            <a:xfrm>
              <a:off x="2223825" y="8338717"/>
              <a:ext cx="1776448" cy="707886"/>
            </a:xfrm>
            <a:prstGeom prst="rect">
              <a:avLst/>
            </a:prstGeom>
            <a:ln>
              <a:noFill/>
            </a:ln>
            <a:effectLst>
              <a:outerShdw blurRad="44450" dist="27940" dir="5400000" algn="ctr">
                <a:srgbClr val="000000">
                  <a:alpha val="32000"/>
                </a:srgbClr>
              </a:outerShdw>
            </a:effectLst>
            <a:sp3d>
              <a:bevelT w="190500" h="38100"/>
            </a:sp3d>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smtClean="0">
                  <a:ln>
                    <a:noFill/>
                  </a:ln>
                  <a:solidFill>
                    <a:prstClr val="black"/>
                  </a:solidFill>
                  <a:effectLst/>
                  <a:uLnTx/>
                  <a:uFillTx/>
                  <a:latin typeface="Arial"/>
                  <a:ea typeface="+mn-ea"/>
                  <a:cs typeface="Arial" panose="020B0604020202020204" pitchFamily="34" charset="0"/>
                  <a:sym typeface="Arial"/>
                </a:rPr>
                <a:t>Trả lời</a:t>
              </a: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0"/>
          <p:cNvGrpSpPr/>
          <p:nvPr/>
        </p:nvGrpSpPr>
        <p:grpSpPr>
          <a:xfrm>
            <a:off x="7274778" y="800100"/>
            <a:ext cx="11013222" cy="8841885"/>
            <a:chOff x="7725056" y="1483215"/>
            <a:chExt cx="10791544" cy="8384685"/>
          </a:xfrm>
        </p:grpSpPr>
        <p:pic>
          <p:nvPicPr>
            <p:cNvPr id="4" name="Picture 3"/>
            <p:cNvPicPr>
              <a:picLocks noChangeAspect="1"/>
            </p:cNvPicPr>
            <p:nvPr/>
          </p:nvPicPr>
          <p:blipFill>
            <a:blip r:embed="rId8"/>
            <a:stretch>
              <a:fillRect/>
            </a:stretch>
          </p:blipFill>
          <p:spPr>
            <a:xfrm>
              <a:off x="7725056" y="1483215"/>
              <a:ext cx="10791544" cy="8384685"/>
            </a:xfrm>
            <a:prstGeom prst="rect">
              <a:avLst/>
            </a:prstGeom>
          </p:spPr>
        </p:pic>
        <p:sp>
          <p:nvSpPr>
            <p:cNvPr id="10" name="Rectangle 9"/>
            <p:cNvSpPr/>
            <p:nvPr/>
          </p:nvSpPr>
          <p:spPr>
            <a:xfrm>
              <a:off x="10785984" y="3140762"/>
              <a:ext cx="415416" cy="326338"/>
            </a:xfrm>
            <a:prstGeom prst="rect">
              <a:avLst/>
            </a:prstGeom>
            <a:solidFill>
              <a:srgbClr val="186078"/>
            </a:solidFill>
            <a:ln>
              <a:solidFill>
                <a:srgbClr val="1860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Rectangle 22"/>
            <p:cNvSpPr/>
            <p:nvPr/>
          </p:nvSpPr>
          <p:spPr>
            <a:xfrm>
              <a:off x="10752280" y="3077749"/>
              <a:ext cx="482824"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000" b="0" i="0" u="none" strike="noStrike" kern="1200" cap="none" spc="0" normalizeH="0" baseline="0" noProof="0">
                  <a:ln>
                    <a:noFill/>
                  </a:ln>
                  <a:solidFill>
                    <a:srgbClr val="FFF6EA"/>
                  </a:solidFill>
                  <a:effectLst/>
                  <a:uLnTx/>
                  <a:uFillTx/>
                  <a:latin typeface="Times New Roman" panose="02020603050405020304" pitchFamily="18" charset="0"/>
                  <a:ea typeface="Calibri" panose="020F0502020204030204" pitchFamily="34" charset="0"/>
                  <a:cs typeface="Times New Roman" panose="02020603050405020304" pitchFamily="18" charset="0"/>
                </a:rPr>
                <a:t>(3)</a:t>
              </a:r>
              <a:endParaRPr kumimoji="0" lang="en-US" sz="2000" b="0" i="0" u="none" strike="noStrike" kern="1200" cap="none" spc="0" normalizeH="0" baseline="0" noProof="0">
                <a:ln>
                  <a:noFill/>
                </a:ln>
                <a:solidFill>
                  <a:srgbClr val="FFF6EA"/>
                </a:solidFill>
                <a:effectLst/>
                <a:uLnTx/>
                <a:uFillTx/>
                <a:latin typeface="Times New Roman" panose="02020603050405020304" pitchFamily="18" charset="0"/>
                <a:ea typeface="+mn-ea"/>
                <a:cs typeface="Times New Roman" panose="02020603050405020304" pitchFamily="18" charset="0"/>
              </a:endParaRPr>
            </a:p>
          </p:txBody>
        </p:sp>
      </p:grpSp>
      <mc:AlternateContent xmlns:mc="http://schemas.openxmlformats.org/markup-compatibility/2006" xmlns:a14="http://schemas.microsoft.com/office/drawing/2010/main">
        <mc:Choice Requires="a14">
          <p:sp>
            <p:nvSpPr>
              <p:cNvPr id="24" name="Rectangle 23"/>
              <p:cNvSpPr/>
              <p:nvPr/>
            </p:nvSpPr>
            <p:spPr>
              <a:xfrm>
                <a:off x="531382" y="1927895"/>
                <a:ext cx="8765017" cy="8029827"/>
              </a:xfrm>
              <a:prstGeom prst="rect">
                <a:avLst/>
              </a:prstGeom>
            </p:spPr>
            <p:txBody>
              <a:bodyPr wrap="square">
                <a:spAutoFit/>
              </a:bodyPr>
              <a:lstStyle/>
              <a:p>
                <a:pPr marL="0" marR="0" lvl="0" indent="0" algn="l" defTabSz="914400" rtl="0" eaLnBrk="1" fontAlgn="auto" latinLnBrk="0" hangingPunct="1">
                  <a:lnSpc>
                    <a:spcPct val="150000"/>
                  </a:lnSpc>
                  <a:buClrTx/>
                  <a:buSzTx/>
                  <a:buFontTx/>
                  <a:buNone/>
                  <a:tabLst/>
                  <a:defRPr/>
                </a:pPr>
                <a:r>
                  <a:rPr kumimoji="0" lang="da-DK" sz="4000" b="0"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Đáp </a:t>
                </a:r>
                <a:r>
                  <a:rPr kumimoji="0" lang="da-DK" sz="4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án cần điền lần lượt là</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lvl="0" algn="just">
                  <a:lnSpc>
                    <a:spcPct val="150000"/>
                  </a:lnSpc>
                  <a:defRPr/>
                </a:pPr>
                <a:r>
                  <a:rPr lang="da-DK" sz="4000" i="1">
                    <a:solidFill>
                      <a:prstClr val="black"/>
                    </a:solidFill>
                    <a:latin typeface="Arial" panose="020B0604020202020204" pitchFamily="34" charset="0"/>
                    <a:ea typeface="Calibri" panose="020F0502020204030204" pitchFamily="34" charset="0"/>
                    <a:cs typeface="Arial" panose="020B0604020202020204" pitchFamily="34" charset="0"/>
                  </a:rPr>
                  <a:t>Phương trình bậc hai:</a:t>
                </a:r>
                <a:endParaRPr lang="en-US" sz="4000">
                  <a:solidFill>
                    <a:prstClr val="black"/>
                  </a:solidFill>
                  <a:latin typeface="Arial" panose="020B0604020202020204" pitchFamily="34" charset="0"/>
                  <a:ea typeface="Calibri" panose="020F0502020204030204" pitchFamily="34" charset="0"/>
                  <a:cs typeface="Arial" panose="020B0604020202020204" pitchFamily="34" charset="0"/>
                </a:endParaRPr>
              </a:p>
              <a:p>
                <a:pPr lvl="0" algn="just">
                  <a:lnSpc>
                    <a:spcPct val="150000"/>
                  </a:lnSpc>
                  <a:defRPr/>
                </a:pPr>
                <a:r>
                  <a:rPr lang="da-DK" sz="4000">
                    <a:solidFill>
                      <a:prstClr val="black"/>
                    </a:solidFill>
                    <a:latin typeface="Arial" panose="020B0604020202020204" pitchFamily="34" charset="0"/>
                    <a:ea typeface="Calibri" panose="020F0502020204030204" pitchFamily="34" charset="0"/>
                    <a:cs typeface="Arial" panose="020B0604020202020204" pitchFamily="34" charset="0"/>
                  </a:rPr>
                  <a:t>(6) </a:t>
                </a:r>
                <a14:m>
                  <m:oMath xmlns:m="http://schemas.openxmlformats.org/officeDocument/2006/math">
                    <m:r>
                      <a:rPr lang="da-DK"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da-DK"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𝑏</m:t>
                        </m:r>
                      </m:e>
                      <m:sup>
                        <m:r>
                          <a:rPr lang="da-DK"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r>
                      <a:rPr lang="da-DK"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r>
                      <a:rPr lang="da-DK"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𝑎𝑐</m:t>
                    </m:r>
                    <m:r>
                      <a:rPr lang="da-DK"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≥0</m:t>
                    </m:r>
                  </m:oMath>
                </a14:m>
                <a:endParaRPr lang="da-DK" sz="4000" smtClean="0">
                  <a:solidFill>
                    <a:prstClr val="black"/>
                  </a:solidFill>
                  <a:latin typeface="Arial" panose="020B0604020202020204" pitchFamily="34" charset="0"/>
                  <a:ea typeface="Calibri" panose="020F0502020204030204" pitchFamily="34" charset="0"/>
                  <a:cs typeface="Arial" panose="020B0604020202020204" pitchFamily="34" charset="0"/>
                </a:endParaRPr>
              </a:p>
              <a:p>
                <a:pPr lvl="0" algn="just">
                  <a:lnSpc>
                    <a:spcPct val="130000"/>
                  </a:lnSpc>
                  <a:defRPr/>
                </a:pPr>
                <a14:m>
                  <m:oMathPara xmlns:m="http://schemas.openxmlformats.org/officeDocument/2006/math">
                    <m:oMathParaPr>
                      <m:jc m:val="left"/>
                    </m:oMathParaPr>
                    <m:oMath xmlns:m="http://schemas.openxmlformats.org/officeDocument/2006/math">
                      <m:r>
                        <m:rPr>
                          <m:nor/>
                        </m:rPr>
                        <a:rPr lang="da-DK" sz="4000">
                          <a:solidFill>
                            <a:prstClr val="black"/>
                          </a:solidFill>
                          <a:latin typeface="Arial" panose="020B0604020202020204" pitchFamily="34" charset="0"/>
                          <a:ea typeface="Calibri" panose="020F0502020204030204" pitchFamily="34" charset="0"/>
                          <a:cs typeface="Arial" panose="020B0604020202020204" pitchFamily="34" charset="0"/>
                        </a:rPr>
                        <m:t>(8) </m:t>
                      </m:r>
                      <m:sSub>
                        <m:sSub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a:rPr lang="da-DK"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e>
                        <m:sub>
                          <m:r>
                            <a:rPr lang="da-DK"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sub>
                      </m:sSub>
                      <m:r>
                        <a:rPr lang="da-DK"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da-DK"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da-DK"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𝑏</m:t>
                          </m:r>
                          <m:r>
                            <a:rPr lang="da-DK"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r>
                                <a:rPr lang="da-DK"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e>
                          </m:rad>
                        </m:num>
                        <m:den>
                          <m:r>
                            <a:rPr lang="da-DK"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
                            <a:rPr lang="da-DK"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𝑎</m:t>
                          </m:r>
                        </m:den>
                      </m:f>
                      <m:r>
                        <m:rPr>
                          <m:nor/>
                        </m:rPr>
                        <a:rPr lang="en-US" sz="4000" b="0" i="0"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r>
                        <m:rPr>
                          <m:nor/>
                        </m:rPr>
                        <a:rPr lang="da-DK" sz="4000">
                          <a:solidFill>
                            <a:prstClr val="black"/>
                          </a:solidFill>
                          <a:latin typeface="Arial" panose="020B0604020202020204" pitchFamily="34" charset="0"/>
                          <a:ea typeface="Calibri" panose="020F0502020204030204" pitchFamily="34" charset="0"/>
                          <a:cs typeface="Arial" panose="020B0604020202020204" pitchFamily="34" charset="0"/>
                        </a:rPr>
                        <m:t>(9)</m:t>
                      </m:r>
                      <m:r>
                        <a:rPr lang="en-US" sz="40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t> </m:t>
                      </m:r>
                      <m:sSub>
                        <m:sSub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a:rPr lang="da-DK"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e>
                        <m:sub>
                          <m:r>
                            <a:rPr lang="da-DK"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b>
                      </m:sSub>
                      <m:r>
                        <a:rPr lang="da-DK"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da-DK"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da-DK"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𝑏</m:t>
                          </m:r>
                          <m:r>
                            <a:rPr lang="da-DK"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r>
                                <a:rPr lang="da-DK"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e>
                          </m:rad>
                        </m:num>
                        <m:den>
                          <m:r>
                            <a:rPr lang="da-DK"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
                            <a:rPr lang="da-DK"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𝑎</m:t>
                          </m:r>
                        </m:den>
                      </m:f>
                    </m:oMath>
                  </m:oMathPara>
                </a14:m>
                <a:endParaRPr lang="da-DK" sz="4000" smtClean="0">
                  <a:solidFill>
                    <a:prstClr val="black"/>
                  </a:solidFill>
                  <a:latin typeface="Arial" panose="020B0604020202020204" pitchFamily="34" charset="0"/>
                  <a:ea typeface="Calibri" panose="020F0502020204030204" pitchFamily="34" charset="0"/>
                  <a:cs typeface="Arial" panose="020B0604020202020204" pitchFamily="34" charset="0"/>
                </a:endParaRPr>
              </a:p>
              <a:p>
                <a:pPr lvl="0" algn="just">
                  <a:lnSpc>
                    <a:spcPct val="150000"/>
                  </a:lnSpc>
                  <a:defRPr/>
                </a:pPr>
                <a:r>
                  <a:rPr lang="da-DK" sz="4000" smtClean="0">
                    <a:solidFill>
                      <a:prstClr val="black"/>
                    </a:solidFill>
                    <a:latin typeface="Arial" panose="020B0604020202020204" pitchFamily="34" charset="0"/>
                    <a:ea typeface="Calibri" panose="020F0502020204030204" pitchFamily="34" charset="0"/>
                    <a:cs typeface="Arial" panose="020B0604020202020204" pitchFamily="34" charset="0"/>
                  </a:rPr>
                  <a:t>(</a:t>
                </a:r>
                <a:r>
                  <a:rPr lang="da-DK" sz="4000">
                    <a:solidFill>
                      <a:prstClr val="black"/>
                    </a:solidFill>
                    <a:latin typeface="Arial" panose="020B0604020202020204" pitchFamily="34" charset="0"/>
                    <a:ea typeface="Calibri" panose="020F0502020204030204" pitchFamily="34" charset="0"/>
                    <a:cs typeface="Arial" panose="020B0604020202020204" pitchFamily="34" charset="0"/>
                  </a:rPr>
                  <a:t>10) </a:t>
                </a:r>
                <a14:m>
                  <m:oMath xmlns:m="http://schemas.openxmlformats.org/officeDocument/2006/math">
                    <m:r>
                      <a:rPr lang="da-DK"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 &lt;0</m:t>
                    </m:r>
                  </m:oMath>
                </a14:m>
                <a:endParaRPr lang="en-US" sz="4000" smtClean="0">
                  <a:solidFill>
                    <a:prstClr val="black"/>
                  </a:solidFill>
                  <a:latin typeface="Arial" panose="020B0604020202020204" pitchFamily="34" charset="0"/>
                  <a:ea typeface="Calibri" panose="020F0502020204030204" pitchFamily="34" charset="0"/>
                  <a:cs typeface="Arial" panose="020B0604020202020204" pitchFamily="34" charset="0"/>
                </a:endParaRPr>
              </a:p>
              <a:p>
                <a:pPr lvl="0" algn="just">
                  <a:lnSpc>
                    <a:spcPct val="150000"/>
                  </a:lnSpc>
                  <a:spcBef>
                    <a:spcPts val="300"/>
                  </a:spcBef>
                  <a:spcAft>
                    <a:spcPts val="300"/>
                  </a:spcAft>
                  <a:defRPr/>
                </a:pPr>
                <a:r>
                  <a:rPr lang="da-DK" sz="4000" i="1">
                    <a:solidFill>
                      <a:prstClr val="black"/>
                    </a:solidFill>
                    <a:latin typeface="Arial" panose="020B0604020202020204" pitchFamily="34" charset="0"/>
                    <a:ea typeface="Calibri" panose="020F0502020204030204" pitchFamily="34" charset="0"/>
                    <a:cs typeface="Arial" panose="020B0604020202020204" pitchFamily="34" charset="0"/>
                  </a:rPr>
                  <a:t>Định lí Viète:</a:t>
                </a:r>
                <a:endParaRPr lang="en-US" sz="4000">
                  <a:solidFill>
                    <a:prstClr val="black"/>
                  </a:solidFill>
                  <a:latin typeface="Arial" panose="020B0604020202020204" pitchFamily="34" charset="0"/>
                  <a:ea typeface="Calibri" panose="020F0502020204030204" pitchFamily="34" charset="0"/>
                  <a:cs typeface="Arial" panose="020B0604020202020204" pitchFamily="34" charset="0"/>
                </a:endParaRPr>
              </a:p>
              <a:p>
                <a:pPr lvl="0" algn="just">
                  <a:lnSpc>
                    <a:spcPct val="130000"/>
                  </a:lnSpc>
                  <a:spcBef>
                    <a:spcPts val="300"/>
                  </a:spcBef>
                  <a:spcAft>
                    <a:spcPts val="300"/>
                  </a:spcAft>
                  <a:defRPr/>
                </a:pPr>
                <a14:m>
                  <m:oMathPara xmlns:m="http://schemas.openxmlformats.org/officeDocument/2006/math">
                    <m:oMathParaPr>
                      <m:jc m:val="left"/>
                    </m:oMathParaPr>
                    <m:oMath xmlns:m="http://schemas.openxmlformats.org/officeDocument/2006/math">
                      <m:r>
                        <m:rPr>
                          <m:nor/>
                        </m:rPr>
                        <a:rPr lang="da-DK" sz="4000">
                          <a:solidFill>
                            <a:prstClr val="black"/>
                          </a:solidFill>
                          <a:latin typeface="Arial" panose="020B0604020202020204" pitchFamily="34" charset="0"/>
                          <a:ea typeface="Calibri" panose="020F0502020204030204" pitchFamily="34" charset="0"/>
                          <a:cs typeface="Arial" panose="020B0604020202020204" pitchFamily="34" charset="0"/>
                        </a:rPr>
                        <m:t>(11) </m:t>
                      </m:r>
                      <m:r>
                        <a:rPr lang="da-DK"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da-DK"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𝑏</m:t>
                          </m:r>
                        </m:num>
                        <m:den>
                          <m:r>
                            <a:rPr lang="da-DK"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𝑎</m:t>
                          </m:r>
                        </m:den>
                      </m:f>
                      <m:r>
                        <m:rPr>
                          <m:nor/>
                        </m:rPr>
                        <a:rPr lang="da-DK" sz="4000">
                          <a:solidFill>
                            <a:prstClr val="black"/>
                          </a:solidFill>
                          <a:latin typeface="Arial" panose="020B0604020202020204" pitchFamily="34" charset="0"/>
                          <a:ea typeface="Calibri" panose="020F0502020204030204" pitchFamily="34" charset="0"/>
                          <a:cs typeface="Arial" panose="020B0604020202020204" pitchFamily="34" charset="0"/>
                        </a:rPr>
                        <m:t>; (12)</m:t>
                      </m:r>
                      <m:r>
                        <a:rPr lang="en-US" sz="40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t> </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da-DK"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𝑐</m:t>
                          </m:r>
                        </m:num>
                        <m:den>
                          <m:r>
                            <a:rPr lang="da-DK"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𝑎</m:t>
                          </m:r>
                        </m:den>
                      </m:f>
                    </m:oMath>
                  </m:oMathPara>
                </a14:m>
                <a:endParaRPr lang="en-US" sz="40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4" name="Rectangle 23"/>
              <p:cNvSpPr>
                <a:spLocks noRot="1" noChangeAspect="1" noMove="1" noResize="1" noEditPoints="1" noAdjustHandles="1" noChangeArrowheads="1" noChangeShapeType="1" noTextEdit="1"/>
              </p:cNvSpPr>
              <p:nvPr/>
            </p:nvSpPr>
            <p:spPr>
              <a:xfrm>
                <a:off x="531382" y="1927895"/>
                <a:ext cx="8765017" cy="8029827"/>
              </a:xfrm>
              <a:prstGeom prst="rect">
                <a:avLst/>
              </a:prstGeom>
              <a:blipFill>
                <a:blip r:embed="rId9"/>
                <a:stretch>
                  <a:fillRect l="-2434"/>
                </a:stretch>
              </a:blipFill>
            </p:spPr>
            <p:txBody>
              <a:bodyPr/>
              <a:lstStyle/>
              <a:p>
                <a:r>
                  <a:rPr lang="en-US">
                    <a:noFill/>
                  </a:rPr>
                  <a:t> </a:t>
                </a:r>
              </a:p>
            </p:txBody>
          </p:sp>
        </mc:Fallback>
      </mc:AlternateContent>
      <p:pic>
        <p:nvPicPr>
          <p:cNvPr id="19" name="Picture 18"/>
          <p:cNvPicPr>
            <a:picLocks noChangeAspect="1"/>
          </p:cNvPicPr>
          <p:nvPr/>
        </p:nvPicPr>
        <p:blipFill>
          <a:blip r:embed="rId10"/>
          <a:stretch>
            <a:fillRect/>
          </a:stretch>
        </p:blipFill>
        <p:spPr>
          <a:xfrm>
            <a:off x="15986593" y="477441"/>
            <a:ext cx="2301407" cy="434710"/>
          </a:xfrm>
          <a:prstGeom prst="rect">
            <a:avLst/>
          </a:prstGeom>
        </p:spPr>
      </p:pic>
    </p:spTree>
    <p:extLst>
      <p:ext uri="{BB962C8B-B14F-4D97-AF65-F5344CB8AC3E}">
        <p14:creationId xmlns:p14="http://schemas.microsoft.com/office/powerpoint/2010/main" val="4034969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6EA"/>
        </a:solidFill>
        <a:effectLst/>
      </p:bgPr>
    </p:bg>
    <p:spTree>
      <p:nvGrpSpPr>
        <p:cNvPr id="1" name=""/>
        <p:cNvGrpSpPr/>
        <p:nvPr/>
      </p:nvGrpSpPr>
      <p:grpSpPr>
        <a:xfrm>
          <a:off x="0" y="0"/>
          <a:ext cx="0" cy="0"/>
          <a:chOff x="0" y="0"/>
          <a:chExt cx="0" cy="0"/>
        </a:xfrm>
      </p:grpSpPr>
      <p:grpSp>
        <p:nvGrpSpPr>
          <p:cNvPr id="64" name="Group 63"/>
          <p:cNvGrpSpPr/>
          <p:nvPr/>
        </p:nvGrpSpPr>
        <p:grpSpPr>
          <a:xfrm>
            <a:off x="838200" y="190500"/>
            <a:ext cx="1981200" cy="1447800"/>
            <a:chOff x="1844842" y="8071184"/>
            <a:chExt cx="1981200" cy="1447800"/>
          </a:xfrm>
          <a:scene3d>
            <a:camera prst="orthographicFront">
              <a:rot lat="0" lon="0" rev="0"/>
            </a:camera>
            <a:lightRig rig="balanced" dir="t">
              <a:rot lat="0" lon="0" rev="8700000"/>
            </a:lightRig>
          </a:scene3d>
        </p:grpSpPr>
        <p:sp>
          <p:nvSpPr>
            <p:cNvPr id="65" name="Freeform 13"/>
            <p:cNvSpPr/>
            <p:nvPr/>
          </p:nvSpPr>
          <p:spPr>
            <a:xfrm flipH="1">
              <a:off x="1844842" y="8071184"/>
              <a:ext cx="1981200" cy="1447800"/>
            </a:xfrm>
            <a:custGeom>
              <a:avLst/>
              <a:gdLst/>
              <a:ahLst/>
              <a:cxnLst/>
              <a:rect l="l" t="t" r="r" b="b"/>
              <a:pathLst>
                <a:path w="2488341" h="2117352">
                  <a:moveTo>
                    <a:pt x="2488341" y="0"/>
                  </a:moveTo>
                  <a:lnTo>
                    <a:pt x="0" y="0"/>
                  </a:lnTo>
                  <a:lnTo>
                    <a:pt x="0" y="2117352"/>
                  </a:lnTo>
                  <a:lnTo>
                    <a:pt x="2488341" y="2117352"/>
                  </a:lnTo>
                  <a:lnTo>
                    <a:pt x="2488341" y="0"/>
                  </a:lnTo>
                  <a:close/>
                </a:path>
              </a:pathLst>
            </a:custGeom>
            <a:blipFill>
              <a:blip r:embed="rId2">
                <a:extLst>
                  <a:ext uri="{96DAC541-7B7A-43D3-8B79-37D633B846F1}">
                    <asvg:svgBlip xmlns="" xmlns:asvg="http://schemas.microsoft.com/office/drawing/2016/SVG/main" r:embed="rId7"/>
                  </a:ext>
                </a:extLst>
              </a:blip>
              <a:stretch>
                <a:fillRect/>
              </a:stretch>
            </a:blipFill>
            <a:ln>
              <a:noFill/>
            </a:ln>
            <a:effectLst>
              <a:outerShdw blurRad="44450" dist="27940" dir="5400000" algn="ctr">
                <a:srgbClr val="000000">
                  <a:alpha val="32000"/>
                </a:srgbClr>
              </a:outerShdw>
            </a:effectLst>
            <a:sp3d>
              <a:bevelT w="190500" h="38100"/>
            </a:sp3d>
          </p:spPr>
        </p:sp>
        <p:sp>
          <p:nvSpPr>
            <p:cNvPr id="66" name="Rectangle 65"/>
            <p:cNvSpPr/>
            <p:nvPr/>
          </p:nvSpPr>
          <p:spPr>
            <a:xfrm>
              <a:off x="2189748" y="8338717"/>
              <a:ext cx="1380506" cy="738664"/>
            </a:xfrm>
            <a:prstGeom prst="rect">
              <a:avLst/>
            </a:prstGeom>
            <a:ln>
              <a:noFill/>
            </a:ln>
            <a:effectLst>
              <a:outerShdw blurRad="44450" dist="27940" dir="5400000" algn="ctr">
                <a:srgbClr val="000000">
                  <a:alpha val="32000"/>
                </a:srgbClr>
              </a:outerShdw>
            </a:effectLst>
            <a:sp3d>
              <a:bevelT w="190500" h="38100"/>
            </a:sp3d>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0" cap="none" spc="0" normalizeH="0" baseline="0" noProof="0" smtClean="0">
                  <a:ln>
                    <a:noFill/>
                  </a:ln>
                  <a:solidFill>
                    <a:prstClr val="black"/>
                  </a:solidFill>
                  <a:effectLst/>
                  <a:uLnTx/>
                  <a:uFillTx/>
                  <a:latin typeface="Arial"/>
                  <a:ea typeface="+mn-ea"/>
                  <a:cs typeface="Arial" panose="020B0604020202020204" pitchFamily="34" charset="0"/>
                  <a:sym typeface="Arial"/>
                </a:rPr>
                <a:t>Giải:</a:t>
              </a:r>
              <a:endParaRPr kumimoji="0" lang="en-US" sz="4200" b="1" i="0" u="none" strike="noStrike" kern="1200" cap="none" spc="0" normalizeH="0" baseline="0" noProof="0">
                <a:ln>
                  <a:noFill/>
                </a:ln>
                <a:solidFill>
                  <a:prstClr val="black"/>
                </a:solidFill>
                <a:effectLst/>
                <a:uLnTx/>
                <a:uFillTx/>
                <a:latin typeface="Calibri"/>
                <a:ea typeface="+mn-ea"/>
                <a:cs typeface="+mn-cs"/>
              </a:endParaRPr>
            </a:p>
          </p:txBody>
        </p:sp>
      </p:grpSp>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8200" y="1943100"/>
            <a:ext cx="6496684" cy="8034546"/>
          </a:xfrm>
          <a:prstGeom prst="rect">
            <a:avLst/>
          </a:prstGeom>
        </p:spPr>
      </p:pic>
      <mc:AlternateContent xmlns:mc="http://schemas.openxmlformats.org/markup-compatibility/2006" xmlns:a14="http://schemas.microsoft.com/office/drawing/2010/main">
        <mc:Choice Requires="a14">
          <p:sp>
            <p:nvSpPr>
              <p:cNvPr id="4" name="Rectangle 3"/>
              <p:cNvSpPr/>
              <p:nvPr/>
            </p:nvSpPr>
            <p:spPr>
              <a:xfrm>
                <a:off x="8458200" y="800100"/>
                <a:ext cx="9067800" cy="9387570"/>
              </a:xfrm>
              <a:prstGeom prst="rect">
                <a:avLst/>
              </a:prstGeom>
            </p:spPr>
            <p:txBody>
              <a:bodyPr wrap="square">
                <a:spAutoFit/>
              </a:bodyPr>
              <a:lstStyle/>
              <a:p>
                <a:pPr algn="just">
                  <a:lnSpc>
                    <a:spcPct val="150000"/>
                  </a:lnSpc>
                </a:pPr>
                <a:r>
                  <a:rPr lang="en-US" sz="4000" smtClean="0">
                    <a:latin typeface="Arial" panose="020B0604020202020204" pitchFamily="34" charset="0"/>
                    <a:ea typeface="Malgun Gothic" panose="020B0503020000020004" pitchFamily="34" charset="-127"/>
                    <a:cs typeface="Arial" panose="020B0604020202020204" pitchFamily="34" charset="0"/>
                  </a:rPr>
                  <a:t>a) </a:t>
                </a:r>
                <a14:m>
                  <m:oMath xmlns:m="http://schemas.openxmlformats.org/officeDocument/2006/math">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𝐴𝐵𝐶</m:t>
                    </m:r>
                  </m:oMath>
                </a14:m>
                <a:r>
                  <a:rPr lang="en-US" sz="4000">
                    <a:effectLst/>
                    <a:latin typeface="Arial" panose="020B0604020202020204" pitchFamily="34" charset="0"/>
                    <a:ea typeface="Malgun Gothic" panose="020B0503020000020004" pitchFamily="34" charset="-127"/>
                    <a:cs typeface="Arial" panose="020B0604020202020204" pitchFamily="34" charset="0"/>
                  </a:rPr>
                  <a:t> có </a:t>
                </a:r>
                <a14:m>
                  <m:oMath xmlns:m="http://schemas.openxmlformats.org/officeDocument/2006/math">
                    <m:acc>
                      <m:accPr>
                        <m:chr m:val="̂"/>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accPr>
                      <m:e>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𝐴𝐵𝐶</m:t>
                        </m:r>
                      </m:e>
                    </m:acc>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sSup>
                      <m:sSup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90</m:t>
                        </m:r>
                      </m:e>
                      <m:sup>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𝑜</m:t>
                        </m:r>
                      </m:sup>
                    </m:sSup>
                  </m:oMath>
                </a14:m>
                <a:r>
                  <a:rPr lang="en-US" sz="4000">
                    <a:effectLst/>
                    <a:latin typeface="Arial" panose="020B0604020202020204" pitchFamily="34" charset="0"/>
                    <a:ea typeface="Malgun Gothic" panose="020B0503020000020004" pitchFamily="34" charset="-127"/>
                    <a:cs typeface="Arial" panose="020B0604020202020204" pitchFamily="34" charset="0"/>
                  </a:rPr>
                  <a:t> nên </a:t>
                </a:r>
                <a14:m>
                  <m:oMath xmlns:m="http://schemas.openxmlformats.org/officeDocument/2006/math">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𝐴𝐵𝐶</m:t>
                    </m:r>
                  </m:oMath>
                </a14:m>
                <a:r>
                  <a:rPr lang="en-US" sz="4000">
                    <a:effectLst/>
                    <a:latin typeface="Arial" panose="020B0604020202020204" pitchFamily="34" charset="0"/>
                    <a:ea typeface="Malgun Gothic" panose="020B0503020000020004" pitchFamily="34" charset="-127"/>
                    <a:cs typeface="Arial" panose="020B0604020202020204" pitchFamily="34" charset="0"/>
                  </a:rPr>
                  <a:t> vuông tại </a:t>
                </a:r>
                <a14:m>
                  <m:oMath xmlns:m="http://schemas.openxmlformats.org/officeDocument/2006/math">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𝐵</m:t>
                    </m:r>
                  </m:oMath>
                </a14:m>
                <a:r>
                  <a:rPr lang="en-US" sz="4000">
                    <a:effectLst/>
                    <a:latin typeface="Arial" panose="020B0604020202020204" pitchFamily="34" charset="0"/>
                    <a:ea typeface="Malgun Gothic" panose="020B0503020000020004" pitchFamily="34" charset="-127"/>
                    <a:cs typeface="Arial" panose="020B0604020202020204" pitchFamily="34" charset="0"/>
                  </a:rPr>
                  <a:t>. </a:t>
                </a:r>
                <a:endParaRPr lang="en-US" sz="4000" smtClean="0">
                  <a:effectLst/>
                  <a:latin typeface="Arial" panose="020B0604020202020204" pitchFamily="34" charset="0"/>
                  <a:ea typeface="Malgun Gothic" panose="020B0503020000020004" pitchFamily="34" charset="-127"/>
                  <a:cs typeface="Arial" panose="020B0604020202020204" pitchFamily="34" charset="0"/>
                </a:endParaRPr>
              </a:p>
              <a:p>
                <a:pPr algn="just">
                  <a:lnSpc>
                    <a:spcPct val="150000"/>
                  </a:lnSpc>
                </a:pPr>
                <a:r>
                  <a:rPr lang="en-US" sz="4000" smtClean="0">
                    <a:effectLst/>
                    <a:latin typeface="Arial" panose="020B0604020202020204" pitchFamily="34" charset="0"/>
                    <a:ea typeface="Malgun Gothic" panose="020B0503020000020004" pitchFamily="34" charset="-127"/>
                    <a:cs typeface="Arial" panose="020B0604020202020204" pitchFamily="34" charset="0"/>
                  </a:rPr>
                  <a:t>Do </a:t>
                </a:r>
                <a:r>
                  <a:rPr lang="en-US" sz="4000">
                    <a:effectLst/>
                    <a:latin typeface="Arial" panose="020B0604020202020204" pitchFamily="34" charset="0"/>
                    <a:ea typeface="Malgun Gothic" panose="020B0503020000020004" pitchFamily="34" charset="-127"/>
                    <a:cs typeface="Arial" panose="020B0604020202020204" pitchFamily="34" charset="0"/>
                  </a:rPr>
                  <a:t>đó </a:t>
                </a:r>
                <a14:m>
                  <m:oMath xmlns:m="http://schemas.openxmlformats.org/officeDocument/2006/math">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𝐴</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𝐵</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 </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𝐶</m:t>
                    </m:r>
                  </m:oMath>
                </a14:m>
                <a:r>
                  <a:rPr lang="en-US" sz="4000">
                    <a:effectLst/>
                    <a:latin typeface="Arial" panose="020B0604020202020204" pitchFamily="34" charset="0"/>
                    <a:ea typeface="Malgun Gothic" panose="020B0503020000020004" pitchFamily="34" charset="-127"/>
                    <a:cs typeface="Arial" panose="020B0604020202020204" pitchFamily="34" charset="0"/>
                  </a:rPr>
                  <a:t> thuộc đường tròn đường kính </a:t>
                </a:r>
                <a14:m>
                  <m:oMath xmlns:m="http://schemas.openxmlformats.org/officeDocument/2006/math">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𝐴𝐶</m:t>
                    </m:r>
                  </m:oMath>
                </a14:m>
                <a:r>
                  <a:rPr lang="en-US" sz="4000" smtClean="0">
                    <a:effectLst/>
                    <a:latin typeface="Arial" panose="020B0604020202020204" pitchFamily="34" charset="0"/>
                    <a:ea typeface="Calibri" panose="020F0502020204030204" pitchFamily="34"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14:m>
                  <m:oMath xmlns:m="http://schemas.openxmlformats.org/officeDocument/2006/math">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𝐴𝐷𝐶</m:t>
                    </m:r>
                  </m:oMath>
                </a14:m>
                <a:r>
                  <a:rPr lang="en-US" sz="4000">
                    <a:effectLst/>
                    <a:latin typeface="Arial" panose="020B0604020202020204" pitchFamily="34" charset="0"/>
                    <a:ea typeface="Malgun Gothic" panose="020B0503020000020004" pitchFamily="34" charset="-127"/>
                    <a:cs typeface="Arial" panose="020B0604020202020204" pitchFamily="34" charset="0"/>
                  </a:rPr>
                  <a:t> có </a:t>
                </a:r>
                <a14:m>
                  <m:oMath xmlns:m="http://schemas.openxmlformats.org/officeDocument/2006/math">
                    <m:acc>
                      <m:accPr>
                        <m:chr m:val="̂"/>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accPr>
                      <m:e>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𝐴𝐷𝐶</m:t>
                        </m:r>
                      </m:e>
                    </m:acc>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sSup>
                      <m:sSup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90</m:t>
                        </m:r>
                      </m:e>
                      <m:sup>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𝑜</m:t>
                        </m:r>
                      </m:sup>
                    </m:sSup>
                  </m:oMath>
                </a14:m>
                <a:r>
                  <a:rPr lang="en-US" sz="4000">
                    <a:effectLst/>
                    <a:latin typeface="Arial" panose="020B0604020202020204" pitchFamily="34" charset="0"/>
                    <a:ea typeface="Malgun Gothic" panose="020B0503020000020004" pitchFamily="34" charset="-127"/>
                    <a:cs typeface="Arial" panose="020B0604020202020204" pitchFamily="34" charset="0"/>
                  </a:rPr>
                  <a:t> nên </a:t>
                </a:r>
                <a14:m>
                  <m:oMath xmlns:m="http://schemas.openxmlformats.org/officeDocument/2006/math">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𝐴𝐷𝐶</m:t>
                    </m:r>
                  </m:oMath>
                </a14:m>
                <a:r>
                  <a:rPr lang="en-US" sz="4000">
                    <a:effectLst/>
                    <a:latin typeface="Arial" panose="020B0604020202020204" pitchFamily="34" charset="0"/>
                    <a:ea typeface="Malgun Gothic" panose="020B0503020000020004" pitchFamily="34" charset="-127"/>
                    <a:cs typeface="Arial" panose="020B0604020202020204" pitchFamily="34" charset="0"/>
                  </a:rPr>
                  <a:t> vuông tại </a:t>
                </a:r>
                <a14:m>
                  <m:oMath xmlns:m="http://schemas.openxmlformats.org/officeDocument/2006/math">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𝐷</m:t>
                    </m:r>
                  </m:oMath>
                </a14:m>
                <a:r>
                  <a:rPr lang="en-US" sz="4000">
                    <a:effectLst/>
                    <a:latin typeface="Arial" panose="020B0604020202020204" pitchFamily="34" charset="0"/>
                    <a:ea typeface="Malgun Gothic" panose="020B0503020000020004" pitchFamily="34" charset="-127"/>
                    <a:cs typeface="Arial" panose="020B0604020202020204" pitchFamily="34" charset="0"/>
                  </a:rPr>
                  <a:t>. </a:t>
                </a:r>
                <a:endParaRPr lang="en-US" sz="4000" smtClean="0">
                  <a:effectLst/>
                  <a:latin typeface="Arial" panose="020B0604020202020204" pitchFamily="34" charset="0"/>
                  <a:ea typeface="Malgun Gothic" panose="020B0503020000020004" pitchFamily="34" charset="-127"/>
                  <a:cs typeface="Arial" panose="020B0604020202020204" pitchFamily="34" charset="0"/>
                </a:endParaRPr>
              </a:p>
              <a:p>
                <a:pPr algn="just">
                  <a:lnSpc>
                    <a:spcPct val="150000"/>
                  </a:lnSpc>
                </a:pPr>
                <a:r>
                  <a:rPr lang="en-US" sz="4000" smtClean="0">
                    <a:effectLst/>
                    <a:latin typeface="Arial" panose="020B0604020202020204" pitchFamily="34" charset="0"/>
                    <a:ea typeface="Malgun Gothic" panose="020B0503020000020004" pitchFamily="34" charset="-127"/>
                    <a:cs typeface="Arial" panose="020B0604020202020204" pitchFamily="34" charset="0"/>
                  </a:rPr>
                  <a:t>Do </a:t>
                </a:r>
                <a:r>
                  <a:rPr lang="en-US" sz="4000">
                    <a:effectLst/>
                    <a:latin typeface="Arial" panose="020B0604020202020204" pitchFamily="34" charset="0"/>
                    <a:ea typeface="Malgun Gothic" panose="020B0503020000020004" pitchFamily="34" charset="-127"/>
                    <a:cs typeface="Arial" panose="020B0604020202020204" pitchFamily="34" charset="0"/>
                  </a:rPr>
                  <a:t>đó, </a:t>
                </a:r>
                <a14:m>
                  <m:oMath xmlns:m="http://schemas.openxmlformats.org/officeDocument/2006/math">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𝐴</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 </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𝐷</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 </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𝐶</m:t>
                    </m:r>
                  </m:oMath>
                </a14:m>
                <a:r>
                  <a:rPr lang="en-US" sz="4000">
                    <a:effectLst/>
                    <a:latin typeface="Arial" panose="020B0604020202020204" pitchFamily="34" charset="0"/>
                    <a:ea typeface="Malgun Gothic" panose="020B0503020000020004" pitchFamily="34" charset="-127"/>
                    <a:cs typeface="Arial" panose="020B0604020202020204" pitchFamily="34" charset="0"/>
                  </a:rPr>
                  <a:t> thuộc đường tròn đường kính </a:t>
                </a:r>
                <a14:m>
                  <m:oMath xmlns:m="http://schemas.openxmlformats.org/officeDocument/2006/math">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𝐴𝐶</m:t>
                    </m:r>
                  </m:oMath>
                </a14:m>
                <a:r>
                  <a:rPr lang="en-US" sz="4000" smtClean="0">
                    <a:effectLst/>
                    <a:latin typeface="Arial" panose="020B0604020202020204" pitchFamily="34" charset="0"/>
                    <a:ea typeface="Calibri" panose="020F0502020204030204" pitchFamily="34"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en-US" sz="4000">
                    <a:effectLst/>
                    <a:latin typeface="Arial" panose="020B0604020202020204" pitchFamily="34" charset="0"/>
                    <a:ea typeface="Malgun Gothic" panose="020B0503020000020004" pitchFamily="34" charset="-127"/>
                    <a:cs typeface="Arial" panose="020B0604020202020204" pitchFamily="34" charset="0"/>
                  </a:rPr>
                  <a:t>Vậy 4 điểm </a:t>
                </a:r>
                <a14:m>
                  <m:oMath xmlns:m="http://schemas.openxmlformats.org/officeDocument/2006/math">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𝐴</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 </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𝐵</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 </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𝐶</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 </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𝐷</m:t>
                    </m:r>
                  </m:oMath>
                </a14:m>
                <a:r>
                  <a:rPr lang="en-US" sz="4000">
                    <a:effectLst/>
                    <a:latin typeface="Arial" panose="020B0604020202020204" pitchFamily="34" charset="0"/>
                    <a:ea typeface="Malgun Gothic" panose="020B0503020000020004" pitchFamily="34" charset="-127"/>
                    <a:cs typeface="Arial" panose="020B0604020202020204" pitchFamily="34" charset="0"/>
                  </a:rPr>
                  <a:t> thuộc đường tròn đường kính </a:t>
                </a:r>
                <a14:m>
                  <m:oMath xmlns:m="http://schemas.openxmlformats.org/officeDocument/2006/math">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𝐴𝐶</m:t>
                    </m:r>
                  </m:oMath>
                </a14:m>
                <a:r>
                  <a:rPr lang="en-US" sz="4000" smtClean="0">
                    <a:effectLst/>
                    <a:latin typeface="Arial" panose="020B0604020202020204" pitchFamily="34" charset="0"/>
                    <a:ea typeface="Calibri" panose="020F0502020204030204" pitchFamily="34"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8458200" y="800100"/>
                <a:ext cx="9067800" cy="9387570"/>
              </a:xfrm>
              <a:prstGeom prst="rect">
                <a:avLst/>
              </a:prstGeom>
              <a:blipFill>
                <a:blip r:embed="rId9"/>
                <a:stretch>
                  <a:fillRect l="-2421" r="-2354" b="-649"/>
                </a:stretch>
              </a:blipFill>
            </p:spPr>
            <p:txBody>
              <a:bodyPr/>
              <a:lstStyle/>
              <a:p>
                <a:r>
                  <a:rPr lang="en-US">
                    <a:noFill/>
                  </a:rPr>
                  <a:t> </a:t>
                </a:r>
              </a:p>
            </p:txBody>
          </p:sp>
        </mc:Fallback>
      </mc:AlternateContent>
    </p:spTree>
    <p:extLst>
      <p:ext uri="{BB962C8B-B14F-4D97-AF65-F5344CB8AC3E}">
        <p14:creationId xmlns:p14="http://schemas.microsoft.com/office/powerpoint/2010/main" val="3012095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4"/>
                                        </p:tgtEl>
                                        <p:attrNameLst>
                                          <p:attrName>style.visibility</p:attrName>
                                        </p:attrNameLst>
                                      </p:cBhvr>
                                      <p:to>
                                        <p:strVal val="visible"/>
                                      </p:to>
                                    </p:set>
                                    <p:anim calcmode="lin" valueType="num">
                                      <p:cBhvr>
                                        <p:cTn id="7" dur="500" fill="hold"/>
                                        <p:tgtEl>
                                          <p:spTgt spid="64"/>
                                        </p:tgtEl>
                                        <p:attrNameLst>
                                          <p:attrName>ppt_w</p:attrName>
                                        </p:attrNameLst>
                                      </p:cBhvr>
                                      <p:tavLst>
                                        <p:tav tm="0">
                                          <p:val>
                                            <p:fltVal val="0"/>
                                          </p:val>
                                        </p:tav>
                                        <p:tav tm="100000">
                                          <p:val>
                                            <p:strVal val="#ppt_w"/>
                                          </p:val>
                                        </p:tav>
                                      </p:tavLst>
                                    </p:anim>
                                    <p:anim calcmode="lin" valueType="num">
                                      <p:cBhvr>
                                        <p:cTn id="8" dur="500" fill="hold"/>
                                        <p:tgtEl>
                                          <p:spTgt spid="64"/>
                                        </p:tgtEl>
                                        <p:attrNameLst>
                                          <p:attrName>ppt_h</p:attrName>
                                        </p:attrNameLst>
                                      </p:cBhvr>
                                      <p:tavLst>
                                        <p:tav tm="0">
                                          <p:val>
                                            <p:fltVal val="0"/>
                                          </p:val>
                                        </p:tav>
                                        <p:tav tm="100000">
                                          <p:val>
                                            <p:strVal val="#ppt_h"/>
                                          </p:val>
                                        </p:tav>
                                      </p:tavLst>
                                    </p:anim>
                                    <p:animEffect transition="in" filter="fade">
                                      <p:cBhvr>
                                        <p:cTn id="9" dur="500"/>
                                        <p:tgtEl>
                                          <p:spTgt spid="6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up)">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randombar(horizontal)">
                                      <p:cBhvr>
                                        <p:cTn id="19" dur="500"/>
                                        <p:tgtEl>
                                          <p:spTgt spid="4">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4">
                                            <p:txEl>
                                              <p:pRg st="1" end="1"/>
                                            </p:txEl>
                                          </p:spTgt>
                                        </p:tgtEl>
                                        <p:attrNameLst>
                                          <p:attrName>style.visibility</p:attrName>
                                        </p:attrNameLst>
                                      </p:cBhvr>
                                      <p:to>
                                        <p:strVal val="visible"/>
                                      </p:to>
                                    </p:set>
                                    <p:animEffect transition="in" filter="randombar(horizontal)">
                                      <p:cBhvr>
                                        <p:cTn id="24" dur="500"/>
                                        <p:tgtEl>
                                          <p:spTgt spid="4">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4">
                                            <p:txEl>
                                              <p:pRg st="2" end="2"/>
                                            </p:txEl>
                                          </p:spTgt>
                                        </p:tgtEl>
                                        <p:attrNameLst>
                                          <p:attrName>style.visibility</p:attrName>
                                        </p:attrNameLst>
                                      </p:cBhvr>
                                      <p:to>
                                        <p:strVal val="visible"/>
                                      </p:to>
                                    </p:set>
                                    <p:animEffect transition="in" filter="randombar(horizontal)">
                                      <p:cBhvr>
                                        <p:cTn id="29" dur="500"/>
                                        <p:tgtEl>
                                          <p:spTgt spid="4">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4">
                                            <p:txEl>
                                              <p:pRg st="3" end="3"/>
                                            </p:txEl>
                                          </p:spTgt>
                                        </p:tgtEl>
                                        <p:attrNameLst>
                                          <p:attrName>style.visibility</p:attrName>
                                        </p:attrNameLst>
                                      </p:cBhvr>
                                      <p:to>
                                        <p:strVal val="visible"/>
                                      </p:to>
                                    </p:set>
                                    <p:animEffect transition="in" filter="randombar(horizontal)">
                                      <p:cBhvr>
                                        <p:cTn id="34" dur="500"/>
                                        <p:tgtEl>
                                          <p:spTgt spid="4">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4">
                                            <p:txEl>
                                              <p:pRg st="4" end="4"/>
                                            </p:txEl>
                                          </p:spTgt>
                                        </p:tgtEl>
                                        <p:attrNameLst>
                                          <p:attrName>style.visibility</p:attrName>
                                        </p:attrNameLst>
                                      </p:cBhvr>
                                      <p:to>
                                        <p:strVal val="visible"/>
                                      </p:to>
                                    </p:set>
                                    <p:animEffect transition="in" filter="randombar(horizontal)">
                                      <p:cBhvr>
                                        <p:cTn id="39"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6EA"/>
        </a:solidFill>
        <a:effectLst/>
      </p:bgPr>
    </p:bg>
    <p:spTree>
      <p:nvGrpSpPr>
        <p:cNvPr id="1" name=""/>
        <p:cNvGrpSpPr/>
        <p:nvPr/>
      </p:nvGrpSpPr>
      <p:grpSpPr>
        <a:xfrm>
          <a:off x="0" y="0"/>
          <a:ext cx="0" cy="0"/>
          <a:chOff x="0" y="0"/>
          <a:chExt cx="0" cy="0"/>
        </a:xfrm>
      </p:grpSpPr>
      <p:grpSp>
        <p:nvGrpSpPr>
          <p:cNvPr id="64" name="Group 63"/>
          <p:cNvGrpSpPr/>
          <p:nvPr/>
        </p:nvGrpSpPr>
        <p:grpSpPr>
          <a:xfrm>
            <a:off x="838200" y="190500"/>
            <a:ext cx="1981200" cy="1447800"/>
            <a:chOff x="1844842" y="8071184"/>
            <a:chExt cx="1981200" cy="1447800"/>
          </a:xfrm>
          <a:scene3d>
            <a:camera prst="orthographicFront">
              <a:rot lat="0" lon="0" rev="0"/>
            </a:camera>
            <a:lightRig rig="balanced" dir="t">
              <a:rot lat="0" lon="0" rev="8700000"/>
            </a:lightRig>
          </a:scene3d>
        </p:grpSpPr>
        <p:sp>
          <p:nvSpPr>
            <p:cNvPr id="65" name="Freeform 13"/>
            <p:cNvSpPr/>
            <p:nvPr/>
          </p:nvSpPr>
          <p:spPr>
            <a:xfrm flipH="1">
              <a:off x="1844842" y="8071184"/>
              <a:ext cx="1981200" cy="1447800"/>
            </a:xfrm>
            <a:custGeom>
              <a:avLst/>
              <a:gdLst/>
              <a:ahLst/>
              <a:cxnLst/>
              <a:rect l="l" t="t" r="r" b="b"/>
              <a:pathLst>
                <a:path w="2488341" h="2117352">
                  <a:moveTo>
                    <a:pt x="2488341" y="0"/>
                  </a:moveTo>
                  <a:lnTo>
                    <a:pt x="0" y="0"/>
                  </a:lnTo>
                  <a:lnTo>
                    <a:pt x="0" y="2117352"/>
                  </a:lnTo>
                  <a:lnTo>
                    <a:pt x="2488341" y="2117352"/>
                  </a:lnTo>
                  <a:lnTo>
                    <a:pt x="2488341" y="0"/>
                  </a:lnTo>
                  <a:close/>
                </a:path>
              </a:pathLst>
            </a:custGeom>
            <a:blipFill>
              <a:blip r:embed="rId2">
                <a:extLst>
                  <a:ext uri="{96DAC541-7B7A-43D3-8B79-37D633B846F1}">
                    <asvg:svgBlip xmlns="" xmlns:asvg="http://schemas.microsoft.com/office/drawing/2016/SVG/main" r:embed="rId7"/>
                  </a:ext>
                </a:extLst>
              </a:blip>
              <a:stretch>
                <a:fillRect/>
              </a:stretch>
            </a:blipFill>
            <a:ln>
              <a:noFill/>
            </a:ln>
            <a:effectLst>
              <a:outerShdw blurRad="44450" dist="27940" dir="5400000" algn="ctr">
                <a:srgbClr val="000000">
                  <a:alpha val="32000"/>
                </a:srgbClr>
              </a:outerShdw>
            </a:effectLst>
            <a:sp3d>
              <a:bevelT w="190500" h="38100"/>
            </a:sp3d>
          </p:spPr>
        </p:sp>
        <p:sp>
          <p:nvSpPr>
            <p:cNvPr id="66" name="Rectangle 65"/>
            <p:cNvSpPr/>
            <p:nvPr/>
          </p:nvSpPr>
          <p:spPr>
            <a:xfrm>
              <a:off x="2189748" y="8338717"/>
              <a:ext cx="1380506" cy="738664"/>
            </a:xfrm>
            <a:prstGeom prst="rect">
              <a:avLst/>
            </a:prstGeom>
            <a:ln>
              <a:noFill/>
            </a:ln>
            <a:effectLst>
              <a:outerShdw blurRad="44450" dist="27940" dir="5400000" algn="ctr">
                <a:srgbClr val="000000">
                  <a:alpha val="32000"/>
                </a:srgbClr>
              </a:outerShdw>
            </a:effectLst>
            <a:sp3d>
              <a:bevelT w="190500" h="38100"/>
            </a:sp3d>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0" cap="none" spc="0" normalizeH="0" baseline="0" noProof="0" smtClean="0">
                  <a:ln>
                    <a:noFill/>
                  </a:ln>
                  <a:solidFill>
                    <a:prstClr val="black"/>
                  </a:solidFill>
                  <a:effectLst/>
                  <a:uLnTx/>
                  <a:uFillTx/>
                  <a:latin typeface="Arial"/>
                  <a:ea typeface="+mn-ea"/>
                  <a:cs typeface="Arial" panose="020B0604020202020204" pitchFamily="34" charset="0"/>
                  <a:sym typeface="Arial"/>
                </a:rPr>
                <a:t>Giải:</a:t>
              </a:r>
              <a:endParaRPr kumimoji="0" lang="en-US" sz="4200" b="1" i="0" u="none" strike="noStrike" kern="1200" cap="none" spc="0" normalizeH="0" baseline="0" noProof="0">
                <a:ln>
                  <a:noFill/>
                </a:ln>
                <a:solidFill>
                  <a:prstClr val="black"/>
                </a:solidFill>
                <a:effectLst/>
                <a:uLnTx/>
                <a:uFillTx/>
                <a:latin typeface="Calibri"/>
                <a:ea typeface="+mn-ea"/>
                <a:cs typeface="+mn-cs"/>
              </a:endParaRPr>
            </a:p>
          </p:txBody>
        </p:sp>
      </p:grpSp>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8200" y="1943100"/>
            <a:ext cx="6496684" cy="8034546"/>
          </a:xfrm>
          <a:prstGeom prst="rect">
            <a:avLst/>
          </a:prstGeom>
        </p:spPr>
      </p:pic>
      <mc:AlternateContent xmlns:mc="http://schemas.openxmlformats.org/markup-compatibility/2006" xmlns:a14="http://schemas.microsoft.com/office/drawing/2010/main">
        <mc:Choice Requires="a14">
          <p:sp>
            <p:nvSpPr>
              <p:cNvPr id="4" name="Rectangle 3"/>
              <p:cNvSpPr/>
              <p:nvPr/>
            </p:nvSpPr>
            <p:spPr>
              <a:xfrm>
                <a:off x="8382000" y="1562100"/>
                <a:ext cx="9067800" cy="6857070"/>
              </a:xfrm>
              <a:prstGeom prst="rect">
                <a:avLst/>
              </a:prstGeom>
            </p:spPr>
            <p:txBody>
              <a:bodyPr wrap="square">
                <a:spAutoFit/>
              </a:bodyPr>
              <a:lstStyle/>
              <a:p>
                <a:pPr lvl="0" algn="just">
                  <a:lnSpc>
                    <a:spcPct val="160000"/>
                  </a:lnSpc>
                  <a:defRPr/>
                </a:pPr>
                <a:r>
                  <a:rPr lang="en-US" sz="4000">
                    <a:solidFill>
                      <a:prstClr val="black"/>
                    </a:solidFill>
                    <a:latin typeface="Arial" panose="020B0604020202020204" pitchFamily="34" charset="0"/>
                    <a:ea typeface="Malgun Gothic" panose="020B0503020000020004" pitchFamily="34" charset="-127"/>
                    <a:cs typeface="Arial" panose="020B0604020202020204" pitchFamily="34" charset="0"/>
                  </a:rPr>
                  <a:t>b) Vì </a:t>
                </a:r>
                <a14:m>
                  <m:oMath xmlns:m="http://schemas.openxmlformats.org/officeDocument/2006/math">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𝐼</m:t>
                    </m:r>
                  </m:oMath>
                </a14:m>
                <a:r>
                  <a:rPr lang="en-US" sz="4000">
                    <a:solidFill>
                      <a:prstClr val="black"/>
                    </a:solidFill>
                    <a:latin typeface="Arial" panose="020B0604020202020204" pitchFamily="34" charset="0"/>
                    <a:ea typeface="Malgun Gothic" panose="020B0503020000020004" pitchFamily="34" charset="-127"/>
                    <a:cs typeface="Arial" panose="020B0604020202020204" pitchFamily="34" charset="0"/>
                  </a:rPr>
                  <a:t> là trung điểm của </a:t>
                </a:r>
                <a14:m>
                  <m:oMath xmlns:m="http://schemas.openxmlformats.org/officeDocument/2006/math">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𝐴𝐶</m:t>
                    </m:r>
                  </m:oMath>
                </a14:m>
                <a:r>
                  <a:rPr lang="en-US" sz="4000">
                    <a:solidFill>
                      <a:prstClr val="black"/>
                    </a:solidFill>
                    <a:latin typeface="Arial" panose="020B0604020202020204" pitchFamily="34" charset="0"/>
                    <a:ea typeface="Malgun Gothic" panose="020B0503020000020004" pitchFamily="34" charset="-127"/>
                    <a:cs typeface="Arial" panose="020B0604020202020204" pitchFamily="34" charset="0"/>
                  </a:rPr>
                  <a:t> nên đường tròn tâm </a:t>
                </a:r>
                <a14:m>
                  <m:oMath xmlns:m="http://schemas.openxmlformats.org/officeDocument/2006/math">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𝐼</m:t>
                    </m:r>
                  </m:oMath>
                </a14:m>
                <a:r>
                  <a:rPr lang="en-US" sz="4000">
                    <a:solidFill>
                      <a:prstClr val="black"/>
                    </a:solidFill>
                    <a:latin typeface="Arial" panose="020B0604020202020204" pitchFamily="34" charset="0"/>
                    <a:ea typeface="Malgun Gothic" panose="020B0503020000020004" pitchFamily="34" charset="-127"/>
                    <a:cs typeface="Arial" panose="020B0604020202020204" pitchFamily="34" charset="0"/>
                  </a:rPr>
                  <a:t>, đường kính </a:t>
                </a:r>
                <a14:m>
                  <m:oMath xmlns:m="http://schemas.openxmlformats.org/officeDocument/2006/math">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𝐴𝐶</m:t>
                    </m:r>
                  </m:oMath>
                </a14:m>
                <a:r>
                  <a:rPr lang="en-US" sz="4000">
                    <a:solidFill>
                      <a:prstClr val="black"/>
                    </a:solidFill>
                    <a:latin typeface="Arial" panose="020B0604020202020204" pitchFamily="34" charset="0"/>
                    <a:ea typeface="Malgun Gothic" panose="020B0503020000020004" pitchFamily="34" charset="-127"/>
                    <a:cs typeface="Arial" panose="020B0604020202020204" pitchFamily="34" charset="0"/>
                  </a:rPr>
                  <a:t> đi qua 4 điểm </a:t>
                </a:r>
                <a14:m>
                  <m:oMath xmlns:m="http://schemas.openxmlformats.org/officeDocument/2006/math">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𝐴</m:t>
                    </m:r>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 </m:t>
                    </m:r>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𝐵</m:t>
                    </m:r>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 </m:t>
                    </m:r>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𝐶</m:t>
                    </m:r>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 </m:t>
                    </m:r>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𝐷</m:t>
                    </m:r>
                  </m:oMath>
                </a14:m>
                <a:endParaRPr lang="en-US" sz="4000">
                  <a:solidFill>
                    <a:prstClr val="black"/>
                  </a:solidFill>
                  <a:latin typeface="Arial" panose="020B0604020202020204" pitchFamily="34" charset="0"/>
                  <a:ea typeface="Calibri" panose="020F0502020204030204" pitchFamily="34" charset="0"/>
                  <a:cs typeface="Arial" panose="020B0604020202020204" pitchFamily="34" charset="0"/>
                </a:endParaRPr>
              </a:p>
              <a:p>
                <a:pPr lvl="0" algn="just">
                  <a:lnSpc>
                    <a:spcPct val="160000"/>
                  </a:lnSpc>
                  <a:defRPr/>
                </a:pPr>
                <a:r>
                  <a:rPr lang="en-US" sz="4000">
                    <a:solidFill>
                      <a:prstClr val="black"/>
                    </a:solidFill>
                    <a:latin typeface="Arial" panose="020B0604020202020204" pitchFamily="34" charset="0"/>
                    <a:ea typeface="Malgun Gothic" panose="020B0503020000020004" pitchFamily="34" charset="-127"/>
                    <a:cs typeface="Arial" panose="020B0604020202020204" pitchFamily="34" charset="0"/>
                  </a:rPr>
                  <a:t>Do đó </a:t>
                </a:r>
                <a14:m>
                  <m:oMath xmlns:m="http://schemas.openxmlformats.org/officeDocument/2006/math">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𝐼𝐵</m:t>
                    </m:r>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𝐼𝐷</m:t>
                    </m:r>
                  </m:oMath>
                </a14:m>
                <a:r>
                  <a:rPr lang="en-US" sz="4000">
                    <a:solidFill>
                      <a:prstClr val="black"/>
                    </a:solidFill>
                    <a:latin typeface="Arial" panose="020B0604020202020204" pitchFamily="34" charset="0"/>
                    <a:ea typeface="Malgun Gothic" panose="020B0503020000020004" pitchFamily="34" charset="-127"/>
                    <a:cs typeface="Arial" panose="020B0604020202020204" pitchFamily="34" charset="0"/>
                  </a:rPr>
                  <a:t> nên </a:t>
                </a:r>
                <a14:m>
                  <m:oMath xmlns:m="http://schemas.openxmlformats.org/officeDocument/2006/math">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𝐼𝐵𝐷</m:t>
                    </m:r>
                  </m:oMath>
                </a14:m>
                <a:r>
                  <a:rPr lang="en-US" sz="4000">
                    <a:solidFill>
                      <a:prstClr val="black"/>
                    </a:solidFill>
                    <a:latin typeface="Arial" panose="020B0604020202020204" pitchFamily="34" charset="0"/>
                    <a:ea typeface="Malgun Gothic" panose="020B0503020000020004" pitchFamily="34" charset="-127"/>
                    <a:cs typeface="Arial" panose="020B0604020202020204" pitchFamily="34" charset="0"/>
                  </a:rPr>
                  <a:t> cân tại </a:t>
                </a:r>
                <a14:m>
                  <m:oMath xmlns:m="http://schemas.openxmlformats.org/officeDocument/2006/math">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𝐼</m:t>
                    </m:r>
                  </m:oMath>
                </a14:m>
                <a:r>
                  <a:rPr lang="en-US" sz="4000">
                    <a:solidFill>
                      <a:prstClr val="black"/>
                    </a:solidFill>
                    <a:latin typeface="Arial" panose="020B0604020202020204" pitchFamily="34" charset="0"/>
                    <a:ea typeface="Malgun Gothic" panose="020B0503020000020004" pitchFamily="34" charset="-127"/>
                    <a:cs typeface="Arial" panose="020B0604020202020204" pitchFamily="34" charset="0"/>
                  </a:rPr>
                  <a:t>.</a:t>
                </a:r>
                <a:endParaRPr lang="en-US" sz="4000">
                  <a:solidFill>
                    <a:prstClr val="black"/>
                  </a:solidFill>
                  <a:latin typeface="Arial" panose="020B0604020202020204" pitchFamily="34" charset="0"/>
                  <a:ea typeface="Calibri" panose="020F0502020204030204" pitchFamily="34" charset="0"/>
                  <a:cs typeface="Arial" panose="020B0604020202020204" pitchFamily="34" charset="0"/>
                </a:endParaRPr>
              </a:p>
              <a:p>
                <a:pPr lvl="0" algn="just">
                  <a:lnSpc>
                    <a:spcPct val="160000"/>
                  </a:lnSpc>
                  <a:defRPr/>
                </a:pPr>
                <a:r>
                  <a:rPr lang="en-US" sz="4000">
                    <a:solidFill>
                      <a:prstClr val="black"/>
                    </a:solidFill>
                    <a:latin typeface="Arial" panose="020B0604020202020204" pitchFamily="34" charset="0"/>
                    <a:ea typeface="Malgun Gothic" panose="020B0503020000020004" pitchFamily="34" charset="-127"/>
                    <a:cs typeface="Arial" panose="020B0604020202020204" pitchFamily="34" charset="0"/>
                  </a:rPr>
                  <a:t>Suy ra </a:t>
                </a:r>
                <a14:m>
                  <m:oMath xmlns:m="http://schemas.openxmlformats.org/officeDocument/2006/math">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𝐼𝐾</m:t>
                    </m:r>
                  </m:oMath>
                </a14:m>
                <a:r>
                  <a:rPr lang="en-US" sz="4000">
                    <a:solidFill>
                      <a:prstClr val="black"/>
                    </a:solidFill>
                    <a:latin typeface="Arial" panose="020B0604020202020204" pitchFamily="34" charset="0"/>
                    <a:ea typeface="Malgun Gothic" panose="020B0503020000020004" pitchFamily="34" charset="-127"/>
                    <a:cs typeface="Arial" panose="020B0604020202020204" pitchFamily="34" charset="0"/>
                  </a:rPr>
                  <a:t> là đường trung tuyến đồng thời là đường cao.</a:t>
                </a:r>
                <a:endParaRPr lang="en-US" sz="4000">
                  <a:solidFill>
                    <a:prstClr val="black"/>
                  </a:solidFill>
                  <a:latin typeface="Arial" panose="020B0604020202020204" pitchFamily="34" charset="0"/>
                  <a:ea typeface="Calibri" panose="020F0502020204030204" pitchFamily="34" charset="0"/>
                  <a:cs typeface="Arial" panose="020B0604020202020204" pitchFamily="34" charset="0"/>
                </a:endParaRPr>
              </a:p>
              <a:p>
                <a:pPr lvl="0" algn="just">
                  <a:lnSpc>
                    <a:spcPct val="160000"/>
                  </a:lnSpc>
                  <a:defRPr/>
                </a:pPr>
                <a:r>
                  <a:rPr lang="en-US" sz="4000">
                    <a:solidFill>
                      <a:prstClr val="black"/>
                    </a:solidFill>
                    <a:latin typeface="Arial" panose="020B0604020202020204" pitchFamily="34" charset="0"/>
                    <a:ea typeface="Malgun Gothic" panose="020B0503020000020004" pitchFamily="34" charset="-127"/>
                    <a:cs typeface="Arial" panose="020B0604020202020204" pitchFamily="34" charset="0"/>
                  </a:rPr>
                  <a:t>Suy ra </a:t>
                </a:r>
                <a14:m>
                  <m:oMath xmlns:m="http://schemas.openxmlformats.org/officeDocument/2006/math">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𝐼𝐾</m:t>
                    </m:r>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𝐵𝐷</m:t>
                    </m:r>
                  </m:oMath>
                </a14:m>
                <a:r>
                  <a:rPr lang="en-US" sz="4000" smtClean="0">
                    <a:solidFill>
                      <a:prstClr val="black"/>
                    </a:solidFill>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4" name="Rectangle 3"/>
              <p:cNvSpPr>
                <a:spLocks noRot="1" noChangeAspect="1" noMove="1" noResize="1" noEditPoints="1" noAdjustHandles="1" noChangeArrowheads="1" noChangeShapeType="1" noTextEdit="1"/>
              </p:cNvSpPr>
              <p:nvPr/>
            </p:nvSpPr>
            <p:spPr>
              <a:xfrm>
                <a:off x="8382000" y="1562100"/>
                <a:ext cx="9067800" cy="6857070"/>
              </a:xfrm>
              <a:prstGeom prst="rect">
                <a:avLst/>
              </a:prstGeom>
              <a:blipFill>
                <a:blip r:embed="rId9"/>
                <a:stretch>
                  <a:fillRect l="-2352" r="-2285" b="-2844"/>
                </a:stretch>
              </a:blipFill>
            </p:spPr>
            <p:txBody>
              <a:bodyPr/>
              <a:lstStyle/>
              <a:p>
                <a:r>
                  <a:rPr lang="en-US">
                    <a:noFill/>
                  </a:rPr>
                  <a:t> </a:t>
                </a:r>
              </a:p>
            </p:txBody>
          </p:sp>
        </mc:Fallback>
      </mc:AlternateContent>
      <p:sp>
        <p:nvSpPr>
          <p:cNvPr id="7" name="Freeform 13"/>
          <p:cNvSpPr/>
          <p:nvPr/>
        </p:nvSpPr>
        <p:spPr>
          <a:xfrm rot="5815163" flipH="1">
            <a:off x="15541724" y="8114243"/>
            <a:ext cx="1048090" cy="2918125"/>
          </a:xfrm>
          <a:custGeom>
            <a:avLst/>
            <a:gdLst/>
            <a:ahLst/>
            <a:cxnLst/>
            <a:rect l="l" t="t" r="r" b="b"/>
            <a:pathLst>
              <a:path w="2151102" h="5945256">
                <a:moveTo>
                  <a:pt x="2151102" y="0"/>
                </a:moveTo>
                <a:lnTo>
                  <a:pt x="0" y="0"/>
                </a:lnTo>
                <a:lnTo>
                  <a:pt x="0" y="5945256"/>
                </a:lnTo>
                <a:lnTo>
                  <a:pt x="2151102" y="5945256"/>
                </a:lnTo>
                <a:lnTo>
                  <a:pt x="2151102" y="0"/>
                </a:lnTo>
                <a:close/>
              </a:path>
            </a:pathLst>
          </a:custGeom>
          <a:blipFill>
            <a:blip r:embed="rId10">
              <a:extLst>
                <a:ext uri="{96DAC541-7B7A-43D3-8B79-37D633B846F1}">
                  <asvg:svgBlip xmlns="" xmlns:asvg="http://schemas.microsoft.com/office/drawing/2016/SVG/main" r:embed="rId11"/>
                </a:ext>
              </a:extLst>
            </a:blip>
            <a:stretch>
              <a:fillRect/>
            </a:stretch>
          </a:blipFill>
        </p:spPr>
      </p:sp>
    </p:spTree>
    <p:extLst>
      <p:ext uri="{BB962C8B-B14F-4D97-AF65-F5344CB8AC3E}">
        <p14:creationId xmlns:p14="http://schemas.microsoft.com/office/powerpoint/2010/main" val="2401629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left)">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wipe(left)">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6EA"/>
        </a:solidFill>
        <a:effectLst/>
      </p:bgPr>
    </p:bg>
    <p:spTree>
      <p:nvGrpSpPr>
        <p:cNvPr id="1" name=""/>
        <p:cNvGrpSpPr/>
        <p:nvPr/>
      </p:nvGrpSpPr>
      <p:grpSpPr>
        <a:xfrm>
          <a:off x="0" y="0"/>
          <a:ext cx="0" cy="0"/>
          <a:chOff x="0" y="0"/>
          <a:chExt cx="0" cy="0"/>
        </a:xfrm>
      </p:grpSpPr>
      <p:grpSp>
        <p:nvGrpSpPr>
          <p:cNvPr id="64" name="Group 63"/>
          <p:cNvGrpSpPr/>
          <p:nvPr/>
        </p:nvGrpSpPr>
        <p:grpSpPr>
          <a:xfrm>
            <a:off x="838200" y="190500"/>
            <a:ext cx="1981200" cy="1447800"/>
            <a:chOff x="1844842" y="8071184"/>
            <a:chExt cx="1981200" cy="1447800"/>
          </a:xfrm>
          <a:scene3d>
            <a:camera prst="orthographicFront">
              <a:rot lat="0" lon="0" rev="0"/>
            </a:camera>
            <a:lightRig rig="balanced" dir="t">
              <a:rot lat="0" lon="0" rev="8700000"/>
            </a:lightRig>
          </a:scene3d>
        </p:grpSpPr>
        <p:sp>
          <p:nvSpPr>
            <p:cNvPr id="65" name="Freeform 13"/>
            <p:cNvSpPr/>
            <p:nvPr/>
          </p:nvSpPr>
          <p:spPr>
            <a:xfrm flipH="1">
              <a:off x="1844842" y="8071184"/>
              <a:ext cx="1981200" cy="1447800"/>
            </a:xfrm>
            <a:custGeom>
              <a:avLst/>
              <a:gdLst/>
              <a:ahLst/>
              <a:cxnLst/>
              <a:rect l="l" t="t" r="r" b="b"/>
              <a:pathLst>
                <a:path w="2488341" h="2117352">
                  <a:moveTo>
                    <a:pt x="2488341" y="0"/>
                  </a:moveTo>
                  <a:lnTo>
                    <a:pt x="0" y="0"/>
                  </a:lnTo>
                  <a:lnTo>
                    <a:pt x="0" y="2117352"/>
                  </a:lnTo>
                  <a:lnTo>
                    <a:pt x="2488341" y="2117352"/>
                  </a:lnTo>
                  <a:lnTo>
                    <a:pt x="2488341" y="0"/>
                  </a:lnTo>
                  <a:close/>
                </a:path>
              </a:pathLst>
            </a:custGeom>
            <a:blipFill>
              <a:blip r:embed="rId2">
                <a:extLst>
                  <a:ext uri="{96DAC541-7B7A-43D3-8B79-37D633B846F1}">
                    <asvg:svgBlip xmlns="" xmlns:asvg="http://schemas.microsoft.com/office/drawing/2016/SVG/main" r:embed="rId7"/>
                  </a:ext>
                </a:extLst>
              </a:blip>
              <a:stretch>
                <a:fillRect/>
              </a:stretch>
            </a:blipFill>
            <a:ln>
              <a:noFill/>
            </a:ln>
            <a:effectLst>
              <a:outerShdw blurRad="44450" dist="27940" dir="5400000" algn="ctr">
                <a:srgbClr val="000000">
                  <a:alpha val="32000"/>
                </a:srgbClr>
              </a:outerShdw>
            </a:effectLst>
            <a:sp3d>
              <a:bevelT w="190500" h="38100"/>
            </a:sp3d>
          </p:spPr>
        </p:sp>
        <p:sp>
          <p:nvSpPr>
            <p:cNvPr id="66" name="Rectangle 65"/>
            <p:cNvSpPr/>
            <p:nvPr/>
          </p:nvSpPr>
          <p:spPr>
            <a:xfrm>
              <a:off x="2189748" y="8338717"/>
              <a:ext cx="1380506" cy="738664"/>
            </a:xfrm>
            <a:prstGeom prst="rect">
              <a:avLst/>
            </a:prstGeom>
            <a:ln>
              <a:noFill/>
            </a:ln>
            <a:effectLst>
              <a:outerShdw blurRad="44450" dist="27940" dir="5400000" algn="ctr">
                <a:srgbClr val="000000">
                  <a:alpha val="32000"/>
                </a:srgbClr>
              </a:outerShdw>
            </a:effectLst>
            <a:sp3d>
              <a:bevelT w="190500" h="38100"/>
            </a:sp3d>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0" cap="none" spc="0" normalizeH="0" baseline="0" noProof="0" smtClean="0">
                  <a:ln>
                    <a:noFill/>
                  </a:ln>
                  <a:solidFill>
                    <a:prstClr val="black"/>
                  </a:solidFill>
                  <a:effectLst/>
                  <a:uLnTx/>
                  <a:uFillTx/>
                  <a:latin typeface="Arial"/>
                  <a:ea typeface="+mn-ea"/>
                  <a:cs typeface="Arial" panose="020B0604020202020204" pitchFamily="34" charset="0"/>
                  <a:sym typeface="Arial"/>
                </a:rPr>
                <a:t>Giải:</a:t>
              </a:r>
              <a:endParaRPr kumimoji="0" lang="en-US" sz="4200" b="1" i="0" u="none" strike="noStrike" kern="1200" cap="none" spc="0" normalizeH="0" baseline="0" noProof="0">
                <a:ln>
                  <a:noFill/>
                </a:ln>
                <a:solidFill>
                  <a:prstClr val="black"/>
                </a:solidFill>
                <a:effectLst/>
                <a:uLnTx/>
                <a:uFillTx/>
                <a:latin typeface="Calibri"/>
                <a:ea typeface="+mn-ea"/>
                <a:cs typeface="+mn-cs"/>
              </a:endParaRPr>
            </a:p>
          </p:txBody>
        </p:sp>
      </p:grpSp>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8200" y="1943100"/>
            <a:ext cx="6496684" cy="8034546"/>
          </a:xfrm>
          <a:prstGeom prst="rect">
            <a:avLst/>
          </a:prstGeom>
        </p:spPr>
      </p:pic>
      <mc:AlternateContent xmlns:mc="http://schemas.openxmlformats.org/markup-compatibility/2006" xmlns:a14="http://schemas.microsoft.com/office/drawing/2010/main">
        <mc:Choice Requires="a14">
          <p:sp>
            <p:nvSpPr>
              <p:cNvPr id="4" name="Rectangle 3"/>
              <p:cNvSpPr/>
              <p:nvPr/>
            </p:nvSpPr>
            <p:spPr>
              <a:xfrm>
                <a:off x="8229600" y="1485900"/>
                <a:ext cx="9067800" cy="6986528"/>
              </a:xfrm>
              <a:prstGeom prst="rect">
                <a:avLst/>
              </a:prstGeom>
            </p:spPr>
            <p:txBody>
              <a:bodyPr wrap="square">
                <a:spAutoFit/>
              </a:bodyPr>
              <a:lstStyle/>
              <a:p>
                <a:pPr marL="0" marR="0" lvl="0" indent="0" algn="just" defTabSz="914400" rtl="0" eaLnBrk="1" fontAlgn="auto" latinLnBrk="0" hangingPunct="1">
                  <a:lnSpc>
                    <a:spcPct val="160000"/>
                  </a:lnSpc>
                  <a:spcBef>
                    <a:spcPts val="0"/>
                  </a:spcBef>
                  <a:spcAft>
                    <a:spcPts val="0"/>
                  </a:spcAft>
                  <a:buClrTx/>
                  <a:buSzTx/>
                  <a:buFontTx/>
                  <a:buNone/>
                  <a:tabLst/>
                  <a:defRPr/>
                </a:pPr>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rPr>
                  <a:t>c</a:t>
                </a: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rPr>
                  <a:t>) </a:t>
                </a:r>
                <a:endPar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endParaRPr>
              </a:p>
              <a:p>
                <a:pPr marL="0" marR="0" lvl="0" indent="0" algn="just" defTabSz="914400" rtl="0" eaLnBrk="1" fontAlgn="auto" latinLnBrk="0" hangingPunct="1">
                  <a:lnSpc>
                    <a:spcPct val="160000"/>
                  </a:lnSpc>
                  <a:spcBef>
                    <a:spcPts val="0"/>
                  </a:spcBef>
                  <a:spcAft>
                    <a:spcPts val="0"/>
                  </a:spcAft>
                  <a:buClrTx/>
                  <a:buSzTx/>
                  <a:buFontTx/>
                  <a:buNone/>
                  <a:tabLst/>
                  <a:defRPr/>
                </a:pPr>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rPr>
                  <a:t>Vì </a:t>
                </a:r>
                <a14:m>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𝐹𝐶</m:t>
                    </m:r>
                  </m:oMath>
                </a14:m>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rPr>
                  <a:t> là tiếp tuyến của </a:t>
                </a:r>
                <a14:m>
                  <m:oMath xmlns:m="http://schemas.openxmlformats.org/officeDocument/2006/math">
                    <m:d>
                      <m:d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ctrlPr>
                      </m:d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𝐼</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𝐼𝐶</m:t>
                        </m:r>
                      </m:e>
                    </m:d>
                  </m:oMath>
                </a14:m>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rPr>
                  <a:t> nên </a:t>
                </a:r>
                <a14:m>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𝐹𝐶</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𝐴𝐶</m:t>
                    </m:r>
                  </m:oMath>
                </a14:m>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rPr>
                  <a:t>. </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just" defTabSz="914400" rtl="0" eaLnBrk="1" fontAlgn="auto" latinLnBrk="0" hangingPunct="1">
                  <a:lnSpc>
                    <a:spcPct val="16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rPr>
                  <a:t>Vì </a:t>
                </a:r>
                <a14:m>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𝐴𝐸</m:t>
                    </m:r>
                  </m:oMath>
                </a14:m>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rPr>
                  <a:t> là tiếp tuyến của </a:t>
                </a:r>
                <a14:m>
                  <m:oMath xmlns:m="http://schemas.openxmlformats.org/officeDocument/2006/math">
                    <m:d>
                      <m:d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ctrlPr>
                      </m:d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𝐼</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𝐼𝐶</m:t>
                        </m:r>
                      </m:e>
                    </m:d>
                  </m:oMath>
                </a14:m>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rPr>
                  <a:t> nên </a:t>
                </a:r>
                <a14:m>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𝐴𝐸</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𝐴𝐶</m:t>
                    </m:r>
                  </m:oMath>
                </a14:m>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rPr>
                  <a:t>.</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just" defTabSz="914400" rtl="0" eaLnBrk="1" fontAlgn="auto" latinLnBrk="0" hangingPunct="1">
                  <a:lnSpc>
                    <a:spcPct val="16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rPr>
                  <a:t>Từ đo suy ra được </a:t>
                </a:r>
                <a14:m>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𝐹𝐶</m:t>
                    </m:r>
                  </m:oMath>
                </a14:m>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rPr>
                  <a:t> // </a:t>
                </a:r>
                <a14:m>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𝐴𝐸</m:t>
                    </m:r>
                  </m:oMath>
                </a14:m>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rPr>
                  <a:t>. </a:t>
                </a:r>
                <a:endPar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endParaRPr>
              </a:p>
              <a:p>
                <a:pPr marL="0" marR="0" lvl="0" indent="0" algn="just" defTabSz="914400" rtl="0" eaLnBrk="1" fontAlgn="auto" latinLnBrk="0" hangingPunct="1">
                  <a:lnSpc>
                    <a:spcPct val="160000"/>
                  </a:lnSpc>
                  <a:spcBef>
                    <a:spcPts val="0"/>
                  </a:spcBef>
                  <a:spcAft>
                    <a:spcPts val="0"/>
                  </a:spcAft>
                  <a:buClrTx/>
                  <a:buSzTx/>
                  <a:buFontTx/>
                  <a:buNone/>
                  <a:tabLst/>
                  <a:defRPr/>
                </a:pPr>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rPr>
                  <a:t>Do </a:t>
                </a: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rPr>
                  <a:t>đó tứ giác </a:t>
                </a:r>
                <a14:m>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𝐴𝐸𝐹𝐶</m:t>
                    </m:r>
                  </m:oMath>
                </a14:m>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rPr>
                  <a:t> là hình </a:t>
                </a:r>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rPr>
                  <a:t>thang.</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8229600" y="1485900"/>
                <a:ext cx="9067800" cy="6986528"/>
              </a:xfrm>
              <a:prstGeom prst="rect">
                <a:avLst/>
              </a:prstGeom>
              <a:blipFill>
                <a:blip r:embed="rId9"/>
                <a:stretch>
                  <a:fillRect l="-2352" r="-2285" b="-960"/>
                </a:stretch>
              </a:blipFill>
            </p:spPr>
            <p:txBody>
              <a:bodyPr/>
              <a:lstStyle/>
              <a:p>
                <a:r>
                  <a:rPr lang="en-US">
                    <a:noFill/>
                  </a:rPr>
                  <a:t> </a:t>
                </a:r>
              </a:p>
            </p:txBody>
          </p:sp>
        </mc:Fallback>
      </mc:AlternateContent>
      <p:sp>
        <p:nvSpPr>
          <p:cNvPr id="7" name="Freeform 13"/>
          <p:cNvSpPr/>
          <p:nvPr/>
        </p:nvSpPr>
        <p:spPr>
          <a:xfrm rot="5815163" flipH="1">
            <a:off x="15261786" y="8131933"/>
            <a:ext cx="1048090" cy="2918125"/>
          </a:xfrm>
          <a:custGeom>
            <a:avLst/>
            <a:gdLst/>
            <a:ahLst/>
            <a:cxnLst/>
            <a:rect l="l" t="t" r="r" b="b"/>
            <a:pathLst>
              <a:path w="2151102" h="5945256">
                <a:moveTo>
                  <a:pt x="2151102" y="0"/>
                </a:moveTo>
                <a:lnTo>
                  <a:pt x="0" y="0"/>
                </a:lnTo>
                <a:lnTo>
                  <a:pt x="0" y="5945256"/>
                </a:lnTo>
                <a:lnTo>
                  <a:pt x="2151102" y="5945256"/>
                </a:lnTo>
                <a:lnTo>
                  <a:pt x="2151102" y="0"/>
                </a:lnTo>
                <a:close/>
              </a:path>
            </a:pathLst>
          </a:custGeom>
          <a:blipFill>
            <a:blip r:embed="rId10">
              <a:extLst>
                <a:ext uri="{96DAC541-7B7A-43D3-8B79-37D633B846F1}">
                  <asvg:svgBlip xmlns="" xmlns:asvg="http://schemas.microsoft.com/office/drawing/2016/SVG/main" r:embed="rId11"/>
                </a:ext>
              </a:extLst>
            </a:blip>
            <a:stretch>
              <a:fillRect/>
            </a:stretch>
          </a:blipFill>
        </p:spPr>
      </p:sp>
    </p:spTree>
    <p:extLst>
      <p:ext uri="{BB962C8B-B14F-4D97-AF65-F5344CB8AC3E}">
        <p14:creationId xmlns:p14="http://schemas.microsoft.com/office/powerpoint/2010/main" val="803504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up)">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up)">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up)">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wipe(up)">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wipe(up)">
                                      <p:cBhvr>
                                        <p:cTn id="2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6EA"/>
        </a:solidFill>
        <a:effectLst/>
      </p:bgPr>
    </p:bg>
    <p:spTree>
      <p:nvGrpSpPr>
        <p:cNvPr id="1" name=""/>
        <p:cNvGrpSpPr/>
        <p:nvPr/>
      </p:nvGrpSpPr>
      <p:grpSpPr>
        <a:xfrm>
          <a:off x="0" y="0"/>
          <a:ext cx="0" cy="0"/>
          <a:chOff x="0" y="0"/>
          <a:chExt cx="0" cy="0"/>
        </a:xfrm>
      </p:grpSpPr>
      <p:grpSp>
        <p:nvGrpSpPr>
          <p:cNvPr id="64" name="Group 63"/>
          <p:cNvGrpSpPr/>
          <p:nvPr/>
        </p:nvGrpSpPr>
        <p:grpSpPr>
          <a:xfrm>
            <a:off x="838200" y="190500"/>
            <a:ext cx="1981200" cy="1447800"/>
            <a:chOff x="1844842" y="8071184"/>
            <a:chExt cx="1981200" cy="1447800"/>
          </a:xfrm>
          <a:scene3d>
            <a:camera prst="orthographicFront">
              <a:rot lat="0" lon="0" rev="0"/>
            </a:camera>
            <a:lightRig rig="balanced" dir="t">
              <a:rot lat="0" lon="0" rev="8700000"/>
            </a:lightRig>
          </a:scene3d>
        </p:grpSpPr>
        <p:sp>
          <p:nvSpPr>
            <p:cNvPr id="65" name="Freeform 13"/>
            <p:cNvSpPr/>
            <p:nvPr/>
          </p:nvSpPr>
          <p:spPr>
            <a:xfrm flipH="1">
              <a:off x="1844842" y="8071184"/>
              <a:ext cx="1981200" cy="1447800"/>
            </a:xfrm>
            <a:custGeom>
              <a:avLst/>
              <a:gdLst/>
              <a:ahLst/>
              <a:cxnLst/>
              <a:rect l="l" t="t" r="r" b="b"/>
              <a:pathLst>
                <a:path w="2488341" h="2117352">
                  <a:moveTo>
                    <a:pt x="2488341" y="0"/>
                  </a:moveTo>
                  <a:lnTo>
                    <a:pt x="0" y="0"/>
                  </a:lnTo>
                  <a:lnTo>
                    <a:pt x="0" y="2117352"/>
                  </a:lnTo>
                  <a:lnTo>
                    <a:pt x="2488341" y="2117352"/>
                  </a:lnTo>
                  <a:lnTo>
                    <a:pt x="2488341" y="0"/>
                  </a:lnTo>
                  <a:close/>
                </a:path>
              </a:pathLst>
            </a:custGeom>
            <a:blipFill>
              <a:blip r:embed="rId2">
                <a:extLst>
                  <a:ext uri="{96DAC541-7B7A-43D3-8B79-37D633B846F1}">
                    <asvg:svgBlip xmlns="" xmlns:asvg="http://schemas.microsoft.com/office/drawing/2016/SVG/main" r:embed="rId7"/>
                  </a:ext>
                </a:extLst>
              </a:blip>
              <a:stretch>
                <a:fillRect/>
              </a:stretch>
            </a:blipFill>
            <a:ln>
              <a:noFill/>
            </a:ln>
            <a:effectLst>
              <a:outerShdw blurRad="44450" dist="27940" dir="5400000" algn="ctr">
                <a:srgbClr val="000000">
                  <a:alpha val="32000"/>
                </a:srgbClr>
              </a:outerShdw>
            </a:effectLst>
            <a:sp3d>
              <a:bevelT w="190500" h="38100"/>
            </a:sp3d>
          </p:spPr>
        </p:sp>
        <p:sp>
          <p:nvSpPr>
            <p:cNvPr id="66" name="Rectangle 65"/>
            <p:cNvSpPr/>
            <p:nvPr/>
          </p:nvSpPr>
          <p:spPr>
            <a:xfrm>
              <a:off x="2189748" y="8338717"/>
              <a:ext cx="1380506" cy="738664"/>
            </a:xfrm>
            <a:prstGeom prst="rect">
              <a:avLst/>
            </a:prstGeom>
            <a:ln>
              <a:noFill/>
            </a:ln>
            <a:effectLst>
              <a:outerShdw blurRad="44450" dist="27940" dir="5400000" algn="ctr">
                <a:srgbClr val="000000">
                  <a:alpha val="32000"/>
                </a:srgbClr>
              </a:outerShdw>
            </a:effectLst>
            <a:sp3d>
              <a:bevelT w="190500" h="38100"/>
            </a:sp3d>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0" cap="none" spc="0" normalizeH="0" baseline="0" noProof="0" smtClean="0">
                  <a:ln>
                    <a:noFill/>
                  </a:ln>
                  <a:solidFill>
                    <a:prstClr val="black"/>
                  </a:solidFill>
                  <a:effectLst/>
                  <a:uLnTx/>
                  <a:uFillTx/>
                  <a:latin typeface="Arial"/>
                  <a:ea typeface="+mn-ea"/>
                  <a:cs typeface="Arial" panose="020B0604020202020204" pitchFamily="34" charset="0"/>
                  <a:sym typeface="Arial"/>
                </a:rPr>
                <a:t>Giải:</a:t>
              </a:r>
              <a:endParaRPr kumimoji="0" lang="en-US" sz="4200" b="1" i="0" u="none" strike="noStrike" kern="1200" cap="none" spc="0" normalizeH="0" baseline="0" noProof="0">
                <a:ln>
                  <a:noFill/>
                </a:ln>
                <a:solidFill>
                  <a:prstClr val="black"/>
                </a:solidFill>
                <a:effectLst/>
                <a:uLnTx/>
                <a:uFillTx/>
                <a:latin typeface="Calibri"/>
                <a:ea typeface="+mn-ea"/>
                <a:cs typeface="+mn-cs"/>
              </a:endParaRPr>
            </a:p>
          </p:txBody>
        </p:sp>
      </p:grpSp>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8200" y="1943100"/>
            <a:ext cx="6496684" cy="8034546"/>
          </a:xfrm>
          <a:prstGeom prst="rect">
            <a:avLst/>
          </a:prstGeom>
        </p:spPr>
      </p:pic>
      <mc:AlternateContent xmlns:mc="http://schemas.openxmlformats.org/markup-compatibility/2006" xmlns:a14="http://schemas.microsoft.com/office/drawing/2010/main">
        <mc:Choice Requires="a14">
          <p:sp>
            <p:nvSpPr>
              <p:cNvPr id="4" name="Rectangle 3"/>
              <p:cNvSpPr/>
              <p:nvPr/>
            </p:nvSpPr>
            <p:spPr>
              <a:xfrm>
                <a:off x="8229600" y="1667289"/>
                <a:ext cx="9067800" cy="6752811"/>
              </a:xfrm>
              <a:prstGeom prst="rect">
                <a:avLst/>
              </a:prstGeom>
            </p:spPr>
            <p:txBody>
              <a:bodyPr wrap="square">
                <a:spAutoFit/>
              </a:bodyPr>
              <a:lstStyle/>
              <a:p>
                <a:pPr algn="just">
                  <a:lnSpc>
                    <a:spcPct val="150000"/>
                  </a:lnSpc>
                  <a:spcBef>
                    <a:spcPts val="300"/>
                  </a:spcBef>
                  <a:spcAft>
                    <a:spcPts val="300"/>
                  </a:spcAft>
                </a:pPr>
                <a:r>
                  <a:rPr lang="en-US" sz="4000">
                    <a:latin typeface="Arial" panose="020B0604020202020204" pitchFamily="34" charset="0"/>
                    <a:ea typeface="Malgun Gothic" panose="020B0503020000020004" pitchFamily="34" charset="-127"/>
                    <a:cs typeface="Arial" panose="020B0604020202020204" pitchFamily="34" charset="0"/>
                  </a:rPr>
                  <a:t>d) </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300"/>
                  </a:spcBef>
                  <a:spcAft>
                    <a:spcPts val="300"/>
                  </a:spcAft>
                </a:pPr>
                <a:r>
                  <a:rPr lang="en-US" sz="4000">
                    <a:effectLst/>
                    <a:latin typeface="Arial" panose="020B0604020202020204" pitchFamily="34" charset="0"/>
                    <a:ea typeface="Malgun Gothic" panose="020B0503020000020004" pitchFamily="34" charset="-127"/>
                    <a:cs typeface="Arial" panose="020B0604020202020204" pitchFamily="34" charset="0"/>
                  </a:rPr>
                  <a:t>Vì </a:t>
                </a:r>
                <a14:m>
                  <m:oMath xmlns:m="http://schemas.openxmlformats.org/officeDocument/2006/math">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𝐹𝐵</m:t>
                    </m:r>
                  </m:oMath>
                </a14:m>
                <a:r>
                  <a:rPr lang="en-US" sz="4000">
                    <a:effectLst/>
                    <a:latin typeface="Arial" panose="020B0604020202020204" pitchFamily="34" charset="0"/>
                    <a:ea typeface="Malgun Gothic" panose="020B0503020000020004" pitchFamily="34" charset="-127"/>
                    <a:cs typeface="Arial" panose="020B0604020202020204" pitchFamily="34" charset="0"/>
                  </a:rPr>
                  <a:t> và </a:t>
                </a:r>
                <a14:m>
                  <m:oMath xmlns:m="http://schemas.openxmlformats.org/officeDocument/2006/math">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𝐹𝐶</m:t>
                    </m:r>
                  </m:oMath>
                </a14:m>
                <a:r>
                  <a:rPr lang="en-US" sz="4000">
                    <a:effectLst/>
                    <a:latin typeface="Arial" panose="020B0604020202020204" pitchFamily="34" charset="0"/>
                    <a:ea typeface="Malgun Gothic" panose="020B0503020000020004" pitchFamily="34" charset="-127"/>
                    <a:cs typeface="Arial" panose="020B0604020202020204" pitchFamily="34" charset="0"/>
                  </a:rPr>
                  <a:t> là hai tiếp tuyến của </a:t>
                </a:r>
                <a14:m>
                  <m:oMath xmlns:m="http://schemas.openxmlformats.org/officeDocument/2006/math">
                    <m:d>
                      <m:d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dPr>
                      <m:e>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𝐼</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𝐼𝐶</m:t>
                        </m:r>
                      </m:e>
                    </m:d>
                  </m:oMath>
                </a14:m>
                <a:r>
                  <a:rPr lang="en-US" sz="4000">
                    <a:effectLst/>
                    <a:latin typeface="Arial" panose="020B0604020202020204" pitchFamily="34" charset="0"/>
                    <a:ea typeface="Malgun Gothic" panose="020B0503020000020004" pitchFamily="34" charset="-127"/>
                    <a:cs typeface="Arial" panose="020B0604020202020204" pitchFamily="34" charset="0"/>
                  </a:rPr>
                  <a:t> nên </a:t>
                </a:r>
                <a14:m>
                  <m:oMath xmlns:m="http://schemas.openxmlformats.org/officeDocument/2006/math">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𝐹𝐶</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𝐹𝐵</m:t>
                    </m:r>
                  </m:oMath>
                </a14:m>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300"/>
                  </a:spcBef>
                  <a:spcAft>
                    <a:spcPts val="300"/>
                  </a:spcAft>
                </a:pPr>
                <a:r>
                  <a:rPr lang="en-US" sz="4000">
                    <a:effectLst/>
                    <a:latin typeface="Arial" panose="020B0604020202020204" pitchFamily="34" charset="0"/>
                    <a:ea typeface="Malgun Gothic" panose="020B0503020000020004" pitchFamily="34" charset="-127"/>
                    <a:cs typeface="Arial" panose="020B0604020202020204" pitchFamily="34" charset="0"/>
                  </a:rPr>
                  <a:t>Vì </a:t>
                </a:r>
                <a14:m>
                  <m:oMath xmlns:m="http://schemas.openxmlformats.org/officeDocument/2006/math">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𝐸𝐴</m:t>
                    </m:r>
                  </m:oMath>
                </a14:m>
                <a:r>
                  <a:rPr lang="en-US" sz="4000">
                    <a:effectLst/>
                    <a:latin typeface="Arial" panose="020B0604020202020204" pitchFamily="34" charset="0"/>
                    <a:ea typeface="Malgun Gothic" panose="020B0503020000020004" pitchFamily="34" charset="-127"/>
                    <a:cs typeface="Arial" panose="020B0604020202020204" pitchFamily="34" charset="0"/>
                  </a:rPr>
                  <a:t> và </a:t>
                </a:r>
                <a14:m>
                  <m:oMath xmlns:m="http://schemas.openxmlformats.org/officeDocument/2006/math">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𝐸𝐵</m:t>
                    </m:r>
                  </m:oMath>
                </a14:m>
                <a:r>
                  <a:rPr lang="en-US" sz="4000">
                    <a:effectLst/>
                    <a:latin typeface="Arial" panose="020B0604020202020204" pitchFamily="34" charset="0"/>
                    <a:ea typeface="Malgun Gothic" panose="020B0503020000020004" pitchFamily="34" charset="-127"/>
                    <a:cs typeface="Arial" panose="020B0604020202020204" pitchFamily="34" charset="0"/>
                  </a:rPr>
                  <a:t> là hai tiếp tuyến của </a:t>
                </a:r>
                <a14:m>
                  <m:oMath xmlns:m="http://schemas.openxmlformats.org/officeDocument/2006/math">
                    <m:d>
                      <m:d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dPr>
                      <m:e>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𝐼</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𝐼𝐶</m:t>
                        </m:r>
                      </m:e>
                    </m:d>
                  </m:oMath>
                </a14:m>
                <a:r>
                  <a:rPr lang="en-US" sz="4000">
                    <a:effectLst/>
                    <a:latin typeface="Arial" panose="020B0604020202020204" pitchFamily="34" charset="0"/>
                    <a:ea typeface="Malgun Gothic" panose="020B0503020000020004" pitchFamily="34" charset="-127"/>
                    <a:cs typeface="Arial" panose="020B0604020202020204" pitchFamily="34" charset="0"/>
                  </a:rPr>
                  <a:t> nên </a:t>
                </a:r>
                <a14:m>
                  <m:oMath xmlns:m="http://schemas.openxmlformats.org/officeDocument/2006/math">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𝐸𝐴</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𝐸𝐵</m:t>
                    </m:r>
                  </m:oMath>
                </a14:m>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300"/>
                  </a:spcBef>
                  <a:spcAft>
                    <a:spcPts val="300"/>
                  </a:spcAft>
                </a:pPr>
                <a:r>
                  <a:rPr lang="en-US" sz="4000">
                    <a:effectLst/>
                    <a:latin typeface="Arial" panose="020B0604020202020204" pitchFamily="34" charset="0"/>
                    <a:ea typeface="Malgun Gothic" panose="020B0503020000020004" pitchFamily="34" charset="-127"/>
                    <a:cs typeface="Arial" panose="020B0604020202020204" pitchFamily="34" charset="0"/>
                  </a:rPr>
                  <a:t>Do đó </a:t>
                </a:r>
                <a14:m>
                  <m:oMath xmlns:m="http://schemas.openxmlformats.org/officeDocument/2006/math">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𝐴𝐸</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𝐶𝐹</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𝐸𝐵</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𝐹𝐵</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𝐸𝐹</m:t>
                    </m:r>
                  </m:oMath>
                </a14:m>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300"/>
                  </a:spcBef>
                  <a:spcAft>
                    <a:spcPts val="300"/>
                  </a:spcAft>
                </a:pPr>
                <a:r>
                  <a:rPr lang="en-US" sz="4000">
                    <a:effectLst/>
                    <a:latin typeface="Arial" panose="020B0604020202020204" pitchFamily="34" charset="0"/>
                    <a:ea typeface="Malgun Gothic" panose="020B0503020000020004" pitchFamily="34" charset="-127"/>
                    <a:cs typeface="Arial" panose="020B0604020202020204" pitchFamily="34" charset="0"/>
                  </a:rPr>
                  <a:t>Vậy </a:t>
                </a:r>
                <a14:m>
                  <m:oMath xmlns:m="http://schemas.openxmlformats.org/officeDocument/2006/math">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𝐸𝐹</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𝐴𝐸</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𝐶𝐹</m:t>
                    </m:r>
                  </m:oMath>
                </a14:m>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8229600" y="1667289"/>
                <a:ext cx="9067800" cy="6752811"/>
              </a:xfrm>
              <a:prstGeom prst="rect">
                <a:avLst/>
              </a:prstGeom>
              <a:blipFill>
                <a:blip r:embed="rId9"/>
                <a:stretch>
                  <a:fillRect l="-2352" r="-2285" b="-2981"/>
                </a:stretch>
              </a:blipFill>
            </p:spPr>
            <p:txBody>
              <a:bodyPr/>
              <a:lstStyle/>
              <a:p>
                <a:r>
                  <a:rPr lang="en-US">
                    <a:noFill/>
                  </a:rPr>
                  <a:t> </a:t>
                </a:r>
              </a:p>
            </p:txBody>
          </p:sp>
        </mc:Fallback>
      </mc:AlternateContent>
      <p:sp>
        <p:nvSpPr>
          <p:cNvPr id="7" name="Freeform 13"/>
          <p:cNvSpPr/>
          <p:nvPr/>
        </p:nvSpPr>
        <p:spPr>
          <a:xfrm rot="5815163" flipH="1">
            <a:off x="15541724" y="8114243"/>
            <a:ext cx="1048090" cy="2918125"/>
          </a:xfrm>
          <a:custGeom>
            <a:avLst/>
            <a:gdLst/>
            <a:ahLst/>
            <a:cxnLst/>
            <a:rect l="l" t="t" r="r" b="b"/>
            <a:pathLst>
              <a:path w="2151102" h="5945256">
                <a:moveTo>
                  <a:pt x="2151102" y="0"/>
                </a:moveTo>
                <a:lnTo>
                  <a:pt x="0" y="0"/>
                </a:lnTo>
                <a:lnTo>
                  <a:pt x="0" y="5945256"/>
                </a:lnTo>
                <a:lnTo>
                  <a:pt x="2151102" y="5945256"/>
                </a:lnTo>
                <a:lnTo>
                  <a:pt x="2151102" y="0"/>
                </a:lnTo>
                <a:close/>
              </a:path>
            </a:pathLst>
          </a:custGeom>
          <a:blipFill>
            <a:blip r:embed="rId10">
              <a:extLst>
                <a:ext uri="{96DAC541-7B7A-43D3-8B79-37D633B846F1}">
                  <asvg:svgBlip xmlns="" xmlns:asvg="http://schemas.microsoft.com/office/drawing/2016/SVG/main" r:embed="rId11"/>
                </a:ext>
              </a:extLst>
            </a:blip>
            <a:stretch>
              <a:fillRect/>
            </a:stretch>
          </a:blipFill>
        </p:spPr>
      </p:sp>
    </p:spTree>
    <p:extLst>
      <p:ext uri="{BB962C8B-B14F-4D97-AF65-F5344CB8AC3E}">
        <p14:creationId xmlns:p14="http://schemas.microsoft.com/office/powerpoint/2010/main" val="1591131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anim calcmode="lin" valueType="num">
                                      <p:cBhvr>
                                        <p:cTn id="8"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500"/>
                                        <p:tgtEl>
                                          <p:spTgt spid="4">
                                            <p:txEl>
                                              <p:pRg st="1" end="1"/>
                                            </p:txEl>
                                          </p:spTgt>
                                        </p:tgtEl>
                                      </p:cBhvr>
                                    </p:animEffect>
                                    <p:anim calcmode="lin" valueType="num">
                                      <p:cBhvr>
                                        <p:cTn id="15"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500"/>
                                        <p:tgtEl>
                                          <p:spTgt spid="4">
                                            <p:txEl>
                                              <p:pRg st="2" end="2"/>
                                            </p:txEl>
                                          </p:spTgt>
                                        </p:tgtEl>
                                      </p:cBhvr>
                                    </p:animEffect>
                                    <p:anim calcmode="lin" valueType="num">
                                      <p:cBhvr>
                                        <p:cTn id="22"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5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500"/>
                                        <p:tgtEl>
                                          <p:spTgt spid="4">
                                            <p:txEl>
                                              <p:pRg st="3" end="3"/>
                                            </p:txEl>
                                          </p:spTgt>
                                        </p:tgtEl>
                                      </p:cBhvr>
                                    </p:animEffect>
                                    <p:anim calcmode="lin" valueType="num">
                                      <p:cBhvr>
                                        <p:cTn id="29"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0" dur="5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animEffect transition="in" filter="fade">
                                      <p:cBhvr>
                                        <p:cTn id="35" dur="500"/>
                                        <p:tgtEl>
                                          <p:spTgt spid="4">
                                            <p:txEl>
                                              <p:pRg st="4" end="4"/>
                                            </p:txEl>
                                          </p:spTgt>
                                        </p:tgtEl>
                                      </p:cBhvr>
                                    </p:animEffect>
                                    <p:anim calcmode="lin" valueType="num">
                                      <p:cBhvr>
                                        <p:cTn id="36"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7" dur="5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6EA"/>
        </a:solidFill>
        <a:effectLst/>
      </p:bgPr>
    </p:bg>
    <p:spTree>
      <p:nvGrpSpPr>
        <p:cNvPr id="1" name=""/>
        <p:cNvGrpSpPr/>
        <p:nvPr/>
      </p:nvGrpSpPr>
      <p:grpSpPr>
        <a:xfrm>
          <a:off x="0" y="0"/>
          <a:ext cx="0" cy="0"/>
          <a:chOff x="0" y="0"/>
          <a:chExt cx="0" cy="0"/>
        </a:xfrm>
      </p:grpSpPr>
      <p:grpSp>
        <p:nvGrpSpPr>
          <p:cNvPr id="5" name="Group 4"/>
          <p:cNvGrpSpPr/>
          <p:nvPr/>
        </p:nvGrpSpPr>
        <p:grpSpPr>
          <a:xfrm>
            <a:off x="457200" y="374984"/>
            <a:ext cx="17373600" cy="7355439"/>
            <a:chOff x="304800" y="266700"/>
            <a:chExt cx="17373600" cy="7355439"/>
          </a:xfrm>
        </p:grpSpPr>
        <p:sp>
          <p:nvSpPr>
            <p:cNvPr id="58" name="Rectangle 57"/>
            <p:cNvSpPr/>
            <p:nvPr/>
          </p:nvSpPr>
          <p:spPr>
            <a:xfrm>
              <a:off x="304800" y="266700"/>
              <a:ext cx="11201400" cy="5632311"/>
            </a:xfrm>
            <a:prstGeom prst="rect">
              <a:avLst/>
            </a:prstGeom>
          </p:spPr>
          <p:txBody>
            <a:bodyPr wrap="square">
              <a:spAutoFit/>
            </a:bodyPr>
            <a:lstStyle/>
            <a:p>
              <a:pPr lvl="0" algn="just">
                <a:lnSpc>
                  <a:spcPct val="150000"/>
                </a:lnSpc>
                <a:spcBef>
                  <a:spcPts val="600"/>
                </a:spcBef>
                <a:spcAft>
                  <a:spcPts val="600"/>
                </a:spcAft>
                <a:buClr>
                  <a:srgbClr val="000000"/>
                </a:buClr>
                <a:defRPr/>
              </a:pPr>
              <a:r>
                <a:rPr lang="vi-VN" sz="4000" b="1">
                  <a:solidFill>
                    <a:srgbClr val="1F497D"/>
                  </a:solidFill>
                  <a:cs typeface="Arial" panose="020B0604020202020204" pitchFamily="34" charset="0"/>
                  <a:sym typeface="Arial"/>
                </a:rPr>
                <a:t>Bài </a:t>
              </a:r>
              <a:r>
                <a:rPr lang="en-US" sz="4000" b="1" smtClean="0">
                  <a:solidFill>
                    <a:srgbClr val="1F497D"/>
                  </a:solidFill>
                  <a:latin typeface="Arial" panose="020B0604020202020204" pitchFamily="34" charset="0"/>
                  <a:cs typeface="Arial" panose="020B0604020202020204" pitchFamily="34" charset="0"/>
                  <a:sym typeface="Arial"/>
                </a:rPr>
                <a:t>12 </a:t>
              </a:r>
              <a:r>
                <a:rPr lang="vi-VN" sz="4000" b="1">
                  <a:solidFill>
                    <a:srgbClr val="1F497D"/>
                  </a:solidFill>
                  <a:cs typeface="Arial" panose="020B0604020202020204" pitchFamily="34" charset="0"/>
                  <a:sym typeface="Arial"/>
                </a:rPr>
                <a:t>(SGK</a:t>
              </a:r>
              <a:r>
                <a:rPr lang="en-US" sz="4000" b="1">
                  <a:solidFill>
                    <a:srgbClr val="1F497D"/>
                  </a:solidFill>
                  <a:latin typeface="Arial" panose="020B0604020202020204" pitchFamily="34" charset="0"/>
                  <a:cs typeface="Arial" panose="020B0604020202020204" pitchFamily="34" charset="0"/>
                  <a:sym typeface="Arial"/>
                </a:rPr>
                <a:t> – </a:t>
              </a:r>
              <a:r>
                <a:rPr lang="vi-VN" sz="4000" b="1">
                  <a:solidFill>
                    <a:srgbClr val="1F497D"/>
                  </a:solidFill>
                  <a:cs typeface="Arial" panose="020B0604020202020204" pitchFamily="34" charset="0"/>
                  <a:sym typeface="Arial"/>
                </a:rPr>
                <a:t>tr.</a:t>
              </a:r>
              <a:r>
                <a:rPr lang="en-US" sz="4000" b="1" kern="0">
                  <a:solidFill>
                    <a:srgbClr val="1F497D"/>
                  </a:solidFill>
                  <a:latin typeface="Arial" panose="020B0604020202020204" pitchFamily="34" charset="0"/>
                  <a:cs typeface="Arial" panose="020B0604020202020204" pitchFamily="34" charset="0"/>
                  <a:sym typeface="Arial"/>
                </a:rPr>
                <a:t>128</a:t>
              </a:r>
              <a:r>
                <a:rPr lang="en-US" sz="4000" b="1">
                  <a:solidFill>
                    <a:srgbClr val="1F497D"/>
                  </a:solidFill>
                  <a:latin typeface="Arial" panose="020B0604020202020204" pitchFamily="34" charset="0"/>
                  <a:cs typeface="Arial" panose="020B0604020202020204" pitchFamily="34" charset="0"/>
                  <a:sym typeface="Arial"/>
                </a:rPr>
                <a:t>) </a:t>
              </a:r>
              <a:r>
                <a:rPr lang="vi-VN" sz="4000" kern="0">
                  <a:solidFill>
                    <a:prstClr val="black"/>
                  </a:solidFill>
                  <a:latin typeface="Arial"/>
                  <a:cs typeface="Arial" panose="020B0604020202020204" pitchFamily="34" charset="0"/>
                  <a:sym typeface="Arial"/>
                </a:rPr>
                <a:t>Tỉ lệ các loại quả bán được trong một ngày của một </a:t>
              </a:r>
              <a:r>
                <a:rPr lang="vi-VN" sz="4000" kern="0" smtClean="0">
                  <a:solidFill>
                    <a:prstClr val="black"/>
                  </a:solidFill>
                  <a:latin typeface="Arial"/>
                  <a:cs typeface="Arial" panose="020B0604020202020204" pitchFamily="34" charset="0"/>
                  <a:sym typeface="Arial"/>
                </a:rPr>
                <a:t>cửa</a:t>
              </a:r>
              <a:r>
                <a:rPr lang="en-US" sz="4000" kern="0" smtClean="0">
                  <a:solidFill>
                    <a:prstClr val="black"/>
                  </a:solidFill>
                  <a:latin typeface="Arial"/>
                  <a:cs typeface="Arial" panose="020B0604020202020204" pitchFamily="34" charset="0"/>
                  <a:sym typeface="Arial"/>
                </a:rPr>
                <a:t> </a:t>
              </a:r>
              <a:r>
                <a:rPr lang="vi-VN" sz="4000" kern="0" smtClean="0">
                  <a:solidFill>
                    <a:prstClr val="black"/>
                  </a:solidFill>
                  <a:latin typeface="Arial"/>
                  <a:cs typeface="Arial" panose="020B0604020202020204" pitchFamily="34" charset="0"/>
                  <a:sym typeface="Arial"/>
                </a:rPr>
                <a:t>hàng </a:t>
              </a:r>
              <a:r>
                <a:rPr lang="vi-VN" sz="4000" kern="0">
                  <a:solidFill>
                    <a:prstClr val="black"/>
                  </a:solidFill>
                  <a:latin typeface="Arial"/>
                  <a:cs typeface="Arial" panose="020B0604020202020204" pitchFamily="34" charset="0"/>
                  <a:sym typeface="Arial"/>
                </a:rPr>
                <a:t>được thể hiện trong biểu đồ hình quạt tròn </a:t>
              </a:r>
              <a:r>
                <a:rPr lang="vi-VN" sz="4000" kern="0" smtClean="0">
                  <a:solidFill>
                    <a:prstClr val="black"/>
                  </a:solidFill>
                  <a:latin typeface="Arial"/>
                  <a:cs typeface="Arial" panose="020B0604020202020204" pitchFamily="34" charset="0"/>
                  <a:sym typeface="Arial"/>
                </a:rPr>
                <a:t>như</a:t>
              </a:r>
              <a:r>
                <a:rPr lang="en-US" sz="4000" kern="0" smtClean="0">
                  <a:solidFill>
                    <a:prstClr val="black"/>
                  </a:solidFill>
                  <a:latin typeface="Arial"/>
                  <a:cs typeface="Arial" panose="020B0604020202020204" pitchFamily="34" charset="0"/>
                  <a:sym typeface="Arial"/>
                </a:rPr>
                <a:t> </a:t>
              </a:r>
              <a:r>
                <a:rPr lang="vi-VN" sz="4000" kern="0" smtClean="0">
                  <a:solidFill>
                    <a:prstClr val="black"/>
                  </a:solidFill>
                  <a:latin typeface="Arial"/>
                  <a:cs typeface="Arial" panose="020B0604020202020204" pitchFamily="34" charset="0"/>
                  <a:sym typeface="Arial"/>
                </a:rPr>
                <a:t>hình </a:t>
              </a:r>
              <a:r>
                <a:rPr lang="vi-VN" sz="4000" kern="0">
                  <a:solidFill>
                    <a:prstClr val="black"/>
                  </a:solidFill>
                  <a:latin typeface="Arial"/>
                  <a:cs typeface="Arial" panose="020B0604020202020204" pitchFamily="34" charset="0"/>
                  <a:sym typeface="Arial"/>
                </a:rPr>
                <a:t>bên. Số phần trăm ghi trong mỗi hình quạt </a:t>
              </a:r>
              <a:r>
                <a:rPr lang="vi-VN" sz="4000" kern="0" smtClean="0">
                  <a:solidFill>
                    <a:prstClr val="black"/>
                  </a:solidFill>
                  <a:latin typeface="Arial"/>
                  <a:cs typeface="Arial" panose="020B0604020202020204" pitchFamily="34" charset="0"/>
                  <a:sym typeface="Arial"/>
                </a:rPr>
                <a:t>đúng</a:t>
              </a:r>
              <a:r>
                <a:rPr lang="en-US" sz="4000" kern="0" smtClean="0">
                  <a:solidFill>
                    <a:prstClr val="black"/>
                  </a:solidFill>
                  <a:latin typeface="Arial"/>
                  <a:cs typeface="Arial" panose="020B0604020202020204" pitchFamily="34" charset="0"/>
                  <a:sym typeface="Arial"/>
                </a:rPr>
                <a:t> </a:t>
              </a:r>
              <a:r>
                <a:rPr lang="vi-VN" sz="4000" kern="0" smtClean="0">
                  <a:solidFill>
                    <a:prstClr val="black"/>
                  </a:solidFill>
                  <a:latin typeface="Arial"/>
                  <a:cs typeface="Arial" panose="020B0604020202020204" pitchFamily="34" charset="0"/>
                  <a:sym typeface="Arial"/>
                </a:rPr>
                <a:t>bằng </a:t>
              </a:r>
              <a:r>
                <a:rPr lang="vi-VN" sz="4000" kern="0">
                  <a:solidFill>
                    <a:prstClr val="black"/>
                  </a:solidFill>
                  <a:latin typeface="Arial"/>
                  <a:cs typeface="Arial" panose="020B0604020202020204" pitchFamily="34" charset="0"/>
                  <a:sym typeface="Arial"/>
                </a:rPr>
                <a:t>tỉ số giữa số đo của cung tròn tương ứng và số </a:t>
              </a:r>
              <a:r>
                <a:rPr lang="vi-VN" sz="4000" kern="0" smtClean="0">
                  <a:solidFill>
                    <a:prstClr val="black"/>
                  </a:solidFill>
                  <a:latin typeface="Arial"/>
                  <a:cs typeface="Arial" panose="020B0604020202020204" pitchFamily="34" charset="0"/>
                  <a:sym typeface="Arial"/>
                </a:rPr>
                <a:t>đo</a:t>
              </a:r>
              <a:r>
                <a:rPr lang="en-US" sz="4000" kern="0" smtClean="0">
                  <a:solidFill>
                    <a:prstClr val="black"/>
                  </a:solidFill>
                  <a:latin typeface="Arial"/>
                  <a:cs typeface="Arial" panose="020B0604020202020204" pitchFamily="34" charset="0"/>
                  <a:sym typeface="Arial"/>
                </a:rPr>
                <a:t> </a:t>
              </a:r>
              <a:r>
                <a:rPr lang="vi-VN" sz="4000" kern="0" smtClean="0">
                  <a:solidFill>
                    <a:prstClr val="black"/>
                  </a:solidFill>
                  <a:latin typeface="Arial"/>
                  <a:cs typeface="Arial" panose="020B0604020202020204" pitchFamily="34" charset="0"/>
                  <a:sym typeface="Arial"/>
                </a:rPr>
                <a:t>của </a:t>
              </a:r>
              <a:r>
                <a:rPr lang="vi-VN" sz="4000" kern="0">
                  <a:solidFill>
                    <a:prstClr val="black"/>
                  </a:solidFill>
                  <a:latin typeface="Arial"/>
                  <a:cs typeface="Arial" panose="020B0604020202020204" pitchFamily="34" charset="0"/>
                  <a:sym typeface="Arial"/>
                </a:rPr>
                <a:t>cả đường tròn (360</a:t>
              </a:r>
              <a:r>
                <a:rPr lang="vi-VN" sz="4000" kern="0" smtClean="0">
                  <a:solidFill>
                    <a:prstClr val="black"/>
                  </a:solidFill>
                  <a:latin typeface="Arial"/>
                  <a:cs typeface="Arial" panose="020B0604020202020204" pitchFamily="34" charset="0"/>
                  <a:sym typeface="Arial"/>
                </a:rPr>
                <a:t>°).</a:t>
              </a:r>
              <a:endParaRPr lang="en-US" sz="4000" kern="0" smtClean="0">
                <a:solidFill>
                  <a:prstClr val="black"/>
                </a:solidFill>
                <a:latin typeface="Arial"/>
                <a:cs typeface="Arial" panose="020B0604020202020204" pitchFamily="34" charset="0"/>
                <a:sym typeface="Aria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63400" y="580635"/>
              <a:ext cx="5715000" cy="5171277"/>
            </a:xfrm>
            <a:prstGeom prst="rect">
              <a:avLst/>
            </a:prstGeom>
          </p:spPr>
        </p:pic>
        <p:sp>
          <p:nvSpPr>
            <p:cNvPr id="4" name="Rectangle 3"/>
            <p:cNvSpPr/>
            <p:nvPr/>
          </p:nvSpPr>
          <p:spPr>
            <a:xfrm>
              <a:off x="304800" y="5797216"/>
              <a:ext cx="17373600" cy="1824923"/>
            </a:xfrm>
            <a:prstGeom prst="rect">
              <a:avLst/>
            </a:prstGeom>
          </p:spPr>
          <p:txBody>
            <a:bodyPr wrap="square">
              <a:spAutoFit/>
            </a:bodyPr>
            <a:lstStyle/>
            <a:p>
              <a:pPr lvl="0" algn="just">
                <a:lnSpc>
                  <a:spcPct val="150000"/>
                </a:lnSpc>
                <a:spcBef>
                  <a:spcPts val="600"/>
                </a:spcBef>
                <a:spcAft>
                  <a:spcPts val="600"/>
                </a:spcAft>
                <a:buClr>
                  <a:srgbClr val="000000"/>
                </a:buClr>
                <a:defRPr/>
              </a:pPr>
              <a:r>
                <a:rPr lang="vi-VN" sz="4000" kern="0" smtClean="0">
                  <a:solidFill>
                    <a:prstClr val="black"/>
                  </a:solidFill>
                  <a:latin typeface="Arial"/>
                  <a:cs typeface="Arial" panose="020B0604020202020204" pitchFamily="34" charset="0"/>
                  <a:sym typeface="Arial"/>
                </a:rPr>
                <a:t>a) Tính </a:t>
              </a:r>
              <a:r>
                <a:rPr lang="vi-VN" sz="4000" kern="0">
                  <a:solidFill>
                    <a:prstClr val="black"/>
                  </a:solidFill>
                  <a:latin typeface="Arial"/>
                  <a:cs typeface="Arial" panose="020B0604020202020204" pitchFamily="34" charset="0"/>
                  <a:sym typeface="Arial"/>
                </a:rPr>
                <a:t>số đo của mỗi cung tròn ứng với hình quạt </a:t>
              </a:r>
              <a:r>
                <a:rPr lang="vi-VN" sz="4000" kern="0" smtClean="0">
                  <a:solidFill>
                    <a:prstClr val="black"/>
                  </a:solidFill>
                  <a:latin typeface="Arial"/>
                  <a:cs typeface="Arial" panose="020B0604020202020204" pitchFamily="34" charset="0"/>
                  <a:sym typeface="Arial"/>
                </a:rPr>
                <a:t>màu</a:t>
              </a:r>
              <a:r>
                <a:rPr lang="en-US" sz="4000" kern="0" smtClean="0">
                  <a:solidFill>
                    <a:prstClr val="black"/>
                  </a:solidFill>
                  <a:latin typeface="Arial"/>
                  <a:cs typeface="Arial" panose="020B0604020202020204" pitchFamily="34" charset="0"/>
                  <a:sym typeface="Arial"/>
                </a:rPr>
                <a:t> </a:t>
              </a:r>
              <a:r>
                <a:rPr lang="vi-VN" sz="4000" kern="0" smtClean="0">
                  <a:solidFill>
                    <a:prstClr val="black"/>
                  </a:solidFill>
                  <a:latin typeface="Arial"/>
                  <a:cs typeface="Arial" panose="020B0604020202020204" pitchFamily="34" charset="0"/>
                  <a:sym typeface="Arial"/>
                </a:rPr>
                <a:t>tím</a:t>
              </a:r>
              <a:r>
                <a:rPr lang="vi-VN" sz="4000" kern="0">
                  <a:solidFill>
                    <a:prstClr val="black"/>
                  </a:solidFill>
                  <a:latin typeface="Arial"/>
                  <a:cs typeface="Arial" panose="020B0604020202020204" pitchFamily="34" charset="0"/>
                  <a:sym typeface="Arial"/>
                </a:rPr>
                <a:t>, màu cam và màu đỏ</a:t>
              </a:r>
              <a:r>
                <a:rPr lang="vi-VN" sz="4000" kern="0" smtClean="0">
                  <a:solidFill>
                    <a:prstClr val="black"/>
                  </a:solidFill>
                  <a:latin typeface="Arial"/>
                  <a:cs typeface="Arial" panose="020B0604020202020204" pitchFamily="34" charset="0"/>
                  <a:sym typeface="Arial"/>
                </a:rPr>
                <a:t>.</a:t>
              </a:r>
              <a:endParaRPr lang="en-US" sz="4000" kern="0" smtClean="0">
                <a:solidFill>
                  <a:prstClr val="black"/>
                </a:solidFill>
                <a:latin typeface="Arial"/>
                <a:cs typeface="Arial" panose="020B0604020202020204" pitchFamily="34" charset="0"/>
                <a:sym typeface="Arial"/>
              </a:endParaRPr>
            </a:p>
          </p:txBody>
        </p:sp>
      </p:grpSp>
      <p:sp>
        <p:nvSpPr>
          <p:cNvPr id="15" name="Freeform 9"/>
          <p:cNvSpPr/>
          <p:nvPr/>
        </p:nvSpPr>
        <p:spPr>
          <a:xfrm>
            <a:off x="16078200" y="7277100"/>
            <a:ext cx="1600200" cy="2590800"/>
          </a:xfrm>
          <a:custGeom>
            <a:avLst/>
            <a:gdLst/>
            <a:ahLst/>
            <a:cxnLst/>
            <a:rect l="l" t="t" r="r" b="b"/>
            <a:pathLst>
              <a:path w="2525458" h="4114800">
                <a:moveTo>
                  <a:pt x="0" y="0"/>
                </a:moveTo>
                <a:lnTo>
                  <a:pt x="2525458" y="0"/>
                </a:lnTo>
                <a:lnTo>
                  <a:pt x="2525458" y="4114800"/>
                </a:lnTo>
                <a:lnTo>
                  <a:pt x="0" y="4114800"/>
                </a:lnTo>
                <a:lnTo>
                  <a:pt x="0" y="0"/>
                </a:lnTo>
                <a:close/>
              </a:path>
            </a:pathLst>
          </a:custGeom>
          <a:blipFill>
            <a:blip r:embed="rId3">
              <a:extLst>
                <a:ext uri="{96DAC541-7B7A-43D3-8B79-37D633B846F1}">
                  <asvg:svgBlip xmlns="" xmlns:asvg="http://schemas.microsoft.com/office/drawing/2016/SVG/main" r:embed="rId17"/>
                </a:ext>
              </a:extLst>
            </a:blip>
            <a:stretch>
              <a:fillRect/>
            </a:stretch>
          </a:blipFill>
        </p:spPr>
      </p:sp>
      <p:sp>
        <p:nvSpPr>
          <p:cNvPr id="9" name="Rectangle 8"/>
          <p:cNvSpPr/>
          <p:nvPr/>
        </p:nvSpPr>
        <p:spPr>
          <a:xfrm>
            <a:off x="457200" y="7810500"/>
            <a:ext cx="15087600" cy="1938992"/>
          </a:xfrm>
          <a:prstGeom prst="rect">
            <a:avLst/>
          </a:prstGeom>
        </p:spPr>
        <p:txBody>
          <a:bodyPr wrap="square">
            <a:spAutoFit/>
          </a:bodyPr>
          <a:lstStyle/>
          <a:p>
            <a:pPr lvl="0" algn="just">
              <a:lnSpc>
                <a:spcPct val="150000"/>
              </a:lnSpc>
              <a:spcBef>
                <a:spcPts val="600"/>
              </a:spcBef>
              <a:spcAft>
                <a:spcPts val="600"/>
              </a:spcAft>
              <a:buClr>
                <a:srgbClr val="000000"/>
              </a:buClr>
              <a:defRPr/>
            </a:pPr>
            <a:r>
              <a:rPr lang="vi-VN" sz="4000" kern="0">
                <a:solidFill>
                  <a:prstClr val="black"/>
                </a:solidFill>
                <a:latin typeface="Arial"/>
                <a:cs typeface="Arial" panose="020B0604020202020204" pitchFamily="34" charset="0"/>
                <a:sym typeface="Arial"/>
              </a:rPr>
              <a:t>b) Tính số đo của cung còn lại (ứng với hình quạt màu</a:t>
            </a:r>
            <a:r>
              <a:rPr lang="en-US" sz="4000" kern="0">
                <a:solidFill>
                  <a:prstClr val="black"/>
                </a:solidFill>
                <a:latin typeface="Arial"/>
                <a:cs typeface="Arial" panose="020B0604020202020204" pitchFamily="34" charset="0"/>
                <a:sym typeface="Arial"/>
              </a:rPr>
              <a:t> </a:t>
            </a:r>
            <a:r>
              <a:rPr lang="vi-VN" sz="4000" kern="0">
                <a:solidFill>
                  <a:prstClr val="black"/>
                </a:solidFill>
                <a:latin typeface="Arial"/>
                <a:cs typeface="Arial" panose="020B0604020202020204" pitchFamily="34" charset="0"/>
                <a:sym typeface="Arial"/>
              </a:rPr>
              <a:t>xanh) bằng hai cách.</a:t>
            </a:r>
            <a:endParaRPr lang="en-US" sz="4000" kern="0">
              <a:solidFill>
                <a:prstClr val="black"/>
              </a:solidFill>
              <a:latin typeface="Arial"/>
              <a:cs typeface="Arial" panose="020B0604020202020204" pitchFamily="34" charset="0"/>
              <a:sym typeface="Arial"/>
            </a:endParaRPr>
          </a:p>
        </p:txBody>
      </p:sp>
    </p:spTree>
    <p:extLst>
      <p:ext uri="{BB962C8B-B14F-4D97-AF65-F5344CB8AC3E}">
        <p14:creationId xmlns:p14="http://schemas.microsoft.com/office/powerpoint/2010/main" val="1448615293"/>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6EA"/>
        </a:solidFill>
        <a:effectLst/>
      </p:bgPr>
    </p:bg>
    <p:spTree>
      <p:nvGrpSpPr>
        <p:cNvPr id="1" name=""/>
        <p:cNvGrpSpPr/>
        <p:nvPr/>
      </p:nvGrpSpPr>
      <p:grpSpPr>
        <a:xfrm>
          <a:off x="0" y="0"/>
          <a:ext cx="0" cy="0"/>
          <a:chOff x="0" y="0"/>
          <a:chExt cx="0" cy="0"/>
        </a:xfrm>
      </p:grpSpPr>
      <p:grpSp>
        <p:nvGrpSpPr>
          <p:cNvPr id="11" name="Group 10"/>
          <p:cNvGrpSpPr/>
          <p:nvPr/>
        </p:nvGrpSpPr>
        <p:grpSpPr>
          <a:xfrm>
            <a:off x="533400" y="190500"/>
            <a:ext cx="1981200" cy="1447800"/>
            <a:chOff x="1844842" y="8071184"/>
            <a:chExt cx="1981200" cy="1447800"/>
          </a:xfrm>
          <a:scene3d>
            <a:camera prst="orthographicFront">
              <a:rot lat="0" lon="0" rev="0"/>
            </a:camera>
            <a:lightRig rig="balanced" dir="t">
              <a:rot lat="0" lon="0" rev="8700000"/>
            </a:lightRig>
          </a:scene3d>
        </p:grpSpPr>
        <p:sp>
          <p:nvSpPr>
            <p:cNvPr id="12" name="Freeform 13"/>
            <p:cNvSpPr/>
            <p:nvPr/>
          </p:nvSpPr>
          <p:spPr>
            <a:xfrm flipH="1">
              <a:off x="1844842" y="8071184"/>
              <a:ext cx="1981200" cy="1447800"/>
            </a:xfrm>
            <a:custGeom>
              <a:avLst/>
              <a:gdLst/>
              <a:ahLst/>
              <a:cxnLst/>
              <a:rect l="l" t="t" r="r" b="b"/>
              <a:pathLst>
                <a:path w="2488341" h="2117352">
                  <a:moveTo>
                    <a:pt x="2488341" y="0"/>
                  </a:moveTo>
                  <a:lnTo>
                    <a:pt x="0" y="0"/>
                  </a:lnTo>
                  <a:lnTo>
                    <a:pt x="0" y="2117352"/>
                  </a:lnTo>
                  <a:lnTo>
                    <a:pt x="2488341" y="2117352"/>
                  </a:lnTo>
                  <a:lnTo>
                    <a:pt x="2488341" y="0"/>
                  </a:lnTo>
                  <a:close/>
                </a:path>
              </a:pathLst>
            </a:custGeom>
            <a:blipFill>
              <a:blip r:embed="rId2">
                <a:extLst>
                  <a:ext uri="{96DAC541-7B7A-43D3-8B79-37D633B846F1}">
                    <asvg:svgBlip xmlns="" xmlns:asvg="http://schemas.microsoft.com/office/drawing/2016/SVG/main" r:embed="rId9"/>
                  </a:ext>
                </a:extLst>
              </a:blip>
              <a:stretch>
                <a:fillRect/>
              </a:stretch>
            </a:blipFill>
            <a:ln>
              <a:noFill/>
            </a:ln>
            <a:effectLst>
              <a:outerShdw blurRad="44450" dist="27940" dir="5400000" algn="ctr">
                <a:srgbClr val="000000">
                  <a:alpha val="32000"/>
                </a:srgbClr>
              </a:outerShdw>
            </a:effectLst>
            <a:sp3d>
              <a:bevelT w="190500" h="38100"/>
            </a:sp3d>
          </p:spPr>
        </p:sp>
        <p:sp>
          <p:nvSpPr>
            <p:cNvPr id="13" name="Rectangle 12"/>
            <p:cNvSpPr/>
            <p:nvPr/>
          </p:nvSpPr>
          <p:spPr>
            <a:xfrm>
              <a:off x="2223825" y="8338717"/>
              <a:ext cx="1326004" cy="707886"/>
            </a:xfrm>
            <a:prstGeom prst="rect">
              <a:avLst/>
            </a:prstGeom>
            <a:ln>
              <a:noFill/>
            </a:ln>
            <a:effectLst>
              <a:outerShdw blurRad="44450" dist="27940" dir="5400000" algn="ctr">
                <a:srgbClr val="000000">
                  <a:alpha val="32000"/>
                </a:srgbClr>
              </a:outerShdw>
            </a:effectLst>
            <a:sp3d>
              <a:bevelT w="190500" h="38100"/>
            </a:sp3d>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smtClean="0">
                  <a:ln>
                    <a:noFill/>
                  </a:ln>
                  <a:solidFill>
                    <a:prstClr val="black"/>
                  </a:solidFill>
                  <a:effectLst/>
                  <a:uLnTx/>
                  <a:uFillTx/>
                  <a:latin typeface="Arial"/>
                  <a:ea typeface="+mn-ea"/>
                  <a:cs typeface="Arial" panose="020B0604020202020204" pitchFamily="34" charset="0"/>
                  <a:sym typeface="Arial"/>
                </a:rPr>
                <a:t>Giải:</a:t>
              </a: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grpSp>
      <mc:AlternateContent xmlns:mc="http://schemas.openxmlformats.org/markup-compatibility/2006" xmlns:a14="http://schemas.microsoft.com/office/drawing/2010/main">
        <mc:Choice Requires="a14">
          <p:sp>
            <p:nvSpPr>
              <p:cNvPr id="3" name="Rectangle 2"/>
              <p:cNvSpPr/>
              <p:nvPr/>
            </p:nvSpPr>
            <p:spPr>
              <a:xfrm>
                <a:off x="7086600" y="1722284"/>
                <a:ext cx="10668000" cy="8374216"/>
              </a:xfrm>
              <a:prstGeom prst="rect">
                <a:avLst/>
              </a:prstGeom>
            </p:spPr>
            <p:txBody>
              <a:bodyPr wrap="square">
                <a:spAutoFit/>
              </a:bodyPr>
              <a:lstStyle/>
              <a:p>
                <a:pPr algn="just">
                  <a:lnSpc>
                    <a:spcPct val="150000"/>
                  </a:lnSpc>
                  <a:spcBef>
                    <a:spcPts val="300"/>
                  </a:spcBef>
                  <a:spcAft>
                    <a:spcPts val="300"/>
                  </a:spcAft>
                </a:pPr>
                <a:r>
                  <a:rPr lang="vi-VN" sz="4000" smtClean="0">
                    <a:ea typeface="Malgun Gothic" panose="020B0503020000020004" pitchFamily="34" charset="-127"/>
                    <a:cs typeface="Times New Roman" panose="02020603050405020304" pitchFamily="18" charset="0"/>
                  </a:rPr>
                  <a:t>a) Số </a:t>
                </a:r>
                <a:r>
                  <a:rPr lang="vi-VN" sz="4000">
                    <a:ea typeface="Malgun Gothic" panose="020B0503020000020004" pitchFamily="34" charset="-127"/>
                    <a:cs typeface="Times New Roman" panose="02020603050405020304" pitchFamily="18" charset="0"/>
                  </a:rPr>
                  <a:t>đo </a:t>
                </a:r>
                <a:r>
                  <a:rPr lang="en-US" sz="4000">
                    <a:effectLst/>
                    <a:ea typeface="Malgun Gothic" panose="020B0503020000020004" pitchFamily="34" charset="-127"/>
                    <a:cs typeface="Times New Roman" panose="02020603050405020304" pitchFamily="18" charset="0"/>
                  </a:rPr>
                  <a:t>cung</a:t>
                </a:r>
                <a:r>
                  <a:rPr lang="vi-VN" sz="4000">
                    <a:effectLst/>
                    <a:ea typeface="Malgun Gothic" panose="020B0503020000020004" pitchFamily="34" charset="-127"/>
                    <a:cs typeface="Times New Roman" panose="02020603050405020304" pitchFamily="18" charset="0"/>
                  </a:rPr>
                  <a:t> tròn ứng với hình quạt màu tím</a:t>
                </a:r>
                <a:r>
                  <a:rPr lang="vi-VN" sz="4000" smtClean="0">
                    <a:effectLst/>
                    <a:ea typeface="Malgun Gothic" panose="020B0503020000020004" pitchFamily="34" charset="-127"/>
                    <a:cs typeface="Times New Roman" panose="02020603050405020304" pitchFamily="18" charset="0"/>
                  </a:rPr>
                  <a:t>:</a:t>
                </a:r>
                <a:endParaRPr lang="en-US" sz="4000" smtClean="0">
                  <a:effectLst/>
                  <a:ea typeface="Malgun Gothic" panose="020B0503020000020004" pitchFamily="34" charset="-127"/>
                  <a:cs typeface="Times New Roman" panose="02020603050405020304" pitchFamily="18" charset="0"/>
                </a:endParaRPr>
              </a:p>
              <a:p>
                <a:pPr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f>
                        <m:f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40</m:t>
                          </m:r>
                        </m:num>
                        <m:den>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100</m:t>
                          </m:r>
                        </m:den>
                      </m:f>
                      <m:r>
                        <a:rPr lang="en-US" sz="4000" i="1">
                          <a:effectLst/>
                          <a:latin typeface="Cambria Math" panose="02040503050406030204" pitchFamily="18" charset="0"/>
                          <a:ea typeface="Malgun Gothic" panose="020B0503020000020004" pitchFamily="34" charset="-127"/>
                          <a:cs typeface="Cambria Math" panose="02040503050406030204" pitchFamily="18" charset="0"/>
                        </a:rPr>
                        <m:t>⋅</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36</m:t>
                      </m:r>
                      <m:sSup>
                        <m:sSup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0</m:t>
                          </m:r>
                        </m:e>
                        <m:sup>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0</m:t>
                          </m:r>
                        </m:sup>
                      </m:sSup>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=14</m:t>
                      </m:r>
                      <m:sSup>
                        <m:sSup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4</m:t>
                          </m:r>
                        </m:e>
                        <m:sup>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0</m:t>
                          </m:r>
                        </m:sup>
                      </m:sSup>
                    </m:oMath>
                  </m:oMathPara>
                </a14:m>
                <a:endParaRPr lang="en-US" sz="4000">
                  <a:effectLst/>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vi-VN" sz="4000">
                    <a:effectLst/>
                    <a:ea typeface="Malgun Gothic" panose="020B0503020000020004" pitchFamily="34" charset="-127"/>
                    <a:cs typeface="Times New Roman" panose="02020603050405020304" pitchFamily="18" charset="0"/>
                  </a:rPr>
                  <a:t>Số đo cung tròn ứng với hình quạt màu cam</a:t>
                </a:r>
                <a:r>
                  <a:rPr lang="vi-VN" sz="4000" smtClean="0">
                    <a:effectLst/>
                    <a:ea typeface="Malgun Gothic" panose="020B0503020000020004" pitchFamily="34" charset="-127"/>
                    <a:cs typeface="Times New Roman" panose="02020603050405020304" pitchFamily="18" charset="0"/>
                  </a:rPr>
                  <a:t>:</a:t>
                </a:r>
                <a:endParaRPr lang="en-US" sz="4000" smtClean="0">
                  <a:effectLst/>
                  <a:ea typeface="Malgun Gothic" panose="020B0503020000020004" pitchFamily="34" charset="-127"/>
                  <a:cs typeface="Times New Roman" panose="02020603050405020304" pitchFamily="18" charset="0"/>
                </a:endParaRPr>
              </a:p>
              <a:p>
                <a:pPr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f>
                        <m:f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vi-VN" sz="4000" i="1">
                              <a:effectLst/>
                              <a:latin typeface="Cambria Math" panose="02040503050406030204" pitchFamily="18" charset="0"/>
                              <a:ea typeface="Malgun Gothic" panose="020B0503020000020004" pitchFamily="34" charset="-127"/>
                              <a:cs typeface="Times New Roman" panose="02020603050405020304" pitchFamily="18" charset="0"/>
                            </a:rPr>
                            <m:t>10</m:t>
                          </m:r>
                        </m:num>
                        <m:den>
                          <m:r>
                            <a:rPr lang="vi-VN" sz="4000" i="1">
                              <a:effectLst/>
                              <a:latin typeface="Cambria Math" panose="02040503050406030204" pitchFamily="18" charset="0"/>
                              <a:ea typeface="Malgun Gothic" panose="020B0503020000020004" pitchFamily="34" charset="-127"/>
                              <a:cs typeface="Times New Roman" panose="02020603050405020304" pitchFamily="18" charset="0"/>
                            </a:rPr>
                            <m:t>100</m:t>
                          </m:r>
                        </m:den>
                      </m:f>
                      <m:r>
                        <a:rPr lang="vi-VN" sz="4000" i="1">
                          <a:effectLst/>
                          <a:latin typeface="Cambria Math" panose="02040503050406030204" pitchFamily="18" charset="0"/>
                          <a:ea typeface="Malgun Gothic" panose="020B0503020000020004" pitchFamily="34" charset="-127"/>
                          <a:cs typeface="Cambria Math" panose="02040503050406030204" pitchFamily="18" charset="0"/>
                        </a:rPr>
                        <m:t>⋅</m:t>
                      </m:r>
                      <m:r>
                        <a:rPr lang="vi-VN" sz="4000" i="1">
                          <a:effectLst/>
                          <a:latin typeface="Cambria Math" panose="02040503050406030204" pitchFamily="18" charset="0"/>
                          <a:ea typeface="Malgun Gothic" panose="020B0503020000020004" pitchFamily="34" charset="-127"/>
                          <a:cs typeface="Times New Roman" panose="02020603050405020304" pitchFamily="18" charset="0"/>
                        </a:rPr>
                        <m:t>36</m:t>
                      </m:r>
                      <m:sSup>
                        <m:sSup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vi-VN" sz="4000" i="1">
                              <a:effectLst/>
                              <a:latin typeface="Cambria Math" panose="02040503050406030204" pitchFamily="18" charset="0"/>
                              <a:ea typeface="Malgun Gothic" panose="020B0503020000020004" pitchFamily="34" charset="-127"/>
                              <a:cs typeface="Times New Roman" panose="02020603050405020304" pitchFamily="18" charset="0"/>
                            </a:rPr>
                            <m:t>0</m:t>
                          </m:r>
                        </m:e>
                        <m:sup>
                          <m:r>
                            <a:rPr lang="vi-VN" sz="4000" i="1">
                              <a:effectLst/>
                              <a:latin typeface="Cambria Math" panose="02040503050406030204" pitchFamily="18" charset="0"/>
                              <a:ea typeface="Malgun Gothic" panose="020B0503020000020004" pitchFamily="34" charset="-127"/>
                              <a:cs typeface="Times New Roman" panose="02020603050405020304" pitchFamily="18" charset="0"/>
                            </a:rPr>
                            <m:t>0</m:t>
                          </m:r>
                        </m:sup>
                      </m:sSup>
                      <m:r>
                        <a:rPr lang="vi-VN" sz="4000" i="1">
                          <a:effectLst/>
                          <a:latin typeface="Cambria Math" panose="02040503050406030204" pitchFamily="18" charset="0"/>
                          <a:ea typeface="Malgun Gothic" panose="020B0503020000020004" pitchFamily="34" charset="-127"/>
                          <a:cs typeface="Times New Roman" panose="02020603050405020304" pitchFamily="18" charset="0"/>
                        </a:rPr>
                        <m:t>=3</m:t>
                      </m:r>
                      <m:sSup>
                        <m:sSup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vi-VN" sz="4000" i="1">
                              <a:effectLst/>
                              <a:latin typeface="Cambria Math" panose="02040503050406030204" pitchFamily="18" charset="0"/>
                              <a:ea typeface="Malgun Gothic" panose="020B0503020000020004" pitchFamily="34" charset="-127"/>
                              <a:cs typeface="Times New Roman" panose="02020603050405020304" pitchFamily="18" charset="0"/>
                            </a:rPr>
                            <m:t>6</m:t>
                          </m:r>
                        </m:e>
                        <m:sup>
                          <m:r>
                            <a:rPr lang="vi-VN" sz="4000" i="1">
                              <a:effectLst/>
                              <a:latin typeface="Cambria Math" panose="02040503050406030204" pitchFamily="18" charset="0"/>
                              <a:ea typeface="Malgun Gothic" panose="020B0503020000020004" pitchFamily="34" charset="-127"/>
                              <a:cs typeface="Times New Roman" panose="02020603050405020304" pitchFamily="18" charset="0"/>
                            </a:rPr>
                            <m:t>0</m:t>
                          </m:r>
                        </m:sup>
                      </m:sSup>
                    </m:oMath>
                  </m:oMathPara>
                </a14:m>
                <a:endParaRPr lang="en-US" sz="4000">
                  <a:effectLst/>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vi-VN" sz="4000">
                    <a:effectLst/>
                    <a:ea typeface="Malgun Gothic" panose="020B0503020000020004" pitchFamily="34" charset="-127"/>
                    <a:cs typeface="Times New Roman" panose="02020603050405020304" pitchFamily="18" charset="0"/>
                  </a:rPr>
                  <a:t>Số đo cung tròn ứng với hình quạt màu đỏ</a:t>
                </a:r>
                <a:r>
                  <a:rPr lang="vi-VN" sz="4000" smtClean="0">
                    <a:effectLst/>
                    <a:ea typeface="Malgun Gothic" panose="020B0503020000020004" pitchFamily="34" charset="-127"/>
                    <a:cs typeface="Times New Roman" panose="02020603050405020304" pitchFamily="18" charset="0"/>
                  </a:rPr>
                  <a:t>:</a:t>
                </a:r>
                <a:endParaRPr lang="en-US" sz="4000" smtClean="0">
                  <a:effectLst/>
                  <a:ea typeface="Malgun Gothic" panose="020B0503020000020004" pitchFamily="34" charset="-127"/>
                  <a:cs typeface="Times New Roman" panose="02020603050405020304" pitchFamily="18" charset="0"/>
                </a:endParaRPr>
              </a:p>
              <a:p>
                <a:pPr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f>
                        <m:f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vi-VN" sz="4000" i="1">
                              <a:effectLst/>
                              <a:latin typeface="Cambria Math" panose="02040503050406030204" pitchFamily="18" charset="0"/>
                              <a:ea typeface="Malgun Gothic" panose="020B0503020000020004" pitchFamily="34" charset="-127"/>
                              <a:cs typeface="Times New Roman" panose="02020603050405020304" pitchFamily="18" charset="0"/>
                            </a:rPr>
                            <m:t>20</m:t>
                          </m:r>
                        </m:num>
                        <m:den>
                          <m:r>
                            <a:rPr lang="vi-VN" sz="4000" i="1">
                              <a:effectLst/>
                              <a:latin typeface="Cambria Math" panose="02040503050406030204" pitchFamily="18" charset="0"/>
                              <a:ea typeface="Malgun Gothic" panose="020B0503020000020004" pitchFamily="34" charset="-127"/>
                              <a:cs typeface="Times New Roman" panose="02020603050405020304" pitchFamily="18" charset="0"/>
                            </a:rPr>
                            <m:t>100</m:t>
                          </m:r>
                        </m:den>
                      </m:f>
                      <m:r>
                        <a:rPr lang="vi-VN" sz="4000" i="1">
                          <a:effectLst/>
                          <a:latin typeface="Cambria Math" panose="02040503050406030204" pitchFamily="18" charset="0"/>
                          <a:ea typeface="Malgun Gothic" panose="020B0503020000020004" pitchFamily="34" charset="-127"/>
                          <a:cs typeface="Cambria Math" panose="02040503050406030204" pitchFamily="18" charset="0"/>
                        </a:rPr>
                        <m:t>⋅</m:t>
                      </m:r>
                      <m:r>
                        <a:rPr lang="vi-VN" sz="4000" i="1">
                          <a:effectLst/>
                          <a:latin typeface="Cambria Math" panose="02040503050406030204" pitchFamily="18" charset="0"/>
                          <a:ea typeface="Malgun Gothic" panose="020B0503020000020004" pitchFamily="34" charset="-127"/>
                          <a:cs typeface="Times New Roman" panose="02020603050405020304" pitchFamily="18" charset="0"/>
                        </a:rPr>
                        <m:t>36</m:t>
                      </m:r>
                      <m:sSup>
                        <m:sSup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vi-VN" sz="4000" i="1">
                              <a:effectLst/>
                              <a:latin typeface="Cambria Math" panose="02040503050406030204" pitchFamily="18" charset="0"/>
                              <a:ea typeface="Malgun Gothic" panose="020B0503020000020004" pitchFamily="34" charset="-127"/>
                              <a:cs typeface="Times New Roman" panose="02020603050405020304" pitchFamily="18" charset="0"/>
                            </a:rPr>
                            <m:t>0</m:t>
                          </m:r>
                        </m:e>
                        <m:sup>
                          <m:r>
                            <a:rPr lang="vi-VN" sz="4000" i="1">
                              <a:effectLst/>
                              <a:latin typeface="Cambria Math" panose="02040503050406030204" pitchFamily="18" charset="0"/>
                              <a:ea typeface="Malgun Gothic" panose="020B0503020000020004" pitchFamily="34" charset="-127"/>
                              <a:cs typeface="Times New Roman" panose="02020603050405020304" pitchFamily="18" charset="0"/>
                            </a:rPr>
                            <m:t>0</m:t>
                          </m:r>
                        </m:sup>
                      </m:sSup>
                      <m:r>
                        <a:rPr lang="vi-VN" sz="4000" i="1">
                          <a:effectLst/>
                          <a:latin typeface="Cambria Math" panose="02040503050406030204" pitchFamily="18" charset="0"/>
                          <a:ea typeface="Malgun Gothic" panose="020B0503020000020004" pitchFamily="34" charset="-127"/>
                          <a:cs typeface="Times New Roman" panose="02020603050405020304" pitchFamily="18" charset="0"/>
                        </a:rPr>
                        <m:t>=7</m:t>
                      </m:r>
                      <m:sSup>
                        <m:sSup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vi-VN" sz="4000" i="1">
                              <a:effectLst/>
                              <a:latin typeface="Cambria Math" panose="02040503050406030204" pitchFamily="18" charset="0"/>
                              <a:ea typeface="Malgun Gothic" panose="020B0503020000020004" pitchFamily="34" charset="-127"/>
                              <a:cs typeface="Times New Roman" panose="02020603050405020304" pitchFamily="18" charset="0"/>
                            </a:rPr>
                            <m:t>2</m:t>
                          </m:r>
                        </m:e>
                        <m:sup>
                          <m:r>
                            <a:rPr lang="vi-VN" sz="4000" i="1">
                              <a:effectLst/>
                              <a:latin typeface="Cambria Math" panose="02040503050406030204" pitchFamily="18" charset="0"/>
                              <a:ea typeface="Malgun Gothic" panose="020B0503020000020004" pitchFamily="34" charset="-127"/>
                              <a:cs typeface="Times New Roman" panose="02020603050405020304" pitchFamily="18" charset="0"/>
                            </a:rPr>
                            <m:t>0</m:t>
                          </m:r>
                        </m:sup>
                      </m:sSup>
                    </m:oMath>
                  </m:oMathPara>
                </a14:m>
                <a:endParaRPr lang="en-US" sz="4000">
                  <a:effectLst/>
                  <a:ea typeface="Calibri" panose="020F050202020403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7086600" y="1722284"/>
                <a:ext cx="10668000" cy="8374216"/>
              </a:xfrm>
              <a:prstGeom prst="rect">
                <a:avLst/>
              </a:prstGeom>
              <a:blipFill>
                <a:blip r:embed="rId10"/>
                <a:stretch>
                  <a:fillRect l="-2057" r="-629"/>
                </a:stretch>
              </a:blipFill>
            </p:spPr>
            <p:txBody>
              <a:bodyPr/>
              <a:lstStyle/>
              <a:p>
                <a:r>
                  <a:rPr lang="en-US">
                    <a:noFill/>
                  </a:rPr>
                  <a:t> </a:t>
                </a:r>
              </a:p>
            </p:txBody>
          </p:sp>
        </mc:Fallback>
      </mc:AlternateContent>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33400" y="2015885"/>
            <a:ext cx="5715000" cy="5171277"/>
          </a:xfrm>
          <a:prstGeom prst="rect">
            <a:avLst/>
          </a:prstGeom>
        </p:spPr>
      </p:pic>
      <p:sp>
        <p:nvSpPr>
          <p:cNvPr id="16" name="Freeform 9"/>
          <p:cNvSpPr/>
          <p:nvPr/>
        </p:nvSpPr>
        <p:spPr>
          <a:xfrm flipH="1">
            <a:off x="735179" y="7581900"/>
            <a:ext cx="1579408" cy="2458453"/>
          </a:xfrm>
          <a:custGeom>
            <a:avLst/>
            <a:gdLst/>
            <a:ahLst/>
            <a:cxnLst/>
            <a:rect l="l" t="t" r="r" b="b"/>
            <a:pathLst>
              <a:path w="2525458" h="4114800">
                <a:moveTo>
                  <a:pt x="0" y="0"/>
                </a:moveTo>
                <a:lnTo>
                  <a:pt x="2525458" y="0"/>
                </a:lnTo>
                <a:lnTo>
                  <a:pt x="2525458" y="4114800"/>
                </a:lnTo>
                <a:lnTo>
                  <a:pt x="0" y="4114800"/>
                </a:lnTo>
                <a:lnTo>
                  <a:pt x="0" y="0"/>
                </a:lnTo>
                <a:close/>
              </a:path>
            </a:pathLst>
          </a:custGeom>
          <a:blipFill>
            <a:blip r:embed="rId12">
              <a:extLst>
                <a:ext uri="{96DAC541-7B7A-43D3-8B79-37D633B846F1}">
                  <asvg:svgBlip xmlns="" xmlns:asvg="http://schemas.microsoft.com/office/drawing/2016/SVG/main" r:embed="rId17"/>
                </a:ext>
              </a:extLst>
            </a:blip>
            <a:stretch>
              <a:fillRect/>
            </a:stretch>
          </a:blipFill>
        </p:spPr>
      </p:sp>
    </p:spTree>
    <p:extLst>
      <p:ext uri="{BB962C8B-B14F-4D97-AF65-F5344CB8AC3E}">
        <p14:creationId xmlns:p14="http://schemas.microsoft.com/office/powerpoint/2010/main" val="4132284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left)">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wipe(up)">
                                      <p:cBhvr>
                                        <p:cTn id="19" dur="500"/>
                                        <p:tgtEl>
                                          <p:spTgt spid="3">
                                            <p:txEl>
                                              <p:pRg st="0" end="0"/>
                                            </p:txEl>
                                          </p:spTgt>
                                        </p:tgtEl>
                                      </p:cBhvr>
                                    </p:animEffect>
                                  </p:childTnLst>
                                </p:cTn>
                              </p:par>
                              <p:par>
                                <p:cTn id="20" presetID="22" presetClass="entr" presetSubtype="1" fill="hold" nodeType="with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wipe(up)">
                                      <p:cBhvr>
                                        <p:cTn id="22" dur="5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wipe(up)">
                                      <p:cBhvr>
                                        <p:cTn id="27" dur="500"/>
                                        <p:tgtEl>
                                          <p:spTgt spid="3">
                                            <p:txEl>
                                              <p:pRg st="2" end="2"/>
                                            </p:txEl>
                                          </p:spTgt>
                                        </p:tgtEl>
                                      </p:cBhvr>
                                    </p:animEffect>
                                  </p:childTnLst>
                                </p:cTn>
                              </p:par>
                              <p:par>
                                <p:cTn id="28" presetID="22" presetClass="entr" presetSubtype="1" fill="hold" nodeType="with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wipe(up)">
                                      <p:cBhvr>
                                        <p:cTn id="30" dur="5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wipe(up)">
                                      <p:cBhvr>
                                        <p:cTn id="35" dur="500"/>
                                        <p:tgtEl>
                                          <p:spTgt spid="3">
                                            <p:txEl>
                                              <p:pRg st="4" end="4"/>
                                            </p:txEl>
                                          </p:spTgt>
                                        </p:tgtEl>
                                      </p:cBhvr>
                                    </p:animEffect>
                                  </p:childTnLst>
                                </p:cTn>
                              </p:par>
                              <p:par>
                                <p:cTn id="36" presetID="22" presetClass="entr" presetSubtype="1" fill="hold" nodeType="with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Effect transition="in" filter="wipe(up)">
                                      <p:cBhvr>
                                        <p:cTn id="38"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6EA"/>
        </a:solidFill>
        <a:effectLst/>
      </p:bgPr>
    </p:bg>
    <p:spTree>
      <p:nvGrpSpPr>
        <p:cNvPr id="1" name=""/>
        <p:cNvGrpSpPr/>
        <p:nvPr/>
      </p:nvGrpSpPr>
      <p:grpSpPr>
        <a:xfrm>
          <a:off x="0" y="0"/>
          <a:ext cx="0" cy="0"/>
          <a:chOff x="0" y="0"/>
          <a:chExt cx="0" cy="0"/>
        </a:xfrm>
      </p:grpSpPr>
      <p:grpSp>
        <p:nvGrpSpPr>
          <p:cNvPr id="11" name="Group 10"/>
          <p:cNvGrpSpPr/>
          <p:nvPr/>
        </p:nvGrpSpPr>
        <p:grpSpPr>
          <a:xfrm>
            <a:off x="533400" y="190500"/>
            <a:ext cx="1981200" cy="1447800"/>
            <a:chOff x="1844842" y="8071184"/>
            <a:chExt cx="1981200" cy="1447800"/>
          </a:xfrm>
          <a:scene3d>
            <a:camera prst="orthographicFront">
              <a:rot lat="0" lon="0" rev="0"/>
            </a:camera>
            <a:lightRig rig="balanced" dir="t">
              <a:rot lat="0" lon="0" rev="8700000"/>
            </a:lightRig>
          </a:scene3d>
        </p:grpSpPr>
        <p:sp>
          <p:nvSpPr>
            <p:cNvPr id="12" name="Freeform 13"/>
            <p:cNvSpPr/>
            <p:nvPr/>
          </p:nvSpPr>
          <p:spPr>
            <a:xfrm flipH="1">
              <a:off x="1844842" y="8071184"/>
              <a:ext cx="1981200" cy="1447800"/>
            </a:xfrm>
            <a:custGeom>
              <a:avLst/>
              <a:gdLst/>
              <a:ahLst/>
              <a:cxnLst/>
              <a:rect l="l" t="t" r="r" b="b"/>
              <a:pathLst>
                <a:path w="2488341" h="2117352">
                  <a:moveTo>
                    <a:pt x="2488341" y="0"/>
                  </a:moveTo>
                  <a:lnTo>
                    <a:pt x="0" y="0"/>
                  </a:lnTo>
                  <a:lnTo>
                    <a:pt x="0" y="2117352"/>
                  </a:lnTo>
                  <a:lnTo>
                    <a:pt x="2488341" y="2117352"/>
                  </a:lnTo>
                  <a:lnTo>
                    <a:pt x="2488341" y="0"/>
                  </a:lnTo>
                  <a:close/>
                </a:path>
              </a:pathLst>
            </a:custGeom>
            <a:blipFill>
              <a:blip r:embed="rId2">
                <a:extLst>
                  <a:ext uri="{96DAC541-7B7A-43D3-8B79-37D633B846F1}">
                    <asvg:svgBlip xmlns="" xmlns:asvg="http://schemas.microsoft.com/office/drawing/2016/SVG/main" r:embed="rId9"/>
                  </a:ext>
                </a:extLst>
              </a:blip>
              <a:stretch>
                <a:fillRect/>
              </a:stretch>
            </a:blipFill>
            <a:ln>
              <a:noFill/>
            </a:ln>
            <a:effectLst>
              <a:outerShdw blurRad="44450" dist="27940" dir="5400000" algn="ctr">
                <a:srgbClr val="000000">
                  <a:alpha val="32000"/>
                </a:srgbClr>
              </a:outerShdw>
            </a:effectLst>
            <a:sp3d>
              <a:bevelT w="190500" h="38100"/>
            </a:sp3d>
          </p:spPr>
        </p:sp>
        <p:sp>
          <p:nvSpPr>
            <p:cNvPr id="13" name="Rectangle 12"/>
            <p:cNvSpPr/>
            <p:nvPr/>
          </p:nvSpPr>
          <p:spPr>
            <a:xfrm>
              <a:off x="2223825" y="8338717"/>
              <a:ext cx="1326004" cy="707886"/>
            </a:xfrm>
            <a:prstGeom prst="rect">
              <a:avLst/>
            </a:prstGeom>
            <a:ln>
              <a:noFill/>
            </a:ln>
            <a:effectLst>
              <a:outerShdw blurRad="44450" dist="27940" dir="5400000" algn="ctr">
                <a:srgbClr val="000000">
                  <a:alpha val="32000"/>
                </a:srgbClr>
              </a:outerShdw>
            </a:effectLst>
            <a:sp3d>
              <a:bevelT w="190500" h="38100"/>
            </a:sp3d>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smtClean="0">
                  <a:ln>
                    <a:noFill/>
                  </a:ln>
                  <a:solidFill>
                    <a:prstClr val="black"/>
                  </a:solidFill>
                  <a:effectLst/>
                  <a:uLnTx/>
                  <a:uFillTx/>
                  <a:latin typeface="Arial"/>
                  <a:ea typeface="+mn-ea"/>
                  <a:cs typeface="Arial" panose="020B0604020202020204" pitchFamily="34" charset="0"/>
                  <a:sym typeface="Arial"/>
                </a:rPr>
                <a:t>Giải:</a:t>
              </a: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grpSp>
      <mc:AlternateContent xmlns:mc="http://schemas.openxmlformats.org/markup-compatibility/2006" xmlns:a14="http://schemas.microsoft.com/office/drawing/2010/main">
        <mc:Choice Requires="a14">
          <p:sp>
            <p:nvSpPr>
              <p:cNvPr id="3" name="Rectangle 2"/>
              <p:cNvSpPr/>
              <p:nvPr/>
            </p:nvSpPr>
            <p:spPr>
              <a:xfrm>
                <a:off x="7086600" y="1722284"/>
                <a:ext cx="10668000" cy="6674519"/>
              </a:xfrm>
              <a:prstGeom prst="rect">
                <a:avLst/>
              </a:prstGeom>
            </p:spPr>
            <p:txBody>
              <a:bodyPr wrap="square">
                <a:spAutoFit/>
              </a:bodyPr>
              <a:lstStyle/>
              <a:p>
                <a:pPr lvl="0" algn="just">
                  <a:lnSpc>
                    <a:spcPct val="150000"/>
                  </a:lnSpc>
                  <a:defRPr/>
                </a:pPr>
                <a:r>
                  <a:rPr lang="vi-VN" sz="4000" smtClean="0">
                    <a:solidFill>
                      <a:prstClr val="black"/>
                    </a:solidFill>
                    <a:ea typeface="Malgun Gothic" panose="020B0503020000020004" pitchFamily="34" charset="-127"/>
                    <a:cs typeface="Times New Roman" panose="02020603050405020304" pitchFamily="18" charset="0"/>
                  </a:rPr>
                  <a:t>b</a:t>
                </a:r>
                <a:r>
                  <a:rPr lang="vi-VN" sz="4000">
                    <a:solidFill>
                      <a:prstClr val="black"/>
                    </a:solidFill>
                    <a:ea typeface="Malgun Gothic" panose="020B0503020000020004" pitchFamily="34" charset="-127"/>
                    <a:cs typeface="Times New Roman" panose="02020603050405020304" pitchFamily="18" charset="0"/>
                  </a:rPr>
                  <a:t>) </a:t>
                </a:r>
                <a:r>
                  <a:rPr lang="vi-VN" sz="4000" b="1">
                    <a:solidFill>
                      <a:prstClr val="black"/>
                    </a:solidFill>
                    <a:ea typeface="Malgun Gothic" panose="020B0503020000020004" pitchFamily="34" charset="-127"/>
                    <a:cs typeface="Times New Roman" panose="02020603050405020304" pitchFamily="18" charset="0"/>
                  </a:rPr>
                  <a:t>Cách 1</a:t>
                </a:r>
                <a:r>
                  <a:rPr lang="vi-VN" sz="4000" b="1" smtClean="0">
                    <a:solidFill>
                      <a:prstClr val="black"/>
                    </a:solidFill>
                    <a:ea typeface="Malgun Gothic" panose="020B0503020000020004" pitchFamily="34" charset="-127"/>
                    <a:cs typeface="Times New Roman" panose="02020603050405020304" pitchFamily="18" charset="0"/>
                  </a:rPr>
                  <a:t>.</a:t>
                </a:r>
                <a:r>
                  <a:rPr lang="en-US" sz="4000" b="1" smtClean="0">
                    <a:solidFill>
                      <a:prstClr val="black"/>
                    </a:solidFill>
                    <a:ea typeface="Malgun Gothic" panose="020B0503020000020004" pitchFamily="34" charset="-127"/>
                    <a:cs typeface="Times New Roman" panose="02020603050405020304" pitchFamily="18" charset="0"/>
                  </a:rPr>
                  <a:t> </a:t>
                </a:r>
                <a:r>
                  <a:rPr lang="vi-VN" sz="4000" smtClean="0">
                    <a:solidFill>
                      <a:prstClr val="black"/>
                    </a:solidFill>
                    <a:ea typeface="Malgun Gothic" panose="020B0503020000020004" pitchFamily="34" charset="-127"/>
                    <a:cs typeface="Times New Roman" panose="02020603050405020304" pitchFamily="18" charset="0"/>
                  </a:rPr>
                  <a:t>Số đo cung tròn ứng với hình quạt màu xanh</a:t>
                </a:r>
                <a:r>
                  <a:rPr lang="vi-VN" sz="4000">
                    <a:solidFill>
                      <a:prstClr val="black"/>
                    </a:solidFill>
                    <a:ea typeface="Malgun Gothic" panose="020B0503020000020004" pitchFamily="34" charset="-127"/>
                    <a:cs typeface="Times New Roman" panose="02020603050405020304" pitchFamily="18" charset="0"/>
                  </a:rPr>
                  <a:t>: </a:t>
                </a:r>
                <a:endParaRPr lang="en-US" sz="4000" smtClean="0">
                  <a:solidFill>
                    <a:prstClr val="black"/>
                  </a:solidFill>
                  <a:ea typeface="Malgun Gothic" panose="020B0503020000020004" pitchFamily="34" charset="-127"/>
                  <a:cs typeface="Times New Roman" panose="02020603050405020304" pitchFamily="18" charset="0"/>
                </a:endParaRPr>
              </a:p>
              <a:p>
                <a:pPr lvl="0" algn="just">
                  <a:lnSpc>
                    <a:spcPct val="150000"/>
                  </a:lnSpc>
                  <a:defRPr/>
                </a:pPr>
                <a14:m>
                  <m:oMathPara xmlns:m="http://schemas.openxmlformats.org/officeDocument/2006/math">
                    <m:oMathParaPr>
                      <m:jc m:val="centerGroup"/>
                    </m:oMathParaPr>
                    <m:oMath xmlns:m="http://schemas.openxmlformats.org/officeDocument/2006/math">
                      <m:f>
                        <m:fPr>
                          <m:ctrlP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fPr>
                        <m:num>
                          <m:r>
                            <a:rPr lang="vi-VN"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30</m:t>
                          </m:r>
                        </m:num>
                        <m:den>
                          <m:r>
                            <a:rPr lang="vi-VN"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100</m:t>
                          </m:r>
                        </m:den>
                      </m:f>
                      <m:r>
                        <a:rPr lang="vi-VN" sz="4000" i="1">
                          <a:solidFill>
                            <a:prstClr val="black"/>
                          </a:solidFill>
                          <a:latin typeface="Cambria Math" panose="02040503050406030204" pitchFamily="18" charset="0"/>
                          <a:ea typeface="Malgun Gothic" panose="020B0503020000020004" pitchFamily="34" charset="-127"/>
                          <a:cs typeface="Cambria Math" panose="02040503050406030204" pitchFamily="18" charset="0"/>
                        </a:rPr>
                        <m:t>⋅</m:t>
                      </m:r>
                      <m:r>
                        <a:rPr lang="vi-VN"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36</m:t>
                      </m:r>
                      <m:sSup>
                        <m:sSupPr>
                          <m:ctrlP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sSupPr>
                        <m:e>
                          <m:r>
                            <a:rPr lang="vi-VN"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0</m:t>
                          </m:r>
                        </m:e>
                        <m:sup>
                          <m:r>
                            <a:rPr lang="vi-VN"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0</m:t>
                          </m:r>
                        </m:sup>
                      </m:sSup>
                      <m:r>
                        <a:rPr lang="vi-VN"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=10</m:t>
                      </m:r>
                      <m:sSup>
                        <m:sSupPr>
                          <m:ctrlP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sSupPr>
                        <m:e>
                          <m:r>
                            <a:rPr lang="vi-VN"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8</m:t>
                          </m:r>
                        </m:e>
                        <m:sup>
                          <m:r>
                            <a:rPr lang="vi-VN"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0</m:t>
                          </m:r>
                        </m:sup>
                      </m:sSup>
                    </m:oMath>
                  </m:oMathPara>
                </a14:m>
                <a:endParaRPr lang="en-US" sz="4000" smtClean="0">
                  <a:solidFill>
                    <a:prstClr val="black"/>
                  </a:solidFill>
                  <a:ea typeface="Malgun Gothic" panose="020B0503020000020004" pitchFamily="34" charset="-127"/>
                  <a:cs typeface="Times New Roman" panose="02020603050405020304" pitchFamily="18" charset="0"/>
                </a:endParaRPr>
              </a:p>
              <a:p>
                <a:pPr lvl="0" algn="just" eaLnBrk="0" fontAlgn="base" hangingPunct="0">
                  <a:lnSpc>
                    <a:spcPct val="150000"/>
                  </a:lnSpc>
                  <a:spcBef>
                    <a:spcPts val="600"/>
                  </a:spcBef>
                  <a:spcAft>
                    <a:spcPts val="600"/>
                  </a:spcAft>
                </a:pPr>
                <a:r>
                  <a:rPr lang="en-US" altLang="en-US" sz="4000" b="1" i="1">
                    <a:solidFill>
                      <a:srgbClr val="000000"/>
                    </a:solidFill>
                    <a:latin typeface="Arial" panose="020B0604020202020204" pitchFamily="34" charset="0"/>
                    <a:ea typeface="Open Sans"/>
                  </a:rPr>
                  <a:t>Cách 2</a:t>
                </a:r>
                <a:r>
                  <a:rPr lang="en-US" altLang="en-US" sz="4000">
                    <a:solidFill>
                      <a:srgbClr val="000000"/>
                    </a:solidFill>
                    <a:latin typeface="Arial" panose="020B0604020202020204" pitchFamily="34" charset="0"/>
                    <a:ea typeface="Open Sans"/>
                  </a:rPr>
                  <a:t>. Số đo của cung tròn ứng với hình quạt màu xanh là:</a:t>
                </a:r>
                <a:endParaRPr lang="en-US" altLang="en-US" sz="4000">
                  <a:solidFill>
                    <a:prstClr val="black"/>
                  </a:solidFill>
                  <a:latin typeface="Arial" panose="020B0604020202020204" pitchFamily="34" charset="0"/>
                </a:endParaRPr>
              </a:p>
              <a:p>
                <a:pPr lvl="0" algn="ctr" eaLnBrk="0" fontAlgn="base" hangingPunct="0">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altLang="en-US" sz="4000" i="1" smtClean="0">
                          <a:solidFill>
                            <a:srgbClr val="000000"/>
                          </a:solidFill>
                          <a:latin typeface="Cambria Math" panose="02040503050406030204" pitchFamily="18" charset="0"/>
                          <a:ea typeface="Open Sans"/>
                        </a:rPr>
                        <m:t>360° – 36° – 72° = 108°.</m:t>
                      </m:r>
                    </m:oMath>
                  </m:oMathPara>
                </a14:m>
                <a:endParaRPr lang="en-US" altLang="en-US" sz="4000">
                  <a:solidFill>
                    <a:prstClr val="black"/>
                  </a:solidFill>
                  <a:latin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7086600" y="1722284"/>
                <a:ext cx="10668000" cy="6674519"/>
              </a:xfrm>
              <a:prstGeom prst="rect">
                <a:avLst/>
              </a:prstGeom>
              <a:blipFill>
                <a:blip r:embed="rId10"/>
                <a:stretch>
                  <a:fillRect l="-2057" r="-2000"/>
                </a:stretch>
              </a:blipFill>
            </p:spPr>
            <p:txBody>
              <a:bodyPr/>
              <a:lstStyle/>
              <a:p>
                <a:r>
                  <a:rPr lang="en-US">
                    <a:noFill/>
                  </a:rPr>
                  <a:t> </a:t>
                </a:r>
              </a:p>
            </p:txBody>
          </p:sp>
        </mc:Fallback>
      </mc:AlternateContent>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33400" y="2015885"/>
            <a:ext cx="5715000" cy="5171277"/>
          </a:xfrm>
          <a:prstGeom prst="rect">
            <a:avLst/>
          </a:prstGeom>
        </p:spPr>
      </p:pic>
      <p:pic>
        <p:nvPicPr>
          <p:cNvPr id="9" name="Picture 8"/>
          <p:cNvPicPr>
            <a:picLocks noChangeAspect="1"/>
          </p:cNvPicPr>
          <p:nvPr/>
        </p:nvPicPr>
        <p:blipFill>
          <a:blip r:embed="rId12"/>
          <a:stretch>
            <a:fillRect/>
          </a:stretch>
        </p:blipFill>
        <p:spPr>
          <a:xfrm>
            <a:off x="533400" y="9280790"/>
            <a:ext cx="2301407" cy="434710"/>
          </a:xfrm>
          <a:prstGeom prst="rect">
            <a:avLst/>
          </a:prstGeom>
        </p:spPr>
      </p:pic>
      <p:sp>
        <p:nvSpPr>
          <p:cNvPr id="10" name="Freeform 9"/>
          <p:cNvSpPr/>
          <p:nvPr/>
        </p:nvSpPr>
        <p:spPr>
          <a:xfrm>
            <a:off x="16078200" y="7277100"/>
            <a:ext cx="1600200" cy="2590800"/>
          </a:xfrm>
          <a:custGeom>
            <a:avLst/>
            <a:gdLst/>
            <a:ahLst/>
            <a:cxnLst/>
            <a:rect l="l" t="t" r="r" b="b"/>
            <a:pathLst>
              <a:path w="2525458" h="4114800">
                <a:moveTo>
                  <a:pt x="0" y="0"/>
                </a:moveTo>
                <a:lnTo>
                  <a:pt x="2525458" y="0"/>
                </a:lnTo>
                <a:lnTo>
                  <a:pt x="2525458" y="4114800"/>
                </a:lnTo>
                <a:lnTo>
                  <a:pt x="0" y="4114800"/>
                </a:lnTo>
                <a:lnTo>
                  <a:pt x="0" y="0"/>
                </a:lnTo>
                <a:close/>
              </a:path>
            </a:pathLst>
          </a:custGeom>
          <a:blipFill>
            <a:blip r:embed="rId13">
              <a:extLst>
                <a:ext uri="{96DAC541-7B7A-43D3-8B79-37D633B846F1}">
                  <asvg:svgBlip xmlns="" xmlns:asvg="http://schemas.microsoft.com/office/drawing/2016/SVG/main" r:embed="rId17"/>
                </a:ext>
              </a:extLst>
            </a:blip>
            <a:stretch>
              <a:fillRect/>
            </a:stretch>
          </a:blipFill>
        </p:spPr>
      </p:sp>
    </p:spTree>
    <p:extLst>
      <p:ext uri="{BB962C8B-B14F-4D97-AF65-F5344CB8AC3E}">
        <p14:creationId xmlns:p14="http://schemas.microsoft.com/office/powerpoint/2010/main" val="2023387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left)">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left)">
                                      <p:cBhvr>
                                        <p:cTn id="15" dur="500"/>
                                        <p:tgtEl>
                                          <p:spTgt spid="3">
                                            <p:txEl>
                                              <p:pRg st="2" end="2"/>
                                            </p:txEl>
                                          </p:spTgt>
                                        </p:tgtEl>
                                      </p:cBhvr>
                                    </p:animEffect>
                                  </p:childTnLst>
                                </p:cTn>
                              </p:par>
                              <p:par>
                                <p:cTn id="16" presetID="22" presetClass="entr" presetSubtype="8"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wipe(left)">
                                      <p:cBhvr>
                                        <p:cTn id="18"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6EA"/>
        </a:solidFill>
        <a:effectLst/>
      </p:bgPr>
    </p:bg>
    <p:spTree>
      <p:nvGrpSpPr>
        <p:cNvPr id="1" name=""/>
        <p:cNvGrpSpPr/>
        <p:nvPr/>
      </p:nvGrpSpPr>
      <p:grpSpPr>
        <a:xfrm>
          <a:off x="0" y="0"/>
          <a:ext cx="0" cy="0"/>
          <a:chOff x="0" y="0"/>
          <a:chExt cx="0" cy="0"/>
        </a:xfrm>
      </p:grpSpPr>
      <p:grpSp>
        <p:nvGrpSpPr>
          <p:cNvPr id="6" name="Group 6"/>
          <p:cNvGrpSpPr/>
          <p:nvPr/>
        </p:nvGrpSpPr>
        <p:grpSpPr>
          <a:xfrm>
            <a:off x="16042" y="38100"/>
            <a:ext cx="18271958" cy="4572000"/>
            <a:chOff x="0" y="0"/>
            <a:chExt cx="5157348" cy="1771366"/>
          </a:xfrm>
        </p:grpSpPr>
        <p:sp>
          <p:nvSpPr>
            <p:cNvPr id="7" name="Freeform 7"/>
            <p:cNvSpPr/>
            <p:nvPr/>
          </p:nvSpPr>
          <p:spPr>
            <a:xfrm>
              <a:off x="0" y="0"/>
              <a:ext cx="5157348" cy="1771366"/>
            </a:xfrm>
            <a:custGeom>
              <a:avLst/>
              <a:gdLst/>
              <a:ahLst/>
              <a:cxnLst/>
              <a:rect l="l" t="t" r="r" b="b"/>
              <a:pathLst>
                <a:path w="5157348" h="1771366">
                  <a:moveTo>
                    <a:pt x="0" y="0"/>
                  </a:moveTo>
                  <a:lnTo>
                    <a:pt x="5157348" y="0"/>
                  </a:lnTo>
                  <a:lnTo>
                    <a:pt x="5157348" y="1771366"/>
                  </a:lnTo>
                  <a:lnTo>
                    <a:pt x="0" y="1771366"/>
                  </a:lnTo>
                  <a:close/>
                </a:path>
              </a:pathLst>
            </a:custGeom>
            <a:solidFill>
              <a:srgbClr val="FFFFFF"/>
            </a:solidFill>
            <a:ln w="95250" cap="sq">
              <a:solidFill>
                <a:srgbClr val="383E48"/>
              </a:solidFill>
              <a:prstDash val="solid"/>
              <a:miter/>
            </a:ln>
          </p:spPr>
        </p:sp>
        <p:sp>
          <p:nvSpPr>
            <p:cNvPr id="8" name="TextBox 8"/>
            <p:cNvSpPr txBox="1"/>
            <p:nvPr/>
          </p:nvSpPr>
          <p:spPr>
            <a:xfrm>
              <a:off x="0" y="-38100"/>
              <a:ext cx="5157348" cy="1809466"/>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4" name="Group 63"/>
          <p:cNvGrpSpPr/>
          <p:nvPr/>
        </p:nvGrpSpPr>
        <p:grpSpPr>
          <a:xfrm>
            <a:off x="4876800" y="4076700"/>
            <a:ext cx="1981200" cy="1447800"/>
            <a:chOff x="1844842" y="8071184"/>
            <a:chExt cx="1981200" cy="1447800"/>
          </a:xfrm>
          <a:scene3d>
            <a:camera prst="orthographicFront">
              <a:rot lat="0" lon="0" rev="0"/>
            </a:camera>
            <a:lightRig rig="balanced" dir="t">
              <a:rot lat="0" lon="0" rev="8700000"/>
            </a:lightRig>
          </a:scene3d>
        </p:grpSpPr>
        <p:sp>
          <p:nvSpPr>
            <p:cNvPr id="65" name="Freeform 13"/>
            <p:cNvSpPr/>
            <p:nvPr/>
          </p:nvSpPr>
          <p:spPr>
            <a:xfrm flipH="1">
              <a:off x="1844842" y="8071184"/>
              <a:ext cx="1981200" cy="1447800"/>
            </a:xfrm>
            <a:custGeom>
              <a:avLst/>
              <a:gdLst/>
              <a:ahLst/>
              <a:cxnLst/>
              <a:rect l="l" t="t" r="r" b="b"/>
              <a:pathLst>
                <a:path w="2488341" h="2117352">
                  <a:moveTo>
                    <a:pt x="2488341" y="0"/>
                  </a:moveTo>
                  <a:lnTo>
                    <a:pt x="0" y="0"/>
                  </a:lnTo>
                  <a:lnTo>
                    <a:pt x="0" y="2117352"/>
                  </a:lnTo>
                  <a:lnTo>
                    <a:pt x="2488341" y="2117352"/>
                  </a:lnTo>
                  <a:lnTo>
                    <a:pt x="2488341" y="0"/>
                  </a:lnTo>
                  <a:close/>
                </a:path>
              </a:pathLst>
            </a:custGeom>
            <a:blipFill>
              <a:blip r:embed="rId2">
                <a:extLst>
                  <a:ext uri="{96DAC541-7B7A-43D3-8B79-37D633B846F1}">
                    <asvg:svgBlip xmlns="" xmlns:asvg="http://schemas.microsoft.com/office/drawing/2016/SVG/main" r:embed="rId7"/>
                  </a:ext>
                </a:extLst>
              </a:blip>
              <a:stretch>
                <a:fillRect/>
              </a:stretch>
            </a:blipFill>
            <a:ln>
              <a:noFill/>
            </a:ln>
            <a:effectLst>
              <a:outerShdw blurRad="44450" dist="27940" dir="5400000" algn="ctr">
                <a:srgbClr val="000000">
                  <a:alpha val="32000"/>
                </a:srgbClr>
              </a:outerShdw>
            </a:effectLst>
            <a:sp3d>
              <a:bevelT w="190500" h="38100"/>
            </a:sp3d>
          </p:spPr>
        </p:sp>
        <p:sp>
          <p:nvSpPr>
            <p:cNvPr id="66" name="Rectangle 65"/>
            <p:cNvSpPr/>
            <p:nvPr/>
          </p:nvSpPr>
          <p:spPr>
            <a:xfrm>
              <a:off x="2189748" y="8338717"/>
              <a:ext cx="1380506" cy="738664"/>
            </a:xfrm>
            <a:prstGeom prst="rect">
              <a:avLst/>
            </a:prstGeom>
            <a:ln>
              <a:noFill/>
            </a:ln>
            <a:effectLst>
              <a:outerShdw blurRad="44450" dist="27940" dir="5400000" algn="ctr">
                <a:srgbClr val="000000">
                  <a:alpha val="32000"/>
                </a:srgbClr>
              </a:outerShdw>
            </a:effectLst>
            <a:sp3d>
              <a:bevelT w="190500" h="38100"/>
            </a:sp3d>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0" cap="none" spc="0" normalizeH="0" baseline="0" noProof="0" smtClean="0">
                  <a:ln>
                    <a:noFill/>
                  </a:ln>
                  <a:solidFill>
                    <a:prstClr val="black"/>
                  </a:solidFill>
                  <a:effectLst/>
                  <a:uLnTx/>
                  <a:uFillTx/>
                  <a:latin typeface="Arial"/>
                  <a:ea typeface="+mn-ea"/>
                  <a:cs typeface="Arial" panose="020B0604020202020204" pitchFamily="34" charset="0"/>
                  <a:sym typeface="Arial"/>
                </a:rPr>
                <a:t>Giải:</a:t>
              </a:r>
              <a:endParaRPr kumimoji="0" lang="en-US" sz="4200" b="1"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Freeform 25"/>
          <p:cNvSpPr/>
          <p:nvPr/>
        </p:nvSpPr>
        <p:spPr>
          <a:xfrm rot="-1023349">
            <a:off x="16786086" y="3496457"/>
            <a:ext cx="3259618" cy="4056085"/>
          </a:xfrm>
          <a:custGeom>
            <a:avLst/>
            <a:gdLst/>
            <a:ahLst/>
            <a:cxnLst/>
            <a:rect l="l" t="t" r="r" b="b"/>
            <a:pathLst>
              <a:path w="3259618" h="4056085">
                <a:moveTo>
                  <a:pt x="0" y="0"/>
                </a:moveTo>
                <a:lnTo>
                  <a:pt x="3259617" y="0"/>
                </a:lnTo>
                <a:lnTo>
                  <a:pt x="3259617" y="4056085"/>
                </a:lnTo>
                <a:lnTo>
                  <a:pt x="0" y="4056085"/>
                </a:lnTo>
                <a:lnTo>
                  <a:pt x="0" y="0"/>
                </a:lnTo>
                <a:close/>
              </a:path>
            </a:pathLst>
          </a:custGeom>
          <a:blipFill>
            <a:blip r:embed="rId8">
              <a:extLst>
                <a:ext uri="{96DAC541-7B7A-43D3-8B79-37D633B846F1}">
                  <asvg:svgBlip xmlns="" xmlns:asvg="http://schemas.microsoft.com/office/drawing/2016/SVG/main" r:embed="rId5"/>
                </a:ext>
              </a:extLst>
            </a:blip>
            <a:stretch>
              <a:fillRect/>
            </a:stretch>
          </a:blipFill>
        </p:spPr>
      </p:sp>
      <mc:AlternateContent xmlns:mc="http://schemas.openxmlformats.org/markup-compatibility/2006" xmlns:a14="http://schemas.microsoft.com/office/drawing/2010/main">
        <mc:Choice Requires="a14">
          <p:sp>
            <p:nvSpPr>
              <p:cNvPr id="13" name="Rectangle 12"/>
              <p:cNvSpPr/>
              <p:nvPr/>
            </p:nvSpPr>
            <p:spPr>
              <a:xfrm>
                <a:off x="457200" y="190500"/>
                <a:ext cx="17297400" cy="3785652"/>
              </a:xfrm>
              <a:prstGeom prst="rect">
                <a:avLst/>
              </a:prstGeom>
            </p:spPr>
            <p:txBody>
              <a:bodyPr wrap="square">
                <a:spAutoFit/>
              </a:bodyPr>
              <a:lstStyle/>
              <a:p>
                <a:pPr lvl="0" algn="just">
                  <a:lnSpc>
                    <a:spcPct val="150000"/>
                  </a:lnSpc>
                  <a:spcBef>
                    <a:spcPts val="600"/>
                  </a:spcBef>
                  <a:spcAft>
                    <a:spcPts val="600"/>
                  </a:spcAft>
                  <a:buClr>
                    <a:srgbClr val="000000"/>
                  </a:buClr>
                  <a:defRPr/>
                </a:pPr>
                <a:r>
                  <a:rPr lang="vi-VN" sz="4000" b="1">
                    <a:solidFill>
                      <a:srgbClr val="1F497D"/>
                    </a:solidFill>
                    <a:cs typeface="Arial" panose="020B0604020202020204" pitchFamily="34" charset="0"/>
                    <a:sym typeface="Arial"/>
                  </a:rPr>
                  <a:t>Bài </a:t>
                </a:r>
                <a:r>
                  <a:rPr lang="en-US" sz="4000" b="1" smtClean="0">
                    <a:solidFill>
                      <a:srgbClr val="1F497D"/>
                    </a:solidFill>
                    <a:latin typeface="Arial" panose="020B0604020202020204" pitchFamily="34" charset="0"/>
                    <a:cs typeface="Arial" panose="020B0604020202020204" pitchFamily="34" charset="0"/>
                    <a:sym typeface="Arial"/>
                  </a:rPr>
                  <a:t>14 </a:t>
                </a:r>
                <a:r>
                  <a:rPr lang="vi-VN" sz="4000" b="1">
                    <a:solidFill>
                      <a:srgbClr val="1F497D"/>
                    </a:solidFill>
                    <a:cs typeface="Arial" panose="020B0604020202020204" pitchFamily="34" charset="0"/>
                    <a:sym typeface="Arial"/>
                  </a:rPr>
                  <a:t>(SGK</a:t>
                </a:r>
                <a:r>
                  <a:rPr lang="en-US" sz="4000" b="1">
                    <a:solidFill>
                      <a:srgbClr val="1F497D"/>
                    </a:solidFill>
                    <a:latin typeface="Arial" panose="020B0604020202020204" pitchFamily="34" charset="0"/>
                    <a:cs typeface="Arial" panose="020B0604020202020204" pitchFamily="34" charset="0"/>
                    <a:sym typeface="Arial"/>
                  </a:rPr>
                  <a:t> – </a:t>
                </a:r>
                <a:r>
                  <a:rPr lang="vi-VN" sz="4000" b="1">
                    <a:solidFill>
                      <a:srgbClr val="1F497D"/>
                    </a:solidFill>
                    <a:cs typeface="Arial" panose="020B0604020202020204" pitchFamily="34" charset="0"/>
                    <a:sym typeface="Arial"/>
                  </a:rPr>
                  <a:t>tr.</a:t>
                </a:r>
                <a:r>
                  <a:rPr lang="en-US" sz="4000" b="1" kern="0" smtClean="0">
                    <a:solidFill>
                      <a:srgbClr val="1F497D"/>
                    </a:solidFill>
                    <a:latin typeface="Arial" panose="020B0604020202020204" pitchFamily="34" charset="0"/>
                    <a:cs typeface="Arial" panose="020B0604020202020204" pitchFamily="34" charset="0"/>
                    <a:sym typeface="Arial"/>
                  </a:rPr>
                  <a:t>129</a:t>
                </a:r>
                <a:r>
                  <a:rPr lang="en-US" sz="4000" b="1" smtClean="0">
                    <a:solidFill>
                      <a:srgbClr val="1F497D"/>
                    </a:solidFill>
                    <a:latin typeface="Arial" panose="020B0604020202020204" pitchFamily="34" charset="0"/>
                    <a:cs typeface="Arial" panose="020B0604020202020204" pitchFamily="34" charset="0"/>
                    <a:sym typeface="Arial"/>
                  </a:rPr>
                  <a:t>) </a:t>
                </a:r>
                <a:r>
                  <a:rPr lang="vi-VN" sz="4000" kern="0">
                    <a:solidFill>
                      <a:prstClr val="black"/>
                    </a:solidFill>
                    <a:latin typeface="Arial"/>
                    <a:cs typeface="Arial" panose="020B0604020202020204" pitchFamily="34" charset="0"/>
                    <a:sym typeface="Arial"/>
                  </a:rPr>
                  <a:t>Bạn Khôi làm một chiếc mũ sinh nhật bằng bìa cứng </a:t>
                </a:r>
                <a:r>
                  <a:rPr lang="vi-VN" sz="4000" kern="0" smtClean="0">
                    <a:solidFill>
                      <a:prstClr val="black"/>
                    </a:solidFill>
                    <a:latin typeface="Arial"/>
                    <a:cs typeface="Arial" panose="020B0604020202020204" pitchFamily="34" charset="0"/>
                    <a:sym typeface="Arial"/>
                  </a:rPr>
                  <a:t>có</a:t>
                </a:r>
                <a:r>
                  <a:rPr lang="en-US" sz="4000" kern="0" smtClean="0">
                    <a:solidFill>
                      <a:prstClr val="black"/>
                    </a:solidFill>
                    <a:latin typeface="Arial"/>
                    <a:cs typeface="Arial" panose="020B0604020202020204" pitchFamily="34" charset="0"/>
                    <a:sym typeface="Arial"/>
                  </a:rPr>
                  <a:t> </a:t>
                </a:r>
                <a:r>
                  <a:rPr lang="vi-VN" sz="4000" kern="0" smtClean="0">
                    <a:solidFill>
                      <a:prstClr val="black"/>
                    </a:solidFill>
                    <a:latin typeface="Arial"/>
                    <a:cs typeface="Arial" panose="020B0604020202020204" pitchFamily="34" charset="0"/>
                    <a:sym typeface="Arial"/>
                  </a:rPr>
                  <a:t>dạng </a:t>
                </a:r>
                <a:r>
                  <a:rPr lang="vi-VN" sz="4000" kern="0">
                    <a:solidFill>
                      <a:prstClr val="black"/>
                    </a:solidFill>
                    <a:latin typeface="Arial"/>
                    <a:cs typeface="Arial" panose="020B0604020202020204" pitchFamily="34" charset="0"/>
                    <a:sym typeface="Arial"/>
                  </a:rPr>
                  <a:t>hình nón với đường kính đáy bằng 20 cm, độ </a:t>
                </a:r>
                <a:r>
                  <a:rPr lang="vi-VN" sz="4000" kern="0" smtClean="0">
                    <a:solidFill>
                      <a:prstClr val="black"/>
                    </a:solidFill>
                    <a:latin typeface="Arial"/>
                    <a:cs typeface="Arial" panose="020B0604020202020204" pitchFamily="34" charset="0"/>
                    <a:sym typeface="Arial"/>
                  </a:rPr>
                  <a:t>dài</a:t>
                </a:r>
                <a:r>
                  <a:rPr lang="en-US" sz="4000" kern="0" smtClean="0">
                    <a:solidFill>
                      <a:prstClr val="black"/>
                    </a:solidFill>
                    <a:latin typeface="Arial"/>
                    <a:cs typeface="Arial" panose="020B0604020202020204" pitchFamily="34" charset="0"/>
                    <a:sym typeface="Arial"/>
                  </a:rPr>
                  <a:t> </a:t>
                </a:r>
                <a:r>
                  <a:rPr lang="vi-VN" sz="4000" kern="0" smtClean="0">
                    <a:solidFill>
                      <a:prstClr val="black"/>
                    </a:solidFill>
                    <a:latin typeface="Arial"/>
                    <a:cs typeface="Arial" panose="020B0604020202020204" pitchFamily="34" charset="0"/>
                    <a:sym typeface="Arial"/>
                  </a:rPr>
                  <a:t>đường </a:t>
                </a:r>
                <a:r>
                  <a:rPr lang="vi-VN" sz="4000" kern="0">
                    <a:solidFill>
                      <a:prstClr val="black"/>
                    </a:solidFill>
                    <a:latin typeface="Arial"/>
                    <a:cs typeface="Arial" panose="020B0604020202020204" pitchFamily="34" charset="0"/>
                    <a:sym typeface="Arial"/>
                  </a:rPr>
                  <a:t>sinh bằng 30 cm. Tính diện tích giấy để làm </a:t>
                </a:r>
                <a:r>
                  <a:rPr lang="vi-VN" sz="4000" kern="0" smtClean="0">
                    <a:solidFill>
                      <a:prstClr val="black"/>
                    </a:solidFill>
                    <a:latin typeface="Arial"/>
                    <a:cs typeface="Arial" panose="020B0604020202020204" pitchFamily="34" charset="0"/>
                    <a:sym typeface="Arial"/>
                  </a:rPr>
                  <a:t>chiếc</a:t>
                </a:r>
                <a:r>
                  <a:rPr lang="en-US" sz="4000" kern="0" smtClean="0">
                    <a:solidFill>
                      <a:prstClr val="black"/>
                    </a:solidFill>
                    <a:latin typeface="Arial"/>
                    <a:cs typeface="Arial" panose="020B0604020202020204" pitchFamily="34" charset="0"/>
                    <a:sym typeface="Arial"/>
                  </a:rPr>
                  <a:t> </a:t>
                </a:r>
                <a:r>
                  <a:rPr lang="vi-VN" sz="4000" kern="0" smtClean="0">
                    <a:solidFill>
                      <a:prstClr val="black"/>
                    </a:solidFill>
                    <a:latin typeface="Arial"/>
                    <a:cs typeface="Arial" panose="020B0604020202020204" pitchFamily="34" charset="0"/>
                    <a:sym typeface="Arial"/>
                  </a:rPr>
                  <a:t>mũ </a:t>
                </a:r>
                <a:r>
                  <a:rPr lang="vi-VN" sz="4000" kern="0">
                    <a:solidFill>
                      <a:prstClr val="black"/>
                    </a:solidFill>
                    <a:latin typeface="Arial"/>
                    <a:cs typeface="Arial" panose="020B0604020202020204" pitchFamily="34" charset="0"/>
                    <a:sym typeface="Arial"/>
                  </a:rPr>
                  <a:t>sinh nhật trên (lấy </a:t>
                </a:r>
                <a14:m>
                  <m:oMath xmlns:m="http://schemas.openxmlformats.org/officeDocument/2006/math">
                    <m:r>
                      <m:rPr>
                        <m:sty m:val="p"/>
                      </m:rPr>
                      <a:rPr lang="el-GR" sz="4000" i="1" kern="0" smtClean="0">
                        <a:solidFill>
                          <a:prstClr val="black"/>
                        </a:solidFill>
                        <a:latin typeface="Cambria Math" panose="02040503050406030204" pitchFamily="18" charset="0"/>
                        <a:ea typeface="Cambria Math" panose="02040503050406030204" pitchFamily="18" charset="0"/>
                        <a:cs typeface="Arial" panose="020B0604020202020204" pitchFamily="34" charset="0"/>
                        <a:sym typeface="Arial"/>
                      </a:rPr>
                      <m:t>π</m:t>
                    </m:r>
                    <m:r>
                      <a:rPr lang="vi-VN" sz="4000" i="1" kern="0" smtClean="0">
                        <a:solidFill>
                          <a:prstClr val="black"/>
                        </a:solidFill>
                        <a:latin typeface="Cambria Math" panose="02040503050406030204" pitchFamily="18" charset="0"/>
                        <a:ea typeface="Cambria Math" panose="02040503050406030204" pitchFamily="18" charset="0"/>
                        <a:cs typeface="Arial" panose="020B0604020202020204" pitchFamily="34" charset="0"/>
                        <a:sym typeface="Arial"/>
                      </a:rPr>
                      <m:t>≈</m:t>
                    </m:r>
                    <m:r>
                      <a:rPr lang="vi-VN" sz="4000" i="1" kern="0" smtClean="0">
                        <a:solidFill>
                          <a:prstClr val="black"/>
                        </a:solidFill>
                        <a:latin typeface="Cambria Math" panose="02040503050406030204" pitchFamily="18" charset="0"/>
                        <a:cs typeface="Arial" panose="020B0604020202020204" pitchFamily="34" charset="0"/>
                        <a:sym typeface="Arial"/>
                      </a:rPr>
                      <m:t>3,14</m:t>
                    </m:r>
                  </m:oMath>
                </a14:m>
                <a:r>
                  <a:rPr lang="en-US" sz="4000" kern="0" smtClean="0">
                    <a:solidFill>
                      <a:prstClr val="black"/>
                    </a:solidFill>
                    <a:latin typeface="Arial"/>
                    <a:cs typeface="Arial" panose="020B0604020202020204" pitchFamily="34" charset="0"/>
                    <a:sym typeface="Arial"/>
                  </a:rPr>
                  <a:t> </a:t>
                </a:r>
                <a:r>
                  <a:rPr lang="vi-VN" sz="4000" kern="0">
                    <a:solidFill>
                      <a:prstClr val="black"/>
                    </a:solidFill>
                    <a:latin typeface="Arial"/>
                    <a:cs typeface="Arial" panose="020B0604020202020204" pitchFamily="34" charset="0"/>
                    <a:sym typeface="Arial"/>
                  </a:rPr>
                  <a:t>và coi mép dán </a:t>
                </a:r>
                <a:r>
                  <a:rPr lang="vi-VN" sz="4000" kern="0" smtClean="0">
                    <a:solidFill>
                      <a:prstClr val="black"/>
                    </a:solidFill>
                    <a:latin typeface="Arial"/>
                    <a:cs typeface="Arial" panose="020B0604020202020204" pitchFamily="34" charset="0"/>
                    <a:sym typeface="Arial"/>
                  </a:rPr>
                  <a:t>không</a:t>
                </a:r>
                <a:r>
                  <a:rPr lang="en-US" sz="4000" kern="0" smtClean="0">
                    <a:solidFill>
                      <a:prstClr val="black"/>
                    </a:solidFill>
                    <a:latin typeface="Arial"/>
                    <a:cs typeface="Arial" panose="020B0604020202020204" pitchFamily="34" charset="0"/>
                    <a:sym typeface="Arial"/>
                  </a:rPr>
                  <a:t> </a:t>
                </a:r>
                <a:r>
                  <a:rPr lang="vi-VN" sz="4000" kern="0" smtClean="0">
                    <a:solidFill>
                      <a:prstClr val="black"/>
                    </a:solidFill>
                    <a:latin typeface="Arial"/>
                    <a:cs typeface="Arial" panose="020B0604020202020204" pitchFamily="34" charset="0"/>
                    <a:sym typeface="Arial"/>
                  </a:rPr>
                  <a:t>đáng </a:t>
                </a:r>
                <a:r>
                  <a:rPr lang="vi-VN" sz="4000" kern="0">
                    <a:solidFill>
                      <a:prstClr val="black"/>
                    </a:solidFill>
                    <a:latin typeface="Arial"/>
                    <a:cs typeface="Arial" panose="020B0604020202020204" pitchFamily="34" charset="0"/>
                    <a:sym typeface="Arial"/>
                  </a:rPr>
                  <a:t>kể).</a:t>
                </a:r>
                <a:endParaRPr lang="en-US" sz="4000" kern="0" smtClean="0">
                  <a:solidFill>
                    <a:prstClr val="black"/>
                  </a:solidFill>
                  <a:latin typeface="Arial"/>
                  <a:cs typeface="Arial" panose="020B0604020202020204" pitchFamily="34" charset="0"/>
                  <a:sym typeface="Arial"/>
                </a:endParaRPr>
              </a:p>
            </p:txBody>
          </p:sp>
        </mc:Choice>
        <mc:Fallback xmlns="">
          <p:sp>
            <p:nvSpPr>
              <p:cNvPr id="13" name="Rectangle 12"/>
              <p:cNvSpPr>
                <a:spLocks noRot="1" noChangeAspect="1" noMove="1" noResize="1" noEditPoints="1" noAdjustHandles="1" noChangeArrowheads="1" noChangeShapeType="1" noTextEdit="1"/>
              </p:cNvSpPr>
              <p:nvPr/>
            </p:nvSpPr>
            <p:spPr>
              <a:xfrm>
                <a:off x="457200" y="190500"/>
                <a:ext cx="17297400" cy="3785652"/>
              </a:xfrm>
              <a:prstGeom prst="rect">
                <a:avLst/>
              </a:prstGeom>
              <a:blipFill>
                <a:blip r:embed="rId9"/>
                <a:stretch>
                  <a:fillRect l="-1233" r="-1198" b="-306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4876800" y="5198403"/>
                <a:ext cx="12192000" cy="4821897"/>
              </a:xfrm>
              <a:prstGeom prst="rect">
                <a:avLst/>
              </a:prstGeom>
            </p:spPr>
            <p:txBody>
              <a:bodyPr wrap="square">
                <a:spAutoFit/>
              </a:bodyPr>
              <a:lstStyle/>
              <a:p>
                <a:pPr algn="just">
                  <a:lnSpc>
                    <a:spcPct val="150000"/>
                  </a:lnSpc>
                  <a:spcBef>
                    <a:spcPts val="300"/>
                  </a:spcBef>
                  <a:spcAft>
                    <a:spcPts val="300"/>
                  </a:spcAft>
                </a:pPr>
                <a14:m>
                  <m:oMathPara xmlns:m="http://schemas.openxmlformats.org/officeDocument/2006/math">
                    <m:oMathParaPr>
                      <m:jc m:val="left"/>
                    </m:oMathParaPr>
                    <m:oMath xmlns:m="http://schemas.openxmlformats.org/officeDocument/2006/math">
                      <m:r>
                        <m:rPr>
                          <m:nor/>
                        </m:rPr>
                        <a:rPr lang="en-US" sz="4000" smtClean="0">
                          <a:latin typeface="Arial" panose="020B0604020202020204" pitchFamily="34" charset="0"/>
                          <a:ea typeface="Malgun Gothic" panose="020B0503020000020004" pitchFamily="34" charset="-127"/>
                          <a:cs typeface="Arial" panose="020B0604020202020204" pitchFamily="34" charset="0"/>
                        </a:rPr>
                        <m:t>B</m:t>
                      </m:r>
                      <m:r>
                        <m:rPr>
                          <m:nor/>
                        </m:rPr>
                        <a:rPr lang="en-US" sz="4000" smtClean="0">
                          <a:latin typeface="Arial" panose="020B0604020202020204" pitchFamily="34" charset="0"/>
                          <a:ea typeface="Malgun Gothic" panose="020B0503020000020004" pitchFamily="34" charset="-127"/>
                          <a:cs typeface="Arial" panose="020B0604020202020204" pitchFamily="34" charset="0"/>
                        </a:rPr>
                        <m:t>á</m:t>
                      </m:r>
                      <m:r>
                        <m:rPr>
                          <m:nor/>
                        </m:rPr>
                        <a:rPr lang="en-US" sz="4000" smtClean="0">
                          <a:latin typeface="Arial" panose="020B0604020202020204" pitchFamily="34" charset="0"/>
                          <a:ea typeface="Malgun Gothic" panose="020B0503020000020004" pitchFamily="34" charset="-127"/>
                          <a:cs typeface="Arial" panose="020B0604020202020204" pitchFamily="34" charset="0"/>
                        </a:rPr>
                        <m:t>n</m:t>
                      </m:r>
                      <m:r>
                        <m:rPr>
                          <m:nor/>
                        </m:rPr>
                        <a:rPr lang="en-US" sz="4000" smtClean="0">
                          <a:latin typeface="Arial" panose="020B0604020202020204" pitchFamily="34" charset="0"/>
                          <a:ea typeface="Malgun Gothic" panose="020B0503020000020004" pitchFamily="34" charset="-127"/>
                          <a:cs typeface="Arial" panose="020B0604020202020204" pitchFamily="34" charset="0"/>
                        </a:rPr>
                        <m:t> </m:t>
                      </m:r>
                      <m:r>
                        <m:rPr>
                          <m:nor/>
                        </m:rPr>
                        <a:rPr lang="en-US" sz="4000" smtClean="0">
                          <a:latin typeface="Arial" panose="020B0604020202020204" pitchFamily="34" charset="0"/>
                          <a:ea typeface="Malgun Gothic" panose="020B0503020000020004" pitchFamily="34" charset="-127"/>
                          <a:cs typeface="Arial" panose="020B0604020202020204" pitchFamily="34" charset="0"/>
                        </a:rPr>
                        <m:t>k</m:t>
                      </m:r>
                      <m:r>
                        <m:rPr>
                          <m:nor/>
                        </m:rPr>
                        <a:rPr lang="en-US" sz="4000" smtClean="0">
                          <a:latin typeface="Arial" panose="020B0604020202020204" pitchFamily="34" charset="0"/>
                          <a:ea typeface="Malgun Gothic" panose="020B0503020000020004" pitchFamily="34" charset="-127"/>
                          <a:cs typeface="Arial" panose="020B0604020202020204" pitchFamily="34" charset="0"/>
                        </a:rPr>
                        <m:t>í</m:t>
                      </m:r>
                      <m:r>
                        <m:rPr>
                          <m:nor/>
                        </m:rPr>
                        <a:rPr lang="en-US" sz="4000" smtClean="0">
                          <a:latin typeface="Arial" panose="020B0604020202020204" pitchFamily="34" charset="0"/>
                          <a:ea typeface="Malgun Gothic" panose="020B0503020000020004" pitchFamily="34" charset="-127"/>
                          <a:cs typeface="Arial" panose="020B0604020202020204" pitchFamily="34" charset="0"/>
                        </a:rPr>
                        <m:t>nh</m:t>
                      </m:r>
                      <m:r>
                        <m:rPr>
                          <m:nor/>
                        </m:rPr>
                        <a:rPr lang="en-US" sz="4000" smtClean="0">
                          <a:latin typeface="Arial" panose="020B0604020202020204" pitchFamily="34" charset="0"/>
                          <a:ea typeface="Malgun Gothic" panose="020B0503020000020004" pitchFamily="34" charset="-127"/>
                          <a:cs typeface="Arial" panose="020B0604020202020204" pitchFamily="34" charset="0"/>
                        </a:rPr>
                        <m:t> đá</m:t>
                      </m:r>
                      <m:r>
                        <m:rPr>
                          <m:nor/>
                        </m:rPr>
                        <a:rPr lang="en-US" sz="4000" smtClean="0">
                          <a:latin typeface="Arial" panose="020B0604020202020204" pitchFamily="34" charset="0"/>
                          <a:ea typeface="Malgun Gothic" panose="020B0503020000020004" pitchFamily="34" charset="-127"/>
                          <a:cs typeface="Arial" panose="020B0604020202020204" pitchFamily="34" charset="0"/>
                        </a:rPr>
                        <m:t>y</m:t>
                      </m:r>
                      <m:r>
                        <m:rPr>
                          <m:nor/>
                        </m:rPr>
                        <a:rPr lang="en-US" sz="4000" smtClean="0">
                          <a:latin typeface="Arial" panose="020B0604020202020204" pitchFamily="34" charset="0"/>
                          <a:ea typeface="Malgun Gothic" panose="020B0503020000020004" pitchFamily="34" charset="-127"/>
                          <a:cs typeface="Arial" panose="020B0604020202020204" pitchFamily="34" charset="0"/>
                        </a:rPr>
                        <m:t> </m:t>
                      </m:r>
                      <m:r>
                        <m:rPr>
                          <m:nor/>
                        </m:rPr>
                        <a:rPr lang="en-US" sz="4000" smtClean="0">
                          <a:latin typeface="Arial" panose="020B0604020202020204" pitchFamily="34" charset="0"/>
                          <a:ea typeface="Malgun Gothic" panose="020B0503020000020004" pitchFamily="34" charset="-127"/>
                          <a:cs typeface="Arial" panose="020B0604020202020204" pitchFamily="34" charset="0"/>
                        </a:rPr>
                        <m:t>c</m:t>
                      </m:r>
                      <m:r>
                        <m:rPr>
                          <m:nor/>
                        </m:rPr>
                        <a:rPr lang="en-US" sz="4000" smtClean="0">
                          <a:latin typeface="Arial" panose="020B0604020202020204" pitchFamily="34" charset="0"/>
                          <a:ea typeface="Malgun Gothic" panose="020B0503020000020004" pitchFamily="34" charset="-127"/>
                          <a:cs typeface="Arial" panose="020B0604020202020204" pitchFamily="34" charset="0"/>
                        </a:rPr>
                        <m:t>ủ</m:t>
                      </m:r>
                      <m:r>
                        <m:rPr>
                          <m:nor/>
                        </m:rPr>
                        <a:rPr lang="en-US" sz="4000" smtClean="0">
                          <a:latin typeface="Arial" panose="020B0604020202020204" pitchFamily="34" charset="0"/>
                          <a:ea typeface="Malgun Gothic" panose="020B0503020000020004" pitchFamily="34" charset="-127"/>
                          <a:cs typeface="Arial" panose="020B0604020202020204" pitchFamily="34" charset="0"/>
                        </a:rPr>
                        <m:t>a</m:t>
                      </m:r>
                      <m:r>
                        <m:rPr>
                          <m:nor/>
                        </m:rPr>
                        <a:rPr lang="en-US" sz="4000" smtClean="0">
                          <a:latin typeface="Arial" panose="020B0604020202020204" pitchFamily="34" charset="0"/>
                          <a:ea typeface="Malgun Gothic" panose="020B0503020000020004" pitchFamily="34" charset="-127"/>
                          <a:cs typeface="Arial" panose="020B0604020202020204" pitchFamily="34" charset="0"/>
                        </a:rPr>
                        <m:t> </m:t>
                      </m:r>
                      <m:r>
                        <m:rPr>
                          <m:nor/>
                        </m:rPr>
                        <a:rPr lang="en-US" sz="4000" smtClean="0">
                          <a:latin typeface="Arial" panose="020B0604020202020204" pitchFamily="34" charset="0"/>
                          <a:ea typeface="Malgun Gothic" panose="020B0503020000020004" pitchFamily="34" charset="-127"/>
                          <a:cs typeface="Arial" panose="020B0604020202020204" pitchFamily="34" charset="0"/>
                        </a:rPr>
                        <m:t>h</m:t>
                      </m:r>
                      <m:r>
                        <m:rPr>
                          <m:nor/>
                        </m:rPr>
                        <a:rPr lang="en-US" sz="4000" smtClean="0">
                          <a:latin typeface="Arial" panose="020B0604020202020204" pitchFamily="34" charset="0"/>
                          <a:ea typeface="Malgun Gothic" panose="020B0503020000020004" pitchFamily="34" charset="-127"/>
                          <a:cs typeface="Arial" panose="020B0604020202020204" pitchFamily="34" charset="0"/>
                        </a:rPr>
                        <m:t>ì</m:t>
                      </m:r>
                      <m:r>
                        <m:rPr>
                          <m:nor/>
                        </m:rPr>
                        <a:rPr lang="en-US" sz="4000" smtClean="0">
                          <a:latin typeface="Arial" panose="020B0604020202020204" pitchFamily="34" charset="0"/>
                          <a:ea typeface="Malgun Gothic" panose="020B0503020000020004" pitchFamily="34" charset="-127"/>
                          <a:cs typeface="Arial" panose="020B0604020202020204" pitchFamily="34" charset="0"/>
                        </a:rPr>
                        <m:t>nh</m:t>
                      </m:r>
                      <m:r>
                        <m:rPr>
                          <m:nor/>
                        </m:rPr>
                        <a:rPr lang="en-US" sz="4000" smtClean="0">
                          <a:latin typeface="Arial" panose="020B0604020202020204" pitchFamily="34" charset="0"/>
                          <a:ea typeface="Malgun Gothic" panose="020B0503020000020004" pitchFamily="34" charset="-127"/>
                          <a:cs typeface="Arial" panose="020B0604020202020204" pitchFamily="34" charset="0"/>
                        </a:rPr>
                        <m:t> </m:t>
                      </m:r>
                      <m:r>
                        <m:rPr>
                          <m:nor/>
                        </m:rPr>
                        <a:rPr lang="en-US" sz="4000" smtClean="0">
                          <a:latin typeface="Arial" panose="020B0604020202020204" pitchFamily="34" charset="0"/>
                          <a:ea typeface="Malgun Gothic" panose="020B0503020000020004" pitchFamily="34" charset="-127"/>
                          <a:cs typeface="Arial" panose="020B0604020202020204" pitchFamily="34" charset="0"/>
                        </a:rPr>
                        <m:t>n</m:t>
                      </m:r>
                      <m:r>
                        <m:rPr>
                          <m:nor/>
                        </m:rPr>
                        <a:rPr lang="en-US" sz="4000" smtClean="0">
                          <a:latin typeface="Arial" panose="020B0604020202020204" pitchFamily="34" charset="0"/>
                          <a:ea typeface="Malgun Gothic" panose="020B0503020000020004" pitchFamily="34" charset="-127"/>
                          <a:cs typeface="Arial" panose="020B0604020202020204" pitchFamily="34" charset="0"/>
                        </a:rPr>
                        <m:t>ó</m:t>
                      </m:r>
                      <m:r>
                        <m:rPr>
                          <m:nor/>
                        </m:rPr>
                        <a:rPr lang="en-US" sz="4000" smtClean="0">
                          <a:latin typeface="Arial" panose="020B0604020202020204" pitchFamily="34" charset="0"/>
                          <a:ea typeface="Malgun Gothic" panose="020B0503020000020004" pitchFamily="34" charset="-127"/>
                          <a:cs typeface="Arial" panose="020B0604020202020204" pitchFamily="34" charset="0"/>
                        </a:rPr>
                        <m:t>n</m:t>
                      </m:r>
                      <m:r>
                        <m:rPr>
                          <m:nor/>
                        </m:rPr>
                        <a:rPr lang="en-US" sz="4000" smtClean="0">
                          <a:latin typeface="Arial" panose="020B0604020202020204" pitchFamily="34" charset="0"/>
                          <a:ea typeface="Malgun Gothic" panose="020B0503020000020004" pitchFamily="34" charset="-127"/>
                          <a:cs typeface="Arial" panose="020B0604020202020204" pitchFamily="34" charset="0"/>
                        </a:rPr>
                        <m:t> </m:t>
                      </m:r>
                      <m:r>
                        <m:rPr>
                          <m:nor/>
                        </m:rPr>
                        <a:rPr lang="en-US" sz="4000" smtClean="0">
                          <a:latin typeface="Arial" panose="020B0604020202020204" pitchFamily="34" charset="0"/>
                          <a:ea typeface="Malgun Gothic" panose="020B0503020000020004" pitchFamily="34" charset="-127"/>
                          <a:cs typeface="Arial" panose="020B0604020202020204" pitchFamily="34" charset="0"/>
                        </a:rPr>
                        <m:t>l</m:t>
                      </m:r>
                      <m:r>
                        <m:rPr>
                          <m:nor/>
                        </m:rPr>
                        <a:rPr lang="en-US" sz="4000" smtClean="0">
                          <a:latin typeface="Arial" panose="020B0604020202020204" pitchFamily="34" charset="0"/>
                          <a:ea typeface="Malgun Gothic" panose="020B0503020000020004" pitchFamily="34" charset="-127"/>
                          <a:cs typeface="Arial" panose="020B0604020202020204" pitchFamily="34" charset="0"/>
                        </a:rPr>
                        <m:t>à</m:t>
                      </m:r>
                      <m:r>
                        <a:rPr lang="en-US" sz="4000" b="0" i="1" smtClean="0">
                          <a:latin typeface="Cambria Math" panose="02040503050406030204" pitchFamily="18" charset="0"/>
                          <a:ea typeface="Malgun Gothic" panose="020B0503020000020004" pitchFamily="34" charset="-127"/>
                          <a:cs typeface="Arial" panose="020B0604020202020204" pitchFamily="34" charset="0"/>
                        </a:rPr>
                        <m:t> </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𝑟</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20</m:t>
                          </m:r>
                        </m:num>
                        <m:den>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2</m:t>
                          </m:r>
                        </m:den>
                      </m:f>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=10 </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𝑐𝑚</m:t>
                      </m:r>
                    </m:oMath>
                  </m:oMathPara>
                </a14:m>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300"/>
                  </a:spcBef>
                  <a:spcAft>
                    <a:spcPts val="300"/>
                  </a:spcAft>
                </a:pPr>
                <a:r>
                  <a:rPr lang="en-US" sz="4000">
                    <a:effectLst/>
                    <a:latin typeface="Arial" panose="020B0604020202020204" pitchFamily="34" charset="0"/>
                    <a:ea typeface="Malgun Gothic" panose="020B0503020000020004" pitchFamily="34" charset="-127"/>
                    <a:cs typeface="Arial" panose="020B0604020202020204" pitchFamily="34" charset="0"/>
                  </a:rPr>
                  <a:t>Diện tích xung quanh chiếc mũ sinh nhật là:</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ctr">
                  <a:lnSpc>
                    <a:spcPct val="150000"/>
                  </a:lnSpc>
                  <a:spcBef>
                    <a:spcPts val="300"/>
                  </a:spcBef>
                  <a:spcAft>
                    <a:spcPts val="300"/>
                  </a:spcAft>
                </a:pPr>
                <a14:m>
                  <m:oMath xmlns:m="http://schemas.openxmlformats.org/officeDocument/2006/math">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𝑆</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𝜋</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.10.30=300</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𝜋</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≈300.3,14</m:t>
                    </m:r>
                  </m:oMath>
                </a14:m>
                <a:r>
                  <a:rPr lang="en-US" sz="4000">
                    <a:effectLst/>
                    <a:latin typeface="Arial" panose="020B0604020202020204" pitchFamily="34" charset="0"/>
                    <a:ea typeface="Malgun Gothic" panose="020B0503020000020004" pitchFamily="34" charset="-127"/>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=942 </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𝑐</m:t>
                    </m:r>
                    <m:sSup>
                      <m:sSup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𝑚</m:t>
                        </m:r>
                      </m:e>
                      <m:sup>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2</m:t>
                        </m:r>
                      </m:sup>
                    </m:sSup>
                  </m:oMath>
                </a14:m>
                <a:r>
                  <a:rPr lang="en-US" sz="4000">
                    <a:effectLst/>
                    <a:latin typeface="Arial" panose="020B0604020202020204" pitchFamily="34" charset="0"/>
                    <a:ea typeface="Malgun Gothic" panose="020B0503020000020004" pitchFamily="34" charset="-127"/>
                    <a:cs typeface="Arial" panose="020B0604020202020204" pitchFamily="34" charset="0"/>
                  </a:rPr>
                  <a:t> </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300"/>
                  </a:spcBef>
                  <a:spcAft>
                    <a:spcPts val="300"/>
                  </a:spcAft>
                </a:pPr>
                <a:r>
                  <a:rPr lang="en-US" sz="4000">
                    <a:effectLst/>
                    <a:latin typeface="Arial" panose="020B0604020202020204" pitchFamily="34" charset="0"/>
                    <a:ea typeface="Malgun Gothic" panose="020B0503020000020004" pitchFamily="34" charset="-127"/>
                    <a:cs typeface="Arial" panose="020B0604020202020204" pitchFamily="34" charset="0"/>
                  </a:rPr>
                  <a:t>Vậy diện tích giấy làm mũ sinh nhật khoảng </a:t>
                </a:r>
                <a14:m>
                  <m:oMath xmlns:m="http://schemas.openxmlformats.org/officeDocument/2006/math">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942 </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𝑐</m:t>
                    </m:r>
                    <m:sSup>
                      <m:sSup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𝑚</m:t>
                        </m:r>
                      </m:e>
                      <m:sup>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2</m:t>
                        </m:r>
                      </m:sup>
                    </m:sSup>
                  </m:oMath>
                </a14:m>
                <a:r>
                  <a:rPr lang="en-US" sz="4000" smtClean="0">
                    <a:effectLst/>
                    <a:latin typeface="Arial" panose="020B0604020202020204" pitchFamily="34" charset="0"/>
                    <a:ea typeface="Calibri" panose="020F0502020204030204" pitchFamily="34"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4876800" y="5198403"/>
                <a:ext cx="12192000" cy="4821897"/>
              </a:xfrm>
              <a:prstGeom prst="rect">
                <a:avLst/>
              </a:prstGeom>
              <a:blipFill>
                <a:blip r:embed="rId10"/>
                <a:stretch>
                  <a:fillRect l="-1750" r="-1550" b="-2149"/>
                </a:stretch>
              </a:blipFill>
            </p:spPr>
            <p:txBody>
              <a:bodyPr/>
              <a:lstStyle/>
              <a:p>
                <a:r>
                  <a:rPr lang="en-US">
                    <a:noFill/>
                  </a:rPr>
                  <a:t> </a:t>
                </a:r>
              </a:p>
            </p:txBody>
          </p:sp>
        </mc:Fallback>
      </mc:AlternateContent>
      <p:pic>
        <p:nvPicPr>
          <p:cNvPr id="4" name="Picture 3"/>
          <p:cNvPicPr>
            <a:picLocks noChangeAspect="1"/>
          </p:cNvPicPr>
          <p:nvPr/>
        </p:nvPicPr>
        <p:blipFill>
          <a:blip r:embed="rId11">
            <a:extLst>
              <a:ext uri="{BEBA8EAE-BF5A-486C-A8C5-ECC9F3942E4B}">
                <a14:imgProps xmlns:a14="http://schemas.microsoft.com/office/drawing/2010/main">
                  <a14:imgLayer r:embed="rId12">
                    <a14:imgEffect>
                      <a14:backgroundRemoval t="3376" b="97046" l="2606" r="98046"/>
                    </a14:imgEffect>
                  </a14:imgLayer>
                </a14:imgProps>
              </a:ext>
            </a:extLst>
          </a:blip>
          <a:stretch>
            <a:fillRect/>
          </a:stretch>
        </p:blipFill>
        <p:spPr>
          <a:xfrm>
            <a:off x="762000" y="5295900"/>
            <a:ext cx="3104147" cy="4792723"/>
          </a:xfrm>
          <a:prstGeom prst="rect">
            <a:avLst/>
          </a:prstGeom>
        </p:spPr>
      </p:pic>
    </p:spTree>
    <p:extLst>
      <p:ext uri="{BB962C8B-B14F-4D97-AF65-F5344CB8AC3E}">
        <p14:creationId xmlns:p14="http://schemas.microsoft.com/office/powerpoint/2010/main" val="2486595467"/>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64"/>
                                        </p:tgtEl>
                                        <p:attrNameLst>
                                          <p:attrName>style.visibility</p:attrName>
                                        </p:attrNameLst>
                                      </p:cBhvr>
                                      <p:to>
                                        <p:strVal val="visible"/>
                                      </p:to>
                                    </p:set>
                                    <p:anim calcmode="lin" valueType="num">
                                      <p:cBhvr>
                                        <p:cTn id="15" dur="500" fill="hold"/>
                                        <p:tgtEl>
                                          <p:spTgt spid="64"/>
                                        </p:tgtEl>
                                        <p:attrNameLst>
                                          <p:attrName>ppt_w</p:attrName>
                                        </p:attrNameLst>
                                      </p:cBhvr>
                                      <p:tavLst>
                                        <p:tav tm="0">
                                          <p:val>
                                            <p:fltVal val="0"/>
                                          </p:val>
                                        </p:tav>
                                        <p:tav tm="100000">
                                          <p:val>
                                            <p:strVal val="#ppt_w"/>
                                          </p:val>
                                        </p:tav>
                                      </p:tavLst>
                                    </p:anim>
                                    <p:anim calcmode="lin" valueType="num">
                                      <p:cBhvr>
                                        <p:cTn id="16" dur="500" fill="hold"/>
                                        <p:tgtEl>
                                          <p:spTgt spid="64"/>
                                        </p:tgtEl>
                                        <p:attrNameLst>
                                          <p:attrName>ppt_h</p:attrName>
                                        </p:attrNameLst>
                                      </p:cBhvr>
                                      <p:tavLst>
                                        <p:tav tm="0">
                                          <p:val>
                                            <p:fltVal val="0"/>
                                          </p:val>
                                        </p:tav>
                                        <p:tav tm="100000">
                                          <p:val>
                                            <p:strVal val="#ppt_h"/>
                                          </p:val>
                                        </p:tav>
                                      </p:tavLst>
                                    </p:anim>
                                    <p:animEffect transition="in" filter="fade">
                                      <p:cBhvr>
                                        <p:cTn id="17" dur="500"/>
                                        <p:tgtEl>
                                          <p:spTgt spid="6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wipe(up)">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wipe(up)">
                                      <p:cBhvr>
                                        <p:cTn id="27" dur="500"/>
                                        <p:tgtEl>
                                          <p:spTgt spid="3">
                                            <p:txEl>
                                              <p:pRg st="1" end="1"/>
                                            </p:txEl>
                                          </p:spTgt>
                                        </p:tgtEl>
                                      </p:cBhvr>
                                    </p:animEffect>
                                  </p:childTnLst>
                                </p:cTn>
                              </p:par>
                              <p:par>
                                <p:cTn id="28" presetID="22" presetClass="entr" presetSubtype="1" fill="hold" nodeType="with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wipe(up)">
                                      <p:cBhvr>
                                        <p:cTn id="30" dur="500"/>
                                        <p:tgtEl>
                                          <p:spTgt spid="3">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wipe(up)">
                                      <p:cBhvr>
                                        <p:cTn id="35"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6EA"/>
        </a:solidFill>
        <a:effectLst/>
      </p:bgPr>
    </p:bg>
    <p:spTree>
      <p:nvGrpSpPr>
        <p:cNvPr id="1" name=""/>
        <p:cNvGrpSpPr/>
        <p:nvPr/>
      </p:nvGrpSpPr>
      <p:grpSpPr>
        <a:xfrm>
          <a:off x="0" y="0"/>
          <a:ext cx="0" cy="0"/>
          <a:chOff x="0" y="0"/>
          <a:chExt cx="0" cy="0"/>
        </a:xfrm>
      </p:grpSpPr>
      <p:grpSp>
        <p:nvGrpSpPr>
          <p:cNvPr id="15" name="Group 14"/>
          <p:cNvGrpSpPr/>
          <p:nvPr/>
        </p:nvGrpSpPr>
        <p:grpSpPr>
          <a:xfrm>
            <a:off x="596393" y="1124955"/>
            <a:ext cx="11798559" cy="1656345"/>
            <a:chOff x="445864" y="1505955"/>
            <a:chExt cx="11798559" cy="1656345"/>
          </a:xfrm>
        </p:grpSpPr>
        <p:sp>
          <p:nvSpPr>
            <p:cNvPr id="16" name="Rounded Rectangle 15"/>
            <p:cNvSpPr/>
            <p:nvPr/>
          </p:nvSpPr>
          <p:spPr>
            <a:xfrm>
              <a:off x="685800" y="1658355"/>
              <a:ext cx="11558623" cy="1503945"/>
            </a:xfrm>
            <a:prstGeom prst="roundRect">
              <a:avLst/>
            </a:prstGeom>
            <a:solidFill>
              <a:schemeClr val="tx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Rounded Rectangle 16"/>
            <p:cNvSpPr/>
            <p:nvPr/>
          </p:nvSpPr>
          <p:spPr>
            <a:xfrm>
              <a:off x="445864" y="1505955"/>
              <a:ext cx="11558623" cy="1503945"/>
            </a:xfrm>
            <a:prstGeom prst="roundRect">
              <a:avLst/>
            </a:prstGeom>
            <a:solidFill>
              <a:srgbClr val="FFF6EA"/>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6" name="Group 6"/>
          <p:cNvGrpSpPr/>
          <p:nvPr/>
        </p:nvGrpSpPr>
        <p:grpSpPr>
          <a:xfrm>
            <a:off x="-646902" y="2380243"/>
            <a:ext cx="19581804" cy="6725657"/>
            <a:chOff x="0" y="0"/>
            <a:chExt cx="5157348" cy="1771366"/>
          </a:xfrm>
        </p:grpSpPr>
        <p:sp>
          <p:nvSpPr>
            <p:cNvPr id="7" name="Freeform 7"/>
            <p:cNvSpPr/>
            <p:nvPr/>
          </p:nvSpPr>
          <p:spPr>
            <a:xfrm>
              <a:off x="0" y="0"/>
              <a:ext cx="5157348" cy="1771366"/>
            </a:xfrm>
            <a:custGeom>
              <a:avLst/>
              <a:gdLst/>
              <a:ahLst/>
              <a:cxnLst/>
              <a:rect l="l" t="t" r="r" b="b"/>
              <a:pathLst>
                <a:path w="5157348" h="1771366">
                  <a:moveTo>
                    <a:pt x="0" y="0"/>
                  </a:moveTo>
                  <a:lnTo>
                    <a:pt x="5157348" y="0"/>
                  </a:lnTo>
                  <a:lnTo>
                    <a:pt x="5157348" y="1771366"/>
                  </a:lnTo>
                  <a:lnTo>
                    <a:pt x="0" y="1771366"/>
                  </a:lnTo>
                  <a:close/>
                </a:path>
              </a:pathLst>
            </a:custGeom>
            <a:solidFill>
              <a:srgbClr val="FFFFFF"/>
            </a:solidFill>
            <a:ln w="95250" cap="sq">
              <a:solidFill>
                <a:srgbClr val="383E48"/>
              </a:solidFill>
              <a:prstDash val="solid"/>
              <a:miter/>
            </a:ln>
          </p:spPr>
        </p:sp>
        <p:sp>
          <p:nvSpPr>
            <p:cNvPr id="8" name="TextBox 8"/>
            <p:cNvSpPr txBox="1"/>
            <p:nvPr/>
          </p:nvSpPr>
          <p:spPr>
            <a:xfrm>
              <a:off x="0" y="-38100"/>
              <a:ext cx="5157348" cy="1809466"/>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8" name="Rectangle 17"/>
          <p:cNvSpPr/>
          <p:nvPr/>
        </p:nvSpPr>
        <p:spPr>
          <a:xfrm>
            <a:off x="1524000" y="3238500"/>
            <a:ext cx="7043221" cy="4708981"/>
          </a:xfrm>
          <a:prstGeom prst="rect">
            <a:avLst/>
          </a:prstGeom>
        </p:spPr>
        <p:txBody>
          <a:bodyPr wrap="square">
            <a:spAutoFit/>
          </a:bodyPr>
          <a:lstStyle/>
          <a:p>
            <a:pPr lvl="0">
              <a:lnSpc>
                <a:spcPct val="150000"/>
              </a:lnSpc>
            </a:pPr>
            <a:r>
              <a:rPr lang="pt-BR" sz="10000" b="1" kern="0" smtClean="0">
                <a:solidFill>
                  <a:prstClr val="black"/>
                </a:solidFill>
                <a:latin typeface="Arial" panose="020B0604020202020204" pitchFamily="34" charset="0"/>
                <a:ea typeface="PMingLiU"/>
                <a:cs typeface="Arial" panose="020B0604020202020204" pitchFamily="34" charset="0"/>
              </a:rPr>
              <a:t>Hoạt động luyện tập</a:t>
            </a:r>
            <a:endParaRPr kumimoji="0" lang="en-US" sz="10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 name="Picture 1"/>
          <p:cNvPicPr>
            <a:picLocks noChangeAspect="1"/>
          </p:cNvPicPr>
          <p:nvPr/>
        </p:nvPicPr>
        <p:blipFill>
          <a:blip r:embed="rId2"/>
          <a:stretch>
            <a:fillRect/>
          </a:stretch>
        </p:blipFill>
        <p:spPr>
          <a:xfrm>
            <a:off x="11541555" y="2476500"/>
            <a:ext cx="5901248" cy="6578600"/>
          </a:xfrm>
          <a:prstGeom prst="rect">
            <a:avLst/>
          </a:prstGeom>
        </p:spPr>
      </p:pic>
    </p:spTree>
    <p:extLst>
      <p:ext uri="{BB962C8B-B14F-4D97-AF65-F5344CB8AC3E}">
        <p14:creationId xmlns:p14="http://schemas.microsoft.com/office/powerpoint/2010/main" val="1120625711"/>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F6EA"/>
        </a:solidFill>
        <a:effectLst/>
      </p:bgPr>
    </p:bg>
    <p:spTree>
      <p:nvGrpSpPr>
        <p:cNvPr id="1" name=""/>
        <p:cNvGrpSpPr/>
        <p:nvPr/>
      </p:nvGrpSpPr>
      <p:grpSpPr>
        <a:xfrm>
          <a:off x="0" y="0"/>
          <a:ext cx="0" cy="0"/>
          <a:chOff x="0" y="0"/>
          <a:chExt cx="0" cy="0"/>
        </a:xfrm>
      </p:grpSpPr>
      <p:sp>
        <p:nvSpPr>
          <p:cNvPr id="15" name="Rounded Rectangle 14"/>
          <p:cNvSpPr/>
          <p:nvPr/>
        </p:nvSpPr>
        <p:spPr>
          <a:xfrm>
            <a:off x="685801" y="699819"/>
            <a:ext cx="8545735" cy="2077457"/>
          </a:xfrm>
          <a:prstGeom prst="roundRect">
            <a:avLst/>
          </a:prstGeom>
          <a:solidFill>
            <a:schemeClr val="tx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ounded Rectangle 15"/>
          <p:cNvSpPr/>
          <p:nvPr/>
        </p:nvSpPr>
        <p:spPr>
          <a:xfrm>
            <a:off x="445865" y="491276"/>
            <a:ext cx="8545735" cy="2077457"/>
          </a:xfrm>
          <a:prstGeom prst="roundRect">
            <a:avLst/>
          </a:prstGeom>
          <a:solidFill>
            <a:srgbClr val="FFF6EA"/>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TextBox 14"/>
          <p:cNvSpPr txBox="1"/>
          <p:nvPr/>
        </p:nvSpPr>
        <p:spPr>
          <a:xfrm>
            <a:off x="1223942" y="795933"/>
            <a:ext cx="6989580" cy="846386"/>
          </a:xfrm>
          <a:prstGeom prst="rect">
            <a:avLst/>
          </a:prstGeom>
        </p:spPr>
        <p:txBody>
          <a:bodyPr wrap="square" lIns="0" tIns="0" rIns="0" bIns="0" rtlCol="0" anchor="t">
            <a:spAutoFit/>
          </a:bodyPr>
          <a:lstStyle/>
          <a:p>
            <a:pPr lvl="0" algn="ctr"/>
            <a:r>
              <a:rPr lang="en-US" sz="5500" b="1" smtClean="0">
                <a:solidFill>
                  <a:srgbClr val="186078"/>
                </a:solidFill>
                <a:latin typeface="Arial" panose="020B0604020202020204" pitchFamily="34" charset="0"/>
                <a:ea typeface="Intro"/>
                <a:cs typeface="Arial" panose="020B0604020202020204" pitchFamily="34" charset="0"/>
                <a:sym typeface="Intro"/>
              </a:rPr>
              <a:t>Câu </a:t>
            </a:r>
            <a:r>
              <a:rPr lang="en-US" sz="5500" b="1">
                <a:solidFill>
                  <a:srgbClr val="186078"/>
                </a:solidFill>
                <a:latin typeface="Arial" panose="020B0604020202020204" pitchFamily="34" charset="0"/>
                <a:ea typeface="Intro"/>
                <a:cs typeface="Arial" panose="020B0604020202020204" pitchFamily="34" charset="0"/>
                <a:sym typeface="Intro"/>
              </a:rPr>
              <a:t>hỏi trắc nghiệm</a:t>
            </a:r>
            <a:endParaRPr kumimoji="0" lang="en-US" sz="5500" b="1" i="0" u="none" strike="noStrike" kern="1200" cap="none" spc="0" normalizeH="0" baseline="0" noProof="0">
              <a:ln>
                <a:noFill/>
              </a:ln>
              <a:solidFill>
                <a:srgbClr val="186078"/>
              </a:solidFill>
              <a:effectLst/>
              <a:uLnTx/>
              <a:uFillTx/>
              <a:latin typeface="Arial" panose="020B0604020202020204" pitchFamily="34" charset="0"/>
              <a:ea typeface="Intro"/>
              <a:cs typeface="Arial" panose="020B0604020202020204" pitchFamily="34" charset="0"/>
              <a:sym typeface="Intro"/>
            </a:endParaRPr>
          </a:p>
        </p:txBody>
      </p:sp>
      <p:grpSp>
        <p:nvGrpSpPr>
          <p:cNvPr id="6" name="Group 6"/>
          <p:cNvGrpSpPr/>
          <p:nvPr/>
        </p:nvGrpSpPr>
        <p:grpSpPr>
          <a:xfrm>
            <a:off x="-646902" y="1897693"/>
            <a:ext cx="19581804" cy="7435514"/>
            <a:chOff x="0" y="0"/>
            <a:chExt cx="5157348" cy="1771366"/>
          </a:xfrm>
        </p:grpSpPr>
        <p:sp>
          <p:nvSpPr>
            <p:cNvPr id="7" name="Freeform 7"/>
            <p:cNvSpPr/>
            <p:nvPr/>
          </p:nvSpPr>
          <p:spPr>
            <a:xfrm>
              <a:off x="0" y="0"/>
              <a:ext cx="5157348" cy="1771366"/>
            </a:xfrm>
            <a:custGeom>
              <a:avLst/>
              <a:gdLst/>
              <a:ahLst/>
              <a:cxnLst/>
              <a:rect l="l" t="t" r="r" b="b"/>
              <a:pathLst>
                <a:path w="5157348" h="1771366">
                  <a:moveTo>
                    <a:pt x="0" y="0"/>
                  </a:moveTo>
                  <a:lnTo>
                    <a:pt x="5157348" y="0"/>
                  </a:lnTo>
                  <a:lnTo>
                    <a:pt x="5157348" y="1771366"/>
                  </a:lnTo>
                  <a:lnTo>
                    <a:pt x="0" y="1771366"/>
                  </a:lnTo>
                  <a:close/>
                </a:path>
              </a:pathLst>
            </a:custGeom>
            <a:solidFill>
              <a:srgbClr val="FFFFFF"/>
            </a:solidFill>
            <a:ln w="95250" cap="sq">
              <a:solidFill>
                <a:srgbClr val="383E48"/>
              </a:solidFill>
              <a:prstDash val="solid"/>
              <a:miter/>
            </a:ln>
          </p:spPr>
        </p:sp>
        <p:sp>
          <p:nvSpPr>
            <p:cNvPr id="8" name="TextBox 8"/>
            <p:cNvSpPr txBox="1"/>
            <p:nvPr/>
          </p:nvSpPr>
          <p:spPr>
            <a:xfrm>
              <a:off x="0" y="-38100"/>
              <a:ext cx="5157348" cy="1809466"/>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Freeform 14"/>
          <p:cNvSpPr/>
          <p:nvPr/>
        </p:nvSpPr>
        <p:spPr>
          <a:xfrm rot="17614020">
            <a:off x="15553670" y="8014112"/>
            <a:ext cx="1855174" cy="2958046"/>
          </a:xfrm>
          <a:custGeom>
            <a:avLst/>
            <a:gdLst/>
            <a:ahLst/>
            <a:cxnLst/>
            <a:rect l="l" t="t" r="r" b="b"/>
            <a:pathLst>
              <a:path w="3490836" h="5714166">
                <a:moveTo>
                  <a:pt x="0" y="0"/>
                </a:moveTo>
                <a:lnTo>
                  <a:pt x="3490836" y="0"/>
                </a:lnTo>
                <a:lnTo>
                  <a:pt x="3490836" y="5714166"/>
                </a:lnTo>
                <a:lnTo>
                  <a:pt x="0" y="5714166"/>
                </a:lnTo>
                <a:lnTo>
                  <a:pt x="0" y="0"/>
                </a:lnTo>
                <a:close/>
              </a:path>
            </a:pathLst>
          </a:custGeom>
          <a:blipFill>
            <a:blip r:embed="rId2">
              <a:extLst>
                <a:ext uri="{96DAC541-7B7A-43D3-8B79-37D633B846F1}">
                  <asvg:svgBlip xmlns="" xmlns:asvg="http://schemas.microsoft.com/office/drawing/2016/SVG/main" r:embed="rId5"/>
                </a:ext>
              </a:extLst>
            </a:blip>
            <a:stretch>
              <a:fillRect/>
            </a:stretch>
          </a:blipFill>
        </p:spPr>
      </p:sp>
      <mc:AlternateContent xmlns:mc="http://schemas.openxmlformats.org/markup-compatibility/2006" xmlns:a14="http://schemas.microsoft.com/office/drawing/2010/main">
        <mc:Choice Requires="a14">
          <p:sp>
            <p:nvSpPr>
              <p:cNvPr id="19" name="Rectangle 18"/>
              <p:cNvSpPr/>
              <p:nvPr/>
            </p:nvSpPr>
            <p:spPr>
              <a:xfrm>
                <a:off x="308392" y="2612961"/>
                <a:ext cx="17141407" cy="5729645"/>
              </a:xfrm>
              <a:prstGeom prst="rect">
                <a:avLst/>
              </a:prstGeom>
            </p:spPr>
            <p:txBody>
              <a:bodyPr wrap="square">
                <a:spAutoFit/>
              </a:bodyPr>
              <a:lstStyle/>
              <a:p>
                <a:pPr algn="just">
                  <a:lnSpc>
                    <a:spcPct val="150000"/>
                  </a:lnSpc>
                  <a:spcBef>
                    <a:spcPts val="300"/>
                  </a:spcBef>
                  <a:spcAft>
                    <a:spcPts val="300"/>
                  </a:spcAft>
                </a:pPr>
                <a:r>
                  <a:rPr lang="fr-FR" sz="4200" b="1" smtClean="0">
                    <a:latin typeface="Arial" panose="020B0604020202020204" pitchFamily="34" charset="0"/>
                    <a:ea typeface="Calibri" panose="020F0502020204030204" pitchFamily="34" charset="0"/>
                    <a:cs typeface="Arial" panose="020B0604020202020204" pitchFamily="34" charset="0"/>
                  </a:rPr>
                  <a:t>Câu 1.</a:t>
                </a:r>
                <a:r>
                  <a:rPr lang="fr-FR" sz="4200">
                    <a:effectLst/>
                    <a:latin typeface="Arial" panose="020B0604020202020204" pitchFamily="34" charset="0"/>
                    <a:ea typeface="Calibri" panose="020F0502020204030204" pitchFamily="34" charset="0"/>
                    <a:cs typeface="Arial" panose="020B0604020202020204" pitchFamily="34" charset="0"/>
                  </a:rPr>
                  <a:t> </a:t>
                </a:r>
                <a:r>
                  <a:rPr lang="en-US" sz="4200">
                    <a:effectLst/>
                    <a:latin typeface="Arial" panose="020B0604020202020204" pitchFamily="34" charset="0"/>
                    <a:ea typeface="Calibri" panose="020F0502020204030204" pitchFamily="34" charset="0"/>
                    <a:cs typeface="Arial" panose="020B0604020202020204" pitchFamily="34" charset="0"/>
                  </a:rPr>
                  <a:t>Cho hàm số </a:t>
                </a:r>
                <a14:m>
                  <m:oMath xmlns:m="http://schemas.openxmlformats.org/officeDocument/2006/math">
                    <m:r>
                      <a:rPr lang="en-US" sz="4200" i="1">
                        <a:effectLst/>
                        <a:latin typeface="Cambria Math" panose="02040503050406030204" pitchFamily="18" charset="0"/>
                        <a:ea typeface="Calibri" panose="020F0502020204030204" pitchFamily="34" charset="0"/>
                        <a:cs typeface="Times New Roman" panose="02020603050405020304" pitchFamily="18" charset="0"/>
                      </a:rPr>
                      <m:t>𝑦</m:t>
                    </m:r>
                    <m:r>
                      <a:rPr lang="en-US" sz="4200" i="1">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42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4200" i="1">
                            <a:effectLst/>
                            <a:latin typeface="Cambria Math" panose="02040503050406030204" pitchFamily="18" charset="0"/>
                            <a:ea typeface="Calibri" panose="020F0502020204030204" pitchFamily="34" charset="0"/>
                            <a:cs typeface="Times New Roman" panose="02020603050405020304" pitchFamily="18" charset="0"/>
                          </a:rPr>
                          <m:t>−3</m:t>
                        </m:r>
                        <m:r>
                          <a:rPr lang="en-US" sz="4200" i="1">
                            <a:effectLst/>
                            <a:latin typeface="Cambria Math" panose="02040503050406030204" pitchFamily="18" charset="0"/>
                            <a:ea typeface="Calibri" panose="020F0502020204030204" pitchFamily="34" charset="0"/>
                            <a:cs typeface="Times New Roman" panose="02020603050405020304" pitchFamily="18" charset="0"/>
                          </a:rPr>
                          <m:t>𝑚</m:t>
                        </m:r>
                        <m:r>
                          <a:rPr lang="en-US" sz="4200" i="1">
                            <a:effectLst/>
                            <a:latin typeface="Cambria Math" panose="02040503050406030204" pitchFamily="18" charset="0"/>
                            <a:ea typeface="Calibri" panose="020F0502020204030204" pitchFamily="34" charset="0"/>
                            <a:cs typeface="Times New Roman" panose="02020603050405020304" pitchFamily="18" charset="0"/>
                          </a:rPr>
                          <m:t>+1</m:t>
                        </m:r>
                      </m:e>
                    </m:d>
                    <m:sSup>
                      <m:sSupPr>
                        <m:ctrlPr>
                          <a:rPr lang="en-US" sz="42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2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4200" i="1" baseline="30000">
                            <a:effectLst/>
                            <a:latin typeface="Cambria Math" panose="02040503050406030204" pitchFamily="18" charset="0"/>
                            <a:ea typeface="Calibri" panose="020F0502020204030204" pitchFamily="34" charset="0"/>
                            <a:cs typeface="Times New Roman" panose="02020603050405020304" pitchFamily="18" charset="0"/>
                          </a:rPr>
                          <m:t>2</m:t>
                        </m:r>
                      </m:sup>
                    </m:sSup>
                  </m:oMath>
                </a14:m>
                <a:r>
                  <a:rPr lang="en-US" sz="4200">
                    <a:effectLst/>
                    <a:latin typeface="Arial" panose="020B0604020202020204" pitchFamily="34" charset="0"/>
                    <a:ea typeface="Calibri" panose="020F0502020204030204" pitchFamily="34" charset="0"/>
                    <a:cs typeface="Arial" panose="020B0604020202020204" pitchFamily="34" charset="0"/>
                  </a:rPr>
                  <a:t>. Tìm </a:t>
                </a:r>
                <a14:m>
                  <m:oMath xmlns:m="http://schemas.openxmlformats.org/officeDocument/2006/math">
                    <m:r>
                      <a:rPr lang="en-US" sz="4200" i="1" smtClean="0">
                        <a:effectLst/>
                        <a:latin typeface="Cambria Math" panose="02040503050406030204" pitchFamily="18" charset="0"/>
                        <a:ea typeface="Calibri" panose="020F0502020204030204" pitchFamily="34" charset="0"/>
                        <a:cs typeface="Arial" panose="020B0604020202020204" pitchFamily="34" charset="0"/>
                      </a:rPr>
                      <m:t>𝑚</m:t>
                    </m:r>
                  </m:oMath>
                </a14:m>
                <a:r>
                  <a:rPr lang="en-US" sz="4200">
                    <a:effectLst/>
                    <a:latin typeface="Arial" panose="020B0604020202020204" pitchFamily="34" charset="0"/>
                    <a:ea typeface="Calibri" panose="020F0502020204030204" pitchFamily="34" charset="0"/>
                    <a:cs typeface="Arial" panose="020B0604020202020204" pitchFamily="34" charset="0"/>
                  </a:rPr>
                  <a:t> để đồ thị hàm số đi qua điểm </a:t>
                </a:r>
                <a14:m>
                  <m:oMath xmlns:m="http://schemas.openxmlformats.org/officeDocument/2006/math">
                    <m:r>
                      <a:rPr lang="en-US" sz="4200" i="1" smtClean="0">
                        <a:effectLst/>
                        <a:latin typeface="Cambria Math" panose="02040503050406030204" pitchFamily="18" charset="0"/>
                        <a:ea typeface="Calibri" panose="020F0502020204030204" pitchFamily="34" charset="0"/>
                        <a:cs typeface="Arial" panose="020B0604020202020204" pitchFamily="34" charset="0"/>
                      </a:rPr>
                      <m:t>𝐴</m:t>
                    </m:r>
                    <m:r>
                      <a:rPr lang="en-US" sz="4200" i="1" smtClean="0">
                        <a:effectLst/>
                        <a:latin typeface="Cambria Math" panose="02040503050406030204" pitchFamily="18" charset="0"/>
                        <a:ea typeface="Calibri" panose="020F0502020204030204" pitchFamily="34" charset="0"/>
                        <a:cs typeface="Arial" panose="020B0604020202020204" pitchFamily="34" charset="0"/>
                      </a:rPr>
                      <m:t> (</m:t>
                    </m:r>
                    <m:r>
                      <a:rPr lang="en-US" sz="4200" i="1" smtClean="0">
                        <a:effectLst/>
                        <a:latin typeface="Cambria Math" panose="02040503050406030204" pitchFamily="18" charset="0"/>
                        <a:ea typeface="Calibri" panose="020F0502020204030204" pitchFamily="34" charset="0"/>
                        <a:cs typeface="Arial" panose="020B0604020202020204" pitchFamily="34" charset="0"/>
                      </a:rPr>
                      <m:t>𝑥</m:t>
                    </m:r>
                    <m:r>
                      <a:rPr lang="en-US" sz="4200" i="1" smtClean="0">
                        <a:effectLst/>
                        <a:latin typeface="Cambria Math" panose="02040503050406030204" pitchFamily="18" charset="0"/>
                        <a:ea typeface="Calibri" panose="020F0502020204030204" pitchFamily="34" charset="0"/>
                        <a:cs typeface="Arial" panose="020B0604020202020204" pitchFamily="34" charset="0"/>
                      </a:rPr>
                      <m:t>; </m:t>
                    </m:r>
                    <m:r>
                      <a:rPr lang="en-US" sz="4200" i="1" smtClean="0">
                        <a:effectLst/>
                        <a:latin typeface="Cambria Math" panose="02040503050406030204" pitchFamily="18" charset="0"/>
                        <a:ea typeface="Calibri" panose="020F0502020204030204" pitchFamily="34" charset="0"/>
                        <a:cs typeface="Arial" panose="020B0604020202020204" pitchFamily="34" charset="0"/>
                      </a:rPr>
                      <m:t>𝑦</m:t>
                    </m:r>
                    <m:r>
                      <a:rPr lang="en-US" sz="4200" i="1" smtClean="0">
                        <a:effectLst/>
                        <a:latin typeface="Cambria Math" panose="02040503050406030204" pitchFamily="18" charset="0"/>
                        <a:ea typeface="Calibri" panose="020F0502020204030204" pitchFamily="34" charset="0"/>
                        <a:cs typeface="Arial" panose="020B0604020202020204" pitchFamily="34" charset="0"/>
                      </a:rPr>
                      <m:t>)</m:t>
                    </m:r>
                  </m:oMath>
                </a14:m>
                <a:r>
                  <a:rPr lang="en-US" sz="4200" smtClean="0">
                    <a:effectLst/>
                    <a:latin typeface="Arial" panose="020B0604020202020204" pitchFamily="34" charset="0"/>
                    <a:ea typeface="Calibri" panose="020F0502020204030204" pitchFamily="34" charset="0"/>
                    <a:cs typeface="Arial" panose="020B0604020202020204" pitchFamily="34" charset="0"/>
                  </a:rPr>
                  <a:t> </a:t>
                </a:r>
                <a:r>
                  <a:rPr lang="en-US" sz="4200">
                    <a:effectLst/>
                    <a:latin typeface="Arial" panose="020B0604020202020204" pitchFamily="34" charset="0"/>
                    <a:ea typeface="Calibri" panose="020F0502020204030204" pitchFamily="34" charset="0"/>
                    <a:cs typeface="Arial" panose="020B0604020202020204" pitchFamily="34" charset="0"/>
                  </a:rPr>
                  <a:t>với </a:t>
                </a:r>
                <a14:m>
                  <m:oMath xmlns:m="http://schemas.openxmlformats.org/officeDocument/2006/math">
                    <m:r>
                      <a:rPr lang="en-US" sz="4200" i="1" smtClean="0">
                        <a:effectLst/>
                        <a:latin typeface="Cambria Math" panose="02040503050406030204" pitchFamily="18" charset="0"/>
                        <a:ea typeface="Calibri" panose="020F0502020204030204" pitchFamily="34" charset="0"/>
                        <a:cs typeface="Arial" panose="020B0604020202020204" pitchFamily="34" charset="0"/>
                      </a:rPr>
                      <m:t>(</m:t>
                    </m:r>
                    <m:r>
                      <a:rPr lang="en-US" sz="4200" i="1" smtClean="0">
                        <a:effectLst/>
                        <a:latin typeface="Cambria Math" panose="02040503050406030204" pitchFamily="18" charset="0"/>
                        <a:ea typeface="Calibri" panose="020F0502020204030204" pitchFamily="34" charset="0"/>
                        <a:cs typeface="Arial" panose="020B0604020202020204" pitchFamily="34" charset="0"/>
                      </a:rPr>
                      <m:t>𝑥</m:t>
                    </m:r>
                    <m:r>
                      <a:rPr lang="en-US" sz="4200" i="1" smtClean="0">
                        <a:effectLst/>
                        <a:latin typeface="Cambria Math" panose="02040503050406030204" pitchFamily="18" charset="0"/>
                        <a:ea typeface="Calibri" panose="020F0502020204030204" pitchFamily="34" charset="0"/>
                        <a:cs typeface="Arial" panose="020B0604020202020204" pitchFamily="34" charset="0"/>
                      </a:rPr>
                      <m:t>; </m:t>
                    </m:r>
                    <m:r>
                      <a:rPr lang="en-US" sz="4200" i="1" smtClean="0">
                        <a:effectLst/>
                        <a:latin typeface="Cambria Math" panose="02040503050406030204" pitchFamily="18" charset="0"/>
                        <a:ea typeface="Calibri" panose="020F0502020204030204" pitchFamily="34" charset="0"/>
                        <a:cs typeface="Arial" panose="020B0604020202020204" pitchFamily="34" charset="0"/>
                      </a:rPr>
                      <m:t>𝑦</m:t>
                    </m:r>
                    <m:r>
                      <a:rPr lang="en-US" sz="4200" i="1" smtClean="0">
                        <a:effectLst/>
                        <a:latin typeface="Cambria Math" panose="02040503050406030204" pitchFamily="18" charset="0"/>
                        <a:ea typeface="Calibri" panose="020F0502020204030204" pitchFamily="34" charset="0"/>
                        <a:cs typeface="Arial" panose="020B0604020202020204" pitchFamily="34" charset="0"/>
                      </a:rPr>
                      <m:t>)</m:t>
                    </m:r>
                  </m:oMath>
                </a14:m>
                <a:r>
                  <a:rPr lang="en-US" sz="4200" smtClean="0">
                    <a:effectLst/>
                    <a:latin typeface="Arial" panose="020B0604020202020204" pitchFamily="34" charset="0"/>
                    <a:ea typeface="Calibri" panose="020F0502020204030204" pitchFamily="34" charset="0"/>
                    <a:cs typeface="Arial" panose="020B0604020202020204" pitchFamily="34" charset="0"/>
                  </a:rPr>
                  <a:t> </a:t>
                </a:r>
                <a:r>
                  <a:rPr lang="en-US" sz="4200">
                    <a:effectLst/>
                    <a:latin typeface="Arial" panose="020B0604020202020204" pitchFamily="34" charset="0"/>
                    <a:ea typeface="Calibri" panose="020F0502020204030204" pitchFamily="34" charset="0"/>
                    <a:cs typeface="Arial" panose="020B0604020202020204" pitchFamily="34" charset="0"/>
                  </a:rPr>
                  <a:t>là nghiệm của hệ phương trình </a:t>
                </a:r>
                <a14:m>
                  <m:oMath xmlns:m="http://schemas.openxmlformats.org/officeDocument/2006/math">
                    <m:d>
                      <m:dPr>
                        <m:begChr m:val="{"/>
                        <m:endChr m:val=""/>
                        <m:ctrlPr>
                          <a:rPr lang="en-US" sz="4200" i="1">
                            <a:effectLst/>
                            <a:latin typeface="Cambria Math" panose="02040503050406030204" pitchFamily="18" charset="0"/>
                            <a:ea typeface="Calibri" panose="020F0502020204030204" pitchFamily="34" charset="0"/>
                            <a:cs typeface="Times New Roman" panose="02020603050405020304" pitchFamily="18" charset="0"/>
                          </a:rPr>
                        </m:ctrlPr>
                      </m:dPr>
                      <m:e>
                        <m:eqArr>
                          <m:eqArrPr>
                            <m:ctrlPr>
                              <a:rPr lang="en-US" sz="4200" i="1">
                                <a:effectLst/>
                                <a:latin typeface="Cambria Math" panose="02040503050406030204" pitchFamily="18" charset="0"/>
                                <a:ea typeface="Calibri" panose="020F0502020204030204" pitchFamily="34" charset="0"/>
                                <a:cs typeface="Times New Roman" panose="02020603050405020304" pitchFamily="18" charset="0"/>
                              </a:rPr>
                            </m:ctrlPr>
                          </m:eqArrPr>
                          <m:e>
                            <m:r>
                              <a:rPr lang="en-US" sz="4200" i="1">
                                <a:effectLst/>
                                <a:latin typeface="Cambria Math" panose="02040503050406030204" pitchFamily="18" charset="0"/>
                                <a:ea typeface="Calibri" panose="020F0502020204030204" pitchFamily="34" charset="0"/>
                                <a:cs typeface="Times New Roman" panose="02020603050405020304" pitchFamily="18" charset="0"/>
                              </a:rPr>
                              <m:t>4</m:t>
                            </m:r>
                            <m:r>
                              <a:rPr lang="en-US" sz="4200" i="1">
                                <a:effectLst/>
                                <a:latin typeface="Cambria Math" panose="02040503050406030204" pitchFamily="18" charset="0"/>
                                <a:ea typeface="Calibri" panose="020F0502020204030204" pitchFamily="34" charset="0"/>
                                <a:cs typeface="Times New Roman" panose="02020603050405020304" pitchFamily="18" charset="0"/>
                              </a:rPr>
                              <m:t>𝑥</m:t>
                            </m:r>
                            <m:r>
                              <a:rPr lang="en-US" sz="4200" i="1">
                                <a:effectLst/>
                                <a:latin typeface="Cambria Math" panose="02040503050406030204" pitchFamily="18" charset="0"/>
                                <a:ea typeface="Calibri" panose="020F0502020204030204" pitchFamily="34" charset="0"/>
                                <a:cs typeface="Times New Roman" panose="02020603050405020304" pitchFamily="18" charset="0"/>
                              </a:rPr>
                              <m:t>−3</m:t>
                            </m:r>
                            <m:r>
                              <a:rPr lang="en-US" sz="4200" i="1">
                                <a:effectLst/>
                                <a:latin typeface="Cambria Math" panose="02040503050406030204" pitchFamily="18" charset="0"/>
                                <a:ea typeface="Calibri" panose="020F0502020204030204" pitchFamily="34" charset="0"/>
                                <a:cs typeface="Times New Roman" panose="02020603050405020304" pitchFamily="18" charset="0"/>
                              </a:rPr>
                              <m:t>𝑦</m:t>
                            </m:r>
                            <m:r>
                              <a:rPr lang="en-US" sz="4200" i="1">
                                <a:effectLst/>
                                <a:latin typeface="Cambria Math" panose="02040503050406030204" pitchFamily="18" charset="0"/>
                                <a:ea typeface="Calibri" panose="020F0502020204030204" pitchFamily="34" charset="0"/>
                                <a:cs typeface="Times New Roman" panose="02020603050405020304" pitchFamily="18" charset="0"/>
                              </a:rPr>
                              <m:t>=−2</m:t>
                            </m:r>
                          </m:e>
                          <m:e>
                            <m:r>
                              <a:rPr lang="en-US" sz="4200" i="1">
                                <a:effectLst/>
                                <a:latin typeface="Cambria Math" panose="02040503050406030204" pitchFamily="18" charset="0"/>
                                <a:ea typeface="Calibri" panose="020F0502020204030204" pitchFamily="34" charset="0"/>
                                <a:cs typeface="Times New Roman" panose="02020603050405020304" pitchFamily="18" charset="0"/>
                              </a:rPr>
                              <m:t>𝑥</m:t>
                            </m:r>
                            <m:r>
                              <a:rPr lang="en-US" sz="4200" i="1">
                                <a:effectLst/>
                                <a:latin typeface="Cambria Math" panose="02040503050406030204" pitchFamily="18" charset="0"/>
                                <a:ea typeface="Calibri" panose="020F0502020204030204" pitchFamily="34" charset="0"/>
                                <a:cs typeface="Times New Roman" panose="02020603050405020304" pitchFamily="18" charset="0"/>
                              </a:rPr>
                              <m:t>−2</m:t>
                            </m:r>
                            <m:r>
                              <a:rPr lang="en-US" sz="4200" i="1">
                                <a:effectLst/>
                                <a:latin typeface="Cambria Math" panose="02040503050406030204" pitchFamily="18" charset="0"/>
                                <a:ea typeface="Calibri" panose="020F0502020204030204" pitchFamily="34" charset="0"/>
                                <a:cs typeface="Times New Roman" panose="02020603050405020304" pitchFamily="18" charset="0"/>
                              </a:rPr>
                              <m:t>𝑦</m:t>
                            </m:r>
                            <m:r>
                              <a:rPr lang="en-US" sz="4200" i="1">
                                <a:effectLst/>
                                <a:latin typeface="Cambria Math" panose="02040503050406030204" pitchFamily="18" charset="0"/>
                                <a:ea typeface="Calibri" panose="020F0502020204030204" pitchFamily="34" charset="0"/>
                                <a:cs typeface="Times New Roman" panose="02020603050405020304" pitchFamily="18" charset="0"/>
                              </a:rPr>
                              <m:t>=−3  </m:t>
                            </m:r>
                          </m:e>
                        </m:eqArr>
                      </m:e>
                    </m:d>
                  </m:oMath>
                </a14:m>
                <a:endParaRPr lang="en-US" sz="4200">
                  <a:effectLst/>
                  <a:latin typeface="Arial" panose="020B0604020202020204" pitchFamily="34" charset="0"/>
                  <a:ea typeface="Calibri" panose="020F0502020204030204" pitchFamily="34" charset="0"/>
                  <a:cs typeface="Arial" panose="020B0604020202020204" pitchFamily="34" charset="0"/>
                </a:endParaRPr>
              </a:p>
              <a:p>
                <a:pPr algn="just">
                  <a:lnSpc>
                    <a:spcPct val="200000"/>
                  </a:lnSpc>
                  <a:spcBef>
                    <a:spcPts val="300"/>
                  </a:spcBef>
                  <a:spcAft>
                    <a:spcPts val="300"/>
                  </a:spcAft>
                </a:pPr>
                <a14:m>
                  <m:oMathPara xmlns:m="http://schemas.openxmlformats.org/officeDocument/2006/math">
                    <m:oMathParaPr>
                      <m:jc m:val="centerGroup"/>
                    </m:oMathParaPr>
                    <m:oMath xmlns:m="http://schemas.openxmlformats.org/officeDocument/2006/math">
                      <m:r>
                        <m:rPr>
                          <m:nor/>
                        </m:rPr>
                        <a:rPr lang="en-US" sz="4200">
                          <a:latin typeface="Arial" panose="020B0604020202020204" pitchFamily="34" charset="0"/>
                          <a:ea typeface="Malgun Gothic" panose="020B0503020000020004" pitchFamily="34" charset="-127"/>
                          <a:cs typeface="Arial" panose="020B0604020202020204" pitchFamily="34" charset="0"/>
                        </a:rPr>
                        <m:t>A</m:t>
                      </m:r>
                      <m:r>
                        <m:rPr>
                          <m:nor/>
                        </m:rPr>
                        <a:rPr lang="en-US" sz="4200">
                          <a:latin typeface="Arial" panose="020B0604020202020204" pitchFamily="34" charset="0"/>
                          <a:ea typeface="Malgun Gothic" panose="020B0503020000020004" pitchFamily="34" charset="-127"/>
                          <a:cs typeface="Arial" panose="020B0604020202020204" pitchFamily="34" charset="0"/>
                        </a:rPr>
                        <m:t>. </m:t>
                      </m:r>
                      <m:r>
                        <a:rPr lang="en-US" sz="4200" i="1">
                          <a:latin typeface="Cambria Math" panose="02040503050406030204" pitchFamily="18" charset="0"/>
                          <a:ea typeface="Malgun Gothic" panose="020B0503020000020004" pitchFamily="34" charset="-127"/>
                          <a:cs typeface="Times New Roman" panose="02020603050405020304" pitchFamily="18" charset="0"/>
                        </a:rPr>
                        <m:t>𝑚</m:t>
                      </m:r>
                      <m:r>
                        <a:rPr lang="en-US" sz="4200" i="1">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4200" i="1">
                              <a:latin typeface="Cambria Math" panose="02040503050406030204" pitchFamily="18" charset="0"/>
                              <a:ea typeface="Malgun Gothic" panose="020B0503020000020004" pitchFamily="34" charset="-127"/>
                              <a:cs typeface="Times New Roman" panose="02020603050405020304" pitchFamily="18" charset="0"/>
                            </a:rPr>
                          </m:ctrlPr>
                        </m:fPr>
                        <m:num>
                          <m:r>
                            <a:rPr lang="en-US" sz="4200" i="1">
                              <a:latin typeface="Cambria Math" panose="02040503050406030204" pitchFamily="18" charset="0"/>
                              <a:ea typeface="Malgun Gothic" panose="020B0503020000020004" pitchFamily="34" charset="-127"/>
                              <a:cs typeface="Times New Roman" panose="02020603050405020304" pitchFamily="18" charset="0"/>
                            </a:rPr>
                            <m:t>1</m:t>
                          </m:r>
                        </m:num>
                        <m:den>
                          <m:r>
                            <a:rPr lang="en-US" sz="4200" i="1">
                              <a:latin typeface="Cambria Math" panose="02040503050406030204" pitchFamily="18" charset="0"/>
                              <a:ea typeface="Malgun Gothic" panose="020B0503020000020004" pitchFamily="34" charset="-127"/>
                              <a:cs typeface="Times New Roman" panose="02020603050405020304" pitchFamily="18" charset="0"/>
                            </a:rPr>
                            <m:t>3</m:t>
                          </m:r>
                        </m:den>
                      </m:f>
                      <m:r>
                        <a:rPr lang="en-US" sz="4200" b="0" i="1" smtClean="0">
                          <a:latin typeface="Cambria Math" panose="02040503050406030204" pitchFamily="18" charset="0"/>
                          <a:ea typeface="Malgun Gothic" panose="020B0503020000020004" pitchFamily="34" charset="-127"/>
                          <a:cs typeface="Times New Roman" panose="02020603050405020304" pitchFamily="18" charset="0"/>
                        </a:rPr>
                        <m:t>                 </m:t>
                      </m:r>
                      <m:r>
                        <m:rPr>
                          <m:nor/>
                        </m:rPr>
                        <a:rPr lang="en-US" sz="4200">
                          <a:latin typeface="Arial" panose="020B0604020202020204" pitchFamily="34" charset="0"/>
                          <a:ea typeface="Malgun Gothic" panose="020B0503020000020004" pitchFamily="34" charset="-127"/>
                          <a:cs typeface="Arial" panose="020B0604020202020204" pitchFamily="34" charset="0"/>
                        </a:rPr>
                        <m:t>B</m:t>
                      </m:r>
                      <m:r>
                        <m:rPr>
                          <m:nor/>
                        </m:rPr>
                        <a:rPr lang="en-US" sz="4200">
                          <a:latin typeface="Arial" panose="020B0604020202020204" pitchFamily="34" charset="0"/>
                          <a:ea typeface="Malgun Gothic" panose="020B0503020000020004" pitchFamily="34" charset="-127"/>
                          <a:cs typeface="Arial" panose="020B0604020202020204" pitchFamily="34" charset="0"/>
                        </a:rPr>
                        <m:t>. </m:t>
                      </m:r>
                      <m:r>
                        <a:rPr lang="en-US" sz="4200" i="1">
                          <a:latin typeface="Cambria Math" panose="02040503050406030204" pitchFamily="18" charset="0"/>
                          <a:ea typeface="Malgun Gothic" panose="020B0503020000020004" pitchFamily="34" charset="-127"/>
                          <a:cs typeface="Times New Roman" panose="02020603050405020304" pitchFamily="18" charset="0"/>
                        </a:rPr>
                        <m:t>𝑚</m:t>
                      </m:r>
                      <m:r>
                        <a:rPr lang="en-US" sz="4200" i="1">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4200" i="1">
                              <a:latin typeface="Cambria Math" panose="02040503050406030204" pitchFamily="18" charset="0"/>
                              <a:ea typeface="Malgun Gothic" panose="020B0503020000020004" pitchFamily="34" charset="-127"/>
                              <a:cs typeface="Times New Roman" panose="02020603050405020304" pitchFamily="18" charset="0"/>
                            </a:rPr>
                          </m:ctrlPr>
                        </m:fPr>
                        <m:num>
                          <m:r>
                            <a:rPr lang="en-US" sz="4200" i="1">
                              <a:latin typeface="Cambria Math" panose="02040503050406030204" pitchFamily="18" charset="0"/>
                              <a:ea typeface="Malgun Gothic" panose="020B0503020000020004" pitchFamily="34" charset="-127"/>
                              <a:cs typeface="Times New Roman" panose="02020603050405020304" pitchFamily="18" charset="0"/>
                            </a:rPr>
                            <m:t>1</m:t>
                          </m:r>
                        </m:num>
                        <m:den>
                          <m:r>
                            <a:rPr lang="en-US" sz="4200" i="1">
                              <a:latin typeface="Cambria Math" panose="02040503050406030204" pitchFamily="18" charset="0"/>
                              <a:ea typeface="Malgun Gothic" panose="020B0503020000020004" pitchFamily="34" charset="-127"/>
                              <a:cs typeface="Times New Roman" panose="02020603050405020304" pitchFamily="18" charset="0"/>
                            </a:rPr>
                            <m:t>3</m:t>
                          </m:r>
                        </m:den>
                      </m:f>
                      <m:r>
                        <m:rPr>
                          <m:nor/>
                        </m:rPr>
                        <a:rPr lang="en-US" sz="4200" b="0" i="0" smtClean="0">
                          <a:latin typeface="Cambria Math" panose="02040503050406030204" pitchFamily="18" charset="0"/>
                          <a:ea typeface="Malgun Gothic" panose="020B0503020000020004" pitchFamily="34" charset="-127"/>
                          <a:cs typeface="Times New Roman" panose="02020603050405020304" pitchFamily="18" charset="0"/>
                        </a:rPr>
                        <m:t>                  </m:t>
                      </m:r>
                      <m:r>
                        <m:rPr>
                          <m:nor/>
                        </m:rPr>
                        <a:rPr lang="en-US" sz="4200">
                          <a:latin typeface="Arial" panose="020B0604020202020204" pitchFamily="34" charset="0"/>
                          <a:ea typeface="Malgun Gothic" panose="020B0503020000020004" pitchFamily="34" charset="-127"/>
                          <a:cs typeface="Arial" panose="020B0604020202020204" pitchFamily="34" charset="0"/>
                        </a:rPr>
                        <m:t>C</m:t>
                      </m:r>
                      <m:r>
                        <m:rPr>
                          <m:nor/>
                        </m:rPr>
                        <a:rPr lang="en-US" sz="4200">
                          <a:latin typeface="Arial" panose="020B0604020202020204" pitchFamily="34" charset="0"/>
                          <a:ea typeface="Malgun Gothic" panose="020B0503020000020004" pitchFamily="34" charset="-127"/>
                          <a:cs typeface="Arial" panose="020B0604020202020204" pitchFamily="34" charset="0"/>
                        </a:rPr>
                        <m:t>. </m:t>
                      </m:r>
                      <m:r>
                        <a:rPr lang="en-US" sz="4200" i="1">
                          <a:latin typeface="Cambria Math" panose="02040503050406030204" pitchFamily="18" charset="0"/>
                          <a:ea typeface="Malgun Gothic" panose="020B0503020000020004" pitchFamily="34" charset="-127"/>
                          <a:cs typeface="Times New Roman" panose="02020603050405020304" pitchFamily="18" charset="0"/>
                        </a:rPr>
                        <m:t>𝑚</m:t>
                      </m:r>
                      <m:r>
                        <a:rPr lang="en-US" sz="4200" i="1">
                          <a:latin typeface="Cambria Math" panose="02040503050406030204" pitchFamily="18" charset="0"/>
                          <a:ea typeface="Malgun Gothic" panose="020B0503020000020004" pitchFamily="34" charset="-127"/>
                          <a:cs typeface="Times New Roman" panose="02020603050405020304" pitchFamily="18" charset="0"/>
                        </a:rPr>
                        <m:t>=3        </m:t>
                      </m:r>
                      <m:r>
                        <a:rPr lang="en-US" sz="4200" b="0" i="1" smtClean="0">
                          <a:latin typeface="Cambria Math" panose="02040503050406030204" pitchFamily="18" charset="0"/>
                          <a:ea typeface="Malgun Gothic" panose="020B0503020000020004" pitchFamily="34" charset="-127"/>
                          <a:cs typeface="Times New Roman" panose="02020603050405020304" pitchFamily="18" charset="0"/>
                        </a:rPr>
                        <m:t>          </m:t>
                      </m:r>
                      <m:r>
                        <m:rPr>
                          <m:nor/>
                        </m:rPr>
                        <a:rPr lang="en-US" sz="4200">
                          <a:latin typeface="Arial" panose="020B0604020202020204" pitchFamily="34" charset="0"/>
                          <a:ea typeface="Malgun Gothic" panose="020B0503020000020004" pitchFamily="34" charset="-127"/>
                          <a:cs typeface="Arial" panose="020B0604020202020204" pitchFamily="34" charset="0"/>
                        </a:rPr>
                        <m:t>D</m:t>
                      </m:r>
                      <m:r>
                        <m:rPr>
                          <m:nor/>
                        </m:rPr>
                        <a:rPr lang="en-US" sz="4200">
                          <a:latin typeface="Arial" panose="020B0604020202020204" pitchFamily="34" charset="0"/>
                          <a:ea typeface="Malgun Gothic" panose="020B0503020000020004" pitchFamily="34" charset="-127"/>
                          <a:cs typeface="Arial" panose="020B0604020202020204" pitchFamily="34" charset="0"/>
                        </a:rPr>
                        <m:t>.</m:t>
                      </m:r>
                      <m:r>
                        <a:rPr lang="en-US" sz="4200" b="0" i="1" smtClean="0">
                          <a:latin typeface="Cambria Math" panose="02040503050406030204" pitchFamily="18" charset="0"/>
                          <a:ea typeface="Malgun Gothic" panose="020B0503020000020004" pitchFamily="34" charset="-127"/>
                          <a:cs typeface="Arial" panose="020B0604020202020204" pitchFamily="34" charset="0"/>
                        </a:rPr>
                        <m:t>  </m:t>
                      </m:r>
                      <m:r>
                        <a:rPr lang="en-US" sz="4200" i="1">
                          <a:effectLst/>
                          <a:latin typeface="Cambria Math" panose="02040503050406030204" pitchFamily="18" charset="0"/>
                          <a:ea typeface="Malgun Gothic" panose="020B0503020000020004" pitchFamily="34" charset="-127"/>
                          <a:cs typeface="Times New Roman" panose="02020603050405020304" pitchFamily="18" charset="0"/>
                        </a:rPr>
                        <m:t>𝑚</m:t>
                      </m:r>
                      <m:r>
                        <a:rPr lang="en-US" sz="4200" i="1">
                          <a:effectLst/>
                          <a:latin typeface="Cambria Math" panose="02040503050406030204" pitchFamily="18" charset="0"/>
                          <a:ea typeface="Malgun Gothic" panose="020B0503020000020004" pitchFamily="34" charset="-127"/>
                          <a:cs typeface="Times New Roman" panose="02020603050405020304" pitchFamily="18" charset="0"/>
                        </a:rPr>
                        <m:t>=−3</m:t>
                      </m:r>
                    </m:oMath>
                  </m:oMathPara>
                </a14:m>
                <a:endParaRPr lang="en-US" sz="42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9" name="Rectangle 18"/>
              <p:cNvSpPr>
                <a:spLocks noRot="1" noChangeAspect="1" noMove="1" noResize="1" noEditPoints="1" noAdjustHandles="1" noChangeArrowheads="1" noChangeShapeType="1" noTextEdit="1"/>
              </p:cNvSpPr>
              <p:nvPr/>
            </p:nvSpPr>
            <p:spPr>
              <a:xfrm>
                <a:off x="308392" y="2612961"/>
                <a:ext cx="17141407" cy="5729645"/>
              </a:xfrm>
              <a:prstGeom prst="rect">
                <a:avLst/>
              </a:prstGeom>
              <a:blipFill>
                <a:blip r:embed="rId6"/>
                <a:stretch>
                  <a:fillRect l="-1387" r="-1387"/>
                </a:stretch>
              </a:blipFill>
            </p:spPr>
            <p:txBody>
              <a:bodyPr/>
              <a:lstStyle/>
              <a:p>
                <a:r>
                  <a:rPr lang="en-US">
                    <a:noFill/>
                  </a:rPr>
                  <a:t> </a:t>
                </a:r>
              </a:p>
            </p:txBody>
          </p:sp>
        </mc:Fallback>
      </mc:AlternateContent>
      <p:sp>
        <p:nvSpPr>
          <p:cNvPr id="20" name="Oval 19"/>
          <p:cNvSpPr/>
          <p:nvPr/>
        </p:nvSpPr>
        <p:spPr>
          <a:xfrm>
            <a:off x="549326" y="6896100"/>
            <a:ext cx="1066800" cy="990600"/>
          </a:xfrm>
          <a:prstGeom prst="ellipse">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697272858"/>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barn(inVertical)">
                                      <p:cBhvr>
                                        <p:cTn id="1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6EA"/>
        </a:solidFill>
        <a:effectLst/>
      </p:bgPr>
    </p:bg>
    <p:spTree>
      <p:nvGrpSpPr>
        <p:cNvPr id="1" name=""/>
        <p:cNvGrpSpPr/>
        <p:nvPr/>
      </p:nvGrpSpPr>
      <p:grpSpPr>
        <a:xfrm>
          <a:off x="0" y="0"/>
          <a:ext cx="0" cy="0"/>
          <a:chOff x="0" y="0"/>
          <a:chExt cx="0" cy="0"/>
        </a:xfrm>
      </p:grpSpPr>
      <p:sp>
        <p:nvSpPr>
          <p:cNvPr id="2" name="Rectangle 1"/>
          <p:cNvSpPr/>
          <p:nvPr/>
        </p:nvSpPr>
        <p:spPr>
          <a:xfrm>
            <a:off x="228600" y="129719"/>
            <a:ext cx="4521481" cy="4708981"/>
          </a:xfrm>
          <a:prstGeom prst="rect">
            <a:avLst/>
          </a:prstGeom>
        </p:spPr>
        <p:txBody>
          <a:bodyPr wrap="square">
            <a:spAutoFit/>
          </a:bodyPr>
          <a:lstStyle/>
          <a:p>
            <a:pPr algn="just">
              <a:lnSpc>
                <a:spcPct val="150000"/>
              </a:lnSpc>
              <a:spcBef>
                <a:spcPts val="300"/>
              </a:spcBef>
              <a:spcAft>
                <a:spcPts val="300"/>
              </a:spcAft>
            </a:pPr>
            <a:r>
              <a:rPr lang="vi-VN" sz="4000" b="1">
                <a:ea typeface="SimSun" panose="02010600030101010101" pitchFamily="2" charset="-122"/>
                <a:cs typeface="Times New Roman" panose="02020603050405020304" pitchFamily="18" charset="0"/>
              </a:rPr>
              <a:t>Câu 2. </a:t>
            </a:r>
            <a:r>
              <a:rPr lang="vi-VN" sz="4000">
                <a:ea typeface="SimSun" panose="02010600030101010101" pitchFamily="2" charset="-122"/>
                <a:cs typeface="Times New Roman" panose="02020603050405020304" pitchFamily="18" charset="0"/>
              </a:rPr>
              <a:t>Ghép các bảng</a:t>
            </a:r>
            <a:r>
              <a:rPr lang="vi-VN" sz="4000" smtClean="0">
                <a:ea typeface="SimSun" panose="02010600030101010101" pitchFamily="2" charset="-122"/>
                <a:cs typeface="Times New Roman" panose="02020603050405020304" pitchFamily="18" charset="0"/>
              </a:rPr>
              <a:t>/</a:t>
            </a:r>
            <a:r>
              <a:rPr lang="en-US" sz="4000" smtClean="0">
                <a:ea typeface="SimSun" panose="02010600030101010101" pitchFamily="2" charset="-122"/>
                <a:cs typeface="Times New Roman" panose="02020603050405020304" pitchFamily="18" charset="0"/>
              </a:rPr>
              <a:t> </a:t>
            </a:r>
            <a:r>
              <a:rPr lang="vi-VN" sz="4000" smtClean="0">
                <a:ea typeface="SimSun" panose="02010600030101010101" pitchFamily="2" charset="-122"/>
                <a:cs typeface="Times New Roman" panose="02020603050405020304" pitchFamily="18" charset="0"/>
              </a:rPr>
              <a:t>biểu </a:t>
            </a:r>
            <a:r>
              <a:rPr lang="vi-VN" sz="4000">
                <a:ea typeface="SimSun" panose="02010600030101010101" pitchFamily="2" charset="-122"/>
                <a:cs typeface="Times New Roman" panose="02020603050405020304" pitchFamily="18" charset="0"/>
              </a:rPr>
              <a:t>đồ dưới đây với loại bảng</a:t>
            </a:r>
            <a:r>
              <a:rPr lang="vi-VN" sz="4000" smtClean="0">
                <a:ea typeface="SimSun" panose="02010600030101010101" pitchFamily="2" charset="-122"/>
                <a:cs typeface="Times New Roman" panose="02020603050405020304" pitchFamily="18" charset="0"/>
              </a:rPr>
              <a:t>/</a:t>
            </a:r>
            <a:r>
              <a:rPr lang="en-US" sz="4000" smtClean="0">
                <a:ea typeface="SimSun" panose="02010600030101010101" pitchFamily="2" charset="-122"/>
                <a:cs typeface="Times New Roman" panose="02020603050405020304" pitchFamily="18" charset="0"/>
              </a:rPr>
              <a:t> </a:t>
            </a:r>
            <a:r>
              <a:rPr lang="vi-VN" sz="4000" smtClean="0">
                <a:ea typeface="SimSun" panose="02010600030101010101" pitchFamily="2" charset="-122"/>
                <a:cs typeface="Times New Roman" panose="02020603050405020304" pitchFamily="18" charset="0"/>
              </a:rPr>
              <a:t>biểu </a:t>
            </a:r>
            <a:r>
              <a:rPr lang="vi-VN" sz="4000">
                <a:ea typeface="SimSun" panose="02010600030101010101" pitchFamily="2" charset="-122"/>
                <a:cs typeface="Times New Roman" panose="02020603050405020304" pitchFamily="18" charset="0"/>
              </a:rPr>
              <a:t>đồ cho phù hợp:</a:t>
            </a:r>
            <a:endParaRPr lang="en-US" sz="4000">
              <a:effectLst/>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4953000" y="190500"/>
            <a:ext cx="13132081" cy="9845581"/>
          </a:xfrm>
          <a:prstGeom prst="rect">
            <a:avLst/>
          </a:prstGeom>
        </p:spPr>
      </p:pic>
      <p:sp>
        <p:nvSpPr>
          <p:cNvPr id="5" name="Rectangle 4"/>
          <p:cNvSpPr/>
          <p:nvPr/>
        </p:nvSpPr>
        <p:spPr>
          <a:xfrm>
            <a:off x="711479" y="6896100"/>
            <a:ext cx="3555719" cy="3016210"/>
          </a:xfrm>
          <a:prstGeom prst="rect">
            <a:avLst/>
          </a:prstGeom>
        </p:spPr>
        <p:txBody>
          <a:bodyPr wrap="square">
            <a:spAutoFit/>
          </a:bodyPr>
          <a:lstStyle/>
          <a:p>
            <a:pPr algn="just">
              <a:lnSpc>
                <a:spcPct val="150000"/>
              </a:lnSpc>
              <a:spcBef>
                <a:spcPts val="300"/>
              </a:spcBef>
              <a:spcAft>
                <a:spcPts val="300"/>
              </a:spcAft>
            </a:pPr>
            <a:r>
              <a:rPr lang="da-DK" sz="4000">
                <a:latin typeface="Arial" panose="020B0604020202020204" pitchFamily="34" charset="0"/>
                <a:ea typeface="Calibri" panose="020F0502020204030204" pitchFamily="34" charset="0"/>
                <a:cs typeface="Arial" panose="020B0604020202020204" pitchFamily="34" charset="0"/>
              </a:rPr>
              <a:t>(1) – (b) – (g) </a:t>
            </a:r>
            <a:endParaRPr lang="en-US" sz="4000">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300"/>
              </a:spcBef>
              <a:spcAft>
                <a:spcPts val="300"/>
              </a:spcAft>
            </a:pPr>
            <a:r>
              <a:rPr lang="da-DK" sz="4000">
                <a:latin typeface="Arial" panose="020B0604020202020204" pitchFamily="34" charset="0"/>
                <a:ea typeface="Calibri" panose="020F0502020204030204" pitchFamily="34" charset="0"/>
                <a:cs typeface="Arial" panose="020B0604020202020204" pitchFamily="34" charset="0"/>
              </a:rPr>
              <a:t>(2) – (c) – (d) </a:t>
            </a:r>
            <a:endParaRPr lang="en-US" sz="4000">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300"/>
              </a:spcBef>
              <a:spcAft>
                <a:spcPts val="300"/>
              </a:spcAft>
            </a:pPr>
            <a:r>
              <a:rPr lang="da-DK" sz="4000">
                <a:latin typeface="Arial" panose="020B0604020202020204" pitchFamily="34" charset="0"/>
                <a:ea typeface="Calibri" panose="020F0502020204030204" pitchFamily="34" charset="0"/>
                <a:cs typeface="Arial" panose="020B0604020202020204" pitchFamily="34" charset="0"/>
              </a:rPr>
              <a:t>(3) – (a) – (e) </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grpSp>
        <p:nvGrpSpPr>
          <p:cNvPr id="16" name="Group 15"/>
          <p:cNvGrpSpPr/>
          <p:nvPr/>
        </p:nvGrpSpPr>
        <p:grpSpPr>
          <a:xfrm>
            <a:off x="1232038" y="5067300"/>
            <a:ext cx="2514600" cy="1447800"/>
            <a:chOff x="1844842" y="8071184"/>
            <a:chExt cx="2514600" cy="1447800"/>
          </a:xfrm>
          <a:scene3d>
            <a:camera prst="orthographicFront">
              <a:rot lat="0" lon="0" rev="0"/>
            </a:camera>
            <a:lightRig rig="balanced" dir="t">
              <a:rot lat="0" lon="0" rev="8700000"/>
            </a:lightRig>
          </a:scene3d>
        </p:grpSpPr>
        <p:sp>
          <p:nvSpPr>
            <p:cNvPr id="17" name="Freeform 13"/>
            <p:cNvSpPr/>
            <p:nvPr/>
          </p:nvSpPr>
          <p:spPr>
            <a:xfrm flipH="1">
              <a:off x="1844842" y="8071184"/>
              <a:ext cx="2514600" cy="1447800"/>
            </a:xfrm>
            <a:custGeom>
              <a:avLst/>
              <a:gdLst/>
              <a:ahLst/>
              <a:cxnLst/>
              <a:rect l="l" t="t" r="r" b="b"/>
              <a:pathLst>
                <a:path w="2488341" h="2117352">
                  <a:moveTo>
                    <a:pt x="2488341" y="0"/>
                  </a:moveTo>
                  <a:lnTo>
                    <a:pt x="0" y="0"/>
                  </a:lnTo>
                  <a:lnTo>
                    <a:pt x="0" y="2117352"/>
                  </a:lnTo>
                  <a:lnTo>
                    <a:pt x="2488341" y="2117352"/>
                  </a:lnTo>
                  <a:lnTo>
                    <a:pt x="2488341" y="0"/>
                  </a:lnTo>
                  <a:close/>
                </a:path>
              </a:pathLst>
            </a:custGeom>
            <a:blipFill>
              <a:blip r:embed="rId3">
                <a:extLst>
                  <a:ext uri="{96DAC541-7B7A-43D3-8B79-37D633B846F1}">
                    <asvg:svgBlip xmlns="" xmlns:asvg="http://schemas.microsoft.com/office/drawing/2016/SVG/main" r:embed="rId7"/>
                  </a:ext>
                </a:extLst>
              </a:blip>
              <a:stretch>
                <a:fillRect/>
              </a:stretch>
            </a:blipFill>
            <a:ln>
              <a:noFill/>
            </a:ln>
            <a:effectLst>
              <a:outerShdw blurRad="44450" dist="27940" dir="5400000" algn="ctr">
                <a:srgbClr val="000000">
                  <a:alpha val="32000"/>
                </a:srgbClr>
              </a:outerShdw>
            </a:effectLst>
            <a:sp3d>
              <a:bevelT w="190500" h="38100"/>
            </a:sp3d>
          </p:spPr>
        </p:sp>
        <p:sp>
          <p:nvSpPr>
            <p:cNvPr id="19" name="Rectangle 18"/>
            <p:cNvSpPr/>
            <p:nvPr/>
          </p:nvSpPr>
          <p:spPr>
            <a:xfrm>
              <a:off x="2223825" y="8338717"/>
              <a:ext cx="1776448" cy="707886"/>
            </a:xfrm>
            <a:prstGeom prst="rect">
              <a:avLst/>
            </a:prstGeom>
            <a:ln>
              <a:noFill/>
            </a:ln>
            <a:effectLst>
              <a:outerShdw blurRad="44450" dist="27940" dir="5400000" algn="ctr">
                <a:srgbClr val="000000">
                  <a:alpha val="32000"/>
                </a:srgbClr>
              </a:outerShdw>
            </a:effectLst>
            <a:sp3d>
              <a:bevelT w="190500" h="38100"/>
            </a:sp3d>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smtClean="0">
                  <a:ln>
                    <a:noFill/>
                  </a:ln>
                  <a:solidFill>
                    <a:prstClr val="black"/>
                  </a:solidFill>
                  <a:effectLst/>
                  <a:uLnTx/>
                  <a:uFillTx/>
                  <a:latin typeface="Arial"/>
                  <a:ea typeface="+mn-ea"/>
                  <a:cs typeface="Arial" panose="020B0604020202020204" pitchFamily="34" charset="0"/>
                  <a:sym typeface="Arial"/>
                </a:rPr>
                <a:t>Trả lời</a:t>
              </a: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grpSp>
    </p:spTree>
    <p:extLst>
      <p:ext uri="{BB962C8B-B14F-4D97-AF65-F5344CB8AC3E}">
        <p14:creationId xmlns:p14="http://schemas.microsoft.com/office/powerpoint/2010/main" val="3221720923"/>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p:cTn id="15" dur="500" fill="hold"/>
                                        <p:tgtEl>
                                          <p:spTgt spid="16"/>
                                        </p:tgtEl>
                                        <p:attrNameLst>
                                          <p:attrName>ppt_w</p:attrName>
                                        </p:attrNameLst>
                                      </p:cBhvr>
                                      <p:tavLst>
                                        <p:tav tm="0">
                                          <p:val>
                                            <p:fltVal val="0"/>
                                          </p:val>
                                        </p:tav>
                                        <p:tav tm="100000">
                                          <p:val>
                                            <p:strVal val="#ppt_w"/>
                                          </p:val>
                                        </p:tav>
                                      </p:tavLst>
                                    </p:anim>
                                    <p:anim calcmode="lin" valueType="num">
                                      <p:cBhvr>
                                        <p:cTn id="16" dur="500" fill="hold"/>
                                        <p:tgtEl>
                                          <p:spTgt spid="16"/>
                                        </p:tgtEl>
                                        <p:attrNameLst>
                                          <p:attrName>ppt_h</p:attrName>
                                        </p:attrNameLst>
                                      </p:cBhvr>
                                      <p:tavLst>
                                        <p:tav tm="0">
                                          <p:val>
                                            <p:fltVal val="0"/>
                                          </p:val>
                                        </p:tav>
                                        <p:tav tm="100000">
                                          <p:val>
                                            <p:strVal val="#ppt_h"/>
                                          </p:val>
                                        </p:tav>
                                      </p:tavLst>
                                    </p:anim>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up)">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F6EA"/>
        </a:solidFill>
        <a:effectLst/>
      </p:bgPr>
    </p:bg>
    <p:spTree>
      <p:nvGrpSpPr>
        <p:cNvPr id="1" name=""/>
        <p:cNvGrpSpPr/>
        <p:nvPr/>
      </p:nvGrpSpPr>
      <p:grpSpPr>
        <a:xfrm>
          <a:off x="0" y="0"/>
          <a:ext cx="0" cy="0"/>
          <a:chOff x="0" y="0"/>
          <a:chExt cx="0" cy="0"/>
        </a:xfrm>
      </p:grpSpPr>
      <p:sp>
        <p:nvSpPr>
          <p:cNvPr id="15" name="Rounded Rectangle 14"/>
          <p:cNvSpPr/>
          <p:nvPr/>
        </p:nvSpPr>
        <p:spPr>
          <a:xfrm>
            <a:off x="685801" y="699819"/>
            <a:ext cx="8545735" cy="2077457"/>
          </a:xfrm>
          <a:prstGeom prst="roundRect">
            <a:avLst/>
          </a:prstGeom>
          <a:solidFill>
            <a:schemeClr val="tx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ounded Rectangle 15"/>
          <p:cNvSpPr/>
          <p:nvPr/>
        </p:nvSpPr>
        <p:spPr>
          <a:xfrm>
            <a:off x="445865" y="491276"/>
            <a:ext cx="8545735" cy="2077457"/>
          </a:xfrm>
          <a:prstGeom prst="roundRect">
            <a:avLst/>
          </a:prstGeom>
          <a:solidFill>
            <a:srgbClr val="FFF6EA"/>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TextBox 14"/>
          <p:cNvSpPr txBox="1"/>
          <p:nvPr/>
        </p:nvSpPr>
        <p:spPr>
          <a:xfrm>
            <a:off x="1223942" y="795933"/>
            <a:ext cx="6989580" cy="846386"/>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0" b="1" i="0" u="none" strike="noStrike" kern="1200" cap="none" spc="0" normalizeH="0" baseline="0" noProof="0" smtClean="0">
                <a:ln>
                  <a:noFill/>
                </a:ln>
                <a:solidFill>
                  <a:srgbClr val="186078"/>
                </a:solidFill>
                <a:effectLst/>
                <a:uLnTx/>
                <a:uFillTx/>
                <a:latin typeface="Arial" panose="020B0604020202020204" pitchFamily="34" charset="0"/>
                <a:ea typeface="Intro"/>
                <a:cs typeface="Arial" panose="020B0604020202020204" pitchFamily="34" charset="0"/>
                <a:sym typeface="Intro"/>
              </a:rPr>
              <a:t>Câu </a:t>
            </a:r>
            <a:r>
              <a:rPr kumimoji="0" lang="en-US" sz="5500" b="1" i="0" u="none" strike="noStrike" kern="1200" cap="none" spc="0" normalizeH="0" baseline="0" noProof="0">
                <a:ln>
                  <a:noFill/>
                </a:ln>
                <a:solidFill>
                  <a:srgbClr val="186078"/>
                </a:solidFill>
                <a:effectLst/>
                <a:uLnTx/>
                <a:uFillTx/>
                <a:latin typeface="Arial" panose="020B0604020202020204" pitchFamily="34" charset="0"/>
                <a:ea typeface="Intro"/>
                <a:cs typeface="Arial" panose="020B0604020202020204" pitchFamily="34" charset="0"/>
                <a:sym typeface="Intro"/>
              </a:rPr>
              <a:t>hỏi trắc nghiệm</a:t>
            </a:r>
          </a:p>
        </p:txBody>
      </p:sp>
      <p:grpSp>
        <p:nvGrpSpPr>
          <p:cNvPr id="6" name="Group 6"/>
          <p:cNvGrpSpPr/>
          <p:nvPr/>
        </p:nvGrpSpPr>
        <p:grpSpPr>
          <a:xfrm>
            <a:off x="-646902" y="1897693"/>
            <a:ext cx="19581804" cy="7435514"/>
            <a:chOff x="0" y="0"/>
            <a:chExt cx="5157348" cy="1771366"/>
          </a:xfrm>
        </p:grpSpPr>
        <p:sp>
          <p:nvSpPr>
            <p:cNvPr id="7" name="Freeform 7"/>
            <p:cNvSpPr/>
            <p:nvPr/>
          </p:nvSpPr>
          <p:spPr>
            <a:xfrm>
              <a:off x="0" y="0"/>
              <a:ext cx="5157348" cy="1771366"/>
            </a:xfrm>
            <a:custGeom>
              <a:avLst/>
              <a:gdLst/>
              <a:ahLst/>
              <a:cxnLst/>
              <a:rect l="l" t="t" r="r" b="b"/>
              <a:pathLst>
                <a:path w="5157348" h="1771366">
                  <a:moveTo>
                    <a:pt x="0" y="0"/>
                  </a:moveTo>
                  <a:lnTo>
                    <a:pt x="5157348" y="0"/>
                  </a:lnTo>
                  <a:lnTo>
                    <a:pt x="5157348" y="1771366"/>
                  </a:lnTo>
                  <a:lnTo>
                    <a:pt x="0" y="1771366"/>
                  </a:lnTo>
                  <a:close/>
                </a:path>
              </a:pathLst>
            </a:custGeom>
            <a:solidFill>
              <a:srgbClr val="FFFFFF"/>
            </a:solidFill>
            <a:ln w="95250" cap="sq">
              <a:solidFill>
                <a:srgbClr val="383E48"/>
              </a:solidFill>
              <a:prstDash val="solid"/>
              <a:miter/>
            </a:ln>
          </p:spPr>
        </p:sp>
        <p:sp>
          <p:nvSpPr>
            <p:cNvPr id="8" name="TextBox 8"/>
            <p:cNvSpPr txBox="1"/>
            <p:nvPr/>
          </p:nvSpPr>
          <p:spPr>
            <a:xfrm>
              <a:off x="0" y="-38100"/>
              <a:ext cx="5157348" cy="1809466"/>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Freeform 14"/>
          <p:cNvSpPr/>
          <p:nvPr/>
        </p:nvSpPr>
        <p:spPr>
          <a:xfrm rot="17614020">
            <a:off x="11138081" y="8001642"/>
            <a:ext cx="1855174" cy="2958046"/>
          </a:xfrm>
          <a:custGeom>
            <a:avLst/>
            <a:gdLst/>
            <a:ahLst/>
            <a:cxnLst/>
            <a:rect l="l" t="t" r="r" b="b"/>
            <a:pathLst>
              <a:path w="3490836" h="5714166">
                <a:moveTo>
                  <a:pt x="0" y="0"/>
                </a:moveTo>
                <a:lnTo>
                  <a:pt x="3490836" y="0"/>
                </a:lnTo>
                <a:lnTo>
                  <a:pt x="3490836" y="5714166"/>
                </a:lnTo>
                <a:lnTo>
                  <a:pt x="0" y="5714166"/>
                </a:lnTo>
                <a:lnTo>
                  <a:pt x="0" y="0"/>
                </a:lnTo>
                <a:close/>
              </a:path>
            </a:pathLst>
          </a:custGeom>
          <a:blipFill>
            <a:blip r:embed="rId2">
              <a:extLst>
                <a:ext uri="{96DAC541-7B7A-43D3-8B79-37D633B846F1}">
                  <asvg:svgBlip xmlns="" xmlns:asvg="http://schemas.microsoft.com/office/drawing/2016/SVG/main" r:embed="rId5"/>
                </a:ext>
              </a:extLst>
            </a:blip>
            <a:stretch>
              <a:fillRect/>
            </a:stretch>
          </a:blipFill>
        </p:spPr>
      </p:sp>
      <mc:AlternateContent xmlns:mc="http://schemas.openxmlformats.org/markup-compatibility/2006" xmlns:a14="http://schemas.microsoft.com/office/drawing/2010/main">
        <mc:Choice Requires="a14">
          <p:sp>
            <p:nvSpPr>
              <p:cNvPr id="19" name="Rectangle 18"/>
              <p:cNvSpPr/>
              <p:nvPr/>
            </p:nvSpPr>
            <p:spPr>
              <a:xfrm>
                <a:off x="1118936" y="5905500"/>
                <a:ext cx="8763000" cy="3323987"/>
              </a:xfrm>
              <a:prstGeom prst="rect">
                <a:avLst/>
              </a:prstGeom>
            </p:spPr>
            <p:txBody>
              <a:bodyPr wrap="square">
                <a:spAutoFit/>
              </a:bodyPr>
              <a:lstStyle/>
              <a:p>
                <a:pPr marL="0" marR="0" lvl="0" indent="0" algn="just" defTabSz="914400" rtl="0" eaLnBrk="1" fontAlgn="auto" latinLnBrk="0" hangingPunct="1">
                  <a:lnSpc>
                    <a:spcPct val="250000"/>
                  </a:lnSpc>
                  <a:buClrTx/>
                  <a:buSzTx/>
                  <a:buFontTx/>
                  <a:buNone/>
                  <a:tabLst/>
                  <a:defRPr/>
                </a:pPr>
                <a14:m>
                  <m:oMathPara xmlns:m="http://schemas.openxmlformats.org/officeDocument/2006/math">
                    <m:oMathParaPr>
                      <m:jc m:val="left"/>
                    </m:oMathParaPr>
                    <m:oMath xmlns:m="http://schemas.openxmlformats.org/officeDocument/2006/math">
                      <m:r>
                        <m:rPr>
                          <m:nor/>
                        </m:rPr>
                        <a:rPr kumimoji="0" lang="en-US" sz="4200" b="0" i="0" u="none" strike="noStrike" kern="1200" cap="none" spc="0" normalizeH="0" baseline="0" noProof="0" smtClean="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rPr>
                        <m:t>          </m:t>
                      </m:r>
                      <m:r>
                        <m:rPr>
                          <m:nor/>
                        </m:rPr>
                        <a:rPr kumimoji="0" lang="en-US" sz="4200" b="0" i="0" u="none" strike="noStrike" kern="1200" cap="none" spc="0" normalizeH="0" baseline="0" noProof="0" smtClean="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rPr>
                        <m:t>A</m:t>
                      </m:r>
                      <m:r>
                        <m:rPr>
                          <m:nor/>
                        </m:rPr>
                        <a:rPr kumimoji="0" lang="en-US" sz="4200" b="0" i="0" u="none" strike="noStrike" kern="1200" cap="none" spc="0" normalizeH="0" baseline="0" noProof="0" smtClean="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rPr>
                        <m:t>. 4</m:t>
                      </m:r>
                      <m:r>
                        <m:rPr>
                          <m:sty m:val="p"/>
                        </m:rPr>
                        <a:rPr kumimoji="0" lang="el-GR" sz="42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π</m:t>
                      </m:r>
                      <m:r>
                        <a:rPr kumimoji="0" lang="en-US" sz="42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 </m:t>
                      </m:r>
                      <m:r>
                        <m:rPr>
                          <m:nor/>
                        </m:rPr>
                        <a:rPr kumimoji="0" lang="en-US" sz="42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                                </m:t>
                      </m:r>
                      <m:r>
                        <m:rPr>
                          <m:nor/>
                        </m:rPr>
                        <a:rPr kumimoji="0" lang="en-US" sz="4200" b="0" i="0" u="none" strike="noStrike" kern="1200" cap="none" spc="0" normalizeH="0" baseline="0" noProof="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rPr>
                        <m:t>B</m:t>
                      </m:r>
                      <m:r>
                        <m:rPr>
                          <m:nor/>
                        </m:rPr>
                        <a:rPr kumimoji="0" lang="en-US" sz="4200" b="0" i="0" u="none" strike="noStrike" kern="1200" cap="none" spc="0" normalizeH="0" baseline="0" noProof="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rPr>
                        <m:t>. </m:t>
                      </m:r>
                      <m:r>
                        <a:rPr kumimoji="0" lang="en-US" sz="4200" b="0" i="1" u="none" strike="noStrike" kern="1200" cap="none" spc="0" normalizeH="0" baseline="0" noProof="0" smtClean="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4</m:t>
                      </m:r>
                    </m:oMath>
                  </m:oMathPara>
                </a14:m>
                <a:endParaRPr kumimoji="0" lang="en-US" sz="4200" b="0" i="0" u="none" strike="noStrike" kern="1200" cap="none" spc="0" normalizeH="0" baseline="0" noProof="0" smtClean="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endParaRPr>
              </a:p>
              <a:p>
                <a:pPr lvl="0" algn="just">
                  <a:lnSpc>
                    <a:spcPct val="250000"/>
                  </a:lnSpc>
                </a:pPr>
                <a14:m>
                  <m:oMathPara xmlns:m="http://schemas.openxmlformats.org/officeDocument/2006/math">
                    <m:oMathParaPr>
                      <m:jc m:val="left"/>
                    </m:oMathParaPr>
                    <m:oMath xmlns:m="http://schemas.openxmlformats.org/officeDocument/2006/math">
                      <m:r>
                        <m:rPr>
                          <m:nor/>
                        </m:rPr>
                        <a:rPr kumimoji="0" lang="en-US" sz="4200" b="0" i="0" u="none" strike="noStrike" kern="1200" cap="none" spc="0" normalizeH="0" baseline="0" noProof="0" smtClean="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            </m:t>
                      </m:r>
                      <m:r>
                        <m:rPr>
                          <m:nor/>
                        </m:rPr>
                        <a:rPr kumimoji="0" lang="en-US" sz="4200" b="0" i="0" u="none" strike="noStrike" kern="1200" cap="none" spc="0" normalizeH="0" baseline="0" noProof="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rPr>
                        <m:t>C</m:t>
                      </m:r>
                      <m:r>
                        <m:rPr>
                          <m:nor/>
                        </m:rPr>
                        <a:rPr kumimoji="0" lang="en-US" sz="4200" b="0" i="0" u="none" strike="noStrike" kern="1200" cap="none" spc="0" normalizeH="0" baseline="0" noProof="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rPr>
                        <m:t>. 2</m:t>
                      </m:r>
                      <m:r>
                        <m:rPr>
                          <m:sty m:val="p"/>
                        </m:rPr>
                        <a:rPr lang="el-GR" sz="4200" i="1">
                          <a:solidFill>
                            <a:prstClr val="black"/>
                          </a:solidFill>
                          <a:latin typeface="Cambria Math" panose="02040503050406030204" pitchFamily="18" charset="0"/>
                          <a:ea typeface="Cambria Math" panose="02040503050406030204" pitchFamily="18" charset="0"/>
                          <a:cs typeface="Arial" panose="020B0604020202020204" pitchFamily="34" charset="0"/>
                        </a:rPr>
                        <m:t>π</m:t>
                      </m:r>
                      <m:r>
                        <a:rPr lang="en-US" sz="42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                                 </m:t>
                      </m:r>
                      <m:r>
                        <m:rPr>
                          <m:nor/>
                        </m:rPr>
                        <a:rPr kumimoji="0" lang="en-US" sz="4200" b="0" i="0" u="none" strike="noStrike" kern="1200" cap="none" spc="0" normalizeH="0" baseline="0" noProof="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rPr>
                        <m:t>D</m:t>
                      </m:r>
                      <m:r>
                        <m:rPr>
                          <m:nor/>
                        </m:rPr>
                        <a:rPr kumimoji="0" lang="en-US" sz="4200" b="0" i="0" u="none" strike="noStrike" kern="1200" cap="none" spc="0" normalizeH="0" baseline="0" noProof="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rPr>
                        <m:t>.</m:t>
                      </m:r>
                      <m:r>
                        <a:rPr kumimoji="0" lang="en-US" sz="4200" b="0" i="1" u="none" strike="noStrike" kern="1200" cap="none" spc="0" normalizeH="0" baseline="0" noProof="0" smtClean="0">
                          <a:ln>
                            <a:noFill/>
                          </a:ln>
                          <a:solidFill>
                            <a:prstClr val="black"/>
                          </a:solidFill>
                          <a:effectLst/>
                          <a:uLnTx/>
                          <a:uFillTx/>
                          <a:latin typeface="Cambria Math" panose="02040503050406030204" pitchFamily="18" charset="0"/>
                          <a:ea typeface="Malgun Gothic" panose="020B0503020000020004" pitchFamily="34" charset="-127"/>
                          <a:cs typeface="Arial" panose="020B0604020202020204" pitchFamily="34" charset="0"/>
                        </a:rPr>
                        <m:t>  </m:t>
                      </m:r>
                      <m:r>
                        <a:rPr kumimoji="0" lang="en-US" sz="4200" b="0" i="1" u="none" strike="noStrike" kern="1200" cap="none" spc="0" normalizeH="0" baseline="0" noProof="0" smtClean="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2</m:t>
                      </m:r>
                    </m:oMath>
                  </m:oMathPara>
                </a14:m>
                <a:endParaRPr kumimoji="0" lang="en-US" sz="42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9" name="Rectangle 18"/>
              <p:cNvSpPr>
                <a:spLocks noRot="1" noChangeAspect="1" noMove="1" noResize="1" noEditPoints="1" noAdjustHandles="1" noChangeArrowheads="1" noChangeShapeType="1" noTextEdit="1"/>
              </p:cNvSpPr>
              <p:nvPr/>
            </p:nvSpPr>
            <p:spPr>
              <a:xfrm>
                <a:off x="1118936" y="5905500"/>
                <a:ext cx="8763000" cy="3323987"/>
              </a:xfrm>
              <a:prstGeom prst="rect">
                <a:avLst/>
              </a:prstGeom>
              <a:blipFill>
                <a:blip r:embed="rId6"/>
                <a:stretch>
                  <a:fillRect/>
                </a:stretch>
              </a:blipFill>
            </p:spPr>
            <p:txBody>
              <a:bodyPr/>
              <a:lstStyle/>
              <a:p>
                <a:r>
                  <a:rPr lang="en-US">
                    <a:noFill/>
                  </a:rPr>
                  <a:t> </a:t>
                </a:r>
              </a:p>
            </p:txBody>
          </p:sp>
        </mc:Fallback>
      </mc:AlternateContent>
      <p:sp>
        <p:nvSpPr>
          <p:cNvPr id="20" name="Oval 19"/>
          <p:cNvSpPr/>
          <p:nvPr/>
        </p:nvSpPr>
        <p:spPr>
          <a:xfrm>
            <a:off x="2209800" y="6510095"/>
            <a:ext cx="1066800" cy="990600"/>
          </a:xfrm>
          <a:prstGeom prst="ellipse">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2" name="Rectangle 1"/>
              <p:cNvSpPr/>
              <p:nvPr/>
            </p:nvSpPr>
            <p:spPr>
              <a:xfrm>
                <a:off x="308392" y="2171700"/>
                <a:ext cx="10740608" cy="3970318"/>
              </a:xfrm>
              <a:prstGeom prst="rect">
                <a:avLst/>
              </a:prstGeom>
            </p:spPr>
            <p:txBody>
              <a:bodyPr wrap="square">
                <a:spAutoFit/>
              </a:bodyPr>
              <a:lstStyle/>
              <a:p>
                <a:pPr algn="just">
                  <a:lnSpc>
                    <a:spcPct val="150000"/>
                  </a:lnSpc>
                  <a:spcBef>
                    <a:spcPts val="300"/>
                  </a:spcBef>
                  <a:spcAft>
                    <a:spcPts val="300"/>
                  </a:spcAft>
                </a:pPr>
                <a:r>
                  <a:rPr lang="fr-FR" sz="4200" b="1" smtClean="0">
                    <a:latin typeface="Arial" panose="020B0604020202020204" pitchFamily="34" charset="0"/>
                    <a:ea typeface="Calibri" panose="020F0502020204030204" pitchFamily="34" charset="0"/>
                    <a:cs typeface="Arial" panose="020B0604020202020204" pitchFamily="34" charset="0"/>
                  </a:rPr>
                  <a:t>Câu 2</a:t>
                </a:r>
                <a:r>
                  <a:rPr lang="fr-FR" sz="4200">
                    <a:latin typeface="Arial" panose="020B0604020202020204" pitchFamily="34" charset="0"/>
                    <a:ea typeface="Calibri" panose="020F0502020204030204" pitchFamily="34" charset="0"/>
                    <a:cs typeface="Arial" panose="020B0604020202020204" pitchFamily="34" charset="0"/>
                  </a:rPr>
                  <a:t>. Cho một hình cầu và một hình lập phương ngoại tiếp nó</a:t>
                </a:r>
                <a:r>
                  <a:rPr lang="fr-FR" sz="4200" smtClean="0">
                    <a:latin typeface="Arial" panose="020B0604020202020204" pitchFamily="34" charset="0"/>
                    <a:ea typeface="Calibri" panose="020F0502020204030204" pitchFamily="34" charset="0"/>
                    <a:cs typeface="Arial" panose="020B0604020202020204" pitchFamily="34" charset="0"/>
                  </a:rPr>
                  <a:t>. Nếu </a:t>
                </a:r>
                <a:r>
                  <a:rPr lang="fr-FR" sz="4200">
                    <a:latin typeface="Arial" panose="020B0604020202020204" pitchFamily="34" charset="0"/>
                    <a:ea typeface="Calibri" panose="020F0502020204030204" pitchFamily="34" charset="0"/>
                    <a:cs typeface="Arial" panose="020B0604020202020204" pitchFamily="34" charset="0"/>
                  </a:rPr>
                  <a:t>diện tích toàn phần của hình lập phương </a:t>
                </a:r>
                <a:r>
                  <a:rPr lang="fr-FR" sz="4200" smtClean="0">
                    <a:latin typeface="Arial" panose="020B0604020202020204" pitchFamily="34" charset="0"/>
                    <a:ea typeface="Calibri" panose="020F0502020204030204" pitchFamily="34" charset="0"/>
                    <a:cs typeface="Arial" panose="020B0604020202020204" pitchFamily="34" charset="0"/>
                  </a:rPr>
                  <a:t>là 24 </a:t>
                </a:r>
                <a14:m>
                  <m:oMath xmlns:m="http://schemas.openxmlformats.org/officeDocument/2006/math">
                    <m:sSup>
                      <m:sSupPr>
                        <m:ctrlPr>
                          <a:rPr lang="fr-FR" sz="4200" i="1" smtClean="0">
                            <a:latin typeface="Cambria Math" panose="02040503050406030204" pitchFamily="18" charset="0"/>
                            <a:ea typeface="Calibri" panose="020F0502020204030204" pitchFamily="34" charset="0"/>
                            <a:cs typeface="Arial" panose="020B0604020202020204" pitchFamily="34" charset="0"/>
                          </a:rPr>
                        </m:ctrlPr>
                      </m:sSupPr>
                      <m:e>
                        <m:r>
                          <m:rPr>
                            <m:nor/>
                          </m:rPr>
                          <a:rPr lang="fr-FR" sz="4200">
                            <a:latin typeface="Arial" panose="020B0604020202020204" pitchFamily="34" charset="0"/>
                            <a:ea typeface="Calibri" panose="020F0502020204030204" pitchFamily="34" charset="0"/>
                            <a:cs typeface="Arial" panose="020B0604020202020204" pitchFamily="34" charset="0"/>
                          </a:rPr>
                          <m:t>cm</m:t>
                        </m:r>
                      </m:e>
                      <m:sup>
                        <m:r>
                          <a:rPr lang="en-US" sz="4200" b="0" i="1" smtClean="0">
                            <a:latin typeface="Cambria Math" panose="02040503050406030204" pitchFamily="18" charset="0"/>
                            <a:ea typeface="Calibri" panose="020F0502020204030204" pitchFamily="34" charset="0"/>
                            <a:cs typeface="Arial" panose="020B0604020202020204" pitchFamily="34" charset="0"/>
                          </a:rPr>
                          <m:t>2</m:t>
                        </m:r>
                      </m:sup>
                    </m:sSup>
                  </m:oMath>
                </a14:m>
                <a:r>
                  <a:rPr lang="fr-FR" sz="4200" smtClean="0">
                    <a:latin typeface="Arial" panose="020B0604020202020204" pitchFamily="34" charset="0"/>
                    <a:ea typeface="Calibri" panose="020F0502020204030204" pitchFamily="34" charset="0"/>
                    <a:cs typeface="Arial" panose="020B0604020202020204" pitchFamily="34" charset="0"/>
                  </a:rPr>
                  <a:t> </a:t>
                </a:r>
                <a:r>
                  <a:rPr lang="fr-FR" sz="4200">
                    <a:latin typeface="Arial" panose="020B0604020202020204" pitchFamily="34" charset="0"/>
                    <a:ea typeface="Calibri" panose="020F0502020204030204" pitchFamily="34" charset="0"/>
                    <a:cs typeface="Arial" panose="020B0604020202020204" pitchFamily="34" charset="0"/>
                  </a:rPr>
                  <a:t>thì diện tích mặt cầu là</a:t>
                </a:r>
                <a:r>
                  <a:rPr lang="fr-FR" sz="4200" smtClean="0">
                    <a:latin typeface="Arial" panose="020B0604020202020204" pitchFamily="34" charset="0"/>
                    <a:ea typeface="Calibri" panose="020F0502020204030204" pitchFamily="34" charset="0"/>
                    <a:cs typeface="Arial" panose="020B0604020202020204" pitchFamily="34" charset="0"/>
                  </a:rPr>
                  <a:t>:</a:t>
                </a:r>
                <a:endParaRPr lang="en-US" sz="4200">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308392" y="2171700"/>
                <a:ext cx="10740608" cy="3970318"/>
              </a:xfrm>
              <a:prstGeom prst="rect">
                <a:avLst/>
              </a:prstGeom>
              <a:blipFill>
                <a:blip r:embed="rId7"/>
                <a:stretch>
                  <a:fillRect l="-2213" r="-2157" b="-3067"/>
                </a:stretch>
              </a:blipFill>
            </p:spPr>
            <p:txBody>
              <a:bodyPr/>
              <a:lstStyle/>
              <a:p>
                <a:r>
                  <a:rPr lang="en-US">
                    <a:noFill/>
                  </a:rPr>
                  <a:t> </a:t>
                </a:r>
              </a:p>
            </p:txBody>
          </p:sp>
        </mc:Fallback>
      </mc:AlternateContent>
      <p:pic>
        <p:nvPicPr>
          <p:cNvPr id="12" name="Picture 11"/>
          <p:cNvPicPr/>
          <p:nvPr/>
        </p:nvPicPr>
        <p:blipFill>
          <a:blip r:embed="rId8">
            <a:extLst>
              <a:ext uri="{BEBA8EAE-BF5A-486C-A8C5-ECC9F3942E4B}">
                <a14:imgProps xmlns:a14="http://schemas.microsoft.com/office/drawing/2010/main">
                  <a14:imgLayer r:embed="rId9">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11963400" y="2444701"/>
            <a:ext cx="5743529" cy="5899199"/>
          </a:xfrm>
          <a:prstGeom prst="rect">
            <a:avLst/>
          </a:prstGeom>
          <a:noFill/>
        </p:spPr>
      </p:pic>
    </p:spTree>
    <p:extLst>
      <p:ext uri="{BB962C8B-B14F-4D97-AF65-F5344CB8AC3E}">
        <p14:creationId xmlns:p14="http://schemas.microsoft.com/office/powerpoint/2010/main" val="3905730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anim calcmode="lin" valueType="num">
                                      <p:cBhvr>
                                        <p:cTn id="13" dur="500" fill="hold"/>
                                        <p:tgtEl>
                                          <p:spTgt spid="19"/>
                                        </p:tgtEl>
                                        <p:attrNameLst>
                                          <p:attrName>ppt_x</p:attrName>
                                        </p:attrNameLst>
                                      </p:cBhvr>
                                      <p:tavLst>
                                        <p:tav tm="0">
                                          <p:val>
                                            <p:strVal val="#ppt_x"/>
                                          </p:val>
                                        </p:tav>
                                        <p:tav tm="100000">
                                          <p:val>
                                            <p:strVal val="#ppt_x"/>
                                          </p:val>
                                        </p:tav>
                                      </p:tavLst>
                                    </p:anim>
                                    <p:anim calcmode="lin" valueType="num">
                                      <p:cBhvr>
                                        <p:cTn id="14" dur="500" fill="hold"/>
                                        <p:tgtEl>
                                          <p:spTgt spid="1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anim calcmode="lin" valueType="num">
                                      <p:cBhvr>
                                        <p:cTn id="18" dur="500" fill="hold"/>
                                        <p:tgtEl>
                                          <p:spTgt spid="12"/>
                                        </p:tgtEl>
                                        <p:attrNameLst>
                                          <p:attrName>ppt_x</p:attrName>
                                        </p:attrNameLst>
                                      </p:cBhvr>
                                      <p:tavLst>
                                        <p:tav tm="0">
                                          <p:val>
                                            <p:strVal val="#ppt_x"/>
                                          </p:val>
                                        </p:tav>
                                        <p:tav tm="100000">
                                          <p:val>
                                            <p:strVal val="#ppt_x"/>
                                          </p:val>
                                        </p:tav>
                                      </p:tavLst>
                                    </p:anim>
                                    <p:anim calcmode="lin" valueType="num">
                                      <p:cBhvr>
                                        <p:cTn id="19"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barn(inVertical)">
                                      <p:cBhvr>
                                        <p:cTn id="2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animBg="1"/>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F6EA"/>
        </a:solidFill>
        <a:effectLst/>
      </p:bgPr>
    </p:bg>
    <p:spTree>
      <p:nvGrpSpPr>
        <p:cNvPr id="1" name=""/>
        <p:cNvGrpSpPr/>
        <p:nvPr/>
      </p:nvGrpSpPr>
      <p:grpSpPr>
        <a:xfrm>
          <a:off x="0" y="0"/>
          <a:ext cx="0" cy="0"/>
          <a:chOff x="0" y="0"/>
          <a:chExt cx="0" cy="0"/>
        </a:xfrm>
      </p:grpSpPr>
      <p:sp>
        <p:nvSpPr>
          <p:cNvPr id="15" name="Rounded Rectangle 14"/>
          <p:cNvSpPr/>
          <p:nvPr/>
        </p:nvSpPr>
        <p:spPr>
          <a:xfrm>
            <a:off x="685801" y="699819"/>
            <a:ext cx="8545735" cy="2077457"/>
          </a:xfrm>
          <a:prstGeom prst="roundRect">
            <a:avLst/>
          </a:prstGeom>
          <a:solidFill>
            <a:schemeClr val="tx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ounded Rectangle 15"/>
          <p:cNvSpPr/>
          <p:nvPr/>
        </p:nvSpPr>
        <p:spPr>
          <a:xfrm>
            <a:off x="445865" y="491276"/>
            <a:ext cx="8545735" cy="2077457"/>
          </a:xfrm>
          <a:prstGeom prst="roundRect">
            <a:avLst/>
          </a:prstGeom>
          <a:solidFill>
            <a:srgbClr val="FFF6EA"/>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TextBox 14"/>
          <p:cNvSpPr txBox="1"/>
          <p:nvPr/>
        </p:nvSpPr>
        <p:spPr>
          <a:xfrm>
            <a:off x="1223942" y="795933"/>
            <a:ext cx="6989580" cy="846386"/>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0" b="1" i="0" u="none" strike="noStrike" kern="1200" cap="none" spc="0" normalizeH="0" baseline="0" noProof="0" smtClean="0">
                <a:ln>
                  <a:noFill/>
                </a:ln>
                <a:solidFill>
                  <a:srgbClr val="186078"/>
                </a:solidFill>
                <a:effectLst/>
                <a:uLnTx/>
                <a:uFillTx/>
                <a:latin typeface="Arial" panose="020B0604020202020204" pitchFamily="34" charset="0"/>
                <a:ea typeface="Intro"/>
                <a:cs typeface="Arial" panose="020B0604020202020204" pitchFamily="34" charset="0"/>
                <a:sym typeface="Intro"/>
              </a:rPr>
              <a:t>Câu </a:t>
            </a:r>
            <a:r>
              <a:rPr kumimoji="0" lang="en-US" sz="5500" b="1" i="0" u="none" strike="noStrike" kern="1200" cap="none" spc="0" normalizeH="0" baseline="0" noProof="0">
                <a:ln>
                  <a:noFill/>
                </a:ln>
                <a:solidFill>
                  <a:srgbClr val="186078"/>
                </a:solidFill>
                <a:effectLst/>
                <a:uLnTx/>
                <a:uFillTx/>
                <a:latin typeface="Arial" panose="020B0604020202020204" pitchFamily="34" charset="0"/>
                <a:ea typeface="Intro"/>
                <a:cs typeface="Arial" panose="020B0604020202020204" pitchFamily="34" charset="0"/>
                <a:sym typeface="Intro"/>
              </a:rPr>
              <a:t>hỏi trắc nghiệm</a:t>
            </a:r>
          </a:p>
        </p:txBody>
      </p:sp>
      <p:grpSp>
        <p:nvGrpSpPr>
          <p:cNvPr id="6" name="Group 6"/>
          <p:cNvGrpSpPr/>
          <p:nvPr/>
        </p:nvGrpSpPr>
        <p:grpSpPr>
          <a:xfrm>
            <a:off x="-646902" y="1897693"/>
            <a:ext cx="19581804" cy="7435514"/>
            <a:chOff x="0" y="0"/>
            <a:chExt cx="5157348" cy="1771366"/>
          </a:xfrm>
        </p:grpSpPr>
        <p:sp>
          <p:nvSpPr>
            <p:cNvPr id="7" name="Freeform 7"/>
            <p:cNvSpPr/>
            <p:nvPr/>
          </p:nvSpPr>
          <p:spPr>
            <a:xfrm>
              <a:off x="0" y="0"/>
              <a:ext cx="5157348" cy="1771366"/>
            </a:xfrm>
            <a:custGeom>
              <a:avLst/>
              <a:gdLst/>
              <a:ahLst/>
              <a:cxnLst/>
              <a:rect l="l" t="t" r="r" b="b"/>
              <a:pathLst>
                <a:path w="5157348" h="1771366">
                  <a:moveTo>
                    <a:pt x="0" y="0"/>
                  </a:moveTo>
                  <a:lnTo>
                    <a:pt x="5157348" y="0"/>
                  </a:lnTo>
                  <a:lnTo>
                    <a:pt x="5157348" y="1771366"/>
                  </a:lnTo>
                  <a:lnTo>
                    <a:pt x="0" y="1771366"/>
                  </a:lnTo>
                  <a:close/>
                </a:path>
              </a:pathLst>
            </a:custGeom>
            <a:solidFill>
              <a:srgbClr val="FFFFFF"/>
            </a:solidFill>
            <a:ln w="95250" cap="sq">
              <a:solidFill>
                <a:srgbClr val="383E48"/>
              </a:solidFill>
              <a:prstDash val="solid"/>
              <a:miter/>
            </a:ln>
          </p:spPr>
        </p:sp>
        <p:sp>
          <p:nvSpPr>
            <p:cNvPr id="8" name="TextBox 8"/>
            <p:cNvSpPr txBox="1"/>
            <p:nvPr/>
          </p:nvSpPr>
          <p:spPr>
            <a:xfrm>
              <a:off x="0" y="-38100"/>
              <a:ext cx="5157348" cy="1809466"/>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Freeform 14"/>
          <p:cNvSpPr/>
          <p:nvPr/>
        </p:nvSpPr>
        <p:spPr>
          <a:xfrm rot="17614020">
            <a:off x="8495144" y="7937912"/>
            <a:ext cx="1855174" cy="2958046"/>
          </a:xfrm>
          <a:custGeom>
            <a:avLst/>
            <a:gdLst/>
            <a:ahLst/>
            <a:cxnLst/>
            <a:rect l="l" t="t" r="r" b="b"/>
            <a:pathLst>
              <a:path w="3490836" h="5714166">
                <a:moveTo>
                  <a:pt x="0" y="0"/>
                </a:moveTo>
                <a:lnTo>
                  <a:pt x="3490836" y="0"/>
                </a:lnTo>
                <a:lnTo>
                  <a:pt x="3490836" y="5714166"/>
                </a:lnTo>
                <a:lnTo>
                  <a:pt x="0" y="5714166"/>
                </a:lnTo>
                <a:lnTo>
                  <a:pt x="0" y="0"/>
                </a:lnTo>
                <a:close/>
              </a:path>
            </a:pathLst>
          </a:custGeom>
          <a:blipFill>
            <a:blip r:embed="rId2">
              <a:extLst>
                <a:ext uri="{96DAC541-7B7A-43D3-8B79-37D633B846F1}">
                  <asvg:svgBlip xmlns="" xmlns:asvg="http://schemas.microsoft.com/office/drawing/2016/SVG/main" r:embed="rId5"/>
                </a:ext>
              </a:extLst>
            </a:blip>
            <a:stretch>
              <a:fillRect/>
            </a:stretch>
          </a:blipFill>
        </p:spPr>
      </p:sp>
      <mc:AlternateContent xmlns:mc="http://schemas.openxmlformats.org/markup-compatibility/2006" xmlns:a14="http://schemas.microsoft.com/office/drawing/2010/main">
        <mc:Choice Requires="a14">
          <p:sp>
            <p:nvSpPr>
              <p:cNvPr id="19" name="Rectangle 18"/>
              <p:cNvSpPr/>
              <p:nvPr/>
            </p:nvSpPr>
            <p:spPr>
              <a:xfrm>
                <a:off x="384593" y="2357646"/>
                <a:ext cx="17370007" cy="5986254"/>
              </a:xfrm>
              <a:prstGeom prst="rect">
                <a:avLst/>
              </a:prstGeom>
            </p:spPr>
            <p:txBody>
              <a:bodyPr wrap="square">
                <a:spAutoFit/>
              </a:bodyPr>
              <a:lstStyle/>
              <a:p>
                <a:pPr algn="just">
                  <a:lnSpc>
                    <a:spcPct val="150000"/>
                  </a:lnSpc>
                  <a:spcBef>
                    <a:spcPts val="300"/>
                  </a:spcBef>
                  <a:spcAft>
                    <a:spcPts val="300"/>
                  </a:spcAft>
                </a:pPr>
                <a:r>
                  <a:rPr lang="fr-FR" sz="4200" b="1" smtClean="0">
                    <a:latin typeface="Arial" panose="020B0604020202020204" pitchFamily="34" charset="0"/>
                    <a:ea typeface="Calibri" panose="020F0502020204030204" pitchFamily="34" charset="0"/>
                    <a:cs typeface="Arial" panose="020B0604020202020204" pitchFamily="34" charset="0"/>
                  </a:rPr>
                  <a:t>Câu 3.</a:t>
                </a:r>
                <a:r>
                  <a:rPr lang="fr-FR" sz="4200">
                    <a:latin typeface="Arial" panose="020B0604020202020204" pitchFamily="34" charset="0"/>
                    <a:ea typeface="Calibri" panose="020F0502020204030204" pitchFamily="34" charset="0"/>
                    <a:cs typeface="Arial" panose="020B0604020202020204" pitchFamily="34" charset="0"/>
                  </a:rPr>
                  <a:t> </a:t>
                </a:r>
                <a:r>
                  <a:rPr lang="vi-VN" sz="4200">
                    <a:latin typeface="Arial" panose="020B0604020202020204" pitchFamily="34" charset="0"/>
                    <a:ea typeface="Calibri" panose="020F0502020204030204" pitchFamily="34" charset="0"/>
                    <a:cs typeface="Arial" panose="020B0604020202020204" pitchFamily="34" charset="0"/>
                  </a:rPr>
                  <a:t>Một ô tô phải đi quãng đường AB dài 60 km trong một thời gian nhất định. Xe đi nửa quãng đường đầu với vận tốc hơn dự định là 10km/h và đi nửa sau kém hơn dự định 6km/h. Biết ô tô đã đến đúng như dự định. Tính thời gian người đó dự định đi quãng đường AB</a:t>
                </a:r>
                <a:r>
                  <a:rPr lang="vi-VN" sz="4200" smtClean="0">
                    <a:latin typeface="Arial" panose="020B0604020202020204" pitchFamily="34" charset="0"/>
                    <a:ea typeface="Calibri" panose="020F0502020204030204" pitchFamily="34" charset="0"/>
                    <a:cs typeface="Arial" panose="020B0604020202020204" pitchFamily="34" charset="0"/>
                  </a:rPr>
                  <a:t>.</a:t>
                </a:r>
                <a:endParaRPr kumimoji="0" lang="en-US" sz="42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just" defTabSz="914400" rtl="0" eaLnBrk="1" fontAlgn="auto" latinLnBrk="0" hangingPunct="1">
                  <a:lnSpc>
                    <a:spcPct val="300000"/>
                  </a:lnSpc>
                  <a:spcBef>
                    <a:spcPts val="300"/>
                  </a:spcBef>
                  <a:spcAft>
                    <a:spcPts val="300"/>
                  </a:spcAft>
                  <a:buClrTx/>
                  <a:buSzTx/>
                  <a:buFontTx/>
                  <a:buNone/>
                  <a:tabLst/>
                  <a:defRPr/>
                </a:pPr>
                <a14:m>
                  <m:oMathPara xmlns:m="http://schemas.openxmlformats.org/officeDocument/2006/math">
                    <m:oMathParaPr>
                      <m:jc m:val="centerGroup"/>
                    </m:oMathParaPr>
                    <m:oMath xmlns:m="http://schemas.openxmlformats.org/officeDocument/2006/math">
                      <m:r>
                        <m:rPr>
                          <m:nor/>
                        </m:rPr>
                        <a:rPr kumimoji="0" lang="en-US" sz="4200" b="0" i="0" u="none" strike="noStrike" kern="1200" cap="none" spc="0" normalizeH="0" baseline="0" noProof="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rPr>
                        <m:t>A</m:t>
                      </m:r>
                      <m:r>
                        <m:rPr>
                          <m:nor/>
                        </m:rPr>
                        <a:rPr kumimoji="0" lang="en-US" sz="4200" b="0" i="0" u="none" strike="noStrike" kern="1200" cap="none" spc="0" normalizeH="0" baseline="0" noProof="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rPr>
                        <m:t>. </m:t>
                      </m:r>
                      <m:r>
                        <a:rPr kumimoji="0" lang="en-US" sz="4200" b="0" i="1" u="none" strike="noStrike" kern="1200" cap="none" spc="0" normalizeH="0" baseline="0" noProof="0" smtClean="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3</m:t>
                      </m:r>
                      <m:r>
                        <m:rPr>
                          <m:sty m:val="p"/>
                        </m:rPr>
                        <a:rPr kumimoji="0" lang="en-US" sz="4200" b="0" i="0" u="none" strike="noStrike" kern="1200" cap="none" spc="0" normalizeH="0" baseline="0" noProof="0" smtClean="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h</m:t>
                      </m:r>
                      <m:r>
                        <a:rPr kumimoji="0" lang="en-US" sz="4200" b="0" i="1" u="none" strike="noStrike" kern="1200" cap="none" spc="0" normalizeH="0" baseline="0" noProof="0" smtClean="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                            </m:t>
                      </m:r>
                      <m:r>
                        <m:rPr>
                          <m:nor/>
                        </m:rPr>
                        <a:rPr kumimoji="0" lang="en-US" sz="4200" b="0" i="0" u="none" strike="noStrike" kern="1200" cap="none" spc="0" normalizeH="0" baseline="0" noProof="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rPr>
                        <m:t>B</m:t>
                      </m:r>
                      <m:r>
                        <m:rPr>
                          <m:nor/>
                        </m:rPr>
                        <a:rPr kumimoji="0" lang="en-US" sz="4200" b="0" i="0" u="none" strike="noStrike" kern="1200" cap="none" spc="0" normalizeH="0" baseline="0" noProof="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rPr>
                        <m:t>. </m:t>
                      </m:r>
                      <m:r>
                        <a:rPr kumimoji="0" lang="en-US" sz="4200" b="0" i="1" u="none" strike="noStrike" kern="1200" cap="none" spc="0" normalizeH="0" baseline="0" noProof="0" smtClean="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2</m:t>
                      </m:r>
                      <m:r>
                        <m:rPr>
                          <m:sty m:val="p"/>
                        </m:rPr>
                        <a:rPr kumimoji="0" lang="en-US" sz="4200" b="0" i="0" u="none" strike="noStrike" kern="1200" cap="none" spc="0" normalizeH="0" baseline="0" noProof="0" smtClean="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h</m:t>
                      </m:r>
                      <m:r>
                        <m:rPr>
                          <m:nor/>
                        </m:rPr>
                        <a:rPr kumimoji="0" lang="en-US" sz="4200" b="0" i="0" u="none" strike="noStrike" kern="1200" cap="none" spc="0" normalizeH="0" baseline="0" noProof="0" smtClean="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                             </m:t>
                      </m:r>
                      <m:r>
                        <m:rPr>
                          <m:nor/>
                        </m:rPr>
                        <a:rPr kumimoji="0" lang="en-US" sz="4200" b="0" i="0" u="none" strike="noStrike" kern="1200" cap="none" spc="0" normalizeH="0" baseline="0" noProof="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rPr>
                        <m:t>C</m:t>
                      </m:r>
                      <m:r>
                        <m:rPr>
                          <m:nor/>
                        </m:rPr>
                        <a:rPr kumimoji="0" lang="en-US" sz="4200" b="0" i="0" u="none" strike="noStrike" kern="1200" cap="none" spc="0" normalizeH="0" baseline="0" noProof="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rPr>
                        <m:t>. </m:t>
                      </m:r>
                      <m:r>
                        <a:rPr kumimoji="0" lang="en-US" sz="4200" b="0" i="1" u="none" strike="noStrike" kern="1200" cap="none" spc="0" normalizeH="0" baseline="0" noProof="0" smtClean="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4</m:t>
                      </m:r>
                      <m:r>
                        <m:rPr>
                          <m:sty m:val="p"/>
                        </m:rPr>
                        <a:rPr kumimoji="0" lang="en-US" sz="4200" b="0" i="0" u="none" strike="noStrike" kern="1200" cap="none" spc="0" normalizeH="0" baseline="0" noProof="0" smtClean="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h</m:t>
                      </m:r>
                      <m:r>
                        <a:rPr kumimoji="0" lang="en-US" sz="4200" b="0" i="1" u="none" strike="noStrike" kern="1200" cap="none" spc="0" normalizeH="0" baseline="0" noProof="0" smtClean="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                             </m:t>
                      </m:r>
                      <m:r>
                        <m:rPr>
                          <m:nor/>
                        </m:rPr>
                        <a:rPr kumimoji="0" lang="en-US" sz="4200" b="0" u="none" strike="noStrike" kern="1200" cap="none" spc="0" normalizeH="0" baseline="0" noProof="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rPr>
                        <m:t>D</m:t>
                      </m:r>
                      <m:r>
                        <m:rPr>
                          <m:nor/>
                        </m:rPr>
                        <a:rPr kumimoji="0" lang="en-US" sz="4200" b="0" u="none" strike="noStrike" kern="1200" cap="none" spc="0" normalizeH="0" baseline="0" noProof="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rPr>
                        <m:t>. </m:t>
                      </m:r>
                      <m:r>
                        <a:rPr kumimoji="0" lang="en-US" sz="4200" b="0" i="0" u="none" strike="noStrike" kern="1200" cap="none" spc="0" normalizeH="0" baseline="0" noProof="0" smtClean="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5</m:t>
                      </m:r>
                      <m:r>
                        <m:rPr>
                          <m:sty m:val="p"/>
                        </m:rPr>
                        <a:rPr kumimoji="0" lang="en-US" sz="4200" b="0" i="0" u="none" strike="noStrike" kern="1200" cap="none" spc="0" normalizeH="0" baseline="0" noProof="0" smtClean="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h</m:t>
                      </m:r>
                    </m:oMath>
                  </m:oMathPara>
                </a14:m>
                <a:endParaRPr kumimoji="0" lang="en-US" sz="4200" b="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9" name="Rectangle 18"/>
              <p:cNvSpPr>
                <a:spLocks noRot="1" noChangeAspect="1" noMove="1" noResize="1" noEditPoints="1" noAdjustHandles="1" noChangeArrowheads="1" noChangeShapeType="1" noTextEdit="1"/>
              </p:cNvSpPr>
              <p:nvPr/>
            </p:nvSpPr>
            <p:spPr>
              <a:xfrm>
                <a:off x="384593" y="2357646"/>
                <a:ext cx="17370007" cy="5986254"/>
              </a:xfrm>
              <a:prstGeom prst="rect">
                <a:avLst/>
              </a:prstGeom>
              <a:blipFill>
                <a:blip r:embed="rId6"/>
                <a:stretch>
                  <a:fillRect l="-1333" r="-1333"/>
                </a:stretch>
              </a:blipFill>
            </p:spPr>
            <p:txBody>
              <a:bodyPr/>
              <a:lstStyle/>
              <a:p>
                <a:r>
                  <a:rPr lang="en-US">
                    <a:noFill/>
                  </a:rPr>
                  <a:t> </a:t>
                </a:r>
              </a:p>
            </p:txBody>
          </p:sp>
        </mc:Fallback>
      </mc:AlternateContent>
      <p:sp>
        <p:nvSpPr>
          <p:cNvPr id="20" name="Oval 19"/>
          <p:cNvSpPr/>
          <p:nvPr/>
        </p:nvSpPr>
        <p:spPr>
          <a:xfrm>
            <a:off x="5715000" y="6984770"/>
            <a:ext cx="1066800" cy="990600"/>
          </a:xfrm>
          <a:prstGeom prst="ellipse">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1" name="Picture 10"/>
          <p:cNvPicPr>
            <a:picLocks noChangeAspect="1"/>
          </p:cNvPicPr>
          <p:nvPr/>
        </p:nvPicPr>
        <p:blipFill>
          <a:blip r:embed="rId7"/>
          <a:stretch>
            <a:fillRect/>
          </a:stretch>
        </p:blipFill>
        <p:spPr>
          <a:xfrm>
            <a:off x="15453193" y="967718"/>
            <a:ext cx="2301407" cy="434710"/>
          </a:xfrm>
          <a:prstGeom prst="rect">
            <a:avLst/>
          </a:prstGeom>
        </p:spPr>
      </p:pic>
    </p:spTree>
    <p:extLst>
      <p:ext uri="{BB962C8B-B14F-4D97-AF65-F5344CB8AC3E}">
        <p14:creationId xmlns:p14="http://schemas.microsoft.com/office/powerpoint/2010/main" val="955796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barn(inVertical)">
                                      <p:cBhvr>
                                        <p:cTn id="1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FF6EA"/>
        </a:solidFill>
        <a:effectLst/>
      </p:bgPr>
    </p:bg>
    <p:spTree>
      <p:nvGrpSpPr>
        <p:cNvPr id="1" name=""/>
        <p:cNvGrpSpPr/>
        <p:nvPr/>
      </p:nvGrpSpPr>
      <p:grpSpPr>
        <a:xfrm>
          <a:off x="0" y="0"/>
          <a:ext cx="0" cy="0"/>
          <a:chOff x="0" y="0"/>
          <a:chExt cx="0" cy="0"/>
        </a:xfrm>
      </p:grpSpPr>
      <p:sp>
        <p:nvSpPr>
          <p:cNvPr id="15" name="Rounded Rectangle 14"/>
          <p:cNvSpPr/>
          <p:nvPr/>
        </p:nvSpPr>
        <p:spPr>
          <a:xfrm>
            <a:off x="685801" y="699819"/>
            <a:ext cx="8545735" cy="2077457"/>
          </a:xfrm>
          <a:prstGeom prst="roundRect">
            <a:avLst/>
          </a:prstGeom>
          <a:solidFill>
            <a:schemeClr val="tx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ounded Rectangle 15"/>
          <p:cNvSpPr/>
          <p:nvPr/>
        </p:nvSpPr>
        <p:spPr>
          <a:xfrm>
            <a:off x="445865" y="491276"/>
            <a:ext cx="8545735" cy="2077457"/>
          </a:xfrm>
          <a:prstGeom prst="roundRect">
            <a:avLst/>
          </a:prstGeom>
          <a:solidFill>
            <a:srgbClr val="FFF6EA"/>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TextBox 14"/>
          <p:cNvSpPr txBox="1"/>
          <p:nvPr/>
        </p:nvSpPr>
        <p:spPr>
          <a:xfrm>
            <a:off x="1223942" y="795933"/>
            <a:ext cx="6989580" cy="846386"/>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0" b="1" i="0" u="none" strike="noStrike" kern="1200" cap="none" spc="0" normalizeH="0" baseline="0" noProof="0" smtClean="0">
                <a:ln>
                  <a:noFill/>
                </a:ln>
                <a:solidFill>
                  <a:srgbClr val="186078"/>
                </a:solidFill>
                <a:effectLst/>
                <a:uLnTx/>
                <a:uFillTx/>
                <a:latin typeface="Arial" panose="020B0604020202020204" pitchFamily="34" charset="0"/>
                <a:ea typeface="Intro"/>
                <a:cs typeface="Arial" panose="020B0604020202020204" pitchFamily="34" charset="0"/>
                <a:sym typeface="Intro"/>
              </a:rPr>
              <a:t>Câu </a:t>
            </a:r>
            <a:r>
              <a:rPr kumimoji="0" lang="en-US" sz="5500" b="1" i="0" u="none" strike="noStrike" kern="1200" cap="none" spc="0" normalizeH="0" baseline="0" noProof="0">
                <a:ln>
                  <a:noFill/>
                </a:ln>
                <a:solidFill>
                  <a:srgbClr val="186078"/>
                </a:solidFill>
                <a:effectLst/>
                <a:uLnTx/>
                <a:uFillTx/>
                <a:latin typeface="Arial" panose="020B0604020202020204" pitchFamily="34" charset="0"/>
                <a:ea typeface="Intro"/>
                <a:cs typeface="Arial" panose="020B0604020202020204" pitchFamily="34" charset="0"/>
                <a:sym typeface="Intro"/>
              </a:rPr>
              <a:t>hỏi trắc nghiệm</a:t>
            </a:r>
          </a:p>
        </p:txBody>
      </p:sp>
      <p:grpSp>
        <p:nvGrpSpPr>
          <p:cNvPr id="6" name="Group 6"/>
          <p:cNvGrpSpPr/>
          <p:nvPr/>
        </p:nvGrpSpPr>
        <p:grpSpPr>
          <a:xfrm>
            <a:off x="-646902" y="1897693"/>
            <a:ext cx="19581804" cy="7435514"/>
            <a:chOff x="0" y="0"/>
            <a:chExt cx="5157348" cy="1771366"/>
          </a:xfrm>
        </p:grpSpPr>
        <p:sp>
          <p:nvSpPr>
            <p:cNvPr id="7" name="Freeform 7"/>
            <p:cNvSpPr/>
            <p:nvPr/>
          </p:nvSpPr>
          <p:spPr>
            <a:xfrm>
              <a:off x="0" y="0"/>
              <a:ext cx="5157348" cy="1771366"/>
            </a:xfrm>
            <a:custGeom>
              <a:avLst/>
              <a:gdLst/>
              <a:ahLst/>
              <a:cxnLst/>
              <a:rect l="l" t="t" r="r" b="b"/>
              <a:pathLst>
                <a:path w="5157348" h="1771366">
                  <a:moveTo>
                    <a:pt x="0" y="0"/>
                  </a:moveTo>
                  <a:lnTo>
                    <a:pt x="5157348" y="0"/>
                  </a:lnTo>
                  <a:lnTo>
                    <a:pt x="5157348" y="1771366"/>
                  </a:lnTo>
                  <a:lnTo>
                    <a:pt x="0" y="1771366"/>
                  </a:lnTo>
                  <a:close/>
                </a:path>
              </a:pathLst>
            </a:custGeom>
            <a:solidFill>
              <a:srgbClr val="FFFFFF"/>
            </a:solidFill>
            <a:ln w="95250" cap="sq">
              <a:solidFill>
                <a:srgbClr val="383E48"/>
              </a:solidFill>
              <a:prstDash val="solid"/>
              <a:miter/>
            </a:ln>
          </p:spPr>
        </p:sp>
        <p:sp>
          <p:nvSpPr>
            <p:cNvPr id="8" name="TextBox 8"/>
            <p:cNvSpPr txBox="1"/>
            <p:nvPr/>
          </p:nvSpPr>
          <p:spPr>
            <a:xfrm>
              <a:off x="0" y="-38100"/>
              <a:ext cx="5157348" cy="1809466"/>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Freeform 14"/>
          <p:cNvSpPr/>
          <p:nvPr/>
        </p:nvSpPr>
        <p:spPr>
          <a:xfrm rot="17946959">
            <a:off x="14766723" y="211019"/>
            <a:ext cx="1855174" cy="2958046"/>
          </a:xfrm>
          <a:custGeom>
            <a:avLst/>
            <a:gdLst/>
            <a:ahLst/>
            <a:cxnLst/>
            <a:rect l="l" t="t" r="r" b="b"/>
            <a:pathLst>
              <a:path w="3490836" h="5714166">
                <a:moveTo>
                  <a:pt x="0" y="0"/>
                </a:moveTo>
                <a:lnTo>
                  <a:pt x="3490836" y="0"/>
                </a:lnTo>
                <a:lnTo>
                  <a:pt x="3490836" y="5714166"/>
                </a:lnTo>
                <a:lnTo>
                  <a:pt x="0" y="5714166"/>
                </a:lnTo>
                <a:lnTo>
                  <a:pt x="0" y="0"/>
                </a:lnTo>
                <a:close/>
              </a:path>
            </a:pathLst>
          </a:custGeom>
          <a:blipFill>
            <a:blip r:embed="rId2">
              <a:extLst>
                <a:ext uri="{96DAC541-7B7A-43D3-8B79-37D633B846F1}">
                  <asvg:svgBlip xmlns="" xmlns:asvg="http://schemas.microsoft.com/office/drawing/2016/SVG/main" r:embed="rId5"/>
                </a:ext>
              </a:extLst>
            </a:blip>
            <a:stretch>
              <a:fillRect/>
            </a:stretch>
          </a:blipFill>
        </p:spPr>
      </p:sp>
      <mc:AlternateContent xmlns:mc="http://schemas.openxmlformats.org/markup-compatibility/2006" xmlns:a14="http://schemas.microsoft.com/office/drawing/2010/main">
        <mc:Choice Requires="a14">
          <p:sp>
            <p:nvSpPr>
              <p:cNvPr id="19" name="Rectangle 18"/>
              <p:cNvSpPr/>
              <p:nvPr/>
            </p:nvSpPr>
            <p:spPr>
              <a:xfrm>
                <a:off x="384593" y="2324100"/>
                <a:ext cx="17370007" cy="7048083"/>
              </a:xfrm>
              <a:prstGeom prst="rect">
                <a:avLst/>
              </a:prstGeom>
            </p:spPr>
            <p:txBody>
              <a:bodyPr wrap="square">
                <a:spAutoFit/>
              </a:bodyPr>
              <a:lstStyle/>
              <a:p>
                <a:pPr lvl="0" algn="just">
                  <a:lnSpc>
                    <a:spcPct val="150000"/>
                  </a:lnSpc>
                  <a:spcBef>
                    <a:spcPts val="300"/>
                  </a:spcBef>
                  <a:spcAft>
                    <a:spcPts val="300"/>
                  </a:spcAft>
                </a:pPr>
                <a:r>
                  <a:rPr kumimoji="0" lang="fr-FR" sz="4200" b="1"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Câu 4.</a:t>
                </a:r>
                <a:r>
                  <a:rPr kumimoji="0" lang="fr-FR" sz="4200" b="0"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lang="vi-VN" sz="4200" smtClean="0">
                    <a:solidFill>
                      <a:prstClr val="black"/>
                    </a:solidFill>
                    <a:ea typeface="Calibri" panose="020F0502020204030204" pitchFamily="34" charset="0"/>
                    <a:cs typeface="Arial" panose="020B0604020202020204" pitchFamily="34" charset="0"/>
                  </a:rPr>
                  <a:t>Cho </a:t>
                </a:r>
                <a:r>
                  <a:rPr lang="vi-VN" sz="4200">
                    <a:solidFill>
                      <a:prstClr val="black"/>
                    </a:solidFill>
                    <a:ea typeface="Calibri" panose="020F0502020204030204" pitchFamily="34" charset="0"/>
                    <a:cs typeface="Arial" panose="020B0604020202020204" pitchFamily="34" charset="0"/>
                  </a:rPr>
                  <a:t>đường tròn (O) và một dây AB. Vẽ đường kính CD ⊥ AB (D thuộc cung nhỏ AB). Trên cung nhỏ BC lấy điểm M. Các đường thẳng CM, DM cắt đường thẳng AB lần lượt tại E và F. Tiếp tuyến của đường tròn tại M cắt đường thẳng AB tại N. Hai đoạn thẳng nào dưới đây không bằng nhau</a:t>
                </a:r>
                <a:r>
                  <a:rPr lang="vi-VN" sz="4200" smtClean="0">
                    <a:solidFill>
                      <a:prstClr val="black"/>
                    </a:solidFill>
                    <a:ea typeface="Calibri" panose="020F0502020204030204" pitchFamily="34" charset="0"/>
                    <a:cs typeface="Arial" panose="020B0604020202020204" pitchFamily="34" charset="0"/>
                  </a:rPr>
                  <a:t>?</a:t>
                </a:r>
                <a:endParaRPr kumimoji="0" lang="en-US" sz="42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lvl="0" algn="just">
                  <a:lnSpc>
                    <a:spcPct val="300000"/>
                  </a:lnSpc>
                  <a:spcBef>
                    <a:spcPts val="300"/>
                  </a:spcBef>
                  <a:spcAft>
                    <a:spcPts val="300"/>
                  </a:spcAft>
                </a:pPr>
                <a14:m>
                  <m:oMathPara xmlns:m="http://schemas.openxmlformats.org/officeDocument/2006/math">
                    <m:oMathParaPr>
                      <m:jc m:val="centerGroup"/>
                    </m:oMathParaPr>
                    <m:oMath xmlns:m="http://schemas.openxmlformats.org/officeDocument/2006/math">
                      <m:r>
                        <m:rPr>
                          <m:nor/>
                        </m:rPr>
                        <a:rPr kumimoji="0" lang="en-US" sz="4200" b="0" i="0" u="none" strike="noStrike" kern="1200" cap="none" spc="0" normalizeH="0" baseline="0" noProof="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rPr>
                        <m:t>A</m:t>
                      </m:r>
                      <m:r>
                        <m:rPr>
                          <m:nor/>
                        </m:rPr>
                        <a:rPr kumimoji="0" lang="en-US" sz="4200" b="0" i="0" u="none" strike="noStrike" kern="1200" cap="none" spc="0" normalizeH="0" baseline="0" noProof="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rPr>
                        <m:t>. </m:t>
                      </m:r>
                      <m:r>
                        <m:rPr>
                          <m:nor/>
                        </m:rPr>
                        <a:rPr lang="fr-FR" sz="4200" kern="0">
                          <a:latin typeface="Arial" panose="020B0604020202020204" pitchFamily="34" charset="0"/>
                          <a:ea typeface="Calibri" panose="020F0502020204030204" pitchFamily="34" charset="0"/>
                          <a:cs typeface="Arial" panose="020B0604020202020204" pitchFamily="34" charset="0"/>
                        </a:rPr>
                        <m:t>NM</m:t>
                      </m:r>
                      <m:r>
                        <m:rPr>
                          <m:nor/>
                        </m:rPr>
                        <a:rPr lang="fr-FR" sz="4200" kern="0">
                          <a:latin typeface="Arial" panose="020B0604020202020204" pitchFamily="34" charset="0"/>
                          <a:ea typeface="Calibri" panose="020F0502020204030204" pitchFamily="34" charset="0"/>
                          <a:cs typeface="Arial" panose="020B0604020202020204" pitchFamily="34" charset="0"/>
                        </a:rPr>
                        <m:t>; </m:t>
                      </m:r>
                      <m:r>
                        <m:rPr>
                          <m:nor/>
                        </m:rPr>
                        <a:rPr lang="fr-FR" sz="4200" kern="0">
                          <a:latin typeface="Arial" panose="020B0604020202020204" pitchFamily="34" charset="0"/>
                          <a:ea typeface="Calibri" panose="020F0502020204030204" pitchFamily="34" charset="0"/>
                          <a:cs typeface="Arial" panose="020B0604020202020204" pitchFamily="34" charset="0"/>
                        </a:rPr>
                        <m:t>NE</m:t>
                      </m:r>
                      <m:r>
                        <m:rPr>
                          <m:nor/>
                        </m:rPr>
                        <a:rPr lang="en-US" sz="4200" b="0" i="0" kern="0" smtClean="0">
                          <a:latin typeface="Arial" panose="020B0604020202020204" pitchFamily="34" charset="0"/>
                          <a:ea typeface="Calibri" panose="020F0502020204030204" pitchFamily="34" charset="0"/>
                          <a:cs typeface="Arial" panose="020B0604020202020204" pitchFamily="34" charset="0"/>
                        </a:rPr>
                        <m:t>            </m:t>
                      </m:r>
                      <m:r>
                        <m:rPr>
                          <m:nor/>
                        </m:rPr>
                        <a:rPr kumimoji="0" lang="en-US" sz="4200" b="0" i="0" u="none" strike="noStrike" kern="1200" cap="none" spc="0" normalizeH="0" baseline="0" noProof="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rPr>
                        <m:t>B</m:t>
                      </m:r>
                      <m:r>
                        <m:rPr>
                          <m:nor/>
                        </m:rPr>
                        <a:rPr kumimoji="0" lang="en-US" sz="4200" b="0" i="0" u="none" strike="noStrike" kern="1200" cap="none" spc="0" normalizeH="0" baseline="0" noProof="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rPr>
                        <m:t>. </m:t>
                      </m:r>
                      <m:r>
                        <m:rPr>
                          <m:nor/>
                        </m:rPr>
                        <a:rPr lang="fr-FR" sz="4200" kern="0">
                          <a:latin typeface="Arial" panose="020B0604020202020204" pitchFamily="34" charset="0"/>
                          <a:ea typeface="Calibri" panose="020F0502020204030204" pitchFamily="34" charset="0"/>
                          <a:cs typeface="Arial" panose="020B0604020202020204" pitchFamily="34" charset="0"/>
                        </a:rPr>
                        <m:t>NM</m:t>
                      </m:r>
                      <m:r>
                        <m:rPr>
                          <m:nor/>
                        </m:rPr>
                        <a:rPr lang="fr-FR" sz="4200" kern="0">
                          <a:latin typeface="Arial" panose="020B0604020202020204" pitchFamily="34" charset="0"/>
                          <a:ea typeface="Calibri" panose="020F0502020204030204" pitchFamily="34" charset="0"/>
                          <a:cs typeface="Arial" panose="020B0604020202020204" pitchFamily="34" charset="0"/>
                        </a:rPr>
                        <m:t>; </m:t>
                      </m:r>
                      <m:r>
                        <m:rPr>
                          <m:nor/>
                        </m:rPr>
                        <a:rPr lang="fr-FR" sz="4200" kern="0">
                          <a:latin typeface="Arial" panose="020B0604020202020204" pitchFamily="34" charset="0"/>
                          <a:ea typeface="Calibri" panose="020F0502020204030204" pitchFamily="34" charset="0"/>
                          <a:cs typeface="Arial" panose="020B0604020202020204" pitchFamily="34" charset="0"/>
                        </a:rPr>
                        <m:t>NF</m:t>
                      </m:r>
                      <m:r>
                        <m:rPr>
                          <m:nor/>
                        </m:rPr>
                        <a:rPr lang="en-US" sz="4200" b="0" i="0" kern="0" smtClean="0">
                          <a:latin typeface="Arial" panose="020B0604020202020204" pitchFamily="34" charset="0"/>
                          <a:ea typeface="Calibri" panose="020F0502020204030204" pitchFamily="34" charset="0"/>
                          <a:cs typeface="Arial" panose="020B0604020202020204" pitchFamily="34" charset="0"/>
                        </a:rPr>
                        <m:t>           </m:t>
                      </m:r>
                      <m:r>
                        <m:rPr>
                          <m:nor/>
                        </m:rPr>
                        <a:rPr kumimoji="0" lang="en-US" sz="4200" b="0" i="0" u="none" strike="noStrike" kern="1200" cap="none" spc="0" normalizeH="0" baseline="0" noProof="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rPr>
                        <m:t>C</m:t>
                      </m:r>
                      <m:r>
                        <m:rPr>
                          <m:nor/>
                        </m:rPr>
                        <a:rPr kumimoji="0" lang="en-US" sz="4200" b="0" i="0" u="none" strike="noStrike" kern="1200" cap="none" spc="0" normalizeH="0" baseline="0" noProof="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rPr>
                        <m:t>. </m:t>
                      </m:r>
                      <m:r>
                        <m:rPr>
                          <m:nor/>
                        </m:rPr>
                        <a:rPr lang="fr-FR" sz="4200" kern="0">
                          <a:latin typeface="Arial" panose="020B0604020202020204" pitchFamily="34" charset="0"/>
                          <a:ea typeface="Calibri" panose="020F0502020204030204" pitchFamily="34" charset="0"/>
                          <a:cs typeface="Arial" panose="020B0604020202020204" pitchFamily="34" charset="0"/>
                        </a:rPr>
                        <m:t>NE</m:t>
                      </m:r>
                      <m:r>
                        <m:rPr>
                          <m:nor/>
                        </m:rPr>
                        <a:rPr lang="fr-FR" sz="4200" kern="0">
                          <a:latin typeface="Arial" panose="020B0604020202020204" pitchFamily="34" charset="0"/>
                          <a:ea typeface="Calibri" panose="020F0502020204030204" pitchFamily="34" charset="0"/>
                          <a:cs typeface="Arial" panose="020B0604020202020204" pitchFamily="34" charset="0"/>
                        </a:rPr>
                        <m:t>; </m:t>
                      </m:r>
                      <m:r>
                        <m:rPr>
                          <m:nor/>
                        </m:rPr>
                        <a:rPr lang="fr-FR" sz="4200" kern="0">
                          <a:latin typeface="Arial" panose="020B0604020202020204" pitchFamily="34" charset="0"/>
                          <a:ea typeface="Calibri" panose="020F0502020204030204" pitchFamily="34" charset="0"/>
                          <a:cs typeface="Arial" panose="020B0604020202020204" pitchFamily="34" charset="0"/>
                        </a:rPr>
                        <m:t>NF</m:t>
                      </m:r>
                      <m:r>
                        <m:rPr>
                          <m:nor/>
                        </m:rPr>
                        <a:rPr lang="en-US" sz="4200" b="0" i="0" kern="0" smtClean="0">
                          <a:latin typeface="Arial" panose="020B0604020202020204" pitchFamily="34" charset="0"/>
                          <a:ea typeface="Calibri" panose="020F0502020204030204" pitchFamily="34" charset="0"/>
                          <a:cs typeface="Arial" panose="020B0604020202020204" pitchFamily="34" charset="0"/>
                        </a:rPr>
                        <m:t>           </m:t>
                      </m:r>
                      <m:r>
                        <m:rPr>
                          <m:nor/>
                        </m:rPr>
                        <a:rPr kumimoji="0" lang="en-US" sz="4200" b="0" i="0" u="none" strike="noStrike" kern="1200" cap="none" spc="0" normalizeH="0" baseline="0" noProof="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rPr>
                        <m:t>D</m:t>
                      </m:r>
                      <m:r>
                        <m:rPr>
                          <m:nor/>
                        </m:rPr>
                        <a:rPr kumimoji="0" lang="en-US" sz="4200" b="0" i="0" u="none" strike="noStrike" kern="1200" cap="none" spc="0" normalizeH="0" baseline="0" noProof="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rPr>
                        <m:t>. </m:t>
                      </m:r>
                      <m:r>
                        <m:rPr>
                          <m:nor/>
                        </m:rPr>
                        <a:rPr lang="fr-FR" sz="4200" kern="0">
                          <a:latin typeface="Arial" panose="020B0604020202020204" pitchFamily="34" charset="0"/>
                          <a:ea typeface="Calibri" panose="020F0502020204030204" pitchFamily="34" charset="0"/>
                          <a:cs typeface="Arial" panose="020B0604020202020204" pitchFamily="34" charset="0"/>
                        </a:rPr>
                        <m:t>EN</m:t>
                      </m:r>
                      <m:r>
                        <m:rPr>
                          <m:nor/>
                        </m:rPr>
                        <a:rPr lang="fr-FR" sz="4200" kern="0">
                          <a:latin typeface="Arial" panose="020B0604020202020204" pitchFamily="34" charset="0"/>
                          <a:ea typeface="Calibri" panose="020F0502020204030204" pitchFamily="34" charset="0"/>
                          <a:cs typeface="Arial" panose="020B0604020202020204" pitchFamily="34" charset="0"/>
                        </a:rPr>
                        <m:t>; </m:t>
                      </m:r>
                      <m:r>
                        <m:rPr>
                          <m:nor/>
                        </m:rPr>
                        <a:rPr lang="fr-FR" sz="4200" kern="0">
                          <a:latin typeface="Arial" panose="020B0604020202020204" pitchFamily="34" charset="0"/>
                          <a:ea typeface="Calibri" panose="020F0502020204030204" pitchFamily="34" charset="0"/>
                          <a:cs typeface="Arial" panose="020B0604020202020204" pitchFamily="34" charset="0"/>
                        </a:rPr>
                        <m:t>AE</m:t>
                      </m:r>
                    </m:oMath>
                  </m:oMathPara>
                </a14:m>
                <a:endParaRPr kumimoji="0" lang="en-US" sz="42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9" name="Rectangle 18"/>
              <p:cNvSpPr>
                <a:spLocks noRot="1" noChangeAspect="1" noMove="1" noResize="1" noEditPoints="1" noAdjustHandles="1" noChangeArrowheads="1" noChangeShapeType="1" noTextEdit="1"/>
              </p:cNvSpPr>
              <p:nvPr/>
            </p:nvSpPr>
            <p:spPr>
              <a:xfrm>
                <a:off x="384593" y="2324100"/>
                <a:ext cx="17370007" cy="7048083"/>
              </a:xfrm>
              <a:prstGeom prst="rect">
                <a:avLst/>
              </a:prstGeom>
              <a:blipFill>
                <a:blip r:embed="rId6"/>
                <a:stretch>
                  <a:fillRect l="-1333" r="-1333"/>
                </a:stretch>
              </a:blipFill>
            </p:spPr>
            <p:txBody>
              <a:bodyPr/>
              <a:lstStyle/>
              <a:p>
                <a:r>
                  <a:rPr lang="en-US">
                    <a:noFill/>
                  </a:rPr>
                  <a:t> </a:t>
                </a:r>
              </a:p>
            </p:txBody>
          </p:sp>
        </mc:Fallback>
      </mc:AlternateContent>
      <p:sp>
        <p:nvSpPr>
          <p:cNvPr id="20" name="Oval 19"/>
          <p:cNvSpPr/>
          <p:nvPr/>
        </p:nvSpPr>
        <p:spPr>
          <a:xfrm>
            <a:off x="13716000" y="7905771"/>
            <a:ext cx="1066800" cy="990600"/>
          </a:xfrm>
          <a:prstGeom prst="ellipse">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876278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barn(inVertical)">
                                      <p:cBhvr>
                                        <p:cTn id="1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FF6EA"/>
        </a:solidFill>
        <a:effectLst/>
      </p:bgPr>
    </p:bg>
    <p:spTree>
      <p:nvGrpSpPr>
        <p:cNvPr id="1" name=""/>
        <p:cNvGrpSpPr/>
        <p:nvPr/>
      </p:nvGrpSpPr>
      <p:grpSpPr>
        <a:xfrm>
          <a:off x="0" y="0"/>
          <a:ext cx="0" cy="0"/>
          <a:chOff x="0" y="0"/>
          <a:chExt cx="0" cy="0"/>
        </a:xfrm>
      </p:grpSpPr>
      <p:sp>
        <p:nvSpPr>
          <p:cNvPr id="15" name="Rounded Rectangle 14"/>
          <p:cNvSpPr/>
          <p:nvPr/>
        </p:nvSpPr>
        <p:spPr>
          <a:xfrm>
            <a:off x="685801" y="699819"/>
            <a:ext cx="8545735" cy="2077457"/>
          </a:xfrm>
          <a:prstGeom prst="roundRect">
            <a:avLst/>
          </a:prstGeom>
          <a:solidFill>
            <a:schemeClr val="tx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ounded Rectangle 15"/>
          <p:cNvSpPr/>
          <p:nvPr/>
        </p:nvSpPr>
        <p:spPr>
          <a:xfrm>
            <a:off x="445865" y="491276"/>
            <a:ext cx="8545735" cy="2077457"/>
          </a:xfrm>
          <a:prstGeom prst="roundRect">
            <a:avLst/>
          </a:prstGeom>
          <a:solidFill>
            <a:srgbClr val="FFF6EA"/>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TextBox 14"/>
          <p:cNvSpPr txBox="1"/>
          <p:nvPr/>
        </p:nvSpPr>
        <p:spPr>
          <a:xfrm>
            <a:off x="1223942" y="795933"/>
            <a:ext cx="6989580" cy="846386"/>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0" b="1" i="0" u="none" strike="noStrike" kern="1200" cap="none" spc="0" normalizeH="0" baseline="0" noProof="0" smtClean="0">
                <a:ln>
                  <a:noFill/>
                </a:ln>
                <a:solidFill>
                  <a:srgbClr val="186078"/>
                </a:solidFill>
                <a:effectLst/>
                <a:uLnTx/>
                <a:uFillTx/>
                <a:latin typeface="Arial" panose="020B0604020202020204" pitchFamily="34" charset="0"/>
                <a:ea typeface="Intro"/>
                <a:cs typeface="Arial" panose="020B0604020202020204" pitchFamily="34" charset="0"/>
                <a:sym typeface="Intro"/>
              </a:rPr>
              <a:t>Câu </a:t>
            </a:r>
            <a:r>
              <a:rPr kumimoji="0" lang="en-US" sz="5500" b="1" i="0" u="none" strike="noStrike" kern="1200" cap="none" spc="0" normalizeH="0" baseline="0" noProof="0">
                <a:ln>
                  <a:noFill/>
                </a:ln>
                <a:solidFill>
                  <a:srgbClr val="186078"/>
                </a:solidFill>
                <a:effectLst/>
                <a:uLnTx/>
                <a:uFillTx/>
                <a:latin typeface="Arial" panose="020B0604020202020204" pitchFamily="34" charset="0"/>
                <a:ea typeface="Intro"/>
                <a:cs typeface="Arial" panose="020B0604020202020204" pitchFamily="34" charset="0"/>
                <a:sym typeface="Intro"/>
              </a:rPr>
              <a:t>hỏi trắc nghiệm</a:t>
            </a:r>
          </a:p>
        </p:txBody>
      </p:sp>
      <p:grpSp>
        <p:nvGrpSpPr>
          <p:cNvPr id="6" name="Group 6"/>
          <p:cNvGrpSpPr/>
          <p:nvPr/>
        </p:nvGrpSpPr>
        <p:grpSpPr>
          <a:xfrm>
            <a:off x="-646902" y="1897693"/>
            <a:ext cx="19581804" cy="7435514"/>
            <a:chOff x="0" y="0"/>
            <a:chExt cx="5157348" cy="1771366"/>
          </a:xfrm>
        </p:grpSpPr>
        <p:sp>
          <p:nvSpPr>
            <p:cNvPr id="7" name="Freeform 7"/>
            <p:cNvSpPr/>
            <p:nvPr/>
          </p:nvSpPr>
          <p:spPr>
            <a:xfrm>
              <a:off x="0" y="0"/>
              <a:ext cx="5157348" cy="1771366"/>
            </a:xfrm>
            <a:custGeom>
              <a:avLst/>
              <a:gdLst/>
              <a:ahLst/>
              <a:cxnLst/>
              <a:rect l="l" t="t" r="r" b="b"/>
              <a:pathLst>
                <a:path w="5157348" h="1771366">
                  <a:moveTo>
                    <a:pt x="0" y="0"/>
                  </a:moveTo>
                  <a:lnTo>
                    <a:pt x="5157348" y="0"/>
                  </a:lnTo>
                  <a:lnTo>
                    <a:pt x="5157348" y="1771366"/>
                  </a:lnTo>
                  <a:lnTo>
                    <a:pt x="0" y="1771366"/>
                  </a:lnTo>
                  <a:close/>
                </a:path>
              </a:pathLst>
            </a:custGeom>
            <a:solidFill>
              <a:srgbClr val="FFFFFF"/>
            </a:solidFill>
            <a:ln w="95250" cap="sq">
              <a:solidFill>
                <a:srgbClr val="383E48"/>
              </a:solidFill>
              <a:prstDash val="solid"/>
              <a:miter/>
            </a:ln>
          </p:spPr>
        </p:sp>
        <p:sp>
          <p:nvSpPr>
            <p:cNvPr id="8" name="TextBox 8"/>
            <p:cNvSpPr txBox="1"/>
            <p:nvPr/>
          </p:nvSpPr>
          <p:spPr>
            <a:xfrm>
              <a:off x="0" y="-38100"/>
              <a:ext cx="5157348" cy="1809466"/>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Freeform 14"/>
          <p:cNvSpPr/>
          <p:nvPr/>
        </p:nvSpPr>
        <p:spPr>
          <a:xfrm>
            <a:off x="16383000" y="7543800"/>
            <a:ext cx="1598403" cy="2552700"/>
          </a:xfrm>
          <a:custGeom>
            <a:avLst/>
            <a:gdLst/>
            <a:ahLst/>
            <a:cxnLst/>
            <a:rect l="l" t="t" r="r" b="b"/>
            <a:pathLst>
              <a:path w="3490836" h="5714166">
                <a:moveTo>
                  <a:pt x="0" y="0"/>
                </a:moveTo>
                <a:lnTo>
                  <a:pt x="3490836" y="0"/>
                </a:lnTo>
                <a:lnTo>
                  <a:pt x="3490836" y="5714166"/>
                </a:lnTo>
                <a:lnTo>
                  <a:pt x="0" y="5714166"/>
                </a:lnTo>
                <a:lnTo>
                  <a:pt x="0" y="0"/>
                </a:lnTo>
                <a:close/>
              </a:path>
            </a:pathLst>
          </a:custGeom>
          <a:blipFill>
            <a:blip r:embed="rId2">
              <a:extLst>
                <a:ext uri="{96DAC541-7B7A-43D3-8B79-37D633B846F1}">
                  <asvg:svgBlip xmlns="" xmlns:asvg="http://schemas.microsoft.com/office/drawing/2016/SVG/main" r:embed="rId5"/>
                </a:ext>
              </a:extLst>
            </a:blip>
            <a:stretch>
              <a:fillRect/>
            </a:stretch>
          </a:blipFill>
        </p:spPr>
      </p:sp>
      <p:sp>
        <p:nvSpPr>
          <p:cNvPr id="19" name="Rectangle 18"/>
          <p:cNvSpPr/>
          <p:nvPr/>
        </p:nvSpPr>
        <p:spPr>
          <a:xfrm>
            <a:off x="382796" y="2019300"/>
            <a:ext cx="17522408" cy="1911549"/>
          </a:xfrm>
          <a:prstGeom prst="rect">
            <a:avLst/>
          </a:prstGeom>
        </p:spPr>
        <p:txBody>
          <a:bodyPr wrap="square">
            <a:spAutoFit/>
          </a:bodyPr>
          <a:lstStyle/>
          <a:p>
            <a:pPr algn="just">
              <a:lnSpc>
                <a:spcPct val="150000"/>
              </a:lnSpc>
            </a:pPr>
            <a:r>
              <a:rPr lang="fr-FR" sz="4200" b="1">
                <a:latin typeface="Arial" panose="020B0604020202020204" pitchFamily="34" charset="0"/>
                <a:ea typeface="Calibri" panose="020F0502020204030204" pitchFamily="34" charset="0"/>
                <a:cs typeface="Arial" panose="020B0604020202020204" pitchFamily="34" charset="0"/>
              </a:rPr>
              <a:t>Câu 5.</a:t>
            </a:r>
            <a:r>
              <a:rPr lang="fr-FR" sz="4200">
                <a:latin typeface="Arial" panose="020B0604020202020204" pitchFamily="34" charset="0"/>
                <a:ea typeface="Calibri" panose="020F0502020204030204" pitchFamily="34" charset="0"/>
                <a:cs typeface="Arial" panose="020B0604020202020204" pitchFamily="34" charset="0"/>
              </a:rPr>
              <a:t> </a:t>
            </a:r>
            <a:r>
              <a:rPr lang="vi-VN" sz="4200">
                <a:latin typeface="Arial" panose="020B0604020202020204" pitchFamily="34" charset="0"/>
                <a:ea typeface="Calibri" panose="020F0502020204030204" pitchFamily="34" charset="0"/>
                <a:cs typeface="Arial" panose="020B0604020202020204" pitchFamily="34" charset="0"/>
              </a:rPr>
              <a:t>Một cửa hàng đem cân một số bao gao (đơn vị kilogram), kết quả ghi lại ở bảng sau</a:t>
            </a:r>
            <a:r>
              <a:rPr lang="vi-VN" sz="4200" smtClean="0">
                <a:latin typeface="Arial" panose="020B0604020202020204" pitchFamily="34" charset="0"/>
                <a:ea typeface="Calibri" panose="020F0502020204030204" pitchFamily="34" charset="0"/>
                <a:cs typeface="Arial" panose="020B0604020202020204" pitchFamily="34" charset="0"/>
              </a:rPr>
              <a:t>:</a:t>
            </a:r>
            <a:endParaRPr lang="en-US" sz="4200" smtClean="0">
              <a:latin typeface="Arial" panose="020B0604020202020204" pitchFamily="34" charset="0"/>
              <a:ea typeface="Calibri" panose="020F0502020204030204" pitchFamily="34" charset="0"/>
              <a:cs typeface="Arial" panose="020B0604020202020204" pitchFamily="34" charset="0"/>
            </a:endParaRPr>
          </a:p>
        </p:txBody>
      </p:sp>
      <p:sp>
        <p:nvSpPr>
          <p:cNvPr id="20" name="Oval 19"/>
          <p:cNvSpPr/>
          <p:nvPr/>
        </p:nvSpPr>
        <p:spPr>
          <a:xfrm>
            <a:off x="13868400" y="7955633"/>
            <a:ext cx="1066800" cy="990600"/>
          </a:xfrm>
          <a:prstGeom prst="ellipse">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1" name="Picture 10" descr="A number on a white background&#10;&#10;Description automatically generated"/>
          <p:cNvPicPr/>
          <p:nvPr/>
        </p:nvPicPr>
        <p:blipFill>
          <a:blip r:embed="rId6">
            <a:extLst>
              <a:ext uri="{BEBA8EAE-BF5A-486C-A8C5-ECC9F3942E4B}">
                <a14:imgProps xmlns:a14="http://schemas.microsoft.com/office/drawing/2010/main">
                  <a14:imgLayer r:embed="rId7">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1067698" y="4094046"/>
            <a:ext cx="16152604" cy="2268654"/>
          </a:xfrm>
          <a:prstGeom prst="rect">
            <a:avLst/>
          </a:prstGeom>
          <a:noFill/>
          <a:ln>
            <a:noFill/>
          </a:ln>
        </p:spPr>
      </p:pic>
      <p:sp>
        <p:nvSpPr>
          <p:cNvPr id="2" name="Rectangle 1"/>
          <p:cNvSpPr/>
          <p:nvPr/>
        </p:nvSpPr>
        <p:spPr>
          <a:xfrm>
            <a:off x="445864" y="6438900"/>
            <a:ext cx="17459339" cy="2677656"/>
          </a:xfrm>
          <a:prstGeom prst="rect">
            <a:avLst/>
          </a:prstGeom>
        </p:spPr>
        <p:txBody>
          <a:bodyPr wrap="square">
            <a:spAutoFit/>
          </a:bodyPr>
          <a:lstStyle/>
          <a:p>
            <a:pPr lvl="0" algn="just">
              <a:lnSpc>
                <a:spcPct val="150000"/>
              </a:lnSpc>
            </a:pPr>
            <a:r>
              <a:rPr lang="vi-VN" sz="4200">
                <a:solidFill>
                  <a:prstClr val="black"/>
                </a:solidFill>
                <a:ea typeface="Calibri" panose="020F0502020204030204" pitchFamily="34" charset="0"/>
                <a:cs typeface="Arial" panose="020B0604020202020204" pitchFamily="34" charset="0"/>
              </a:rPr>
              <a:t>Có bao nhiêu bao gạo cân nặng lớn hơn 50 kg?</a:t>
            </a:r>
            <a:endParaRPr lang="en-US" sz="4200">
              <a:solidFill>
                <a:prstClr val="black"/>
              </a:solidFill>
              <a:latin typeface="Arial" panose="020B0604020202020204" pitchFamily="34" charset="0"/>
              <a:ea typeface="Calibri" panose="020F0502020204030204" pitchFamily="34" charset="0"/>
              <a:cs typeface="Arial" panose="020B0604020202020204" pitchFamily="34" charset="0"/>
            </a:endParaRPr>
          </a:p>
          <a:p>
            <a:pPr lvl="0" algn="ctr">
              <a:lnSpc>
                <a:spcPct val="250000"/>
              </a:lnSpc>
            </a:pPr>
            <a:r>
              <a:rPr lang="vi-VN" sz="4200">
                <a:solidFill>
                  <a:prstClr val="black"/>
                </a:solidFill>
                <a:ea typeface="Calibri" panose="020F0502020204030204" pitchFamily="34" charset="0"/>
                <a:cs typeface="Arial" panose="020B0604020202020204" pitchFamily="34" charset="0"/>
              </a:rPr>
              <a:t>A. </a:t>
            </a:r>
            <a:r>
              <a:rPr lang="vi-VN" sz="4200" smtClean="0">
                <a:solidFill>
                  <a:prstClr val="black"/>
                </a:solidFill>
                <a:ea typeface="Calibri" panose="020F0502020204030204" pitchFamily="34" charset="0"/>
                <a:cs typeface="Arial" panose="020B0604020202020204" pitchFamily="34" charset="0"/>
              </a:rPr>
              <a:t>13</a:t>
            </a:r>
            <a:r>
              <a:rPr lang="en-US" sz="4200" smtClean="0">
                <a:solidFill>
                  <a:prstClr val="black"/>
                </a:solidFill>
                <a:ea typeface="Calibri" panose="020F0502020204030204" pitchFamily="34" charset="0"/>
                <a:cs typeface="Arial" panose="020B0604020202020204" pitchFamily="34" charset="0"/>
              </a:rPr>
              <a:t>			  </a:t>
            </a:r>
            <a:r>
              <a:rPr lang="vi-VN" sz="4200" smtClean="0">
                <a:solidFill>
                  <a:prstClr val="black"/>
                </a:solidFill>
                <a:ea typeface="Calibri" panose="020F0502020204030204" pitchFamily="34" charset="0"/>
                <a:cs typeface="Arial" panose="020B0604020202020204" pitchFamily="34" charset="0"/>
              </a:rPr>
              <a:t>B</a:t>
            </a:r>
            <a:r>
              <a:rPr lang="vi-VN" sz="4200">
                <a:solidFill>
                  <a:prstClr val="black"/>
                </a:solidFill>
                <a:ea typeface="Calibri" panose="020F0502020204030204" pitchFamily="34" charset="0"/>
                <a:cs typeface="Arial" panose="020B0604020202020204" pitchFamily="34" charset="0"/>
              </a:rPr>
              <a:t>. </a:t>
            </a:r>
            <a:r>
              <a:rPr lang="vi-VN" sz="4200" smtClean="0">
                <a:solidFill>
                  <a:prstClr val="black"/>
                </a:solidFill>
                <a:ea typeface="Calibri" panose="020F0502020204030204" pitchFamily="34" charset="0"/>
                <a:cs typeface="Arial" panose="020B0604020202020204" pitchFamily="34" charset="0"/>
              </a:rPr>
              <a:t>14</a:t>
            </a:r>
            <a:r>
              <a:rPr lang="en-US" sz="4200" smtClean="0">
                <a:solidFill>
                  <a:prstClr val="black"/>
                </a:solidFill>
                <a:ea typeface="Calibri" panose="020F0502020204030204" pitchFamily="34" charset="0"/>
                <a:cs typeface="Arial" panose="020B0604020202020204" pitchFamily="34" charset="0"/>
              </a:rPr>
              <a:t>			    </a:t>
            </a:r>
            <a:r>
              <a:rPr lang="vi-VN" sz="4200" smtClean="0">
                <a:solidFill>
                  <a:prstClr val="black"/>
                </a:solidFill>
                <a:ea typeface="Calibri" panose="020F0502020204030204" pitchFamily="34" charset="0"/>
                <a:cs typeface="Arial" panose="020B0604020202020204" pitchFamily="34" charset="0"/>
              </a:rPr>
              <a:t>C</a:t>
            </a:r>
            <a:r>
              <a:rPr lang="vi-VN" sz="4200">
                <a:solidFill>
                  <a:prstClr val="black"/>
                </a:solidFill>
                <a:ea typeface="Calibri" panose="020F0502020204030204" pitchFamily="34" charset="0"/>
                <a:cs typeface="Arial" panose="020B0604020202020204" pitchFamily="34" charset="0"/>
              </a:rPr>
              <a:t>. </a:t>
            </a:r>
            <a:r>
              <a:rPr lang="vi-VN" sz="4200" smtClean="0">
                <a:solidFill>
                  <a:prstClr val="black"/>
                </a:solidFill>
                <a:ea typeface="Calibri" panose="020F0502020204030204" pitchFamily="34" charset="0"/>
                <a:cs typeface="Arial" panose="020B0604020202020204" pitchFamily="34" charset="0"/>
              </a:rPr>
              <a:t>12</a:t>
            </a:r>
            <a:r>
              <a:rPr lang="en-US" sz="4200" smtClean="0">
                <a:solidFill>
                  <a:prstClr val="black"/>
                </a:solidFill>
                <a:ea typeface="Calibri" panose="020F0502020204030204" pitchFamily="34" charset="0"/>
                <a:cs typeface="Arial" panose="020B0604020202020204" pitchFamily="34" charset="0"/>
              </a:rPr>
              <a:t>			    </a:t>
            </a:r>
            <a:r>
              <a:rPr lang="vi-VN" sz="4200" smtClean="0">
                <a:solidFill>
                  <a:prstClr val="black"/>
                </a:solidFill>
                <a:ea typeface="Calibri" panose="020F0502020204030204" pitchFamily="34" charset="0"/>
                <a:cs typeface="Arial" panose="020B0604020202020204" pitchFamily="34" charset="0"/>
              </a:rPr>
              <a:t>D</a:t>
            </a:r>
            <a:r>
              <a:rPr lang="vi-VN" sz="4200">
                <a:solidFill>
                  <a:prstClr val="black"/>
                </a:solidFill>
                <a:ea typeface="Calibri" panose="020F0502020204030204" pitchFamily="34" charset="0"/>
                <a:cs typeface="Arial" panose="020B0604020202020204" pitchFamily="34" charset="0"/>
              </a:rPr>
              <a:t>. 32</a:t>
            </a:r>
            <a:endParaRPr lang="en-US" sz="4200">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42036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anim calcmode="lin" valueType="num">
                                      <p:cBhvr>
                                        <p:cTn id="13" dur="500" fill="hold"/>
                                        <p:tgtEl>
                                          <p:spTgt spid="11"/>
                                        </p:tgtEl>
                                        <p:attrNameLst>
                                          <p:attrName>ppt_x</p:attrName>
                                        </p:attrNameLst>
                                      </p:cBhvr>
                                      <p:tavLst>
                                        <p:tav tm="0">
                                          <p:val>
                                            <p:strVal val="#ppt_x"/>
                                          </p:val>
                                        </p:tav>
                                        <p:tav tm="100000">
                                          <p:val>
                                            <p:strVal val="#ppt_x"/>
                                          </p:val>
                                        </p:tav>
                                      </p:tavLst>
                                    </p:anim>
                                    <p:anim calcmode="lin" valueType="num">
                                      <p:cBhvr>
                                        <p:cTn id="14" dur="5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anim calcmode="lin" valueType="num">
                                      <p:cBhvr>
                                        <p:cTn id="18" dur="500" fill="hold"/>
                                        <p:tgtEl>
                                          <p:spTgt spid="2"/>
                                        </p:tgtEl>
                                        <p:attrNameLst>
                                          <p:attrName>ppt_x</p:attrName>
                                        </p:attrNameLst>
                                      </p:cBhvr>
                                      <p:tavLst>
                                        <p:tav tm="0">
                                          <p:val>
                                            <p:strVal val="#ppt_x"/>
                                          </p:val>
                                        </p:tav>
                                        <p:tav tm="100000">
                                          <p:val>
                                            <p:strVal val="#ppt_x"/>
                                          </p:val>
                                        </p:tav>
                                      </p:tavLst>
                                    </p:anim>
                                    <p:anim calcmode="lin" valueType="num">
                                      <p:cBhvr>
                                        <p:cTn id="1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barn(inVertical)">
                                      <p:cBhvr>
                                        <p:cTn id="2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animBg="1"/>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FF6EA"/>
        </a:soli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7" name="Rectangle 66"/>
              <p:cNvSpPr/>
              <p:nvPr/>
            </p:nvSpPr>
            <p:spPr>
              <a:xfrm>
                <a:off x="1676400" y="114300"/>
                <a:ext cx="15316200" cy="3718454"/>
              </a:xfrm>
              <a:prstGeom prst="rect">
                <a:avLst/>
              </a:prstGeom>
            </p:spPr>
            <p:txBody>
              <a:bodyPr wrap="square">
                <a:spAutoFit/>
              </a:bodyPr>
              <a:lstStyle/>
              <a:p>
                <a:pPr algn="just">
                  <a:lnSpc>
                    <a:spcPct val="110000"/>
                  </a:lnSpc>
                  <a:buClr>
                    <a:srgbClr val="000000"/>
                  </a:buClr>
                  <a:defRPr/>
                </a:pPr>
                <a14:m>
                  <m:oMathPara xmlns:m="http://schemas.openxmlformats.org/officeDocument/2006/math">
                    <m:oMathParaPr>
                      <m:jc m:val="left"/>
                    </m:oMathParaPr>
                    <m:oMath xmlns:m="http://schemas.openxmlformats.org/officeDocument/2006/math">
                      <m:r>
                        <m:rPr>
                          <m:nor/>
                        </m:rPr>
                        <a:rPr lang="vi-VN" sz="3800" b="1">
                          <a:solidFill>
                            <a:srgbClr val="1F497D"/>
                          </a:solidFill>
                          <a:cs typeface="Arial" panose="020B0604020202020204" pitchFamily="34" charset="0"/>
                          <a:sym typeface="Arial"/>
                        </a:rPr>
                        <m:t>B</m:t>
                      </m:r>
                      <m:r>
                        <m:rPr>
                          <m:nor/>
                        </m:rPr>
                        <a:rPr lang="vi-VN" sz="3800" b="1">
                          <a:solidFill>
                            <a:srgbClr val="1F497D"/>
                          </a:solidFill>
                          <a:cs typeface="Arial" panose="020B0604020202020204" pitchFamily="34" charset="0"/>
                          <a:sym typeface="Arial"/>
                        </a:rPr>
                        <m:t>à</m:t>
                      </m:r>
                      <m:r>
                        <m:rPr>
                          <m:nor/>
                        </m:rPr>
                        <a:rPr lang="vi-VN" sz="3800" b="1">
                          <a:solidFill>
                            <a:srgbClr val="1F497D"/>
                          </a:solidFill>
                          <a:cs typeface="Arial" panose="020B0604020202020204" pitchFamily="34" charset="0"/>
                          <a:sym typeface="Arial"/>
                        </a:rPr>
                        <m:t>i</m:t>
                      </m:r>
                      <m:r>
                        <m:rPr>
                          <m:nor/>
                        </m:rPr>
                        <a:rPr lang="vi-VN" sz="3800" b="1">
                          <a:solidFill>
                            <a:srgbClr val="1F497D"/>
                          </a:solidFill>
                          <a:cs typeface="Arial" panose="020B0604020202020204" pitchFamily="34" charset="0"/>
                          <a:sym typeface="Arial"/>
                        </a:rPr>
                        <m:t> </m:t>
                      </m:r>
                      <m:r>
                        <m:rPr>
                          <m:nor/>
                        </m:rPr>
                        <a:rPr lang="en-US" sz="3800" b="1">
                          <a:solidFill>
                            <a:srgbClr val="1F497D"/>
                          </a:solidFill>
                          <a:latin typeface="Arial" panose="020B0604020202020204" pitchFamily="34" charset="0"/>
                          <a:cs typeface="Arial" panose="020B0604020202020204" pitchFamily="34" charset="0"/>
                          <a:sym typeface="Arial"/>
                        </a:rPr>
                        <m:t>1 </m:t>
                      </m:r>
                      <m:r>
                        <m:rPr>
                          <m:nor/>
                        </m:rPr>
                        <a:rPr lang="vi-VN" sz="3800" b="1">
                          <a:solidFill>
                            <a:srgbClr val="1F497D"/>
                          </a:solidFill>
                          <a:cs typeface="Arial" panose="020B0604020202020204" pitchFamily="34" charset="0"/>
                          <a:sym typeface="Arial"/>
                        </a:rPr>
                        <m:t>(</m:t>
                      </m:r>
                      <m:r>
                        <m:rPr>
                          <m:nor/>
                        </m:rPr>
                        <a:rPr lang="vi-VN" sz="3800" b="1">
                          <a:solidFill>
                            <a:srgbClr val="1F497D"/>
                          </a:solidFill>
                          <a:cs typeface="Arial" panose="020B0604020202020204" pitchFamily="34" charset="0"/>
                          <a:sym typeface="Arial"/>
                        </a:rPr>
                        <m:t>SGK</m:t>
                      </m:r>
                      <m:r>
                        <m:rPr>
                          <m:nor/>
                        </m:rPr>
                        <a:rPr lang="en-US" sz="3800" b="1">
                          <a:solidFill>
                            <a:srgbClr val="1F497D"/>
                          </a:solidFill>
                          <a:latin typeface="Arial" panose="020B0604020202020204" pitchFamily="34" charset="0"/>
                          <a:cs typeface="Arial" panose="020B0604020202020204" pitchFamily="34" charset="0"/>
                          <a:sym typeface="Arial"/>
                        </a:rPr>
                        <m:t> – </m:t>
                      </m:r>
                      <m:r>
                        <m:rPr>
                          <m:nor/>
                        </m:rPr>
                        <a:rPr lang="vi-VN" sz="3800" b="1">
                          <a:solidFill>
                            <a:srgbClr val="1F497D"/>
                          </a:solidFill>
                          <a:cs typeface="Arial" panose="020B0604020202020204" pitchFamily="34" charset="0"/>
                          <a:sym typeface="Arial"/>
                        </a:rPr>
                        <m:t>tr</m:t>
                      </m:r>
                      <m:r>
                        <m:rPr>
                          <m:nor/>
                        </m:rPr>
                        <a:rPr lang="vi-VN" sz="3800" b="1">
                          <a:solidFill>
                            <a:srgbClr val="1F497D"/>
                          </a:solidFill>
                          <a:cs typeface="Arial" panose="020B0604020202020204" pitchFamily="34" charset="0"/>
                          <a:sym typeface="Arial"/>
                        </a:rPr>
                        <m:t>.</m:t>
                      </m:r>
                      <m:r>
                        <m:rPr>
                          <m:nor/>
                        </m:rPr>
                        <a:rPr lang="en-US" sz="3800" b="1" kern="0">
                          <a:solidFill>
                            <a:srgbClr val="1F497D"/>
                          </a:solidFill>
                          <a:latin typeface="Arial" panose="020B0604020202020204" pitchFamily="34" charset="0"/>
                          <a:cs typeface="Arial" panose="020B0604020202020204" pitchFamily="34" charset="0"/>
                          <a:sym typeface="Arial"/>
                        </a:rPr>
                        <m:t>127</m:t>
                      </m:r>
                      <m:r>
                        <m:rPr>
                          <m:nor/>
                        </m:rPr>
                        <a:rPr lang="en-US" sz="3800" b="1">
                          <a:solidFill>
                            <a:srgbClr val="1F497D"/>
                          </a:solidFill>
                          <a:latin typeface="Arial" panose="020B0604020202020204" pitchFamily="34" charset="0"/>
                          <a:cs typeface="Arial" panose="020B0604020202020204" pitchFamily="34" charset="0"/>
                          <a:sym typeface="Arial"/>
                        </a:rPr>
                        <m:t>) </m:t>
                      </m:r>
                      <m:r>
                        <m:rPr>
                          <m:nor/>
                        </m:rPr>
                        <a:rPr lang="en-US" sz="3800" kern="0">
                          <a:solidFill>
                            <a:prstClr val="black"/>
                          </a:solidFill>
                          <a:latin typeface="Arial"/>
                          <a:cs typeface="Arial" panose="020B0604020202020204" pitchFamily="34" charset="0"/>
                          <a:sym typeface="Arial"/>
                        </a:rPr>
                        <m:t>X</m:t>
                      </m:r>
                      <m:r>
                        <m:rPr>
                          <m:nor/>
                        </m:rPr>
                        <a:rPr lang="en-US" sz="3800" kern="0">
                          <a:solidFill>
                            <a:prstClr val="black"/>
                          </a:solidFill>
                          <a:latin typeface="Arial"/>
                          <a:cs typeface="Arial" panose="020B0604020202020204" pitchFamily="34" charset="0"/>
                          <a:sym typeface="Arial"/>
                        </a:rPr>
                        <m:t>é</m:t>
                      </m:r>
                      <m:r>
                        <m:rPr>
                          <m:nor/>
                        </m:rPr>
                        <a:rPr lang="en-US" sz="3800" kern="0">
                          <a:solidFill>
                            <a:prstClr val="black"/>
                          </a:solidFill>
                          <a:latin typeface="Arial"/>
                          <a:cs typeface="Arial" panose="020B0604020202020204" pitchFamily="34" charset="0"/>
                          <a:sym typeface="Arial"/>
                        </a:rPr>
                        <m:t>t</m:t>
                      </m:r>
                      <m:r>
                        <m:rPr>
                          <m:nor/>
                        </m:rPr>
                        <a:rPr lang="en-US" sz="3800" kern="0">
                          <a:solidFill>
                            <a:prstClr val="black"/>
                          </a:solidFill>
                          <a:latin typeface="Arial"/>
                          <a:cs typeface="Arial" panose="020B0604020202020204" pitchFamily="34" charset="0"/>
                          <a:sym typeface="Arial"/>
                        </a:rPr>
                        <m:t> </m:t>
                      </m:r>
                      <m:r>
                        <m:rPr>
                          <m:nor/>
                        </m:rPr>
                        <a:rPr lang="en-US" sz="3800" kern="0">
                          <a:solidFill>
                            <a:prstClr val="black"/>
                          </a:solidFill>
                          <a:latin typeface="Arial"/>
                          <a:cs typeface="Arial" panose="020B0604020202020204" pitchFamily="34" charset="0"/>
                          <a:sym typeface="Arial"/>
                        </a:rPr>
                        <m:t>bi</m:t>
                      </m:r>
                      <m:r>
                        <m:rPr>
                          <m:nor/>
                        </m:rPr>
                        <a:rPr lang="en-US" sz="3800" kern="0">
                          <a:solidFill>
                            <a:prstClr val="black"/>
                          </a:solidFill>
                          <a:latin typeface="Arial"/>
                          <a:cs typeface="Arial" panose="020B0604020202020204" pitchFamily="34" charset="0"/>
                          <a:sym typeface="Arial"/>
                        </a:rPr>
                        <m:t>ể</m:t>
                      </m:r>
                      <m:r>
                        <m:rPr>
                          <m:nor/>
                        </m:rPr>
                        <a:rPr lang="en-US" sz="3800" kern="0">
                          <a:solidFill>
                            <a:prstClr val="black"/>
                          </a:solidFill>
                          <a:latin typeface="Arial"/>
                          <a:cs typeface="Arial" panose="020B0604020202020204" pitchFamily="34" charset="0"/>
                          <a:sym typeface="Arial"/>
                        </a:rPr>
                        <m:t>u</m:t>
                      </m:r>
                      <m:r>
                        <m:rPr>
                          <m:nor/>
                        </m:rPr>
                        <a:rPr lang="en-US" sz="3800" kern="0">
                          <a:solidFill>
                            <a:prstClr val="black"/>
                          </a:solidFill>
                          <a:latin typeface="Arial"/>
                          <a:cs typeface="Arial" panose="020B0604020202020204" pitchFamily="34" charset="0"/>
                          <a:sym typeface="Arial"/>
                        </a:rPr>
                        <m:t> </m:t>
                      </m:r>
                      <m:r>
                        <m:rPr>
                          <m:nor/>
                        </m:rPr>
                        <a:rPr lang="en-US" sz="3800" kern="0">
                          <a:solidFill>
                            <a:prstClr val="black"/>
                          </a:solidFill>
                          <a:latin typeface="Arial"/>
                          <a:cs typeface="Arial" panose="020B0604020202020204" pitchFamily="34" charset="0"/>
                          <a:sym typeface="Arial"/>
                        </a:rPr>
                        <m:t>th</m:t>
                      </m:r>
                      <m:r>
                        <m:rPr>
                          <m:nor/>
                        </m:rPr>
                        <a:rPr lang="en-US" sz="3800" kern="0">
                          <a:solidFill>
                            <a:prstClr val="black"/>
                          </a:solidFill>
                          <a:latin typeface="Arial"/>
                          <a:cs typeface="Arial" panose="020B0604020202020204" pitchFamily="34" charset="0"/>
                          <a:sym typeface="Arial"/>
                        </a:rPr>
                        <m:t>ứ</m:t>
                      </m:r>
                      <m:r>
                        <m:rPr>
                          <m:nor/>
                        </m:rPr>
                        <a:rPr lang="en-US" sz="3800" kern="0">
                          <a:solidFill>
                            <a:prstClr val="black"/>
                          </a:solidFill>
                          <a:latin typeface="Arial"/>
                          <a:cs typeface="Arial" panose="020B0604020202020204" pitchFamily="34" charset="0"/>
                          <a:sym typeface="Arial"/>
                        </a:rPr>
                        <m:t>c</m:t>
                      </m:r>
                      <m:r>
                        <m:rPr>
                          <m:nor/>
                        </m:rPr>
                        <a:rPr lang="en-US" sz="3800" kern="0">
                          <a:solidFill>
                            <a:prstClr val="black"/>
                          </a:solidFill>
                          <a:latin typeface="Arial"/>
                          <a:cs typeface="Arial" panose="020B0604020202020204" pitchFamily="34" charset="0"/>
                          <a:sym typeface="Arial"/>
                        </a:rPr>
                        <m:t> </m:t>
                      </m:r>
                      <m:r>
                        <a:rPr lang="fr-FR" sz="3800" i="1" kern="0">
                          <a:latin typeface="Cambria Math" panose="02040503050406030204" pitchFamily="18" charset="0"/>
                          <a:ea typeface="Calibri" panose="020F0502020204030204" pitchFamily="34" charset="0"/>
                          <a:cs typeface="Times New Roman" panose="02020603050405020304" pitchFamily="18" charset="0"/>
                        </a:rPr>
                        <m:t>𝑃</m:t>
                      </m:r>
                      <m:r>
                        <a:rPr lang="fr-FR" sz="3800" i="1" kern="0">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latin typeface="Cambria Math" panose="02040503050406030204" pitchFamily="18" charset="0"/>
                              <a:ea typeface="Calibri" panose="020F0502020204030204" pitchFamily="34" charset="0"/>
                              <a:cs typeface="Times New Roman" panose="02020603050405020304" pitchFamily="18" charset="0"/>
                            </a:rPr>
                          </m:ctrlPr>
                        </m:fPr>
                        <m:num>
                          <m:r>
                            <a:rPr lang="fr-FR" sz="3800" i="1" kern="0">
                              <a:latin typeface="Cambria Math" panose="02040503050406030204" pitchFamily="18" charset="0"/>
                              <a:ea typeface="Calibri" panose="020F0502020204030204" pitchFamily="34" charset="0"/>
                              <a:cs typeface="Times New Roman" panose="02020603050405020304" pitchFamily="18" charset="0"/>
                            </a:rPr>
                            <m:t>𝑥</m:t>
                          </m:r>
                          <m:rad>
                            <m:radPr>
                              <m:degHide m:val="on"/>
                              <m:ctrlPr>
                                <a:rPr lang="en-US" sz="3800" i="1">
                                  <a:latin typeface="Cambria Math" panose="02040503050406030204" pitchFamily="18" charset="0"/>
                                  <a:ea typeface="Calibri" panose="020F0502020204030204" pitchFamily="34" charset="0"/>
                                  <a:cs typeface="Times New Roman" panose="02020603050405020304" pitchFamily="18" charset="0"/>
                                </a:rPr>
                              </m:ctrlPr>
                            </m:radPr>
                            <m:deg/>
                            <m:e>
                              <m:r>
                                <a:rPr lang="fr-FR" sz="3800" i="1" kern="0">
                                  <a:latin typeface="Cambria Math" panose="02040503050406030204" pitchFamily="18" charset="0"/>
                                  <a:ea typeface="Calibri" panose="020F0502020204030204" pitchFamily="34" charset="0"/>
                                  <a:cs typeface="Times New Roman" panose="02020603050405020304" pitchFamily="18" charset="0"/>
                                </a:rPr>
                                <m:t>𝑥</m:t>
                              </m:r>
                            </m:e>
                          </m:rad>
                          <m:r>
                            <a:rPr lang="fr-FR" sz="3800" i="1" kern="0">
                              <a:latin typeface="Cambria Math" panose="02040503050406030204" pitchFamily="18" charset="0"/>
                              <a:ea typeface="Calibri" panose="020F0502020204030204" pitchFamily="34" charset="0"/>
                              <a:cs typeface="Times New Roman" panose="02020603050405020304" pitchFamily="18" charset="0"/>
                            </a:rPr>
                            <m:t>−</m:t>
                          </m:r>
                          <m:r>
                            <a:rPr lang="fr-FR" sz="3800" i="1" kern="0">
                              <a:latin typeface="Cambria Math" panose="02040503050406030204" pitchFamily="18" charset="0"/>
                              <a:ea typeface="Calibri" panose="020F0502020204030204" pitchFamily="34" charset="0"/>
                              <a:cs typeface="Times New Roman" panose="02020603050405020304" pitchFamily="18" charset="0"/>
                            </a:rPr>
                            <m:t>𝑥</m:t>
                          </m:r>
                          <m:r>
                            <a:rPr lang="fr-FR" sz="3800" i="1" kern="0">
                              <a:latin typeface="Cambria Math" panose="02040503050406030204" pitchFamily="18" charset="0"/>
                              <a:ea typeface="Calibri" panose="020F0502020204030204" pitchFamily="34" charset="0"/>
                              <a:cs typeface="Times New Roman" panose="02020603050405020304" pitchFamily="18" charset="0"/>
                            </a:rPr>
                            <m:t>+2</m:t>
                          </m:r>
                          <m:rad>
                            <m:radPr>
                              <m:degHide m:val="on"/>
                              <m:ctrlPr>
                                <a:rPr lang="en-US" sz="3800" i="1">
                                  <a:latin typeface="Cambria Math" panose="02040503050406030204" pitchFamily="18" charset="0"/>
                                  <a:ea typeface="Calibri" panose="020F0502020204030204" pitchFamily="34" charset="0"/>
                                  <a:cs typeface="Times New Roman" panose="02020603050405020304" pitchFamily="18" charset="0"/>
                                </a:rPr>
                              </m:ctrlPr>
                            </m:radPr>
                            <m:deg/>
                            <m:e>
                              <m:r>
                                <a:rPr lang="fr-FR" sz="3800" i="1" kern="0">
                                  <a:latin typeface="Cambria Math" panose="02040503050406030204" pitchFamily="18" charset="0"/>
                                  <a:ea typeface="Calibri" panose="020F0502020204030204" pitchFamily="34" charset="0"/>
                                  <a:cs typeface="Times New Roman" panose="02020603050405020304" pitchFamily="18" charset="0"/>
                                </a:rPr>
                                <m:t>𝑥</m:t>
                              </m:r>
                            </m:e>
                          </m:rad>
                          <m:r>
                            <a:rPr lang="fr-FR" sz="3800" i="1" kern="0">
                              <a:latin typeface="Cambria Math" panose="02040503050406030204" pitchFamily="18" charset="0"/>
                              <a:ea typeface="Calibri" panose="020F0502020204030204" pitchFamily="34" charset="0"/>
                              <a:cs typeface="Times New Roman" panose="02020603050405020304" pitchFamily="18" charset="0"/>
                            </a:rPr>
                            <m:t>+4</m:t>
                          </m:r>
                        </m:num>
                        <m:den>
                          <m:r>
                            <a:rPr lang="fr-FR" sz="3800" i="1" kern="0">
                              <a:latin typeface="Cambria Math" panose="02040503050406030204" pitchFamily="18" charset="0"/>
                              <a:ea typeface="Calibri" panose="020F0502020204030204" pitchFamily="34" charset="0"/>
                              <a:cs typeface="Times New Roman" panose="02020603050405020304" pitchFamily="18" charset="0"/>
                            </a:rPr>
                            <m:t>𝑥</m:t>
                          </m:r>
                          <m:rad>
                            <m:radPr>
                              <m:degHide m:val="on"/>
                              <m:ctrlPr>
                                <a:rPr lang="en-US" sz="3800" i="1">
                                  <a:latin typeface="Cambria Math" panose="02040503050406030204" pitchFamily="18" charset="0"/>
                                  <a:ea typeface="Calibri" panose="020F0502020204030204" pitchFamily="34" charset="0"/>
                                  <a:cs typeface="Times New Roman" panose="02020603050405020304" pitchFamily="18" charset="0"/>
                                </a:rPr>
                              </m:ctrlPr>
                            </m:radPr>
                            <m:deg/>
                            <m:e>
                              <m:r>
                                <a:rPr lang="fr-FR" sz="3800" i="1" kern="0">
                                  <a:latin typeface="Cambria Math" panose="02040503050406030204" pitchFamily="18" charset="0"/>
                                  <a:ea typeface="Calibri" panose="020F0502020204030204" pitchFamily="34" charset="0"/>
                                  <a:cs typeface="Times New Roman" panose="02020603050405020304" pitchFamily="18" charset="0"/>
                                </a:rPr>
                                <m:t>𝑥</m:t>
                              </m:r>
                            </m:e>
                          </m:rad>
                          <m:r>
                            <a:rPr lang="en-US" sz="3800" b="0" i="1" kern="0" smtClean="0">
                              <a:latin typeface="Cambria Math" panose="02040503050406030204" pitchFamily="18" charset="0"/>
                              <a:ea typeface="Calibri" panose="020F0502020204030204" pitchFamily="34" charset="0"/>
                              <a:cs typeface="Times New Roman" panose="02020603050405020304" pitchFamily="18" charset="0"/>
                            </a:rPr>
                            <m:t>+</m:t>
                          </m:r>
                          <m:r>
                            <a:rPr lang="fr-FR" sz="3800" i="1" kern="0">
                              <a:latin typeface="Cambria Math" panose="02040503050406030204" pitchFamily="18" charset="0"/>
                              <a:ea typeface="Calibri" panose="020F0502020204030204" pitchFamily="34" charset="0"/>
                              <a:cs typeface="Times New Roman" panose="02020603050405020304" pitchFamily="18" charset="0"/>
                            </a:rPr>
                            <m:t>8</m:t>
                          </m:r>
                        </m:den>
                      </m:f>
                      <m:r>
                        <m:rPr>
                          <m:nor/>
                        </m:rPr>
                        <a:rPr lang="en-US" sz="3800" kern="0">
                          <a:solidFill>
                            <a:prstClr val="black"/>
                          </a:solidFill>
                          <a:latin typeface="Arial"/>
                          <a:cs typeface="Arial" panose="020B0604020202020204" pitchFamily="34" charset="0"/>
                          <a:sym typeface="Arial"/>
                        </a:rPr>
                        <m:t>v</m:t>
                      </m:r>
                      <m:r>
                        <m:rPr>
                          <m:nor/>
                        </m:rPr>
                        <a:rPr lang="en-US" sz="3800" kern="0">
                          <a:solidFill>
                            <a:prstClr val="black"/>
                          </a:solidFill>
                          <a:latin typeface="Arial"/>
                          <a:cs typeface="Arial" panose="020B0604020202020204" pitchFamily="34" charset="0"/>
                          <a:sym typeface="Arial"/>
                        </a:rPr>
                        <m:t>ớ</m:t>
                      </m:r>
                      <m:r>
                        <m:rPr>
                          <m:nor/>
                        </m:rPr>
                        <a:rPr lang="en-US" sz="3800" kern="0">
                          <a:solidFill>
                            <a:prstClr val="black"/>
                          </a:solidFill>
                          <a:latin typeface="Arial"/>
                          <a:cs typeface="Arial" panose="020B0604020202020204" pitchFamily="34" charset="0"/>
                          <a:sym typeface="Arial"/>
                        </a:rPr>
                        <m:t>i</m:t>
                      </m:r>
                      <m:r>
                        <a:rPr lang="en-US" sz="3800" b="0" i="1" kern="0" smtClean="0">
                          <a:solidFill>
                            <a:prstClr val="black"/>
                          </a:solidFill>
                          <a:latin typeface="Cambria Math" panose="02040503050406030204" pitchFamily="18" charset="0"/>
                          <a:cs typeface="Arial" panose="020B0604020202020204" pitchFamily="34" charset="0"/>
                          <a:sym typeface="Arial"/>
                        </a:rPr>
                        <m:t> </m:t>
                      </m:r>
                      <m:r>
                        <a:rPr lang="en-US" sz="3800" i="1" kern="0" smtClean="0">
                          <a:solidFill>
                            <a:prstClr val="black"/>
                          </a:solidFill>
                          <a:latin typeface="Cambria Math" panose="02040503050406030204" pitchFamily="18" charset="0"/>
                          <a:cs typeface="Arial" panose="020B0604020202020204" pitchFamily="34" charset="0"/>
                          <a:sym typeface="Arial"/>
                        </a:rPr>
                        <m:t>𝑥</m:t>
                      </m:r>
                      <m:r>
                        <a:rPr lang="en-US" sz="3800" i="1" kern="0" smtClean="0">
                          <a:solidFill>
                            <a:prstClr val="black"/>
                          </a:solidFill>
                          <a:latin typeface="Cambria Math" panose="02040503050406030204" pitchFamily="18" charset="0"/>
                          <a:cs typeface="Arial" panose="020B0604020202020204" pitchFamily="34" charset="0"/>
                          <a:sym typeface="Arial"/>
                        </a:rPr>
                        <m:t>≥0</m:t>
                      </m:r>
                      <m:r>
                        <a:rPr lang="en-US" sz="3800" b="0" i="0" kern="0" smtClean="0">
                          <a:solidFill>
                            <a:prstClr val="black"/>
                          </a:solidFill>
                          <a:latin typeface="Cambria Math" panose="02040503050406030204" pitchFamily="18" charset="0"/>
                          <a:cs typeface="Arial" panose="020B0604020202020204" pitchFamily="34" charset="0"/>
                          <a:sym typeface="Arial"/>
                        </a:rPr>
                        <m:t>.</m:t>
                      </m:r>
                    </m:oMath>
                  </m:oMathPara>
                </a14:m>
                <a:endParaRPr lang="en-US" sz="3800" kern="0" smtClean="0">
                  <a:solidFill>
                    <a:prstClr val="black"/>
                  </a:solidFill>
                  <a:latin typeface="Arial"/>
                  <a:cs typeface="Arial" panose="020B0604020202020204" pitchFamily="34" charset="0"/>
                  <a:sym typeface="Arial"/>
                </a:endParaRPr>
              </a:p>
              <a:p>
                <a:pPr algn="just">
                  <a:lnSpc>
                    <a:spcPct val="110000"/>
                  </a:lnSpc>
                  <a:buClr>
                    <a:srgbClr val="000000"/>
                  </a:buClr>
                  <a:defRPr/>
                </a:pPr>
                <a14:m>
                  <m:oMathPara xmlns:m="http://schemas.openxmlformats.org/officeDocument/2006/math">
                    <m:oMathParaPr>
                      <m:jc m:val="left"/>
                    </m:oMathParaPr>
                    <m:oMath xmlns:m="http://schemas.openxmlformats.org/officeDocument/2006/math">
                      <m:r>
                        <m:rPr>
                          <m:nor/>
                        </m:rPr>
                        <a:rPr lang="en-US" sz="3800" kern="0">
                          <a:solidFill>
                            <a:prstClr val="black"/>
                          </a:solidFill>
                          <a:latin typeface="Arial"/>
                          <a:cs typeface="Arial" panose="020B0604020202020204" pitchFamily="34" charset="0"/>
                          <a:sym typeface="Arial"/>
                        </a:rPr>
                        <m:t>a</m:t>
                      </m:r>
                      <m:r>
                        <m:rPr>
                          <m:nor/>
                        </m:rPr>
                        <a:rPr lang="en-US" sz="3800" kern="0">
                          <a:solidFill>
                            <a:prstClr val="black"/>
                          </a:solidFill>
                          <a:latin typeface="Arial"/>
                          <a:cs typeface="Arial" panose="020B0604020202020204" pitchFamily="34" charset="0"/>
                          <a:sym typeface="Arial"/>
                        </a:rPr>
                        <m:t>) </m:t>
                      </m:r>
                      <m:r>
                        <m:rPr>
                          <m:nor/>
                        </m:rPr>
                        <a:rPr lang="en-US" sz="3800" kern="0">
                          <a:solidFill>
                            <a:prstClr val="black"/>
                          </a:solidFill>
                          <a:latin typeface="Arial"/>
                          <a:cs typeface="Arial" panose="020B0604020202020204" pitchFamily="34" charset="0"/>
                          <a:sym typeface="Arial"/>
                        </a:rPr>
                        <m:t>Ch</m:t>
                      </m:r>
                      <m:r>
                        <m:rPr>
                          <m:nor/>
                        </m:rPr>
                        <a:rPr lang="en-US" sz="3800" kern="0">
                          <a:solidFill>
                            <a:prstClr val="black"/>
                          </a:solidFill>
                          <a:latin typeface="Arial"/>
                          <a:cs typeface="Arial" panose="020B0604020202020204" pitchFamily="34" charset="0"/>
                          <a:sym typeface="Arial"/>
                        </a:rPr>
                        <m:t>ứ</m:t>
                      </m:r>
                      <m:r>
                        <m:rPr>
                          <m:nor/>
                        </m:rPr>
                        <a:rPr lang="en-US" sz="3800" kern="0">
                          <a:solidFill>
                            <a:prstClr val="black"/>
                          </a:solidFill>
                          <a:latin typeface="Arial"/>
                          <a:cs typeface="Arial" panose="020B0604020202020204" pitchFamily="34" charset="0"/>
                          <a:sym typeface="Arial"/>
                        </a:rPr>
                        <m:t>ng</m:t>
                      </m:r>
                      <m:r>
                        <m:rPr>
                          <m:nor/>
                        </m:rPr>
                        <a:rPr lang="en-US" sz="3800" kern="0">
                          <a:solidFill>
                            <a:prstClr val="black"/>
                          </a:solidFill>
                          <a:latin typeface="Arial"/>
                          <a:cs typeface="Arial" panose="020B0604020202020204" pitchFamily="34" charset="0"/>
                          <a:sym typeface="Arial"/>
                        </a:rPr>
                        <m:t> </m:t>
                      </m:r>
                      <m:r>
                        <m:rPr>
                          <m:nor/>
                        </m:rPr>
                        <a:rPr lang="en-US" sz="3800" kern="0">
                          <a:solidFill>
                            <a:prstClr val="black"/>
                          </a:solidFill>
                          <a:latin typeface="Arial"/>
                          <a:cs typeface="Arial" panose="020B0604020202020204" pitchFamily="34" charset="0"/>
                          <a:sym typeface="Arial"/>
                        </a:rPr>
                        <m:t>minh</m:t>
                      </m:r>
                      <m:r>
                        <m:rPr>
                          <m:nor/>
                        </m:rPr>
                        <a:rPr lang="en-US" sz="3800" kern="0">
                          <a:solidFill>
                            <a:prstClr val="black"/>
                          </a:solidFill>
                          <a:latin typeface="Arial"/>
                          <a:cs typeface="Arial" panose="020B0604020202020204" pitchFamily="34" charset="0"/>
                          <a:sym typeface="Arial"/>
                        </a:rPr>
                        <m:t> </m:t>
                      </m:r>
                      <m:r>
                        <m:rPr>
                          <m:nor/>
                        </m:rPr>
                        <a:rPr lang="en-US" sz="3800" kern="0">
                          <a:solidFill>
                            <a:prstClr val="black"/>
                          </a:solidFill>
                          <a:latin typeface="Arial"/>
                          <a:cs typeface="Arial" panose="020B0604020202020204" pitchFamily="34" charset="0"/>
                          <a:sym typeface="Arial"/>
                        </a:rPr>
                        <m:t>r</m:t>
                      </m:r>
                      <m:r>
                        <m:rPr>
                          <m:nor/>
                        </m:rPr>
                        <a:rPr lang="en-US" sz="3800" kern="0">
                          <a:solidFill>
                            <a:prstClr val="black"/>
                          </a:solidFill>
                          <a:latin typeface="Arial"/>
                          <a:cs typeface="Arial" panose="020B0604020202020204" pitchFamily="34" charset="0"/>
                          <a:sym typeface="Arial"/>
                        </a:rPr>
                        <m:t>ằ</m:t>
                      </m:r>
                      <m:r>
                        <m:rPr>
                          <m:nor/>
                        </m:rPr>
                        <a:rPr lang="en-US" sz="3800" kern="0">
                          <a:solidFill>
                            <a:prstClr val="black"/>
                          </a:solidFill>
                          <a:latin typeface="Arial"/>
                          <a:cs typeface="Arial" panose="020B0604020202020204" pitchFamily="34" charset="0"/>
                          <a:sym typeface="Arial"/>
                        </a:rPr>
                        <m:t>ng</m:t>
                      </m:r>
                      <m:r>
                        <a:rPr lang="en-US" sz="3800" b="0" i="1" kern="0" smtClean="0">
                          <a:solidFill>
                            <a:prstClr val="black"/>
                          </a:solidFill>
                          <a:latin typeface="Cambria Math" panose="02040503050406030204" pitchFamily="18" charset="0"/>
                          <a:cs typeface="Arial" panose="020B0604020202020204" pitchFamily="34" charset="0"/>
                          <a:sym typeface="Arial"/>
                        </a:rPr>
                        <m:t> </m:t>
                      </m:r>
                      <m:r>
                        <a:rPr lang="en-US" sz="3800" i="1" kern="0" smtClean="0">
                          <a:solidFill>
                            <a:prstClr val="black"/>
                          </a:solidFill>
                          <a:latin typeface="Cambria Math" panose="02040503050406030204" pitchFamily="18" charset="0"/>
                          <a:cs typeface="Arial" panose="020B0604020202020204" pitchFamily="34" charset="0"/>
                          <a:sym typeface="Arial"/>
                        </a:rPr>
                        <m:t>𝑃</m:t>
                      </m:r>
                      <m:r>
                        <a:rPr lang="en-US" sz="3800" i="1" kern="0" smtClean="0">
                          <a:solidFill>
                            <a:prstClr val="black"/>
                          </a:solidFill>
                          <a:latin typeface="Cambria Math" panose="02040503050406030204" pitchFamily="18" charset="0"/>
                          <a:cs typeface="Arial" panose="020B0604020202020204" pitchFamily="34" charset="0"/>
                          <a:sym typeface="Arial"/>
                        </a:rPr>
                        <m:t>=1−</m:t>
                      </m:r>
                      <m:f>
                        <m:fPr>
                          <m:ctrlPr>
                            <a:rPr lang="en-US" sz="3800" i="1" kern="0" smtClean="0">
                              <a:solidFill>
                                <a:prstClr val="black"/>
                              </a:solidFill>
                              <a:latin typeface="Cambria Math" panose="02040503050406030204" pitchFamily="18" charset="0"/>
                              <a:cs typeface="Arial" panose="020B0604020202020204" pitchFamily="34" charset="0"/>
                              <a:sym typeface="Arial"/>
                            </a:rPr>
                          </m:ctrlPr>
                        </m:fPr>
                        <m:num>
                          <m:r>
                            <a:rPr lang="en-US" sz="3800" b="0" i="1" kern="0" smtClean="0">
                              <a:solidFill>
                                <a:prstClr val="black"/>
                              </a:solidFill>
                              <a:latin typeface="Cambria Math" panose="02040503050406030204" pitchFamily="18" charset="0"/>
                              <a:cs typeface="Arial" panose="020B0604020202020204" pitchFamily="34" charset="0"/>
                              <a:sym typeface="Arial"/>
                            </a:rPr>
                            <m:t>1</m:t>
                          </m:r>
                        </m:num>
                        <m:den>
                          <m:rad>
                            <m:radPr>
                              <m:degHide m:val="on"/>
                              <m:ctrlPr>
                                <a:rPr lang="en-US" sz="3800" i="1">
                                  <a:latin typeface="Cambria Math" panose="02040503050406030204" pitchFamily="18" charset="0"/>
                                  <a:ea typeface="Calibri" panose="020F0502020204030204" pitchFamily="34" charset="0"/>
                                  <a:cs typeface="Times New Roman" panose="02020603050405020304" pitchFamily="18" charset="0"/>
                                </a:rPr>
                              </m:ctrlPr>
                            </m:radPr>
                            <m:deg/>
                            <m:e>
                              <m:r>
                                <a:rPr lang="fr-FR" sz="3800" i="1" kern="0">
                                  <a:latin typeface="Cambria Math" panose="02040503050406030204" pitchFamily="18" charset="0"/>
                                  <a:ea typeface="Calibri" panose="020F0502020204030204" pitchFamily="34" charset="0"/>
                                  <a:cs typeface="Times New Roman" panose="02020603050405020304" pitchFamily="18" charset="0"/>
                                </a:rPr>
                                <m:t>𝑥</m:t>
                              </m:r>
                            </m:e>
                          </m:rad>
                          <m:r>
                            <a:rPr lang="en-US" sz="3800" b="0" i="1" kern="0" smtClean="0">
                              <a:latin typeface="Cambria Math" panose="02040503050406030204" pitchFamily="18" charset="0"/>
                              <a:ea typeface="Calibri" panose="020F0502020204030204" pitchFamily="34" charset="0"/>
                              <a:cs typeface="Times New Roman" panose="02020603050405020304" pitchFamily="18" charset="0"/>
                            </a:rPr>
                            <m:t>+2</m:t>
                          </m:r>
                        </m:den>
                      </m:f>
                      <m:r>
                        <a:rPr lang="en-US" sz="3800" b="0" i="1" kern="0" smtClean="0">
                          <a:solidFill>
                            <a:prstClr val="black"/>
                          </a:solidFill>
                          <a:latin typeface="Cambria Math" panose="02040503050406030204" pitchFamily="18" charset="0"/>
                          <a:cs typeface="Arial" panose="020B0604020202020204" pitchFamily="34" charset="0"/>
                          <a:sym typeface="Arial"/>
                        </a:rPr>
                        <m:t>.</m:t>
                      </m:r>
                    </m:oMath>
                  </m:oMathPara>
                </a14:m>
                <a:endParaRPr lang="en-US" sz="3800" kern="0" smtClean="0">
                  <a:solidFill>
                    <a:prstClr val="black"/>
                  </a:solidFill>
                  <a:latin typeface="Arial"/>
                  <a:cs typeface="Arial" panose="020B0604020202020204" pitchFamily="34" charset="0"/>
                  <a:sym typeface="Arial"/>
                </a:endParaRPr>
              </a:p>
              <a:p>
                <a:pPr algn="just">
                  <a:lnSpc>
                    <a:spcPct val="150000"/>
                  </a:lnSpc>
                  <a:buClr>
                    <a:srgbClr val="000000"/>
                  </a:buClr>
                  <a:defRPr/>
                </a:pPr>
                <a:r>
                  <a:rPr lang="en-US" sz="3800" kern="0" smtClean="0">
                    <a:solidFill>
                      <a:prstClr val="black"/>
                    </a:solidFill>
                    <a:latin typeface="Arial"/>
                    <a:cs typeface="Arial" panose="020B0604020202020204" pitchFamily="34" charset="0"/>
                    <a:sym typeface="Arial"/>
                  </a:rPr>
                  <a:t>b</a:t>
                </a:r>
                <a:r>
                  <a:rPr lang="en-US" sz="3800" kern="0">
                    <a:solidFill>
                      <a:prstClr val="black"/>
                    </a:solidFill>
                    <a:latin typeface="Arial"/>
                    <a:cs typeface="Arial" panose="020B0604020202020204" pitchFamily="34" charset="0"/>
                    <a:sym typeface="Arial"/>
                  </a:rPr>
                  <a:t>) Tính giá trị biểu thức đã cho tại </a:t>
                </a:r>
                <a14:m>
                  <m:oMath xmlns:m="http://schemas.openxmlformats.org/officeDocument/2006/math">
                    <m:r>
                      <a:rPr lang="en-US" sz="3800" i="1" kern="0" smtClean="0">
                        <a:solidFill>
                          <a:prstClr val="black"/>
                        </a:solidFill>
                        <a:latin typeface="Cambria Math" panose="02040503050406030204" pitchFamily="18" charset="0"/>
                        <a:cs typeface="Arial" panose="020B0604020202020204" pitchFamily="34" charset="0"/>
                        <a:sym typeface="Arial"/>
                      </a:rPr>
                      <m:t>𝑥</m:t>
                    </m:r>
                    <m:r>
                      <a:rPr lang="en-US" sz="3800" i="1" kern="0" smtClean="0">
                        <a:solidFill>
                          <a:prstClr val="black"/>
                        </a:solidFill>
                        <a:latin typeface="Cambria Math" panose="02040503050406030204" pitchFamily="18" charset="0"/>
                        <a:cs typeface="Arial" panose="020B0604020202020204" pitchFamily="34" charset="0"/>
                        <a:sym typeface="Arial"/>
                      </a:rPr>
                      <m:t>=64.</m:t>
                    </m:r>
                  </m:oMath>
                </a14:m>
                <a:endParaRPr lang="en-US" sz="3800" kern="0" smtClean="0">
                  <a:solidFill>
                    <a:prstClr val="black"/>
                  </a:solidFill>
                  <a:latin typeface="Arial"/>
                  <a:cs typeface="Arial" panose="020B0604020202020204" pitchFamily="34" charset="0"/>
                  <a:sym typeface="Arial"/>
                </a:endParaRPr>
              </a:p>
            </p:txBody>
          </p:sp>
        </mc:Choice>
        <mc:Fallback xmlns="">
          <p:sp>
            <p:nvSpPr>
              <p:cNvPr id="67" name="Rectangle 66"/>
              <p:cNvSpPr>
                <a:spLocks noRot="1" noChangeAspect="1" noMove="1" noResize="1" noEditPoints="1" noAdjustHandles="1" noChangeArrowheads="1" noChangeShapeType="1" noTextEdit="1"/>
              </p:cNvSpPr>
              <p:nvPr/>
            </p:nvSpPr>
            <p:spPr>
              <a:xfrm>
                <a:off x="1676400" y="114300"/>
                <a:ext cx="15316200" cy="3718454"/>
              </a:xfrm>
              <a:prstGeom prst="rect">
                <a:avLst/>
              </a:prstGeom>
              <a:blipFill>
                <a:blip r:embed="rId2"/>
                <a:stretch>
                  <a:fillRect l="-1313" b="-2623"/>
                </a:stretch>
              </a:blipFill>
            </p:spPr>
            <p:txBody>
              <a:bodyPr/>
              <a:lstStyle/>
              <a:p>
                <a:r>
                  <a:rPr lang="en-US">
                    <a:noFill/>
                  </a:rPr>
                  <a:t> </a:t>
                </a:r>
              </a:p>
            </p:txBody>
          </p:sp>
        </mc:Fallback>
      </mc:AlternateContent>
      <p:grpSp>
        <p:nvGrpSpPr>
          <p:cNvPr id="13" name="Group 12"/>
          <p:cNvGrpSpPr/>
          <p:nvPr/>
        </p:nvGrpSpPr>
        <p:grpSpPr>
          <a:xfrm flipH="1">
            <a:off x="2438400" y="4076700"/>
            <a:ext cx="1907006" cy="1371600"/>
            <a:chOff x="1844842" y="8071184"/>
            <a:chExt cx="1981200" cy="1447800"/>
          </a:xfrm>
          <a:scene3d>
            <a:camera prst="orthographicFront">
              <a:rot lat="0" lon="0" rev="0"/>
            </a:camera>
            <a:lightRig rig="balanced" dir="t">
              <a:rot lat="0" lon="0" rev="8700000"/>
            </a:lightRig>
          </a:scene3d>
        </p:grpSpPr>
        <p:sp>
          <p:nvSpPr>
            <p:cNvPr id="14" name="Freeform 13"/>
            <p:cNvSpPr/>
            <p:nvPr/>
          </p:nvSpPr>
          <p:spPr>
            <a:xfrm flipH="1">
              <a:off x="1844842" y="8071184"/>
              <a:ext cx="1981200" cy="1447800"/>
            </a:xfrm>
            <a:custGeom>
              <a:avLst/>
              <a:gdLst/>
              <a:ahLst/>
              <a:cxnLst/>
              <a:rect l="l" t="t" r="r" b="b"/>
              <a:pathLst>
                <a:path w="2488341" h="2117352">
                  <a:moveTo>
                    <a:pt x="2488341" y="0"/>
                  </a:moveTo>
                  <a:lnTo>
                    <a:pt x="0" y="0"/>
                  </a:lnTo>
                  <a:lnTo>
                    <a:pt x="0" y="2117352"/>
                  </a:lnTo>
                  <a:lnTo>
                    <a:pt x="2488341" y="2117352"/>
                  </a:lnTo>
                  <a:lnTo>
                    <a:pt x="2488341" y="0"/>
                  </a:lnTo>
                  <a:close/>
                </a:path>
              </a:pathLst>
            </a:custGeom>
            <a:blipFill>
              <a:blip r:embed="rId3">
                <a:extLst>
                  <a:ext uri="{96DAC541-7B7A-43D3-8B79-37D633B846F1}">
                    <asvg:svgBlip xmlns="" xmlns:asvg="http://schemas.microsoft.com/office/drawing/2016/SVG/main" r:embed="rId7"/>
                  </a:ext>
                </a:extLst>
              </a:blip>
              <a:stretch>
                <a:fillRect/>
              </a:stretch>
            </a:blipFill>
            <a:ln>
              <a:noFill/>
            </a:ln>
            <a:effectLst>
              <a:outerShdw blurRad="44450" dist="27940" dir="5400000" algn="ctr">
                <a:srgbClr val="000000">
                  <a:alpha val="32000"/>
                </a:srgbClr>
              </a:outerShdw>
            </a:effectLst>
            <a:sp3d>
              <a:bevelT w="190500" h="38100"/>
            </a:sp3d>
          </p:spPr>
        </p:sp>
        <p:sp>
          <p:nvSpPr>
            <p:cNvPr id="15" name="Rectangle 14"/>
            <p:cNvSpPr/>
            <p:nvPr/>
          </p:nvSpPr>
          <p:spPr>
            <a:xfrm>
              <a:off x="2113985" y="8338717"/>
              <a:ext cx="1349282" cy="730969"/>
            </a:xfrm>
            <a:prstGeom prst="rect">
              <a:avLst/>
            </a:prstGeom>
            <a:ln>
              <a:noFill/>
            </a:ln>
            <a:effectLst>
              <a:outerShdw blurRad="44450" dist="27940" dir="5400000" algn="ctr">
                <a:srgbClr val="000000">
                  <a:alpha val="32000"/>
                </a:srgbClr>
              </a:outerShdw>
            </a:effectLst>
            <a:sp3d>
              <a:bevelT w="190500" h="38100"/>
            </a:sp3d>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0" cap="none" spc="0" normalizeH="0" baseline="0" noProof="0" smtClean="0">
                  <a:ln>
                    <a:noFill/>
                  </a:ln>
                  <a:solidFill>
                    <a:prstClr val="black"/>
                  </a:solidFill>
                  <a:effectLst/>
                  <a:uLnTx/>
                  <a:uFillTx/>
                  <a:latin typeface="Arial"/>
                  <a:ea typeface="+mn-ea"/>
                  <a:cs typeface="Arial" panose="020B0604020202020204" pitchFamily="34" charset="0"/>
                  <a:sym typeface="Arial"/>
                </a:rPr>
                <a:t>Giải:</a:t>
              </a:r>
              <a:endParaRPr kumimoji="0" lang="en-US" sz="3800" b="1" i="0" u="none" strike="noStrike" kern="1200" cap="none" spc="0" normalizeH="0" baseline="0" noProof="0">
                <a:ln>
                  <a:noFill/>
                </a:ln>
                <a:solidFill>
                  <a:prstClr val="black"/>
                </a:solidFill>
                <a:effectLst/>
                <a:uLnTx/>
                <a:uFillTx/>
                <a:latin typeface="Calibri"/>
                <a:ea typeface="+mn-ea"/>
              </a:endParaRPr>
            </a:p>
          </p:txBody>
        </p:sp>
      </p:grpSp>
      <mc:AlternateContent xmlns:mc="http://schemas.openxmlformats.org/markup-compatibility/2006" xmlns:a14="http://schemas.microsoft.com/office/drawing/2010/main">
        <mc:Choice Requires="a14">
          <p:sp>
            <p:nvSpPr>
              <p:cNvPr id="4" name="Rectangle 3"/>
              <p:cNvSpPr/>
              <p:nvPr/>
            </p:nvSpPr>
            <p:spPr>
              <a:xfrm>
                <a:off x="5334000" y="4229100"/>
                <a:ext cx="9448800" cy="5887766"/>
              </a:xfrm>
              <a:prstGeom prst="rect">
                <a:avLst/>
              </a:prstGeom>
            </p:spPr>
            <p:txBody>
              <a:bodyPr wrap="square">
                <a:spAutoFit/>
              </a:bodyPr>
              <a:lstStyle/>
              <a:p>
                <a:pPr algn="just">
                  <a:lnSpc>
                    <a:spcPct val="130000"/>
                  </a:lnSpc>
                </a:pPr>
                <a:r>
                  <a:rPr lang="fr-FR" sz="3800" smtClean="0">
                    <a:latin typeface="Arial" panose="020B0604020202020204" pitchFamily="34" charset="0"/>
                    <a:ea typeface="Calibri" panose="020F0502020204030204" pitchFamily="34" charset="0"/>
                    <a:cs typeface="Arial" panose="020B0604020202020204" pitchFamily="34" charset="0"/>
                  </a:rPr>
                  <a:t>a) Với </a:t>
                </a:r>
                <a14:m>
                  <m:oMath xmlns:m="http://schemas.openxmlformats.org/officeDocument/2006/math">
                    <m:r>
                      <a:rPr lang="fr-FR" sz="3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800" i="1">
                        <a:effectLst/>
                        <a:latin typeface="Cambria Math" panose="02040503050406030204" pitchFamily="18" charset="0"/>
                        <a:ea typeface="Calibri" panose="020F0502020204030204" pitchFamily="34" charset="0"/>
                        <a:cs typeface="Times New Roman" panose="02020603050405020304" pitchFamily="18" charset="0"/>
                      </a:rPr>
                      <m:t>≥0</m:t>
                    </m:r>
                  </m:oMath>
                </a14:m>
                <a:r>
                  <a:rPr lang="fr-FR" sz="3800">
                    <a:effectLst/>
                    <a:latin typeface="Arial" panose="020B0604020202020204" pitchFamily="34" charset="0"/>
                    <a:ea typeface="Calibri" panose="020F0502020204030204" pitchFamily="34" charset="0"/>
                    <a:cs typeface="Arial" panose="020B0604020202020204" pitchFamily="34" charset="0"/>
                  </a:rPr>
                  <a:t> ta có </a:t>
                </a:r>
                <a:endParaRPr lang="en-US" sz="3800">
                  <a:effectLst/>
                  <a:latin typeface="Arial" panose="020B0604020202020204" pitchFamily="34" charset="0"/>
                  <a:ea typeface="Calibri" panose="020F0502020204030204" pitchFamily="34" charset="0"/>
                  <a:cs typeface="Arial" panose="020B0604020202020204" pitchFamily="34" charset="0"/>
                </a:endParaRPr>
              </a:p>
              <a:p>
                <a:pPr algn="just">
                  <a:lnSpc>
                    <a:spcPct val="130000"/>
                  </a:lnSpc>
                </a:pPr>
                <a14:m>
                  <m:oMathPara xmlns:m="http://schemas.openxmlformats.org/officeDocument/2006/math">
                    <m:oMathParaPr>
                      <m:jc m:val="left"/>
                    </m:oMathParaPr>
                    <m:oMath xmlns:m="http://schemas.openxmlformats.org/officeDocument/2006/math">
                      <m:r>
                        <a:rPr lang="fr-FR" sz="3800" i="1">
                          <a:effectLst/>
                          <a:latin typeface="Cambria Math" panose="02040503050406030204" pitchFamily="18" charset="0"/>
                          <a:ea typeface="Calibri" panose="020F0502020204030204" pitchFamily="34" charset="0"/>
                          <a:cs typeface="Times New Roman" panose="02020603050405020304" pitchFamily="18" charset="0"/>
                        </a:rPr>
                        <m:t>𝑃</m:t>
                      </m:r>
                      <m:r>
                        <a:rPr lang="fr-FR" sz="3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800" i="1">
                              <a:effectLst/>
                              <a:latin typeface="Cambria Math" panose="02040503050406030204" pitchFamily="18" charset="0"/>
                              <a:ea typeface="Calibri" panose="020F0502020204030204" pitchFamily="34" charset="0"/>
                              <a:cs typeface="Times New Roman" panose="02020603050405020304" pitchFamily="18" charset="0"/>
                            </a:rPr>
                            <m:t>𝑥</m:t>
                          </m:r>
                          <m:rad>
                            <m:radPr>
                              <m:degHide m:val="on"/>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fr-FR" sz="3800" i="1">
                                  <a:effectLst/>
                                  <a:latin typeface="Cambria Math" panose="02040503050406030204" pitchFamily="18" charset="0"/>
                                  <a:ea typeface="Calibri" panose="020F0502020204030204" pitchFamily="34" charset="0"/>
                                  <a:cs typeface="Times New Roman" panose="02020603050405020304" pitchFamily="18" charset="0"/>
                                </a:rPr>
                                <m:t>𝑥</m:t>
                              </m:r>
                            </m:e>
                          </m:rad>
                          <m:r>
                            <a:rPr lang="fr-FR" sz="3800" i="1">
                              <a:effectLst/>
                              <a:latin typeface="Cambria Math" panose="02040503050406030204" pitchFamily="18" charset="0"/>
                              <a:ea typeface="Calibri" panose="020F0502020204030204" pitchFamily="34" charset="0"/>
                              <a:cs typeface="Times New Roman" panose="02020603050405020304" pitchFamily="18" charset="0"/>
                            </a:rPr>
                            <m:t>−</m:t>
                          </m:r>
                          <m:r>
                            <a:rPr lang="fr-FR" sz="3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800" i="1">
                              <a:effectLst/>
                              <a:latin typeface="Cambria Math" panose="02040503050406030204" pitchFamily="18" charset="0"/>
                              <a:ea typeface="Calibri" panose="020F0502020204030204" pitchFamily="34" charset="0"/>
                              <a:cs typeface="Times New Roman" panose="02020603050405020304" pitchFamily="18" charset="0"/>
                            </a:rPr>
                            <m:t>+2</m:t>
                          </m:r>
                          <m:rad>
                            <m:radPr>
                              <m:degHide m:val="on"/>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fr-FR" sz="3800" i="1">
                                  <a:effectLst/>
                                  <a:latin typeface="Cambria Math" panose="02040503050406030204" pitchFamily="18" charset="0"/>
                                  <a:ea typeface="Calibri" panose="020F0502020204030204" pitchFamily="34" charset="0"/>
                                  <a:cs typeface="Times New Roman" panose="02020603050405020304" pitchFamily="18" charset="0"/>
                                </a:rPr>
                                <m:t>𝑥</m:t>
                              </m:r>
                            </m:e>
                          </m:rad>
                          <m:r>
                            <a:rPr lang="fr-FR" sz="3800" i="1">
                              <a:effectLst/>
                              <a:latin typeface="Cambria Math" panose="02040503050406030204" pitchFamily="18" charset="0"/>
                              <a:ea typeface="Calibri" panose="020F0502020204030204" pitchFamily="34" charset="0"/>
                              <a:cs typeface="Times New Roman" panose="02020603050405020304" pitchFamily="18" charset="0"/>
                            </a:rPr>
                            <m:t>+4</m:t>
                          </m:r>
                        </m:num>
                        <m:den>
                          <m:r>
                            <a:rPr lang="fr-FR" sz="3800" i="1">
                              <a:effectLst/>
                              <a:latin typeface="Cambria Math" panose="02040503050406030204" pitchFamily="18" charset="0"/>
                              <a:ea typeface="Calibri" panose="020F0502020204030204" pitchFamily="34" charset="0"/>
                              <a:cs typeface="Times New Roman" panose="02020603050405020304" pitchFamily="18" charset="0"/>
                            </a:rPr>
                            <m:t>𝑥</m:t>
                          </m:r>
                          <m:rad>
                            <m:radPr>
                              <m:degHide m:val="on"/>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fr-FR" sz="3800" i="1">
                                  <a:effectLst/>
                                  <a:latin typeface="Cambria Math" panose="02040503050406030204" pitchFamily="18" charset="0"/>
                                  <a:ea typeface="Calibri" panose="020F0502020204030204" pitchFamily="34" charset="0"/>
                                  <a:cs typeface="Times New Roman" panose="02020603050405020304" pitchFamily="18" charset="0"/>
                                </a:rPr>
                                <m:t>𝑥</m:t>
                              </m:r>
                            </m:e>
                          </m:rad>
                          <m:r>
                            <a:rPr lang="en-US" sz="3800" b="0" i="1" smtClean="0">
                              <a:effectLst/>
                              <a:latin typeface="Cambria Math" panose="02040503050406030204" pitchFamily="18" charset="0"/>
                              <a:ea typeface="Calibri" panose="020F0502020204030204" pitchFamily="34" charset="0"/>
                              <a:cs typeface="Times New Roman" panose="02020603050405020304" pitchFamily="18" charset="0"/>
                            </a:rPr>
                            <m:t>+</m:t>
                          </m:r>
                          <m:r>
                            <a:rPr lang="fr-FR" sz="3800" i="1">
                              <a:effectLst/>
                              <a:latin typeface="Cambria Math" panose="02040503050406030204" pitchFamily="18" charset="0"/>
                              <a:ea typeface="Calibri" panose="020F0502020204030204" pitchFamily="34" charset="0"/>
                              <a:cs typeface="Times New Roman" panose="02020603050405020304" pitchFamily="18" charset="0"/>
                            </a:rPr>
                            <m:t>8</m:t>
                          </m:r>
                        </m:den>
                      </m:f>
                    </m:oMath>
                  </m:oMathPara>
                </a14:m>
                <a:endParaRPr lang="en-US" sz="3800" i="1" smtClean="0">
                  <a:effectLst/>
                  <a:latin typeface="Cambria Math" panose="02040503050406030204" pitchFamily="18" charset="0"/>
                  <a:ea typeface="Calibri" panose="020F0502020204030204" pitchFamily="34" charset="0"/>
                  <a:cs typeface="Times New Roman" panose="02020603050405020304" pitchFamily="18" charset="0"/>
                </a:endParaRPr>
              </a:p>
              <a:p>
                <a:pPr algn="just">
                  <a:lnSpc>
                    <a:spcPct val="130000"/>
                  </a:lnSpc>
                </a:pPr>
                <a14:m>
                  <m:oMathPara xmlns:m="http://schemas.openxmlformats.org/officeDocument/2006/math">
                    <m:oMathParaPr>
                      <m:jc m:val="left"/>
                    </m:oMathParaPr>
                    <m:oMath xmlns:m="http://schemas.openxmlformats.org/officeDocument/2006/math">
                      <m:r>
                        <a:rPr lang="en-US" sz="3800" b="0" i="1" smtClean="0">
                          <a:effectLst/>
                          <a:latin typeface="Cambria Math" panose="02040503050406030204" pitchFamily="18" charset="0"/>
                          <a:ea typeface="Calibri" panose="020F0502020204030204" pitchFamily="34" charset="0"/>
                          <a:cs typeface="Times New Roman" panose="02020603050405020304" pitchFamily="18" charset="0"/>
                        </a:rPr>
                        <m:t>    </m:t>
                      </m:r>
                      <m:r>
                        <a:rPr lang="fr-FR" sz="3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800" i="1">
                              <a:effectLst/>
                              <a:latin typeface="Cambria Math" panose="02040503050406030204" pitchFamily="18" charset="0"/>
                              <a:ea typeface="Calibri" panose="020F0502020204030204" pitchFamily="34" charset="0"/>
                              <a:cs typeface="Times New Roman" panose="02020603050405020304" pitchFamily="18" charset="0"/>
                            </a:rPr>
                            <m:t>𝑥</m:t>
                          </m:r>
                          <m:rad>
                            <m:radPr>
                              <m:degHide m:val="on"/>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fr-FR" sz="3800" i="1">
                                  <a:effectLst/>
                                  <a:latin typeface="Cambria Math" panose="02040503050406030204" pitchFamily="18" charset="0"/>
                                  <a:ea typeface="Calibri" panose="020F0502020204030204" pitchFamily="34" charset="0"/>
                                  <a:cs typeface="Times New Roman" panose="02020603050405020304" pitchFamily="18" charset="0"/>
                                </a:rPr>
                                <m:t>𝑥</m:t>
                              </m:r>
                            </m:e>
                          </m:rad>
                          <m:r>
                            <a:rPr lang="fr-FR" sz="3800" i="1">
                              <a:effectLst/>
                              <a:latin typeface="Cambria Math" panose="02040503050406030204" pitchFamily="18" charset="0"/>
                              <a:ea typeface="Calibri" panose="020F0502020204030204" pitchFamily="34" charset="0"/>
                              <a:cs typeface="Times New Roman" panose="02020603050405020304" pitchFamily="18" charset="0"/>
                            </a:rPr>
                            <m:t>+</m:t>
                          </m:r>
                          <m:r>
                            <a:rPr lang="fr-FR" sz="3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800" i="1">
                              <a:effectLst/>
                              <a:latin typeface="Cambria Math" panose="02040503050406030204" pitchFamily="18" charset="0"/>
                              <a:ea typeface="Calibri" panose="020F0502020204030204" pitchFamily="34" charset="0"/>
                              <a:cs typeface="Times New Roman" panose="02020603050405020304" pitchFamily="18" charset="0"/>
                            </a:rPr>
                            <m:t>−2</m:t>
                          </m:r>
                          <m:r>
                            <a:rPr lang="fr-FR" sz="3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800" i="1">
                              <a:effectLst/>
                              <a:latin typeface="Cambria Math" panose="02040503050406030204" pitchFamily="18" charset="0"/>
                              <a:ea typeface="Calibri" panose="020F0502020204030204" pitchFamily="34" charset="0"/>
                              <a:cs typeface="Times New Roman" panose="02020603050405020304" pitchFamily="18" charset="0"/>
                            </a:rPr>
                            <m:t>−2</m:t>
                          </m:r>
                          <m:rad>
                            <m:radPr>
                              <m:degHide m:val="on"/>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fr-FR" sz="3800" i="1">
                                  <a:effectLst/>
                                  <a:latin typeface="Cambria Math" panose="02040503050406030204" pitchFamily="18" charset="0"/>
                                  <a:ea typeface="Calibri" panose="020F0502020204030204" pitchFamily="34" charset="0"/>
                                  <a:cs typeface="Times New Roman" panose="02020603050405020304" pitchFamily="18" charset="0"/>
                                </a:rPr>
                                <m:t>𝑥</m:t>
                              </m:r>
                            </m:e>
                          </m:rad>
                          <m:r>
                            <a:rPr lang="fr-FR" sz="3800" i="1">
                              <a:effectLst/>
                              <a:latin typeface="Cambria Math" panose="02040503050406030204" pitchFamily="18" charset="0"/>
                              <a:ea typeface="Calibri" panose="020F0502020204030204" pitchFamily="34" charset="0"/>
                              <a:cs typeface="Times New Roman" panose="02020603050405020304" pitchFamily="18" charset="0"/>
                            </a:rPr>
                            <m:t>+4</m:t>
                          </m:r>
                          <m:rad>
                            <m:radPr>
                              <m:degHide m:val="on"/>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fr-FR" sz="3800" i="1">
                                  <a:effectLst/>
                                  <a:latin typeface="Cambria Math" panose="02040503050406030204" pitchFamily="18" charset="0"/>
                                  <a:ea typeface="Calibri" panose="020F0502020204030204" pitchFamily="34" charset="0"/>
                                  <a:cs typeface="Times New Roman" panose="02020603050405020304" pitchFamily="18" charset="0"/>
                                </a:rPr>
                                <m:t>𝑥</m:t>
                              </m:r>
                            </m:e>
                          </m:rad>
                          <m:r>
                            <a:rPr lang="fr-FR" sz="3800" i="1">
                              <a:effectLst/>
                              <a:latin typeface="Cambria Math" panose="02040503050406030204" pitchFamily="18" charset="0"/>
                              <a:ea typeface="Calibri" panose="020F0502020204030204" pitchFamily="34" charset="0"/>
                              <a:cs typeface="Times New Roman" panose="02020603050405020304" pitchFamily="18" charset="0"/>
                            </a:rPr>
                            <m:t>+4</m:t>
                          </m:r>
                        </m:num>
                        <m:den>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rad>
                                    <m:radPr>
                                      <m:degHide m:val="on"/>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fr-FR" sz="3800" i="1">
                                          <a:effectLst/>
                                          <a:latin typeface="Cambria Math" panose="02040503050406030204" pitchFamily="18" charset="0"/>
                                          <a:ea typeface="Calibri" panose="020F0502020204030204" pitchFamily="34" charset="0"/>
                                          <a:cs typeface="Times New Roman" panose="02020603050405020304" pitchFamily="18" charset="0"/>
                                        </a:rPr>
                                        <m:t>𝑥</m:t>
                                      </m:r>
                                    </m:e>
                                  </m:rad>
                                </m:e>
                              </m:d>
                            </m:e>
                            <m:sup>
                              <m:r>
                                <a:rPr lang="fr-FR" sz="3800" i="1">
                                  <a:effectLst/>
                                  <a:latin typeface="Cambria Math" panose="02040503050406030204" pitchFamily="18" charset="0"/>
                                  <a:ea typeface="Calibri" panose="020F0502020204030204" pitchFamily="34" charset="0"/>
                                  <a:cs typeface="Times New Roman" panose="02020603050405020304" pitchFamily="18" charset="0"/>
                                </a:rPr>
                                <m:t>3</m:t>
                              </m:r>
                            </m:sup>
                          </m:sSup>
                          <m:r>
                            <a:rPr lang="fr-FR" sz="38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3800" i="1">
                                  <a:effectLst/>
                                  <a:latin typeface="Cambria Math" panose="02040503050406030204" pitchFamily="18" charset="0"/>
                                  <a:ea typeface="Calibri" panose="020F0502020204030204" pitchFamily="34" charset="0"/>
                                  <a:cs typeface="Times New Roman" panose="02020603050405020304" pitchFamily="18" charset="0"/>
                                </a:rPr>
                                <m:t>2</m:t>
                              </m:r>
                            </m:e>
                            <m:sup>
                              <m:r>
                                <a:rPr lang="fr-FR" sz="3800" i="1">
                                  <a:effectLst/>
                                  <a:latin typeface="Cambria Math" panose="02040503050406030204" pitchFamily="18" charset="0"/>
                                  <a:ea typeface="Calibri" panose="020F0502020204030204" pitchFamily="34" charset="0"/>
                                  <a:cs typeface="Times New Roman" panose="02020603050405020304" pitchFamily="18" charset="0"/>
                                </a:rPr>
                                <m:t>3</m:t>
                              </m:r>
                            </m:sup>
                          </m:sSup>
                        </m:den>
                      </m:f>
                    </m:oMath>
                  </m:oMathPara>
                </a14:m>
                <a:endParaRPr lang="en-US" sz="3800">
                  <a:effectLst/>
                  <a:latin typeface="Arial" panose="020B0604020202020204" pitchFamily="34" charset="0"/>
                  <a:ea typeface="Calibri" panose="020F0502020204030204" pitchFamily="34" charset="0"/>
                  <a:cs typeface="Arial" panose="020B0604020202020204" pitchFamily="34" charset="0"/>
                </a:endParaRPr>
              </a:p>
              <a:p>
                <a:pPr algn="just">
                  <a:lnSpc>
                    <a:spcPct val="130000"/>
                  </a:lnSpc>
                </a:pPr>
                <a14:m>
                  <m:oMathPara xmlns:m="http://schemas.openxmlformats.org/officeDocument/2006/math">
                    <m:oMathParaPr>
                      <m:jc m:val="left"/>
                    </m:oMathParaPr>
                    <m:oMath xmlns:m="http://schemas.openxmlformats.org/officeDocument/2006/math">
                      <m:r>
                        <a:rPr lang="en-US" sz="3800" b="0" i="1" smtClean="0">
                          <a:effectLst/>
                          <a:latin typeface="Cambria Math" panose="02040503050406030204" pitchFamily="18" charset="0"/>
                          <a:ea typeface="Calibri" panose="020F0502020204030204" pitchFamily="34" charset="0"/>
                          <a:cs typeface="Times New Roman" panose="02020603050405020304" pitchFamily="18" charset="0"/>
                        </a:rPr>
                        <m:t>    </m:t>
                      </m:r>
                      <m:r>
                        <a:rPr lang="fr-FR" sz="3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800" i="1">
                              <a:effectLst/>
                              <a:latin typeface="Cambria Math" panose="02040503050406030204" pitchFamily="18" charset="0"/>
                              <a:ea typeface="Calibri" panose="020F0502020204030204" pitchFamily="34" charset="0"/>
                              <a:cs typeface="Times New Roman" panose="02020603050405020304" pitchFamily="18" charset="0"/>
                            </a:rPr>
                            <m:t>𝑥</m:t>
                          </m:r>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rad>
                                <m:radPr>
                                  <m:degHide m:val="on"/>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fr-FR" sz="3800" i="1">
                                      <a:effectLst/>
                                      <a:latin typeface="Cambria Math" panose="02040503050406030204" pitchFamily="18" charset="0"/>
                                      <a:ea typeface="Calibri" panose="020F0502020204030204" pitchFamily="34" charset="0"/>
                                      <a:cs typeface="Times New Roman" panose="02020603050405020304" pitchFamily="18" charset="0"/>
                                    </a:rPr>
                                    <m:t>𝑥</m:t>
                                  </m:r>
                                </m:e>
                              </m:rad>
                              <m:r>
                                <a:rPr lang="fr-FR" sz="3800" i="1">
                                  <a:effectLst/>
                                  <a:latin typeface="Cambria Math" panose="02040503050406030204" pitchFamily="18" charset="0"/>
                                  <a:ea typeface="Calibri" panose="020F0502020204030204" pitchFamily="34" charset="0"/>
                                  <a:cs typeface="Times New Roman" panose="02020603050405020304" pitchFamily="18" charset="0"/>
                                </a:rPr>
                                <m:t>+1</m:t>
                              </m:r>
                            </m:e>
                          </m:d>
                          <m:r>
                            <a:rPr lang="fr-FR" sz="3800" i="1">
                              <a:effectLst/>
                              <a:latin typeface="Cambria Math" panose="02040503050406030204" pitchFamily="18" charset="0"/>
                              <a:ea typeface="Calibri" panose="020F0502020204030204" pitchFamily="34" charset="0"/>
                              <a:cs typeface="Times New Roman" panose="02020603050405020304" pitchFamily="18" charset="0"/>
                            </a:rPr>
                            <m:t>−2</m:t>
                          </m:r>
                          <m:rad>
                            <m:radPr>
                              <m:degHide m:val="on"/>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fr-FR" sz="3800" i="1">
                                  <a:effectLst/>
                                  <a:latin typeface="Cambria Math" panose="02040503050406030204" pitchFamily="18" charset="0"/>
                                  <a:ea typeface="Calibri" panose="020F0502020204030204" pitchFamily="34" charset="0"/>
                                  <a:cs typeface="Times New Roman" panose="02020603050405020304" pitchFamily="18" charset="0"/>
                                </a:rPr>
                                <m:t>𝑥</m:t>
                              </m:r>
                            </m:e>
                          </m:rad>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rad>
                                <m:radPr>
                                  <m:degHide m:val="on"/>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fr-FR" sz="3800" i="1">
                                      <a:effectLst/>
                                      <a:latin typeface="Cambria Math" panose="02040503050406030204" pitchFamily="18" charset="0"/>
                                      <a:ea typeface="Calibri" panose="020F0502020204030204" pitchFamily="34" charset="0"/>
                                      <a:cs typeface="Times New Roman" panose="02020603050405020304" pitchFamily="18" charset="0"/>
                                    </a:rPr>
                                    <m:t>𝑥</m:t>
                                  </m:r>
                                </m:e>
                              </m:rad>
                              <m:r>
                                <a:rPr lang="fr-FR" sz="3800" i="1">
                                  <a:effectLst/>
                                  <a:latin typeface="Cambria Math" panose="02040503050406030204" pitchFamily="18" charset="0"/>
                                  <a:ea typeface="Calibri" panose="020F0502020204030204" pitchFamily="34" charset="0"/>
                                  <a:cs typeface="Times New Roman" panose="02020603050405020304" pitchFamily="18" charset="0"/>
                                </a:rPr>
                                <m:t>+1</m:t>
                              </m:r>
                            </m:e>
                          </m:d>
                          <m:r>
                            <a:rPr lang="fr-FR" sz="3800" i="1">
                              <a:effectLst/>
                              <a:latin typeface="Cambria Math" panose="02040503050406030204" pitchFamily="18" charset="0"/>
                              <a:ea typeface="Calibri" panose="020F0502020204030204" pitchFamily="34" charset="0"/>
                              <a:cs typeface="Times New Roman" panose="02020603050405020304" pitchFamily="18" charset="0"/>
                            </a:rPr>
                            <m:t>+4</m:t>
                          </m:r>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rad>
                                <m:radPr>
                                  <m:degHide m:val="on"/>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fr-FR" sz="3800" i="1">
                                      <a:effectLst/>
                                      <a:latin typeface="Cambria Math" panose="02040503050406030204" pitchFamily="18" charset="0"/>
                                      <a:ea typeface="Calibri" panose="020F0502020204030204" pitchFamily="34" charset="0"/>
                                      <a:cs typeface="Times New Roman" panose="02020603050405020304" pitchFamily="18" charset="0"/>
                                    </a:rPr>
                                    <m:t>𝑥</m:t>
                                  </m:r>
                                </m:e>
                              </m:rad>
                              <m:r>
                                <a:rPr lang="fr-FR" sz="3800" i="1">
                                  <a:effectLst/>
                                  <a:latin typeface="Cambria Math" panose="02040503050406030204" pitchFamily="18" charset="0"/>
                                  <a:ea typeface="Calibri" panose="020F0502020204030204" pitchFamily="34" charset="0"/>
                                  <a:cs typeface="Times New Roman" panose="02020603050405020304" pitchFamily="18" charset="0"/>
                                </a:rPr>
                                <m:t>+1</m:t>
                              </m:r>
                            </m:e>
                          </m:d>
                        </m:num>
                        <m:den>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rad>
                                <m:radPr>
                                  <m:degHide m:val="on"/>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fr-FR" sz="3800" i="1">
                                      <a:effectLst/>
                                      <a:latin typeface="Cambria Math" panose="02040503050406030204" pitchFamily="18" charset="0"/>
                                      <a:ea typeface="Calibri" panose="020F0502020204030204" pitchFamily="34" charset="0"/>
                                      <a:cs typeface="Times New Roman" panose="02020603050405020304" pitchFamily="18" charset="0"/>
                                    </a:rPr>
                                    <m:t>𝑥</m:t>
                                  </m:r>
                                </m:e>
                              </m:rad>
                              <m:r>
                                <a:rPr lang="fr-FR" sz="3800" i="1">
                                  <a:effectLst/>
                                  <a:latin typeface="Cambria Math" panose="02040503050406030204" pitchFamily="18" charset="0"/>
                                  <a:ea typeface="Calibri" panose="020F0502020204030204" pitchFamily="34" charset="0"/>
                                  <a:cs typeface="Times New Roman" panose="02020603050405020304" pitchFamily="18" charset="0"/>
                                </a:rPr>
                                <m:t>+2</m:t>
                              </m:r>
                            </m:e>
                          </m:d>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3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800" i="1">
                                  <a:effectLst/>
                                  <a:latin typeface="Cambria Math" panose="02040503050406030204" pitchFamily="18" charset="0"/>
                                  <a:ea typeface="Calibri" panose="020F0502020204030204" pitchFamily="34" charset="0"/>
                                  <a:cs typeface="Times New Roman" panose="02020603050405020304" pitchFamily="18" charset="0"/>
                                </a:rPr>
                                <m:t>−2</m:t>
                              </m:r>
                              <m:rad>
                                <m:radPr>
                                  <m:degHide m:val="on"/>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fr-FR" sz="3800" i="1">
                                      <a:effectLst/>
                                      <a:latin typeface="Cambria Math" panose="02040503050406030204" pitchFamily="18" charset="0"/>
                                      <a:ea typeface="Calibri" panose="020F0502020204030204" pitchFamily="34" charset="0"/>
                                      <a:cs typeface="Times New Roman" panose="02020603050405020304" pitchFamily="18" charset="0"/>
                                    </a:rPr>
                                    <m:t>𝑥</m:t>
                                  </m:r>
                                </m:e>
                              </m:rad>
                              <m:r>
                                <a:rPr lang="fr-FR" sz="3800" i="1">
                                  <a:effectLst/>
                                  <a:latin typeface="Cambria Math" panose="02040503050406030204" pitchFamily="18" charset="0"/>
                                  <a:ea typeface="Calibri" panose="020F0502020204030204" pitchFamily="34" charset="0"/>
                                  <a:cs typeface="Times New Roman" panose="02020603050405020304" pitchFamily="18" charset="0"/>
                                </a:rPr>
                                <m:t>+4</m:t>
                              </m:r>
                            </m:e>
                          </m:d>
                        </m:den>
                      </m:f>
                    </m:oMath>
                  </m:oMathPara>
                </a14:m>
                <a:endParaRPr lang="en-US" sz="38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5334000" y="4229100"/>
                <a:ext cx="9448800" cy="5887766"/>
              </a:xfrm>
              <a:prstGeom prst="rect">
                <a:avLst/>
              </a:prstGeom>
              <a:blipFill>
                <a:blip r:embed="rId8"/>
                <a:stretch>
                  <a:fillRect l="-2129" t="-104"/>
                </a:stretch>
              </a:blipFill>
            </p:spPr>
            <p:txBody>
              <a:bodyPr/>
              <a:lstStyle/>
              <a:p>
                <a:r>
                  <a:rPr lang="en-US">
                    <a:noFill/>
                  </a:rPr>
                  <a:t> </a:t>
                </a:r>
              </a:p>
            </p:txBody>
          </p:sp>
        </mc:Fallback>
      </mc:AlternateContent>
      <p:sp>
        <p:nvSpPr>
          <p:cNvPr id="16" name="Freeform 7"/>
          <p:cNvSpPr/>
          <p:nvPr/>
        </p:nvSpPr>
        <p:spPr>
          <a:xfrm>
            <a:off x="16383000" y="2913284"/>
            <a:ext cx="2819400" cy="2743200"/>
          </a:xfrm>
          <a:custGeom>
            <a:avLst/>
            <a:gdLst/>
            <a:ahLst/>
            <a:cxnLst/>
            <a:rect l="l" t="t" r="r" b="b"/>
            <a:pathLst>
              <a:path w="4130289" h="4114800">
                <a:moveTo>
                  <a:pt x="0" y="0"/>
                </a:moveTo>
                <a:lnTo>
                  <a:pt x="4130288" y="0"/>
                </a:lnTo>
                <a:lnTo>
                  <a:pt x="4130288" y="4114800"/>
                </a:lnTo>
                <a:lnTo>
                  <a:pt x="0" y="4114800"/>
                </a:lnTo>
                <a:lnTo>
                  <a:pt x="0" y="0"/>
                </a:lnTo>
                <a:close/>
              </a:path>
            </a:pathLst>
          </a:custGeom>
          <a:blipFill>
            <a:blip r:embed="rId9">
              <a:extLst>
                <a:ext uri="{96DAC541-7B7A-43D3-8B79-37D633B846F1}">
                  <asvg:svgBlip xmlns="" xmlns:asvg="http://schemas.microsoft.com/office/drawing/2016/SVG/main" r:embed="rId13"/>
                </a:ext>
              </a:extLst>
            </a:blip>
            <a:stretch>
              <a:fillRect/>
            </a:stretch>
          </a:blipFill>
        </p:spPr>
      </p:sp>
      <p:sp>
        <p:nvSpPr>
          <p:cNvPr id="17" name="Freeform 7"/>
          <p:cNvSpPr/>
          <p:nvPr/>
        </p:nvSpPr>
        <p:spPr>
          <a:xfrm rot="415626">
            <a:off x="-759265" y="7702863"/>
            <a:ext cx="2819400" cy="2743202"/>
          </a:xfrm>
          <a:custGeom>
            <a:avLst/>
            <a:gdLst/>
            <a:ahLst/>
            <a:cxnLst/>
            <a:rect l="l" t="t" r="r" b="b"/>
            <a:pathLst>
              <a:path w="4130289" h="4114800">
                <a:moveTo>
                  <a:pt x="0" y="0"/>
                </a:moveTo>
                <a:lnTo>
                  <a:pt x="4130288" y="0"/>
                </a:lnTo>
                <a:lnTo>
                  <a:pt x="4130288" y="4114800"/>
                </a:lnTo>
                <a:lnTo>
                  <a:pt x="0" y="4114800"/>
                </a:lnTo>
                <a:lnTo>
                  <a:pt x="0" y="0"/>
                </a:lnTo>
                <a:close/>
              </a:path>
            </a:pathLst>
          </a:custGeom>
          <a:blipFill>
            <a:blip r:embed="rId9">
              <a:extLst>
                <a:ext uri="{96DAC541-7B7A-43D3-8B79-37D633B846F1}">
                  <asvg:svgBlip xmlns="" xmlns:asvg="http://schemas.microsoft.com/office/drawing/2016/SVG/main" r:embed="rId13"/>
                </a:ext>
              </a:extLst>
            </a:blip>
            <a:stretch>
              <a:fillRect/>
            </a:stretch>
          </a:blipFill>
        </p:spPr>
      </p:sp>
    </p:spTree>
    <p:extLst>
      <p:ext uri="{BB962C8B-B14F-4D97-AF65-F5344CB8AC3E}">
        <p14:creationId xmlns:p14="http://schemas.microsoft.com/office/powerpoint/2010/main" val="2311519840"/>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fade">
                                      <p:cBhvr>
                                        <p:cTn id="7" dur="500"/>
                                        <p:tgtEl>
                                          <p:spTgt spid="6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P spid="4"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FF6EA"/>
        </a:solidFill>
        <a:effectLst/>
      </p:bgPr>
    </p:bg>
    <p:spTree>
      <p:nvGrpSpPr>
        <p:cNvPr id="1" name=""/>
        <p:cNvGrpSpPr/>
        <p:nvPr/>
      </p:nvGrpSpPr>
      <p:grpSpPr>
        <a:xfrm>
          <a:off x="0" y="0"/>
          <a:ext cx="0" cy="0"/>
          <a:chOff x="0" y="0"/>
          <a:chExt cx="0" cy="0"/>
        </a:xfrm>
      </p:grpSpPr>
      <p:grpSp>
        <p:nvGrpSpPr>
          <p:cNvPr id="13" name="Group 12"/>
          <p:cNvGrpSpPr/>
          <p:nvPr/>
        </p:nvGrpSpPr>
        <p:grpSpPr>
          <a:xfrm flipH="1">
            <a:off x="2438400" y="419100"/>
            <a:ext cx="1907006" cy="1371600"/>
            <a:chOff x="1844842" y="8071184"/>
            <a:chExt cx="1981200" cy="1447800"/>
          </a:xfrm>
          <a:scene3d>
            <a:camera prst="orthographicFront">
              <a:rot lat="0" lon="0" rev="0"/>
            </a:camera>
            <a:lightRig rig="balanced" dir="t">
              <a:rot lat="0" lon="0" rev="8700000"/>
            </a:lightRig>
          </a:scene3d>
        </p:grpSpPr>
        <p:sp>
          <p:nvSpPr>
            <p:cNvPr id="14" name="Freeform 13"/>
            <p:cNvSpPr/>
            <p:nvPr/>
          </p:nvSpPr>
          <p:spPr>
            <a:xfrm flipH="1">
              <a:off x="1844842" y="8071184"/>
              <a:ext cx="1981200" cy="1447800"/>
            </a:xfrm>
            <a:custGeom>
              <a:avLst/>
              <a:gdLst/>
              <a:ahLst/>
              <a:cxnLst/>
              <a:rect l="l" t="t" r="r" b="b"/>
              <a:pathLst>
                <a:path w="2488341" h="2117352">
                  <a:moveTo>
                    <a:pt x="2488341" y="0"/>
                  </a:moveTo>
                  <a:lnTo>
                    <a:pt x="0" y="0"/>
                  </a:lnTo>
                  <a:lnTo>
                    <a:pt x="0" y="2117352"/>
                  </a:lnTo>
                  <a:lnTo>
                    <a:pt x="2488341" y="2117352"/>
                  </a:lnTo>
                  <a:lnTo>
                    <a:pt x="2488341" y="0"/>
                  </a:lnTo>
                  <a:close/>
                </a:path>
              </a:pathLst>
            </a:custGeom>
            <a:blipFill>
              <a:blip r:embed="rId2">
                <a:extLst>
                  <a:ext uri="{96DAC541-7B7A-43D3-8B79-37D633B846F1}">
                    <asvg:svgBlip xmlns="" xmlns:asvg="http://schemas.microsoft.com/office/drawing/2016/SVG/main" r:embed="rId7"/>
                  </a:ext>
                </a:extLst>
              </a:blip>
              <a:stretch>
                <a:fillRect/>
              </a:stretch>
            </a:blipFill>
            <a:ln>
              <a:noFill/>
            </a:ln>
            <a:effectLst>
              <a:outerShdw blurRad="44450" dist="27940" dir="5400000" algn="ctr">
                <a:srgbClr val="000000">
                  <a:alpha val="32000"/>
                </a:srgbClr>
              </a:outerShdw>
            </a:effectLst>
            <a:sp3d>
              <a:bevelT w="190500" h="38100"/>
            </a:sp3d>
          </p:spPr>
        </p:sp>
        <p:sp>
          <p:nvSpPr>
            <p:cNvPr id="15" name="Rectangle 14"/>
            <p:cNvSpPr/>
            <p:nvPr/>
          </p:nvSpPr>
          <p:spPr>
            <a:xfrm>
              <a:off x="2085674" y="8338717"/>
              <a:ext cx="1377594" cy="747213"/>
            </a:xfrm>
            <a:prstGeom prst="rect">
              <a:avLst/>
            </a:prstGeom>
            <a:ln>
              <a:noFill/>
            </a:ln>
            <a:effectLst>
              <a:outerShdw blurRad="44450" dist="27940" dir="5400000" algn="ctr">
                <a:srgbClr val="000000">
                  <a:alpha val="32000"/>
                </a:srgbClr>
              </a:outerShdw>
            </a:effectLst>
            <a:sp3d>
              <a:bevelT w="190500" h="38100"/>
            </a:sp3d>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smtClean="0">
                  <a:ln>
                    <a:noFill/>
                  </a:ln>
                  <a:solidFill>
                    <a:prstClr val="black"/>
                  </a:solidFill>
                  <a:effectLst/>
                  <a:uLnTx/>
                  <a:uFillTx/>
                  <a:latin typeface="Arial"/>
                  <a:ea typeface="+mn-ea"/>
                  <a:cs typeface="Arial" panose="020B0604020202020204" pitchFamily="34" charset="0"/>
                  <a:sym typeface="Arial"/>
                </a:rPr>
                <a:t>Giải:</a:t>
              </a:r>
              <a:endParaRPr kumimoji="0" lang="en-US" sz="4000" b="1" i="0" u="none" strike="noStrike" kern="1200" cap="none" spc="0" normalizeH="0" baseline="0" noProof="0">
                <a:ln>
                  <a:noFill/>
                </a:ln>
                <a:solidFill>
                  <a:prstClr val="black"/>
                </a:solidFill>
                <a:effectLst/>
                <a:uLnTx/>
                <a:uFillTx/>
                <a:latin typeface="Calibri"/>
                <a:ea typeface="+mn-ea"/>
              </a:endParaRPr>
            </a:p>
          </p:txBody>
        </p:sp>
      </p:grpSp>
      <mc:AlternateContent xmlns:mc="http://schemas.openxmlformats.org/markup-compatibility/2006" xmlns:a14="http://schemas.microsoft.com/office/drawing/2010/main">
        <mc:Choice Requires="a14">
          <p:sp>
            <p:nvSpPr>
              <p:cNvPr id="4" name="Rectangle 3"/>
              <p:cNvSpPr/>
              <p:nvPr/>
            </p:nvSpPr>
            <p:spPr>
              <a:xfrm>
                <a:off x="5334000" y="668353"/>
                <a:ext cx="9448800" cy="4246547"/>
              </a:xfrm>
              <a:prstGeom prst="rect">
                <a:avLst/>
              </a:prstGeom>
            </p:spPr>
            <p:txBody>
              <a:bodyPr wrap="square">
                <a:spAutoFit/>
              </a:bodyPr>
              <a:lstStyle/>
              <a:p>
                <a:pPr lvl="0" algn="just">
                  <a:lnSpc>
                    <a:spcPct val="150000"/>
                  </a:lnSpc>
                  <a:spcBef>
                    <a:spcPts val="300"/>
                  </a:spcBef>
                  <a:spcAft>
                    <a:spcPts val="300"/>
                  </a:spcAft>
                  <a:defRPr/>
                </a:pPr>
                <a14:m>
                  <m:oMathPara xmlns:m="http://schemas.openxmlformats.org/officeDocument/2006/math">
                    <m:oMathParaPr>
                      <m:jc m:val="left"/>
                    </m:oMathParaPr>
                    <m:oMath xmlns:m="http://schemas.openxmlformats.org/officeDocument/2006/math">
                      <m:r>
                        <a:rPr lang="en-US" sz="40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𝑃</m:t>
                      </m:r>
                      <m:r>
                        <a:rPr lang="fr-FR" sz="400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d>
                            <m:d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ad>
                                <m:radPr>
                                  <m:degHide m:val="on"/>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e>
                              </m:rad>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e>
                          </m:d>
                          <m:d>
                            <m:d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ad>
                                <m:radPr>
                                  <m:degHide m:val="on"/>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e>
                              </m:rad>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e>
                          </m:d>
                        </m:num>
                        <m:den>
                          <m:d>
                            <m:d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ad>
                                <m:radPr>
                                  <m:degHide m:val="on"/>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e>
                              </m:rad>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e>
                          </m:d>
                          <m:d>
                            <m:d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ad>
                                <m:radPr>
                                  <m:degHide m:val="on"/>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e>
                              </m:rad>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e>
                          </m:d>
                        </m:den>
                      </m:f>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ad>
                            <m:radPr>
                              <m:degHide m:val="on"/>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e>
                          </m:rad>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ad>
                            <m:radPr>
                              <m:degHide m:val="on"/>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e>
                          </m:rad>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den>
                      </m:f>
                    </m:oMath>
                  </m:oMathPara>
                </a14:m>
                <a:endParaRPr lang="en-US" sz="400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endParaRPr>
              </a:p>
              <a:p>
                <a:pPr lvl="0" algn="just">
                  <a:lnSpc>
                    <a:spcPct val="150000"/>
                  </a:lnSpc>
                  <a:spcBef>
                    <a:spcPts val="300"/>
                  </a:spcBef>
                  <a:spcAft>
                    <a:spcPts val="300"/>
                  </a:spcAft>
                  <a:defRPr/>
                </a:pPr>
                <a14:m>
                  <m:oMathPara xmlns:m="http://schemas.openxmlformats.org/officeDocument/2006/math">
                    <m:oMathParaPr>
                      <m:jc m:val="left"/>
                    </m:oMathParaPr>
                    <m:oMath xmlns:m="http://schemas.openxmlformats.org/officeDocument/2006/math">
                      <m:r>
                        <a:rPr lang="en-US" sz="40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ad>
                            <m:radPr>
                              <m:degHide m:val="on"/>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e>
                          </m:rad>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+2−1</m:t>
                          </m:r>
                        </m:num>
                        <m:den>
                          <m:rad>
                            <m:radPr>
                              <m:degHide m:val="on"/>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e>
                          </m:rad>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den>
                      </m:f>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ad>
                            <m:radPr>
                              <m:degHide m:val="on"/>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e>
                          </m:rad>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den>
                      </m:f>
                    </m:oMath>
                  </m:oMathPara>
                </a14:m>
                <a:endParaRPr lang="en-US" sz="40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5334000" y="668353"/>
                <a:ext cx="9448800" cy="4246547"/>
              </a:xfrm>
              <a:prstGeom prst="rect">
                <a:avLst/>
              </a:prstGeom>
              <a:blipFill>
                <a:blip r:embed="rId8"/>
                <a:stretch>
                  <a:fillRect/>
                </a:stretch>
              </a:blipFill>
            </p:spPr>
            <p:txBody>
              <a:bodyPr/>
              <a:lstStyle/>
              <a:p>
                <a:r>
                  <a:rPr lang="en-US">
                    <a:noFill/>
                  </a:rPr>
                  <a:t> </a:t>
                </a:r>
              </a:p>
            </p:txBody>
          </p:sp>
        </mc:Fallback>
      </mc:AlternateContent>
      <p:sp>
        <p:nvSpPr>
          <p:cNvPr id="16" name="Freeform 7"/>
          <p:cNvSpPr/>
          <p:nvPr/>
        </p:nvSpPr>
        <p:spPr>
          <a:xfrm>
            <a:off x="16383000" y="2913284"/>
            <a:ext cx="2819400" cy="2743200"/>
          </a:xfrm>
          <a:custGeom>
            <a:avLst/>
            <a:gdLst/>
            <a:ahLst/>
            <a:cxnLst/>
            <a:rect l="l" t="t" r="r" b="b"/>
            <a:pathLst>
              <a:path w="4130289" h="4114800">
                <a:moveTo>
                  <a:pt x="0" y="0"/>
                </a:moveTo>
                <a:lnTo>
                  <a:pt x="4130288" y="0"/>
                </a:lnTo>
                <a:lnTo>
                  <a:pt x="4130288" y="4114800"/>
                </a:lnTo>
                <a:lnTo>
                  <a:pt x="0" y="4114800"/>
                </a:lnTo>
                <a:lnTo>
                  <a:pt x="0" y="0"/>
                </a:lnTo>
                <a:close/>
              </a:path>
            </a:pathLst>
          </a:custGeom>
          <a:blipFill>
            <a:blip r:embed="rId9">
              <a:extLst>
                <a:ext uri="{96DAC541-7B7A-43D3-8B79-37D633B846F1}">
                  <asvg:svgBlip xmlns="" xmlns:asvg="http://schemas.microsoft.com/office/drawing/2016/SVG/main" r:embed="rId13"/>
                </a:ext>
              </a:extLst>
            </a:blip>
            <a:stretch>
              <a:fillRect/>
            </a:stretch>
          </a:blipFill>
        </p:spPr>
      </p:sp>
      <p:sp>
        <p:nvSpPr>
          <p:cNvPr id="17" name="Freeform 7"/>
          <p:cNvSpPr/>
          <p:nvPr/>
        </p:nvSpPr>
        <p:spPr>
          <a:xfrm rot="415626">
            <a:off x="-759265" y="7702863"/>
            <a:ext cx="2819400" cy="2743202"/>
          </a:xfrm>
          <a:custGeom>
            <a:avLst/>
            <a:gdLst/>
            <a:ahLst/>
            <a:cxnLst/>
            <a:rect l="l" t="t" r="r" b="b"/>
            <a:pathLst>
              <a:path w="4130289" h="4114800">
                <a:moveTo>
                  <a:pt x="0" y="0"/>
                </a:moveTo>
                <a:lnTo>
                  <a:pt x="4130288" y="0"/>
                </a:lnTo>
                <a:lnTo>
                  <a:pt x="4130288" y="4114800"/>
                </a:lnTo>
                <a:lnTo>
                  <a:pt x="0" y="4114800"/>
                </a:lnTo>
                <a:lnTo>
                  <a:pt x="0" y="0"/>
                </a:lnTo>
                <a:close/>
              </a:path>
            </a:pathLst>
          </a:custGeom>
          <a:blipFill>
            <a:blip r:embed="rId9">
              <a:extLst>
                <a:ext uri="{96DAC541-7B7A-43D3-8B79-37D633B846F1}">
                  <asvg:svgBlip xmlns="" xmlns:asvg="http://schemas.microsoft.com/office/drawing/2016/SVG/main" r:embed="rId13"/>
                </a:ext>
              </a:extLst>
            </a:blip>
            <a:stretch>
              <a:fillRect/>
            </a:stretch>
          </a:blipFill>
        </p:spPr>
      </p:sp>
      <mc:AlternateContent xmlns:mc="http://schemas.openxmlformats.org/markup-compatibility/2006" xmlns:a14="http://schemas.microsoft.com/office/drawing/2010/main">
        <mc:Choice Requires="a14">
          <p:sp>
            <p:nvSpPr>
              <p:cNvPr id="2" name="Rectangle 1"/>
              <p:cNvSpPr/>
              <p:nvPr/>
            </p:nvSpPr>
            <p:spPr>
              <a:xfrm>
                <a:off x="2791598" y="5448300"/>
                <a:ext cx="12905601" cy="3923382"/>
              </a:xfrm>
              <a:prstGeom prst="rect">
                <a:avLst/>
              </a:prstGeom>
            </p:spPr>
            <p:txBody>
              <a:bodyPr wrap="square">
                <a:spAutoFit/>
              </a:bodyPr>
              <a:lstStyle/>
              <a:p>
                <a:pPr algn="just">
                  <a:lnSpc>
                    <a:spcPct val="150000"/>
                  </a:lnSpc>
                  <a:spcBef>
                    <a:spcPts val="300"/>
                  </a:spcBef>
                  <a:spcAft>
                    <a:spcPts val="300"/>
                  </a:spcAft>
                </a:pPr>
                <a:r>
                  <a:rPr lang="fr-FR" sz="4000">
                    <a:latin typeface="Arial" panose="020B0604020202020204" pitchFamily="34" charset="0"/>
                    <a:ea typeface="Calibri" panose="020F0502020204030204" pitchFamily="34" charset="0"/>
                    <a:cs typeface="Arial" panose="020B0604020202020204" pitchFamily="34" charset="0"/>
                  </a:rPr>
                  <a:t>b) Thay </a:t>
                </a:r>
                <a14:m>
                  <m:oMath xmlns:m="http://schemas.openxmlformats.org/officeDocument/2006/math">
                    <m:r>
                      <a:rPr lang="fr-FR" sz="4000" i="1">
                        <a:effectLst/>
                        <a:latin typeface="Cambria Math" panose="02040503050406030204" pitchFamily="18" charset="0"/>
                        <a:ea typeface="Calibri" panose="020F0502020204030204" pitchFamily="34" charset="0"/>
                        <a:cs typeface="Times New Roman" panose="02020603050405020304" pitchFamily="18" charset="0"/>
                      </a:rPr>
                      <m:t>𝑥</m:t>
                    </m:r>
                    <m:r>
                      <a:rPr lang="fr-FR" sz="4000" i="1">
                        <a:effectLst/>
                        <a:latin typeface="Cambria Math" panose="02040503050406030204" pitchFamily="18" charset="0"/>
                        <a:ea typeface="Calibri" panose="020F0502020204030204" pitchFamily="34" charset="0"/>
                        <a:cs typeface="Times New Roman" panose="02020603050405020304" pitchFamily="18" charset="0"/>
                      </a:rPr>
                      <m:t>=64</m:t>
                    </m:r>
                  </m:oMath>
                </a14:m>
                <a:r>
                  <a:rPr lang="fr-FR" sz="4000">
                    <a:effectLst/>
                    <a:latin typeface="Arial" panose="020B0604020202020204" pitchFamily="34" charset="0"/>
                    <a:ea typeface="Calibri" panose="020F0502020204030204" pitchFamily="34" charset="0"/>
                    <a:cs typeface="Arial" panose="020B0604020202020204" pitchFamily="34" charset="0"/>
                  </a:rPr>
                  <a:t> (thỏa mãn điều kiện) vào biểu thức </a:t>
                </a:r>
                <a14:m>
                  <m:oMath xmlns:m="http://schemas.openxmlformats.org/officeDocument/2006/math">
                    <m:r>
                      <a:rPr lang="fr-FR" sz="4000" i="1">
                        <a:effectLst/>
                        <a:latin typeface="Cambria Math" panose="02040503050406030204" pitchFamily="18" charset="0"/>
                        <a:ea typeface="Calibri" panose="020F0502020204030204" pitchFamily="34" charset="0"/>
                        <a:cs typeface="Times New Roman" panose="02020603050405020304" pitchFamily="18" charset="0"/>
                      </a:rPr>
                      <m:t>𝑃</m:t>
                    </m:r>
                  </m:oMath>
                </a14:m>
                <a:r>
                  <a:rPr lang="fr-FR" sz="4000">
                    <a:effectLst/>
                    <a:latin typeface="Arial" panose="020B0604020202020204" pitchFamily="34" charset="0"/>
                    <a:ea typeface="Calibri" panose="020F0502020204030204" pitchFamily="34" charset="0"/>
                    <a:cs typeface="Arial" panose="020B0604020202020204" pitchFamily="34" charset="0"/>
                  </a:rPr>
                  <a:t>, có </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r>
                        <a:rPr lang="fr-FR" sz="4000" i="1">
                          <a:effectLst/>
                          <a:latin typeface="Cambria Math" panose="02040503050406030204" pitchFamily="18" charset="0"/>
                          <a:ea typeface="Calibri" panose="020F0502020204030204" pitchFamily="34" charset="0"/>
                          <a:cs typeface="Times New Roman" panose="02020603050405020304" pitchFamily="18" charset="0"/>
                        </a:rPr>
                        <m:t>𝑃</m:t>
                      </m:r>
                      <m:r>
                        <a:rPr lang="fr-FR" sz="4000" i="1">
                          <a:effectLst/>
                          <a:latin typeface="Cambria Math" panose="02040503050406030204" pitchFamily="18" charset="0"/>
                          <a:ea typeface="Calibri" panose="020F0502020204030204" pitchFamily="34" charset="0"/>
                          <a:cs typeface="Times New Roman" panose="02020603050405020304" pitchFamily="18" charset="0"/>
                        </a:rPr>
                        <m:t>=1−</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4000" i="1">
                              <a:effectLst/>
                              <a:latin typeface="Cambria Math" panose="02040503050406030204" pitchFamily="18" charset="0"/>
                              <a:ea typeface="Calibri" panose="020F0502020204030204" pitchFamily="34" charset="0"/>
                              <a:cs typeface="Times New Roman" panose="02020603050405020304" pitchFamily="18" charset="0"/>
                            </a:rPr>
                            <m:t>1</m:t>
                          </m:r>
                        </m:num>
                        <m:den>
                          <m:rad>
                            <m:radPr>
                              <m:degHide m:val="on"/>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fr-FR" sz="4000" i="1">
                                  <a:effectLst/>
                                  <a:latin typeface="Cambria Math" panose="02040503050406030204" pitchFamily="18" charset="0"/>
                                  <a:ea typeface="Calibri" panose="020F0502020204030204" pitchFamily="34" charset="0"/>
                                  <a:cs typeface="Times New Roman" panose="02020603050405020304" pitchFamily="18" charset="0"/>
                                </a:rPr>
                                <m:t>64</m:t>
                              </m:r>
                            </m:e>
                          </m:rad>
                          <m:r>
                            <a:rPr lang="fr-FR" sz="4000" i="1">
                              <a:effectLst/>
                              <a:latin typeface="Cambria Math" panose="02040503050406030204" pitchFamily="18" charset="0"/>
                              <a:ea typeface="Calibri" panose="020F0502020204030204" pitchFamily="34" charset="0"/>
                              <a:cs typeface="Times New Roman" panose="02020603050405020304" pitchFamily="18" charset="0"/>
                            </a:rPr>
                            <m:t>−2</m:t>
                          </m:r>
                        </m:den>
                      </m:f>
                      <m:r>
                        <a:rPr lang="fr-FR" sz="4000" i="1">
                          <a:effectLst/>
                          <a:latin typeface="Cambria Math" panose="02040503050406030204" pitchFamily="18" charset="0"/>
                          <a:ea typeface="Calibri" panose="020F0502020204030204" pitchFamily="34" charset="0"/>
                          <a:cs typeface="Times New Roman" panose="02020603050405020304" pitchFamily="18" charset="0"/>
                        </a:rPr>
                        <m:t>=1−</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4000" i="1">
                              <a:effectLst/>
                              <a:latin typeface="Cambria Math" panose="02040503050406030204" pitchFamily="18" charset="0"/>
                              <a:ea typeface="Calibri" panose="020F0502020204030204" pitchFamily="34" charset="0"/>
                              <a:cs typeface="Times New Roman" panose="02020603050405020304" pitchFamily="18" charset="0"/>
                            </a:rPr>
                            <m:t>1</m:t>
                          </m:r>
                        </m:num>
                        <m:den>
                          <m:r>
                            <a:rPr lang="fr-FR" sz="4000" i="1">
                              <a:effectLst/>
                              <a:latin typeface="Cambria Math" panose="02040503050406030204" pitchFamily="18" charset="0"/>
                              <a:ea typeface="Calibri" panose="020F0502020204030204" pitchFamily="34" charset="0"/>
                              <a:cs typeface="Times New Roman" panose="02020603050405020304" pitchFamily="18" charset="0"/>
                            </a:rPr>
                            <m:t>10</m:t>
                          </m:r>
                        </m:den>
                      </m:f>
                      <m:r>
                        <a:rPr lang="fr-FR" sz="40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4000" i="1">
                              <a:effectLst/>
                              <a:latin typeface="Cambria Math" panose="02040503050406030204" pitchFamily="18" charset="0"/>
                              <a:ea typeface="Calibri" panose="020F0502020204030204" pitchFamily="34" charset="0"/>
                              <a:cs typeface="Times New Roman" panose="02020603050405020304" pitchFamily="18" charset="0"/>
                            </a:rPr>
                            <m:t>9</m:t>
                          </m:r>
                        </m:num>
                        <m:den>
                          <m:r>
                            <a:rPr lang="fr-FR" sz="4000" i="1">
                              <a:effectLst/>
                              <a:latin typeface="Cambria Math" panose="02040503050406030204" pitchFamily="18" charset="0"/>
                              <a:ea typeface="Calibri" panose="020F0502020204030204" pitchFamily="34" charset="0"/>
                              <a:cs typeface="Times New Roman" panose="02020603050405020304" pitchFamily="18" charset="0"/>
                            </a:rPr>
                            <m:t>10</m:t>
                          </m:r>
                        </m:den>
                      </m:f>
                    </m:oMath>
                  </m:oMathPara>
                </a14:m>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2791598" y="5448300"/>
                <a:ext cx="12905601" cy="3923382"/>
              </a:xfrm>
              <a:prstGeom prst="rect">
                <a:avLst/>
              </a:prstGeom>
              <a:blipFill>
                <a:blip r:embed="rId14"/>
                <a:stretch>
                  <a:fillRect l="-1701" r="-1653"/>
                </a:stretch>
              </a:blipFill>
            </p:spPr>
            <p:txBody>
              <a:bodyPr/>
              <a:lstStyle/>
              <a:p>
                <a:r>
                  <a:rPr lang="en-US">
                    <a:noFill/>
                  </a:rPr>
                  <a:t> </a:t>
                </a:r>
              </a:p>
            </p:txBody>
          </p:sp>
        </mc:Fallback>
      </mc:AlternateContent>
    </p:spTree>
    <p:extLst>
      <p:ext uri="{BB962C8B-B14F-4D97-AF65-F5344CB8AC3E}">
        <p14:creationId xmlns:p14="http://schemas.microsoft.com/office/powerpoint/2010/main" val="3707611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FF6EA"/>
        </a:solidFill>
        <a:effectLst/>
      </p:bgPr>
    </p:bg>
    <p:spTree>
      <p:nvGrpSpPr>
        <p:cNvPr id="1" name=""/>
        <p:cNvGrpSpPr/>
        <p:nvPr/>
      </p:nvGrpSpPr>
      <p:grpSpPr>
        <a:xfrm>
          <a:off x="0" y="0"/>
          <a:ext cx="0" cy="0"/>
          <a:chOff x="0" y="0"/>
          <a:chExt cx="0" cy="0"/>
        </a:xfrm>
      </p:grpSpPr>
      <p:grpSp>
        <p:nvGrpSpPr>
          <p:cNvPr id="12" name="Group 6"/>
          <p:cNvGrpSpPr/>
          <p:nvPr/>
        </p:nvGrpSpPr>
        <p:grpSpPr>
          <a:xfrm>
            <a:off x="8628216" y="38100"/>
            <a:ext cx="9659784" cy="10248900"/>
            <a:chOff x="0" y="0"/>
            <a:chExt cx="5157348" cy="1771366"/>
          </a:xfrm>
        </p:grpSpPr>
        <p:sp>
          <p:nvSpPr>
            <p:cNvPr id="13" name="Freeform 7"/>
            <p:cNvSpPr/>
            <p:nvPr/>
          </p:nvSpPr>
          <p:spPr>
            <a:xfrm>
              <a:off x="0" y="0"/>
              <a:ext cx="5157348" cy="1771366"/>
            </a:xfrm>
            <a:custGeom>
              <a:avLst/>
              <a:gdLst/>
              <a:ahLst/>
              <a:cxnLst/>
              <a:rect l="l" t="t" r="r" b="b"/>
              <a:pathLst>
                <a:path w="5157348" h="1771366">
                  <a:moveTo>
                    <a:pt x="0" y="0"/>
                  </a:moveTo>
                  <a:lnTo>
                    <a:pt x="5157348" y="0"/>
                  </a:lnTo>
                  <a:lnTo>
                    <a:pt x="5157348" y="1771366"/>
                  </a:lnTo>
                  <a:lnTo>
                    <a:pt x="0" y="1771366"/>
                  </a:lnTo>
                  <a:close/>
                </a:path>
              </a:pathLst>
            </a:custGeom>
            <a:solidFill>
              <a:srgbClr val="FFFFFF"/>
            </a:solidFill>
            <a:ln w="95250" cap="sq">
              <a:solidFill>
                <a:srgbClr val="383E48"/>
              </a:solidFill>
              <a:prstDash val="solid"/>
              <a:miter/>
            </a:ln>
          </p:spPr>
        </p:sp>
        <p:sp>
          <p:nvSpPr>
            <p:cNvPr id="14" name="TextBox 8"/>
            <p:cNvSpPr txBox="1"/>
            <p:nvPr/>
          </p:nvSpPr>
          <p:spPr>
            <a:xfrm>
              <a:off x="0" y="-38100"/>
              <a:ext cx="5157348" cy="1809466"/>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5" name="Freeform 25"/>
          <p:cNvSpPr/>
          <p:nvPr/>
        </p:nvSpPr>
        <p:spPr>
          <a:xfrm>
            <a:off x="-770962" y="4984802"/>
            <a:ext cx="2520898" cy="2520898"/>
          </a:xfrm>
          <a:custGeom>
            <a:avLst/>
            <a:gdLst/>
            <a:ahLst/>
            <a:cxnLst/>
            <a:rect l="l" t="t" r="r" b="b"/>
            <a:pathLst>
              <a:path w="2520898" h="2520898">
                <a:moveTo>
                  <a:pt x="0" y="0"/>
                </a:moveTo>
                <a:lnTo>
                  <a:pt x="2520898" y="0"/>
                </a:lnTo>
                <a:lnTo>
                  <a:pt x="2520898" y="2520898"/>
                </a:lnTo>
                <a:lnTo>
                  <a:pt x="0" y="2520898"/>
                </a:lnTo>
                <a:lnTo>
                  <a:pt x="0" y="0"/>
                </a:lnTo>
                <a:close/>
              </a:path>
            </a:pathLst>
          </a:custGeom>
          <a:blipFill>
            <a:blip r:embed="rId2">
              <a:extLst>
                <a:ext uri="{96DAC541-7B7A-43D3-8B79-37D633B846F1}">
                  <asvg:svgBlip xmlns="" xmlns:asvg="http://schemas.microsoft.com/office/drawing/2016/SVG/main" r:embed="rId11"/>
                </a:ext>
              </a:extLst>
            </a:blip>
            <a:stretch>
              <a:fillRect/>
            </a:stretch>
          </a:blipFill>
        </p:spPr>
      </p:sp>
      <p:sp>
        <p:nvSpPr>
          <p:cNvPr id="26" name="Rectangle 25"/>
          <p:cNvSpPr/>
          <p:nvPr/>
        </p:nvSpPr>
        <p:spPr>
          <a:xfrm>
            <a:off x="304799" y="383619"/>
            <a:ext cx="7191387" cy="2092881"/>
          </a:xfrm>
          <a:prstGeom prst="rect">
            <a:avLst/>
          </a:prstGeom>
        </p:spPr>
        <p:txBody>
          <a:bodyPr wrap="square">
            <a:spAutoFit/>
          </a:bodyPr>
          <a:lstStyle/>
          <a:p>
            <a:pPr marL="0" marR="0" lvl="0" indent="0" algn="just" defTabSz="914400" rtl="0" eaLnBrk="1" fontAlgn="auto" latinLnBrk="0" hangingPunct="1">
              <a:lnSpc>
                <a:spcPct val="150000"/>
              </a:lnSpc>
              <a:spcBef>
                <a:spcPts val="600"/>
              </a:spcBef>
              <a:spcAft>
                <a:spcPts val="600"/>
              </a:spcAft>
              <a:buClr>
                <a:srgbClr val="000000"/>
              </a:buClr>
              <a:buSzTx/>
              <a:buFontTx/>
              <a:buNone/>
              <a:tabLst/>
              <a:defRPr/>
            </a:pPr>
            <a:r>
              <a:rPr kumimoji="0" lang="vi-VN" sz="4000" b="1" i="0" u="none" strike="noStrike" kern="1200" cap="none" spc="0"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sym typeface="Arial"/>
              </a:rPr>
              <a:t>Bài </a:t>
            </a:r>
            <a:r>
              <a:rPr kumimoji="0" lang="en-US" sz="4000" b="1" i="0" u="none" strike="noStrike" kern="1200" cap="none" spc="0"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sym typeface="Arial"/>
              </a:rPr>
              <a:t>3</a:t>
            </a:r>
            <a:r>
              <a:rPr kumimoji="0" lang="vi-VN" sz="4000" b="1" i="0" u="none" strike="noStrike" kern="1200" cap="none" spc="0"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sym typeface="Arial"/>
              </a:rPr>
              <a:t> (SGK</a:t>
            </a:r>
            <a:r>
              <a:rPr kumimoji="0" lang="en-US" sz="4000" b="1" i="0" u="none" strike="noStrike" kern="1200" cap="none" spc="0"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sym typeface="Arial"/>
              </a:rPr>
              <a:t> – </a:t>
            </a:r>
            <a:r>
              <a:rPr kumimoji="0" lang="vi-VN" sz="4000" b="1" i="0" u="none" strike="noStrike" kern="1200" cap="none" spc="0"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sym typeface="Arial"/>
              </a:rPr>
              <a:t>tr.</a:t>
            </a:r>
            <a:r>
              <a:rPr kumimoji="0" lang="en-US" sz="4000" b="1" i="0" u="none" strike="noStrike" kern="1200" cap="none" spc="0"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sym typeface="Arial"/>
              </a:rPr>
              <a:t>1</a:t>
            </a:r>
            <a:r>
              <a:rPr kumimoji="0" lang="en-US" sz="4000" b="1" i="0" u="none" strike="noStrike" kern="0" cap="none" spc="0"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sym typeface="Arial"/>
              </a:rPr>
              <a:t>27</a:t>
            </a:r>
            <a:r>
              <a:rPr kumimoji="0" lang="en-US" sz="4000" b="1" i="0" u="none" strike="noStrike" kern="1200" cap="none" spc="0"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sym typeface="Arial"/>
              </a:rPr>
              <a:t>) </a:t>
            </a:r>
          </a:p>
          <a:p>
            <a:pPr lvl="0" algn="just">
              <a:lnSpc>
                <a:spcPct val="150000"/>
              </a:lnSpc>
              <a:spcBef>
                <a:spcPts val="600"/>
              </a:spcBef>
              <a:spcAft>
                <a:spcPts val="600"/>
              </a:spcAft>
              <a:buClr>
                <a:srgbClr val="000000"/>
              </a:buClr>
              <a:defRPr/>
            </a:pPr>
            <a:r>
              <a:rPr lang="vi-VN" sz="4000" kern="0" smtClean="0">
                <a:solidFill>
                  <a:prstClr val="black"/>
                </a:solidFill>
                <a:latin typeface="Arial"/>
                <a:cs typeface="Arial" panose="020B0604020202020204" pitchFamily="34" charset="0"/>
                <a:sym typeface="Arial"/>
              </a:rPr>
              <a:t>Giải </a:t>
            </a:r>
            <a:r>
              <a:rPr lang="vi-VN" sz="4000" kern="0">
                <a:solidFill>
                  <a:prstClr val="black"/>
                </a:solidFill>
                <a:latin typeface="Arial"/>
                <a:cs typeface="Arial" panose="020B0604020202020204" pitchFamily="34" charset="0"/>
                <a:sym typeface="Arial"/>
              </a:rPr>
              <a:t>các bất phương trình sau:</a:t>
            </a:r>
            <a:endParaRPr kumimoji="0" lang="en-US" sz="4000" b="0" i="0" u="none" strike="noStrike" kern="0" cap="none" spc="0" normalizeH="0" baseline="0" noProof="0" smtClean="0">
              <a:ln>
                <a:noFill/>
              </a:ln>
              <a:solidFill>
                <a:prstClr val="black"/>
              </a:solidFill>
              <a:effectLst/>
              <a:uLnTx/>
              <a:uFillTx/>
              <a:latin typeface="Arial"/>
              <a:ea typeface="+mn-ea"/>
              <a:cs typeface="Arial" panose="020B0604020202020204" pitchFamily="34" charset="0"/>
              <a:sym typeface="Arial"/>
            </a:endParaRPr>
          </a:p>
        </p:txBody>
      </p:sp>
      <p:grpSp>
        <p:nvGrpSpPr>
          <p:cNvPr id="32" name="Group 31"/>
          <p:cNvGrpSpPr/>
          <p:nvPr/>
        </p:nvGrpSpPr>
        <p:grpSpPr>
          <a:xfrm>
            <a:off x="8251944" y="266700"/>
            <a:ext cx="1981200" cy="1447800"/>
            <a:chOff x="1844842" y="8071184"/>
            <a:chExt cx="1981200" cy="1447800"/>
          </a:xfrm>
          <a:scene3d>
            <a:camera prst="orthographicFront">
              <a:rot lat="0" lon="0" rev="0"/>
            </a:camera>
            <a:lightRig rig="balanced" dir="t">
              <a:rot lat="0" lon="0" rev="8700000"/>
            </a:lightRig>
          </a:scene3d>
        </p:grpSpPr>
        <p:sp>
          <p:nvSpPr>
            <p:cNvPr id="29" name="Freeform 13"/>
            <p:cNvSpPr/>
            <p:nvPr/>
          </p:nvSpPr>
          <p:spPr>
            <a:xfrm flipH="1">
              <a:off x="1844842" y="8071184"/>
              <a:ext cx="1981200" cy="1447800"/>
            </a:xfrm>
            <a:custGeom>
              <a:avLst/>
              <a:gdLst/>
              <a:ahLst/>
              <a:cxnLst/>
              <a:rect l="l" t="t" r="r" b="b"/>
              <a:pathLst>
                <a:path w="2488341" h="2117352">
                  <a:moveTo>
                    <a:pt x="2488341" y="0"/>
                  </a:moveTo>
                  <a:lnTo>
                    <a:pt x="0" y="0"/>
                  </a:lnTo>
                  <a:lnTo>
                    <a:pt x="0" y="2117352"/>
                  </a:lnTo>
                  <a:lnTo>
                    <a:pt x="2488341" y="2117352"/>
                  </a:lnTo>
                  <a:lnTo>
                    <a:pt x="2488341" y="0"/>
                  </a:lnTo>
                  <a:close/>
                </a:path>
              </a:pathLst>
            </a:custGeom>
            <a:blipFill>
              <a:blip r:embed="rId12">
                <a:extLst>
                  <a:ext uri="{96DAC541-7B7A-43D3-8B79-37D633B846F1}">
                    <asvg:svgBlip xmlns="" xmlns:asvg="http://schemas.microsoft.com/office/drawing/2016/SVG/main" r:embed="rId7"/>
                  </a:ext>
                </a:extLst>
              </a:blip>
              <a:stretch>
                <a:fillRect/>
              </a:stretch>
            </a:blipFill>
            <a:ln>
              <a:noFill/>
            </a:ln>
            <a:effectLst>
              <a:outerShdw blurRad="44450" dist="27940" dir="5400000" algn="ctr">
                <a:srgbClr val="000000">
                  <a:alpha val="32000"/>
                </a:srgbClr>
              </a:outerShdw>
            </a:effectLst>
            <a:sp3d>
              <a:bevelT w="190500" h="38100"/>
            </a:sp3d>
          </p:spPr>
        </p:sp>
        <p:sp>
          <p:nvSpPr>
            <p:cNvPr id="31" name="Rectangle 30"/>
            <p:cNvSpPr/>
            <p:nvPr/>
          </p:nvSpPr>
          <p:spPr>
            <a:xfrm>
              <a:off x="2223825" y="8338717"/>
              <a:ext cx="1326004" cy="707886"/>
            </a:xfrm>
            <a:prstGeom prst="rect">
              <a:avLst/>
            </a:prstGeom>
            <a:ln>
              <a:noFill/>
            </a:ln>
            <a:effectLst>
              <a:outerShdw blurRad="44450" dist="27940" dir="5400000" algn="ctr">
                <a:srgbClr val="000000">
                  <a:alpha val="32000"/>
                </a:srgbClr>
              </a:outerShdw>
            </a:effectLst>
            <a:sp3d>
              <a:bevelT w="190500" h="38100"/>
            </a:sp3d>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smtClean="0">
                  <a:ln>
                    <a:noFill/>
                  </a:ln>
                  <a:solidFill>
                    <a:prstClr val="black"/>
                  </a:solidFill>
                  <a:effectLst/>
                  <a:uLnTx/>
                  <a:uFillTx/>
                  <a:latin typeface="Arial"/>
                  <a:ea typeface="+mn-ea"/>
                  <a:cs typeface="Arial" panose="020B0604020202020204" pitchFamily="34" charset="0"/>
                  <a:sym typeface="Arial"/>
                </a:rPr>
                <a:t>Giải:</a:t>
              </a:r>
              <a:endParaRPr kumimoji="0" lang="en-US" sz="4000" b="1" i="0" u="none" strike="noStrike" kern="1200" cap="none" spc="0" normalizeH="0" baseline="0" noProof="0">
                <a:ln>
                  <a:noFill/>
                </a:ln>
                <a:solidFill>
                  <a:prstClr val="black"/>
                </a:solidFill>
                <a:effectLst/>
                <a:uLnTx/>
                <a:uFillTx/>
                <a:latin typeface="Calibri"/>
                <a:ea typeface="+mn-ea"/>
                <a:cs typeface="+mn-cs"/>
              </a:endParaRPr>
            </a:p>
          </p:txBody>
        </p:sp>
      </p:grpSp>
      <mc:AlternateContent xmlns:mc="http://schemas.openxmlformats.org/markup-compatibility/2006" xmlns:a14="http://schemas.microsoft.com/office/drawing/2010/main">
        <mc:Choice Requires="a14">
          <p:sp>
            <p:nvSpPr>
              <p:cNvPr id="33" name="Rectangle 32"/>
              <p:cNvSpPr/>
              <p:nvPr/>
            </p:nvSpPr>
            <p:spPr>
              <a:xfrm>
                <a:off x="9296400" y="2078819"/>
                <a:ext cx="8435856" cy="7885492"/>
              </a:xfrm>
              <a:prstGeom prst="rect">
                <a:avLst/>
              </a:prstGeom>
            </p:spPr>
            <p:txBody>
              <a:bodyPr wrap="square">
                <a:spAutoFit/>
              </a:bodyPr>
              <a:lstStyle/>
              <a:p>
                <a:pPr algn="just">
                  <a:lnSpc>
                    <a:spcPct val="150000"/>
                  </a:lnSpc>
                </a:pPr>
                <a14:m>
                  <m:oMathPara xmlns:m="http://schemas.openxmlformats.org/officeDocument/2006/math">
                    <m:oMathParaPr>
                      <m:jc m:val="left"/>
                    </m:oMathParaPr>
                    <m:oMath xmlns:m="http://schemas.openxmlformats.org/officeDocument/2006/math">
                      <m:r>
                        <a:rPr lang="fr-FR" sz="4000" i="1" smtClean="0">
                          <a:effectLst/>
                          <a:latin typeface="Cambria Math" panose="02040503050406030204" pitchFamily="18" charset="0"/>
                          <a:ea typeface="Calibri" panose="020F0502020204030204" pitchFamily="34" charset="0"/>
                          <a:cs typeface="Times New Roman" panose="02020603050405020304" pitchFamily="18" charset="0"/>
                        </a:rPr>
                        <m:t>−6</m:t>
                      </m:r>
                      <m:r>
                        <a:rPr lang="fr-FR" sz="4000" i="1" smtClean="0">
                          <a:effectLst/>
                          <a:latin typeface="Cambria Math" panose="02040503050406030204" pitchFamily="18" charset="0"/>
                          <a:ea typeface="Calibri" panose="020F0502020204030204" pitchFamily="34" charset="0"/>
                          <a:cs typeface="Times New Roman" panose="02020603050405020304" pitchFamily="18" charset="0"/>
                        </a:rPr>
                        <m:t>𝑥</m:t>
                      </m:r>
                      <m:r>
                        <a:rPr lang="fr-FR" sz="4000" i="1" smtClean="0">
                          <a:effectLst/>
                          <a:latin typeface="Cambria Math" panose="02040503050406030204" pitchFamily="18" charset="0"/>
                          <a:ea typeface="Calibri" panose="020F0502020204030204" pitchFamily="34" charset="0"/>
                          <a:cs typeface="Times New Roman" panose="02020603050405020304" pitchFamily="18" charset="0"/>
                        </a:rPr>
                        <m:t>+3</m:t>
                      </m:r>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4000" i="1">
                              <a:effectLst/>
                              <a:latin typeface="Cambria Math" panose="02040503050406030204" pitchFamily="18" charset="0"/>
                              <a:ea typeface="Calibri" panose="020F0502020204030204" pitchFamily="34" charset="0"/>
                              <a:cs typeface="Times New Roman" panose="02020603050405020304" pitchFamily="18" charset="0"/>
                            </a:rPr>
                            <m:t>𝑥</m:t>
                          </m:r>
                          <m:r>
                            <a:rPr lang="fr-FR" sz="4000" i="1">
                              <a:effectLst/>
                              <a:latin typeface="Cambria Math" panose="02040503050406030204" pitchFamily="18" charset="0"/>
                              <a:ea typeface="Calibri" panose="020F0502020204030204" pitchFamily="34" charset="0"/>
                              <a:cs typeface="Times New Roman" panose="02020603050405020304" pitchFamily="18" charset="0"/>
                            </a:rPr>
                            <m:t>+1</m:t>
                          </m:r>
                        </m:e>
                      </m:d>
                      <m:r>
                        <a:rPr lang="fr-FR" sz="4000" i="1">
                          <a:effectLst/>
                          <a:latin typeface="Cambria Math" panose="02040503050406030204" pitchFamily="18" charset="0"/>
                          <a:ea typeface="Calibri" panose="020F0502020204030204" pitchFamily="34" charset="0"/>
                          <a:cs typeface="Times New Roman" panose="02020603050405020304" pitchFamily="18" charset="0"/>
                        </a:rPr>
                        <m:t>&gt;4</m:t>
                      </m:r>
                      <m:r>
                        <a:rPr lang="fr-FR" sz="4000" i="1">
                          <a:effectLst/>
                          <a:latin typeface="Cambria Math" panose="02040503050406030204" pitchFamily="18" charset="0"/>
                          <a:ea typeface="Calibri" panose="020F0502020204030204" pitchFamily="34" charset="0"/>
                          <a:cs typeface="Times New Roman" panose="02020603050405020304" pitchFamily="18" charset="0"/>
                        </a:rPr>
                        <m:t>𝑥</m:t>
                      </m:r>
                      <m:r>
                        <a:rPr lang="fr-FR" sz="4000" i="1">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4000" i="1">
                              <a:effectLst/>
                              <a:latin typeface="Cambria Math" panose="02040503050406030204" pitchFamily="18" charset="0"/>
                              <a:ea typeface="Calibri" panose="020F0502020204030204" pitchFamily="34" charset="0"/>
                              <a:cs typeface="Times New Roman" panose="02020603050405020304" pitchFamily="18" charset="0"/>
                            </a:rPr>
                            <m:t>𝑥</m:t>
                          </m:r>
                          <m:r>
                            <a:rPr lang="fr-FR" sz="4000" i="1">
                              <a:effectLst/>
                              <a:latin typeface="Cambria Math" panose="02040503050406030204" pitchFamily="18" charset="0"/>
                              <a:ea typeface="Calibri" panose="020F0502020204030204" pitchFamily="34" charset="0"/>
                              <a:cs typeface="Times New Roman" panose="02020603050405020304" pitchFamily="18" charset="0"/>
                            </a:rPr>
                            <m:t>−4</m:t>
                          </m:r>
                        </m:e>
                      </m:d>
                    </m:oMath>
                  </m:oMathPara>
                </a14:m>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14:m>
                  <m:oMath xmlns:m="http://schemas.openxmlformats.org/officeDocument/2006/math">
                    <m:r>
                      <a:rPr lang="fr-FR" sz="4000" i="1">
                        <a:effectLst/>
                        <a:latin typeface="Cambria Math" panose="02040503050406030204" pitchFamily="18" charset="0"/>
                        <a:ea typeface="Calibri" panose="020F0502020204030204" pitchFamily="34" charset="0"/>
                        <a:cs typeface="Times New Roman" panose="02020603050405020304" pitchFamily="18" charset="0"/>
                      </a:rPr>
                      <m:t>−6</m:t>
                    </m:r>
                    <m:r>
                      <a:rPr lang="fr-FR" sz="4000" i="1">
                        <a:effectLst/>
                        <a:latin typeface="Cambria Math" panose="02040503050406030204" pitchFamily="18" charset="0"/>
                        <a:ea typeface="Calibri" panose="020F0502020204030204" pitchFamily="34" charset="0"/>
                        <a:cs typeface="Times New Roman" panose="02020603050405020304" pitchFamily="18" charset="0"/>
                      </a:rPr>
                      <m:t>𝑥</m:t>
                    </m:r>
                    <m:r>
                      <a:rPr lang="fr-FR" sz="4000" i="1">
                        <a:effectLst/>
                        <a:latin typeface="Cambria Math" panose="02040503050406030204" pitchFamily="18" charset="0"/>
                        <a:ea typeface="Calibri" panose="020F0502020204030204" pitchFamily="34" charset="0"/>
                        <a:cs typeface="Times New Roman" panose="02020603050405020304" pitchFamily="18" charset="0"/>
                      </a:rPr>
                      <m:t>+3</m:t>
                    </m:r>
                    <m:r>
                      <a:rPr lang="fr-FR" sz="4000" i="1">
                        <a:effectLst/>
                        <a:latin typeface="Cambria Math" panose="02040503050406030204" pitchFamily="18" charset="0"/>
                        <a:ea typeface="Calibri" panose="020F0502020204030204" pitchFamily="34" charset="0"/>
                        <a:cs typeface="Times New Roman" panose="02020603050405020304" pitchFamily="18" charset="0"/>
                      </a:rPr>
                      <m:t>𝑥</m:t>
                    </m:r>
                    <m:r>
                      <a:rPr lang="fr-FR" sz="4000" i="1">
                        <a:effectLst/>
                        <a:latin typeface="Cambria Math" panose="02040503050406030204" pitchFamily="18" charset="0"/>
                        <a:ea typeface="Calibri" panose="020F0502020204030204" pitchFamily="34" charset="0"/>
                        <a:cs typeface="Times New Roman" panose="02020603050405020304" pitchFamily="18" charset="0"/>
                      </a:rPr>
                      <m:t>+3&gt;4</m:t>
                    </m:r>
                    <m:r>
                      <a:rPr lang="fr-FR" sz="4000" i="1">
                        <a:effectLst/>
                        <a:latin typeface="Cambria Math" panose="02040503050406030204" pitchFamily="18" charset="0"/>
                        <a:ea typeface="Calibri" panose="020F0502020204030204" pitchFamily="34" charset="0"/>
                        <a:cs typeface="Times New Roman" panose="02020603050405020304" pitchFamily="18" charset="0"/>
                      </a:rPr>
                      <m:t>𝑥</m:t>
                    </m:r>
                    <m:r>
                      <a:rPr lang="fr-FR" sz="4000" i="1">
                        <a:effectLst/>
                        <a:latin typeface="Cambria Math" panose="02040503050406030204" pitchFamily="18" charset="0"/>
                        <a:ea typeface="Calibri" panose="020F0502020204030204" pitchFamily="34" charset="0"/>
                        <a:cs typeface="Times New Roman" panose="02020603050405020304" pitchFamily="18" charset="0"/>
                      </a:rPr>
                      <m:t>−</m:t>
                    </m:r>
                    <m:r>
                      <a:rPr lang="fr-FR" sz="4000" i="1">
                        <a:effectLst/>
                        <a:latin typeface="Cambria Math" panose="02040503050406030204" pitchFamily="18" charset="0"/>
                        <a:ea typeface="Calibri" panose="020F0502020204030204" pitchFamily="34" charset="0"/>
                        <a:cs typeface="Times New Roman" panose="02020603050405020304" pitchFamily="18" charset="0"/>
                      </a:rPr>
                      <m:t>𝑥</m:t>
                    </m:r>
                    <m:r>
                      <a:rPr lang="fr-FR" sz="4000" i="1">
                        <a:effectLst/>
                        <a:latin typeface="Cambria Math" panose="02040503050406030204" pitchFamily="18" charset="0"/>
                        <a:ea typeface="Calibri" panose="020F0502020204030204" pitchFamily="34" charset="0"/>
                        <a:cs typeface="Times New Roman" panose="02020603050405020304" pitchFamily="18" charset="0"/>
                      </a:rPr>
                      <m:t>+4</m:t>
                    </m:r>
                  </m:oMath>
                </a14:m>
                <a:r>
                  <a:rPr lang="fr-FR" sz="4000">
                    <a:effectLst/>
                    <a:latin typeface="Arial" panose="020B0604020202020204" pitchFamily="34" charset="0"/>
                    <a:ea typeface="Calibri" panose="020F0502020204030204" pitchFamily="34" charset="0"/>
                    <a:cs typeface="Arial" panose="020B0604020202020204" pitchFamily="34" charset="0"/>
                  </a:rPr>
                  <a:t> </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14:m>
                  <m:oMath xmlns:m="http://schemas.openxmlformats.org/officeDocument/2006/math">
                    <m:r>
                      <a:rPr lang="fr-FR" sz="4000" i="1">
                        <a:effectLst/>
                        <a:latin typeface="Cambria Math" panose="02040503050406030204" pitchFamily="18" charset="0"/>
                        <a:ea typeface="Calibri" panose="020F0502020204030204" pitchFamily="34" charset="0"/>
                        <a:cs typeface="Times New Roman" panose="02020603050405020304" pitchFamily="18" charset="0"/>
                      </a:rPr>
                      <m:t>−3</m:t>
                    </m:r>
                    <m:r>
                      <a:rPr lang="fr-FR" sz="4000" i="1">
                        <a:effectLst/>
                        <a:latin typeface="Cambria Math" panose="02040503050406030204" pitchFamily="18" charset="0"/>
                        <a:ea typeface="Calibri" panose="020F0502020204030204" pitchFamily="34" charset="0"/>
                        <a:cs typeface="Times New Roman" panose="02020603050405020304" pitchFamily="18" charset="0"/>
                      </a:rPr>
                      <m:t>𝑥</m:t>
                    </m:r>
                    <m:r>
                      <a:rPr lang="fr-FR" sz="4000" i="1">
                        <a:effectLst/>
                        <a:latin typeface="Cambria Math" panose="02040503050406030204" pitchFamily="18" charset="0"/>
                        <a:ea typeface="Calibri" panose="020F0502020204030204" pitchFamily="34" charset="0"/>
                        <a:cs typeface="Times New Roman" panose="02020603050405020304" pitchFamily="18" charset="0"/>
                      </a:rPr>
                      <m:t>+3&gt;3</m:t>
                    </m:r>
                    <m:r>
                      <a:rPr lang="fr-FR" sz="4000" i="1">
                        <a:effectLst/>
                        <a:latin typeface="Cambria Math" panose="02040503050406030204" pitchFamily="18" charset="0"/>
                        <a:ea typeface="Calibri" panose="020F0502020204030204" pitchFamily="34" charset="0"/>
                        <a:cs typeface="Times New Roman" panose="02020603050405020304" pitchFamily="18" charset="0"/>
                      </a:rPr>
                      <m:t>𝑥</m:t>
                    </m:r>
                    <m:r>
                      <a:rPr lang="fr-FR" sz="4000" i="1">
                        <a:effectLst/>
                        <a:latin typeface="Cambria Math" panose="02040503050406030204" pitchFamily="18" charset="0"/>
                        <a:ea typeface="Calibri" panose="020F0502020204030204" pitchFamily="34" charset="0"/>
                        <a:cs typeface="Times New Roman" panose="02020603050405020304" pitchFamily="18" charset="0"/>
                      </a:rPr>
                      <m:t>+4</m:t>
                    </m:r>
                  </m:oMath>
                </a14:m>
                <a:r>
                  <a:rPr lang="fr-FR" sz="4000">
                    <a:effectLst/>
                    <a:latin typeface="Arial" panose="020B0604020202020204" pitchFamily="34" charset="0"/>
                    <a:ea typeface="Calibri" panose="020F0502020204030204" pitchFamily="34" charset="0"/>
                    <a:cs typeface="Arial" panose="020B0604020202020204" pitchFamily="34" charset="0"/>
                  </a:rPr>
                  <a:t> </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14:m>
                  <m:oMath xmlns:m="http://schemas.openxmlformats.org/officeDocument/2006/math">
                    <m:r>
                      <a:rPr lang="fr-FR" sz="4000" i="1">
                        <a:effectLst/>
                        <a:latin typeface="Cambria Math" panose="02040503050406030204" pitchFamily="18" charset="0"/>
                        <a:ea typeface="Calibri" panose="020F0502020204030204" pitchFamily="34" charset="0"/>
                        <a:cs typeface="Times New Roman" panose="02020603050405020304" pitchFamily="18" charset="0"/>
                      </a:rPr>
                      <m:t>6</m:t>
                    </m:r>
                    <m:r>
                      <a:rPr lang="fr-FR" sz="4000" i="1">
                        <a:effectLst/>
                        <a:latin typeface="Cambria Math" panose="02040503050406030204" pitchFamily="18" charset="0"/>
                        <a:ea typeface="Calibri" panose="020F0502020204030204" pitchFamily="34" charset="0"/>
                        <a:cs typeface="Times New Roman" panose="02020603050405020304" pitchFamily="18" charset="0"/>
                      </a:rPr>
                      <m:t>𝑥</m:t>
                    </m:r>
                    <m:r>
                      <a:rPr lang="fr-FR" sz="4000" i="1">
                        <a:effectLst/>
                        <a:latin typeface="Cambria Math" panose="02040503050406030204" pitchFamily="18" charset="0"/>
                        <a:ea typeface="Calibri" panose="020F0502020204030204" pitchFamily="34" charset="0"/>
                        <a:cs typeface="Times New Roman" panose="02020603050405020304" pitchFamily="18" charset="0"/>
                      </a:rPr>
                      <m:t>&lt;−1</m:t>
                    </m:r>
                  </m:oMath>
                </a14:m>
                <a:r>
                  <a:rPr lang="fr-FR" sz="4000">
                    <a:effectLst/>
                    <a:latin typeface="Arial" panose="020B0604020202020204" pitchFamily="34" charset="0"/>
                    <a:ea typeface="Calibri" panose="020F0502020204030204" pitchFamily="34" charset="0"/>
                    <a:cs typeface="Arial" panose="020B0604020202020204" pitchFamily="34" charset="0"/>
                  </a:rPr>
                  <a:t> </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40000"/>
                  </a:lnSpc>
                </a:pPr>
                <a14:m>
                  <m:oMathPara xmlns:m="http://schemas.openxmlformats.org/officeDocument/2006/math">
                    <m:oMathParaPr>
                      <m:jc m:val="left"/>
                    </m:oMathParaPr>
                    <m:oMath xmlns:m="http://schemas.openxmlformats.org/officeDocument/2006/math">
                      <m:r>
                        <a:rPr lang="fr-FR" sz="4000" i="1">
                          <a:effectLst/>
                          <a:latin typeface="Cambria Math" panose="02040503050406030204" pitchFamily="18" charset="0"/>
                          <a:ea typeface="Calibri" panose="020F0502020204030204" pitchFamily="34" charset="0"/>
                          <a:cs typeface="Times New Roman" panose="02020603050405020304" pitchFamily="18" charset="0"/>
                        </a:rPr>
                        <m:t>𝑥</m:t>
                      </m:r>
                      <m:r>
                        <a:rPr lang="fr-FR" sz="4000" i="1">
                          <a:effectLst/>
                          <a:latin typeface="Cambria Math" panose="02040503050406030204" pitchFamily="18" charset="0"/>
                          <a:ea typeface="Calibri" panose="020F0502020204030204" pitchFamily="34" charset="0"/>
                          <a:cs typeface="Times New Roman" panose="02020603050405020304" pitchFamily="18" charset="0"/>
                        </a:rPr>
                        <m:t>&lt;−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4000" i="1">
                              <a:effectLst/>
                              <a:latin typeface="Cambria Math" panose="02040503050406030204" pitchFamily="18" charset="0"/>
                              <a:ea typeface="Calibri" panose="020F0502020204030204" pitchFamily="34" charset="0"/>
                              <a:cs typeface="Times New Roman" panose="02020603050405020304" pitchFamily="18" charset="0"/>
                            </a:rPr>
                            <m:t>1</m:t>
                          </m:r>
                        </m:num>
                        <m:den>
                          <m:r>
                            <a:rPr lang="fr-FR" sz="4000" i="1">
                              <a:effectLst/>
                              <a:latin typeface="Cambria Math" panose="02040503050406030204" pitchFamily="18" charset="0"/>
                              <a:ea typeface="Calibri" panose="020F0502020204030204" pitchFamily="34" charset="0"/>
                              <a:cs typeface="Times New Roman" panose="02020603050405020304" pitchFamily="18" charset="0"/>
                            </a:rPr>
                            <m:t>6</m:t>
                          </m:r>
                        </m:den>
                      </m:f>
                    </m:oMath>
                  </m:oMathPara>
                </a14:m>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40000"/>
                  </a:lnSpc>
                </a:pPr>
                <a:r>
                  <a:rPr lang="fr-FR" sz="4000">
                    <a:effectLst/>
                    <a:latin typeface="Arial" panose="020B0604020202020204" pitchFamily="34" charset="0"/>
                    <a:ea typeface="Calibri" panose="020F0502020204030204" pitchFamily="34" charset="0"/>
                    <a:cs typeface="Arial" panose="020B0604020202020204" pitchFamily="34" charset="0"/>
                  </a:rPr>
                  <a:t>Vậy nghiệm của bất phương trình là </a:t>
                </a:r>
                <a:endParaRPr lang="fr-FR" sz="4000" smtClean="0">
                  <a:effectLst/>
                  <a:latin typeface="Arial" panose="020B0604020202020204" pitchFamily="34" charset="0"/>
                  <a:ea typeface="Calibri" panose="020F0502020204030204" pitchFamily="34" charset="0"/>
                  <a:cs typeface="Arial" panose="020B0604020202020204" pitchFamily="34" charset="0"/>
                </a:endParaRPr>
              </a:p>
              <a:p>
                <a:pPr algn="just">
                  <a:lnSpc>
                    <a:spcPct val="140000"/>
                  </a:lnSpc>
                </a:pPr>
                <a14:m>
                  <m:oMathPara xmlns:m="http://schemas.openxmlformats.org/officeDocument/2006/math">
                    <m:oMathParaPr>
                      <m:jc m:val="centerGroup"/>
                    </m:oMathParaPr>
                    <m:oMath xmlns:m="http://schemas.openxmlformats.org/officeDocument/2006/math">
                      <m:r>
                        <a:rPr lang="fr-FR" sz="4000" i="1">
                          <a:effectLst/>
                          <a:latin typeface="Cambria Math" panose="02040503050406030204" pitchFamily="18" charset="0"/>
                          <a:ea typeface="Calibri" panose="020F0502020204030204" pitchFamily="34" charset="0"/>
                          <a:cs typeface="Times New Roman" panose="02020603050405020304" pitchFamily="18" charset="0"/>
                        </a:rPr>
                        <m:t>𝑥</m:t>
                      </m:r>
                      <m:r>
                        <a:rPr lang="fr-FR" sz="4000" i="1">
                          <a:effectLst/>
                          <a:latin typeface="Cambria Math" panose="02040503050406030204" pitchFamily="18" charset="0"/>
                          <a:ea typeface="Calibri" panose="020F0502020204030204" pitchFamily="34" charset="0"/>
                          <a:cs typeface="Times New Roman" panose="02020603050405020304" pitchFamily="18" charset="0"/>
                        </a:rPr>
                        <m:t>&lt;−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4000" i="1">
                              <a:effectLst/>
                              <a:latin typeface="Cambria Math" panose="02040503050406030204" pitchFamily="18" charset="0"/>
                              <a:ea typeface="Calibri" panose="020F0502020204030204" pitchFamily="34" charset="0"/>
                              <a:cs typeface="Times New Roman" panose="02020603050405020304" pitchFamily="18" charset="0"/>
                            </a:rPr>
                            <m:t>1</m:t>
                          </m:r>
                        </m:num>
                        <m:den>
                          <m:r>
                            <a:rPr lang="fr-FR" sz="4000" i="1">
                              <a:effectLst/>
                              <a:latin typeface="Cambria Math" panose="02040503050406030204" pitchFamily="18" charset="0"/>
                              <a:ea typeface="Calibri" panose="020F0502020204030204" pitchFamily="34" charset="0"/>
                              <a:cs typeface="Times New Roman" panose="02020603050405020304" pitchFamily="18" charset="0"/>
                            </a:rPr>
                            <m:t>6</m:t>
                          </m:r>
                        </m:den>
                      </m:f>
                      <m:r>
                        <a:rPr lang="en-US" sz="4000" b="0" i="1" smtClean="0">
                          <a:effectLst/>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3" name="Rectangle 32"/>
              <p:cNvSpPr>
                <a:spLocks noRot="1" noChangeAspect="1" noMove="1" noResize="1" noEditPoints="1" noAdjustHandles="1" noChangeArrowheads="1" noChangeShapeType="1" noTextEdit="1"/>
              </p:cNvSpPr>
              <p:nvPr/>
            </p:nvSpPr>
            <p:spPr>
              <a:xfrm>
                <a:off x="9296400" y="2078819"/>
                <a:ext cx="8435856" cy="7885492"/>
              </a:xfrm>
              <a:prstGeom prst="rect">
                <a:avLst/>
              </a:prstGeom>
              <a:blipFill>
                <a:blip r:embed="rId13"/>
                <a:stretch>
                  <a:fillRect l="-2529" r="-101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304799" y="2781300"/>
                <a:ext cx="8047203" cy="707886"/>
              </a:xfrm>
              <a:prstGeom prst="rect">
                <a:avLst/>
              </a:prstGeom>
            </p:spPr>
            <p:txBody>
              <a:bodyPr wrap="none">
                <a:spAutoFit/>
              </a:bodyPr>
              <a:lstStyle/>
              <a:p>
                <a:pPr lvl="0"/>
                <a14:m>
                  <m:oMathPara xmlns:m="http://schemas.openxmlformats.org/officeDocument/2006/math">
                    <m:oMathParaPr>
                      <m:jc m:val="left"/>
                    </m:oMathParaPr>
                    <m:oMath xmlns:m="http://schemas.openxmlformats.org/officeDocument/2006/math">
                      <m:r>
                        <m:rPr>
                          <m:nor/>
                        </m:rPr>
                        <a:rPr lang="fr-FR" sz="4000">
                          <a:solidFill>
                            <a:prstClr val="black"/>
                          </a:solidFill>
                          <a:latin typeface="Arial" panose="020B0604020202020204" pitchFamily="34" charset="0"/>
                          <a:ea typeface="Calibri" panose="020F0502020204030204" pitchFamily="34" charset="0"/>
                          <a:cs typeface="Arial" panose="020B0604020202020204" pitchFamily="34" charset="0"/>
                        </a:rPr>
                        <m:t>a</m:t>
                      </m:r>
                      <m:r>
                        <m:rPr>
                          <m:nor/>
                        </m:rPr>
                        <a:rPr lang="fr-FR" sz="4000">
                          <a:solidFill>
                            <a:prstClr val="black"/>
                          </a:solidFill>
                          <a:latin typeface="Arial" panose="020B0604020202020204" pitchFamily="34" charset="0"/>
                          <a:ea typeface="Calibri" panose="020F0502020204030204" pitchFamily="34" charset="0"/>
                          <a:cs typeface="Arial" panose="020B0604020202020204" pitchFamily="34" charset="0"/>
                        </a:rPr>
                        <m:t>)</m:t>
                      </m:r>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−6</m:t>
                      </m:r>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d>
                        <m:d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e>
                      </m:d>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&gt;4</m:t>
                      </m:r>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d>
                        <m:d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e>
                      </m:d>
                    </m:oMath>
                  </m:oMathPara>
                </a14:m>
                <a:endParaRPr kumimoji="0" lang="en-US" sz="4000" b="0" i="0" u="none" strike="noStrike" kern="1200" cap="none" spc="0" normalizeH="0" baseline="0" noProof="0">
                  <a:ln>
                    <a:noFill/>
                  </a:ln>
                  <a:solidFill>
                    <a:prstClr val="black"/>
                  </a:solidFill>
                  <a:effectLst/>
                  <a:uLnTx/>
                  <a:uFillTx/>
                  <a:latin typeface="Calibri"/>
                  <a:ea typeface="+mn-ea"/>
                  <a:cs typeface="+mn-cs"/>
                </a:endParaRPr>
              </a:p>
            </p:txBody>
          </p:sp>
        </mc:Choice>
        <mc:Fallback xmlns="">
          <p:sp>
            <p:nvSpPr>
              <p:cNvPr id="3" name="Rectangle 2"/>
              <p:cNvSpPr>
                <a:spLocks noRot="1" noChangeAspect="1" noMove="1" noResize="1" noEditPoints="1" noAdjustHandles="1" noChangeArrowheads="1" noChangeShapeType="1" noTextEdit="1"/>
              </p:cNvSpPr>
              <p:nvPr/>
            </p:nvSpPr>
            <p:spPr>
              <a:xfrm>
                <a:off x="304799" y="2781300"/>
                <a:ext cx="8047203" cy="707886"/>
              </a:xfrm>
              <a:prstGeom prst="rect">
                <a:avLst/>
              </a:prstGeom>
              <a:blipFill>
                <a:blip r:embed="rId14"/>
                <a:stretch>
                  <a:fillRect/>
                </a:stretch>
              </a:blipFill>
            </p:spPr>
            <p:txBody>
              <a:bodyPr/>
              <a:lstStyle/>
              <a:p>
                <a:r>
                  <a:rPr lang="en-US">
                    <a:noFill/>
                  </a:rPr>
                  <a:t> </a:t>
                </a:r>
              </a:p>
            </p:txBody>
          </p:sp>
        </mc:Fallback>
      </mc:AlternateContent>
      <p:pic>
        <p:nvPicPr>
          <p:cNvPr id="4" name="Picture 3"/>
          <p:cNvPicPr>
            <a:picLocks noChangeAspect="1"/>
          </p:cNvPicPr>
          <p:nvPr/>
        </p:nvPicPr>
        <p:blipFill>
          <a:blip r:embed="rId15"/>
          <a:stretch>
            <a:fillRect/>
          </a:stretch>
        </p:blipFill>
        <p:spPr>
          <a:xfrm>
            <a:off x="2511936" y="7251219"/>
            <a:ext cx="2767758" cy="2839265"/>
          </a:xfrm>
          <a:prstGeom prst="rect">
            <a:avLst/>
          </a:prstGeom>
        </p:spPr>
      </p:pic>
    </p:spTree>
    <p:extLst>
      <p:ext uri="{BB962C8B-B14F-4D97-AF65-F5344CB8AC3E}">
        <p14:creationId xmlns:p14="http://schemas.microsoft.com/office/powerpoint/2010/main" val="2052740842"/>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anim calcmode="lin" valueType="num">
                                      <p:cBhvr>
                                        <p:cTn id="8" dur="500" fill="hold"/>
                                        <p:tgtEl>
                                          <p:spTgt spid="26"/>
                                        </p:tgtEl>
                                        <p:attrNameLst>
                                          <p:attrName>ppt_x</p:attrName>
                                        </p:attrNameLst>
                                      </p:cBhvr>
                                      <p:tavLst>
                                        <p:tav tm="0">
                                          <p:val>
                                            <p:strVal val="#ppt_x"/>
                                          </p:val>
                                        </p:tav>
                                        <p:tav tm="100000">
                                          <p:val>
                                            <p:strVal val="#ppt_x"/>
                                          </p:val>
                                        </p:tav>
                                      </p:tavLst>
                                    </p:anim>
                                    <p:anim calcmode="lin" valueType="num">
                                      <p:cBhvr>
                                        <p:cTn id="9" dur="500" fill="hold"/>
                                        <p:tgtEl>
                                          <p:spTgt spid="26"/>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anim calcmode="lin" valueType="num">
                                      <p:cBhvr>
                                        <p:cTn id="19" dur="500" fill="hold"/>
                                        <p:tgtEl>
                                          <p:spTgt spid="32"/>
                                        </p:tgtEl>
                                        <p:attrNameLst>
                                          <p:attrName>ppt_w</p:attrName>
                                        </p:attrNameLst>
                                      </p:cBhvr>
                                      <p:tavLst>
                                        <p:tav tm="0">
                                          <p:val>
                                            <p:fltVal val="0"/>
                                          </p:val>
                                        </p:tav>
                                        <p:tav tm="100000">
                                          <p:val>
                                            <p:strVal val="#ppt_w"/>
                                          </p:val>
                                        </p:tav>
                                      </p:tavLst>
                                    </p:anim>
                                    <p:anim calcmode="lin" valueType="num">
                                      <p:cBhvr>
                                        <p:cTn id="20" dur="500" fill="hold"/>
                                        <p:tgtEl>
                                          <p:spTgt spid="32"/>
                                        </p:tgtEl>
                                        <p:attrNameLst>
                                          <p:attrName>ppt_h</p:attrName>
                                        </p:attrNameLst>
                                      </p:cBhvr>
                                      <p:tavLst>
                                        <p:tav tm="0">
                                          <p:val>
                                            <p:fltVal val="0"/>
                                          </p:val>
                                        </p:tav>
                                        <p:tav tm="100000">
                                          <p:val>
                                            <p:strVal val="#ppt_h"/>
                                          </p:val>
                                        </p:tav>
                                      </p:tavLst>
                                    </p:anim>
                                    <p:animEffect transition="in" filter="fade">
                                      <p:cBhvr>
                                        <p:cTn id="21" dur="500"/>
                                        <p:tgtEl>
                                          <p:spTgt spid="3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wipe(left)">
                                      <p:cBhvr>
                                        <p:cTn id="26"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3" grpId="0"/>
      <p:bldP spid="3"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FF6EA"/>
        </a:solidFill>
        <a:effectLst/>
      </p:bgPr>
    </p:bg>
    <p:spTree>
      <p:nvGrpSpPr>
        <p:cNvPr id="1" name=""/>
        <p:cNvGrpSpPr/>
        <p:nvPr/>
      </p:nvGrpSpPr>
      <p:grpSpPr>
        <a:xfrm>
          <a:off x="0" y="0"/>
          <a:ext cx="0" cy="0"/>
          <a:chOff x="0" y="0"/>
          <a:chExt cx="0" cy="0"/>
        </a:xfrm>
      </p:grpSpPr>
      <p:grpSp>
        <p:nvGrpSpPr>
          <p:cNvPr id="12" name="Group 6"/>
          <p:cNvGrpSpPr/>
          <p:nvPr/>
        </p:nvGrpSpPr>
        <p:grpSpPr>
          <a:xfrm>
            <a:off x="8847876" y="38100"/>
            <a:ext cx="9440124" cy="10248900"/>
            <a:chOff x="0" y="0"/>
            <a:chExt cx="5157348" cy="1771366"/>
          </a:xfrm>
        </p:grpSpPr>
        <p:sp>
          <p:nvSpPr>
            <p:cNvPr id="13" name="Freeform 7"/>
            <p:cNvSpPr/>
            <p:nvPr/>
          </p:nvSpPr>
          <p:spPr>
            <a:xfrm>
              <a:off x="0" y="0"/>
              <a:ext cx="5157348" cy="1771366"/>
            </a:xfrm>
            <a:custGeom>
              <a:avLst/>
              <a:gdLst/>
              <a:ahLst/>
              <a:cxnLst/>
              <a:rect l="l" t="t" r="r" b="b"/>
              <a:pathLst>
                <a:path w="5157348" h="1771366">
                  <a:moveTo>
                    <a:pt x="0" y="0"/>
                  </a:moveTo>
                  <a:lnTo>
                    <a:pt x="5157348" y="0"/>
                  </a:lnTo>
                  <a:lnTo>
                    <a:pt x="5157348" y="1771366"/>
                  </a:lnTo>
                  <a:lnTo>
                    <a:pt x="0" y="1771366"/>
                  </a:lnTo>
                  <a:close/>
                </a:path>
              </a:pathLst>
            </a:custGeom>
            <a:solidFill>
              <a:srgbClr val="FFFFFF"/>
            </a:solidFill>
            <a:ln w="95250" cap="sq">
              <a:solidFill>
                <a:srgbClr val="383E48"/>
              </a:solidFill>
              <a:prstDash val="solid"/>
              <a:miter/>
            </a:ln>
          </p:spPr>
        </p:sp>
        <p:sp>
          <p:nvSpPr>
            <p:cNvPr id="14" name="TextBox 8"/>
            <p:cNvSpPr txBox="1"/>
            <p:nvPr/>
          </p:nvSpPr>
          <p:spPr>
            <a:xfrm>
              <a:off x="0" y="-38100"/>
              <a:ext cx="5157348" cy="1809466"/>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5" name="Freeform 25"/>
          <p:cNvSpPr/>
          <p:nvPr/>
        </p:nvSpPr>
        <p:spPr>
          <a:xfrm>
            <a:off x="-770962" y="4984802"/>
            <a:ext cx="2520898" cy="2520898"/>
          </a:xfrm>
          <a:custGeom>
            <a:avLst/>
            <a:gdLst/>
            <a:ahLst/>
            <a:cxnLst/>
            <a:rect l="l" t="t" r="r" b="b"/>
            <a:pathLst>
              <a:path w="2520898" h="2520898">
                <a:moveTo>
                  <a:pt x="0" y="0"/>
                </a:moveTo>
                <a:lnTo>
                  <a:pt x="2520898" y="0"/>
                </a:lnTo>
                <a:lnTo>
                  <a:pt x="2520898" y="2520898"/>
                </a:lnTo>
                <a:lnTo>
                  <a:pt x="0" y="2520898"/>
                </a:lnTo>
                <a:lnTo>
                  <a:pt x="0" y="0"/>
                </a:lnTo>
                <a:close/>
              </a:path>
            </a:pathLst>
          </a:custGeom>
          <a:blipFill>
            <a:blip r:embed="rId2">
              <a:extLst>
                <a:ext uri="{96DAC541-7B7A-43D3-8B79-37D633B846F1}">
                  <asvg:svgBlip xmlns="" xmlns:asvg="http://schemas.microsoft.com/office/drawing/2016/SVG/main" r:embed="rId11"/>
                </a:ext>
              </a:extLst>
            </a:blip>
            <a:stretch>
              <a:fillRect/>
            </a:stretch>
          </a:blipFill>
        </p:spPr>
      </p:sp>
      <p:sp>
        <p:nvSpPr>
          <p:cNvPr id="26" name="Rectangle 25"/>
          <p:cNvSpPr/>
          <p:nvPr/>
        </p:nvSpPr>
        <p:spPr>
          <a:xfrm>
            <a:off x="304799" y="383619"/>
            <a:ext cx="7191387" cy="2092881"/>
          </a:xfrm>
          <a:prstGeom prst="rect">
            <a:avLst/>
          </a:prstGeom>
        </p:spPr>
        <p:txBody>
          <a:bodyPr wrap="square">
            <a:spAutoFit/>
          </a:bodyPr>
          <a:lstStyle/>
          <a:p>
            <a:pPr marL="0" marR="0" lvl="0" indent="0" algn="just" defTabSz="914400" rtl="0" eaLnBrk="1" fontAlgn="auto" latinLnBrk="0" hangingPunct="1">
              <a:lnSpc>
                <a:spcPct val="150000"/>
              </a:lnSpc>
              <a:spcBef>
                <a:spcPts val="600"/>
              </a:spcBef>
              <a:spcAft>
                <a:spcPts val="600"/>
              </a:spcAft>
              <a:buClr>
                <a:srgbClr val="000000"/>
              </a:buClr>
              <a:buSzTx/>
              <a:buFontTx/>
              <a:buNone/>
              <a:tabLst/>
              <a:defRPr/>
            </a:pPr>
            <a:r>
              <a:rPr kumimoji="0" lang="vi-VN" sz="4000" b="1" i="0" u="none" strike="noStrike" kern="1200" cap="none" spc="0"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sym typeface="Arial"/>
              </a:rPr>
              <a:t>Bài </a:t>
            </a:r>
            <a:r>
              <a:rPr kumimoji="0" lang="en-US" sz="4000" b="1" i="0" u="none" strike="noStrike" kern="1200" cap="none" spc="0"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sym typeface="Arial"/>
              </a:rPr>
              <a:t>3</a:t>
            </a:r>
            <a:r>
              <a:rPr kumimoji="0" lang="vi-VN" sz="4000" b="1" i="0" u="none" strike="noStrike" kern="1200" cap="none" spc="0"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sym typeface="Arial"/>
              </a:rPr>
              <a:t> (SGK</a:t>
            </a:r>
            <a:r>
              <a:rPr kumimoji="0" lang="en-US" sz="4000" b="1" i="0" u="none" strike="noStrike" kern="1200" cap="none" spc="0"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sym typeface="Arial"/>
              </a:rPr>
              <a:t> – </a:t>
            </a:r>
            <a:r>
              <a:rPr kumimoji="0" lang="vi-VN" sz="4000" b="1" i="0" u="none" strike="noStrike" kern="1200" cap="none" spc="0"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sym typeface="Arial"/>
              </a:rPr>
              <a:t>tr.</a:t>
            </a:r>
            <a:r>
              <a:rPr kumimoji="0" lang="en-US" sz="4000" b="1" i="0" u="none" strike="noStrike" kern="1200" cap="none" spc="0"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sym typeface="Arial"/>
              </a:rPr>
              <a:t>1</a:t>
            </a:r>
            <a:r>
              <a:rPr kumimoji="0" lang="en-US" sz="4000" b="1" i="0" u="none" strike="noStrike" kern="0" cap="none" spc="0"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sym typeface="Arial"/>
              </a:rPr>
              <a:t>27</a:t>
            </a:r>
            <a:r>
              <a:rPr kumimoji="0" lang="en-US" sz="4000" b="1" i="0" u="none" strike="noStrike" kern="1200" cap="none" spc="0"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sym typeface="Arial"/>
              </a:rPr>
              <a:t>) </a:t>
            </a:r>
          </a:p>
          <a:p>
            <a:pPr marL="0" marR="0" lvl="0" indent="0" algn="just" defTabSz="914400" rtl="0" eaLnBrk="1" fontAlgn="auto" latinLnBrk="0" hangingPunct="1">
              <a:lnSpc>
                <a:spcPct val="150000"/>
              </a:lnSpc>
              <a:spcBef>
                <a:spcPts val="600"/>
              </a:spcBef>
              <a:spcAft>
                <a:spcPts val="600"/>
              </a:spcAft>
              <a:buClr>
                <a:srgbClr val="000000"/>
              </a:buClr>
              <a:buSzTx/>
              <a:buFontTx/>
              <a:buNone/>
              <a:tabLst/>
              <a:defRPr/>
            </a:pPr>
            <a:r>
              <a:rPr kumimoji="0" lang="vi-VN" sz="4000" b="0" i="0" u="none" strike="noStrike" kern="0" cap="none" spc="0" normalizeH="0" baseline="0" noProof="0" smtClean="0">
                <a:ln>
                  <a:noFill/>
                </a:ln>
                <a:solidFill>
                  <a:prstClr val="black"/>
                </a:solidFill>
                <a:effectLst/>
                <a:uLnTx/>
                <a:uFillTx/>
                <a:latin typeface="Arial"/>
                <a:ea typeface="+mn-ea"/>
                <a:cs typeface="Arial" panose="020B0604020202020204" pitchFamily="34" charset="0"/>
                <a:sym typeface="Arial"/>
              </a:rPr>
              <a:t>Giải </a:t>
            </a:r>
            <a:r>
              <a:rPr kumimoji="0" lang="vi-VN" sz="4000" b="0" i="0" u="none" strike="noStrike" kern="0" cap="none" spc="0" normalizeH="0" baseline="0" noProof="0">
                <a:ln>
                  <a:noFill/>
                </a:ln>
                <a:solidFill>
                  <a:prstClr val="black"/>
                </a:solidFill>
                <a:effectLst/>
                <a:uLnTx/>
                <a:uFillTx/>
                <a:latin typeface="Arial"/>
                <a:ea typeface="+mn-ea"/>
                <a:cs typeface="Arial" panose="020B0604020202020204" pitchFamily="34" charset="0"/>
                <a:sym typeface="Arial"/>
              </a:rPr>
              <a:t>các bất phương trình sau:</a:t>
            </a:r>
            <a:endParaRPr kumimoji="0" lang="en-US" sz="4000" b="0" i="0" u="none" strike="noStrike" kern="0" cap="none" spc="0" normalizeH="0" baseline="0" noProof="0" smtClean="0">
              <a:ln>
                <a:noFill/>
              </a:ln>
              <a:solidFill>
                <a:prstClr val="black"/>
              </a:solidFill>
              <a:effectLst/>
              <a:uLnTx/>
              <a:uFillTx/>
              <a:latin typeface="Arial"/>
              <a:ea typeface="+mn-ea"/>
              <a:cs typeface="Arial" panose="020B0604020202020204" pitchFamily="34" charset="0"/>
              <a:sym typeface="Arial"/>
            </a:endParaRPr>
          </a:p>
        </p:txBody>
      </p:sp>
      <p:grpSp>
        <p:nvGrpSpPr>
          <p:cNvPr id="32" name="Group 31"/>
          <p:cNvGrpSpPr/>
          <p:nvPr/>
        </p:nvGrpSpPr>
        <p:grpSpPr>
          <a:xfrm>
            <a:off x="8382000" y="342900"/>
            <a:ext cx="1981200" cy="1447800"/>
            <a:chOff x="1844842" y="8071184"/>
            <a:chExt cx="1981200" cy="1447800"/>
          </a:xfrm>
          <a:scene3d>
            <a:camera prst="orthographicFront">
              <a:rot lat="0" lon="0" rev="0"/>
            </a:camera>
            <a:lightRig rig="balanced" dir="t">
              <a:rot lat="0" lon="0" rev="8700000"/>
            </a:lightRig>
          </a:scene3d>
        </p:grpSpPr>
        <p:sp>
          <p:nvSpPr>
            <p:cNvPr id="29" name="Freeform 13"/>
            <p:cNvSpPr/>
            <p:nvPr/>
          </p:nvSpPr>
          <p:spPr>
            <a:xfrm flipH="1">
              <a:off x="1844842" y="8071184"/>
              <a:ext cx="1981200" cy="1447800"/>
            </a:xfrm>
            <a:custGeom>
              <a:avLst/>
              <a:gdLst/>
              <a:ahLst/>
              <a:cxnLst/>
              <a:rect l="l" t="t" r="r" b="b"/>
              <a:pathLst>
                <a:path w="2488341" h="2117352">
                  <a:moveTo>
                    <a:pt x="2488341" y="0"/>
                  </a:moveTo>
                  <a:lnTo>
                    <a:pt x="0" y="0"/>
                  </a:lnTo>
                  <a:lnTo>
                    <a:pt x="0" y="2117352"/>
                  </a:lnTo>
                  <a:lnTo>
                    <a:pt x="2488341" y="2117352"/>
                  </a:lnTo>
                  <a:lnTo>
                    <a:pt x="2488341" y="0"/>
                  </a:lnTo>
                  <a:close/>
                </a:path>
              </a:pathLst>
            </a:custGeom>
            <a:blipFill>
              <a:blip r:embed="rId12">
                <a:extLst>
                  <a:ext uri="{96DAC541-7B7A-43D3-8B79-37D633B846F1}">
                    <asvg:svgBlip xmlns="" xmlns:asvg="http://schemas.microsoft.com/office/drawing/2016/SVG/main" r:embed="rId7"/>
                  </a:ext>
                </a:extLst>
              </a:blip>
              <a:stretch>
                <a:fillRect/>
              </a:stretch>
            </a:blipFill>
            <a:ln>
              <a:noFill/>
            </a:ln>
            <a:effectLst>
              <a:outerShdw blurRad="44450" dist="27940" dir="5400000" algn="ctr">
                <a:srgbClr val="000000">
                  <a:alpha val="32000"/>
                </a:srgbClr>
              </a:outerShdw>
            </a:effectLst>
            <a:sp3d>
              <a:bevelT w="190500" h="38100"/>
            </a:sp3d>
          </p:spPr>
        </p:sp>
        <p:sp>
          <p:nvSpPr>
            <p:cNvPr id="31" name="Rectangle 30"/>
            <p:cNvSpPr/>
            <p:nvPr/>
          </p:nvSpPr>
          <p:spPr>
            <a:xfrm>
              <a:off x="2223825" y="8338717"/>
              <a:ext cx="1326004" cy="707886"/>
            </a:xfrm>
            <a:prstGeom prst="rect">
              <a:avLst/>
            </a:prstGeom>
            <a:ln>
              <a:noFill/>
            </a:ln>
            <a:effectLst>
              <a:outerShdw blurRad="44450" dist="27940" dir="5400000" algn="ctr">
                <a:srgbClr val="000000">
                  <a:alpha val="32000"/>
                </a:srgbClr>
              </a:outerShdw>
            </a:effectLst>
            <a:sp3d>
              <a:bevelT w="190500" h="38100"/>
            </a:sp3d>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smtClean="0">
                  <a:ln>
                    <a:noFill/>
                  </a:ln>
                  <a:solidFill>
                    <a:prstClr val="black"/>
                  </a:solidFill>
                  <a:effectLst/>
                  <a:uLnTx/>
                  <a:uFillTx/>
                  <a:latin typeface="Arial"/>
                  <a:ea typeface="+mn-ea"/>
                  <a:cs typeface="Arial" panose="020B0604020202020204" pitchFamily="34" charset="0"/>
                  <a:sym typeface="Arial"/>
                </a:rPr>
                <a:t>Giải:</a:t>
              </a:r>
              <a:endParaRPr kumimoji="0" lang="en-US" sz="4000" b="1" i="0" u="none" strike="noStrike" kern="1200" cap="none" spc="0" normalizeH="0" baseline="0" noProof="0">
                <a:ln>
                  <a:noFill/>
                </a:ln>
                <a:solidFill>
                  <a:prstClr val="black"/>
                </a:solidFill>
                <a:effectLst/>
                <a:uLnTx/>
                <a:uFillTx/>
                <a:latin typeface="Calibri"/>
                <a:ea typeface="+mn-ea"/>
                <a:cs typeface="+mn-cs"/>
              </a:endParaRPr>
            </a:p>
          </p:txBody>
        </p:sp>
      </p:grpSp>
      <mc:AlternateContent xmlns:mc="http://schemas.openxmlformats.org/markup-compatibility/2006" xmlns:a14="http://schemas.microsoft.com/office/drawing/2010/main">
        <mc:Choice Requires="a14">
          <p:sp>
            <p:nvSpPr>
              <p:cNvPr id="33" name="Rectangle 32"/>
              <p:cNvSpPr/>
              <p:nvPr/>
            </p:nvSpPr>
            <p:spPr>
              <a:xfrm>
                <a:off x="9394944" y="2078819"/>
                <a:ext cx="8435856" cy="8166466"/>
              </a:xfrm>
              <a:prstGeom prst="rect">
                <a:avLst/>
              </a:prstGeom>
            </p:spPr>
            <p:txBody>
              <a:bodyPr wrap="square">
                <a:spAutoFit/>
              </a:bodyPr>
              <a:lstStyle/>
              <a:p>
                <a:pPr algn="just">
                  <a:lnSpc>
                    <a:spcPct val="150000"/>
                  </a:lnSpc>
                </a:pPr>
                <a14:m>
                  <m:oMathPara xmlns:m="http://schemas.openxmlformats.org/officeDocument/2006/math">
                    <m:oMathParaPr>
                      <m:jc m:val="left"/>
                    </m:oMathParaPr>
                    <m:oMath xmlns:m="http://schemas.openxmlformats.org/officeDocument/2006/math">
                      <m:d>
                        <m:dPr>
                          <m:ctrlPr>
                            <a:rPr lang="en-US" sz="4000" i="1" smtClean="0">
                              <a:effectLst/>
                              <a:latin typeface="Cambria Math" panose="02040503050406030204" pitchFamily="18" charset="0"/>
                              <a:ea typeface="Calibri" panose="020F0502020204030204" pitchFamily="34" charset="0"/>
                              <a:cs typeface="Times New Roman" panose="02020603050405020304" pitchFamily="18" charset="0"/>
                            </a:rPr>
                          </m:ctrlPr>
                        </m:dPr>
                        <m:e>
                          <m:r>
                            <a:rPr lang="fr-FR" sz="4000" i="1">
                              <a:effectLst/>
                              <a:latin typeface="Cambria Math" panose="02040503050406030204" pitchFamily="18" charset="0"/>
                              <a:ea typeface="Calibri" panose="020F0502020204030204" pitchFamily="34" charset="0"/>
                              <a:cs typeface="Times New Roman" panose="02020603050405020304" pitchFamily="18" charset="0"/>
                            </a:rPr>
                            <m:t>2</m:t>
                          </m:r>
                          <m:r>
                            <a:rPr lang="fr-FR" sz="4000" i="1">
                              <a:effectLst/>
                              <a:latin typeface="Cambria Math" panose="02040503050406030204" pitchFamily="18" charset="0"/>
                              <a:ea typeface="Calibri" panose="020F0502020204030204" pitchFamily="34" charset="0"/>
                              <a:cs typeface="Times New Roman" panose="02020603050405020304" pitchFamily="18" charset="0"/>
                            </a:rPr>
                            <m:t>𝑥</m:t>
                          </m:r>
                          <m:r>
                            <a:rPr lang="fr-FR" sz="4000" i="1">
                              <a:effectLst/>
                              <a:latin typeface="Cambria Math" panose="02040503050406030204" pitchFamily="18" charset="0"/>
                              <a:ea typeface="Calibri" panose="020F0502020204030204" pitchFamily="34" charset="0"/>
                              <a:cs typeface="Times New Roman" panose="02020603050405020304" pitchFamily="18" charset="0"/>
                            </a:rPr>
                            <m:t>+1</m:t>
                          </m:r>
                        </m:e>
                      </m:d>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4000" i="1">
                              <a:effectLst/>
                              <a:latin typeface="Cambria Math" panose="02040503050406030204" pitchFamily="18" charset="0"/>
                              <a:ea typeface="Calibri" panose="020F0502020204030204" pitchFamily="34" charset="0"/>
                              <a:cs typeface="Times New Roman" panose="02020603050405020304" pitchFamily="18" charset="0"/>
                            </a:rPr>
                            <m:t>2</m:t>
                          </m:r>
                          <m:r>
                            <a:rPr lang="fr-FR" sz="4000" i="1">
                              <a:effectLst/>
                              <a:latin typeface="Cambria Math" panose="02040503050406030204" pitchFamily="18" charset="0"/>
                              <a:ea typeface="Calibri" panose="020F0502020204030204" pitchFamily="34" charset="0"/>
                              <a:cs typeface="Times New Roman" panose="02020603050405020304" pitchFamily="18" charset="0"/>
                            </a:rPr>
                            <m:t>𝑥</m:t>
                          </m:r>
                          <m:r>
                            <a:rPr lang="fr-FR" sz="4000" i="1">
                              <a:effectLst/>
                              <a:latin typeface="Cambria Math" panose="02040503050406030204" pitchFamily="18" charset="0"/>
                              <a:ea typeface="Calibri" panose="020F0502020204030204" pitchFamily="34" charset="0"/>
                              <a:cs typeface="Times New Roman" panose="02020603050405020304" pitchFamily="18" charset="0"/>
                            </a:rPr>
                            <m:t>−1</m:t>
                          </m:r>
                        </m:e>
                      </m:d>
                      <m:r>
                        <a:rPr lang="fr-FR" sz="4000" i="1">
                          <a:effectLst/>
                          <a:latin typeface="Cambria Math" panose="02040503050406030204" pitchFamily="18" charset="0"/>
                          <a:ea typeface="Calibri" panose="020F0502020204030204" pitchFamily="34" charset="0"/>
                          <a:cs typeface="Times New Roman" panose="02020603050405020304" pitchFamily="18" charset="0"/>
                        </a:rPr>
                        <m:t>&lt;4</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fr-FR" sz="40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4000" i="1">
                          <a:effectLst/>
                          <a:latin typeface="Cambria Math" panose="02040503050406030204" pitchFamily="18" charset="0"/>
                          <a:ea typeface="Calibri" panose="020F0502020204030204" pitchFamily="34" charset="0"/>
                          <a:cs typeface="Times New Roman" panose="02020603050405020304" pitchFamily="18" charset="0"/>
                        </a:rPr>
                        <m:t>−4</m:t>
                      </m:r>
                      <m:r>
                        <a:rPr lang="fr-FR" sz="4000" i="1">
                          <a:effectLst/>
                          <a:latin typeface="Cambria Math" panose="02040503050406030204" pitchFamily="18" charset="0"/>
                          <a:ea typeface="Calibri" panose="020F0502020204030204" pitchFamily="34" charset="0"/>
                          <a:cs typeface="Times New Roman" panose="02020603050405020304" pitchFamily="18" charset="0"/>
                        </a:rPr>
                        <m:t>𝑥</m:t>
                      </m:r>
                      <m:r>
                        <a:rPr lang="fr-FR" sz="4000" i="1">
                          <a:effectLst/>
                          <a:latin typeface="Cambria Math" panose="02040503050406030204" pitchFamily="18" charset="0"/>
                          <a:ea typeface="Calibri" panose="020F0502020204030204" pitchFamily="34" charset="0"/>
                          <a:cs typeface="Times New Roman" panose="02020603050405020304" pitchFamily="18" charset="0"/>
                        </a:rPr>
                        <m:t>+1</m:t>
                      </m:r>
                    </m:oMath>
                  </m:oMathPara>
                </a14:m>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14:m>
                  <m:oMath xmlns:m="http://schemas.openxmlformats.org/officeDocument/2006/math">
                    <m:r>
                      <a:rPr lang="fr-FR" sz="4000" i="1">
                        <a:effectLst/>
                        <a:latin typeface="Cambria Math" panose="02040503050406030204" pitchFamily="18" charset="0"/>
                        <a:ea typeface="Calibri" panose="020F0502020204030204" pitchFamily="34" charset="0"/>
                        <a:cs typeface="Times New Roman" panose="02020603050405020304" pitchFamily="18" charset="0"/>
                      </a:rPr>
                      <m:t>4</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fr-FR" sz="40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4000" i="1">
                        <a:effectLst/>
                        <a:latin typeface="Cambria Math" panose="02040503050406030204" pitchFamily="18" charset="0"/>
                        <a:ea typeface="Calibri" panose="020F0502020204030204" pitchFamily="34" charset="0"/>
                        <a:cs typeface="Times New Roman" panose="02020603050405020304" pitchFamily="18" charset="0"/>
                      </a:rPr>
                      <m:t>−1&lt;4</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fr-FR" sz="40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4000" i="1">
                        <a:effectLst/>
                        <a:latin typeface="Cambria Math" panose="02040503050406030204" pitchFamily="18" charset="0"/>
                        <a:ea typeface="Calibri" panose="020F0502020204030204" pitchFamily="34" charset="0"/>
                        <a:cs typeface="Times New Roman" panose="02020603050405020304" pitchFamily="18" charset="0"/>
                      </a:rPr>
                      <m:t>−4</m:t>
                    </m:r>
                    <m:r>
                      <a:rPr lang="fr-FR" sz="4000" i="1">
                        <a:effectLst/>
                        <a:latin typeface="Cambria Math" panose="02040503050406030204" pitchFamily="18" charset="0"/>
                        <a:ea typeface="Calibri" panose="020F0502020204030204" pitchFamily="34" charset="0"/>
                        <a:cs typeface="Times New Roman" panose="02020603050405020304" pitchFamily="18" charset="0"/>
                      </a:rPr>
                      <m:t>𝑥</m:t>
                    </m:r>
                    <m:r>
                      <a:rPr lang="fr-FR" sz="4000" i="1">
                        <a:effectLst/>
                        <a:latin typeface="Cambria Math" panose="02040503050406030204" pitchFamily="18" charset="0"/>
                        <a:ea typeface="Calibri" panose="020F0502020204030204" pitchFamily="34" charset="0"/>
                        <a:cs typeface="Times New Roman" panose="02020603050405020304" pitchFamily="18" charset="0"/>
                      </a:rPr>
                      <m:t>+1</m:t>
                    </m:r>
                  </m:oMath>
                </a14:m>
                <a:r>
                  <a:rPr lang="fr-FR" sz="4000">
                    <a:effectLst/>
                    <a:latin typeface="Arial" panose="020B0604020202020204" pitchFamily="34" charset="0"/>
                    <a:ea typeface="Calibri" panose="020F0502020204030204" pitchFamily="34" charset="0"/>
                    <a:cs typeface="Arial" panose="020B0604020202020204" pitchFamily="34" charset="0"/>
                  </a:rPr>
                  <a:t> </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14:m>
                  <m:oMath xmlns:m="http://schemas.openxmlformats.org/officeDocument/2006/math">
                    <m:r>
                      <a:rPr lang="fr-FR" sz="4000" i="1">
                        <a:effectLst/>
                        <a:latin typeface="Cambria Math" panose="02040503050406030204" pitchFamily="18" charset="0"/>
                        <a:ea typeface="Calibri" panose="020F0502020204030204" pitchFamily="34" charset="0"/>
                        <a:cs typeface="Times New Roman" panose="02020603050405020304" pitchFamily="18" charset="0"/>
                      </a:rPr>
                      <m:t>4</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fr-FR" sz="40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4000" i="1">
                        <a:effectLst/>
                        <a:latin typeface="Cambria Math" panose="02040503050406030204" pitchFamily="18" charset="0"/>
                        <a:ea typeface="Calibri" panose="020F0502020204030204" pitchFamily="34" charset="0"/>
                        <a:cs typeface="Times New Roman" panose="02020603050405020304" pitchFamily="18" charset="0"/>
                      </a:rPr>
                      <m:t>−4</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fr-FR" sz="40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4000" i="1">
                        <a:effectLst/>
                        <a:latin typeface="Cambria Math" panose="02040503050406030204" pitchFamily="18" charset="0"/>
                        <a:ea typeface="Calibri" panose="020F0502020204030204" pitchFamily="34" charset="0"/>
                        <a:cs typeface="Times New Roman" panose="02020603050405020304" pitchFamily="18" charset="0"/>
                      </a:rPr>
                      <m:t>+4</m:t>
                    </m:r>
                    <m:r>
                      <a:rPr lang="fr-FR" sz="4000" i="1">
                        <a:effectLst/>
                        <a:latin typeface="Cambria Math" panose="02040503050406030204" pitchFamily="18" charset="0"/>
                        <a:ea typeface="Calibri" panose="020F0502020204030204" pitchFamily="34" charset="0"/>
                        <a:cs typeface="Times New Roman" panose="02020603050405020304" pitchFamily="18" charset="0"/>
                      </a:rPr>
                      <m:t>𝑥</m:t>
                    </m:r>
                    <m:r>
                      <a:rPr lang="fr-FR" sz="4000" i="1">
                        <a:effectLst/>
                        <a:latin typeface="Cambria Math" panose="02040503050406030204" pitchFamily="18" charset="0"/>
                        <a:ea typeface="Calibri" panose="020F0502020204030204" pitchFamily="34" charset="0"/>
                        <a:cs typeface="Times New Roman" panose="02020603050405020304" pitchFamily="18" charset="0"/>
                      </a:rPr>
                      <m:t>&lt;1+1</m:t>
                    </m:r>
                  </m:oMath>
                </a14:m>
                <a:r>
                  <a:rPr lang="fr-FR" sz="4000">
                    <a:effectLst/>
                    <a:latin typeface="Arial" panose="020B0604020202020204" pitchFamily="34" charset="0"/>
                    <a:ea typeface="Calibri" panose="020F0502020204030204" pitchFamily="34" charset="0"/>
                    <a:cs typeface="Arial" panose="020B0604020202020204" pitchFamily="34" charset="0"/>
                  </a:rPr>
                  <a:t> </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14:m>
                  <m:oMath xmlns:m="http://schemas.openxmlformats.org/officeDocument/2006/math">
                    <m:r>
                      <a:rPr lang="fr-FR" sz="4000" i="1">
                        <a:effectLst/>
                        <a:latin typeface="Cambria Math" panose="02040503050406030204" pitchFamily="18" charset="0"/>
                        <a:ea typeface="Calibri" panose="020F0502020204030204" pitchFamily="34" charset="0"/>
                        <a:cs typeface="Times New Roman" panose="02020603050405020304" pitchFamily="18" charset="0"/>
                      </a:rPr>
                      <m:t>4</m:t>
                    </m:r>
                    <m:r>
                      <a:rPr lang="fr-FR" sz="4000" i="1">
                        <a:effectLst/>
                        <a:latin typeface="Cambria Math" panose="02040503050406030204" pitchFamily="18" charset="0"/>
                        <a:ea typeface="Calibri" panose="020F0502020204030204" pitchFamily="34" charset="0"/>
                        <a:cs typeface="Times New Roman" panose="02020603050405020304" pitchFamily="18" charset="0"/>
                      </a:rPr>
                      <m:t>𝑥</m:t>
                    </m:r>
                    <m:r>
                      <a:rPr lang="fr-FR" sz="4000" i="1">
                        <a:effectLst/>
                        <a:latin typeface="Cambria Math" panose="02040503050406030204" pitchFamily="18" charset="0"/>
                        <a:ea typeface="Calibri" panose="020F0502020204030204" pitchFamily="34" charset="0"/>
                        <a:cs typeface="Times New Roman" panose="02020603050405020304" pitchFamily="18" charset="0"/>
                      </a:rPr>
                      <m:t>&lt;2</m:t>
                    </m:r>
                  </m:oMath>
                </a14:m>
                <a:r>
                  <a:rPr lang="fr-FR" sz="4000">
                    <a:effectLst/>
                    <a:latin typeface="Arial" panose="020B0604020202020204" pitchFamily="34" charset="0"/>
                    <a:ea typeface="Calibri" panose="020F0502020204030204" pitchFamily="34" charset="0"/>
                    <a:cs typeface="Arial" panose="020B0604020202020204" pitchFamily="34" charset="0"/>
                  </a:rPr>
                  <a:t> </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40000"/>
                  </a:lnSpc>
                </a:pPr>
                <a14:m>
                  <m:oMathPara xmlns:m="http://schemas.openxmlformats.org/officeDocument/2006/math">
                    <m:oMathParaPr>
                      <m:jc m:val="left"/>
                    </m:oMathParaPr>
                    <m:oMath xmlns:m="http://schemas.openxmlformats.org/officeDocument/2006/math">
                      <m:r>
                        <a:rPr lang="fr-FR" sz="4000" i="1">
                          <a:effectLst/>
                          <a:latin typeface="Cambria Math" panose="02040503050406030204" pitchFamily="18" charset="0"/>
                          <a:ea typeface="Calibri" panose="020F0502020204030204" pitchFamily="34" charset="0"/>
                          <a:cs typeface="Times New Roman" panose="02020603050405020304" pitchFamily="18" charset="0"/>
                        </a:rPr>
                        <m:t>𝑥</m:t>
                      </m:r>
                      <m:r>
                        <a:rPr lang="fr-FR" sz="4000" i="1">
                          <a:effectLst/>
                          <a:latin typeface="Cambria Math" panose="02040503050406030204" pitchFamily="18" charset="0"/>
                          <a:ea typeface="Calibri" panose="020F0502020204030204" pitchFamily="34" charset="0"/>
                          <a:cs typeface="Times New Roman" panose="02020603050405020304" pitchFamily="18" charset="0"/>
                        </a:rPr>
                        <m:t>&lt;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4000" i="1">
                              <a:effectLst/>
                              <a:latin typeface="Cambria Math" panose="02040503050406030204" pitchFamily="18" charset="0"/>
                              <a:ea typeface="Calibri" panose="020F0502020204030204" pitchFamily="34" charset="0"/>
                              <a:cs typeface="Times New Roman" panose="02020603050405020304" pitchFamily="18" charset="0"/>
                            </a:rPr>
                            <m:t>1</m:t>
                          </m:r>
                        </m:num>
                        <m:den>
                          <m:r>
                            <a:rPr lang="fr-FR" sz="4000" i="1">
                              <a:effectLst/>
                              <a:latin typeface="Cambria Math" panose="02040503050406030204" pitchFamily="18" charset="0"/>
                              <a:ea typeface="Calibri" panose="020F0502020204030204" pitchFamily="34" charset="0"/>
                              <a:cs typeface="Times New Roman" panose="02020603050405020304" pitchFamily="18" charset="0"/>
                            </a:rPr>
                            <m:t>2</m:t>
                          </m:r>
                        </m:den>
                      </m:f>
                    </m:oMath>
                  </m:oMathPara>
                </a14:m>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40000"/>
                  </a:lnSpc>
                </a:pPr>
                <a:r>
                  <a:rPr lang="fr-FR" sz="4000">
                    <a:effectLst/>
                    <a:latin typeface="Arial" panose="020B0604020202020204" pitchFamily="34" charset="0"/>
                    <a:ea typeface="Calibri" panose="020F0502020204030204" pitchFamily="34" charset="0"/>
                    <a:cs typeface="Arial" panose="020B0604020202020204" pitchFamily="34" charset="0"/>
                  </a:rPr>
                  <a:t>Vậy nghiệm của bất phương trình là </a:t>
                </a:r>
                <a:endParaRPr lang="fr-FR" sz="4000" smtClean="0">
                  <a:effectLst/>
                  <a:latin typeface="Arial" panose="020B0604020202020204" pitchFamily="34" charset="0"/>
                  <a:ea typeface="Calibri" panose="020F0502020204030204" pitchFamily="34" charset="0"/>
                  <a:cs typeface="Arial" panose="020B0604020202020204" pitchFamily="34" charset="0"/>
                </a:endParaRPr>
              </a:p>
              <a:p>
                <a:pPr algn="just">
                  <a:lnSpc>
                    <a:spcPct val="140000"/>
                  </a:lnSpc>
                </a:pPr>
                <a14:m>
                  <m:oMathPara xmlns:m="http://schemas.openxmlformats.org/officeDocument/2006/math">
                    <m:oMathParaPr>
                      <m:jc m:val="centerGroup"/>
                    </m:oMathParaPr>
                    <m:oMath xmlns:m="http://schemas.openxmlformats.org/officeDocument/2006/math">
                      <m:r>
                        <a:rPr lang="fr-FR" sz="4000" i="1">
                          <a:effectLst/>
                          <a:latin typeface="Cambria Math" panose="02040503050406030204" pitchFamily="18" charset="0"/>
                          <a:ea typeface="Calibri" panose="020F0502020204030204" pitchFamily="34" charset="0"/>
                          <a:cs typeface="Times New Roman" panose="02020603050405020304" pitchFamily="18" charset="0"/>
                        </a:rPr>
                        <m:t>𝑥</m:t>
                      </m:r>
                      <m:r>
                        <a:rPr lang="fr-FR" sz="4000" i="1">
                          <a:effectLst/>
                          <a:latin typeface="Cambria Math" panose="02040503050406030204" pitchFamily="18" charset="0"/>
                          <a:ea typeface="Calibri" panose="020F0502020204030204" pitchFamily="34" charset="0"/>
                          <a:cs typeface="Times New Roman" panose="02020603050405020304" pitchFamily="18" charset="0"/>
                        </a:rPr>
                        <m:t>&lt;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4000" i="1">
                              <a:effectLst/>
                              <a:latin typeface="Cambria Math" panose="02040503050406030204" pitchFamily="18" charset="0"/>
                              <a:ea typeface="Calibri" panose="020F0502020204030204" pitchFamily="34" charset="0"/>
                              <a:cs typeface="Times New Roman" panose="02020603050405020304" pitchFamily="18" charset="0"/>
                            </a:rPr>
                            <m:t>1</m:t>
                          </m:r>
                        </m:num>
                        <m:den>
                          <m:r>
                            <a:rPr lang="fr-FR" sz="4000" i="1">
                              <a:effectLst/>
                              <a:latin typeface="Cambria Math" panose="02040503050406030204" pitchFamily="18" charset="0"/>
                              <a:ea typeface="Calibri" panose="020F0502020204030204" pitchFamily="34" charset="0"/>
                              <a:cs typeface="Times New Roman" panose="02020603050405020304" pitchFamily="18" charset="0"/>
                            </a:rPr>
                            <m:t>2</m:t>
                          </m:r>
                        </m:den>
                      </m:f>
                      <m:r>
                        <a:rPr lang="en-US" sz="4000" b="0" i="1" smtClean="0">
                          <a:effectLst/>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3" name="Rectangle 32"/>
              <p:cNvSpPr>
                <a:spLocks noRot="1" noChangeAspect="1" noMove="1" noResize="1" noEditPoints="1" noAdjustHandles="1" noChangeArrowheads="1" noChangeShapeType="1" noTextEdit="1"/>
              </p:cNvSpPr>
              <p:nvPr/>
            </p:nvSpPr>
            <p:spPr>
              <a:xfrm>
                <a:off x="9394944" y="2078819"/>
                <a:ext cx="8435856" cy="8166466"/>
              </a:xfrm>
              <a:prstGeom prst="rect">
                <a:avLst/>
              </a:prstGeom>
              <a:blipFill>
                <a:blip r:embed="rId13"/>
                <a:stretch>
                  <a:fillRect l="-2529" r="-108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187908" y="2781300"/>
                <a:ext cx="8280985" cy="746358"/>
              </a:xfrm>
              <a:prstGeom prst="rect">
                <a:avLst/>
              </a:prstGeom>
            </p:spPr>
            <p:txBody>
              <a:bodyPr wrap="none">
                <a:spAutoFit/>
              </a:bodyPr>
              <a:lstStyle/>
              <a:p>
                <a:pPr lvl="0" algn="just">
                  <a:spcBef>
                    <a:spcPts val="300"/>
                  </a:spcBef>
                  <a:spcAft>
                    <a:spcPts val="300"/>
                  </a:spcAft>
                </a:pPr>
                <a14:m>
                  <m:oMathPara xmlns:m="http://schemas.openxmlformats.org/officeDocument/2006/math">
                    <m:oMathParaPr>
                      <m:jc m:val="centerGroup"/>
                    </m:oMathParaPr>
                    <m:oMath xmlns:m="http://schemas.openxmlformats.org/officeDocument/2006/math">
                      <m:r>
                        <m:rPr>
                          <m:nor/>
                        </m:rPr>
                        <a:rPr lang="fr-FR" sz="4000">
                          <a:solidFill>
                            <a:prstClr val="black"/>
                          </a:solidFill>
                          <a:latin typeface="Arial" panose="020B0604020202020204" pitchFamily="34" charset="0"/>
                          <a:ea typeface="Calibri" panose="020F0502020204030204" pitchFamily="34" charset="0"/>
                          <a:cs typeface="Arial" panose="020B0604020202020204" pitchFamily="34" charset="0"/>
                        </a:rPr>
                        <m:t>b</m:t>
                      </m:r>
                      <m:r>
                        <m:rPr>
                          <m:nor/>
                        </m:rPr>
                        <a:rPr lang="fr-FR" sz="4000">
                          <a:solidFill>
                            <a:prstClr val="black"/>
                          </a:solidFill>
                          <a:latin typeface="Arial" panose="020B0604020202020204" pitchFamily="34" charset="0"/>
                          <a:ea typeface="Calibri" panose="020F0502020204030204" pitchFamily="34" charset="0"/>
                          <a:cs typeface="Arial" panose="020B0604020202020204" pitchFamily="34" charset="0"/>
                        </a:rPr>
                        <m:t>) </m:t>
                      </m:r>
                      <m:d>
                        <m:d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e>
                      </m:d>
                      <m:d>
                        <m:d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e>
                      </m:d>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&lt;4</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e>
                        <m:sup>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oMath>
                  </m:oMathPara>
                </a14:m>
                <a:endParaRPr lang="en-US" sz="40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87908" y="2781300"/>
                <a:ext cx="8280985" cy="746358"/>
              </a:xfrm>
              <a:prstGeom prst="rect">
                <a:avLst/>
              </a:prstGeom>
              <a:blipFill>
                <a:blip r:embed="rId14"/>
                <a:stretch>
                  <a:fillRect/>
                </a:stretch>
              </a:blipFill>
            </p:spPr>
            <p:txBody>
              <a:bodyPr/>
              <a:lstStyle/>
              <a:p>
                <a:r>
                  <a:rPr lang="en-US">
                    <a:noFill/>
                  </a:rPr>
                  <a:t> </a:t>
                </a:r>
              </a:p>
            </p:txBody>
          </p:sp>
        </mc:Fallback>
      </mc:AlternateContent>
      <p:pic>
        <p:nvPicPr>
          <p:cNvPr id="4" name="Picture 3"/>
          <p:cNvPicPr>
            <a:picLocks noChangeAspect="1"/>
          </p:cNvPicPr>
          <p:nvPr/>
        </p:nvPicPr>
        <p:blipFill>
          <a:blip r:embed="rId15"/>
          <a:stretch>
            <a:fillRect/>
          </a:stretch>
        </p:blipFill>
        <p:spPr>
          <a:xfrm>
            <a:off x="2511936" y="7251219"/>
            <a:ext cx="2767758" cy="2839265"/>
          </a:xfrm>
          <a:prstGeom prst="rect">
            <a:avLst/>
          </a:prstGeom>
        </p:spPr>
      </p:pic>
    </p:spTree>
    <p:extLst>
      <p:ext uri="{BB962C8B-B14F-4D97-AF65-F5344CB8AC3E}">
        <p14:creationId xmlns:p14="http://schemas.microsoft.com/office/powerpoint/2010/main" val="3784391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p:cTn id="12" dur="500" fill="hold"/>
                                        <p:tgtEl>
                                          <p:spTgt spid="32"/>
                                        </p:tgtEl>
                                        <p:attrNameLst>
                                          <p:attrName>ppt_w</p:attrName>
                                        </p:attrNameLst>
                                      </p:cBhvr>
                                      <p:tavLst>
                                        <p:tav tm="0">
                                          <p:val>
                                            <p:fltVal val="0"/>
                                          </p:val>
                                        </p:tav>
                                        <p:tav tm="100000">
                                          <p:val>
                                            <p:strVal val="#ppt_w"/>
                                          </p:val>
                                        </p:tav>
                                      </p:tavLst>
                                    </p:anim>
                                    <p:anim calcmode="lin" valueType="num">
                                      <p:cBhvr>
                                        <p:cTn id="13" dur="500" fill="hold"/>
                                        <p:tgtEl>
                                          <p:spTgt spid="32"/>
                                        </p:tgtEl>
                                        <p:attrNameLst>
                                          <p:attrName>ppt_h</p:attrName>
                                        </p:attrNameLst>
                                      </p:cBhvr>
                                      <p:tavLst>
                                        <p:tav tm="0">
                                          <p:val>
                                            <p:fltVal val="0"/>
                                          </p:val>
                                        </p:tav>
                                        <p:tav tm="100000">
                                          <p:val>
                                            <p:strVal val="#ppt_h"/>
                                          </p:val>
                                        </p:tav>
                                      </p:tavLst>
                                    </p:anim>
                                    <p:animEffect transition="in" filter="fade">
                                      <p:cBhvr>
                                        <p:cTn id="14" dur="500"/>
                                        <p:tgtEl>
                                          <p:spTgt spid="3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wipe(up)">
                                      <p:cBhvr>
                                        <p:cTn id="1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FF6EA"/>
        </a:solidFill>
        <a:effectLst/>
      </p:bgPr>
    </p:bg>
    <p:spTree>
      <p:nvGrpSpPr>
        <p:cNvPr id="1" name=""/>
        <p:cNvGrpSpPr/>
        <p:nvPr/>
      </p:nvGrpSpPr>
      <p:grpSpPr>
        <a:xfrm>
          <a:off x="0" y="0"/>
          <a:ext cx="0" cy="0"/>
          <a:chOff x="0" y="0"/>
          <a:chExt cx="0" cy="0"/>
        </a:xfrm>
      </p:grpSpPr>
      <p:grpSp>
        <p:nvGrpSpPr>
          <p:cNvPr id="6" name="Group 6"/>
          <p:cNvGrpSpPr/>
          <p:nvPr/>
        </p:nvGrpSpPr>
        <p:grpSpPr>
          <a:xfrm>
            <a:off x="0" y="5414162"/>
            <a:ext cx="18283989" cy="4834737"/>
            <a:chOff x="0" y="0"/>
            <a:chExt cx="5157348" cy="1771366"/>
          </a:xfrm>
        </p:grpSpPr>
        <p:sp>
          <p:nvSpPr>
            <p:cNvPr id="7" name="Freeform 7"/>
            <p:cNvSpPr/>
            <p:nvPr/>
          </p:nvSpPr>
          <p:spPr>
            <a:xfrm>
              <a:off x="0" y="0"/>
              <a:ext cx="5157348" cy="1771366"/>
            </a:xfrm>
            <a:custGeom>
              <a:avLst/>
              <a:gdLst/>
              <a:ahLst/>
              <a:cxnLst/>
              <a:rect l="l" t="t" r="r" b="b"/>
              <a:pathLst>
                <a:path w="5157348" h="1771366">
                  <a:moveTo>
                    <a:pt x="0" y="0"/>
                  </a:moveTo>
                  <a:lnTo>
                    <a:pt x="5157348" y="0"/>
                  </a:lnTo>
                  <a:lnTo>
                    <a:pt x="5157348" y="1771366"/>
                  </a:lnTo>
                  <a:lnTo>
                    <a:pt x="0" y="1771366"/>
                  </a:lnTo>
                  <a:close/>
                </a:path>
              </a:pathLst>
            </a:custGeom>
            <a:solidFill>
              <a:srgbClr val="FFFFFF"/>
            </a:solidFill>
            <a:ln w="95250" cap="sq">
              <a:solidFill>
                <a:srgbClr val="383E48"/>
              </a:solidFill>
              <a:prstDash val="solid"/>
              <a:miter/>
            </a:ln>
          </p:spPr>
        </p:sp>
        <p:sp>
          <p:nvSpPr>
            <p:cNvPr id="8" name="TextBox 8"/>
            <p:cNvSpPr txBox="1"/>
            <p:nvPr/>
          </p:nvSpPr>
          <p:spPr>
            <a:xfrm>
              <a:off x="0" y="-38100"/>
              <a:ext cx="5157348" cy="1809466"/>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4" name="Group 63"/>
          <p:cNvGrpSpPr/>
          <p:nvPr/>
        </p:nvGrpSpPr>
        <p:grpSpPr>
          <a:xfrm>
            <a:off x="685800" y="4961113"/>
            <a:ext cx="1981200" cy="1447800"/>
            <a:chOff x="1844842" y="8071184"/>
            <a:chExt cx="1981200" cy="1447800"/>
          </a:xfrm>
          <a:scene3d>
            <a:camera prst="orthographicFront">
              <a:rot lat="0" lon="0" rev="0"/>
            </a:camera>
            <a:lightRig rig="balanced" dir="t">
              <a:rot lat="0" lon="0" rev="8700000"/>
            </a:lightRig>
          </a:scene3d>
        </p:grpSpPr>
        <p:sp>
          <p:nvSpPr>
            <p:cNvPr id="65" name="Freeform 13"/>
            <p:cNvSpPr/>
            <p:nvPr/>
          </p:nvSpPr>
          <p:spPr>
            <a:xfrm flipH="1">
              <a:off x="1844842" y="8071184"/>
              <a:ext cx="1981200" cy="1447800"/>
            </a:xfrm>
            <a:custGeom>
              <a:avLst/>
              <a:gdLst/>
              <a:ahLst/>
              <a:cxnLst/>
              <a:rect l="l" t="t" r="r" b="b"/>
              <a:pathLst>
                <a:path w="2488341" h="2117352">
                  <a:moveTo>
                    <a:pt x="2488341" y="0"/>
                  </a:moveTo>
                  <a:lnTo>
                    <a:pt x="0" y="0"/>
                  </a:lnTo>
                  <a:lnTo>
                    <a:pt x="0" y="2117352"/>
                  </a:lnTo>
                  <a:lnTo>
                    <a:pt x="2488341" y="2117352"/>
                  </a:lnTo>
                  <a:lnTo>
                    <a:pt x="2488341" y="0"/>
                  </a:lnTo>
                  <a:close/>
                </a:path>
              </a:pathLst>
            </a:custGeom>
            <a:blipFill>
              <a:blip r:embed="rId2">
                <a:extLst>
                  <a:ext uri="{96DAC541-7B7A-43D3-8B79-37D633B846F1}">
                    <asvg:svgBlip xmlns="" xmlns:asvg="http://schemas.microsoft.com/office/drawing/2016/SVG/main" r:embed="rId7"/>
                  </a:ext>
                </a:extLst>
              </a:blip>
              <a:stretch>
                <a:fillRect/>
              </a:stretch>
            </a:blipFill>
            <a:ln>
              <a:noFill/>
            </a:ln>
            <a:effectLst>
              <a:outerShdw blurRad="44450" dist="27940" dir="5400000" algn="ctr">
                <a:srgbClr val="000000">
                  <a:alpha val="32000"/>
                </a:srgbClr>
              </a:outerShdw>
            </a:effectLst>
            <a:sp3d>
              <a:bevelT w="190500" h="38100"/>
            </a:sp3d>
          </p:spPr>
        </p:sp>
        <p:sp>
          <p:nvSpPr>
            <p:cNvPr id="66" name="Rectangle 65"/>
            <p:cNvSpPr/>
            <p:nvPr/>
          </p:nvSpPr>
          <p:spPr>
            <a:xfrm>
              <a:off x="2223825" y="8338717"/>
              <a:ext cx="1326004" cy="707886"/>
            </a:xfrm>
            <a:prstGeom prst="rect">
              <a:avLst/>
            </a:prstGeom>
            <a:ln>
              <a:noFill/>
            </a:ln>
            <a:effectLst>
              <a:outerShdw blurRad="44450" dist="27940" dir="5400000" algn="ctr">
                <a:srgbClr val="000000">
                  <a:alpha val="32000"/>
                </a:srgbClr>
              </a:outerShdw>
            </a:effectLst>
            <a:sp3d>
              <a:bevelT w="190500" h="38100"/>
            </a:sp3d>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smtClean="0">
                  <a:ln>
                    <a:noFill/>
                  </a:ln>
                  <a:solidFill>
                    <a:prstClr val="black"/>
                  </a:solidFill>
                  <a:effectLst/>
                  <a:uLnTx/>
                  <a:uFillTx/>
                  <a:latin typeface="Arial"/>
                  <a:ea typeface="+mn-ea"/>
                  <a:cs typeface="Arial" panose="020B0604020202020204" pitchFamily="34" charset="0"/>
                  <a:sym typeface="Arial"/>
                </a:rPr>
                <a:t>Giải:</a:t>
              </a: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grpSp>
      <mc:AlternateContent xmlns:mc="http://schemas.openxmlformats.org/markup-compatibility/2006" xmlns:a14="http://schemas.microsoft.com/office/drawing/2010/main">
        <mc:Choice Requires="a14">
          <p:sp>
            <p:nvSpPr>
              <p:cNvPr id="13" name="Rectangle 12"/>
              <p:cNvSpPr/>
              <p:nvPr/>
            </p:nvSpPr>
            <p:spPr>
              <a:xfrm>
                <a:off x="152400" y="38100"/>
                <a:ext cx="17907000" cy="4815421"/>
              </a:xfrm>
              <a:prstGeom prst="rect">
                <a:avLst/>
              </a:prstGeom>
            </p:spPr>
            <p:txBody>
              <a:bodyPr wrap="square">
                <a:spAutoFit/>
              </a:bodyPr>
              <a:lstStyle/>
              <a:p>
                <a:pPr lvl="0" algn="just">
                  <a:lnSpc>
                    <a:spcPct val="150000"/>
                  </a:lnSpc>
                  <a:buClr>
                    <a:srgbClr val="000000"/>
                  </a:buClr>
                  <a:defRPr/>
                </a:pPr>
                <a:r>
                  <a:rPr kumimoji="0" lang="vi-VN" sz="3800" b="1" i="0" u="none" strike="noStrike" kern="1200" cap="none" spc="0" normalizeH="0" baseline="0" noProof="0" smtClean="0">
                    <a:ln>
                      <a:noFill/>
                    </a:ln>
                    <a:solidFill>
                      <a:srgbClr val="1F497D"/>
                    </a:solidFill>
                    <a:effectLst/>
                    <a:uLnTx/>
                    <a:uFillTx/>
                    <a:latin typeface="Arial" panose="020B0604020202020204" pitchFamily="34" charset="0"/>
                    <a:cs typeface="Arial" panose="020B0604020202020204" pitchFamily="34" charset="0"/>
                    <a:sym typeface="Arial"/>
                  </a:rPr>
                  <a:t>Bài </a:t>
                </a:r>
                <a:r>
                  <a:rPr kumimoji="0" lang="en-US" sz="3800" b="1" i="0" u="none" strike="noStrike" kern="1200" cap="none" spc="0" normalizeH="0" baseline="0" noProof="0" smtClean="0">
                    <a:ln>
                      <a:noFill/>
                    </a:ln>
                    <a:solidFill>
                      <a:srgbClr val="1F497D"/>
                    </a:solidFill>
                    <a:effectLst/>
                    <a:uLnTx/>
                    <a:uFillTx/>
                    <a:latin typeface="Arial" panose="020B0604020202020204" pitchFamily="34" charset="0"/>
                    <a:cs typeface="Arial" panose="020B0604020202020204" pitchFamily="34" charset="0"/>
                    <a:sym typeface="Arial"/>
                  </a:rPr>
                  <a:t>5 </a:t>
                </a:r>
                <a:r>
                  <a:rPr kumimoji="0" lang="vi-VN" sz="3800" b="1" i="0" u="none" strike="noStrike" kern="1200" cap="none" spc="0" normalizeH="0" baseline="0" noProof="0" smtClean="0">
                    <a:ln>
                      <a:noFill/>
                    </a:ln>
                    <a:solidFill>
                      <a:srgbClr val="1F497D"/>
                    </a:solidFill>
                    <a:effectLst/>
                    <a:uLnTx/>
                    <a:uFillTx/>
                    <a:latin typeface="Arial" panose="020B0604020202020204" pitchFamily="34" charset="0"/>
                    <a:cs typeface="Arial" panose="020B0604020202020204" pitchFamily="34" charset="0"/>
                    <a:sym typeface="Arial"/>
                  </a:rPr>
                  <a:t>(SGK</a:t>
                </a:r>
                <a:r>
                  <a:rPr kumimoji="0" lang="en-US" sz="3800" b="1" i="0" u="none" strike="noStrike" kern="1200" cap="none" spc="0" normalizeH="0" baseline="0" noProof="0" smtClean="0">
                    <a:ln>
                      <a:noFill/>
                    </a:ln>
                    <a:solidFill>
                      <a:srgbClr val="1F497D"/>
                    </a:solidFill>
                    <a:effectLst/>
                    <a:uLnTx/>
                    <a:uFillTx/>
                    <a:latin typeface="Arial" panose="020B0604020202020204" pitchFamily="34" charset="0"/>
                    <a:cs typeface="Arial" panose="020B0604020202020204" pitchFamily="34" charset="0"/>
                    <a:sym typeface="Arial"/>
                  </a:rPr>
                  <a:t> – </a:t>
                </a:r>
                <a:r>
                  <a:rPr kumimoji="0" lang="vi-VN" sz="3800" b="1" i="0" u="none" strike="noStrike" kern="1200" cap="none" spc="0" normalizeH="0" baseline="0" noProof="0" smtClean="0">
                    <a:ln>
                      <a:noFill/>
                    </a:ln>
                    <a:solidFill>
                      <a:srgbClr val="1F497D"/>
                    </a:solidFill>
                    <a:effectLst/>
                    <a:uLnTx/>
                    <a:uFillTx/>
                    <a:latin typeface="Arial" panose="020B0604020202020204" pitchFamily="34" charset="0"/>
                    <a:cs typeface="Arial" panose="020B0604020202020204" pitchFamily="34" charset="0"/>
                    <a:sym typeface="Arial"/>
                  </a:rPr>
                  <a:t>tr.</a:t>
                </a:r>
                <a:r>
                  <a:rPr kumimoji="0" lang="en-US" sz="3800" b="1" i="0" u="none" strike="noStrike" kern="0" cap="none" spc="0" normalizeH="0" baseline="0" noProof="0" smtClean="0">
                    <a:ln>
                      <a:noFill/>
                    </a:ln>
                    <a:solidFill>
                      <a:srgbClr val="1F497D"/>
                    </a:solidFill>
                    <a:effectLst/>
                    <a:uLnTx/>
                    <a:uFillTx/>
                    <a:latin typeface="Arial" panose="020B0604020202020204" pitchFamily="34" charset="0"/>
                    <a:cs typeface="Arial" panose="020B0604020202020204" pitchFamily="34" charset="0"/>
                    <a:sym typeface="Arial"/>
                  </a:rPr>
                  <a:t>127</a:t>
                </a:r>
                <a:r>
                  <a:rPr kumimoji="0" lang="en-US" sz="3800" b="1" i="0" u="none" strike="noStrike" kern="1200" cap="none" spc="0" normalizeH="0" baseline="0" noProof="0" smtClean="0">
                    <a:ln>
                      <a:noFill/>
                    </a:ln>
                    <a:solidFill>
                      <a:srgbClr val="1F497D"/>
                    </a:solidFill>
                    <a:effectLst/>
                    <a:uLnTx/>
                    <a:uFillTx/>
                    <a:latin typeface="Arial" panose="020B0604020202020204" pitchFamily="34" charset="0"/>
                    <a:cs typeface="Arial" panose="020B0604020202020204" pitchFamily="34" charset="0"/>
                    <a:sym typeface="Arial"/>
                  </a:rPr>
                  <a:t>) </a:t>
                </a:r>
                <a:r>
                  <a:rPr lang="vi-VN" sz="3800" kern="0">
                    <a:solidFill>
                      <a:prstClr val="black"/>
                    </a:solidFill>
                    <a:latin typeface="Arial"/>
                    <a:cs typeface="Arial" panose="020B0604020202020204" pitchFamily="34" charset="0"/>
                    <a:sym typeface="Arial"/>
                  </a:rPr>
                  <a:t>Kí hiệu </a:t>
                </a:r>
                <a14:m>
                  <m:oMath xmlns:m="http://schemas.openxmlformats.org/officeDocument/2006/math">
                    <m:r>
                      <a:rPr lang="vi-VN" sz="3800" i="1" kern="0" smtClean="0">
                        <a:solidFill>
                          <a:prstClr val="black"/>
                        </a:solidFill>
                        <a:latin typeface="Cambria Math" panose="02040503050406030204" pitchFamily="18" charset="0"/>
                        <a:cs typeface="Arial" panose="020B0604020202020204" pitchFamily="34" charset="0"/>
                        <a:sym typeface="Arial"/>
                      </a:rPr>
                      <m:t>(</m:t>
                    </m:r>
                    <m:sSub>
                      <m:sSubPr>
                        <m:ctrlPr>
                          <a:rPr lang="vi-VN" sz="3800" i="1" kern="0" smtClean="0">
                            <a:solidFill>
                              <a:prstClr val="black"/>
                            </a:solidFill>
                            <a:latin typeface="Cambria Math" panose="02040503050406030204" pitchFamily="18" charset="0"/>
                            <a:cs typeface="Arial" panose="020B0604020202020204" pitchFamily="34" charset="0"/>
                            <a:sym typeface="Arial"/>
                          </a:rPr>
                        </m:ctrlPr>
                      </m:sSubPr>
                      <m:e>
                        <m:r>
                          <a:rPr lang="vi-VN" sz="3800" i="1" kern="0">
                            <a:solidFill>
                              <a:prstClr val="black"/>
                            </a:solidFill>
                            <a:latin typeface="Cambria Math" panose="02040503050406030204" pitchFamily="18" charset="0"/>
                            <a:cs typeface="Arial" panose="020B0604020202020204" pitchFamily="34" charset="0"/>
                            <a:sym typeface="Arial"/>
                          </a:rPr>
                          <m:t>𝑑</m:t>
                        </m:r>
                      </m:e>
                      <m:sub>
                        <m:r>
                          <a:rPr lang="en-US" sz="3800" b="0" i="1" kern="0" smtClean="0">
                            <a:solidFill>
                              <a:prstClr val="black"/>
                            </a:solidFill>
                            <a:latin typeface="Cambria Math" panose="02040503050406030204" pitchFamily="18" charset="0"/>
                            <a:cs typeface="Arial" panose="020B0604020202020204" pitchFamily="34" charset="0"/>
                            <a:sym typeface="Arial"/>
                          </a:rPr>
                          <m:t>1</m:t>
                        </m:r>
                      </m:sub>
                    </m:sSub>
                    <m:r>
                      <a:rPr lang="vi-VN" sz="3800" i="1" kern="0" smtClean="0">
                        <a:solidFill>
                          <a:prstClr val="black"/>
                        </a:solidFill>
                        <a:latin typeface="Cambria Math" panose="02040503050406030204" pitchFamily="18" charset="0"/>
                        <a:cs typeface="Arial" panose="020B0604020202020204" pitchFamily="34" charset="0"/>
                        <a:sym typeface="Arial"/>
                      </a:rPr>
                      <m:t>)</m:t>
                    </m:r>
                  </m:oMath>
                </a14:m>
                <a:r>
                  <a:rPr lang="vi-VN" sz="3800" kern="0">
                    <a:solidFill>
                      <a:prstClr val="black"/>
                    </a:solidFill>
                    <a:latin typeface="Arial"/>
                    <a:cs typeface="Arial" panose="020B0604020202020204" pitchFamily="34" charset="0"/>
                    <a:sym typeface="Arial"/>
                  </a:rPr>
                  <a:t> là đường thẳng </a:t>
                </a:r>
                <a14:m>
                  <m:oMath xmlns:m="http://schemas.openxmlformats.org/officeDocument/2006/math">
                    <m:r>
                      <a:rPr lang="vi-VN" sz="3800" i="1" kern="0" smtClean="0">
                        <a:solidFill>
                          <a:prstClr val="black"/>
                        </a:solidFill>
                        <a:latin typeface="Cambria Math" panose="02040503050406030204" pitchFamily="18" charset="0"/>
                        <a:cs typeface="Arial" panose="020B0604020202020204" pitchFamily="34" charset="0"/>
                        <a:sym typeface="Arial"/>
                      </a:rPr>
                      <m:t>𝑥</m:t>
                    </m:r>
                    <m:r>
                      <a:rPr lang="vi-VN" sz="3800" i="1" kern="0" smtClean="0">
                        <a:solidFill>
                          <a:prstClr val="black"/>
                        </a:solidFill>
                        <a:latin typeface="Cambria Math" panose="02040503050406030204" pitchFamily="18" charset="0"/>
                        <a:cs typeface="Arial" panose="020B0604020202020204" pitchFamily="34" charset="0"/>
                        <a:sym typeface="Arial"/>
                      </a:rPr>
                      <m:t>+2</m:t>
                    </m:r>
                    <m:r>
                      <a:rPr lang="vi-VN" sz="3800" i="1" kern="0" smtClean="0">
                        <a:solidFill>
                          <a:prstClr val="black"/>
                        </a:solidFill>
                        <a:latin typeface="Cambria Math" panose="02040503050406030204" pitchFamily="18" charset="0"/>
                        <a:cs typeface="Arial" panose="020B0604020202020204" pitchFamily="34" charset="0"/>
                        <a:sym typeface="Arial"/>
                      </a:rPr>
                      <m:t>𝑦</m:t>
                    </m:r>
                    <m:r>
                      <a:rPr lang="vi-VN" sz="3800" i="1" kern="0" smtClean="0">
                        <a:solidFill>
                          <a:prstClr val="black"/>
                        </a:solidFill>
                        <a:latin typeface="Cambria Math" panose="02040503050406030204" pitchFamily="18" charset="0"/>
                        <a:cs typeface="Arial" panose="020B0604020202020204" pitchFamily="34" charset="0"/>
                        <a:sym typeface="Arial"/>
                      </a:rPr>
                      <m:t>=4</m:t>
                    </m:r>
                  </m:oMath>
                </a14:m>
                <a:r>
                  <a:rPr lang="vi-VN" sz="3800" kern="0">
                    <a:solidFill>
                      <a:prstClr val="black"/>
                    </a:solidFill>
                    <a:latin typeface="Arial"/>
                    <a:cs typeface="Arial" panose="020B0604020202020204" pitchFamily="34" charset="0"/>
                    <a:sym typeface="Arial"/>
                  </a:rPr>
                  <a:t>, </a:t>
                </a:r>
                <a14:m>
                  <m:oMath xmlns:m="http://schemas.openxmlformats.org/officeDocument/2006/math">
                    <m:r>
                      <a:rPr lang="vi-VN" sz="3800" i="1" kern="0">
                        <a:solidFill>
                          <a:prstClr val="black"/>
                        </a:solidFill>
                        <a:latin typeface="Cambria Math" panose="02040503050406030204" pitchFamily="18" charset="0"/>
                        <a:cs typeface="Arial" panose="020B0604020202020204" pitchFamily="34" charset="0"/>
                        <a:sym typeface="Arial"/>
                      </a:rPr>
                      <m:t>(</m:t>
                    </m:r>
                    <m:sSub>
                      <m:sSubPr>
                        <m:ctrlPr>
                          <a:rPr lang="vi-VN" sz="3800" i="1" kern="0">
                            <a:solidFill>
                              <a:prstClr val="black"/>
                            </a:solidFill>
                            <a:latin typeface="Cambria Math" panose="02040503050406030204" pitchFamily="18" charset="0"/>
                            <a:cs typeface="Arial" panose="020B0604020202020204" pitchFamily="34" charset="0"/>
                            <a:sym typeface="Arial"/>
                          </a:rPr>
                        </m:ctrlPr>
                      </m:sSubPr>
                      <m:e>
                        <m:r>
                          <a:rPr lang="vi-VN" sz="3800" i="1" kern="0">
                            <a:solidFill>
                              <a:prstClr val="black"/>
                            </a:solidFill>
                            <a:latin typeface="Cambria Math" panose="02040503050406030204" pitchFamily="18" charset="0"/>
                            <a:cs typeface="Arial" panose="020B0604020202020204" pitchFamily="34" charset="0"/>
                            <a:sym typeface="Arial"/>
                          </a:rPr>
                          <m:t>𝑑</m:t>
                        </m:r>
                      </m:e>
                      <m:sub>
                        <m:r>
                          <a:rPr lang="en-US" sz="3800" b="0" i="1" kern="0" smtClean="0">
                            <a:solidFill>
                              <a:prstClr val="black"/>
                            </a:solidFill>
                            <a:latin typeface="Cambria Math" panose="02040503050406030204" pitchFamily="18" charset="0"/>
                            <a:cs typeface="Arial" panose="020B0604020202020204" pitchFamily="34" charset="0"/>
                            <a:sym typeface="Arial"/>
                          </a:rPr>
                          <m:t>2</m:t>
                        </m:r>
                      </m:sub>
                    </m:sSub>
                    <m:r>
                      <a:rPr lang="vi-VN" sz="3800" i="1" kern="0">
                        <a:solidFill>
                          <a:prstClr val="black"/>
                        </a:solidFill>
                        <a:latin typeface="Cambria Math" panose="02040503050406030204" pitchFamily="18" charset="0"/>
                        <a:cs typeface="Arial" panose="020B0604020202020204" pitchFamily="34" charset="0"/>
                        <a:sym typeface="Arial"/>
                      </a:rPr>
                      <m:t>)</m:t>
                    </m:r>
                  </m:oMath>
                </a14:m>
                <a:r>
                  <a:rPr lang="en-US" sz="3800" kern="0" smtClean="0">
                    <a:solidFill>
                      <a:prstClr val="black"/>
                    </a:solidFill>
                    <a:latin typeface="Arial"/>
                    <a:cs typeface="Arial" panose="020B0604020202020204" pitchFamily="34" charset="0"/>
                    <a:sym typeface="Arial"/>
                  </a:rPr>
                  <a:t> </a:t>
                </a:r>
                <a:r>
                  <a:rPr lang="vi-VN" sz="3800" kern="0">
                    <a:solidFill>
                      <a:prstClr val="black"/>
                    </a:solidFill>
                    <a:latin typeface="Arial"/>
                    <a:cs typeface="Arial" panose="020B0604020202020204" pitchFamily="34" charset="0"/>
                    <a:sym typeface="Arial"/>
                  </a:rPr>
                  <a:t>là đường thẳng </a:t>
                </a:r>
                <a14:m>
                  <m:oMath xmlns:m="http://schemas.openxmlformats.org/officeDocument/2006/math">
                    <m:r>
                      <a:rPr lang="vi-VN" sz="3800" i="1" kern="0" smtClean="0">
                        <a:solidFill>
                          <a:prstClr val="black"/>
                        </a:solidFill>
                        <a:latin typeface="Cambria Math" panose="02040503050406030204" pitchFamily="18" charset="0"/>
                        <a:cs typeface="Arial" panose="020B0604020202020204" pitchFamily="34" charset="0"/>
                        <a:sym typeface="Arial"/>
                      </a:rPr>
                      <m:t>𝑥</m:t>
                    </m:r>
                    <m:r>
                      <a:rPr lang="vi-VN" sz="3800" i="1" kern="0" smtClean="0">
                        <a:solidFill>
                          <a:prstClr val="black"/>
                        </a:solidFill>
                        <a:latin typeface="Cambria Math" panose="02040503050406030204" pitchFamily="18" charset="0"/>
                        <a:cs typeface="Arial" panose="020B0604020202020204" pitchFamily="34" charset="0"/>
                        <a:sym typeface="Arial"/>
                      </a:rPr>
                      <m:t>−</m:t>
                    </m:r>
                    <m:r>
                      <a:rPr lang="vi-VN" sz="3800" i="1" kern="0" smtClean="0">
                        <a:solidFill>
                          <a:prstClr val="black"/>
                        </a:solidFill>
                        <a:latin typeface="Cambria Math" panose="02040503050406030204" pitchFamily="18" charset="0"/>
                        <a:cs typeface="Arial" panose="020B0604020202020204" pitchFamily="34" charset="0"/>
                        <a:sym typeface="Arial"/>
                      </a:rPr>
                      <m:t>𝑦</m:t>
                    </m:r>
                    <m:r>
                      <a:rPr lang="vi-VN" sz="3800" i="1" kern="0" smtClean="0">
                        <a:solidFill>
                          <a:prstClr val="black"/>
                        </a:solidFill>
                        <a:latin typeface="Cambria Math" panose="02040503050406030204" pitchFamily="18" charset="0"/>
                        <a:cs typeface="Arial" panose="020B0604020202020204" pitchFamily="34" charset="0"/>
                        <a:sym typeface="Arial"/>
                      </a:rPr>
                      <m:t>=1</m:t>
                    </m:r>
                  </m:oMath>
                </a14:m>
                <a:r>
                  <a:rPr lang="vi-VN" sz="3800" kern="0" smtClean="0">
                    <a:solidFill>
                      <a:prstClr val="black"/>
                    </a:solidFill>
                    <a:latin typeface="Arial"/>
                    <a:cs typeface="Arial" panose="020B0604020202020204" pitchFamily="34" charset="0"/>
                    <a:sym typeface="Arial"/>
                  </a:rPr>
                  <a:t>.</a:t>
                </a:r>
                <a:endParaRPr lang="en-US" sz="3800" kern="0" smtClean="0">
                  <a:solidFill>
                    <a:prstClr val="black"/>
                  </a:solidFill>
                  <a:latin typeface="Arial"/>
                  <a:cs typeface="Arial" panose="020B0604020202020204" pitchFamily="34" charset="0"/>
                  <a:sym typeface="Arial"/>
                </a:endParaRPr>
              </a:p>
              <a:p>
                <a:pPr lvl="0" algn="just">
                  <a:lnSpc>
                    <a:spcPct val="120000"/>
                  </a:lnSpc>
                  <a:buClr>
                    <a:srgbClr val="000000"/>
                  </a:buClr>
                  <a:defRPr/>
                </a:pPr>
                <a:r>
                  <a:rPr lang="vi-VN" sz="3800" kern="0" smtClean="0">
                    <a:solidFill>
                      <a:prstClr val="black"/>
                    </a:solidFill>
                    <a:latin typeface="Arial"/>
                    <a:cs typeface="Arial" panose="020B0604020202020204" pitchFamily="34" charset="0"/>
                    <a:sym typeface="Arial"/>
                  </a:rPr>
                  <a:t>a</a:t>
                </a:r>
                <a:r>
                  <a:rPr lang="vi-VN" sz="3800" kern="0">
                    <a:solidFill>
                      <a:prstClr val="black"/>
                    </a:solidFill>
                    <a:latin typeface="Arial"/>
                    <a:cs typeface="Arial" panose="020B0604020202020204" pitchFamily="34" charset="0"/>
                    <a:sym typeface="Arial"/>
                  </a:rPr>
                  <a:t>) Vẽ </a:t>
                </a:r>
                <a14:m>
                  <m:oMath xmlns:m="http://schemas.openxmlformats.org/officeDocument/2006/math">
                    <m:r>
                      <a:rPr lang="vi-VN" sz="3800" i="1" kern="0">
                        <a:solidFill>
                          <a:prstClr val="black"/>
                        </a:solidFill>
                        <a:latin typeface="Cambria Math" panose="02040503050406030204" pitchFamily="18" charset="0"/>
                        <a:cs typeface="Arial" panose="020B0604020202020204" pitchFamily="34" charset="0"/>
                        <a:sym typeface="Arial"/>
                      </a:rPr>
                      <m:t>(</m:t>
                    </m:r>
                    <m:sSub>
                      <m:sSubPr>
                        <m:ctrlPr>
                          <a:rPr lang="vi-VN" sz="3800" i="1" kern="0">
                            <a:solidFill>
                              <a:prstClr val="black"/>
                            </a:solidFill>
                            <a:latin typeface="Cambria Math" panose="02040503050406030204" pitchFamily="18" charset="0"/>
                            <a:cs typeface="Arial" panose="020B0604020202020204" pitchFamily="34" charset="0"/>
                            <a:sym typeface="Arial"/>
                          </a:rPr>
                        </m:ctrlPr>
                      </m:sSubPr>
                      <m:e>
                        <m:r>
                          <a:rPr lang="vi-VN" sz="3800" i="1" kern="0">
                            <a:solidFill>
                              <a:prstClr val="black"/>
                            </a:solidFill>
                            <a:latin typeface="Cambria Math" panose="02040503050406030204" pitchFamily="18" charset="0"/>
                            <a:cs typeface="Arial" panose="020B0604020202020204" pitchFamily="34" charset="0"/>
                            <a:sym typeface="Arial"/>
                          </a:rPr>
                          <m:t>𝑑</m:t>
                        </m:r>
                      </m:e>
                      <m:sub>
                        <m:r>
                          <a:rPr lang="en-US" sz="3800" i="1" kern="0">
                            <a:solidFill>
                              <a:prstClr val="black"/>
                            </a:solidFill>
                            <a:latin typeface="Cambria Math" panose="02040503050406030204" pitchFamily="18" charset="0"/>
                            <a:cs typeface="Arial" panose="020B0604020202020204" pitchFamily="34" charset="0"/>
                            <a:sym typeface="Arial"/>
                          </a:rPr>
                          <m:t>1</m:t>
                        </m:r>
                      </m:sub>
                    </m:sSub>
                    <m:r>
                      <a:rPr lang="vi-VN" sz="3800" i="1" kern="0">
                        <a:solidFill>
                          <a:prstClr val="black"/>
                        </a:solidFill>
                        <a:latin typeface="Cambria Math" panose="02040503050406030204" pitchFamily="18" charset="0"/>
                        <a:cs typeface="Arial" panose="020B0604020202020204" pitchFamily="34" charset="0"/>
                        <a:sym typeface="Arial"/>
                      </a:rPr>
                      <m:t>)</m:t>
                    </m:r>
                  </m:oMath>
                </a14:m>
                <a:r>
                  <a:rPr lang="vi-VN" sz="3800" kern="0">
                    <a:solidFill>
                      <a:prstClr val="black"/>
                    </a:solidFill>
                    <a:latin typeface="Arial"/>
                    <a:cs typeface="Arial" panose="020B0604020202020204" pitchFamily="34" charset="0"/>
                    <a:sym typeface="Arial"/>
                  </a:rPr>
                  <a:t> và </a:t>
                </a:r>
                <a14:m>
                  <m:oMath xmlns:m="http://schemas.openxmlformats.org/officeDocument/2006/math">
                    <m:r>
                      <a:rPr lang="vi-VN" sz="3800" i="1" kern="0">
                        <a:solidFill>
                          <a:prstClr val="black"/>
                        </a:solidFill>
                        <a:latin typeface="Cambria Math" panose="02040503050406030204" pitchFamily="18" charset="0"/>
                        <a:cs typeface="Arial" panose="020B0604020202020204" pitchFamily="34" charset="0"/>
                        <a:sym typeface="Arial"/>
                      </a:rPr>
                      <m:t>(</m:t>
                    </m:r>
                    <m:sSub>
                      <m:sSubPr>
                        <m:ctrlPr>
                          <a:rPr lang="vi-VN" sz="3800" i="1" kern="0">
                            <a:solidFill>
                              <a:prstClr val="black"/>
                            </a:solidFill>
                            <a:latin typeface="Cambria Math" panose="02040503050406030204" pitchFamily="18" charset="0"/>
                            <a:cs typeface="Arial" panose="020B0604020202020204" pitchFamily="34" charset="0"/>
                            <a:sym typeface="Arial"/>
                          </a:rPr>
                        </m:ctrlPr>
                      </m:sSubPr>
                      <m:e>
                        <m:r>
                          <a:rPr lang="vi-VN" sz="3800" i="1" kern="0">
                            <a:solidFill>
                              <a:prstClr val="black"/>
                            </a:solidFill>
                            <a:latin typeface="Cambria Math" panose="02040503050406030204" pitchFamily="18" charset="0"/>
                            <a:cs typeface="Arial" panose="020B0604020202020204" pitchFamily="34" charset="0"/>
                            <a:sym typeface="Arial"/>
                          </a:rPr>
                          <m:t>𝑑</m:t>
                        </m:r>
                      </m:e>
                      <m:sub>
                        <m:r>
                          <a:rPr lang="en-US" sz="3800" b="0" i="1" kern="0" smtClean="0">
                            <a:solidFill>
                              <a:prstClr val="black"/>
                            </a:solidFill>
                            <a:latin typeface="Cambria Math" panose="02040503050406030204" pitchFamily="18" charset="0"/>
                            <a:cs typeface="Arial" panose="020B0604020202020204" pitchFamily="34" charset="0"/>
                            <a:sym typeface="Arial"/>
                          </a:rPr>
                          <m:t>2</m:t>
                        </m:r>
                      </m:sub>
                    </m:sSub>
                    <m:r>
                      <a:rPr lang="vi-VN" sz="3800" i="1" kern="0">
                        <a:solidFill>
                          <a:prstClr val="black"/>
                        </a:solidFill>
                        <a:latin typeface="Cambria Math" panose="02040503050406030204" pitchFamily="18" charset="0"/>
                        <a:cs typeface="Arial" panose="020B0604020202020204" pitchFamily="34" charset="0"/>
                        <a:sym typeface="Arial"/>
                      </a:rPr>
                      <m:t>)</m:t>
                    </m:r>
                  </m:oMath>
                </a14:m>
                <a:r>
                  <a:rPr lang="en-US" sz="3800" kern="0" smtClean="0">
                    <a:solidFill>
                      <a:prstClr val="black"/>
                    </a:solidFill>
                    <a:latin typeface="Arial"/>
                    <a:cs typeface="Arial" panose="020B0604020202020204" pitchFamily="34" charset="0"/>
                    <a:sym typeface="Arial"/>
                  </a:rPr>
                  <a:t> </a:t>
                </a:r>
                <a:r>
                  <a:rPr lang="vi-VN" sz="3800" kern="0">
                    <a:solidFill>
                      <a:prstClr val="black"/>
                    </a:solidFill>
                    <a:latin typeface="Arial"/>
                    <a:cs typeface="Arial" panose="020B0604020202020204" pitchFamily="34" charset="0"/>
                    <a:sym typeface="Arial"/>
                  </a:rPr>
                  <a:t>trên cùng một mặt phẳng toạ độ</a:t>
                </a:r>
                <a:r>
                  <a:rPr lang="vi-VN" sz="3800" kern="0" smtClean="0">
                    <a:solidFill>
                      <a:prstClr val="black"/>
                    </a:solidFill>
                    <a:latin typeface="Arial"/>
                    <a:cs typeface="Arial" panose="020B0604020202020204" pitchFamily="34" charset="0"/>
                    <a:sym typeface="Arial"/>
                  </a:rPr>
                  <a:t>.</a:t>
                </a:r>
                <a:endParaRPr lang="en-US" sz="3800" kern="0" smtClean="0">
                  <a:solidFill>
                    <a:prstClr val="black"/>
                  </a:solidFill>
                  <a:latin typeface="Arial"/>
                  <a:cs typeface="Arial" panose="020B0604020202020204" pitchFamily="34" charset="0"/>
                  <a:sym typeface="Arial"/>
                </a:endParaRPr>
              </a:p>
              <a:p>
                <a:pPr lvl="0" algn="just">
                  <a:lnSpc>
                    <a:spcPct val="120000"/>
                  </a:lnSpc>
                  <a:buClr>
                    <a:srgbClr val="000000"/>
                  </a:buClr>
                  <a:defRPr/>
                </a:pPr>
                <a:r>
                  <a:rPr lang="vi-VN" sz="3800" kern="0">
                    <a:solidFill>
                      <a:prstClr val="black"/>
                    </a:solidFill>
                    <a:latin typeface="Arial"/>
                    <a:cs typeface="Arial" panose="020B0604020202020204" pitchFamily="34" charset="0"/>
                    <a:sym typeface="Arial"/>
                  </a:rPr>
                  <a:t>b) Giải hệ phương </a:t>
                </a:r>
                <a:r>
                  <a:rPr lang="vi-VN" sz="3800" kern="0" smtClean="0">
                    <a:solidFill>
                      <a:prstClr val="black"/>
                    </a:solidFill>
                    <a:latin typeface="Arial"/>
                    <a:cs typeface="Arial" panose="020B0604020202020204" pitchFamily="34" charset="0"/>
                    <a:sym typeface="Arial"/>
                  </a:rPr>
                  <a:t>trình</a:t>
                </a:r>
                <a:r>
                  <a:rPr lang="en-US" sz="3800" kern="0" smtClean="0">
                    <a:solidFill>
                      <a:prstClr val="black"/>
                    </a:solidFill>
                    <a:latin typeface="Arial"/>
                    <a:cs typeface="Arial" panose="020B0604020202020204" pitchFamily="34" charset="0"/>
                    <a:sym typeface="Arial"/>
                  </a:rPr>
                  <a:t>  </a:t>
                </a:r>
                <a14:m>
                  <m:oMath xmlns:m="http://schemas.openxmlformats.org/officeDocument/2006/math">
                    <m:d>
                      <m:dPr>
                        <m:begChr m:val="{"/>
                        <m:endChr m:val=""/>
                        <m:ctrlPr>
                          <a:rPr lang="en-US" sz="3800" i="1" kern="0" smtClean="0">
                            <a:solidFill>
                              <a:prstClr val="black"/>
                            </a:solidFill>
                            <a:latin typeface="Cambria Math" panose="02040503050406030204" pitchFamily="18" charset="0"/>
                            <a:cs typeface="Arial" panose="020B0604020202020204" pitchFamily="34" charset="0"/>
                            <a:sym typeface="Arial"/>
                          </a:rPr>
                        </m:ctrlPr>
                      </m:dPr>
                      <m:e>
                        <m:eqArr>
                          <m:eqArrPr>
                            <m:ctrlPr>
                              <a:rPr lang="en-US" sz="3800" i="1" kern="0" smtClean="0">
                                <a:solidFill>
                                  <a:prstClr val="black"/>
                                </a:solidFill>
                                <a:latin typeface="Cambria Math" panose="02040503050406030204" pitchFamily="18" charset="0"/>
                                <a:cs typeface="Arial" panose="020B0604020202020204" pitchFamily="34" charset="0"/>
                                <a:sym typeface="Arial"/>
                              </a:rPr>
                            </m:ctrlPr>
                          </m:eqArrPr>
                          <m:e>
                            <m:r>
                              <a:rPr lang="en-US" sz="3800" b="0" i="1" kern="0" smtClean="0">
                                <a:solidFill>
                                  <a:prstClr val="black"/>
                                </a:solidFill>
                                <a:latin typeface="Cambria Math" panose="02040503050406030204" pitchFamily="18" charset="0"/>
                                <a:cs typeface="Arial" panose="020B0604020202020204" pitchFamily="34" charset="0"/>
                                <a:sym typeface="Arial"/>
                              </a:rPr>
                              <m:t>𝑥</m:t>
                            </m:r>
                            <m:r>
                              <a:rPr lang="en-US" sz="3800" b="0" i="1" kern="0" smtClean="0">
                                <a:solidFill>
                                  <a:prstClr val="black"/>
                                </a:solidFill>
                                <a:latin typeface="Cambria Math" panose="02040503050406030204" pitchFamily="18" charset="0"/>
                                <a:cs typeface="Arial" panose="020B0604020202020204" pitchFamily="34" charset="0"/>
                                <a:sym typeface="Arial"/>
                              </a:rPr>
                              <m:t>+2</m:t>
                            </m:r>
                            <m:r>
                              <a:rPr lang="en-US" sz="3800" b="0" i="1" kern="0" smtClean="0">
                                <a:solidFill>
                                  <a:prstClr val="black"/>
                                </a:solidFill>
                                <a:latin typeface="Cambria Math" panose="02040503050406030204" pitchFamily="18" charset="0"/>
                                <a:cs typeface="Arial" panose="020B0604020202020204" pitchFamily="34" charset="0"/>
                                <a:sym typeface="Arial"/>
                              </a:rPr>
                              <m:t>𝑦</m:t>
                            </m:r>
                            <m:r>
                              <a:rPr lang="en-US" sz="3800" b="0" i="1" kern="0" smtClean="0">
                                <a:solidFill>
                                  <a:prstClr val="black"/>
                                </a:solidFill>
                                <a:latin typeface="Cambria Math" panose="02040503050406030204" pitchFamily="18" charset="0"/>
                                <a:cs typeface="Arial" panose="020B0604020202020204" pitchFamily="34" charset="0"/>
                                <a:sym typeface="Arial"/>
                              </a:rPr>
                              <m:t>=4</m:t>
                            </m:r>
                          </m:e>
                          <m:e>
                            <m:r>
                              <a:rPr lang="en-US" sz="3800" b="0" i="1" kern="0" smtClean="0">
                                <a:solidFill>
                                  <a:prstClr val="black"/>
                                </a:solidFill>
                                <a:latin typeface="Cambria Math" panose="02040503050406030204" pitchFamily="18" charset="0"/>
                                <a:cs typeface="Arial" panose="020B0604020202020204" pitchFamily="34" charset="0"/>
                                <a:sym typeface="Arial"/>
                              </a:rPr>
                              <m:t>𝑥</m:t>
                            </m:r>
                            <m:r>
                              <a:rPr lang="en-US" sz="3800" b="0" i="1" kern="0" smtClean="0">
                                <a:solidFill>
                                  <a:prstClr val="black"/>
                                </a:solidFill>
                                <a:latin typeface="Cambria Math" panose="02040503050406030204" pitchFamily="18" charset="0"/>
                                <a:cs typeface="Arial" panose="020B0604020202020204" pitchFamily="34" charset="0"/>
                                <a:sym typeface="Arial"/>
                              </a:rPr>
                              <m:t>−</m:t>
                            </m:r>
                            <m:r>
                              <a:rPr lang="en-US" sz="3800" b="0" i="1" kern="0" smtClean="0">
                                <a:solidFill>
                                  <a:prstClr val="black"/>
                                </a:solidFill>
                                <a:latin typeface="Cambria Math" panose="02040503050406030204" pitchFamily="18" charset="0"/>
                                <a:cs typeface="Arial" panose="020B0604020202020204" pitchFamily="34" charset="0"/>
                                <a:sym typeface="Arial"/>
                              </a:rPr>
                              <m:t>𝑦</m:t>
                            </m:r>
                            <m:r>
                              <a:rPr lang="en-US" sz="3800" b="0" i="1" kern="0" smtClean="0">
                                <a:solidFill>
                                  <a:prstClr val="black"/>
                                </a:solidFill>
                                <a:latin typeface="Cambria Math" panose="02040503050406030204" pitchFamily="18" charset="0"/>
                                <a:cs typeface="Arial" panose="020B0604020202020204" pitchFamily="34" charset="0"/>
                                <a:sym typeface="Arial"/>
                              </a:rPr>
                              <m:t>=1</m:t>
                            </m:r>
                          </m:e>
                        </m:eqArr>
                      </m:e>
                    </m:d>
                  </m:oMath>
                </a14:m>
                <a:r>
                  <a:rPr lang="en-US" sz="3800" kern="0" smtClean="0">
                    <a:solidFill>
                      <a:prstClr val="black"/>
                    </a:solidFill>
                    <a:latin typeface="Arial"/>
                    <a:cs typeface="Arial" panose="020B0604020202020204" pitchFamily="34" charset="0"/>
                    <a:sym typeface="Arial"/>
                  </a:rPr>
                  <a:t> </a:t>
                </a:r>
                <a:r>
                  <a:rPr lang="vi-VN" sz="3800" kern="0" smtClean="0">
                    <a:solidFill>
                      <a:prstClr val="black"/>
                    </a:solidFill>
                    <a:latin typeface="Arial"/>
                    <a:cs typeface="Arial" panose="020B0604020202020204" pitchFamily="34" charset="0"/>
                    <a:sym typeface="Arial"/>
                  </a:rPr>
                  <a:t>để </a:t>
                </a:r>
                <a:r>
                  <a:rPr lang="vi-VN" sz="3800" kern="0">
                    <a:solidFill>
                      <a:prstClr val="black"/>
                    </a:solidFill>
                    <a:latin typeface="Arial"/>
                    <a:cs typeface="Arial" panose="020B0604020202020204" pitchFamily="34" charset="0"/>
                    <a:sym typeface="Arial"/>
                  </a:rPr>
                  <a:t>tìm toạ độ giao điểm của hai đường thẳng </a:t>
                </a:r>
                <a14:m>
                  <m:oMath xmlns:m="http://schemas.openxmlformats.org/officeDocument/2006/math">
                    <m:r>
                      <a:rPr lang="vi-VN" sz="3800" i="1" kern="0">
                        <a:solidFill>
                          <a:prstClr val="black"/>
                        </a:solidFill>
                        <a:latin typeface="Cambria Math" panose="02040503050406030204" pitchFamily="18" charset="0"/>
                        <a:cs typeface="Arial" panose="020B0604020202020204" pitchFamily="34" charset="0"/>
                        <a:sym typeface="Arial"/>
                      </a:rPr>
                      <m:t>(</m:t>
                    </m:r>
                    <m:sSub>
                      <m:sSubPr>
                        <m:ctrlPr>
                          <a:rPr lang="vi-VN" sz="3800" i="1" kern="0">
                            <a:solidFill>
                              <a:prstClr val="black"/>
                            </a:solidFill>
                            <a:latin typeface="Cambria Math" panose="02040503050406030204" pitchFamily="18" charset="0"/>
                            <a:cs typeface="Arial" panose="020B0604020202020204" pitchFamily="34" charset="0"/>
                            <a:sym typeface="Arial"/>
                          </a:rPr>
                        </m:ctrlPr>
                      </m:sSubPr>
                      <m:e>
                        <m:r>
                          <a:rPr lang="vi-VN" sz="3800" i="1" kern="0">
                            <a:solidFill>
                              <a:prstClr val="black"/>
                            </a:solidFill>
                            <a:latin typeface="Cambria Math" panose="02040503050406030204" pitchFamily="18" charset="0"/>
                            <a:cs typeface="Arial" panose="020B0604020202020204" pitchFamily="34" charset="0"/>
                            <a:sym typeface="Arial"/>
                          </a:rPr>
                          <m:t>𝑑</m:t>
                        </m:r>
                      </m:e>
                      <m:sub>
                        <m:r>
                          <a:rPr lang="en-US" sz="3800" i="1" kern="0">
                            <a:solidFill>
                              <a:prstClr val="black"/>
                            </a:solidFill>
                            <a:latin typeface="Cambria Math" panose="02040503050406030204" pitchFamily="18" charset="0"/>
                            <a:cs typeface="Arial" panose="020B0604020202020204" pitchFamily="34" charset="0"/>
                            <a:sym typeface="Arial"/>
                          </a:rPr>
                          <m:t>1</m:t>
                        </m:r>
                      </m:sub>
                    </m:sSub>
                    <m:r>
                      <a:rPr lang="vi-VN" sz="3800" i="1" kern="0">
                        <a:solidFill>
                          <a:prstClr val="black"/>
                        </a:solidFill>
                        <a:latin typeface="Cambria Math" panose="02040503050406030204" pitchFamily="18" charset="0"/>
                        <a:cs typeface="Arial" panose="020B0604020202020204" pitchFamily="34" charset="0"/>
                        <a:sym typeface="Arial"/>
                      </a:rPr>
                      <m:t>)</m:t>
                    </m:r>
                  </m:oMath>
                </a14:m>
                <a:r>
                  <a:rPr lang="vi-VN" sz="3800" kern="0">
                    <a:solidFill>
                      <a:prstClr val="black"/>
                    </a:solidFill>
                    <a:latin typeface="Arial"/>
                    <a:cs typeface="Arial" panose="020B0604020202020204" pitchFamily="34" charset="0"/>
                    <a:sym typeface="Arial"/>
                  </a:rPr>
                  <a:t> và </a:t>
                </a:r>
                <a14:m>
                  <m:oMath xmlns:m="http://schemas.openxmlformats.org/officeDocument/2006/math">
                    <m:d>
                      <m:dPr>
                        <m:ctrlPr>
                          <a:rPr lang="vi-VN" sz="3800" i="1" kern="0">
                            <a:solidFill>
                              <a:prstClr val="black"/>
                            </a:solidFill>
                            <a:latin typeface="Cambria Math" panose="02040503050406030204" pitchFamily="18" charset="0"/>
                            <a:cs typeface="Arial" panose="020B0604020202020204" pitchFamily="34" charset="0"/>
                            <a:sym typeface="Arial"/>
                          </a:rPr>
                        </m:ctrlPr>
                      </m:dPr>
                      <m:e>
                        <m:sSub>
                          <m:sSubPr>
                            <m:ctrlPr>
                              <a:rPr lang="vi-VN" sz="3800" i="1" kern="0">
                                <a:solidFill>
                                  <a:prstClr val="black"/>
                                </a:solidFill>
                                <a:latin typeface="Cambria Math" panose="02040503050406030204" pitchFamily="18" charset="0"/>
                                <a:cs typeface="Arial" panose="020B0604020202020204" pitchFamily="34" charset="0"/>
                                <a:sym typeface="Arial"/>
                              </a:rPr>
                            </m:ctrlPr>
                          </m:sSubPr>
                          <m:e>
                            <m:r>
                              <a:rPr lang="vi-VN" sz="3800" i="1" kern="0">
                                <a:solidFill>
                                  <a:prstClr val="black"/>
                                </a:solidFill>
                                <a:latin typeface="Cambria Math" panose="02040503050406030204" pitchFamily="18" charset="0"/>
                                <a:cs typeface="Arial" panose="020B0604020202020204" pitchFamily="34" charset="0"/>
                                <a:sym typeface="Arial"/>
                              </a:rPr>
                              <m:t>𝑑</m:t>
                            </m:r>
                          </m:e>
                          <m:sub>
                            <m:r>
                              <a:rPr lang="en-US" sz="3800" i="1" kern="0">
                                <a:solidFill>
                                  <a:prstClr val="black"/>
                                </a:solidFill>
                                <a:latin typeface="Cambria Math" panose="02040503050406030204" pitchFamily="18" charset="0"/>
                                <a:cs typeface="Arial" panose="020B0604020202020204" pitchFamily="34" charset="0"/>
                                <a:sym typeface="Arial"/>
                              </a:rPr>
                              <m:t>2</m:t>
                            </m:r>
                          </m:sub>
                        </m:sSub>
                      </m:e>
                    </m:d>
                    <m:r>
                      <a:rPr lang="en-US" sz="3800" b="0" i="0" kern="0" smtClean="0">
                        <a:solidFill>
                          <a:prstClr val="black"/>
                        </a:solidFill>
                        <a:latin typeface="Cambria Math" panose="02040503050406030204" pitchFamily="18" charset="0"/>
                        <a:cs typeface="Arial" panose="020B0604020202020204" pitchFamily="34" charset="0"/>
                        <a:sym typeface="Arial"/>
                      </a:rPr>
                      <m:t>.</m:t>
                    </m:r>
                  </m:oMath>
                </a14:m>
                <a:endParaRPr kumimoji="0" lang="en-US" sz="3800" b="0" i="0" u="none" strike="noStrike" kern="0" cap="none" spc="0" normalizeH="0" baseline="0" noProof="0" smtClean="0">
                  <a:ln>
                    <a:noFill/>
                  </a:ln>
                  <a:solidFill>
                    <a:prstClr val="black"/>
                  </a:solidFill>
                  <a:effectLst/>
                  <a:uLnTx/>
                  <a:uFillTx/>
                  <a:latin typeface="Arial"/>
                  <a:cs typeface="Arial" panose="020B0604020202020204" pitchFamily="34" charset="0"/>
                  <a:sym typeface="Arial"/>
                </a:endParaRPr>
              </a:p>
            </p:txBody>
          </p:sp>
        </mc:Choice>
        <mc:Fallback xmlns="">
          <p:sp>
            <p:nvSpPr>
              <p:cNvPr id="13" name="Rectangle 12"/>
              <p:cNvSpPr>
                <a:spLocks noRot="1" noChangeAspect="1" noMove="1" noResize="1" noEditPoints="1" noAdjustHandles="1" noChangeArrowheads="1" noChangeShapeType="1" noTextEdit="1"/>
              </p:cNvSpPr>
              <p:nvPr/>
            </p:nvSpPr>
            <p:spPr>
              <a:xfrm>
                <a:off x="152400" y="38100"/>
                <a:ext cx="17907000" cy="4815421"/>
              </a:xfrm>
              <a:prstGeom prst="rect">
                <a:avLst/>
              </a:prstGeom>
              <a:blipFill>
                <a:blip r:embed="rId8"/>
                <a:stretch>
                  <a:fillRect l="-1123" r="-1089" b="-29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3733800" y="5600700"/>
                <a:ext cx="14325600" cy="4474174"/>
              </a:xfrm>
              <a:prstGeom prst="rect">
                <a:avLst/>
              </a:prstGeom>
            </p:spPr>
            <p:txBody>
              <a:bodyPr wrap="square">
                <a:spAutoFit/>
              </a:bodyPr>
              <a:lstStyle/>
              <a:p>
                <a:pPr algn="just">
                  <a:lnSpc>
                    <a:spcPct val="120000"/>
                  </a:lnSpc>
                </a:pPr>
                <a14:m>
                  <m:oMathPara xmlns:m="http://schemas.openxmlformats.org/officeDocument/2006/math">
                    <m:oMathParaPr>
                      <m:jc m:val="left"/>
                    </m:oMathParaPr>
                    <m:oMath xmlns:m="http://schemas.openxmlformats.org/officeDocument/2006/math">
                      <m:r>
                        <m:rPr>
                          <m:nor/>
                        </m:rPr>
                        <a:rPr lang="fr-FR" sz="3800" smtClean="0">
                          <a:latin typeface="Arial" panose="020B0604020202020204" pitchFamily="34" charset="0"/>
                          <a:ea typeface="Calibri" panose="020F0502020204030204" pitchFamily="34" charset="0"/>
                          <a:cs typeface="Arial" panose="020B0604020202020204" pitchFamily="34" charset="0"/>
                        </a:rPr>
                        <m:t>a</m:t>
                      </m:r>
                      <m:r>
                        <m:rPr>
                          <m:nor/>
                        </m:rPr>
                        <a:rPr lang="fr-FR" sz="3800" smtClean="0">
                          <a:latin typeface="Arial" panose="020B0604020202020204" pitchFamily="34" charset="0"/>
                          <a:ea typeface="Calibri" panose="020F0502020204030204" pitchFamily="34" charset="0"/>
                          <a:cs typeface="Arial" panose="020B0604020202020204" pitchFamily="34" charset="0"/>
                        </a:rPr>
                        <m:t>) </m:t>
                      </m:r>
                      <m:r>
                        <m:rPr>
                          <m:nor/>
                        </m:rPr>
                        <a:rPr lang="fr-FR" sz="3800" smtClean="0">
                          <a:latin typeface="Arial" panose="020B0604020202020204" pitchFamily="34" charset="0"/>
                          <a:ea typeface="Calibri" panose="020F0502020204030204" pitchFamily="34" charset="0"/>
                          <a:cs typeface="Arial" panose="020B0604020202020204" pitchFamily="34" charset="0"/>
                        </a:rPr>
                        <m:t>Ta</m:t>
                      </m:r>
                      <m:r>
                        <m:rPr>
                          <m:nor/>
                        </m:rPr>
                        <a:rPr lang="fr-FR" sz="3800" smtClean="0">
                          <a:latin typeface="Arial" panose="020B0604020202020204" pitchFamily="34" charset="0"/>
                          <a:ea typeface="Calibri" panose="020F0502020204030204" pitchFamily="34" charset="0"/>
                          <a:cs typeface="Arial" panose="020B0604020202020204" pitchFamily="34" charset="0"/>
                        </a:rPr>
                        <m:t> </m:t>
                      </m:r>
                      <m:r>
                        <m:rPr>
                          <m:nor/>
                        </m:rPr>
                        <a:rPr lang="fr-FR" sz="3800" smtClean="0">
                          <a:latin typeface="Arial" panose="020B0604020202020204" pitchFamily="34" charset="0"/>
                          <a:ea typeface="Calibri" panose="020F0502020204030204" pitchFamily="34" charset="0"/>
                          <a:cs typeface="Arial" panose="020B0604020202020204" pitchFamily="34" charset="0"/>
                        </a:rPr>
                        <m:t>c</m:t>
                      </m:r>
                      <m:r>
                        <m:rPr>
                          <m:nor/>
                        </m:rPr>
                        <a:rPr lang="fr-FR" sz="3800" smtClean="0">
                          <a:latin typeface="Arial" panose="020B0604020202020204" pitchFamily="34" charset="0"/>
                          <a:ea typeface="Calibri" panose="020F0502020204030204" pitchFamily="34" charset="0"/>
                          <a:cs typeface="Arial" panose="020B0604020202020204" pitchFamily="34" charset="0"/>
                        </a:rPr>
                        <m:t>ó </m:t>
                      </m:r>
                      <m:r>
                        <a:rPr lang="fr-FR" sz="3800" i="1">
                          <a:latin typeface="Cambria Math" panose="02040503050406030204" pitchFamily="18" charset="0"/>
                          <a:ea typeface="Calibri" panose="020F0502020204030204" pitchFamily="34" charset="0"/>
                          <a:cs typeface="Times New Roman" panose="02020603050405020304" pitchFamily="18" charset="0"/>
                        </a:rPr>
                        <m:t>𝑥</m:t>
                      </m:r>
                      <m:r>
                        <a:rPr lang="fr-FR" sz="3800" i="1">
                          <a:latin typeface="Cambria Math" panose="02040503050406030204" pitchFamily="18" charset="0"/>
                          <a:ea typeface="Calibri" panose="020F0502020204030204" pitchFamily="34" charset="0"/>
                          <a:cs typeface="Times New Roman" panose="02020603050405020304" pitchFamily="18" charset="0"/>
                        </a:rPr>
                        <m:t>+2</m:t>
                      </m:r>
                      <m:r>
                        <a:rPr lang="fr-FR" sz="3800" i="1">
                          <a:latin typeface="Cambria Math" panose="02040503050406030204" pitchFamily="18" charset="0"/>
                          <a:ea typeface="Calibri" panose="020F0502020204030204" pitchFamily="34" charset="0"/>
                          <a:cs typeface="Times New Roman" panose="02020603050405020304" pitchFamily="18" charset="0"/>
                        </a:rPr>
                        <m:t>𝑦</m:t>
                      </m:r>
                      <m:r>
                        <a:rPr lang="fr-FR" sz="3800" i="1">
                          <a:latin typeface="Cambria Math" panose="02040503050406030204" pitchFamily="18" charset="0"/>
                          <a:ea typeface="Calibri" panose="020F0502020204030204" pitchFamily="34" charset="0"/>
                          <a:cs typeface="Times New Roman" panose="02020603050405020304" pitchFamily="18" charset="0"/>
                        </a:rPr>
                        <m:t>=4</m:t>
                      </m:r>
                      <m:r>
                        <m:rPr>
                          <m:nor/>
                        </m:rPr>
                        <a:rPr lang="fr-FR" sz="3800">
                          <a:latin typeface="Arial" panose="020B0604020202020204" pitchFamily="34" charset="0"/>
                          <a:ea typeface="Calibri" panose="020F0502020204030204" pitchFamily="34" charset="0"/>
                          <a:cs typeface="Arial" panose="020B0604020202020204" pitchFamily="34" charset="0"/>
                        </a:rPr>
                        <m:t> </m:t>
                      </m:r>
                      <m:r>
                        <m:rPr>
                          <m:nor/>
                        </m:rPr>
                        <a:rPr lang="fr-FR" sz="3800">
                          <a:latin typeface="Arial" panose="020B0604020202020204" pitchFamily="34" charset="0"/>
                          <a:ea typeface="Calibri" panose="020F0502020204030204" pitchFamily="34" charset="0"/>
                          <a:cs typeface="Arial" panose="020B0604020202020204" pitchFamily="34" charset="0"/>
                        </a:rPr>
                        <m:t>hay</m:t>
                      </m:r>
                      <m:r>
                        <m:rPr>
                          <m:nor/>
                        </m:rPr>
                        <a:rPr lang="fr-FR" sz="3800">
                          <a:latin typeface="Arial" panose="020B0604020202020204" pitchFamily="34" charset="0"/>
                          <a:ea typeface="Calibri" panose="020F0502020204030204" pitchFamily="34" charset="0"/>
                          <a:cs typeface="Arial" panose="020B0604020202020204" pitchFamily="34" charset="0"/>
                        </a:rPr>
                        <m:t> </m:t>
                      </m:r>
                      <m:r>
                        <a:rPr lang="fr-FR" sz="3800" i="1">
                          <a:latin typeface="Cambria Math" panose="02040503050406030204" pitchFamily="18" charset="0"/>
                          <a:ea typeface="Calibri" panose="020F0502020204030204" pitchFamily="34" charset="0"/>
                          <a:cs typeface="Times New Roman" panose="02020603050405020304" pitchFamily="18" charset="0"/>
                        </a:rPr>
                        <m:t>2</m:t>
                      </m:r>
                      <m:r>
                        <a:rPr lang="fr-FR" sz="3800" i="1">
                          <a:latin typeface="Cambria Math" panose="02040503050406030204" pitchFamily="18" charset="0"/>
                          <a:ea typeface="Calibri" panose="020F0502020204030204" pitchFamily="34" charset="0"/>
                          <a:cs typeface="Times New Roman" panose="02020603050405020304" pitchFamily="18" charset="0"/>
                        </a:rPr>
                        <m:t>𝑦</m:t>
                      </m:r>
                      <m:r>
                        <a:rPr lang="fr-FR" sz="3800" i="1">
                          <a:latin typeface="Cambria Math" panose="02040503050406030204" pitchFamily="18" charset="0"/>
                          <a:ea typeface="Calibri" panose="020F0502020204030204" pitchFamily="34" charset="0"/>
                          <a:cs typeface="Times New Roman" panose="02020603050405020304" pitchFamily="18" charset="0"/>
                        </a:rPr>
                        <m:t>=4−</m:t>
                      </m:r>
                      <m:r>
                        <a:rPr lang="fr-FR" sz="3800" i="1">
                          <a:latin typeface="Cambria Math" panose="02040503050406030204" pitchFamily="18" charset="0"/>
                          <a:ea typeface="Calibri" panose="020F0502020204030204" pitchFamily="34" charset="0"/>
                          <a:cs typeface="Times New Roman" panose="02020603050405020304" pitchFamily="18" charset="0"/>
                        </a:rPr>
                        <m:t>𝑥</m:t>
                      </m:r>
                      <m:r>
                        <m:rPr>
                          <m:nor/>
                        </m:rPr>
                        <a:rPr lang="fr-FR" sz="3800">
                          <a:latin typeface="Arial" panose="020B0604020202020204" pitchFamily="34" charset="0"/>
                          <a:ea typeface="Calibri" panose="020F0502020204030204" pitchFamily="34" charset="0"/>
                          <a:cs typeface="Arial" panose="020B0604020202020204" pitchFamily="34" charset="0"/>
                        </a:rPr>
                        <m:t> </m:t>
                      </m:r>
                      <m:r>
                        <m:rPr>
                          <m:nor/>
                        </m:rPr>
                        <a:rPr lang="fr-FR" sz="3800">
                          <a:latin typeface="Arial" panose="020B0604020202020204" pitchFamily="34" charset="0"/>
                          <a:ea typeface="Calibri" panose="020F0502020204030204" pitchFamily="34" charset="0"/>
                          <a:cs typeface="Arial" panose="020B0604020202020204" pitchFamily="34" charset="0"/>
                        </a:rPr>
                        <m:t>n</m:t>
                      </m:r>
                      <m:r>
                        <m:rPr>
                          <m:nor/>
                        </m:rPr>
                        <a:rPr lang="fr-FR" sz="3800">
                          <a:latin typeface="Arial" panose="020B0604020202020204" pitchFamily="34" charset="0"/>
                          <a:ea typeface="Calibri" panose="020F0502020204030204" pitchFamily="34" charset="0"/>
                          <a:cs typeface="Arial" panose="020B0604020202020204" pitchFamily="34" charset="0"/>
                        </a:rPr>
                        <m:t>ê</m:t>
                      </m:r>
                      <m:r>
                        <m:rPr>
                          <m:nor/>
                        </m:rPr>
                        <a:rPr lang="fr-FR" sz="3800">
                          <a:latin typeface="Arial" panose="020B0604020202020204" pitchFamily="34" charset="0"/>
                          <a:ea typeface="Calibri" panose="020F0502020204030204" pitchFamily="34" charset="0"/>
                          <a:cs typeface="Arial" panose="020B0604020202020204" pitchFamily="34" charset="0"/>
                        </a:rPr>
                        <m:t>n</m:t>
                      </m:r>
                      <m:r>
                        <a:rPr lang="en-US" sz="3800" b="0" i="1" smtClean="0">
                          <a:latin typeface="Cambria Math" panose="02040503050406030204" pitchFamily="18" charset="0"/>
                          <a:ea typeface="Calibri" panose="020F0502020204030204" pitchFamily="34" charset="0"/>
                          <a:cs typeface="Arial" panose="020B0604020202020204" pitchFamily="34" charset="0"/>
                        </a:rPr>
                        <m:t> </m:t>
                      </m:r>
                      <m:r>
                        <a:rPr lang="fr-FR" sz="3800" i="1">
                          <a:effectLst/>
                          <a:latin typeface="Cambria Math" panose="02040503050406030204" pitchFamily="18" charset="0"/>
                          <a:ea typeface="Calibri" panose="020F0502020204030204" pitchFamily="34" charset="0"/>
                          <a:cs typeface="Times New Roman" panose="02020603050405020304" pitchFamily="18" charset="0"/>
                        </a:rPr>
                        <m:t>𝑦</m:t>
                      </m:r>
                      <m:r>
                        <a:rPr lang="fr-FR" sz="3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800" i="1">
                              <a:effectLst/>
                              <a:latin typeface="Cambria Math" panose="02040503050406030204" pitchFamily="18" charset="0"/>
                              <a:ea typeface="Calibri" panose="020F0502020204030204" pitchFamily="34" charset="0"/>
                              <a:cs typeface="Times New Roman" panose="02020603050405020304" pitchFamily="18" charset="0"/>
                            </a:rPr>
                            <m:t>−</m:t>
                          </m:r>
                          <m:r>
                            <a:rPr lang="fr-FR" sz="3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800" i="1">
                              <a:effectLst/>
                              <a:latin typeface="Cambria Math" panose="02040503050406030204" pitchFamily="18" charset="0"/>
                              <a:ea typeface="Calibri" panose="020F0502020204030204" pitchFamily="34" charset="0"/>
                              <a:cs typeface="Times New Roman" panose="02020603050405020304" pitchFamily="18" charset="0"/>
                            </a:rPr>
                            <m:t>+4</m:t>
                          </m:r>
                        </m:num>
                        <m:den>
                          <m:r>
                            <a:rPr lang="fr-FR" sz="3800" i="1">
                              <a:effectLst/>
                              <a:latin typeface="Cambria Math" panose="02040503050406030204" pitchFamily="18" charset="0"/>
                              <a:ea typeface="Calibri" panose="020F0502020204030204" pitchFamily="34" charset="0"/>
                              <a:cs typeface="Times New Roman" panose="02020603050405020304" pitchFamily="18" charset="0"/>
                            </a:rPr>
                            <m:t>2</m:t>
                          </m:r>
                        </m:den>
                      </m:f>
                      <m:r>
                        <a:rPr lang="fr-FR" sz="3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800" i="1">
                              <a:effectLst/>
                              <a:latin typeface="Cambria Math" panose="02040503050406030204" pitchFamily="18" charset="0"/>
                              <a:ea typeface="Calibri" panose="020F0502020204030204" pitchFamily="34" charset="0"/>
                              <a:cs typeface="Times New Roman" panose="02020603050405020304" pitchFamily="18" charset="0"/>
                            </a:rPr>
                            <m:t>1</m:t>
                          </m:r>
                        </m:num>
                        <m:den>
                          <m:r>
                            <a:rPr lang="fr-FR" sz="3800" i="1">
                              <a:effectLst/>
                              <a:latin typeface="Cambria Math" panose="02040503050406030204" pitchFamily="18" charset="0"/>
                              <a:ea typeface="Calibri" panose="020F0502020204030204" pitchFamily="34" charset="0"/>
                              <a:cs typeface="Times New Roman" panose="02020603050405020304" pitchFamily="18" charset="0"/>
                            </a:rPr>
                            <m:t>2</m:t>
                          </m:r>
                        </m:den>
                      </m:f>
                      <m:r>
                        <a:rPr lang="fr-FR" sz="3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800" i="1">
                          <a:effectLst/>
                          <a:latin typeface="Cambria Math" panose="02040503050406030204" pitchFamily="18" charset="0"/>
                          <a:ea typeface="Calibri" panose="020F0502020204030204" pitchFamily="34" charset="0"/>
                          <a:cs typeface="Times New Roman" panose="02020603050405020304" pitchFamily="18" charset="0"/>
                        </a:rPr>
                        <m:t>+2</m:t>
                      </m:r>
                    </m:oMath>
                  </m:oMathPara>
                </a14:m>
                <a:endParaRPr lang="en-US" sz="3800">
                  <a:effectLst/>
                  <a:latin typeface="Arial" panose="020B0604020202020204" pitchFamily="34" charset="0"/>
                  <a:ea typeface="Calibri" panose="020F0502020204030204" pitchFamily="34" charset="0"/>
                  <a:cs typeface="Arial" panose="020B0604020202020204" pitchFamily="34" charset="0"/>
                </a:endParaRPr>
              </a:p>
              <a:p>
                <a:pPr algn="just">
                  <a:lnSpc>
                    <a:spcPct val="120000"/>
                  </a:lnSpc>
                </a:pPr>
                <a14:m>
                  <m:oMathPara xmlns:m="http://schemas.openxmlformats.org/officeDocument/2006/math">
                    <m:oMathParaPr>
                      <m:jc m:val="left"/>
                    </m:oMathParaPr>
                    <m:oMath xmlns:m="http://schemas.openxmlformats.org/officeDocument/2006/math">
                      <m:r>
                        <m:rPr>
                          <m:nor/>
                        </m:rPr>
                        <a:rPr lang="fr-FR" sz="3800">
                          <a:latin typeface="Arial" panose="020B0604020202020204" pitchFamily="34" charset="0"/>
                          <a:ea typeface="Calibri" panose="020F0502020204030204" pitchFamily="34" charset="0"/>
                          <a:cs typeface="Arial" panose="020B0604020202020204" pitchFamily="34" charset="0"/>
                        </a:rPr>
                        <m:t>Suy</m:t>
                      </m:r>
                      <m:r>
                        <m:rPr>
                          <m:nor/>
                        </m:rPr>
                        <a:rPr lang="fr-FR" sz="3800">
                          <a:latin typeface="Arial" panose="020B0604020202020204" pitchFamily="34" charset="0"/>
                          <a:ea typeface="Calibri" panose="020F0502020204030204" pitchFamily="34" charset="0"/>
                          <a:cs typeface="Arial" panose="020B0604020202020204" pitchFamily="34" charset="0"/>
                        </a:rPr>
                        <m:t> </m:t>
                      </m:r>
                      <m:r>
                        <m:rPr>
                          <m:nor/>
                        </m:rPr>
                        <a:rPr lang="fr-FR" sz="3800">
                          <a:latin typeface="Arial" panose="020B0604020202020204" pitchFamily="34" charset="0"/>
                          <a:ea typeface="Calibri" panose="020F0502020204030204" pitchFamily="34" charset="0"/>
                          <a:cs typeface="Arial" panose="020B0604020202020204" pitchFamily="34" charset="0"/>
                        </a:rPr>
                        <m:t>ra</m:t>
                      </m:r>
                      <m:r>
                        <a:rPr lang="en-US" sz="3800" b="0" i="1" smtClean="0">
                          <a:latin typeface="Cambria Math" panose="02040503050406030204" pitchFamily="18" charset="0"/>
                          <a:ea typeface="Calibri" panose="020F0502020204030204" pitchFamily="34" charset="0"/>
                          <a:cs typeface="Arial" panose="020B0604020202020204" pitchFamily="34" charset="0"/>
                        </a:rPr>
                        <m:t> </m:t>
                      </m:r>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sSub>
                            <m:sSub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3800" i="1">
                                  <a:effectLst/>
                                  <a:latin typeface="Cambria Math" panose="02040503050406030204" pitchFamily="18" charset="0"/>
                                  <a:ea typeface="Calibri" panose="020F0502020204030204" pitchFamily="34" charset="0"/>
                                  <a:cs typeface="Times New Roman" panose="02020603050405020304" pitchFamily="18" charset="0"/>
                                </a:rPr>
                                <m:t>𝑑</m:t>
                              </m:r>
                            </m:e>
                            <m:sub>
                              <m:r>
                                <a:rPr lang="fr-FR" sz="3800" i="1">
                                  <a:effectLst/>
                                  <a:latin typeface="Cambria Math" panose="02040503050406030204" pitchFamily="18" charset="0"/>
                                  <a:ea typeface="Calibri" panose="020F0502020204030204" pitchFamily="34" charset="0"/>
                                  <a:cs typeface="Times New Roman" panose="02020603050405020304" pitchFamily="18" charset="0"/>
                                </a:rPr>
                                <m:t>1</m:t>
                              </m:r>
                            </m:sub>
                          </m:sSub>
                        </m:e>
                      </m:d>
                      <m:r>
                        <a:rPr lang="fr-FR" sz="3800" i="1">
                          <a:effectLst/>
                          <a:latin typeface="Cambria Math" panose="02040503050406030204" pitchFamily="18" charset="0"/>
                          <a:ea typeface="Calibri" panose="020F0502020204030204" pitchFamily="34" charset="0"/>
                          <a:cs typeface="Times New Roman" panose="02020603050405020304" pitchFamily="18" charset="0"/>
                        </a:rPr>
                        <m:t>:</m:t>
                      </m:r>
                      <m:r>
                        <a:rPr lang="fr-FR" sz="3800" i="1">
                          <a:effectLst/>
                          <a:latin typeface="Cambria Math" panose="02040503050406030204" pitchFamily="18" charset="0"/>
                          <a:ea typeface="Calibri" panose="020F0502020204030204" pitchFamily="34" charset="0"/>
                          <a:cs typeface="Times New Roman" panose="02020603050405020304" pitchFamily="18" charset="0"/>
                        </a:rPr>
                        <m:t>𝑦</m:t>
                      </m:r>
                      <m:r>
                        <a:rPr lang="fr-FR" sz="3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800" i="1">
                              <a:effectLst/>
                              <a:latin typeface="Cambria Math" panose="02040503050406030204" pitchFamily="18" charset="0"/>
                              <a:ea typeface="Calibri" panose="020F0502020204030204" pitchFamily="34" charset="0"/>
                              <a:cs typeface="Times New Roman" panose="02020603050405020304" pitchFamily="18" charset="0"/>
                            </a:rPr>
                            <m:t>1</m:t>
                          </m:r>
                        </m:num>
                        <m:den>
                          <m:r>
                            <a:rPr lang="fr-FR" sz="3800" i="1">
                              <a:effectLst/>
                              <a:latin typeface="Cambria Math" panose="02040503050406030204" pitchFamily="18" charset="0"/>
                              <a:ea typeface="Calibri" panose="020F0502020204030204" pitchFamily="34" charset="0"/>
                              <a:cs typeface="Times New Roman" panose="02020603050405020304" pitchFamily="18" charset="0"/>
                            </a:rPr>
                            <m:t>2</m:t>
                          </m:r>
                        </m:den>
                      </m:f>
                      <m:r>
                        <a:rPr lang="fr-FR" sz="3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800" i="1">
                          <a:effectLst/>
                          <a:latin typeface="Cambria Math" panose="02040503050406030204" pitchFamily="18" charset="0"/>
                          <a:ea typeface="Calibri" panose="020F0502020204030204" pitchFamily="34" charset="0"/>
                          <a:cs typeface="Times New Roman" panose="02020603050405020304" pitchFamily="18" charset="0"/>
                        </a:rPr>
                        <m:t>+2</m:t>
                      </m:r>
                    </m:oMath>
                  </m:oMathPara>
                </a14:m>
                <a:endParaRPr lang="en-US" sz="38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fr-FR" sz="3800">
                    <a:effectLst/>
                    <a:latin typeface="Arial" panose="020B0604020202020204" pitchFamily="34" charset="0"/>
                    <a:ea typeface="Calibri" panose="020F0502020204030204" pitchFamily="34" charset="0"/>
                    <a:cs typeface="Arial" panose="020B0604020202020204" pitchFamily="34" charset="0"/>
                  </a:rPr>
                  <a:t>+ Cho </a:t>
                </a:r>
                <a14:m>
                  <m:oMath xmlns:m="http://schemas.openxmlformats.org/officeDocument/2006/math">
                    <m:r>
                      <a:rPr lang="fr-FR" sz="3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800" i="1">
                        <a:effectLst/>
                        <a:latin typeface="Cambria Math" panose="02040503050406030204" pitchFamily="18" charset="0"/>
                        <a:ea typeface="Calibri" panose="020F0502020204030204" pitchFamily="34" charset="0"/>
                        <a:cs typeface="Times New Roman" panose="02020603050405020304" pitchFamily="18" charset="0"/>
                      </a:rPr>
                      <m:t>=0</m:t>
                    </m:r>
                  </m:oMath>
                </a14:m>
                <a:r>
                  <a:rPr lang="fr-FR" sz="3800">
                    <a:effectLst/>
                    <a:latin typeface="Arial" panose="020B0604020202020204" pitchFamily="34" charset="0"/>
                    <a:ea typeface="Calibri" panose="020F0502020204030204" pitchFamily="34" charset="0"/>
                    <a:cs typeface="Arial" panose="020B0604020202020204" pitchFamily="34" charset="0"/>
                  </a:rPr>
                  <a:t> thì </a:t>
                </a:r>
                <a14:m>
                  <m:oMath xmlns:m="http://schemas.openxmlformats.org/officeDocument/2006/math">
                    <m:r>
                      <a:rPr lang="fr-FR" sz="3800" i="1">
                        <a:effectLst/>
                        <a:latin typeface="Cambria Math" panose="02040503050406030204" pitchFamily="18" charset="0"/>
                        <a:ea typeface="Calibri" panose="020F0502020204030204" pitchFamily="34" charset="0"/>
                        <a:cs typeface="Times New Roman" panose="02020603050405020304" pitchFamily="18" charset="0"/>
                      </a:rPr>
                      <m:t>𝑦</m:t>
                    </m:r>
                    <m:r>
                      <a:rPr lang="fr-FR" sz="3800" i="1">
                        <a:effectLst/>
                        <a:latin typeface="Cambria Math" panose="02040503050406030204" pitchFamily="18" charset="0"/>
                        <a:ea typeface="Calibri" panose="020F0502020204030204" pitchFamily="34" charset="0"/>
                        <a:cs typeface="Times New Roman" panose="02020603050405020304" pitchFamily="18" charset="0"/>
                      </a:rPr>
                      <m:t>=2⇒</m:t>
                    </m:r>
                  </m:oMath>
                </a14:m>
                <a:r>
                  <a:rPr lang="fr-FR" sz="3800">
                    <a:effectLst/>
                    <a:latin typeface="Arial" panose="020B0604020202020204" pitchFamily="34" charset="0"/>
                    <a:ea typeface="Calibri" panose="020F0502020204030204" pitchFamily="34" charset="0"/>
                    <a:cs typeface="Arial" panose="020B0604020202020204" pitchFamily="34" charset="0"/>
                  </a:rPr>
                  <a:t> </a:t>
                </a:r>
                <a:r>
                  <a:rPr lang="fr-FR" sz="3800" smtClean="0">
                    <a:effectLst/>
                    <a:latin typeface="Arial" panose="020B0604020202020204" pitchFamily="34" charset="0"/>
                    <a:ea typeface="Calibri" panose="020F0502020204030204" pitchFamily="34" charset="0"/>
                    <a:cs typeface="Arial" panose="020B0604020202020204" pitchFamily="34" charset="0"/>
                  </a:rPr>
                  <a:t>Đường </a:t>
                </a:r>
                <a:r>
                  <a:rPr lang="fr-FR" sz="3800">
                    <a:effectLst/>
                    <a:latin typeface="Arial" panose="020B0604020202020204" pitchFamily="34" charset="0"/>
                    <a:ea typeface="Calibri" panose="020F0502020204030204" pitchFamily="34" charset="0"/>
                    <a:cs typeface="Arial" panose="020B0604020202020204" pitchFamily="34" charset="0"/>
                  </a:rPr>
                  <a:t>thẳng </a:t>
                </a:r>
                <a14:m>
                  <m:oMath xmlns:m="http://schemas.openxmlformats.org/officeDocument/2006/math">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sSub>
                          <m:sSub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3800" i="1">
                                <a:effectLst/>
                                <a:latin typeface="Cambria Math" panose="02040503050406030204" pitchFamily="18" charset="0"/>
                                <a:ea typeface="Calibri" panose="020F0502020204030204" pitchFamily="34" charset="0"/>
                                <a:cs typeface="Times New Roman" panose="02020603050405020304" pitchFamily="18" charset="0"/>
                              </a:rPr>
                              <m:t>𝑑</m:t>
                            </m:r>
                          </m:e>
                          <m:sub>
                            <m:r>
                              <a:rPr lang="fr-FR" sz="3800" i="1">
                                <a:effectLst/>
                                <a:latin typeface="Cambria Math" panose="02040503050406030204" pitchFamily="18" charset="0"/>
                                <a:ea typeface="Calibri" panose="020F0502020204030204" pitchFamily="34" charset="0"/>
                                <a:cs typeface="Times New Roman" panose="02020603050405020304" pitchFamily="18" charset="0"/>
                              </a:rPr>
                              <m:t>1</m:t>
                            </m:r>
                          </m:sub>
                        </m:sSub>
                      </m:e>
                    </m:d>
                  </m:oMath>
                </a14:m>
                <a:r>
                  <a:rPr lang="fr-FR" sz="3800">
                    <a:effectLst/>
                    <a:latin typeface="Arial" panose="020B0604020202020204" pitchFamily="34" charset="0"/>
                    <a:ea typeface="Calibri" panose="020F0502020204030204" pitchFamily="34" charset="0"/>
                    <a:cs typeface="Arial" panose="020B0604020202020204" pitchFamily="34" charset="0"/>
                  </a:rPr>
                  <a:t> đi qua </a:t>
                </a:r>
                <a14:m>
                  <m:oMath xmlns:m="http://schemas.openxmlformats.org/officeDocument/2006/math">
                    <m:r>
                      <a:rPr lang="fr-FR" sz="3800" i="1">
                        <a:effectLst/>
                        <a:latin typeface="Cambria Math" panose="02040503050406030204" pitchFamily="18" charset="0"/>
                        <a:ea typeface="Calibri" panose="020F0502020204030204" pitchFamily="34" charset="0"/>
                        <a:cs typeface="Times New Roman" panose="02020603050405020304" pitchFamily="18" charset="0"/>
                      </a:rPr>
                      <m:t>𝐴</m:t>
                    </m:r>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3800" i="1">
                            <a:effectLst/>
                            <a:latin typeface="Cambria Math" panose="02040503050406030204" pitchFamily="18" charset="0"/>
                            <a:ea typeface="Calibri" panose="020F0502020204030204" pitchFamily="34" charset="0"/>
                            <a:cs typeface="Times New Roman" panose="02020603050405020304" pitchFamily="18" charset="0"/>
                          </a:rPr>
                          <m:t>0;2</m:t>
                        </m:r>
                      </m:e>
                    </m:d>
                  </m:oMath>
                </a14:m>
                <a:endParaRPr lang="en-US" sz="38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fr-FR" sz="3800">
                    <a:effectLst/>
                    <a:latin typeface="Arial" panose="020B0604020202020204" pitchFamily="34" charset="0"/>
                    <a:ea typeface="Calibri" panose="020F0502020204030204" pitchFamily="34" charset="0"/>
                    <a:cs typeface="Arial" panose="020B0604020202020204" pitchFamily="34" charset="0"/>
                  </a:rPr>
                  <a:t>+ Cho </a:t>
                </a:r>
                <a14:m>
                  <m:oMath xmlns:m="http://schemas.openxmlformats.org/officeDocument/2006/math">
                    <m:r>
                      <a:rPr lang="fr-FR" sz="3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800" i="1">
                        <a:effectLst/>
                        <a:latin typeface="Cambria Math" panose="02040503050406030204" pitchFamily="18" charset="0"/>
                        <a:ea typeface="Calibri" panose="020F0502020204030204" pitchFamily="34" charset="0"/>
                        <a:cs typeface="Times New Roman" panose="02020603050405020304" pitchFamily="18" charset="0"/>
                      </a:rPr>
                      <m:t>=4</m:t>
                    </m:r>
                  </m:oMath>
                </a14:m>
                <a:r>
                  <a:rPr lang="fr-FR" sz="3800">
                    <a:effectLst/>
                    <a:latin typeface="Arial" panose="020B0604020202020204" pitchFamily="34" charset="0"/>
                    <a:ea typeface="Calibri" panose="020F0502020204030204" pitchFamily="34" charset="0"/>
                    <a:cs typeface="Arial" panose="020B0604020202020204" pitchFamily="34" charset="0"/>
                  </a:rPr>
                  <a:t> thì </a:t>
                </a:r>
                <a14:m>
                  <m:oMath xmlns:m="http://schemas.openxmlformats.org/officeDocument/2006/math">
                    <m:r>
                      <a:rPr lang="fr-FR" sz="3800" i="1">
                        <a:effectLst/>
                        <a:latin typeface="Cambria Math" panose="02040503050406030204" pitchFamily="18" charset="0"/>
                        <a:ea typeface="Calibri" panose="020F0502020204030204" pitchFamily="34" charset="0"/>
                        <a:cs typeface="Times New Roman" panose="02020603050405020304" pitchFamily="18" charset="0"/>
                      </a:rPr>
                      <m:t>𝑦</m:t>
                    </m:r>
                    <m:r>
                      <a:rPr lang="fr-FR" sz="3800" i="1">
                        <a:effectLst/>
                        <a:latin typeface="Cambria Math" panose="02040503050406030204" pitchFamily="18" charset="0"/>
                        <a:ea typeface="Calibri" panose="020F0502020204030204" pitchFamily="34" charset="0"/>
                        <a:cs typeface="Times New Roman" panose="02020603050405020304" pitchFamily="18" charset="0"/>
                      </a:rPr>
                      <m:t>=0</m:t>
                    </m:r>
                  </m:oMath>
                </a14:m>
                <a:r>
                  <a:rPr lang="fr-FR" sz="380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800" i="1">
                        <a:latin typeface="Cambria Math" panose="02040503050406030204" pitchFamily="18" charset="0"/>
                        <a:ea typeface="Calibri" panose="020F0502020204030204" pitchFamily="34" charset="0"/>
                        <a:cs typeface="Times New Roman" panose="02020603050405020304" pitchFamily="18" charset="0"/>
                      </a:rPr>
                      <m:t>⇒</m:t>
                    </m:r>
                  </m:oMath>
                </a14:m>
                <a:r>
                  <a:rPr lang="fr-FR" sz="3800" smtClean="0">
                    <a:effectLst/>
                    <a:latin typeface="Arial" panose="020B0604020202020204" pitchFamily="34" charset="0"/>
                    <a:ea typeface="Calibri" panose="020F0502020204030204" pitchFamily="34" charset="0"/>
                    <a:cs typeface="Arial" panose="020B0604020202020204" pitchFamily="34" charset="0"/>
                  </a:rPr>
                  <a:t> Đường </a:t>
                </a:r>
                <a:r>
                  <a:rPr lang="fr-FR" sz="3800">
                    <a:effectLst/>
                    <a:latin typeface="Arial" panose="020B0604020202020204" pitchFamily="34" charset="0"/>
                    <a:ea typeface="Calibri" panose="020F0502020204030204" pitchFamily="34" charset="0"/>
                    <a:cs typeface="Arial" panose="020B0604020202020204" pitchFamily="34" charset="0"/>
                  </a:rPr>
                  <a:t>thẳng </a:t>
                </a:r>
                <a14:m>
                  <m:oMath xmlns:m="http://schemas.openxmlformats.org/officeDocument/2006/math">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sSub>
                          <m:sSub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3800" i="1">
                                <a:effectLst/>
                                <a:latin typeface="Cambria Math" panose="02040503050406030204" pitchFamily="18" charset="0"/>
                                <a:ea typeface="Calibri" panose="020F0502020204030204" pitchFamily="34" charset="0"/>
                                <a:cs typeface="Times New Roman" panose="02020603050405020304" pitchFamily="18" charset="0"/>
                              </a:rPr>
                              <m:t>𝑑</m:t>
                            </m:r>
                          </m:e>
                          <m:sub>
                            <m:r>
                              <a:rPr lang="fr-FR" sz="3800" i="1">
                                <a:effectLst/>
                                <a:latin typeface="Cambria Math" panose="02040503050406030204" pitchFamily="18" charset="0"/>
                                <a:ea typeface="Calibri" panose="020F0502020204030204" pitchFamily="34" charset="0"/>
                                <a:cs typeface="Times New Roman" panose="02020603050405020304" pitchFamily="18" charset="0"/>
                              </a:rPr>
                              <m:t>1</m:t>
                            </m:r>
                          </m:sub>
                        </m:sSub>
                      </m:e>
                    </m:d>
                  </m:oMath>
                </a14:m>
                <a:r>
                  <a:rPr lang="fr-FR" sz="3800">
                    <a:effectLst/>
                    <a:latin typeface="Arial" panose="020B0604020202020204" pitchFamily="34" charset="0"/>
                    <a:ea typeface="Calibri" panose="020F0502020204030204" pitchFamily="34" charset="0"/>
                    <a:cs typeface="Arial" panose="020B0604020202020204" pitchFamily="34" charset="0"/>
                  </a:rPr>
                  <a:t> đi qua </a:t>
                </a:r>
                <a14:m>
                  <m:oMath xmlns:m="http://schemas.openxmlformats.org/officeDocument/2006/math">
                    <m:r>
                      <a:rPr lang="fr-FR" sz="3800" i="1">
                        <a:effectLst/>
                        <a:latin typeface="Cambria Math" panose="02040503050406030204" pitchFamily="18" charset="0"/>
                        <a:ea typeface="Calibri" panose="020F0502020204030204" pitchFamily="34" charset="0"/>
                        <a:cs typeface="Times New Roman" panose="02020603050405020304" pitchFamily="18" charset="0"/>
                      </a:rPr>
                      <m:t>𝐵</m:t>
                    </m:r>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3800" i="1">
                            <a:effectLst/>
                            <a:latin typeface="Cambria Math" panose="02040503050406030204" pitchFamily="18" charset="0"/>
                            <a:ea typeface="Calibri" panose="020F0502020204030204" pitchFamily="34" charset="0"/>
                            <a:cs typeface="Times New Roman" panose="02020603050405020304" pitchFamily="18" charset="0"/>
                          </a:rPr>
                          <m:t>4;0</m:t>
                        </m:r>
                      </m:e>
                    </m:d>
                  </m:oMath>
                </a14:m>
                <a:endParaRPr lang="en-US" sz="38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3733800" y="5600700"/>
                <a:ext cx="14325600" cy="4474174"/>
              </a:xfrm>
              <a:prstGeom prst="rect">
                <a:avLst/>
              </a:prstGeom>
              <a:blipFill>
                <a:blip r:embed="rId9"/>
                <a:stretch>
                  <a:fillRect l="-1404" b="-2044"/>
                </a:stretch>
              </a:blipFill>
            </p:spPr>
            <p:txBody>
              <a:bodyPr/>
              <a:lstStyle/>
              <a:p>
                <a:r>
                  <a:rPr lang="en-US">
                    <a:noFill/>
                  </a:rPr>
                  <a:t> </a:t>
                </a:r>
              </a:p>
            </p:txBody>
          </p:sp>
        </mc:Fallback>
      </mc:AlternateContent>
      <p:sp>
        <p:nvSpPr>
          <p:cNvPr id="14" name="Freeform 10"/>
          <p:cNvSpPr/>
          <p:nvPr/>
        </p:nvSpPr>
        <p:spPr>
          <a:xfrm>
            <a:off x="176463" y="8246074"/>
            <a:ext cx="2637992" cy="1828800"/>
          </a:xfrm>
          <a:custGeom>
            <a:avLst/>
            <a:gdLst/>
            <a:ahLst/>
            <a:cxnLst/>
            <a:rect l="l" t="t" r="r" b="b"/>
            <a:pathLst>
              <a:path w="6217418" h="4114800">
                <a:moveTo>
                  <a:pt x="0" y="0"/>
                </a:moveTo>
                <a:lnTo>
                  <a:pt x="6217418" y="0"/>
                </a:lnTo>
                <a:lnTo>
                  <a:pt x="6217418" y="4114800"/>
                </a:lnTo>
                <a:lnTo>
                  <a:pt x="0" y="4114800"/>
                </a:lnTo>
                <a:lnTo>
                  <a:pt x="0" y="0"/>
                </a:lnTo>
                <a:close/>
              </a:path>
            </a:pathLst>
          </a:custGeom>
          <a:blipFill>
            <a:blip r:embed="rId10">
              <a:extLst>
                <a:ext uri="{96DAC541-7B7A-43D3-8B79-37D633B846F1}">
                  <asvg:svgBlip xmlns:asvg="http://schemas.microsoft.com/office/drawing/2016/SVG/main" xmlns="" r:embed="rId17"/>
                </a:ext>
              </a:extLst>
            </a:blip>
            <a:stretch>
              <a:fillRect/>
            </a:stretch>
          </a:blipFill>
        </p:spPr>
      </p:sp>
    </p:spTree>
    <p:extLst>
      <p:ext uri="{BB962C8B-B14F-4D97-AF65-F5344CB8AC3E}">
        <p14:creationId xmlns:p14="http://schemas.microsoft.com/office/powerpoint/2010/main" val="363920899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4"/>
                                        </p:tgtEl>
                                        <p:attrNameLst>
                                          <p:attrName>style.visibility</p:attrName>
                                        </p:attrNameLst>
                                      </p:cBhvr>
                                      <p:to>
                                        <p:strVal val="visible"/>
                                      </p:to>
                                    </p:set>
                                    <p:animEffect transition="in" filter="barn(inVertical)">
                                      <p:cBhvr>
                                        <p:cTn id="14" dur="500"/>
                                        <p:tgtEl>
                                          <p:spTgt spid="6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wipe(left)">
                                      <p:cBhvr>
                                        <p:cTn id="19" dur="500"/>
                                        <p:tgtEl>
                                          <p:spTgt spid="4">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4">
                                            <p:txEl>
                                              <p:pRg st="1" end="1"/>
                                            </p:txEl>
                                          </p:spTgt>
                                        </p:tgtEl>
                                        <p:attrNameLst>
                                          <p:attrName>style.visibility</p:attrName>
                                        </p:attrNameLst>
                                      </p:cBhvr>
                                      <p:to>
                                        <p:strVal val="visible"/>
                                      </p:to>
                                    </p:set>
                                    <p:animEffect transition="in" filter="wipe(left)">
                                      <p:cBhvr>
                                        <p:cTn id="24" dur="500"/>
                                        <p:tgtEl>
                                          <p:spTgt spid="4">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4">
                                            <p:txEl>
                                              <p:pRg st="2" end="2"/>
                                            </p:txEl>
                                          </p:spTgt>
                                        </p:tgtEl>
                                        <p:attrNameLst>
                                          <p:attrName>style.visibility</p:attrName>
                                        </p:attrNameLst>
                                      </p:cBhvr>
                                      <p:to>
                                        <p:strVal val="visible"/>
                                      </p:to>
                                    </p:set>
                                    <p:animEffect transition="in" filter="wipe(left)">
                                      <p:cBhvr>
                                        <p:cTn id="29" dur="500"/>
                                        <p:tgtEl>
                                          <p:spTgt spid="4">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4">
                                            <p:txEl>
                                              <p:pRg st="3" end="3"/>
                                            </p:txEl>
                                          </p:spTgt>
                                        </p:tgtEl>
                                        <p:attrNameLst>
                                          <p:attrName>style.visibility</p:attrName>
                                        </p:attrNameLst>
                                      </p:cBhvr>
                                      <p:to>
                                        <p:strVal val="visible"/>
                                      </p:to>
                                    </p:set>
                                    <p:animEffect transition="in" filter="wipe(left)">
                                      <p:cBhvr>
                                        <p:cTn id="34"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FF6EA"/>
        </a:solidFill>
        <a:effectLst/>
      </p:bgPr>
    </p:bg>
    <p:spTree>
      <p:nvGrpSpPr>
        <p:cNvPr id="1" name=""/>
        <p:cNvGrpSpPr/>
        <p:nvPr/>
      </p:nvGrpSpPr>
      <p:grpSpPr>
        <a:xfrm>
          <a:off x="0" y="0"/>
          <a:ext cx="0" cy="0"/>
          <a:chOff x="0" y="0"/>
          <a:chExt cx="0" cy="0"/>
        </a:xfrm>
      </p:grpSpPr>
      <p:grpSp>
        <p:nvGrpSpPr>
          <p:cNvPr id="6" name="Group 6"/>
          <p:cNvGrpSpPr/>
          <p:nvPr/>
        </p:nvGrpSpPr>
        <p:grpSpPr>
          <a:xfrm>
            <a:off x="0" y="800100"/>
            <a:ext cx="18283989" cy="9448800"/>
            <a:chOff x="0" y="0"/>
            <a:chExt cx="5157348" cy="1771366"/>
          </a:xfrm>
        </p:grpSpPr>
        <p:sp>
          <p:nvSpPr>
            <p:cNvPr id="7" name="Freeform 7"/>
            <p:cNvSpPr/>
            <p:nvPr/>
          </p:nvSpPr>
          <p:spPr>
            <a:xfrm>
              <a:off x="0" y="0"/>
              <a:ext cx="5157348" cy="1771366"/>
            </a:xfrm>
            <a:custGeom>
              <a:avLst/>
              <a:gdLst/>
              <a:ahLst/>
              <a:cxnLst/>
              <a:rect l="l" t="t" r="r" b="b"/>
              <a:pathLst>
                <a:path w="5157348" h="1771366">
                  <a:moveTo>
                    <a:pt x="0" y="0"/>
                  </a:moveTo>
                  <a:lnTo>
                    <a:pt x="5157348" y="0"/>
                  </a:lnTo>
                  <a:lnTo>
                    <a:pt x="5157348" y="1771366"/>
                  </a:lnTo>
                  <a:lnTo>
                    <a:pt x="0" y="1771366"/>
                  </a:lnTo>
                  <a:close/>
                </a:path>
              </a:pathLst>
            </a:custGeom>
            <a:solidFill>
              <a:srgbClr val="FFFFFF"/>
            </a:solidFill>
            <a:ln w="95250" cap="sq">
              <a:solidFill>
                <a:srgbClr val="383E48"/>
              </a:solidFill>
              <a:prstDash val="solid"/>
              <a:miter/>
            </a:ln>
          </p:spPr>
        </p:sp>
        <p:sp>
          <p:nvSpPr>
            <p:cNvPr id="8" name="TextBox 8"/>
            <p:cNvSpPr txBox="1"/>
            <p:nvPr/>
          </p:nvSpPr>
          <p:spPr>
            <a:xfrm>
              <a:off x="0" y="-38100"/>
              <a:ext cx="5157348" cy="1809466"/>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4" name="Group 63"/>
          <p:cNvGrpSpPr/>
          <p:nvPr/>
        </p:nvGrpSpPr>
        <p:grpSpPr>
          <a:xfrm>
            <a:off x="381000" y="342900"/>
            <a:ext cx="1981200" cy="1447800"/>
            <a:chOff x="1844842" y="8071184"/>
            <a:chExt cx="1981200" cy="1447800"/>
          </a:xfrm>
          <a:scene3d>
            <a:camera prst="orthographicFront">
              <a:rot lat="0" lon="0" rev="0"/>
            </a:camera>
            <a:lightRig rig="balanced" dir="t">
              <a:rot lat="0" lon="0" rev="8700000"/>
            </a:lightRig>
          </a:scene3d>
        </p:grpSpPr>
        <p:sp>
          <p:nvSpPr>
            <p:cNvPr id="65" name="Freeform 13"/>
            <p:cNvSpPr/>
            <p:nvPr/>
          </p:nvSpPr>
          <p:spPr>
            <a:xfrm flipH="1">
              <a:off x="1844842" y="8071184"/>
              <a:ext cx="1981200" cy="1447800"/>
            </a:xfrm>
            <a:custGeom>
              <a:avLst/>
              <a:gdLst/>
              <a:ahLst/>
              <a:cxnLst/>
              <a:rect l="l" t="t" r="r" b="b"/>
              <a:pathLst>
                <a:path w="2488341" h="2117352">
                  <a:moveTo>
                    <a:pt x="2488341" y="0"/>
                  </a:moveTo>
                  <a:lnTo>
                    <a:pt x="0" y="0"/>
                  </a:lnTo>
                  <a:lnTo>
                    <a:pt x="0" y="2117352"/>
                  </a:lnTo>
                  <a:lnTo>
                    <a:pt x="2488341" y="2117352"/>
                  </a:lnTo>
                  <a:lnTo>
                    <a:pt x="2488341" y="0"/>
                  </a:lnTo>
                  <a:close/>
                </a:path>
              </a:pathLst>
            </a:custGeom>
            <a:blipFill>
              <a:blip r:embed="rId2">
                <a:extLst>
                  <a:ext uri="{96DAC541-7B7A-43D3-8B79-37D633B846F1}">
                    <asvg:svgBlip xmlns="" xmlns:asvg="http://schemas.microsoft.com/office/drawing/2016/SVG/main" r:embed="rId7"/>
                  </a:ext>
                </a:extLst>
              </a:blip>
              <a:stretch>
                <a:fillRect/>
              </a:stretch>
            </a:blipFill>
            <a:ln>
              <a:noFill/>
            </a:ln>
            <a:effectLst>
              <a:outerShdw blurRad="44450" dist="27940" dir="5400000" algn="ctr">
                <a:srgbClr val="000000">
                  <a:alpha val="32000"/>
                </a:srgbClr>
              </a:outerShdw>
            </a:effectLst>
            <a:sp3d>
              <a:bevelT w="190500" h="38100"/>
            </a:sp3d>
          </p:spPr>
        </p:sp>
        <p:sp>
          <p:nvSpPr>
            <p:cNvPr id="66" name="Rectangle 65"/>
            <p:cNvSpPr/>
            <p:nvPr/>
          </p:nvSpPr>
          <p:spPr>
            <a:xfrm>
              <a:off x="2223825" y="8338717"/>
              <a:ext cx="1326004" cy="707886"/>
            </a:xfrm>
            <a:prstGeom prst="rect">
              <a:avLst/>
            </a:prstGeom>
            <a:ln>
              <a:noFill/>
            </a:ln>
            <a:effectLst>
              <a:outerShdw blurRad="44450" dist="27940" dir="5400000" algn="ctr">
                <a:srgbClr val="000000">
                  <a:alpha val="32000"/>
                </a:srgbClr>
              </a:outerShdw>
            </a:effectLst>
            <a:sp3d>
              <a:bevelT w="190500" h="38100"/>
            </a:sp3d>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smtClean="0">
                  <a:ln>
                    <a:noFill/>
                  </a:ln>
                  <a:solidFill>
                    <a:prstClr val="black"/>
                  </a:solidFill>
                  <a:effectLst/>
                  <a:uLnTx/>
                  <a:uFillTx/>
                  <a:latin typeface="Arial"/>
                  <a:ea typeface="+mn-ea"/>
                  <a:cs typeface="Arial" panose="020B0604020202020204" pitchFamily="34" charset="0"/>
                  <a:sym typeface="Arial"/>
                </a:rPr>
                <a:t>Giải:</a:t>
              </a: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grpSp>
      <mc:AlternateContent xmlns:mc="http://schemas.openxmlformats.org/markup-compatibility/2006" xmlns:a14="http://schemas.microsoft.com/office/drawing/2010/main">
        <mc:Choice Requires="a14">
          <p:sp>
            <p:nvSpPr>
              <p:cNvPr id="2" name="Rectangle 1"/>
              <p:cNvSpPr/>
              <p:nvPr/>
            </p:nvSpPr>
            <p:spPr>
              <a:xfrm>
                <a:off x="381000" y="2019300"/>
                <a:ext cx="7010400" cy="7863691"/>
              </a:xfrm>
              <a:prstGeom prst="rect">
                <a:avLst/>
              </a:prstGeom>
            </p:spPr>
            <p:txBody>
              <a:bodyPr wrap="square">
                <a:spAutoFit/>
              </a:bodyPr>
              <a:lstStyle/>
              <a:p>
                <a:pPr algn="just">
                  <a:lnSpc>
                    <a:spcPct val="150000"/>
                  </a:lnSpc>
                  <a:spcBef>
                    <a:spcPts val="300"/>
                  </a:spcBef>
                  <a:spcAft>
                    <a:spcPts val="300"/>
                  </a:spcAft>
                </a:pPr>
                <a:r>
                  <a:rPr lang="fr-FR" sz="4000">
                    <a:latin typeface="Arial" panose="020B0604020202020204" pitchFamily="34" charset="0"/>
                    <a:ea typeface="Calibri" panose="020F0502020204030204" pitchFamily="34" charset="0"/>
                    <a:cs typeface="Arial" panose="020B0604020202020204" pitchFamily="34" charset="0"/>
                  </a:rPr>
                  <a:t>Ta có </a:t>
                </a:r>
                <a14:m>
                  <m:oMath xmlns:m="http://schemas.openxmlformats.org/officeDocument/2006/math">
                    <m:r>
                      <a:rPr lang="fr-FR" sz="4000" i="1">
                        <a:effectLst/>
                        <a:latin typeface="Cambria Math" panose="02040503050406030204" pitchFamily="18" charset="0"/>
                        <a:ea typeface="Calibri" panose="020F0502020204030204" pitchFamily="34" charset="0"/>
                        <a:cs typeface="Times New Roman" panose="02020603050405020304" pitchFamily="18" charset="0"/>
                      </a:rPr>
                      <m:t>𝑥</m:t>
                    </m:r>
                    <m:r>
                      <a:rPr lang="fr-FR" sz="4000" i="1">
                        <a:effectLst/>
                        <a:latin typeface="Cambria Math" panose="02040503050406030204" pitchFamily="18" charset="0"/>
                        <a:ea typeface="Calibri" panose="020F0502020204030204" pitchFamily="34" charset="0"/>
                        <a:cs typeface="Times New Roman" panose="02020603050405020304" pitchFamily="18" charset="0"/>
                      </a:rPr>
                      <m:t>−</m:t>
                    </m:r>
                    <m:r>
                      <a:rPr lang="fr-FR" sz="4000" i="1">
                        <a:effectLst/>
                        <a:latin typeface="Cambria Math" panose="02040503050406030204" pitchFamily="18" charset="0"/>
                        <a:ea typeface="Calibri" panose="020F0502020204030204" pitchFamily="34" charset="0"/>
                        <a:cs typeface="Times New Roman" panose="02020603050405020304" pitchFamily="18" charset="0"/>
                      </a:rPr>
                      <m:t>𝑦</m:t>
                    </m:r>
                    <m:r>
                      <a:rPr lang="fr-FR" sz="4000" i="1">
                        <a:effectLst/>
                        <a:latin typeface="Cambria Math" panose="02040503050406030204" pitchFamily="18" charset="0"/>
                        <a:ea typeface="Calibri" panose="020F0502020204030204" pitchFamily="34" charset="0"/>
                        <a:cs typeface="Times New Roman" panose="02020603050405020304" pitchFamily="18" charset="0"/>
                      </a:rPr>
                      <m:t>=1</m:t>
                    </m:r>
                  </m:oMath>
                </a14:m>
                <a:r>
                  <a:rPr lang="fr-FR" sz="4000">
                    <a:effectLst/>
                    <a:latin typeface="Arial" panose="020B0604020202020204" pitchFamily="34" charset="0"/>
                    <a:ea typeface="Calibri" panose="020F0502020204030204" pitchFamily="34" charset="0"/>
                    <a:cs typeface="Arial" panose="020B0604020202020204" pitchFamily="34" charset="0"/>
                  </a:rPr>
                  <a:t> hay </a:t>
                </a:r>
                <a14:m>
                  <m:oMath xmlns:m="http://schemas.openxmlformats.org/officeDocument/2006/math">
                    <m:r>
                      <a:rPr lang="fr-FR" sz="4000" i="1">
                        <a:effectLst/>
                        <a:latin typeface="Cambria Math" panose="02040503050406030204" pitchFamily="18" charset="0"/>
                        <a:ea typeface="Calibri" panose="020F0502020204030204" pitchFamily="34" charset="0"/>
                        <a:cs typeface="Times New Roman" panose="02020603050405020304" pitchFamily="18" charset="0"/>
                      </a:rPr>
                      <m:t>𝑦</m:t>
                    </m:r>
                    <m:r>
                      <a:rPr lang="fr-FR" sz="4000" i="1">
                        <a:effectLst/>
                        <a:latin typeface="Cambria Math" panose="02040503050406030204" pitchFamily="18" charset="0"/>
                        <a:ea typeface="Calibri" panose="020F0502020204030204" pitchFamily="34" charset="0"/>
                        <a:cs typeface="Times New Roman" panose="02020603050405020304" pitchFamily="18" charset="0"/>
                      </a:rPr>
                      <m:t>=</m:t>
                    </m:r>
                    <m:r>
                      <a:rPr lang="fr-FR" sz="4000" i="1">
                        <a:effectLst/>
                        <a:latin typeface="Cambria Math" panose="02040503050406030204" pitchFamily="18" charset="0"/>
                        <a:ea typeface="Calibri" panose="020F0502020204030204" pitchFamily="34" charset="0"/>
                        <a:cs typeface="Times New Roman" panose="02020603050405020304" pitchFamily="18" charset="0"/>
                      </a:rPr>
                      <m:t>𝑥</m:t>
                    </m:r>
                    <m:r>
                      <a:rPr lang="fr-FR" sz="4000" i="1">
                        <a:effectLst/>
                        <a:latin typeface="Cambria Math" panose="02040503050406030204" pitchFamily="18" charset="0"/>
                        <a:ea typeface="Calibri" panose="020F0502020204030204" pitchFamily="34" charset="0"/>
                        <a:cs typeface="Times New Roman" panose="02020603050405020304" pitchFamily="18" charset="0"/>
                      </a:rPr>
                      <m:t>−1</m:t>
                    </m:r>
                  </m:oMath>
                </a14:m>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300"/>
                  </a:spcBef>
                  <a:spcAft>
                    <a:spcPts val="300"/>
                  </a:spcAft>
                </a:pPr>
                <a:r>
                  <a:rPr lang="fr-FR" sz="4000">
                    <a:effectLst/>
                    <a:latin typeface="Arial" panose="020B0604020202020204" pitchFamily="34" charset="0"/>
                    <a:ea typeface="Calibri" panose="020F0502020204030204" pitchFamily="34" charset="0"/>
                    <a:cs typeface="Arial" panose="020B0604020202020204" pitchFamily="34" charset="0"/>
                  </a:rPr>
                  <a:t>Suy ra </a:t>
                </a:r>
                <a14:m>
                  <m:oMath xmlns:m="http://schemas.openxmlformats.org/officeDocument/2006/math">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sSub>
                          <m:sSub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4000" i="1">
                                <a:effectLst/>
                                <a:latin typeface="Cambria Math" panose="02040503050406030204" pitchFamily="18" charset="0"/>
                                <a:ea typeface="Calibri" panose="020F0502020204030204" pitchFamily="34" charset="0"/>
                                <a:cs typeface="Times New Roman" panose="02020603050405020304" pitchFamily="18" charset="0"/>
                              </a:rPr>
                              <m:t>𝑑</m:t>
                            </m:r>
                          </m:e>
                          <m:sub>
                            <m:r>
                              <a:rPr lang="fr-FR" sz="4000" i="1">
                                <a:effectLst/>
                                <a:latin typeface="Cambria Math" panose="02040503050406030204" pitchFamily="18" charset="0"/>
                                <a:ea typeface="Calibri" panose="020F0502020204030204" pitchFamily="34" charset="0"/>
                                <a:cs typeface="Times New Roman" panose="02020603050405020304" pitchFamily="18" charset="0"/>
                              </a:rPr>
                              <m:t>2</m:t>
                            </m:r>
                          </m:sub>
                        </m:sSub>
                      </m:e>
                    </m:d>
                    <m:r>
                      <a:rPr lang="fr-FR" sz="4000" i="1">
                        <a:effectLst/>
                        <a:latin typeface="Cambria Math" panose="02040503050406030204" pitchFamily="18" charset="0"/>
                        <a:ea typeface="Calibri" panose="020F0502020204030204" pitchFamily="34" charset="0"/>
                        <a:cs typeface="Times New Roman" panose="02020603050405020304" pitchFamily="18" charset="0"/>
                      </a:rPr>
                      <m:t>:</m:t>
                    </m:r>
                    <m:r>
                      <a:rPr lang="fr-FR" sz="4000" i="1">
                        <a:effectLst/>
                        <a:latin typeface="Cambria Math" panose="02040503050406030204" pitchFamily="18" charset="0"/>
                        <a:ea typeface="Calibri" panose="020F0502020204030204" pitchFamily="34" charset="0"/>
                        <a:cs typeface="Times New Roman" panose="02020603050405020304" pitchFamily="18" charset="0"/>
                      </a:rPr>
                      <m:t>𝑦</m:t>
                    </m:r>
                    <m:r>
                      <a:rPr lang="fr-FR" sz="4000" i="1">
                        <a:effectLst/>
                        <a:latin typeface="Cambria Math" panose="02040503050406030204" pitchFamily="18" charset="0"/>
                        <a:ea typeface="Calibri" panose="020F0502020204030204" pitchFamily="34" charset="0"/>
                        <a:cs typeface="Times New Roman" panose="02020603050405020304" pitchFamily="18" charset="0"/>
                      </a:rPr>
                      <m:t>=</m:t>
                    </m:r>
                    <m:r>
                      <a:rPr lang="fr-FR" sz="4000" i="1">
                        <a:effectLst/>
                        <a:latin typeface="Cambria Math" panose="02040503050406030204" pitchFamily="18" charset="0"/>
                        <a:ea typeface="Calibri" panose="020F0502020204030204" pitchFamily="34" charset="0"/>
                        <a:cs typeface="Times New Roman" panose="02020603050405020304" pitchFamily="18" charset="0"/>
                      </a:rPr>
                      <m:t>𝑥</m:t>
                    </m:r>
                    <m:r>
                      <a:rPr lang="fr-FR" sz="4000" i="1">
                        <a:effectLst/>
                        <a:latin typeface="Cambria Math" panose="02040503050406030204" pitchFamily="18" charset="0"/>
                        <a:ea typeface="Calibri" panose="020F0502020204030204" pitchFamily="34" charset="0"/>
                        <a:cs typeface="Times New Roman" panose="02020603050405020304" pitchFamily="18" charset="0"/>
                      </a:rPr>
                      <m:t>−1</m:t>
                    </m:r>
                  </m:oMath>
                </a14:m>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300"/>
                  </a:spcBef>
                  <a:spcAft>
                    <a:spcPts val="300"/>
                  </a:spcAft>
                </a:pPr>
                <a:r>
                  <a:rPr lang="fr-FR" sz="4000">
                    <a:effectLst/>
                    <a:latin typeface="Arial" panose="020B0604020202020204" pitchFamily="34" charset="0"/>
                    <a:ea typeface="Calibri" panose="020F0502020204030204" pitchFamily="34" charset="0"/>
                    <a:cs typeface="Arial" panose="020B0604020202020204" pitchFamily="34" charset="0"/>
                  </a:rPr>
                  <a:t>+ Cho </a:t>
                </a:r>
                <a14:m>
                  <m:oMath xmlns:m="http://schemas.openxmlformats.org/officeDocument/2006/math">
                    <m:r>
                      <a:rPr lang="fr-FR" sz="4000" i="1">
                        <a:effectLst/>
                        <a:latin typeface="Cambria Math" panose="02040503050406030204" pitchFamily="18" charset="0"/>
                        <a:ea typeface="Calibri" panose="020F0502020204030204" pitchFamily="34" charset="0"/>
                        <a:cs typeface="Times New Roman" panose="02020603050405020304" pitchFamily="18" charset="0"/>
                      </a:rPr>
                      <m:t>𝑥</m:t>
                    </m:r>
                    <m:r>
                      <a:rPr lang="fr-FR" sz="4000" i="1">
                        <a:effectLst/>
                        <a:latin typeface="Cambria Math" panose="02040503050406030204" pitchFamily="18" charset="0"/>
                        <a:ea typeface="Calibri" panose="020F0502020204030204" pitchFamily="34" charset="0"/>
                        <a:cs typeface="Times New Roman" panose="02020603050405020304" pitchFamily="18" charset="0"/>
                      </a:rPr>
                      <m:t>=1</m:t>
                    </m:r>
                  </m:oMath>
                </a14:m>
                <a:r>
                  <a:rPr lang="fr-FR" sz="4000">
                    <a:effectLst/>
                    <a:latin typeface="Arial" panose="020B0604020202020204" pitchFamily="34" charset="0"/>
                    <a:ea typeface="Calibri" panose="020F0502020204030204" pitchFamily="34" charset="0"/>
                    <a:cs typeface="Arial" panose="020B0604020202020204" pitchFamily="34" charset="0"/>
                  </a:rPr>
                  <a:t> thì </a:t>
                </a:r>
                <a14:m>
                  <m:oMath xmlns:m="http://schemas.openxmlformats.org/officeDocument/2006/math">
                    <m:r>
                      <a:rPr lang="fr-FR" sz="4000" i="1">
                        <a:effectLst/>
                        <a:latin typeface="Cambria Math" panose="02040503050406030204" pitchFamily="18" charset="0"/>
                        <a:ea typeface="Calibri" panose="020F0502020204030204" pitchFamily="34" charset="0"/>
                        <a:cs typeface="Times New Roman" panose="02020603050405020304" pitchFamily="18" charset="0"/>
                      </a:rPr>
                      <m:t>𝑦</m:t>
                    </m:r>
                    <m:r>
                      <a:rPr lang="fr-FR" sz="4000" i="1">
                        <a:effectLst/>
                        <a:latin typeface="Cambria Math" panose="02040503050406030204" pitchFamily="18" charset="0"/>
                        <a:ea typeface="Calibri" panose="020F0502020204030204" pitchFamily="34" charset="0"/>
                        <a:cs typeface="Times New Roman" panose="02020603050405020304" pitchFamily="18" charset="0"/>
                      </a:rPr>
                      <m:t>=0</m:t>
                    </m:r>
                  </m:oMath>
                </a14:m>
                <a:r>
                  <a:rPr lang="fr-FR" sz="4000">
                    <a:effectLst/>
                    <a:latin typeface="Arial" panose="020B0604020202020204" pitchFamily="34" charset="0"/>
                    <a:ea typeface="Calibri" panose="020F0502020204030204" pitchFamily="34" charset="0"/>
                    <a:cs typeface="Arial" panose="020B0604020202020204" pitchFamily="34" charset="0"/>
                  </a:rPr>
                  <a:t> </a:t>
                </a:r>
                <a:endParaRPr lang="fr-FR" sz="4000" smtClean="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300"/>
                  </a:spcBef>
                  <a:spcAft>
                    <a:spcPts val="300"/>
                  </a:spcAft>
                </a:pPr>
                <a14:m>
                  <m:oMath xmlns:m="http://schemas.openxmlformats.org/officeDocument/2006/math">
                    <m:r>
                      <a:rPr lang="en-US" sz="4000" i="1">
                        <a:latin typeface="Cambria Math" panose="02040503050406030204" pitchFamily="18" charset="0"/>
                        <a:ea typeface="Calibri" panose="020F0502020204030204" pitchFamily="34" charset="0"/>
                        <a:cs typeface="Times New Roman" panose="02020603050405020304" pitchFamily="18" charset="0"/>
                      </a:rPr>
                      <m:t>⇒</m:t>
                    </m:r>
                  </m:oMath>
                </a14:m>
                <a:r>
                  <a:rPr lang="fr-FR" sz="4000" smtClean="0">
                    <a:effectLst/>
                    <a:latin typeface="Arial" panose="020B0604020202020204" pitchFamily="34" charset="0"/>
                    <a:ea typeface="Calibri" panose="020F0502020204030204" pitchFamily="34" charset="0"/>
                    <a:cs typeface="Arial" panose="020B0604020202020204" pitchFamily="34" charset="0"/>
                  </a:rPr>
                  <a:t> </a:t>
                </a:r>
                <a:r>
                  <a:rPr lang="fr-FR" sz="4000">
                    <a:effectLst/>
                    <a:latin typeface="Arial" panose="020B0604020202020204" pitchFamily="34" charset="0"/>
                    <a:ea typeface="Calibri" panose="020F0502020204030204" pitchFamily="34" charset="0"/>
                    <a:cs typeface="Arial" panose="020B0604020202020204" pitchFamily="34" charset="0"/>
                  </a:rPr>
                  <a:t>Đường thẳng </a:t>
                </a:r>
                <a14:m>
                  <m:oMath xmlns:m="http://schemas.openxmlformats.org/officeDocument/2006/math">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sSub>
                          <m:sSub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4000" i="1">
                                <a:effectLst/>
                                <a:latin typeface="Cambria Math" panose="02040503050406030204" pitchFamily="18" charset="0"/>
                                <a:ea typeface="Calibri" panose="020F0502020204030204" pitchFamily="34" charset="0"/>
                                <a:cs typeface="Times New Roman" panose="02020603050405020304" pitchFamily="18" charset="0"/>
                              </a:rPr>
                              <m:t>𝑑</m:t>
                            </m:r>
                          </m:e>
                          <m:sub>
                            <m:r>
                              <a:rPr lang="fr-FR" sz="4000" i="1">
                                <a:effectLst/>
                                <a:latin typeface="Cambria Math" panose="02040503050406030204" pitchFamily="18" charset="0"/>
                                <a:ea typeface="Calibri" panose="020F0502020204030204" pitchFamily="34" charset="0"/>
                                <a:cs typeface="Times New Roman" panose="02020603050405020304" pitchFamily="18" charset="0"/>
                              </a:rPr>
                              <m:t>2</m:t>
                            </m:r>
                          </m:sub>
                        </m:sSub>
                      </m:e>
                    </m:d>
                  </m:oMath>
                </a14:m>
                <a:r>
                  <a:rPr lang="fr-FR" sz="4000">
                    <a:effectLst/>
                    <a:latin typeface="Arial" panose="020B0604020202020204" pitchFamily="34" charset="0"/>
                    <a:ea typeface="Calibri" panose="020F0502020204030204" pitchFamily="34" charset="0"/>
                    <a:cs typeface="Arial" panose="020B0604020202020204" pitchFamily="34" charset="0"/>
                  </a:rPr>
                  <a:t> đi qua </a:t>
                </a:r>
                <a14:m>
                  <m:oMath xmlns:m="http://schemas.openxmlformats.org/officeDocument/2006/math">
                    <m:r>
                      <a:rPr lang="fr-FR" sz="4000" i="1">
                        <a:effectLst/>
                        <a:latin typeface="Cambria Math" panose="02040503050406030204" pitchFamily="18" charset="0"/>
                        <a:ea typeface="Calibri" panose="020F0502020204030204" pitchFamily="34" charset="0"/>
                        <a:cs typeface="Times New Roman" panose="02020603050405020304" pitchFamily="18" charset="0"/>
                      </a:rPr>
                      <m:t>𝐶</m:t>
                    </m:r>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4000" i="1">
                            <a:effectLst/>
                            <a:latin typeface="Cambria Math" panose="02040503050406030204" pitchFamily="18" charset="0"/>
                            <a:ea typeface="Calibri" panose="020F0502020204030204" pitchFamily="34" charset="0"/>
                            <a:cs typeface="Times New Roman" panose="02020603050405020304" pitchFamily="18" charset="0"/>
                          </a:rPr>
                          <m:t>1;0</m:t>
                        </m:r>
                      </m:e>
                    </m:d>
                  </m:oMath>
                </a14:m>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300"/>
                  </a:spcBef>
                  <a:spcAft>
                    <a:spcPts val="300"/>
                  </a:spcAft>
                </a:pPr>
                <a:r>
                  <a:rPr lang="fr-FR" sz="4000">
                    <a:effectLst/>
                    <a:latin typeface="Arial" panose="020B0604020202020204" pitchFamily="34" charset="0"/>
                    <a:ea typeface="Calibri" panose="020F0502020204030204" pitchFamily="34" charset="0"/>
                    <a:cs typeface="Arial" panose="020B0604020202020204" pitchFamily="34" charset="0"/>
                  </a:rPr>
                  <a:t>+ Cho </a:t>
                </a:r>
                <a14:m>
                  <m:oMath xmlns:m="http://schemas.openxmlformats.org/officeDocument/2006/math">
                    <m:r>
                      <a:rPr lang="fr-FR" sz="4000" i="1">
                        <a:effectLst/>
                        <a:latin typeface="Cambria Math" panose="02040503050406030204" pitchFamily="18" charset="0"/>
                        <a:ea typeface="Calibri" panose="020F0502020204030204" pitchFamily="34" charset="0"/>
                        <a:cs typeface="Times New Roman" panose="02020603050405020304" pitchFamily="18" charset="0"/>
                      </a:rPr>
                      <m:t>𝑥</m:t>
                    </m:r>
                    <m:r>
                      <a:rPr lang="fr-FR" sz="4000" i="1">
                        <a:effectLst/>
                        <a:latin typeface="Cambria Math" panose="02040503050406030204" pitchFamily="18" charset="0"/>
                        <a:ea typeface="Calibri" panose="020F0502020204030204" pitchFamily="34" charset="0"/>
                        <a:cs typeface="Times New Roman" panose="02020603050405020304" pitchFamily="18" charset="0"/>
                      </a:rPr>
                      <m:t>=0</m:t>
                    </m:r>
                  </m:oMath>
                </a14:m>
                <a:r>
                  <a:rPr lang="fr-FR" sz="4000">
                    <a:effectLst/>
                    <a:latin typeface="Arial" panose="020B0604020202020204" pitchFamily="34" charset="0"/>
                    <a:ea typeface="Calibri" panose="020F0502020204030204" pitchFamily="34" charset="0"/>
                    <a:cs typeface="Arial" panose="020B0604020202020204" pitchFamily="34" charset="0"/>
                  </a:rPr>
                  <a:t> thì </a:t>
                </a:r>
                <a14:m>
                  <m:oMath xmlns:m="http://schemas.openxmlformats.org/officeDocument/2006/math">
                    <m:r>
                      <a:rPr lang="fr-FR" sz="4000" i="1">
                        <a:effectLst/>
                        <a:latin typeface="Cambria Math" panose="02040503050406030204" pitchFamily="18" charset="0"/>
                        <a:ea typeface="Calibri" panose="020F0502020204030204" pitchFamily="34" charset="0"/>
                        <a:cs typeface="Times New Roman" panose="02020603050405020304" pitchFamily="18" charset="0"/>
                      </a:rPr>
                      <m:t>𝑦</m:t>
                    </m:r>
                    <m:r>
                      <a:rPr lang="fr-FR" sz="4000" i="1">
                        <a:effectLst/>
                        <a:latin typeface="Cambria Math" panose="02040503050406030204" pitchFamily="18" charset="0"/>
                        <a:ea typeface="Calibri" panose="020F0502020204030204" pitchFamily="34" charset="0"/>
                        <a:cs typeface="Times New Roman" panose="02020603050405020304" pitchFamily="18" charset="0"/>
                      </a:rPr>
                      <m:t>=−1</m:t>
                    </m:r>
                  </m:oMath>
                </a14:m>
                <a:r>
                  <a:rPr lang="fr-FR" sz="4000">
                    <a:effectLst/>
                    <a:latin typeface="Arial" panose="020B0604020202020204" pitchFamily="34" charset="0"/>
                    <a:ea typeface="Calibri" panose="020F0502020204030204" pitchFamily="34" charset="0"/>
                    <a:cs typeface="Arial" panose="020B0604020202020204" pitchFamily="34" charset="0"/>
                  </a:rPr>
                  <a:t> </a:t>
                </a:r>
                <a:endParaRPr lang="fr-FR" sz="4000" smtClean="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300"/>
                  </a:spcBef>
                  <a:spcAft>
                    <a:spcPts val="300"/>
                  </a:spcAft>
                </a:pPr>
                <a14:m>
                  <m:oMath xmlns:m="http://schemas.openxmlformats.org/officeDocument/2006/math">
                    <m:r>
                      <a:rPr lang="en-US" sz="4000" i="1">
                        <a:latin typeface="Cambria Math" panose="02040503050406030204" pitchFamily="18" charset="0"/>
                        <a:ea typeface="Calibri" panose="020F0502020204030204" pitchFamily="34" charset="0"/>
                        <a:cs typeface="Times New Roman" panose="02020603050405020304" pitchFamily="18" charset="0"/>
                      </a:rPr>
                      <m:t>⇒</m:t>
                    </m:r>
                  </m:oMath>
                </a14:m>
                <a:r>
                  <a:rPr lang="fr-FR" sz="4000" smtClean="0">
                    <a:effectLst/>
                    <a:latin typeface="Arial" panose="020B0604020202020204" pitchFamily="34" charset="0"/>
                    <a:ea typeface="Calibri" panose="020F0502020204030204" pitchFamily="34" charset="0"/>
                    <a:cs typeface="Arial" panose="020B0604020202020204" pitchFamily="34" charset="0"/>
                  </a:rPr>
                  <a:t> </a:t>
                </a:r>
                <a:r>
                  <a:rPr lang="fr-FR" sz="4000">
                    <a:effectLst/>
                    <a:latin typeface="Arial" panose="020B0604020202020204" pitchFamily="34" charset="0"/>
                    <a:ea typeface="Calibri" panose="020F0502020204030204" pitchFamily="34" charset="0"/>
                    <a:cs typeface="Arial" panose="020B0604020202020204" pitchFamily="34" charset="0"/>
                  </a:rPr>
                  <a:t>Đường thẳng </a:t>
                </a:r>
                <a14:m>
                  <m:oMath xmlns:m="http://schemas.openxmlformats.org/officeDocument/2006/math">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sSub>
                          <m:sSub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4000" i="1">
                                <a:effectLst/>
                                <a:latin typeface="Cambria Math" panose="02040503050406030204" pitchFamily="18" charset="0"/>
                                <a:ea typeface="Calibri" panose="020F0502020204030204" pitchFamily="34" charset="0"/>
                                <a:cs typeface="Times New Roman" panose="02020603050405020304" pitchFamily="18" charset="0"/>
                              </a:rPr>
                              <m:t>𝑑</m:t>
                            </m:r>
                          </m:e>
                          <m:sub>
                            <m:r>
                              <a:rPr lang="fr-FR" sz="4000" i="1">
                                <a:effectLst/>
                                <a:latin typeface="Cambria Math" panose="02040503050406030204" pitchFamily="18" charset="0"/>
                                <a:ea typeface="Calibri" panose="020F0502020204030204" pitchFamily="34" charset="0"/>
                                <a:cs typeface="Times New Roman" panose="02020603050405020304" pitchFamily="18" charset="0"/>
                              </a:rPr>
                              <m:t>2</m:t>
                            </m:r>
                          </m:sub>
                        </m:sSub>
                      </m:e>
                    </m:d>
                  </m:oMath>
                </a14:m>
                <a:r>
                  <a:rPr lang="fr-FR" sz="4000">
                    <a:effectLst/>
                    <a:latin typeface="Arial" panose="020B0604020202020204" pitchFamily="34" charset="0"/>
                    <a:ea typeface="Calibri" panose="020F0502020204030204" pitchFamily="34" charset="0"/>
                    <a:cs typeface="Arial" panose="020B0604020202020204" pitchFamily="34" charset="0"/>
                  </a:rPr>
                  <a:t> đi qua </a:t>
                </a:r>
                <a14:m>
                  <m:oMath xmlns:m="http://schemas.openxmlformats.org/officeDocument/2006/math">
                    <m:r>
                      <a:rPr lang="fr-FR" sz="4000" i="1">
                        <a:effectLst/>
                        <a:latin typeface="Cambria Math" panose="02040503050406030204" pitchFamily="18" charset="0"/>
                        <a:ea typeface="Calibri" panose="020F0502020204030204" pitchFamily="34" charset="0"/>
                        <a:cs typeface="Times New Roman" panose="02020603050405020304" pitchFamily="18" charset="0"/>
                      </a:rPr>
                      <m:t>𝐷</m:t>
                    </m:r>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4000" i="1">
                            <a:effectLst/>
                            <a:latin typeface="Cambria Math" panose="02040503050406030204" pitchFamily="18" charset="0"/>
                            <a:ea typeface="Calibri" panose="020F0502020204030204" pitchFamily="34" charset="0"/>
                            <a:cs typeface="Times New Roman" panose="02020603050405020304" pitchFamily="18" charset="0"/>
                          </a:rPr>
                          <m:t>0; −1</m:t>
                        </m:r>
                      </m:e>
                    </m:d>
                  </m:oMath>
                </a14:m>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381000" y="2019300"/>
                <a:ext cx="7010400" cy="7863691"/>
              </a:xfrm>
              <a:prstGeom prst="rect">
                <a:avLst/>
              </a:prstGeom>
              <a:blipFill>
                <a:blip r:embed="rId8"/>
                <a:stretch>
                  <a:fillRect l="-3130" r="-3043"/>
                </a:stretch>
              </a:blipFill>
            </p:spPr>
            <p:txBody>
              <a:bodyPr/>
              <a:lstStyle/>
              <a:p>
                <a:r>
                  <a:rPr lang="en-US">
                    <a:noFill/>
                  </a:rPr>
                  <a:t> </a:t>
                </a:r>
              </a:p>
            </p:txBody>
          </p:sp>
        </mc:Fallback>
      </mc:AlternateContent>
      <p:pic>
        <p:nvPicPr>
          <p:cNvPr id="13" name="Picture 12" descr="A graph of a function&#10;&#10;Description automatically generated"/>
          <p:cNvPicPr/>
          <p:nvPr/>
        </p:nvPicPr>
        <p:blipFill>
          <a:blip r:embed="rId9">
            <a:extLst>
              <a:ext uri="{BEBA8EAE-BF5A-486C-A8C5-ECC9F3942E4B}">
                <a14:imgProps xmlns:a14="http://schemas.microsoft.com/office/drawing/2010/main">
                  <a14:imgLayer r:embed="rId10">
                    <a14:imgEffect>
                      <a14:sharpenSoften amount="50000"/>
                    </a14:imgEffect>
                    <a14:imgEffect>
                      <a14:brightnessContrast contrast="20000"/>
                    </a14:imgEffect>
                  </a14:imgLayer>
                </a14:imgProps>
              </a:ext>
            </a:extLst>
          </a:blip>
          <a:stretch>
            <a:fillRect/>
          </a:stretch>
        </p:blipFill>
        <p:spPr>
          <a:xfrm>
            <a:off x="7935595" y="2264936"/>
            <a:ext cx="10276205" cy="6189237"/>
          </a:xfrm>
          <a:prstGeom prst="rect">
            <a:avLst/>
          </a:prstGeom>
        </p:spPr>
      </p:pic>
      <p:sp>
        <p:nvSpPr>
          <p:cNvPr id="14" name="Freeform 10"/>
          <p:cNvSpPr/>
          <p:nvPr/>
        </p:nvSpPr>
        <p:spPr>
          <a:xfrm>
            <a:off x="15914703" y="8610600"/>
            <a:ext cx="2068497" cy="1485900"/>
          </a:xfrm>
          <a:custGeom>
            <a:avLst/>
            <a:gdLst/>
            <a:ahLst/>
            <a:cxnLst/>
            <a:rect l="l" t="t" r="r" b="b"/>
            <a:pathLst>
              <a:path w="6217418" h="4114800">
                <a:moveTo>
                  <a:pt x="0" y="0"/>
                </a:moveTo>
                <a:lnTo>
                  <a:pt x="6217418" y="0"/>
                </a:lnTo>
                <a:lnTo>
                  <a:pt x="6217418" y="4114800"/>
                </a:lnTo>
                <a:lnTo>
                  <a:pt x="0" y="4114800"/>
                </a:lnTo>
                <a:lnTo>
                  <a:pt x="0" y="0"/>
                </a:lnTo>
                <a:close/>
              </a:path>
            </a:pathLst>
          </a:custGeom>
          <a:blipFill>
            <a:blip r:embed="rId11">
              <a:extLst>
                <a:ext uri="{96DAC541-7B7A-43D3-8B79-37D633B846F1}">
                  <asvg:svgBlip xmlns:asvg="http://schemas.microsoft.com/office/drawing/2016/SVG/main" xmlns="" r:embed="rId17"/>
                </a:ext>
              </a:extLst>
            </a:blip>
            <a:stretch>
              <a:fillRect/>
            </a:stretch>
          </a:blipFill>
        </p:spPr>
      </p:sp>
    </p:spTree>
    <p:extLst>
      <p:ext uri="{BB962C8B-B14F-4D97-AF65-F5344CB8AC3E}">
        <p14:creationId xmlns:p14="http://schemas.microsoft.com/office/powerpoint/2010/main" val="119013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left)">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left)">
                                      <p:cBhvr>
                                        <p:cTn id="17" dur="500"/>
                                        <p:tgtEl>
                                          <p:spTgt spid="2">
                                            <p:txEl>
                                              <p:pRg st="2" end="2"/>
                                            </p:txEl>
                                          </p:spTgt>
                                        </p:tgtEl>
                                      </p:cBhvr>
                                    </p:animEffect>
                                  </p:childTnLst>
                                </p:cTn>
                              </p:par>
                              <p:par>
                                <p:cTn id="18" presetID="22" presetClass="entr" presetSubtype="8" fill="hold" nodeType="withEffect">
                                  <p:stCondLst>
                                    <p:cond delay="0"/>
                                  </p:stCondLst>
                                  <p:childTnLst>
                                    <p:set>
                                      <p:cBhvr>
                                        <p:cTn id="19" dur="1" fill="hold">
                                          <p:stCondLst>
                                            <p:cond delay="0"/>
                                          </p:stCondLst>
                                        </p:cTn>
                                        <p:tgtEl>
                                          <p:spTgt spid="2">
                                            <p:txEl>
                                              <p:pRg st="3" end="3"/>
                                            </p:txEl>
                                          </p:spTgt>
                                        </p:tgtEl>
                                        <p:attrNameLst>
                                          <p:attrName>style.visibility</p:attrName>
                                        </p:attrNameLst>
                                      </p:cBhvr>
                                      <p:to>
                                        <p:strVal val="visible"/>
                                      </p:to>
                                    </p:set>
                                    <p:animEffect transition="in" filter="wipe(left)">
                                      <p:cBhvr>
                                        <p:cTn id="20" dur="500"/>
                                        <p:tgtEl>
                                          <p:spTgt spid="2">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animEffect transition="in" filter="wipe(left)">
                                      <p:cBhvr>
                                        <p:cTn id="25" dur="500"/>
                                        <p:tgtEl>
                                          <p:spTgt spid="2">
                                            <p:txEl>
                                              <p:pRg st="4" end="4"/>
                                            </p:txEl>
                                          </p:spTgt>
                                        </p:tgtEl>
                                      </p:cBhvr>
                                    </p:animEffect>
                                  </p:childTnLst>
                                </p:cTn>
                              </p:par>
                              <p:par>
                                <p:cTn id="26" presetID="22" presetClass="entr" presetSubtype="8" fill="hold" nodeType="withEffect">
                                  <p:stCondLst>
                                    <p:cond delay="0"/>
                                  </p:stCondLst>
                                  <p:childTnLst>
                                    <p:set>
                                      <p:cBhvr>
                                        <p:cTn id="27" dur="1" fill="hold">
                                          <p:stCondLst>
                                            <p:cond delay="0"/>
                                          </p:stCondLst>
                                        </p:cTn>
                                        <p:tgtEl>
                                          <p:spTgt spid="2">
                                            <p:txEl>
                                              <p:pRg st="5" end="5"/>
                                            </p:txEl>
                                          </p:spTgt>
                                        </p:tgtEl>
                                        <p:attrNameLst>
                                          <p:attrName>style.visibility</p:attrName>
                                        </p:attrNameLst>
                                      </p:cBhvr>
                                      <p:to>
                                        <p:strVal val="visible"/>
                                      </p:to>
                                    </p:set>
                                    <p:animEffect transition="in" filter="wipe(left)">
                                      <p:cBhvr>
                                        <p:cTn id="28" dur="500"/>
                                        <p:tgtEl>
                                          <p:spTgt spid="2">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up)">
                                      <p:cBhvr>
                                        <p:cTn id="3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6EA"/>
        </a:solidFill>
        <a:effectLst/>
      </p:bgPr>
    </p:bg>
    <p:spTree>
      <p:nvGrpSpPr>
        <p:cNvPr id="1" name=""/>
        <p:cNvGrpSpPr/>
        <p:nvPr/>
      </p:nvGrpSpPr>
      <p:grpSpPr>
        <a:xfrm>
          <a:off x="0" y="0"/>
          <a:ext cx="0" cy="0"/>
          <a:chOff x="0" y="0"/>
          <a:chExt cx="0" cy="0"/>
        </a:xfrm>
      </p:grpSpPr>
      <p:sp>
        <p:nvSpPr>
          <p:cNvPr id="2" name="Rectangle 1"/>
          <p:cNvSpPr/>
          <p:nvPr/>
        </p:nvSpPr>
        <p:spPr>
          <a:xfrm>
            <a:off x="304800" y="199192"/>
            <a:ext cx="17622901" cy="677108"/>
          </a:xfrm>
          <a:prstGeom prst="rect">
            <a:avLst/>
          </a:prstGeom>
        </p:spPr>
        <p:txBody>
          <a:bodyPr wrap="none">
            <a:spAutoFit/>
          </a:bodyPr>
          <a:lstStyle/>
          <a:p>
            <a:pPr algn="ctr">
              <a:spcBef>
                <a:spcPts val="300"/>
              </a:spcBef>
              <a:spcAft>
                <a:spcPts val="300"/>
              </a:spcAft>
            </a:pPr>
            <a:r>
              <a:rPr lang="vi-VN" sz="3800" b="1">
                <a:ea typeface="SimSun" panose="02010600030101010101" pitchFamily="2" charset="-122"/>
                <a:cs typeface="Times New Roman" panose="02020603050405020304" pitchFamily="18" charset="0"/>
              </a:rPr>
              <a:t>Câu 3. </a:t>
            </a:r>
            <a:r>
              <a:rPr lang="vi-VN" sz="3800">
                <a:ea typeface="SimSun" panose="02010600030101010101" pitchFamily="2" charset="-122"/>
                <a:cs typeface="Times New Roman" panose="02020603050405020304" pitchFamily="18" charset="0"/>
              </a:rPr>
              <a:t>Hoàn thành câu bằng cách nối các cụm từ ở cột A với cột B cho phù hợp:</a:t>
            </a:r>
            <a:endParaRPr lang="en-US" sz="3800">
              <a:effectLst/>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graphicFrame>
            <p:nvGraphicFramePr>
              <p:cNvPr id="5" name="Table 4"/>
              <p:cNvGraphicFramePr>
                <a:graphicFrameLocks noGrp="1"/>
              </p:cNvGraphicFramePr>
              <p:nvPr>
                <p:extLst>
                  <p:ext uri="{D42A27DB-BD31-4B8C-83A1-F6EECF244321}">
                    <p14:modId xmlns:p14="http://schemas.microsoft.com/office/powerpoint/2010/main" val="3394779215"/>
                  </p:ext>
                </p:extLst>
              </p:nvPr>
            </p:nvGraphicFramePr>
            <p:xfrm>
              <a:off x="778447" y="1027965"/>
              <a:ext cx="16675606" cy="7975063"/>
            </p:xfrm>
            <a:graphic>
              <a:graphicData uri="http://schemas.openxmlformats.org/drawingml/2006/table">
                <a:tbl>
                  <a:tblPr firstRow="1" firstCol="1" bandRow="1"/>
                  <a:tblGrid>
                    <a:gridCol w="6007606">
                      <a:extLst>
                        <a:ext uri="{9D8B030D-6E8A-4147-A177-3AD203B41FA5}">
                          <a16:colId xmlns:a16="http://schemas.microsoft.com/office/drawing/2014/main" val="1550125162"/>
                        </a:ext>
                      </a:extLst>
                    </a:gridCol>
                    <a:gridCol w="10668000">
                      <a:extLst>
                        <a:ext uri="{9D8B030D-6E8A-4147-A177-3AD203B41FA5}">
                          <a16:colId xmlns:a16="http://schemas.microsoft.com/office/drawing/2014/main" val="3234228639"/>
                        </a:ext>
                      </a:extLst>
                    </a:gridCol>
                  </a:tblGrid>
                  <a:tr h="568423">
                    <a:tc>
                      <a:txBody>
                        <a:bodyPr/>
                        <a:lstStyle/>
                        <a:p>
                          <a:pPr algn="ctr">
                            <a:lnSpc>
                              <a:spcPct val="100000"/>
                            </a:lnSpc>
                            <a:spcBef>
                              <a:spcPts val="300"/>
                            </a:spcBef>
                            <a:spcAft>
                              <a:spcPts val="300"/>
                            </a:spcAft>
                          </a:pPr>
                          <a:r>
                            <a:rPr lang="vi-VN" sz="3600" b="1" kern="100">
                              <a:effectLst/>
                              <a:latin typeface="+mn-lt"/>
                              <a:ea typeface="SimSun" panose="02010600030101010101" pitchFamily="2" charset="-122"/>
                              <a:cs typeface="Times New Roman" panose="02020603050405020304" pitchFamily="18" charset="0"/>
                            </a:rPr>
                            <a:t>Cột A</a:t>
                          </a:r>
                          <a:endParaRPr lang="en-US" sz="3600" kern="10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a:lnSpc>
                              <a:spcPct val="100000"/>
                            </a:lnSpc>
                            <a:spcBef>
                              <a:spcPts val="300"/>
                            </a:spcBef>
                            <a:spcAft>
                              <a:spcPts val="300"/>
                            </a:spcAft>
                          </a:pPr>
                          <a:r>
                            <a:rPr lang="vi-VN" sz="3600" b="1" kern="100">
                              <a:effectLst/>
                              <a:latin typeface="+mn-lt"/>
                              <a:ea typeface="SimSun" panose="02010600030101010101" pitchFamily="2" charset="-122"/>
                              <a:cs typeface="Times New Roman" panose="02020603050405020304" pitchFamily="18" charset="0"/>
                            </a:rPr>
                            <a:t>Cột B</a:t>
                          </a:r>
                          <a:endParaRPr lang="en-US" sz="3600" kern="10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3464074184"/>
                      </a:ext>
                    </a:extLst>
                  </a:tr>
                  <a:tr h="705157">
                    <a:tc>
                      <a:txBody>
                        <a:bodyPr/>
                        <a:lstStyle/>
                        <a:p>
                          <a:pPr algn="just">
                            <a:lnSpc>
                              <a:spcPct val="150000"/>
                            </a:lnSpc>
                            <a:spcBef>
                              <a:spcPts val="300"/>
                            </a:spcBef>
                            <a:spcAft>
                              <a:spcPts val="300"/>
                            </a:spcAft>
                          </a:pPr>
                          <a:r>
                            <a:rPr lang="vi-VN" sz="3600" kern="100">
                              <a:effectLst/>
                              <a:latin typeface="+mn-lt"/>
                              <a:ea typeface="SimSun" panose="02010600030101010101" pitchFamily="2" charset="-122"/>
                              <a:cs typeface="Times New Roman" panose="02020603050405020304" pitchFamily="18" charset="0"/>
                            </a:rPr>
                            <a:t>(1) Phép thử ngẫu nhiên là</a:t>
                          </a:r>
                          <a:endParaRPr lang="en-US" sz="3600" kern="10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300"/>
                            </a:spcBef>
                            <a:spcAft>
                              <a:spcPts val="300"/>
                            </a:spcAft>
                          </a:pPr>
                          <a:r>
                            <a:rPr lang="vi-VN" sz="3600" kern="100">
                              <a:effectLst/>
                              <a:latin typeface="+mn-lt"/>
                              <a:ea typeface="SimSun" panose="02010600030101010101" pitchFamily="2" charset="-122"/>
                              <a:cs typeface="Times New Roman" panose="02020603050405020304" pitchFamily="18" charset="0"/>
                            </a:rPr>
                            <a:t>(a) kết quả của phép thử T làm cho biến cố E xảy ra</a:t>
                          </a:r>
                          <a:endParaRPr lang="en-US" sz="3600" kern="10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12999378"/>
                      </a:ext>
                    </a:extLst>
                  </a:tr>
                  <a:tr h="1495371">
                    <a:tc>
                      <a:txBody>
                        <a:bodyPr/>
                        <a:lstStyle/>
                        <a:p>
                          <a:pPr algn="just">
                            <a:lnSpc>
                              <a:spcPct val="150000"/>
                            </a:lnSpc>
                            <a:spcBef>
                              <a:spcPts val="300"/>
                            </a:spcBef>
                            <a:spcAft>
                              <a:spcPts val="300"/>
                            </a:spcAft>
                          </a:pPr>
                          <a:r>
                            <a:rPr lang="vi-VN" sz="3600" kern="100">
                              <a:effectLst/>
                              <a:latin typeface="+mn-lt"/>
                              <a:ea typeface="SimSun" panose="02010600030101010101" pitchFamily="2" charset="-122"/>
                              <a:cs typeface="Times New Roman" panose="02020603050405020304" pitchFamily="18" charset="0"/>
                            </a:rPr>
                            <a:t>(2) Không gian mẫu của phép thử là</a:t>
                          </a:r>
                          <a:endParaRPr lang="en-US" sz="3600" kern="10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300"/>
                            </a:spcBef>
                            <a:spcAft>
                              <a:spcPts val="300"/>
                            </a:spcAft>
                          </a:pPr>
                          <a:r>
                            <a:rPr lang="vi-VN" sz="3600" kern="100">
                              <a:effectLst/>
                              <a:latin typeface="+mn-lt"/>
                              <a:ea typeface="SimSun" panose="02010600030101010101" pitchFamily="2" charset="-122"/>
                              <a:cs typeface="Times New Roman" panose="02020603050405020304" pitchFamily="18" charset="0"/>
                            </a:rPr>
                            <a:t>(b) tỉ số giữa số kết quả thuận lợi cho biến cố E và số phần tử của tập </a:t>
                          </a:r>
                          <a14:m>
                            <m:oMath xmlns:m="http://schemas.openxmlformats.org/officeDocument/2006/math">
                              <m:r>
                                <a:rPr lang="vi-VN" sz="3600" i="1" kern="100">
                                  <a:effectLst/>
                                  <a:latin typeface="Cambria Math" panose="02040503050406030204" pitchFamily="18" charset="0"/>
                                  <a:ea typeface="SimSun" panose="02010600030101010101" pitchFamily="2" charset="-122"/>
                                  <a:cs typeface="Times New Roman" panose="02020603050405020304" pitchFamily="18" charset="0"/>
                                </a:rPr>
                                <m:t>𝛺</m:t>
                              </m:r>
                            </m:oMath>
                          </a14:m>
                          <a:r>
                            <a:rPr lang="vi-VN" sz="3600" kern="100">
                              <a:effectLst/>
                              <a:latin typeface="+mn-lt"/>
                              <a:ea typeface="SimSun" panose="02010600030101010101" pitchFamily="2" charset="-122"/>
                              <a:cs typeface="Times New Roman" panose="02020603050405020304" pitchFamily="18" charset="0"/>
                            </a:rPr>
                            <a:t>.</a:t>
                          </a:r>
                          <a:endParaRPr lang="en-US" sz="3600" kern="10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36024988"/>
                      </a:ext>
                    </a:extLst>
                  </a:tr>
                  <a:tr h="1495371">
                    <a:tc>
                      <a:txBody>
                        <a:bodyPr/>
                        <a:lstStyle/>
                        <a:p>
                          <a:pPr algn="just">
                            <a:lnSpc>
                              <a:spcPct val="150000"/>
                            </a:lnSpc>
                            <a:spcBef>
                              <a:spcPts val="300"/>
                            </a:spcBef>
                            <a:spcAft>
                              <a:spcPts val="300"/>
                            </a:spcAft>
                          </a:pPr>
                          <a:r>
                            <a:rPr lang="vi-VN" sz="3600" kern="100">
                              <a:effectLst/>
                              <a:latin typeface="+mn-lt"/>
                              <a:ea typeface="SimSun" panose="02010600030101010101" pitchFamily="2" charset="-122"/>
                              <a:cs typeface="Times New Roman" panose="02020603050405020304" pitchFamily="18" charset="0"/>
                            </a:rPr>
                            <a:t>(3) Kết quả thuận lợi cho biến cô E là</a:t>
                          </a:r>
                          <a:endParaRPr lang="en-US" sz="3600" kern="10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300"/>
                            </a:spcBef>
                            <a:spcAft>
                              <a:spcPts val="300"/>
                            </a:spcAft>
                          </a:pPr>
                          <a:r>
                            <a:rPr lang="vi-VN" sz="3600" kern="100">
                              <a:effectLst/>
                              <a:latin typeface="+mn-lt"/>
                              <a:ea typeface="SimSun" panose="02010600030101010101" pitchFamily="2" charset="-122"/>
                              <a:cs typeface="Times New Roman" panose="02020603050405020304" pitchFamily="18" charset="0"/>
                            </a:rPr>
                            <a:t>(c) tập hợp tất cả các kết quả có thể xảy ra của phép thử.</a:t>
                          </a:r>
                          <a:endParaRPr lang="en-US" sz="3600" kern="10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92544188"/>
                      </a:ext>
                    </a:extLst>
                  </a:tr>
                  <a:tr h="3075800">
                    <a:tc>
                      <a:txBody>
                        <a:bodyPr/>
                        <a:lstStyle/>
                        <a:p>
                          <a:pPr algn="just">
                            <a:lnSpc>
                              <a:spcPct val="150000"/>
                            </a:lnSpc>
                            <a:spcBef>
                              <a:spcPts val="300"/>
                            </a:spcBef>
                            <a:spcAft>
                              <a:spcPts val="300"/>
                            </a:spcAft>
                          </a:pPr>
                          <a:r>
                            <a:rPr lang="vi-VN" sz="3600" kern="100">
                              <a:effectLst/>
                              <a:latin typeface="+mn-lt"/>
                              <a:ea typeface="SimSun" panose="02010600030101010101" pitchFamily="2" charset="-122"/>
                              <a:cs typeface="Times New Roman" panose="02020603050405020304" pitchFamily="18" charset="0"/>
                            </a:rPr>
                            <a:t>(4) Giả sử các kết quả các kết quả có thể của phép thử T là đồng khả năng. Xác suất của biến cố E là </a:t>
                          </a:r>
                          <a:endParaRPr lang="en-US" sz="3600" kern="10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300"/>
                            </a:spcBef>
                            <a:spcAft>
                              <a:spcPts val="300"/>
                            </a:spcAft>
                          </a:pPr>
                          <a:r>
                            <a:rPr lang="vi-VN" sz="3600" kern="100">
                              <a:effectLst/>
                              <a:latin typeface="+mn-lt"/>
                              <a:ea typeface="SimSun" panose="02010600030101010101" pitchFamily="2" charset="-122"/>
                              <a:cs typeface="Times New Roman" panose="02020603050405020304" pitchFamily="18" charset="0"/>
                            </a:rPr>
                            <a:t>(d) một hoặc một số hành động, thực nghiệm được tiến hành liên tiếp hay đồng thời mà kết quả của chúng không thể biết được trước nhưng có thể liệt kê được tất cả các kết quả có thể xảy ra.</a:t>
                          </a:r>
                          <a:endParaRPr lang="en-US" sz="3600" kern="10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68965494"/>
                      </a:ext>
                    </a:extLst>
                  </a:tr>
                </a:tbl>
              </a:graphicData>
            </a:graphic>
          </p:graphicFrame>
        </mc:Choice>
        <mc:Fallback xmlns="">
          <p:graphicFrame>
            <p:nvGraphicFramePr>
              <p:cNvPr id="5" name="Table 4"/>
              <p:cNvGraphicFramePr>
                <a:graphicFrameLocks noGrp="1"/>
              </p:cNvGraphicFramePr>
              <p:nvPr>
                <p:extLst>
                  <p:ext uri="{D42A27DB-BD31-4B8C-83A1-F6EECF244321}">
                    <p14:modId xmlns:p14="http://schemas.microsoft.com/office/powerpoint/2010/main" val="3394779215"/>
                  </p:ext>
                </p:extLst>
              </p:nvPr>
            </p:nvGraphicFramePr>
            <p:xfrm>
              <a:off x="778447" y="1027965"/>
              <a:ext cx="16675606" cy="7620735"/>
            </p:xfrm>
            <a:graphic>
              <a:graphicData uri="http://schemas.openxmlformats.org/drawingml/2006/table">
                <a:tbl>
                  <a:tblPr firstRow="1" firstCol="1" bandRow="1"/>
                  <a:tblGrid>
                    <a:gridCol w="6007606">
                      <a:extLst>
                        <a:ext uri="{9D8B030D-6E8A-4147-A177-3AD203B41FA5}">
                          <a16:colId xmlns:a16="http://schemas.microsoft.com/office/drawing/2014/main" val="1550125162"/>
                        </a:ext>
                      </a:extLst>
                    </a:gridCol>
                    <a:gridCol w="10668000">
                      <a:extLst>
                        <a:ext uri="{9D8B030D-6E8A-4147-A177-3AD203B41FA5}">
                          <a16:colId xmlns:a16="http://schemas.microsoft.com/office/drawing/2014/main" val="3234228639"/>
                        </a:ext>
                      </a:extLst>
                    </a:gridCol>
                  </a:tblGrid>
                  <a:tr h="568423">
                    <a:tc>
                      <a:txBody>
                        <a:bodyPr/>
                        <a:lstStyle/>
                        <a:p>
                          <a:pPr algn="ctr">
                            <a:lnSpc>
                              <a:spcPct val="100000"/>
                            </a:lnSpc>
                            <a:spcBef>
                              <a:spcPts val="300"/>
                            </a:spcBef>
                            <a:spcAft>
                              <a:spcPts val="300"/>
                            </a:spcAft>
                          </a:pPr>
                          <a:r>
                            <a:rPr lang="vi-VN" sz="3600" b="1" kern="100">
                              <a:effectLst/>
                              <a:latin typeface="+mn-lt"/>
                              <a:ea typeface="SimSun" panose="02010600030101010101" pitchFamily="2" charset="-122"/>
                              <a:cs typeface="Times New Roman" panose="02020603050405020304" pitchFamily="18" charset="0"/>
                            </a:rPr>
                            <a:t>Cột A</a:t>
                          </a:r>
                          <a:endParaRPr lang="en-US" sz="3600" kern="10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a:lnSpc>
                              <a:spcPct val="100000"/>
                            </a:lnSpc>
                            <a:spcBef>
                              <a:spcPts val="300"/>
                            </a:spcBef>
                            <a:spcAft>
                              <a:spcPts val="300"/>
                            </a:spcAft>
                          </a:pPr>
                          <a:r>
                            <a:rPr lang="vi-VN" sz="3600" b="1" kern="100">
                              <a:effectLst/>
                              <a:latin typeface="+mn-lt"/>
                              <a:ea typeface="SimSun" panose="02010600030101010101" pitchFamily="2" charset="-122"/>
                              <a:cs typeface="Times New Roman" panose="02020603050405020304" pitchFamily="18" charset="0"/>
                            </a:rPr>
                            <a:t>Cột B</a:t>
                          </a:r>
                          <a:endParaRPr lang="en-US" sz="3600" kern="10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3464074184"/>
                      </a:ext>
                    </a:extLst>
                  </a:tr>
                  <a:tr h="734378">
                    <a:tc>
                      <a:txBody>
                        <a:bodyPr/>
                        <a:lstStyle/>
                        <a:p>
                          <a:pPr algn="just">
                            <a:lnSpc>
                              <a:spcPct val="150000"/>
                            </a:lnSpc>
                            <a:spcBef>
                              <a:spcPts val="300"/>
                            </a:spcBef>
                            <a:spcAft>
                              <a:spcPts val="300"/>
                            </a:spcAft>
                          </a:pPr>
                          <a:r>
                            <a:rPr lang="vi-VN" sz="3600" kern="100">
                              <a:effectLst/>
                              <a:latin typeface="+mn-lt"/>
                              <a:ea typeface="SimSun" panose="02010600030101010101" pitchFamily="2" charset="-122"/>
                              <a:cs typeface="Times New Roman" panose="02020603050405020304" pitchFamily="18" charset="0"/>
                            </a:rPr>
                            <a:t>(1) Phép thử ngẫu nhiên là</a:t>
                          </a:r>
                          <a:endParaRPr lang="en-US" sz="3600" kern="10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300"/>
                            </a:spcBef>
                            <a:spcAft>
                              <a:spcPts val="300"/>
                            </a:spcAft>
                          </a:pPr>
                          <a:r>
                            <a:rPr lang="vi-VN" sz="3600" kern="100">
                              <a:effectLst/>
                              <a:latin typeface="+mn-lt"/>
                              <a:ea typeface="SimSun" panose="02010600030101010101" pitchFamily="2" charset="-122"/>
                              <a:cs typeface="Times New Roman" panose="02020603050405020304" pitchFamily="18" charset="0"/>
                            </a:rPr>
                            <a:t>(a) kết quả của phép thử T làm cho biến cố E xảy ra</a:t>
                          </a:r>
                          <a:endParaRPr lang="en-US" sz="3600" kern="10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12999378"/>
                      </a:ext>
                    </a:extLst>
                  </a:tr>
                  <a:tr h="1557338">
                    <a:tc>
                      <a:txBody>
                        <a:bodyPr/>
                        <a:lstStyle/>
                        <a:p>
                          <a:pPr algn="just">
                            <a:lnSpc>
                              <a:spcPct val="150000"/>
                            </a:lnSpc>
                            <a:spcBef>
                              <a:spcPts val="300"/>
                            </a:spcBef>
                            <a:spcAft>
                              <a:spcPts val="300"/>
                            </a:spcAft>
                          </a:pPr>
                          <a:r>
                            <a:rPr lang="vi-VN" sz="3600" kern="100">
                              <a:effectLst/>
                              <a:latin typeface="+mn-lt"/>
                              <a:ea typeface="SimSun" panose="02010600030101010101" pitchFamily="2" charset="-122"/>
                              <a:cs typeface="Times New Roman" panose="02020603050405020304" pitchFamily="18" charset="0"/>
                            </a:rPr>
                            <a:t>(2) Không gian mẫu của phép thử là</a:t>
                          </a:r>
                          <a:endParaRPr lang="en-US" sz="3600" kern="10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2"/>
                          <a:stretch>
                            <a:fillRect l="-56368" t="-92578" r="-114" b="-321875"/>
                          </a:stretch>
                        </a:blipFill>
                      </a:tcPr>
                    </a:tc>
                    <a:extLst>
                      <a:ext uri="{0D108BD9-81ED-4DB2-BD59-A6C34878D82A}">
                        <a16:rowId xmlns:a16="http://schemas.microsoft.com/office/drawing/2014/main" val="836024988"/>
                      </a:ext>
                    </a:extLst>
                  </a:tr>
                  <a:tr h="1557338">
                    <a:tc>
                      <a:txBody>
                        <a:bodyPr/>
                        <a:lstStyle/>
                        <a:p>
                          <a:pPr algn="just">
                            <a:lnSpc>
                              <a:spcPct val="150000"/>
                            </a:lnSpc>
                            <a:spcBef>
                              <a:spcPts val="300"/>
                            </a:spcBef>
                            <a:spcAft>
                              <a:spcPts val="300"/>
                            </a:spcAft>
                          </a:pPr>
                          <a:r>
                            <a:rPr lang="vi-VN" sz="3600" kern="100">
                              <a:effectLst/>
                              <a:latin typeface="+mn-lt"/>
                              <a:ea typeface="SimSun" panose="02010600030101010101" pitchFamily="2" charset="-122"/>
                              <a:cs typeface="Times New Roman" panose="02020603050405020304" pitchFamily="18" charset="0"/>
                            </a:rPr>
                            <a:t>(3) Kết quả thuận lợi cho biến cô E là</a:t>
                          </a:r>
                          <a:endParaRPr lang="en-US" sz="3600" kern="10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300"/>
                            </a:spcBef>
                            <a:spcAft>
                              <a:spcPts val="300"/>
                            </a:spcAft>
                          </a:pPr>
                          <a:r>
                            <a:rPr lang="vi-VN" sz="3600" kern="100">
                              <a:effectLst/>
                              <a:latin typeface="+mn-lt"/>
                              <a:ea typeface="SimSun" panose="02010600030101010101" pitchFamily="2" charset="-122"/>
                              <a:cs typeface="Times New Roman" panose="02020603050405020304" pitchFamily="18" charset="0"/>
                            </a:rPr>
                            <a:t>(c) tập hợp tất cả các kết quả có thể xảy ra của phép thử.</a:t>
                          </a:r>
                          <a:endParaRPr lang="en-US" sz="3600" kern="10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92544188"/>
                      </a:ext>
                    </a:extLst>
                  </a:tr>
                  <a:tr h="3203258">
                    <a:tc>
                      <a:txBody>
                        <a:bodyPr/>
                        <a:lstStyle/>
                        <a:p>
                          <a:pPr algn="just">
                            <a:lnSpc>
                              <a:spcPct val="150000"/>
                            </a:lnSpc>
                            <a:spcBef>
                              <a:spcPts val="300"/>
                            </a:spcBef>
                            <a:spcAft>
                              <a:spcPts val="300"/>
                            </a:spcAft>
                          </a:pPr>
                          <a:r>
                            <a:rPr lang="vi-VN" sz="3600" kern="100">
                              <a:effectLst/>
                              <a:latin typeface="+mn-lt"/>
                              <a:ea typeface="SimSun" panose="02010600030101010101" pitchFamily="2" charset="-122"/>
                              <a:cs typeface="Times New Roman" panose="02020603050405020304" pitchFamily="18" charset="0"/>
                            </a:rPr>
                            <a:t>(4) Giả sử các kết quả các kết quả có thể của phép thử T là đồng khả năng. Xác suất của biến cố E là </a:t>
                          </a:r>
                          <a:endParaRPr lang="en-US" sz="3600" kern="10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300"/>
                            </a:spcBef>
                            <a:spcAft>
                              <a:spcPts val="300"/>
                            </a:spcAft>
                          </a:pPr>
                          <a:r>
                            <a:rPr lang="vi-VN" sz="3600" kern="100">
                              <a:effectLst/>
                              <a:latin typeface="+mn-lt"/>
                              <a:ea typeface="SimSun" panose="02010600030101010101" pitchFamily="2" charset="-122"/>
                              <a:cs typeface="Times New Roman" panose="02020603050405020304" pitchFamily="18" charset="0"/>
                            </a:rPr>
                            <a:t>(d) một hoặc một số hành động, thực nghiệm được tiến hành liên tiếp hay đồng thời mà kết quả của chúng không thể biết được trước nhưng có thể liệt kê được tất cả các kết quả có thể xảy ra.</a:t>
                          </a:r>
                          <a:endParaRPr lang="en-US" sz="3600" kern="10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68965494"/>
                      </a:ext>
                    </a:extLst>
                  </a:tr>
                </a:tbl>
              </a:graphicData>
            </a:graphic>
          </p:graphicFrame>
        </mc:Fallback>
      </mc:AlternateContent>
      <p:grpSp>
        <p:nvGrpSpPr>
          <p:cNvPr id="16" name="Group 15"/>
          <p:cNvGrpSpPr/>
          <p:nvPr/>
        </p:nvGrpSpPr>
        <p:grpSpPr>
          <a:xfrm>
            <a:off x="778447" y="8841205"/>
            <a:ext cx="2345753" cy="1255295"/>
            <a:chOff x="1844842" y="8071184"/>
            <a:chExt cx="2514600" cy="1447800"/>
          </a:xfrm>
          <a:scene3d>
            <a:camera prst="orthographicFront">
              <a:rot lat="0" lon="0" rev="0"/>
            </a:camera>
            <a:lightRig rig="balanced" dir="t">
              <a:rot lat="0" lon="0" rev="8700000"/>
            </a:lightRig>
          </a:scene3d>
        </p:grpSpPr>
        <p:sp>
          <p:nvSpPr>
            <p:cNvPr id="17" name="Freeform 13"/>
            <p:cNvSpPr/>
            <p:nvPr/>
          </p:nvSpPr>
          <p:spPr>
            <a:xfrm flipH="1">
              <a:off x="1844842" y="8071184"/>
              <a:ext cx="2514600" cy="1447800"/>
            </a:xfrm>
            <a:custGeom>
              <a:avLst/>
              <a:gdLst/>
              <a:ahLst/>
              <a:cxnLst/>
              <a:rect l="l" t="t" r="r" b="b"/>
              <a:pathLst>
                <a:path w="2488341" h="2117352">
                  <a:moveTo>
                    <a:pt x="2488341" y="0"/>
                  </a:moveTo>
                  <a:lnTo>
                    <a:pt x="0" y="0"/>
                  </a:lnTo>
                  <a:lnTo>
                    <a:pt x="0" y="2117352"/>
                  </a:lnTo>
                  <a:lnTo>
                    <a:pt x="2488341" y="2117352"/>
                  </a:lnTo>
                  <a:lnTo>
                    <a:pt x="2488341" y="0"/>
                  </a:lnTo>
                  <a:close/>
                </a:path>
              </a:pathLst>
            </a:custGeom>
            <a:blipFill>
              <a:blip r:embed="rId3">
                <a:extLst>
                  <a:ext uri="{96DAC541-7B7A-43D3-8B79-37D633B846F1}">
                    <asvg:svgBlip xmlns="" xmlns:asvg="http://schemas.microsoft.com/office/drawing/2016/SVG/main" r:embed="rId7"/>
                  </a:ext>
                </a:extLst>
              </a:blip>
              <a:stretch>
                <a:fillRect/>
              </a:stretch>
            </a:blipFill>
            <a:ln>
              <a:noFill/>
            </a:ln>
            <a:effectLst>
              <a:outerShdw blurRad="44450" dist="27940" dir="5400000" algn="ctr">
                <a:srgbClr val="000000">
                  <a:alpha val="32000"/>
                </a:srgbClr>
              </a:outerShdw>
            </a:effectLst>
            <a:sp3d>
              <a:bevelT w="190500" h="38100"/>
            </a:sp3d>
          </p:spPr>
        </p:sp>
        <p:sp>
          <p:nvSpPr>
            <p:cNvPr id="19" name="Rectangle 18"/>
            <p:cNvSpPr/>
            <p:nvPr/>
          </p:nvSpPr>
          <p:spPr>
            <a:xfrm>
              <a:off x="2223825" y="8338717"/>
              <a:ext cx="1654620" cy="661720"/>
            </a:xfrm>
            <a:prstGeom prst="rect">
              <a:avLst/>
            </a:prstGeom>
            <a:ln>
              <a:noFill/>
            </a:ln>
            <a:effectLst>
              <a:outerShdw blurRad="44450" dist="27940" dir="5400000" algn="ctr">
                <a:srgbClr val="000000">
                  <a:alpha val="32000"/>
                </a:srgbClr>
              </a:outerShdw>
            </a:effectLst>
            <a:sp3d>
              <a:bevelT w="190500" h="38100"/>
            </a:sp3d>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700" b="1" i="0" u="none" strike="noStrike" kern="0" cap="none" spc="0" normalizeH="0" baseline="0" noProof="0" smtClean="0">
                  <a:ln>
                    <a:noFill/>
                  </a:ln>
                  <a:solidFill>
                    <a:prstClr val="black"/>
                  </a:solidFill>
                  <a:effectLst/>
                  <a:uLnTx/>
                  <a:uFillTx/>
                  <a:latin typeface="Arial"/>
                  <a:ea typeface="+mn-ea"/>
                  <a:cs typeface="Arial" panose="020B0604020202020204" pitchFamily="34" charset="0"/>
                  <a:sym typeface="Arial"/>
                </a:rPr>
                <a:t>Trả lời</a:t>
              </a:r>
              <a:endParaRPr kumimoji="0" lang="en-US" sz="3700" b="1" i="0" u="none" strike="noStrike" kern="1200" cap="none" spc="0" normalizeH="0" baseline="0" noProof="0">
                <a:ln>
                  <a:noFill/>
                </a:ln>
                <a:solidFill>
                  <a:prstClr val="black"/>
                </a:solidFill>
                <a:effectLst/>
                <a:uLnTx/>
                <a:uFillTx/>
                <a:latin typeface="Calibri"/>
                <a:ea typeface="+mn-ea"/>
              </a:endParaRPr>
            </a:p>
          </p:txBody>
        </p:sp>
      </p:grpSp>
      <p:sp>
        <p:nvSpPr>
          <p:cNvPr id="9" name="Rectangle 8"/>
          <p:cNvSpPr/>
          <p:nvPr/>
        </p:nvSpPr>
        <p:spPr>
          <a:xfrm>
            <a:off x="3962400" y="9053780"/>
            <a:ext cx="13087237" cy="661720"/>
          </a:xfrm>
          <a:prstGeom prst="rect">
            <a:avLst/>
          </a:prstGeom>
        </p:spPr>
        <p:txBody>
          <a:bodyPr wrap="none">
            <a:spAutoFit/>
          </a:bodyPr>
          <a:lstStyle/>
          <a:p>
            <a:pPr algn="just">
              <a:spcBef>
                <a:spcPts val="300"/>
              </a:spcBef>
              <a:spcAft>
                <a:spcPts val="300"/>
              </a:spcAft>
            </a:pPr>
            <a:r>
              <a:rPr lang="da-DK" sz="3700">
                <a:latin typeface="Arial" panose="020B0604020202020204" pitchFamily="34" charset="0"/>
                <a:ea typeface="Calibri" panose="020F0502020204030204" pitchFamily="34" charset="0"/>
                <a:cs typeface="Arial" panose="020B0604020202020204" pitchFamily="34" charset="0"/>
              </a:rPr>
              <a:t>(1) – (d);		</a:t>
            </a:r>
            <a:r>
              <a:rPr lang="da-DK" sz="3700" smtClean="0">
                <a:latin typeface="Arial" panose="020B0604020202020204" pitchFamily="34" charset="0"/>
                <a:ea typeface="Calibri" panose="020F0502020204030204" pitchFamily="34" charset="0"/>
                <a:cs typeface="Arial" panose="020B0604020202020204" pitchFamily="34" charset="0"/>
              </a:rPr>
              <a:t>	(</a:t>
            </a:r>
            <a:r>
              <a:rPr lang="da-DK" sz="3700">
                <a:latin typeface="Arial" panose="020B0604020202020204" pitchFamily="34" charset="0"/>
                <a:ea typeface="Calibri" panose="020F0502020204030204" pitchFamily="34" charset="0"/>
                <a:cs typeface="Arial" panose="020B0604020202020204" pitchFamily="34" charset="0"/>
              </a:rPr>
              <a:t>2) – (c);		</a:t>
            </a:r>
            <a:r>
              <a:rPr lang="da-DK" sz="3700" smtClean="0">
                <a:latin typeface="Arial" panose="020B0604020202020204" pitchFamily="34" charset="0"/>
                <a:ea typeface="Calibri" panose="020F0502020204030204" pitchFamily="34" charset="0"/>
                <a:cs typeface="Arial" panose="020B0604020202020204" pitchFamily="34" charset="0"/>
              </a:rPr>
              <a:t>	(</a:t>
            </a:r>
            <a:r>
              <a:rPr lang="da-DK" sz="3700">
                <a:latin typeface="Arial" panose="020B0604020202020204" pitchFamily="34" charset="0"/>
                <a:ea typeface="Calibri" panose="020F0502020204030204" pitchFamily="34" charset="0"/>
                <a:cs typeface="Arial" panose="020B0604020202020204" pitchFamily="34" charset="0"/>
              </a:rPr>
              <a:t>3) – (a); 		(4) – (b) </a:t>
            </a:r>
            <a:endParaRPr lang="en-US" sz="370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23484258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500" fill="hold"/>
                                        <p:tgtEl>
                                          <p:spTgt spid="16"/>
                                        </p:tgtEl>
                                        <p:attrNameLst>
                                          <p:attrName>ppt_w</p:attrName>
                                        </p:attrNameLst>
                                      </p:cBhvr>
                                      <p:tavLst>
                                        <p:tav tm="0">
                                          <p:val>
                                            <p:fltVal val="0"/>
                                          </p:val>
                                        </p:tav>
                                        <p:tav tm="100000">
                                          <p:val>
                                            <p:strVal val="#ppt_w"/>
                                          </p:val>
                                        </p:tav>
                                      </p:tavLst>
                                    </p:anim>
                                    <p:anim calcmode="lin" valueType="num">
                                      <p:cBhvr>
                                        <p:cTn id="20" dur="500" fill="hold"/>
                                        <p:tgtEl>
                                          <p:spTgt spid="16"/>
                                        </p:tgtEl>
                                        <p:attrNameLst>
                                          <p:attrName>ppt_h</p:attrName>
                                        </p:attrNameLst>
                                      </p:cBhvr>
                                      <p:tavLst>
                                        <p:tav tm="0">
                                          <p:val>
                                            <p:fltVal val="0"/>
                                          </p:val>
                                        </p:tav>
                                        <p:tav tm="100000">
                                          <p:val>
                                            <p:strVal val="#ppt_h"/>
                                          </p:val>
                                        </p:tav>
                                      </p:tavLst>
                                    </p:anim>
                                    <p:animEffect transition="in" filter="fade">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arn(inVertical)">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FF6EA"/>
        </a:solidFill>
        <a:effectLst/>
      </p:bgPr>
    </p:bg>
    <p:spTree>
      <p:nvGrpSpPr>
        <p:cNvPr id="1" name=""/>
        <p:cNvGrpSpPr/>
        <p:nvPr/>
      </p:nvGrpSpPr>
      <p:grpSpPr>
        <a:xfrm>
          <a:off x="0" y="0"/>
          <a:ext cx="0" cy="0"/>
          <a:chOff x="0" y="0"/>
          <a:chExt cx="0" cy="0"/>
        </a:xfrm>
      </p:grpSpPr>
      <p:grpSp>
        <p:nvGrpSpPr>
          <p:cNvPr id="6" name="Group 6"/>
          <p:cNvGrpSpPr/>
          <p:nvPr/>
        </p:nvGrpSpPr>
        <p:grpSpPr>
          <a:xfrm>
            <a:off x="0" y="800100"/>
            <a:ext cx="18283989" cy="9448800"/>
            <a:chOff x="0" y="0"/>
            <a:chExt cx="5157348" cy="1771366"/>
          </a:xfrm>
        </p:grpSpPr>
        <p:sp>
          <p:nvSpPr>
            <p:cNvPr id="7" name="Freeform 7"/>
            <p:cNvSpPr/>
            <p:nvPr/>
          </p:nvSpPr>
          <p:spPr>
            <a:xfrm>
              <a:off x="0" y="0"/>
              <a:ext cx="5157348" cy="1771366"/>
            </a:xfrm>
            <a:custGeom>
              <a:avLst/>
              <a:gdLst/>
              <a:ahLst/>
              <a:cxnLst/>
              <a:rect l="l" t="t" r="r" b="b"/>
              <a:pathLst>
                <a:path w="5157348" h="1771366">
                  <a:moveTo>
                    <a:pt x="0" y="0"/>
                  </a:moveTo>
                  <a:lnTo>
                    <a:pt x="5157348" y="0"/>
                  </a:lnTo>
                  <a:lnTo>
                    <a:pt x="5157348" y="1771366"/>
                  </a:lnTo>
                  <a:lnTo>
                    <a:pt x="0" y="1771366"/>
                  </a:lnTo>
                  <a:close/>
                </a:path>
              </a:pathLst>
            </a:custGeom>
            <a:solidFill>
              <a:srgbClr val="FFFFFF"/>
            </a:solidFill>
            <a:ln w="95250" cap="sq">
              <a:solidFill>
                <a:srgbClr val="383E48"/>
              </a:solidFill>
              <a:prstDash val="solid"/>
              <a:miter/>
            </a:ln>
          </p:spPr>
        </p:sp>
        <p:sp>
          <p:nvSpPr>
            <p:cNvPr id="8" name="TextBox 8"/>
            <p:cNvSpPr txBox="1"/>
            <p:nvPr/>
          </p:nvSpPr>
          <p:spPr>
            <a:xfrm>
              <a:off x="0" y="-38100"/>
              <a:ext cx="5157348" cy="1809466"/>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4" name="Group 63"/>
          <p:cNvGrpSpPr/>
          <p:nvPr/>
        </p:nvGrpSpPr>
        <p:grpSpPr>
          <a:xfrm>
            <a:off x="381000" y="342900"/>
            <a:ext cx="1981200" cy="1447800"/>
            <a:chOff x="1844842" y="8071184"/>
            <a:chExt cx="1981200" cy="1447800"/>
          </a:xfrm>
          <a:scene3d>
            <a:camera prst="orthographicFront">
              <a:rot lat="0" lon="0" rev="0"/>
            </a:camera>
            <a:lightRig rig="balanced" dir="t">
              <a:rot lat="0" lon="0" rev="8700000"/>
            </a:lightRig>
          </a:scene3d>
        </p:grpSpPr>
        <p:sp>
          <p:nvSpPr>
            <p:cNvPr id="65" name="Freeform 13"/>
            <p:cNvSpPr/>
            <p:nvPr/>
          </p:nvSpPr>
          <p:spPr>
            <a:xfrm flipH="1">
              <a:off x="1844842" y="8071184"/>
              <a:ext cx="1981200" cy="1447800"/>
            </a:xfrm>
            <a:custGeom>
              <a:avLst/>
              <a:gdLst/>
              <a:ahLst/>
              <a:cxnLst/>
              <a:rect l="l" t="t" r="r" b="b"/>
              <a:pathLst>
                <a:path w="2488341" h="2117352">
                  <a:moveTo>
                    <a:pt x="2488341" y="0"/>
                  </a:moveTo>
                  <a:lnTo>
                    <a:pt x="0" y="0"/>
                  </a:lnTo>
                  <a:lnTo>
                    <a:pt x="0" y="2117352"/>
                  </a:lnTo>
                  <a:lnTo>
                    <a:pt x="2488341" y="2117352"/>
                  </a:lnTo>
                  <a:lnTo>
                    <a:pt x="2488341" y="0"/>
                  </a:lnTo>
                  <a:close/>
                </a:path>
              </a:pathLst>
            </a:custGeom>
            <a:blipFill>
              <a:blip r:embed="rId2">
                <a:extLst>
                  <a:ext uri="{96DAC541-7B7A-43D3-8B79-37D633B846F1}">
                    <asvg:svgBlip xmlns="" xmlns:asvg="http://schemas.microsoft.com/office/drawing/2016/SVG/main" r:embed="rId7"/>
                  </a:ext>
                </a:extLst>
              </a:blip>
              <a:stretch>
                <a:fillRect/>
              </a:stretch>
            </a:blipFill>
            <a:ln>
              <a:noFill/>
            </a:ln>
            <a:effectLst>
              <a:outerShdw blurRad="44450" dist="27940" dir="5400000" algn="ctr">
                <a:srgbClr val="000000">
                  <a:alpha val="32000"/>
                </a:srgbClr>
              </a:outerShdw>
            </a:effectLst>
            <a:sp3d>
              <a:bevelT w="190500" h="38100"/>
            </a:sp3d>
          </p:spPr>
        </p:sp>
        <p:sp>
          <p:nvSpPr>
            <p:cNvPr id="66" name="Rectangle 65"/>
            <p:cNvSpPr/>
            <p:nvPr/>
          </p:nvSpPr>
          <p:spPr>
            <a:xfrm>
              <a:off x="2223825" y="8338717"/>
              <a:ext cx="1326004" cy="707886"/>
            </a:xfrm>
            <a:prstGeom prst="rect">
              <a:avLst/>
            </a:prstGeom>
            <a:ln>
              <a:noFill/>
            </a:ln>
            <a:effectLst>
              <a:outerShdw blurRad="44450" dist="27940" dir="5400000" algn="ctr">
                <a:srgbClr val="000000">
                  <a:alpha val="32000"/>
                </a:srgbClr>
              </a:outerShdw>
            </a:effectLst>
            <a:sp3d>
              <a:bevelT w="190500" h="38100"/>
            </a:sp3d>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smtClean="0">
                  <a:ln>
                    <a:noFill/>
                  </a:ln>
                  <a:solidFill>
                    <a:prstClr val="black"/>
                  </a:solidFill>
                  <a:effectLst/>
                  <a:uLnTx/>
                  <a:uFillTx/>
                  <a:latin typeface="Arial"/>
                  <a:ea typeface="+mn-ea"/>
                  <a:cs typeface="Arial" panose="020B0604020202020204" pitchFamily="34" charset="0"/>
                  <a:sym typeface="Arial"/>
                </a:rPr>
                <a:t>Giải:</a:t>
              </a: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Freeform 10"/>
          <p:cNvSpPr/>
          <p:nvPr/>
        </p:nvSpPr>
        <p:spPr>
          <a:xfrm>
            <a:off x="15914703" y="8610600"/>
            <a:ext cx="2068497" cy="1485900"/>
          </a:xfrm>
          <a:custGeom>
            <a:avLst/>
            <a:gdLst/>
            <a:ahLst/>
            <a:cxnLst/>
            <a:rect l="l" t="t" r="r" b="b"/>
            <a:pathLst>
              <a:path w="6217418" h="4114800">
                <a:moveTo>
                  <a:pt x="0" y="0"/>
                </a:moveTo>
                <a:lnTo>
                  <a:pt x="6217418" y="0"/>
                </a:lnTo>
                <a:lnTo>
                  <a:pt x="6217418" y="4114800"/>
                </a:lnTo>
                <a:lnTo>
                  <a:pt x="0" y="4114800"/>
                </a:lnTo>
                <a:lnTo>
                  <a:pt x="0" y="0"/>
                </a:lnTo>
                <a:close/>
              </a:path>
            </a:pathLst>
          </a:custGeom>
          <a:blipFill>
            <a:blip r:embed="rId8">
              <a:extLst>
                <a:ext uri="{96DAC541-7B7A-43D3-8B79-37D633B846F1}">
                  <asvg:svgBlip xmlns:asvg="http://schemas.microsoft.com/office/drawing/2016/SVG/main" xmlns="" r:embed="rId17"/>
                </a:ext>
              </a:extLst>
            </a:blip>
            <a:stretch>
              <a:fillRect/>
            </a:stretch>
          </a:blipFill>
        </p:spPr>
      </p:sp>
      <mc:AlternateContent xmlns:mc="http://schemas.openxmlformats.org/markup-compatibility/2006" xmlns:a14="http://schemas.microsoft.com/office/drawing/2010/main">
        <mc:Choice Requires="a14">
          <p:sp>
            <p:nvSpPr>
              <p:cNvPr id="3" name="Rectangle 2"/>
              <p:cNvSpPr/>
              <p:nvPr/>
            </p:nvSpPr>
            <p:spPr>
              <a:xfrm>
                <a:off x="3426994" y="1333500"/>
                <a:ext cx="11432006" cy="8456546"/>
              </a:xfrm>
              <a:prstGeom prst="rect">
                <a:avLst/>
              </a:prstGeom>
            </p:spPr>
            <p:txBody>
              <a:bodyPr wrap="square">
                <a:spAutoFit/>
              </a:bodyPr>
              <a:lstStyle/>
              <a:p>
                <a:pPr algn="just">
                  <a:lnSpc>
                    <a:spcPct val="150000"/>
                  </a:lnSpc>
                  <a:spcBef>
                    <a:spcPts val="300"/>
                  </a:spcBef>
                  <a:spcAft>
                    <a:spcPts val="300"/>
                  </a:spcAft>
                </a:pPr>
                <a:r>
                  <a:rPr lang="fr-FR" sz="4200" smtClean="0">
                    <a:latin typeface="Arial" panose="020B0604020202020204" pitchFamily="34" charset="0"/>
                    <a:ea typeface="Calibri" panose="020F0502020204030204" pitchFamily="34" charset="0"/>
                    <a:cs typeface="Arial" panose="020B0604020202020204" pitchFamily="34" charset="0"/>
                  </a:rPr>
                  <a:t>b) Xét hệ phương trình bậc nhất hai ẩn </a:t>
                </a:r>
                <a14:m>
                  <m:oMath xmlns:m="http://schemas.openxmlformats.org/officeDocument/2006/math">
                    <m:d>
                      <m:dPr>
                        <m:begChr m:val="{"/>
                        <m:endChr m:val=""/>
                        <m:ctrlPr>
                          <a:rPr lang="en-US" sz="4200" i="1">
                            <a:effectLst/>
                            <a:latin typeface="Cambria Math" panose="02040503050406030204" pitchFamily="18" charset="0"/>
                            <a:ea typeface="Calibri" panose="020F0502020204030204" pitchFamily="34" charset="0"/>
                            <a:cs typeface="Times New Roman" panose="02020603050405020304" pitchFamily="18" charset="0"/>
                          </a:rPr>
                        </m:ctrlPr>
                      </m:dPr>
                      <m:e>
                        <m:eqArr>
                          <m:eqArrPr>
                            <m:ctrlPr>
                              <a:rPr lang="en-US" sz="4200" i="1">
                                <a:effectLst/>
                                <a:latin typeface="Cambria Math" panose="02040503050406030204" pitchFamily="18" charset="0"/>
                                <a:ea typeface="Calibri" panose="020F0502020204030204" pitchFamily="34" charset="0"/>
                                <a:cs typeface="Times New Roman" panose="02020603050405020304" pitchFamily="18" charset="0"/>
                              </a:rPr>
                            </m:ctrlPr>
                          </m:eqArrPr>
                          <m:e>
                            <m:r>
                              <a:rPr lang="fr-FR" sz="4200" i="1">
                                <a:effectLst/>
                                <a:latin typeface="Cambria Math" panose="02040503050406030204" pitchFamily="18" charset="0"/>
                                <a:ea typeface="Calibri" panose="020F0502020204030204" pitchFamily="34" charset="0"/>
                                <a:cs typeface="Times New Roman" panose="02020603050405020304" pitchFamily="18" charset="0"/>
                              </a:rPr>
                              <m:t>𝑥</m:t>
                            </m:r>
                            <m:r>
                              <a:rPr lang="fr-FR" sz="4200" i="1">
                                <a:effectLst/>
                                <a:latin typeface="Cambria Math" panose="02040503050406030204" pitchFamily="18" charset="0"/>
                                <a:ea typeface="Calibri" panose="020F0502020204030204" pitchFamily="34" charset="0"/>
                                <a:cs typeface="Times New Roman" panose="02020603050405020304" pitchFamily="18" charset="0"/>
                              </a:rPr>
                              <m:t>+2</m:t>
                            </m:r>
                            <m:r>
                              <a:rPr lang="fr-FR" sz="4200" i="1">
                                <a:effectLst/>
                                <a:latin typeface="Cambria Math" panose="02040503050406030204" pitchFamily="18" charset="0"/>
                                <a:ea typeface="Calibri" panose="020F0502020204030204" pitchFamily="34" charset="0"/>
                                <a:cs typeface="Times New Roman" panose="02020603050405020304" pitchFamily="18" charset="0"/>
                              </a:rPr>
                              <m:t>𝑦</m:t>
                            </m:r>
                            <m:r>
                              <a:rPr lang="fr-FR" sz="4200" i="1">
                                <a:effectLst/>
                                <a:latin typeface="Cambria Math" panose="02040503050406030204" pitchFamily="18" charset="0"/>
                                <a:ea typeface="Calibri" panose="020F0502020204030204" pitchFamily="34" charset="0"/>
                                <a:cs typeface="Times New Roman" panose="02020603050405020304" pitchFamily="18" charset="0"/>
                              </a:rPr>
                              <m:t>=4</m:t>
                            </m:r>
                          </m:e>
                          <m:e>
                            <m:r>
                              <a:rPr lang="fr-FR" sz="4200" i="1">
                                <a:effectLst/>
                                <a:latin typeface="Cambria Math" panose="02040503050406030204" pitchFamily="18" charset="0"/>
                                <a:ea typeface="Calibri" panose="020F0502020204030204" pitchFamily="34" charset="0"/>
                                <a:cs typeface="Times New Roman" panose="02020603050405020304" pitchFamily="18" charset="0"/>
                              </a:rPr>
                              <m:t>𝑥</m:t>
                            </m:r>
                            <m:r>
                              <a:rPr lang="fr-FR" sz="4200" i="1">
                                <a:effectLst/>
                                <a:latin typeface="Cambria Math" panose="02040503050406030204" pitchFamily="18" charset="0"/>
                                <a:ea typeface="Calibri" panose="020F0502020204030204" pitchFamily="34" charset="0"/>
                                <a:cs typeface="Times New Roman" panose="02020603050405020304" pitchFamily="18" charset="0"/>
                              </a:rPr>
                              <m:t>−</m:t>
                            </m:r>
                            <m:r>
                              <a:rPr lang="fr-FR" sz="4200" i="1">
                                <a:effectLst/>
                                <a:latin typeface="Cambria Math" panose="02040503050406030204" pitchFamily="18" charset="0"/>
                                <a:ea typeface="Calibri" panose="020F0502020204030204" pitchFamily="34" charset="0"/>
                                <a:cs typeface="Times New Roman" panose="02020603050405020304" pitchFamily="18" charset="0"/>
                              </a:rPr>
                              <m:t>𝑦</m:t>
                            </m:r>
                            <m:r>
                              <a:rPr lang="fr-FR" sz="4200" i="1">
                                <a:effectLst/>
                                <a:latin typeface="Cambria Math" panose="02040503050406030204" pitchFamily="18" charset="0"/>
                                <a:ea typeface="Calibri" panose="020F0502020204030204" pitchFamily="34" charset="0"/>
                                <a:cs typeface="Times New Roman" panose="02020603050405020304" pitchFamily="18" charset="0"/>
                              </a:rPr>
                              <m:t>=1  </m:t>
                            </m:r>
                          </m:e>
                        </m:eqArr>
                      </m:e>
                    </m:d>
                  </m:oMath>
                </a14:m>
                <a:endParaRPr lang="en-US" sz="42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300"/>
                  </a:spcBef>
                  <a:spcAft>
                    <a:spcPts val="300"/>
                  </a:spcAft>
                </a:pPr>
                <a:r>
                  <a:rPr lang="fr-FR" sz="4200">
                    <a:effectLst/>
                    <a:latin typeface="Arial" panose="020B0604020202020204" pitchFamily="34" charset="0"/>
                    <a:ea typeface="Calibri" panose="020F0502020204030204" pitchFamily="34" charset="0"/>
                    <a:cs typeface="Arial" panose="020B0604020202020204" pitchFamily="34" charset="0"/>
                  </a:rPr>
                  <a:t>Trừ từng vế hai phương trình trên ta được </a:t>
                </a:r>
                <a:endParaRPr lang="fr-FR" sz="4200" smtClean="0">
                  <a:effectLst/>
                  <a:latin typeface="Arial" panose="020B0604020202020204" pitchFamily="34" charset="0"/>
                  <a:ea typeface="Calibri" panose="020F0502020204030204" pitchFamily="34" charset="0"/>
                  <a:cs typeface="Arial" panose="020B0604020202020204" pitchFamily="34" charset="0"/>
                </a:endParaRPr>
              </a:p>
              <a:p>
                <a:pPr algn="ctr">
                  <a:lnSpc>
                    <a:spcPct val="150000"/>
                  </a:lnSpc>
                  <a:spcBef>
                    <a:spcPts val="300"/>
                  </a:spcBef>
                  <a:spcAft>
                    <a:spcPts val="300"/>
                  </a:spcAft>
                </a:pPr>
                <a14:m>
                  <m:oMath xmlns:m="http://schemas.openxmlformats.org/officeDocument/2006/math">
                    <m:r>
                      <a:rPr lang="fr-FR" sz="4200" i="1">
                        <a:effectLst/>
                        <a:latin typeface="Cambria Math" panose="02040503050406030204" pitchFamily="18" charset="0"/>
                        <a:ea typeface="Calibri" panose="020F0502020204030204" pitchFamily="34" charset="0"/>
                        <a:cs typeface="Times New Roman" panose="02020603050405020304" pitchFamily="18" charset="0"/>
                      </a:rPr>
                      <m:t>3</m:t>
                    </m:r>
                    <m:r>
                      <a:rPr lang="fr-FR" sz="4200" i="1">
                        <a:effectLst/>
                        <a:latin typeface="Cambria Math" panose="02040503050406030204" pitchFamily="18" charset="0"/>
                        <a:ea typeface="Calibri" panose="020F0502020204030204" pitchFamily="34" charset="0"/>
                        <a:cs typeface="Times New Roman" panose="02020603050405020304" pitchFamily="18" charset="0"/>
                      </a:rPr>
                      <m:t>𝑦</m:t>
                    </m:r>
                    <m:r>
                      <a:rPr lang="fr-FR" sz="4200" i="1">
                        <a:effectLst/>
                        <a:latin typeface="Cambria Math" panose="02040503050406030204" pitchFamily="18" charset="0"/>
                        <a:ea typeface="Calibri" panose="020F0502020204030204" pitchFamily="34" charset="0"/>
                        <a:cs typeface="Times New Roman" panose="02020603050405020304" pitchFamily="18" charset="0"/>
                      </a:rPr>
                      <m:t>=3</m:t>
                    </m:r>
                  </m:oMath>
                </a14:m>
                <a:r>
                  <a:rPr lang="fr-FR" sz="4200">
                    <a:effectLst/>
                    <a:latin typeface="Arial" panose="020B0604020202020204" pitchFamily="34" charset="0"/>
                    <a:ea typeface="Calibri" panose="020F0502020204030204" pitchFamily="34" charset="0"/>
                    <a:cs typeface="Arial" panose="020B0604020202020204" pitchFamily="34" charset="0"/>
                  </a:rPr>
                  <a:t> hay </a:t>
                </a:r>
                <a14:m>
                  <m:oMath xmlns:m="http://schemas.openxmlformats.org/officeDocument/2006/math">
                    <m:r>
                      <a:rPr lang="fr-FR" sz="4200" i="1">
                        <a:effectLst/>
                        <a:latin typeface="Cambria Math" panose="02040503050406030204" pitchFamily="18" charset="0"/>
                        <a:ea typeface="Calibri" panose="020F0502020204030204" pitchFamily="34" charset="0"/>
                        <a:cs typeface="Times New Roman" panose="02020603050405020304" pitchFamily="18" charset="0"/>
                      </a:rPr>
                      <m:t>𝑦</m:t>
                    </m:r>
                    <m:r>
                      <a:rPr lang="fr-FR" sz="4200" i="1">
                        <a:effectLst/>
                        <a:latin typeface="Cambria Math" panose="02040503050406030204" pitchFamily="18" charset="0"/>
                        <a:ea typeface="Calibri" panose="020F0502020204030204" pitchFamily="34" charset="0"/>
                        <a:cs typeface="Times New Roman" panose="02020603050405020304" pitchFamily="18" charset="0"/>
                      </a:rPr>
                      <m:t>=1</m:t>
                    </m:r>
                  </m:oMath>
                </a14:m>
                <a:endParaRPr lang="en-US" sz="42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300"/>
                  </a:spcBef>
                  <a:spcAft>
                    <a:spcPts val="300"/>
                  </a:spcAft>
                </a:pPr>
                <a:r>
                  <a:rPr lang="fr-FR" sz="4200">
                    <a:effectLst/>
                    <a:latin typeface="Arial" panose="020B0604020202020204" pitchFamily="34" charset="0"/>
                    <a:ea typeface="Calibri" panose="020F0502020204030204" pitchFamily="34" charset="0"/>
                    <a:cs typeface="Arial" panose="020B0604020202020204" pitchFamily="34" charset="0"/>
                  </a:rPr>
                  <a:t>Với </a:t>
                </a:r>
                <a14:m>
                  <m:oMath xmlns:m="http://schemas.openxmlformats.org/officeDocument/2006/math">
                    <m:r>
                      <a:rPr lang="fr-FR" sz="4200" i="1">
                        <a:effectLst/>
                        <a:latin typeface="Cambria Math" panose="02040503050406030204" pitchFamily="18" charset="0"/>
                        <a:ea typeface="Calibri" panose="020F0502020204030204" pitchFamily="34" charset="0"/>
                        <a:cs typeface="Times New Roman" panose="02020603050405020304" pitchFamily="18" charset="0"/>
                      </a:rPr>
                      <m:t>𝑦</m:t>
                    </m:r>
                    <m:r>
                      <a:rPr lang="fr-FR" sz="4200" i="1">
                        <a:effectLst/>
                        <a:latin typeface="Cambria Math" panose="02040503050406030204" pitchFamily="18" charset="0"/>
                        <a:ea typeface="Calibri" panose="020F0502020204030204" pitchFamily="34" charset="0"/>
                        <a:cs typeface="Times New Roman" panose="02020603050405020304" pitchFamily="18" charset="0"/>
                      </a:rPr>
                      <m:t>=1</m:t>
                    </m:r>
                  </m:oMath>
                </a14:m>
                <a:r>
                  <a:rPr lang="fr-FR" sz="4200">
                    <a:effectLst/>
                    <a:latin typeface="Arial" panose="020B0604020202020204" pitchFamily="34" charset="0"/>
                    <a:ea typeface="Calibri" panose="020F0502020204030204" pitchFamily="34" charset="0"/>
                    <a:cs typeface="Arial" panose="020B0604020202020204" pitchFamily="34" charset="0"/>
                  </a:rPr>
                  <a:t> thay vào phương trình thứ hai, được </a:t>
                </a:r>
                <a:endParaRPr lang="fr-FR" sz="4200" smtClean="0">
                  <a:effectLst/>
                  <a:latin typeface="Arial" panose="020B0604020202020204" pitchFamily="34" charset="0"/>
                  <a:ea typeface="Calibri" panose="020F0502020204030204" pitchFamily="34" charset="0"/>
                  <a:cs typeface="Arial" panose="020B0604020202020204" pitchFamily="34" charset="0"/>
                </a:endParaRPr>
              </a:p>
              <a:p>
                <a:pPr algn="ctr">
                  <a:lnSpc>
                    <a:spcPct val="150000"/>
                  </a:lnSpc>
                  <a:spcBef>
                    <a:spcPts val="300"/>
                  </a:spcBef>
                  <a:spcAft>
                    <a:spcPts val="300"/>
                  </a:spcAft>
                </a:pPr>
                <a14:m>
                  <m:oMath xmlns:m="http://schemas.openxmlformats.org/officeDocument/2006/math">
                    <m:r>
                      <a:rPr lang="fr-FR" sz="4200" i="1">
                        <a:effectLst/>
                        <a:latin typeface="Cambria Math" panose="02040503050406030204" pitchFamily="18" charset="0"/>
                        <a:ea typeface="Calibri" panose="020F0502020204030204" pitchFamily="34" charset="0"/>
                        <a:cs typeface="Times New Roman" panose="02020603050405020304" pitchFamily="18" charset="0"/>
                      </a:rPr>
                      <m:t>𝑥</m:t>
                    </m:r>
                    <m:r>
                      <a:rPr lang="fr-FR" sz="4200" i="1">
                        <a:effectLst/>
                        <a:latin typeface="Cambria Math" panose="02040503050406030204" pitchFamily="18" charset="0"/>
                        <a:ea typeface="Calibri" panose="020F0502020204030204" pitchFamily="34" charset="0"/>
                        <a:cs typeface="Times New Roman" panose="02020603050405020304" pitchFamily="18" charset="0"/>
                      </a:rPr>
                      <m:t>−1=1</m:t>
                    </m:r>
                  </m:oMath>
                </a14:m>
                <a:r>
                  <a:rPr lang="fr-FR" sz="4200">
                    <a:effectLst/>
                    <a:latin typeface="Arial" panose="020B0604020202020204" pitchFamily="34" charset="0"/>
                    <a:ea typeface="Calibri" panose="020F0502020204030204" pitchFamily="34" charset="0"/>
                    <a:cs typeface="Arial" panose="020B0604020202020204" pitchFamily="34" charset="0"/>
                  </a:rPr>
                  <a:t> hay </a:t>
                </a:r>
                <a14:m>
                  <m:oMath xmlns:m="http://schemas.openxmlformats.org/officeDocument/2006/math">
                    <m:r>
                      <a:rPr lang="fr-FR" sz="4200" i="1">
                        <a:effectLst/>
                        <a:latin typeface="Cambria Math" panose="02040503050406030204" pitchFamily="18" charset="0"/>
                        <a:ea typeface="Calibri" panose="020F0502020204030204" pitchFamily="34" charset="0"/>
                        <a:cs typeface="Times New Roman" panose="02020603050405020304" pitchFamily="18" charset="0"/>
                      </a:rPr>
                      <m:t>𝑥</m:t>
                    </m:r>
                    <m:r>
                      <a:rPr lang="fr-FR" sz="4200" i="1">
                        <a:effectLst/>
                        <a:latin typeface="Cambria Math" panose="02040503050406030204" pitchFamily="18" charset="0"/>
                        <a:ea typeface="Calibri" panose="020F0502020204030204" pitchFamily="34" charset="0"/>
                        <a:cs typeface="Times New Roman" panose="02020603050405020304" pitchFamily="18" charset="0"/>
                      </a:rPr>
                      <m:t>=2</m:t>
                    </m:r>
                  </m:oMath>
                </a14:m>
                <a:endParaRPr lang="en-US" sz="42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300"/>
                  </a:spcBef>
                  <a:spcAft>
                    <a:spcPts val="300"/>
                  </a:spcAft>
                </a:pPr>
                <a:r>
                  <a:rPr lang="fr-FR" sz="4200">
                    <a:effectLst/>
                    <a:latin typeface="Arial" panose="020B0604020202020204" pitchFamily="34" charset="0"/>
                    <a:ea typeface="Calibri" panose="020F0502020204030204" pitchFamily="34" charset="0"/>
                    <a:cs typeface="Arial" panose="020B0604020202020204" pitchFamily="34" charset="0"/>
                  </a:rPr>
                  <a:t>Vậy giáo điểm của </a:t>
                </a:r>
                <a14:m>
                  <m:oMath xmlns:m="http://schemas.openxmlformats.org/officeDocument/2006/math">
                    <m:sSub>
                      <m:sSubPr>
                        <m:ctrlPr>
                          <a:rPr lang="en-US" sz="42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4200" i="1">
                            <a:effectLst/>
                            <a:latin typeface="Cambria Math" panose="02040503050406030204" pitchFamily="18" charset="0"/>
                            <a:ea typeface="Calibri" panose="020F0502020204030204" pitchFamily="34" charset="0"/>
                            <a:cs typeface="Times New Roman" panose="02020603050405020304" pitchFamily="18" charset="0"/>
                          </a:rPr>
                          <m:t>𝑑</m:t>
                        </m:r>
                      </m:e>
                      <m:sub>
                        <m:r>
                          <a:rPr lang="fr-FR" sz="4200" i="1">
                            <a:effectLst/>
                            <a:latin typeface="Cambria Math" panose="02040503050406030204" pitchFamily="18" charset="0"/>
                            <a:ea typeface="Calibri" panose="020F0502020204030204" pitchFamily="34" charset="0"/>
                            <a:cs typeface="Times New Roman" panose="02020603050405020304" pitchFamily="18" charset="0"/>
                          </a:rPr>
                          <m:t>1</m:t>
                        </m:r>
                      </m:sub>
                    </m:sSub>
                  </m:oMath>
                </a14:m>
                <a:r>
                  <a:rPr lang="fr-FR" sz="4200">
                    <a:effectLst/>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sSub>
                      <m:sSubPr>
                        <m:ctrlPr>
                          <a:rPr lang="en-US" sz="42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4200" i="1">
                            <a:effectLst/>
                            <a:latin typeface="Cambria Math" panose="02040503050406030204" pitchFamily="18" charset="0"/>
                            <a:ea typeface="Calibri" panose="020F0502020204030204" pitchFamily="34" charset="0"/>
                            <a:cs typeface="Times New Roman" panose="02020603050405020304" pitchFamily="18" charset="0"/>
                          </a:rPr>
                          <m:t>𝑑</m:t>
                        </m:r>
                      </m:e>
                      <m:sub>
                        <m:r>
                          <a:rPr lang="fr-FR" sz="4200" i="1">
                            <a:effectLst/>
                            <a:latin typeface="Cambria Math" panose="02040503050406030204" pitchFamily="18" charset="0"/>
                            <a:ea typeface="Calibri" panose="020F0502020204030204" pitchFamily="34" charset="0"/>
                            <a:cs typeface="Times New Roman" panose="02020603050405020304" pitchFamily="18" charset="0"/>
                          </a:rPr>
                          <m:t>2</m:t>
                        </m:r>
                      </m:sub>
                    </m:sSub>
                  </m:oMath>
                </a14:m>
                <a:r>
                  <a:rPr lang="fr-FR" sz="4200">
                    <a:effectLst/>
                    <a:latin typeface="Arial" panose="020B0604020202020204" pitchFamily="34" charset="0"/>
                    <a:ea typeface="Calibri" panose="020F0502020204030204" pitchFamily="34" charset="0"/>
                    <a:cs typeface="Arial" panose="020B0604020202020204" pitchFamily="34" charset="0"/>
                  </a:rPr>
                  <a:t> là </a:t>
                </a:r>
                <a14:m>
                  <m:oMath xmlns:m="http://schemas.openxmlformats.org/officeDocument/2006/math">
                    <m:d>
                      <m:dPr>
                        <m:ctrlPr>
                          <a:rPr lang="en-US" sz="42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4200" i="1">
                            <a:effectLst/>
                            <a:latin typeface="Cambria Math" panose="02040503050406030204" pitchFamily="18" charset="0"/>
                            <a:ea typeface="Calibri" panose="020F0502020204030204" pitchFamily="34" charset="0"/>
                            <a:cs typeface="Times New Roman" panose="02020603050405020304" pitchFamily="18" charset="0"/>
                          </a:rPr>
                          <m:t>2;1</m:t>
                        </m:r>
                      </m:e>
                    </m:d>
                    <m:r>
                      <a:rPr lang="en-US" sz="4200" b="0" i="1" smtClean="0">
                        <a:effectLst/>
                        <a:latin typeface="Cambria Math" panose="02040503050406030204" pitchFamily="18" charset="0"/>
                        <a:ea typeface="Calibri" panose="020F0502020204030204" pitchFamily="34" charset="0"/>
                        <a:cs typeface="Times New Roman" panose="02020603050405020304" pitchFamily="18" charset="0"/>
                      </a:rPr>
                      <m:t>.</m:t>
                    </m:r>
                  </m:oMath>
                </a14:m>
                <a:endParaRPr lang="en-US" sz="42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3426994" y="1333500"/>
                <a:ext cx="11432006" cy="8456546"/>
              </a:xfrm>
              <a:prstGeom prst="rect">
                <a:avLst/>
              </a:prstGeom>
              <a:blipFill>
                <a:blip r:embed="rId18"/>
                <a:stretch>
                  <a:fillRect l="-2026" r="-2026" b="-937"/>
                </a:stretch>
              </a:blipFill>
            </p:spPr>
            <p:txBody>
              <a:bodyPr/>
              <a:lstStyle/>
              <a:p>
                <a:r>
                  <a:rPr lang="en-US">
                    <a:noFill/>
                  </a:rPr>
                  <a:t> </a:t>
                </a:r>
              </a:p>
            </p:txBody>
          </p:sp>
        </mc:Fallback>
      </mc:AlternateContent>
      <p:pic>
        <p:nvPicPr>
          <p:cNvPr id="12" name="Picture 11"/>
          <p:cNvPicPr>
            <a:picLocks noChangeAspect="1"/>
          </p:cNvPicPr>
          <p:nvPr/>
        </p:nvPicPr>
        <p:blipFill>
          <a:blip r:embed="rId19"/>
          <a:stretch>
            <a:fillRect/>
          </a:stretch>
        </p:blipFill>
        <p:spPr>
          <a:xfrm>
            <a:off x="15649709" y="190500"/>
            <a:ext cx="2301407" cy="434710"/>
          </a:xfrm>
          <a:prstGeom prst="rect">
            <a:avLst/>
          </a:prstGeom>
        </p:spPr>
      </p:pic>
    </p:spTree>
    <p:extLst>
      <p:ext uri="{BB962C8B-B14F-4D97-AF65-F5344CB8AC3E}">
        <p14:creationId xmlns:p14="http://schemas.microsoft.com/office/powerpoint/2010/main" val="1464598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0" dur="500"/>
                                        <p:tgtEl>
                                          <p:spTgt spid="3">
                                            <p:txEl>
                                              <p:pRg st="3" end="3"/>
                                            </p:txEl>
                                          </p:spTgt>
                                        </p:tgtEl>
                                      </p:cBhvr>
                                    </p:animEffect>
                                  </p:childTnLst>
                                </p:cTn>
                              </p:par>
                              <p:par>
                                <p:cTn id="21" presetID="14" presetClass="entr" presetSubtype="10"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randombar(horizontal)">
                                      <p:cBhvr>
                                        <p:cTn id="23" dur="500"/>
                                        <p:tgtEl>
                                          <p:spTgt spid="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randombar(horizontal)">
                                      <p:cBhvr>
                                        <p:cTn id="28"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FF6EA"/>
        </a:soli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7" name="Rectangle 66"/>
              <p:cNvSpPr/>
              <p:nvPr/>
            </p:nvSpPr>
            <p:spPr>
              <a:xfrm>
                <a:off x="336884" y="-38100"/>
                <a:ext cx="17602200" cy="3565528"/>
              </a:xfrm>
              <a:prstGeom prst="rect">
                <a:avLst/>
              </a:prstGeom>
            </p:spPr>
            <p:txBody>
              <a:bodyPr wrap="square">
                <a:spAutoFit/>
              </a:bodyPr>
              <a:lstStyle/>
              <a:p>
                <a:pPr lvl="0" algn="just">
                  <a:lnSpc>
                    <a:spcPct val="150000"/>
                  </a:lnSpc>
                  <a:buClr>
                    <a:srgbClr val="000000"/>
                  </a:buClr>
                  <a:defRPr/>
                </a:pPr>
                <a:r>
                  <a:rPr kumimoji="0" lang="vi-VN" sz="3700" b="1" i="0" u="none" strike="noStrike" kern="1200" cap="none" spc="0" normalizeH="0" baseline="0" noProof="0" smtClean="0">
                    <a:ln>
                      <a:noFill/>
                    </a:ln>
                    <a:solidFill>
                      <a:srgbClr val="1F497D"/>
                    </a:solidFill>
                    <a:effectLst/>
                    <a:uLnTx/>
                    <a:uFillTx/>
                    <a:latin typeface="Arial" panose="020B0604020202020204" pitchFamily="34" charset="0"/>
                    <a:cs typeface="Arial" panose="020B0604020202020204" pitchFamily="34" charset="0"/>
                    <a:sym typeface="Arial"/>
                  </a:rPr>
                  <a:t>Bài </a:t>
                </a:r>
                <a:r>
                  <a:rPr kumimoji="0" lang="en-US" sz="3700" b="1" i="0" u="none" strike="noStrike" kern="1200" cap="none" spc="0" normalizeH="0" baseline="0" noProof="0" smtClean="0">
                    <a:ln>
                      <a:noFill/>
                    </a:ln>
                    <a:solidFill>
                      <a:srgbClr val="1F497D"/>
                    </a:solidFill>
                    <a:effectLst/>
                    <a:uLnTx/>
                    <a:uFillTx/>
                    <a:latin typeface="Arial" panose="020B0604020202020204" pitchFamily="34" charset="0"/>
                    <a:cs typeface="Arial" panose="020B0604020202020204" pitchFamily="34" charset="0"/>
                    <a:sym typeface="Arial"/>
                  </a:rPr>
                  <a:t>10 </a:t>
                </a:r>
                <a:r>
                  <a:rPr kumimoji="0" lang="vi-VN" sz="3700" b="1" i="0" u="none" strike="noStrike" kern="1200" cap="none" spc="0" normalizeH="0" baseline="0" noProof="0" smtClean="0">
                    <a:ln>
                      <a:noFill/>
                    </a:ln>
                    <a:solidFill>
                      <a:srgbClr val="1F497D"/>
                    </a:solidFill>
                    <a:effectLst/>
                    <a:uLnTx/>
                    <a:uFillTx/>
                    <a:latin typeface="Arial" panose="020B0604020202020204" pitchFamily="34" charset="0"/>
                    <a:cs typeface="Arial" panose="020B0604020202020204" pitchFamily="34" charset="0"/>
                    <a:sym typeface="Arial"/>
                  </a:rPr>
                  <a:t>(SGK</a:t>
                </a:r>
                <a:r>
                  <a:rPr kumimoji="0" lang="en-US" sz="3700" b="1" i="0" u="none" strike="noStrike" kern="1200" cap="none" spc="0" normalizeH="0" baseline="0" noProof="0" smtClean="0">
                    <a:ln>
                      <a:noFill/>
                    </a:ln>
                    <a:solidFill>
                      <a:srgbClr val="1F497D"/>
                    </a:solidFill>
                    <a:effectLst/>
                    <a:uLnTx/>
                    <a:uFillTx/>
                    <a:latin typeface="Arial" panose="020B0604020202020204" pitchFamily="34" charset="0"/>
                    <a:cs typeface="Arial" panose="020B0604020202020204" pitchFamily="34" charset="0"/>
                    <a:sym typeface="Arial"/>
                  </a:rPr>
                  <a:t> – </a:t>
                </a:r>
                <a:r>
                  <a:rPr kumimoji="0" lang="vi-VN" sz="3700" b="1" i="0" u="none" strike="noStrike" kern="1200" cap="none" spc="0" normalizeH="0" baseline="0" noProof="0" smtClean="0">
                    <a:ln>
                      <a:noFill/>
                    </a:ln>
                    <a:solidFill>
                      <a:srgbClr val="1F497D"/>
                    </a:solidFill>
                    <a:effectLst/>
                    <a:uLnTx/>
                    <a:uFillTx/>
                    <a:latin typeface="Arial" panose="020B0604020202020204" pitchFamily="34" charset="0"/>
                    <a:cs typeface="Arial" panose="020B0604020202020204" pitchFamily="34" charset="0"/>
                    <a:sym typeface="Arial"/>
                  </a:rPr>
                  <a:t>tr.</a:t>
                </a:r>
                <a:r>
                  <a:rPr kumimoji="0" lang="en-US" sz="3700" b="1" i="0" u="none" strike="noStrike" kern="0" cap="none" spc="0" normalizeH="0" baseline="0" noProof="0" smtClean="0">
                    <a:ln>
                      <a:noFill/>
                    </a:ln>
                    <a:solidFill>
                      <a:srgbClr val="1F497D"/>
                    </a:solidFill>
                    <a:effectLst/>
                    <a:uLnTx/>
                    <a:uFillTx/>
                    <a:latin typeface="Arial" panose="020B0604020202020204" pitchFamily="34" charset="0"/>
                    <a:cs typeface="Arial" panose="020B0604020202020204" pitchFamily="34" charset="0"/>
                    <a:sym typeface="Arial"/>
                  </a:rPr>
                  <a:t>128</a:t>
                </a:r>
                <a:r>
                  <a:rPr kumimoji="0" lang="en-US" sz="3700" b="1" i="0" u="none" strike="noStrike" kern="1200" cap="none" spc="0" normalizeH="0" baseline="0" noProof="0" smtClean="0">
                    <a:ln>
                      <a:noFill/>
                    </a:ln>
                    <a:solidFill>
                      <a:srgbClr val="1F497D"/>
                    </a:solidFill>
                    <a:effectLst/>
                    <a:uLnTx/>
                    <a:uFillTx/>
                    <a:latin typeface="Arial" panose="020B0604020202020204" pitchFamily="34" charset="0"/>
                    <a:cs typeface="Arial" panose="020B0604020202020204" pitchFamily="34" charset="0"/>
                    <a:sym typeface="Arial"/>
                  </a:rPr>
                  <a:t>) </a:t>
                </a:r>
                <a:r>
                  <a:rPr lang="vi-VN" sz="3700" kern="0">
                    <a:solidFill>
                      <a:prstClr val="black"/>
                    </a:solidFill>
                    <a:latin typeface="Arial"/>
                    <a:cs typeface="Arial" panose="020B0604020202020204" pitchFamily="34" charset="0"/>
                    <a:sym typeface="Arial"/>
                  </a:rPr>
                  <a:t>Cho tam giác </a:t>
                </a:r>
                <a14:m>
                  <m:oMath xmlns:m="http://schemas.openxmlformats.org/officeDocument/2006/math">
                    <m:r>
                      <a:rPr lang="vi-VN" sz="3700" i="1" kern="0" smtClean="0">
                        <a:solidFill>
                          <a:prstClr val="black"/>
                        </a:solidFill>
                        <a:latin typeface="Cambria Math" panose="02040503050406030204" pitchFamily="18" charset="0"/>
                        <a:cs typeface="Arial" panose="020B0604020202020204" pitchFamily="34" charset="0"/>
                        <a:sym typeface="Arial"/>
                      </a:rPr>
                      <m:t>𝐴𝐵𝐶</m:t>
                    </m:r>
                  </m:oMath>
                </a14:m>
                <a:r>
                  <a:rPr lang="vi-VN" sz="3700" kern="0">
                    <a:solidFill>
                      <a:prstClr val="black"/>
                    </a:solidFill>
                    <a:latin typeface="Arial"/>
                    <a:cs typeface="Arial" panose="020B0604020202020204" pitchFamily="34" charset="0"/>
                    <a:sym typeface="Arial"/>
                  </a:rPr>
                  <a:t> vuông tại </a:t>
                </a:r>
                <a14:m>
                  <m:oMath xmlns:m="http://schemas.openxmlformats.org/officeDocument/2006/math">
                    <m:r>
                      <a:rPr lang="vi-VN" sz="3700" i="1" kern="0" smtClean="0">
                        <a:solidFill>
                          <a:prstClr val="black"/>
                        </a:solidFill>
                        <a:latin typeface="Cambria Math" panose="02040503050406030204" pitchFamily="18" charset="0"/>
                        <a:cs typeface="Arial" panose="020B0604020202020204" pitchFamily="34" charset="0"/>
                        <a:sym typeface="Arial"/>
                      </a:rPr>
                      <m:t>𝐵</m:t>
                    </m:r>
                  </m:oMath>
                </a14:m>
                <a:r>
                  <a:rPr lang="vi-VN" sz="3700" kern="0">
                    <a:solidFill>
                      <a:prstClr val="black"/>
                    </a:solidFill>
                    <a:latin typeface="Arial"/>
                    <a:cs typeface="Arial" panose="020B0604020202020204" pitchFamily="34" charset="0"/>
                    <a:sym typeface="Arial"/>
                  </a:rPr>
                  <a:t> có góc </a:t>
                </a:r>
                <a14:m>
                  <m:oMath xmlns:m="http://schemas.openxmlformats.org/officeDocument/2006/math">
                    <m:acc>
                      <m:accPr>
                        <m:chr m:val="̂"/>
                        <m:ctrlPr>
                          <a:rPr lang="vi-VN" sz="3700" i="1" kern="0" smtClean="0">
                            <a:solidFill>
                              <a:prstClr val="black"/>
                            </a:solidFill>
                            <a:latin typeface="Cambria Math" panose="02040503050406030204" pitchFamily="18" charset="0"/>
                            <a:cs typeface="Arial" panose="020B0604020202020204" pitchFamily="34" charset="0"/>
                            <a:sym typeface="Arial"/>
                          </a:rPr>
                        </m:ctrlPr>
                      </m:accPr>
                      <m:e>
                        <m:r>
                          <a:rPr lang="vi-VN" sz="3700" i="1" kern="0">
                            <a:solidFill>
                              <a:prstClr val="black"/>
                            </a:solidFill>
                            <a:latin typeface="Cambria Math" panose="02040503050406030204" pitchFamily="18" charset="0"/>
                            <a:cs typeface="Arial" panose="020B0604020202020204" pitchFamily="34" charset="0"/>
                            <a:sym typeface="Arial"/>
                          </a:rPr>
                          <m:t>𝐴</m:t>
                        </m:r>
                      </m:e>
                    </m:acc>
                    <m:r>
                      <a:rPr lang="vi-VN" sz="3700" i="1" kern="0" smtClean="0">
                        <a:solidFill>
                          <a:prstClr val="black"/>
                        </a:solidFill>
                        <a:latin typeface="Cambria Math" panose="02040503050406030204" pitchFamily="18" charset="0"/>
                        <a:cs typeface="Arial" panose="020B0604020202020204" pitchFamily="34" charset="0"/>
                        <a:sym typeface="Arial"/>
                      </a:rPr>
                      <m:t>=30°, </m:t>
                    </m:r>
                    <m:r>
                      <a:rPr lang="vi-VN" sz="3700" i="1" kern="0" smtClean="0">
                        <a:solidFill>
                          <a:prstClr val="black"/>
                        </a:solidFill>
                        <a:latin typeface="Cambria Math" panose="02040503050406030204" pitchFamily="18" charset="0"/>
                        <a:cs typeface="Arial" panose="020B0604020202020204" pitchFamily="34" charset="0"/>
                        <a:sym typeface="Arial"/>
                      </a:rPr>
                      <m:t>𝐴𝐵</m:t>
                    </m:r>
                    <m:r>
                      <a:rPr lang="vi-VN" sz="3700" i="1" kern="0" smtClean="0">
                        <a:solidFill>
                          <a:prstClr val="black"/>
                        </a:solidFill>
                        <a:latin typeface="Cambria Math" panose="02040503050406030204" pitchFamily="18" charset="0"/>
                        <a:cs typeface="Arial" panose="020B0604020202020204" pitchFamily="34" charset="0"/>
                        <a:sym typeface="Arial"/>
                      </a:rPr>
                      <m:t>=6 </m:t>
                    </m:r>
                    <m:r>
                      <a:rPr lang="vi-VN" sz="3700" i="1" kern="0" smtClean="0">
                        <a:solidFill>
                          <a:prstClr val="black"/>
                        </a:solidFill>
                        <a:latin typeface="Cambria Math" panose="02040503050406030204" pitchFamily="18" charset="0"/>
                        <a:cs typeface="Arial" panose="020B0604020202020204" pitchFamily="34" charset="0"/>
                        <a:sym typeface="Arial"/>
                      </a:rPr>
                      <m:t>𝑐𝑚</m:t>
                    </m:r>
                  </m:oMath>
                </a14:m>
                <a:r>
                  <a:rPr lang="vi-VN" sz="3700" kern="0">
                    <a:solidFill>
                      <a:prstClr val="black"/>
                    </a:solidFill>
                    <a:latin typeface="Arial"/>
                    <a:cs typeface="Arial" panose="020B0604020202020204" pitchFamily="34" charset="0"/>
                    <a:sym typeface="Arial"/>
                  </a:rPr>
                  <a:t>. Vẽ tia </a:t>
                </a:r>
                <a14:m>
                  <m:oMath xmlns:m="http://schemas.openxmlformats.org/officeDocument/2006/math">
                    <m:r>
                      <a:rPr lang="vi-VN" sz="3700" i="1" kern="0" smtClean="0">
                        <a:solidFill>
                          <a:prstClr val="black"/>
                        </a:solidFill>
                        <a:latin typeface="Cambria Math" panose="02040503050406030204" pitchFamily="18" charset="0"/>
                        <a:cs typeface="Arial" panose="020B0604020202020204" pitchFamily="34" charset="0"/>
                        <a:sym typeface="Arial"/>
                      </a:rPr>
                      <m:t>𝐵𝑡</m:t>
                    </m:r>
                  </m:oMath>
                </a14:m>
                <a:r>
                  <a:rPr lang="vi-VN" sz="3700" kern="0">
                    <a:solidFill>
                      <a:prstClr val="black"/>
                    </a:solidFill>
                    <a:latin typeface="Arial"/>
                    <a:cs typeface="Arial" panose="020B0604020202020204" pitchFamily="34" charset="0"/>
                    <a:sym typeface="Arial"/>
                  </a:rPr>
                  <a:t> sao cho </a:t>
                </a:r>
                <a14:m>
                  <m:oMath xmlns:m="http://schemas.openxmlformats.org/officeDocument/2006/math">
                    <m:acc>
                      <m:accPr>
                        <m:chr m:val="̂"/>
                        <m:ctrlPr>
                          <a:rPr lang="vi-VN" sz="3700" i="1" kern="0" smtClean="0">
                            <a:solidFill>
                              <a:prstClr val="black"/>
                            </a:solidFill>
                            <a:latin typeface="Cambria Math" panose="02040503050406030204" pitchFamily="18" charset="0"/>
                            <a:cs typeface="Arial" panose="020B0604020202020204" pitchFamily="34" charset="0"/>
                            <a:sym typeface="Arial"/>
                          </a:rPr>
                        </m:ctrlPr>
                      </m:accPr>
                      <m:e>
                        <m:r>
                          <a:rPr lang="vi-VN" sz="3700" i="1" kern="0">
                            <a:solidFill>
                              <a:prstClr val="black"/>
                            </a:solidFill>
                            <a:latin typeface="Cambria Math" panose="02040503050406030204" pitchFamily="18" charset="0"/>
                            <a:cs typeface="Arial" panose="020B0604020202020204" pitchFamily="34" charset="0"/>
                            <a:sym typeface="Arial"/>
                          </a:rPr>
                          <m:t>𝑡𝐵𝐶</m:t>
                        </m:r>
                      </m:e>
                    </m:acc>
                    <m:r>
                      <a:rPr lang="vi-VN" sz="3700" i="1" kern="0" smtClean="0">
                        <a:solidFill>
                          <a:prstClr val="black"/>
                        </a:solidFill>
                        <a:latin typeface="Cambria Math" panose="02040503050406030204" pitchFamily="18" charset="0"/>
                        <a:cs typeface="Arial" panose="020B0604020202020204" pitchFamily="34" charset="0"/>
                        <a:sym typeface="Arial"/>
                      </a:rPr>
                      <m:t>=30°,</m:t>
                    </m:r>
                  </m:oMath>
                </a14:m>
                <a:r>
                  <a:rPr lang="en-US" sz="3700" kern="0" smtClean="0">
                    <a:solidFill>
                      <a:prstClr val="black"/>
                    </a:solidFill>
                    <a:latin typeface="Arial"/>
                    <a:cs typeface="Arial" panose="020B0604020202020204" pitchFamily="34" charset="0"/>
                    <a:sym typeface="Arial"/>
                  </a:rPr>
                  <a:t> </a:t>
                </a:r>
                <a:r>
                  <a:rPr lang="vi-VN" sz="3700" kern="0" smtClean="0">
                    <a:solidFill>
                      <a:prstClr val="black"/>
                    </a:solidFill>
                    <a:latin typeface="Arial"/>
                    <a:cs typeface="Arial" panose="020B0604020202020204" pitchFamily="34" charset="0"/>
                    <a:sym typeface="Arial"/>
                  </a:rPr>
                  <a:t>cắt </a:t>
                </a:r>
                <a:r>
                  <a:rPr lang="vi-VN" sz="3700" kern="0">
                    <a:solidFill>
                      <a:prstClr val="black"/>
                    </a:solidFill>
                    <a:latin typeface="Arial"/>
                    <a:cs typeface="Arial" panose="020B0604020202020204" pitchFamily="34" charset="0"/>
                    <a:sym typeface="Arial"/>
                  </a:rPr>
                  <a:t>tia </a:t>
                </a:r>
                <a14:m>
                  <m:oMath xmlns:m="http://schemas.openxmlformats.org/officeDocument/2006/math">
                    <m:r>
                      <a:rPr lang="vi-VN" sz="3700" i="1" kern="0" smtClean="0">
                        <a:solidFill>
                          <a:prstClr val="black"/>
                        </a:solidFill>
                        <a:latin typeface="Cambria Math" panose="02040503050406030204" pitchFamily="18" charset="0"/>
                        <a:cs typeface="Arial" panose="020B0604020202020204" pitchFamily="34" charset="0"/>
                        <a:sym typeface="Arial"/>
                      </a:rPr>
                      <m:t>𝐴𝐶</m:t>
                    </m:r>
                  </m:oMath>
                </a14:m>
                <a:r>
                  <a:rPr lang="vi-VN" sz="3700" kern="0">
                    <a:solidFill>
                      <a:prstClr val="black"/>
                    </a:solidFill>
                    <a:latin typeface="Arial"/>
                    <a:cs typeface="Arial" panose="020B0604020202020204" pitchFamily="34" charset="0"/>
                    <a:sym typeface="Arial"/>
                  </a:rPr>
                  <a:t> ở </a:t>
                </a:r>
                <a14:m>
                  <m:oMath xmlns:m="http://schemas.openxmlformats.org/officeDocument/2006/math">
                    <m:r>
                      <a:rPr lang="vi-VN" sz="3700" i="1" kern="0" smtClean="0">
                        <a:solidFill>
                          <a:prstClr val="black"/>
                        </a:solidFill>
                        <a:latin typeface="Cambria Math" panose="02040503050406030204" pitchFamily="18" charset="0"/>
                        <a:cs typeface="Arial" panose="020B0604020202020204" pitchFamily="34" charset="0"/>
                        <a:sym typeface="Arial"/>
                      </a:rPr>
                      <m:t>𝐷</m:t>
                    </m:r>
                  </m:oMath>
                </a14:m>
                <a:r>
                  <a:rPr lang="vi-VN" sz="3700" kern="0">
                    <a:solidFill>
                      <a:prstClr val="black"/>
                    </a:solidFill>
                    <a:latin typeface="Arial"/>
                    <a:cs typeface="Arial" panose="020B0604020202020204" pitchFamily="34" charset="0"/>
                    <a:sym typeface="Arial"/>
                  </a:rPr>
                  <a:t> </a:t>
                </a:r>
                <a14:m>
                  <m:oMath xmlns:m="http://schemas.openxmlformats.org/officeDocument/2006/math">
                    <m:r>
                      <a:rPr lang="vi-VN" sz="3700" i="1" kern="0" smtClean="0">
                        <a:solidFill>
                          <a:prstClr val="black"/>
                        </a:solidFill>
                        <a:latin typeface="Cambria Math" panose="02040503050406030204" pitchFamily="18" charset="0"/>
                        <a:cs typeface="Arial" panose="020B0604020202020204" pitchFamily="34" charset="0"/>
                        <a:sym typeface="Arial"/>
                      </a:rPr>
                      <m:t>(</m:t>
                    </m:r>
                    <m:r>
                      <a:rPr lang="vi-VN" sz="3700" i="1" kern="0" smtClean="0">
                        <a:solidFill>
                          <a:prstClr val="black"/>
                        </a:solidFill>
                        <a:latin typeface="Cambria Math" panose="02040503050406030204" pitchFamily="18" charset="0"/>
                        <a:cs typeface="Arial" panose="020B0604020202020204" pitchFamily="34" charset="0"/>
                        <a:sym typeface="Arial"/>
                      </a:rPr>
                      <m:t>𝐶</m:t>
                    </m:r>
                  </m:oMath>
                </a14:m>
                <a:r>
                  <a:rPr lang="en-US" sz="3700" kern="0" smtClean="0">
                    <a:solidFill>
                      <a:prstClr val="black"/>
                    </a:solidFill>
                    <a:latin typeface="Arial"/>
                    <a:cs typeface="Arial" panose="020B0604020202020204" pitchFamily="34" charset="0"/>
                    <a:sym typeface="Arial"/>
                  </a:rPr>
                  <a:t> </a:t>
                </a:r>
                <a:r>
                  <a:rPr lang="vi-VN" sz="3700" kern="0">
                    <a:solidFill>
                      <a:prstClr val="black"/>
                    </a:solidFill>
                    <a:latin typeface="Arial"/>
                    <a:cs typeface="Arial" panose="020B0604020202020204" pitchFamily="34" charset="0"/>
                    <a:sym typeface="Arial"/>
                  </a:rPr>
                  <a:t>nằm giữa </a:t>
                </a:r>
                <a14:m>
                  <m:oMath xmlns:m="http://schemas.openxmlformats.org/officeDocument/2006/math">
                    <m:r>
                      <a:rPr lang="vi-VN" sz="3700" i="1" kern="0" smtClean="0">
                        <a:solidFill>
                          <a:prstClr val="black"/>
                        </a:solidFill>
                        <a:latin typeface="Cambria Math" panose="02040503050406030204" pitchFamily="18" charset="0"/>
                        <a:cs typeface="Arial" panose="020B0604020202020204" pitchFamily="34" charset="0"/>
                        <a:sym typeface="Arial"/>
                      </a:rPr>
                      <m:t>𝐴</m:t>
                    </m:r>
                  </m:oMath>
                </a14:m>
                <a:r>
                  <a:rPr lang="vi-VN" sz="3700" kern="0">
                    <a:solidFill>
                      <a:prstClr val="black"/>
                    </a:solidFill>
                    <a:latin typeface="Arial"/>
                    <a:cs typeface="Arial" panose="020B0604020202020204" pitchFamily="34" charset="0"/>
                    <a:sym typeface="Arial"/>
                  </a:rPr>
                  <a:t> và </a:t>
                </a:r>
                <a14:m>
                  <m:oMath xmlns:m="http://schemas.openxmlformats.org/officeDocument/2006/math">
                    <m:r>
                      <a:rPr lang="vi-VN" sz="3700" i="1" kern="0" smtClean="0">
                        <a:solidFill>
                          <a:prstClr val="black"/>
                        </a:solidFill>
                        <a:latin typeface="Cambria Math" panose="02040503050406030204" pitchFamily="18" charset="0"/>
                        <a:cs typeface="Arial" panose="020B0604020202020204" pitchFamily="34" charset="0"/>
                        <a:sym typeface="Arial"/>
                      </a:rPr>
                      <m:t>𝐷</m:t>
                    </m:r>
                    <m:r>
                      <a:rPr lang="vi-VN" sz="3700" i="1" kern="0" smtClean="0">
                        <a:solidFill>
                          <a:prstClr val="black"/>
                        </a:solidFill>
                        <a:latin typeface="Cambria Math" panose="02040503050406030204" pitchFamily="18" charset="0"/>
                        <a:cs typeface="Arial" panose="020B0604020202020204" pitchFamily="34" charset="0"/>
                        <a:sym typeface="Arial"/>
                      </a:rPr>
                      <m:t>).</m:t>
                    </m:r>
                  </m:oMath>
                </a14:m>
                <a:endParaRPr lang="en-US" sz="3700" kern="0" smtClean="0">
                  <a:solidFill>
                    <a:prstClr val="black"/>
                  </a:solidFill>
                  <a:latin typeface="Arial"/>
                  <a:cs typeface="Arial" panose="020B0604020202020204" pitchFamily="34" charset="0"/>
                  <a:sym typeface="Arial"/>
                </a:endParaRPr>
              </a:p>
              <a:p>
                <a:pPr lvl="0" algn="just">
                  <a:lnSpc>
                    <a:spcPct val="150000"/>
                  </a:lnSpc>
                  <a:buClr>
                    <a:srgbClr val="000000"/>
                  </a:buClr>
                  <a:defRPr/>
                </a:pPr>
                <a:r>
                  <a:rPr lang="vi-VN" sz="3700" kern="0" smtClean="0">
                    <a:solidFill>
                      <a:prstClr val="black"/>
                    </a:solidFill>
                    <a:latin typeface="Arial"/>
                    <a:cs typeface="Arial" panose="020B0604020202020204" pitchFamily="34" charset="0"/>
                    <a:sym typeface="Arial"/>
                  </a:rPr>
                  <a:t>a) Chứng </a:t>
                </a:r>
                <a:r>
                  <a:rPr lang="vi-VN" sz="3700" kern="0">
                    <a:solidFill>
                      <a:prstClr val="black"/>
                    </a:solidFill>
                    <a:latin typeface="Arial"/>
                    <a:cs typeface="Arial" panose="020B0604020202020204" pitchFamily="34" charset="0"/>
                    <a:sym typeface="Arial"/>
                  </a:rPr>
                  <a:t>minh tam giác </a:t>
                </a:r>
                <a14:m>
                  <m:oMath xmlns:m="http://schemas.openxmlformats.org/officeDocument/2006/math">
                    <m:r>
                      <a:rPr lang="vi-VN" sz="3700" i="1" kern="0" smtClean="0">
                        <a:solidFill>
                          <a:prstClr val="black"/>
                        </a:solidFill>
                        <a:latin typeface="Cambria Math" panose="02040503050406030204" pitchFamily="18" charset="0"/>
                        <a:cs typeface="Arial" panose="020B0604020202020204" pitchFamily="34" charset="0"/>
                        <a:sym typeface="Arial"/>
                      </a:rPr>
                      <m:t>𝐴𝐵𝐷</m:t>
                    </m:r>
                  </m:oMath>
                </a14:m>
                <a:r>
                  <a:rPr lang="vi-VN" sz="3700" kern="0">
                    <a:solidFill>
                      <a:prstClr val="black"/>
                    </a:solidFill>
                    <a:latin typeface="Arial"/>
                    <a:cs typeface="Arial" panose="020B0604020202020204" pitchFamily="34" charset="0"/>
                    <a:sym typeface="Arial"/>
                  </a:rPr>
                  <a:t> cân tại </a:t>
                </a:r>
                <a14:m>
                  <m:oMath xmlns:m="http://schemas.openxmlformats.org/officeDocument/2006/math">
                    <m:r>
                      <a:rPr lang="vi-VN" sz="3700" i="1" kern="0" smtClean="0">
                        <a:solidFill>
                          <a:prstClr val="black"/>
                        </a:solidFill>
                        <a:latin typeface="Cambria Math" panose="02040503050406030204" pitchFamily="18" charset="0"/>
                        <a:cs typeface="Arial" panose="020B0604020202020204" pitchFamily="34" charset="0"/>
                        <a:sym typeface="Arial"/>
                      </a:rPr>
                      <m:t>𝐵</m:t>
                    </m:r>
                    <m:r>
                      <a:rPr lang="vi-VN" sz="3700" i="1" kern="0" smtClean="0">
                        <a:solidFill>
                          <a:prstClr val="black"/>
                        </a:solidFill>
                        <a:latin typeface="Cambria Math" panose="02040503050406030204" pitchFamily="18" charset="0"/>
                        <a:cs typeface="Arial" panose="020B0604020202020204" pitchFamily="34" charset="0"/>
                        <a:sym typeface="Arial"/>
                      </a:rPr>
                      <m:t>.</m:t>
                    </m:r>
                  </m:oMath>
                </a14:m>
                <a:endParaRPr lang="en-US" sz="3700" kern="0" smtClean="0">
                  <a:solidFill>
                    <a:prstClr val="black"/>
                  </a:solidFill>
                  <a:latin typeface="Arial"/>
                  <a:cs typeface="Arial" panose="020B0604020202020204" pitchFamily="34" charset="0"/>
                  <a:sym typeface="Arial"/>
                </a:endParaRPr>
              </a:p>
              <a:p>
                <a:pPr lvl="0" algn="just">
                  <a:lnSpc>
                    <a:spcPct val="150000"/>
                  </a:lnSpc>
                  <a:buClr>
                    <a:srgbClr val="000000"/>
                  </a:buClr>
                  <a:defRPr/>
                </a:pPr>
                <a:r>
                  <a:rPr lang="vi-VN" sz="3700" kern="0" smtClean="0">
                    <a:solidFill>
                      <a:prstClr val="black"/>
                    </a:solidFill>
                    <a:latin typeface="Arial"/>
                    <a:cs typeface="Arial" panose="020B0604020202020204" pitchFamily="34" charset="0"/>
                    <a:sym typeface="Arial"/>
                  </a:rPr>
                  <a:t>b</a:t>
                </a:r>
                <a:r>
                  <a:rPr lang="vi-VN" sz="3700" kern="0">
                    <a:solidFill>
                      <a:prstClr val="black"/>
                    </a:solidFill>
                    <a:latin typeface="Arial"/>
                    <a:cs typeface="Arial" panose="020B0604020202020204" pitchFamily="34" charset="0"/>
                    <a:sym typeface="Arial"/>
                  </a:rPr>
                  <a:t>) Tính khoảng cách từ </a:t>
                </a:r>
                <a14:m>
                  <m:oMath xmlns:m="http://schemas.openxmlformats.org/officeDocument/2006/math">
                    <m:r>
                      <a:rPr lang="vi-VN" sz="3700" i="1" kern="0" smtClean="0">
                        <a:solidFill>
                          <a:prstClr val="black"/>
                        </a:solidFill>
                        <a:latin typeface="Cambria Math" panose="02040503050406030204" pitchFamily="18" charset="0"/>
                        <a:cs typeface="Arial" panose="020B0604020202020204" pitchFamily="34" charset="0"/>
                        <a:sym typeface="Arial"/>
                      </a:rPr>
                      <m:t>𝐷</m:t>
                    </m:r>
                  </m:oMath>
                </a14:m>
                <a:r>
                  <a:rPr lang="vi-VN" sz="3700" kern="0">
                    <a:solidFill>
                      <a:prstClr val="black"/>
                    </a:solidFill>
                    <a:latin typeface="Arial"/>
                    <a:cs typeface="Arial" panose="020B0604020202020204" pitchFamily="34" charset="0"/>
                    <a:sym typeface="Arial"/>
                  </a:rPr>
                  <a:t> đến đường thẳng </a:t>
                </a:r>
                <a14:m>
                  <m:oMath xmlns:m="http://schemas.openxmlformats.org/officeDocument/2006/math">
                    <m:r>
                      <a:rPr lang="vi-VN" sz="3700" i="1" kern="0" smtClean="0">
                        <a:solidFill>
                          <a:prstClr val="black"/>
                        </a:solidFill>
                        <a:latin typeface="Cambria Math" panose="02040503050406030204" pitchFamily="18" charset="0"/>
                        <a:cs typeface="Arial" panose="020B0604020202020204" pitchFamily="34" charset="0"/>
                        <a:sym typeface="Arial"/>
                      </a:rPr>
                      <m:t>𝐴𝐵</m:t>
                    </m:r>
                    <m:r>
                      <a:rPr lang="vi-VN" sz="3700" i="1" kern="0" smtClean="0">
                        <a:solidFill>
                          <a:prstClr val="black"/>
                        </a:solidFill>
                        <a:latin typeface="Cambria Math" panose="02040503050406030204" pitchFamily="18" charset="0"/>
                        <a:cs typeface="Arial" panose="020B0604020202020204" pitchFamily="34" charset="0"/>
                        <a:sym typeface="Arial"/>
                      </a:rPr>
                      <m:t>.</m:t>
                    </m:r>
                  </m:oMath>
                </a14:m>
                <a:endParaRPr kumimoji="0" lang="en-US" sz="3700" b="0" i="0" u="none" strike="noStrike" kern="0" cap="none" spc="0" normalizeH="0" baseline="0" noProof="0" smtClean="0">
                  <a:ln>
                    <a:noFill/>
                  </a:ln>
                  <a:solidFill>
                    <a:prstClr val="black"/>
                  </a:solidFill>
                  <a:effectLst/>
                  <a:uLnTx/>
                  <a:uFillTx/>
                  <a:latin typeface="Arial"/>
                  <a:cs typeface="Arial" panose="020B0604020202020204" pitchFamily="34" charset="0"/>
                  <a:sym typeface="Arial"/>
                </a:endParaRPr>
              </a:p>
            </p:txBody>
          </p:sp>
        </mc:Choice>
        <mc:Fallback xmlns="">
          <p:sp>
            <p:nvSpPr>
              <p:cNvPr id="67" name="Rectangle 66"/>
              <p:cNvSpPr>
                <a:spLocks noRot="1" noChangeAspect="1" noMove="1" noResize="1" noEditPoints="1" noAdjustHandles="1" noChangeArrowheads="1" noChangeShapeType="1" noTextEdit="1"/>
              </p:cNvSpPr>
              <p:nvPr/>
            </p:nvSpPr>
            <p:spPr>
              <a:xfrm>
                <a:off x="336884" y="-38100"/>
                <a:ext cx="17602200" cy="3565528"/>
              </a:xfrm>
              <a:prstGeom prst="rect">
                <a:avLst/>
              </a:prstGeom>
              <a:blipFill>
                <a:blip r:embed="rId2"/>
                <a:stretch>
                  <a:fillRect l="-1073" r="-1073" b="-2735"/>
                </a:stretch>
              </a:blipFill>
            </p:spPr>
            <p:txBody>
              <a:bodyPr/>
              <a:lstStyle/>
              <a:p>
                <a:r>
                  <a:rPr lang="en-US">
                    <a:noFill/>
                  </a:rPr>
                  <a:t> </a:t>
                </a:r>
              </a:p>
            </p:txBody>
          </p:sp>
        </mc:Fallback>
      </mc:AlternateContent>
      <p:grpSp>
        <p:nvGrpSpPr>
          <p:cNvPr id="10" name="Group 9"/>
          <p:cNvGrpSpPr/>
          <p:nvPr/>
        </p:nvGrpSpPr>
        <p:grpSpPr>
          <a:xfrm>
            <a:off x="312821" y="3619500"/>
            <a:ext cx="1720516" cy="1146021"/>
            <a:chOff x="1844842" y="8071184"/>
            <a:chExt cx="1981200" cy="1447800"/>
          </a:xfrm>
          <a:scene3d>
            <a:camera prst="orthographicFront">
              <a:rot lat="0" lon="0" rev="0"/>
            </a:camera>
            <a:lightRig rig="balanced" dir="t">
              <a:rot lat="0" lon="0" rev="8700000"/>
            </a:lightRig>
          </a:scene3d>
        </p:grpSpPr>
        <p:sp>
          <p:nvSpPr>
            <p:cNvPr id="11" name="Freeform 13"/>
            <p:cNvSpPr/>
            <p:nvPr/>
          </p:nvSpPr>
          <p:spPr>
            <a:xfrm flipH="1">
              <a:off x="1844842" y="8071184"/>
              <a:ext cx="1981200" cy="1447800"/>
            </a:xfrm>
            <a:custGeom>
              <a:avLst/>
              <a:gdLst/>
              <a:ahLst/>
              <a:cxnLst/>
              <a:rect l="l" t="t" r="r" b="b"/>
              <a:pathLst>
                <a:path w="2488341" h="2117352">
                  <a:moveTo>
                    <a:pt x="2488341" y="0"/>
                  </a:moveTo>
                  <a:lnTo>
                    <a:pt x="0" y="0"/>
                  </a:lnTo>
                  <a:lnTo>
                    <a:pt x="0" y="2117352"/>
                  </a:lnTo>
                  <a:lnTo>
                    <a:pt x="2488341" y="2117352"/>
                  </a:lnTo>
                  <a:lnTo>
                    <a:pt x="2488341" y="0"/>
                  </a:lnTo>
                  <a:close/>
                </a:path>
              </a:pathLst>
            </a:custGeom>
            <a:blipFill>
              <a:blip r:embed="rId3">
                <a:extLst>
                  <a:ext uri="{96DAC541-7B7A-43D3-8B79-37D633B846F1}">
                    <asvg:svgBlip xmlns="" xmlns:asvg="http://schemas.microsoft.com/office/drawing/2016/SVG/main" r:embed="rId7"/>
                  </a:ext>
                </a:extLst>
              </a:blip>
              <a:stretch>
                <a:fillRect/>
              </a:stretch>
            </a:blipFill>
            <a:ln>
              <a:noFill/>
            </a:ln>
            <a:effectLst>
              <a:outerShdw blurRad="44450" dist="27940" dir="5400000" algn="ctr">
                <a:srgbClr val="000000">
                  <a:alpha val="32000"/>
                </a:srgbClr>
              </a:outerShdw>
            </a:effectLst>
            <a:sp3d>
              <a:bevelT w="190500" h="38100"/>
            </a:sp3d>
          </p:spPr>
        </p:sp>
        <p:sp>
          <p:nvSpPr>
            <p:cNvPr id="12" name="Rectangle 11"/>
            <p:cNvSpPr/>
            <p:nvPr/>
          </p:nvSpPr>
          <p:spPr>
            <a:xfrm>
              <a:off x="2178518" y="8267532"/>
              <a:ext cx="1265090" cy="677107"/>
            </a:xfrm>
            <a:prstGeom prst="rect">
              <a:avLst/>
            </a:prstGeom>
            <a:ln>
              <a:noFill/>
            </a:ln>
            <a:effectLst>
              <a:outerShdw blurRad="44450" dist="27940" dir="5400000" algn="ctr">
                <a:srgbClr val="000000">
                  <a:alpha val="32000"/>
                </a:srgbClr>
              </a:outerShdw>
            </a:effectLst>
            <a:sp3d>
              <a:bevelT w="190500" h="38100"/>
            </a:sp3d>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0" cap="none" spc="0" normalizeH="0" baseline="0" noProof="0" smtClean="0">
                  <a:ln>
                    <a:noFill/>
                  </a:ln>
                  <a:solidFill>
                    <a:prstClr val="black"/>
                  </a:solidFill>
                  <a:effectLst/>
                  <a:uLnTx/>
                  <a:uFillTx/>
                  <a:latin typeface="Arial"/>
                  <a:ea typeface="+mn-ea"/>
                  <a:cs typeface="Arial" panose="020B0604020202020204" pitchFamily="34" charset="0"/>
                  <a:sym typeface="Arial"/>
                </a:rPr>
                <a:t>Giải:</a:t>
              </a:r>
              <a:endParaRPr kumimoji="0" lang="en-US" sz="3800" b="1" i="0" u="none" strike="noStrike" kern="1200" cap="none" spc="0" normalizeH="0" baseline="0" noProof="0">
                <a:ln>
                  <a:noFill/>
                </a:ln>
                <a:solidFill>
                  <a:prstClr val="black"/>
                </a:solidFill>
                <a:effectLst/>
                <a:uLnTx/>
                <a:uFillTx/>
                <a:latin typeface="Calibri"/>
                <a:ea typeface="+mn-ea"/>
              </a:endParaRPr>
            </a:p>
          </p:txBody>
        </p:sp>
      </p:grpSp>
      <p:pic>
        <p:nvPicPr>
          <p:cNvPr id="16" name="Picture 15"/>
          <p:cNvPicPr>
            <a:picLocks noChangeAspect="1"/>
          </p:cNvPicPr>
          <p:nvPr/>
        </p:nvPicPr>
        <p:blipFill>
          <a:blip r:embed="rId8"/>
          <a:stretch>
            <a:fillRect/>
          </a:stretch>
        </p:blipFill>
        <p:spPr>
          <a:xfrm>
            <a:off x="336884" y="4914900"/>
            <a:ext cx="7659807" cy="5106538"/>
          </a:xfrm>
          <a:prstGeom prst="rect">
            <a:avLst/>
          </a:prstGeom>
        </p:spPr>
      </p:pic>
      <mc:AlternateContent xmlns:mc="http://schemas.openxmlformats.org/markup-compatibility/2006" xmlns:a14="http://schemas.microsoft.com/office/drawing/2010/main">
        <mc:Choice Requires="a14">
          <p:sp>
            <p:nvSpPr>
              <p:cNvPr id="18" name="Rectangle 17"/>
              <p:cNvSpPr/>
              <p:nvPr/>
            </p:nvSpPr>
            <p:spPr>
              <a:xfrm>
                <a:off x="8795084" y="4838700"/>
                <a:ext cx="9144000" cy="5218736"/>
              </a:xfrm>
              <a:prstGeom prst="rect">
                <a:avLst/>
              </a:prstGeom>
            </p:spPr>
            <p:txBody>
              <a:bodyPr>
                <a:spAutoFit/>
              </a:bodyPr>
              <a:lstStyle/>
              <a:p>
                <a:pPr algn="just">
                  <a:lnSpc>
                    <a:spcPct val="150000"/>
                  </a:lnSpc>
                </a:pPr>
                <a:r>
                  <a:rPr lang="fr-FR" sz="3700" smtClean="0">
                    <a:latin typeface="Arial" panose="020B0604020202020204" pitchFamily="34" charset="0"/>
                    <a:ea typeface="Calibri" panose="020F0502020204030204" pitchFamily="34" charset="0"/>
                    <a:cs typeface="Arial" panose="020B0604020202020204" pitchFamily="34" charset="0"/>
                  </a:rPr>
                  <a:t>a) </a:t>
                </a:r>
                <a14:m>
                  <m:oMath xmlns:m="http://schemas.openxmlformats.org/officeDocument/2006/math">
                    <m:r>
                      <a:rPr lang="fr-FR" sz="3700" i="1">
                        <a:effectLst/>
                        <a:latin typeface="Cambria Math" panose="02040503050406030204" pitchFamily="18" charset="0"/>
                        <a:ea typeface="Calibri" panose="020F0502020204030204" pitchFamily="34" charset="0"/>
                        <a:cs typeface="Times New Roman" panose="02020603050405020304" pitchFamily="18" charset="0"/>
                      </a:rPr>
                      <m:t>∆</m:t>
                    </m:r>
                    <m:r>
                      <a:rPr lang="fr-FR" sz="3700" i="1">
                        <a:effectLst/>
                        <a:latin typeface="Cambria Math" panose="02040503050406030204" pitchFamily="18" charset="0"/>
                        <a:ea typeface="Calibri" panose="020F0502020204030204" pitchFamily="34" charset="0"/>
                        <a:cs typeface="Times New Roman" panose="02020603050405020304" pitchFamily="18" charset="0"/>
                      </a:rPr>
                      <m:t>𝐴𝐵𝐶</m:t>
                    </m:r>
                  </m:oMath>
                </a14:m>
                <a:r>
                  <a:rPr lang="fr-FR" sz="3700">
                    <a:effectLst/>
                    <a:latin typeface="Arial" panose="020B0604020202020204" pitchFamily="34" charset="0"/>
                    <a:ea typeface="Calibri" panose="020F0502020204030204" pitchFamily="34" charset="0"/>
                    <a:cs typeface="Arial" panose="020B0604020202020204" pitchFamily="34" charset="0"/>
                  </a:rPr>
                  <a:t> vuông tại </a:t>
                </a:r>
                <a14:m>
                  <m:oMath xmlns:m="http://schemas.openxmlformats.org/officeDocument/2006/math">
                    <m:r>
                      <a:rPr lang="fr-FR" sz="3700" i="1">
                        <a:effectLst/>
                        <a:latin typeface="Cambria Math" panose="02040503050406030204" pitchFamily="18" charset="0"/>
                        <a:ea typeface="Calibri" panose="020F0502020204030204" pitchFamily="34" charset="0"/>
                        <a:cs typeface="Times New Roman" panose="02020603050405020304" pitchFamily="18" charset="0"/>
                      </a:rPr>
                      <m:t>𝐵</m:t>
                    </m:r>
                  </m:oMath>
                </a14:m>
                <a:r>
                  <a:rPr lang="fr-FR" sz="3700">
                    <a:effectLst/>
                    <a:latin typeface="Arial" panose="020B0604020202020204" pitchFamily="34" charset="0"/>
                    <a:ea typeface="Calibri" panose="020F0502020204030204" pitchFamily="34" charset="0"/>
                    <a:cs typeface="Arial" panose="020B0604020202020204" pitchFamily="34" charset="0"/>
                  </a:rPr>
                  <a:t> nên </a:t>
                </a:r>
                <a14:m>
                  <m:oMath xmlns:m="http://schemas.openxmlformats.org/officeDocument/2006/math">
                    <m:acc>
                      <m:accPr>
                        <m:chr m:val="̂"/>
                        <m:ctrlPr>
                          <a:rPr lang="en-US" sz="3700" i="1">
                            <a:effectLst/>
                            <a:latin typeface="Cambria Math" panose="02040503050406030204" pitchFamily="18" charset="0"/>
                            <a:ea typeface="Calibri" panose="020F0502020204030204" pitchFamily="34" charset="0"/>
                            <a:cs typeface="Times New Roman" panose="02020603050405020304" pitchFamily="18" charset="0"/>
                          </a:rPr>
                        </m:ctrlPr>
                      </m:accPr>
                      <m:e>
                        <m:r>
                          <a:rPr lang="fr-FR" sz="3700" i="1">
                            <a:effectLst/>
                            <a:latin typeface="Cambria Math" panose="02040503050406030204" pitchFamily="18" charset="0"/>
                            <a:ea typeface="Calibri" panose="020F0502020204030204" pitchFamily="34" charset="0"/>
                            <a:cs typeface="Times New Roman" panose="02020603050405020304" pitchFamily="18" charset="0"/>
                          </a:rPr>
                          <m:t>𝐶𝐵𝐴</m:t>
                        </m:r>
                      </m:e>
                    </m:acc>
                    <m:r>
                      <a:rPr lang="fr-FR" sz="37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37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3700" i="1">
                            <a:effectLst/>
                            <a:latin typeface="Cambria Math" panose="02040503050406030204" pitchFamily="18" charset="0"/>
                            <a:ea typeface="Calibri" panose="020F0502020204030204" pitchFamily="34" charset="0"/>
                            <a:cs typeface="Times New Roman" panose="02020603050405020304" pitchFamily="18" charset="0"/>
                          </a:rPr>
                          <m:t>90</m:t>
                        </m:r>
                      </m:e>
                      <m:sup>
                        <m:r>
                          <a:rPr lang="fr-FR" sz="3700" i="1">
                            <a:effectLst/>
                            <a:latin typeface="Cambria Math" panose="02040503050406030204" pitchFamily="18" charset="0"/>
                            <a:ea typeface="Calibri" panose="020F0502020204030204" pitchFamily="34" charset="0"/>
                            <a:cs typeface="Times New Roman" panose="02020603050405020304" pitchFamily="18" charset="0"/>
                          </a:rPr>
                          <m:t>𝑜</m:t>
                        </m:r>
                      </m:sup>
                    </m:sSup>
                  </m:oMath>
                </a14:m>
                <a:r>
                  <a:rPr lang="fr-FR" sz="3700">
                    <a:effectLst/>
                    <a:latin typeface="Arial" panose="020B0604020202020204" pitchFamily="34" charset="0"/>
                    <a:ea typeface="Calibri" panose="020F0502020204030204" pitchFamily="34" charset="0"/>
                    <a:cs typeface="Arial" panose="020B0604020202020204" pitchFamily="34" charset="0"/>
                  </a:rPr>
                  <a:t>. </a:t>
                </a:r>
                <a:endParaRPr lang="en-US" sz="37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fr-FR" sz="3700">
                    <a:effectLst/>
                    <a:latin typeface="Arial" panose="020B0604020202020204" pitchFamily="34" charset="0"/>
                    <a:ea typeface="Calibri" panose="020F0502020204030204" pitchFamily="34" charset="0"/>
                    <a:cs typeface="Arial" panose="020B0604020202020204" pitchFamily="34" charset="0"/>
                  </a:rPr>
                  <a:t>Ta có </a:t>
                </a:r>
                <a14:m>
                  <m:oMath xmlns:m="http://schemas.openxmlformats.org/officeDocument/2006/math">
                    <m:acc>
                      <m:accPr>
                        <m:chr m:val="̂"/>
                        <m:ctrlPr>
                          <a:rPr lang="en-US" sz="3700" i="1">
                            <a:effectLst/>
                            <a:latin typeface="Cambria Math" panose="02040503050406030204" pitchFamily="18" charset="0"/>
                            <a:ea typeface="Calibri" panose="020F0502020204030204" pitchFamily="34" charset="0"/>
                            <a:cs typeface="Times New Roman" panose="02020603050405020304" pitchFamily="18" charset="0"/>
                          </a:rPr>
                        </m:ctrlPr>
                      </m:accPr>
                      <m:e>
                        <m:r>
                          <a:rPr lang="fr-FR" sz="3700" i="1">
                            <a:effectLst/>
                            <a:latin typeface="Cambria Math" panose="02040503050406030204" pitchFamily="18" charset="0"/>
                            <a:ea typeface="Calibri" panose="020F0502020204030204" pitchFamily="34" charset="0"/>
                            <a:cs typeface="Times New Roman" panose="02020603050405020304" pitchFamily="18" charset="0"/>
                          </a:rPr>
                          <m:t>𝐷𝐵𝐴</m:t>
                        </m:r>
                      </m:e>
                    </m:acc>
                    <m:r>
                      <a:rPr lang="fr-FR" sz="37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700" i="1">
                            <a:effectLst/>
                            <a:latin typeface="Cambria Math" panose="02040503050406030204" pitchFamily="18" charset="0"/>
                            <a:ea typeface="Calibri" panose="020F0502020204030204" pitchFamily="34" charset="0"/>
                            <a:cs typeface="Times New Roman" panose="02020603050405020304" pitchFamily="18" charset="0"/>
                          </a:rPr>
                        </m:ctrlPr>
                      </m:accPr>
                      <m:e>
                        <m:r>
                          <a:rPr lang="fr-FR" sz="3700" i="1">
                            <a:effectLst/>
                            <a:latin typeface="Cambria Math" panose="02040503050406030204" pitchFamily="18" charset="0"/>
                            <a:ea typeface="Calibri" panose="020F0502020204030204" pitchFamily="34" charset="0"/>
                            <a:cs typeface="Times New Roman" panose="02020603050405020304" pitchFamily="18" charset="0"/>
                          </a:rPr>
                          <m:t>𝐷𝐵𝐶</m:t>
                        </m:r>
                      </m:e>
                    </m:acc>
                    <m:r>
                      <a:rPr lang="fr-FR" sz="37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700" i="1">
                            <a:effectLst/>
                            <a:latin typeface="Cambria Math" panose="02040503050406030204" pitchFamily="18" charset="0"/>
                            <a:ea typeface="Calibri" panose="020F0502020204030204" pitchFamily="34" charset="0"/>
                            <a:cs typeface="Times New Roman" panose="02020603050405020304" pitchFamily="18" charset="0"/>
                          </a:rPr>
                        </m:ctrlPr>
                      </m:accPr>
                      <m:e>
                        <m:r>
                          <a:rPr lang="fr-FR" sz="3700" i="1">
                            <a:effectLst/>
                            <a:latin typeface="Cambria Math" panose="02040503050406030204" pitchFamily="18" charset="0"/>
                            <a:ea typeface="Calibri" panose="020F0502020204030204" pitchFamily="34" charset="0"/>
                            <a:cs typeface="Times New Roman" panose="02020603050405020304" pitchFamily="18" charset="0"/>
                          </a:rPr>
                          <m:t>𝐶𝐵𝐴</m:t>
                        </m:r>
                      </m:e>
                    </m:acc>
                  </m:oMath>
                </a14:m>
                <a:endParaRPr lang="en-US" sz="3700" i="1" smtClean="0">
                  <a:effectLst/>
                  <a:latin typeface="Cambria Math" panose="02040503050406030204" pitchFamily="18" charset="0"/>
                  <a:ea typeface="Calibri" panose="020F0502020204030204" pitchFamily="34" charset="0"/>
                  <a:cs typeface="Times New Roman" panose="02020603050405020304" pitchFamily="18" charset="0"/>
                </a:endParaRPr>
              </a:p>
              <a:p>
                <a:pPr algn="just">
                  <a:lnSpc>
                    <a:spcPct val="150000"/>
                  </a:lnSpc>
                </a:pPr>
                <a:r>
                  <a:rPr lang="fr-FR" sz="3700" smtClean="0">
                    <a:effectLst/>
                    <a:ea typeface="Calibri" panose="020F0502020204030204" pitchFamily="34" charset="0"/>
                    <a:cs typeface="Times New Roman" panose="02020603050405020304" pitchFamily="18" charset="0"/>
                  </a:rPr>
                  <a:t>                      </a:t>
                </a:r>
                <a14:m>
                  <m:oMath xmlns:m="http://schemas.openxmlformats.org/officeDocument/2006/math">
                    <m:r>
                      <a:rPr lang="fr-FR" sz="37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37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3700" i="1">
                            <a:effectLst/>
                            <a:latin typeface="Cambria Math" panose="02040503050406030204" pitchFamily="18" charset="0"/>
                            <a:ea typeface="Calibri" panose="020F0502020204030204" pitchFamily="34" charset="0"/>
                            <a:cs typeface="Times New Roman" panose="02020603050405020304" pitchFamily="18" charset="0"/>
                          </a:rPr>
                          <m:t>30</m:t>
                        </m:r>
                      </m:e>
                      <m:sup>
                        <m:r>
                          <a:rPr lang="fr-FR" sz="3700" i="1">
                            <a:effectLst/>
                            <a:latin typeface="Cambria Math" panose="02040503050406030204" pitchFamily="18" charset="0"/>
                            <a:ea typeface="Calibri" panose="020F0502020204030204" pitchFamily="34" charset="0"/>
                            <a:cs typeface="Times New Roman" panose="02020603050405020304" pitchFamily="18" charset="0"/>
                          </a:rPr>
                          <m:t>𝑜</m:t>
                        </m:r>
                      </m:sup>
                    </m:sSup>
                    <m:r>
                      <a:rPr lang="fr-FR" sz="37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37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3700" i="1">
                            <a:effectLst/>
                            <a:latin typeface="Cambria Math" panose="02040503050406030204" pitchFamily="18" charset="0"/>
                            <a:ea typeface="Calibri" panose="020F0502020204030204" pitchFamily="34" charset="0"/>
                            <a:cs typeface="Times New Roman" panose="02020603050405020304" pitchFamily="18" charset="0"/>
                          </a:rPr>
                          <m:t>90</m:t>
                        </m:r>
                      </m:e>
                      <m:sup>
                        <m:r>
                          <a:rPr lang="fr-FR" sz="3700" i="1">
                            <a:effectLst/>
                            <a:latin typeface="Cambria Math" panose="02040503050406030204" pitchFamily="18" charset="0"/>
                            <a:ea typeface="Calibri" panose="020F0502020204030204" pitchFamily="34" charset="0"/>
                            <a:cs typeface="Times New Roman" panose="02020603050405020304" pitchFamily="18" charset="0"/>
                          </a:rPr>
                          <m:t>𝑜</m:t>
                        </m:r>
                      </m:sup>
                    </m:sSup>
                    <m:r>
                      <a:rPr lang="fr-FR" sz="37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37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3700" i="1">
                            <a:effectLst/>
                            <a:latin typeface="Cambria Math" panose="02040503050406030204" pitchFamily="18" charset="0"/>
                            <a:ea typeface="Calibri" panose="020F0502020204030204" pitchFamily="34" charset="0"/>
                            <a:cs typeface="Times New Roman" panose="02020603050405020304" pitchFamily="18" charset="0"/>
                          </a:rPr>
                          <m:t>120</m:t>
                        </m:r>
                      </m:e>
                      <m:sup>
                        <m:r>
                          <a:rPr lang="fr-FR" sz="3700" i="1">
                            <a:effectLst/>
                            <a:latin typeface="Cambria Math" panose="02040503050406030204" pitchFamily="18" charset="0"/>
                            <a:ea typeface="Calibri" panose="020F0502020204030204" pitchFamily="34" charset="0"/>
                            <a:cs typeface="Times New Roman" panose="02020603050405020304" pitchFamily="18" charset="0"/>
                          </a:rPr>
                          <m:t>𝑜</m:t>
                        </m:r>
                      </m:sup>
                    </m:sSup>
                  </m:oMath>
                </a14:m>
                <a:endParaRPr lang="en-US" sz="37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14:m>
                  <m:oMath xmlns:m="http://schemas.openxmlformats.org/officeDocument/2006/math">
                    <m:r>
                      <a:rPr lang="fr-FR" sz="3700" i="1">
                        <a:effectLst/>
                        <a:latin typeface="Cambria Math" panose="02040503050406030204" pitchFamily="18" charset="0"/>
                        <a:ea typeface="Calibri" panose="020F0502020204030204" pitchFamily="34" charset="0"/>
                        <a:cs typeface="Times New Roman" panose="02020603050405020304" pitchFamily="18" charset="0"/>
                      </a:rPr>
                      <m:t>∆</m:t>
                    </m:r>
                    <m:r>
                      <a:rPr lang="fr-FR" sz="3700" i="1">
                        <a:effectLst/>
                        <a:latin typeface="Cambria Math" panose="02040503050406030204" pitchFamily="18" charset="0"/>
                        <a:ea typeface="Calibri" panose="020F0502020204030204" pitchFamily="34" charset="0"/>
                        <a:cs typeface="Times New Roman" panose="02020603050405020304" pitchFamily="18" charset="0"/>
                      </a:rPr>
                      <m:t>𝐷𝐵𝐶</m:t>
                    </m:r>
                  </m:oMath>
                </a14:m>
                <a:r>
                  <a:rPr lang="fr-FR" sz="3700">
                    <a:effectLst/>
                    <a:latin typeface="Arial" panose="020B0604020202020204" pitchFamily="34" charset="0"/>
                    <a:ea typeface="Calibri" panose="020F0502020204030204" pitchFamily="34" charset="0"/>
                    <a:cs typeface="Arial" panose="020B0604020202020204" pitchFamily="34" charset="0"/>
                  </a:rPr>
                  <a:t> có </a:t>
                </a:r>
                <a14:m>
                  <m:oMath xmlns:m="http://schemas.openxmlformats.org/officeDocument/2006/math">
                    <m:acc>
                      <m:accPr>
                        <m:chr m:val="̂"/>
                        <m:ctrlPr>
                          <a:rPr lang="en-US" sz="3700" i="1">
                            <a:effectLst/>
                            <a:latin typeface="Cambria Math" panose="02040503050406030204" pitchFamily="18" charset="0"/>
                            <a:ea typeface="Calibri" panose="020F0502020204030204" pitchFamily="34" charset="0"/>
                            <a:cs typeface="Times New Roman" panose="02020603050405020304" pitchFamily="18" charset="0"/>
                          </a:rPr>
                        </m:ctrlPr>
                      </m:accPr>
                      <m:e>
                        <m:r>
                          <a:rPr lang="fr-FR" sz="3700" i="1">
                            <a:effectLst/>
                            <a:latin typeface="Cambria Math" panose="02040503050406030204" pitchFamily="18" charset="0"/>
                            <a:ea typeface="Calibri" panose="020F0502020204030204" pitchFamily="34" charset="0"/>
                            <a:cs typeface="Times New Roman" panose="02020603050405020304" pitchFamily="18" charset="0"/>
                          </a:rPr>
                          <m:t>𝐵𝐷𝐴</m:t>
                        </m:r>
                      </m:e>
                    </m:acc>
                    <m:r>
                      <a:rPr lang="fr-FR" sz="37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37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3700" i="1">
                            <a:effectLst/>
                            <a:latin typeface="Cambria Math" panose="02040503050406030204" pitchFamily="18" charset="0"/>
                            <a:ea typeface="Calibri" panose="020F0502020204030204" pitchFamily="34" charset="0"/>
                            <a:cs typeface="Times New Roman" panose="02020603050405020304" pitchFamily="18" charset="0"/>
                          </a:rPr>
                          <m:t>180</m:t>
                        </m:r>
                      </m:e>
                      <m:sup>
                        <m:r>
                          <a:rPr lang="fr-FR" sz="3700" i="1">
                            <a:effectLst/>
                            <a:latin typeface="Cambria Math" panose="02040503050406030204" pitchFamily="18" charset="0"/>
                            <a:ea typeface="Calibri" panose="020F0502020204030204" pitchFamily="34" charset="0"/>
                            <a:cs typeface="Times New Roman" panose="02020603050405020304" pitchFamily="18" charset="0"/>
                          </a:rPr>
                          <m:t>𝑜</m:t>
                        </m:r>
                      </m:sup>
                    </m:sSup>
                    <m:r>
                      <a:rPr lang="fr-FR" sz="37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700" i="1">
                            <a:effectLst/>
                            <a:latin typeface="Cambria Math" panose="02040503050406030204" pitchFamily="18" charset="0"/>
                            <a:ea typeface="Calibri" panose="020F0502020204030204" pitchFamily="34" charset="0"/>
                            <a:cs typeface="Times New Roman" panose="02020603050405020304" pitchFamily="18" charset="0"/>
                          </a:rPr>
                        </m:ctrlPr>
                      </m:accPr>
                      <m:e>
                        <m:r>
                          <a:rPr lang="fr-FR" sz="3700" i="1">
                            <a:effectLst/>
                            <a:latin typeface="Cambria Math" panose="02040503050406030204" pitchFamily="18" charset="0"/>
                            <a:ea typeface="Calibri" panose="020F0502020204030204" pitchFamily="34" charset="0"/>
                            <a:cs typeface="Times New Roman" panose="02020603050405020304" pitchFamily="18" charset="0"/>
                          </a:rPr>
                          <m:t>𝐷𝐵𝐴</m:t>
                        </m:r>
                      </m:e>
                    </m:acc>
                    <m:r>
                      <a:rPr lang="fr-FR" sz="37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700" i="1">
                            <a:effectLst/>
                            <a:latin typeface="Cambria Math" panose="02040503050406030204" pitchFamily="18" charset="0"/>
                            <a:ea typeface="Calibri" panose="020F0502020204030204" pitchFamily="34" charset="0"/>
                            <a:cs typeface="Times New Roman" panose="02020603050405020304" pitchFamily="18" charset="0"/>
                          </a:rPr>
                        </m:ctrlPr>
                      </m:accPr>
                      <m:e>
                        <m:r>
                          <a:rPr lang="fr-FR" sz="3700" i="1">
                            <a:effectLst/>
                            <a:latin typeface="Cambria Math" panose="02040503050406030204" pitchFamily="18" charset="0"/>
                            <a:ea typeface="Calibri" panose="020F0502020204030204" pitchFamily="34" charset="0"/>
                            <a:cs typeface="Times New Roman" panose="02020603050405020304" pitchFamily="18" charset="0"/>
                          </a:rPr>
                          <m:t>𝐴</m:t>
                        </m:r>
                      </m:e>
                    </m:acc>
                  </m:oMath>
                </a14:m>
                <a:endParaRPr lang="en-US" sz="3700" i="1" smtClean="0">
                  <a:effectLst/>
                  <a:latin typeface="Cambria Math" panose="02040503050406030204" pitchFamily="18" charset="0"/>
                  <a:ea typeface="Calibri" panose="020F0502020204030204" pitchFamily="34" charset="0"/>
                  <a:cs typeface="Times New Roman" panose="02020603050405020304" pitchFamily="18" charset="0"/>
                </a:endParaRPr>
              </a:p>
              <a:p>
                <a:pPr algn="just">
                  <a:lnSpc>
                    <a:spcPct val="150000"/>
                  </a:lnSpc>
                </a:pPr>
                <a:r>
                  <a:rPr lang="fr-FR" sz="3700" smtClean="0">
                    <a:effectLst/>
                    <a:ea typeface="Calibri" panose="020F0502020204030204" pitchFamily="34" charset="0"/>
                    <a:cs typeface="Times New Roman" panose="02020603050405020304" pitchFamily="18" charset="0"/>
                  </a:rPr>
                  <a:t> 		           </a:t>
                </a:r>
                <a14:m>
                  <m:oMath xmlns:m="http://schemas.openxmlformats.org/officeDocument/2006/math">
                    <m:r>
                      <a:rPr lang="fr-FR" sz="37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37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3700" i="1">
                            <a:effectLst/>
                            <a:latin typeface="Cambria Math" panose="02040503050406030204" pitchFamily="18" charset="0"/>
                            <a:ea typeface="Calibri" panose="020F0502020204030204" pitchFamily="34" charset="0"/>
                            <a:cs typeface="Times New Roman" panose="02020603050405020304" pitchFamily="18" charset="0"/>
                          </a:rPr>
                          <m:t>180</m:t>
                        </m:r>
                      </m:e>
                      <m:sup>
                        <m:r>
                          <a:rPr lang="fr-FR" sz="3700" i="1">
                            <a:effectLst/>
                            <a:latin typeface="Cambria Math" panose="02040503050406030204" pitchFamily="18" charset="0"/>
                            <a:ea typeface="Calibri" panose="020F0502020204030204" pitchFamily="34" charset="0"/>
                            <a:cs typeface="Times New Roman" panose="02020603050405020304" pitchFamily="18" charset="0"/>
                          </a:rPr>
                          <m:t>𝑜</m:t>
                        </m:r>
                      </m:sup>
                    </m:sSup>
                    <m:r>
                      <a:rPr lang="fr-FR" sz="37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37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3700" i="1">
                            <a:effectLst/>
                            <a:latin typeface="Cambria Math" panose="02040503050406030204" pitchFamily="18" charset="0"/>
                            <a:ea typeface="Calibri" panose="020F0502020204030204" pitchFamily="34" charset="0"/>
                            <a:cs typeface="Times New Roman" panose="02020603050405020304" pitchFamily="18" charset="0"/>
                          </a:rPr>
                          <m:t>120</m:t>
                        </m:r>
                      </m:e>
                      <m:sup>
                        <m:r>
                          <a:rPr lang="fr-FR" sz="3700" i="1">
                            <a:effectLst/>
                            <a:latin typeface="Cambria Math" panose="02040503050406030204" pitchFamily="18" charset="0"/>
                            <a:ea typeface="Calibri" panose="020F0502020204030204" pitchFamily="34" charset="0"/>
                            <a:cs typeface="Times New Roman" panose="02020603050405020304" pitchFamily="18" charset="0"/>
                          </a:rPr>
                          <m:t>𝑜</m:t>
                        </m:r>
                      </m:sup>
                    </m:sSup>
                    <m:r>
                      <a:rPr lang="fr-FR" sz="37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37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3700" i="1">
                            <a:effectLst/>
                            <a:latin typeface="Cambria Math" panose="02040503050406030204" pitchFamily="18" charset="0"/>
                            <a:ea typeface="Calibri" panose="020F0502020204030204" pitchFamily="34" charset="0"/>
                            <a:cs typeface="Times New Roman" panose="02020603050405020304" pitchFamily="18" charset="0"/>
                          </a:rPr>
                          <m:t>30</m:t>
                        </m:r>
                      </m:e>
                      <m:sup>
                        <m:r>
                          <a:rPr lang="fr-FR" sz="3700" i="1">
                            <a:effectLst/>
                            <a:latin typeface="Cambria Math" panose="02040503050406030204" pitchFamily="18" charset="0"/>
                            <a:ea typeface="Calibri" panose="020F0502020204030204" pitchFamily="34" charset="0"/>
                            <a:cs typeface="Times New Roman" panose="02020603050405020304" pitchFamily="18" charset="0"/>
                          </a:rPr>
                          <m:t>𝑜</m:t>
                        </m:r>
                      </m:sup>
                    </m:sSup>
                    <m:r>
                      <a:rPr lang="fr-FR" sz="37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37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3700" i="1">
                            <a:effectLst/>
                            <a:latin typeface="Cambria Math" panose="02040503050406030204" pitchFamily="18" charset="0"/>
                            <a:ea typeface="Calibri" panose="020F0502020204030204" pitchFamily="34" charset="0"/>
                            <a:cs typeface="Times New Roman" panose="02020603050405020304" pitchFamily="18" charset="0"/>
                          </a:rPr>
                          <m:t>30</m:t>
                        </m:r>
                      </m:e>
                      <m:sup>
                        <m:r>
                          <a:rPr lang="fr-FR" sz="3700" i="1">
                            <a:effectLst/>
                            <a:latin typeface="Cambria Math" panose="02040503050406030204" pitchFamily="18" charset="0"/>
                            <a:ea typeface="Calibri" panose="020F0502020204030204" pitchFamily="34" charset="0"/>
                            <a:cs typeface="Times New Roman" panose="02020603050405020304" pitchFamily="18" charset="0"/>
                          </a:rPr>
                          <m:t>𝑜</m:t>
                        </m:r>
                      </m:sup>
                    </m:sSup>
                  </m:oMath>
                </a14:m>
                <a:endParaRPr lang="en-US" sz="37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fr-FR" sz="3700">
                    <a:effectLst/>
                    <a:latin typeface="Arial" panose="020B0604020202020204" pitchFamily="34" charset="0"/>
                    <a:ea typeface="Calibri" panose="020F0502020204030204" pitchFamily="34" charset="0"/>
                    <a:cs typeface="Arial" panose="020B0604020202020204" pitchFamily="34" charset="0"/>
                  </a:rPr>
                  <a:t>Do đó </a:t>
                </a:r>
                <a14:m>
                  <m:oMath xmlns:m="http://schemas.openxmlformats.org/officeDocument/2006/math">
                    <m:acc>
                      <m:accPr>
                        <m:chr m:val="̂"/>
                        <m:ctrlPr>
                          <a:rPr lang="en-US" sz="3700" i="1">
                            <a:effectLst/>
                            <a:latin typeface="Cambria Math" panose="02040503050406030204" pitchFamily="18" charset="0"/>
                            <a:ea typeface="Calibri" panose="020F0502020204030204" pitchFamily="34" charset="0"/>
                            <a:cs typeface="Times New Roman" panose="02020603050405020304" pitchFamily="18" charset="0"/>
                          </a:rPr>
                        </m:ctrlPr>
                      </m:accPr>
                      <m:e>
                        <m:r>
                          <a:rPr lang="fr-FR" sz="3700" i="1">
                            <a:effectLst/>
                            <a:latin typeface="Cambria Math" panose="02040503050406030204" pitchFamily="18" charset="0"/>
                            <a:ea typeface="Calibri" panose="020F0502020204030204" pitchFamily="34" charset="0"/>
                            <a:cs typeface="Times New Roman" panose="02020603050405020304" pitchFamily="18" charset="0"/>
                          </a:rPr>
                          <m:t>𝐵𝐷𝐴</m:t>
                        </m:r>
                      </m:e>
                    </m:acc>
                    <m:r>
                      <a:rPr lang="fr-FR" sz="37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700" i="1">
                            <a:effectLst/>
                            <a:latin typeface="Cambria Math" panose="02040503050406030204" pitchFamily="18" charset="0"/>
                            <a:ea typeface="Calibri" panose="020F0502020204030204" pitchFamily="34" charset="0"/>
                            <a:cs typeface="Times New Roman" panose="02020603050405020304" pitchFamily="18" charset="0"/>
                          </a:rPr>
                        </m:ctrlPr>
                      </m:accPr>
                      <m:e>
                        <m:r>
                          <a:rPr lang="fr-FR" sz="3700" i="1">
                            <a:effectLst/>
                            <a:latin typeface="Cambria Math" panose="02040503050406030204" pitchFamily="18" charset="0"/>
                            <a:ea typeface="Calibri" panose="020F0502020204030204" pitchFamily="34" charset="0"/>
                            <a:cs typeface="Times New Roman" panose="02020603050405020304" pitchFamily="18" charset="0"/>
                          </a:rPr>
                          <m:t>𝐴</m:t>
                        </m:r>
                      </m:e>
                    </m:acc>
                  </m:oMath>
                </a14:m>
                <a:r>
                  <a:rPr lang="fr-FR" sz="3700">
                    <a:effectLst/>
                    <a:latin typeface="Arial" panose="020B0604020202020204" pitchFamily="34" charset="0"/>
                    <a:ea typeface="Calibri" panose="020F0502020204030204" pitchFamily="34" charset="0"/>
                    <a:cs typeface="Arial" panose="020B0604020202020204" pitchFamily="34" charset="0"/>
                  </a:rPr>
                  <a:t> nên </a:t>
                </a:r>
                <a14:m>
                  <m:oMath xmlns:m="http://schemas.openxmlformats.org/officeDocument/2006/math">
                    <m:r>
                      <a:rPr lang="fr-FR" sz="3700" i="1">
                        <a:effectLst/>
                        <a:latin typeface="Cambria Math" panose="02040503050406030204" pitchFamily="18" charset="0"/>
                        <a:ea typeface="Calibri" panose="020F0502020204030204" pitchFamily="34" charset="0"/>
                        <a:cs typeface="Times New Roman" panose="02020603050405020304" pitchFamily="18" charset="0"/>
                      </a:rPr>
                      <m:t>∆</m:t>
                    </m:r>
                    <m:r>
                      <a:rPr lang="fr-FR" sz="3700" i="1">
                        <a:effectLst/>
                        <a:latin typeface="Cambria Math" panose="02040503050406030204" pitchFamily="18" charset="0"/>
                        <a:ea typeface="Calibri" panose="020F0502020204030204" pitchFamily="34" charset="0"/>
                        <a:cs typeface="Times New Roman" panose="02020603050405020304" pitchFamily="18" charset="0"/>
                      </a:rPr>
                      <m:t>𝐴𝐵𝐷</m:t>
                    </m:r>
                  </m:oMath>
                </a14:m>
                <a:r>
                  <a:rPr lang="fr-FR" sz="3700">
                    <a:effectLst/>
                    <a:latin typeface="Arial" panose="020B0604020202020204" pitchFamily="34" charset="0"/>
                    <a:ea typeface="Calibri" panose="020F0502020204030204" pitchFamily="34" charset="0"/>
                    <a:cs typeface="Arial" panose="020B0604020202020204" pitchFamily="34" charset="0"/>
                  </a:rPr>
                  <a:t> cân tại </a:t>
                </a:r>
                <a14:m>
                  <m:oMath xmlns:m="http://schemas.openxmlformats.org/officeDocument/2006/math">
                    <m:r>
                      <a:rPr lang="fr-FR" sz="3700" i="1">
                        <a:effectLst/>
                        <a:latin typeface="Cambria Math" panose="02040503050406030204" pitchFamily="18" charset="0"/>
                        <a:ea typeface="Calibri" panose="020F0502020204030204" pitchFamily="34" charset="0"/>
                        <a:cs typeface="Times New Roman" panose="02020603050405020304" pitchFamily="18" charset="0"/>
                      </a:rPr>
                      <m:t>𝐵</m:t>
                    </m:r>
                  </m:oMath>
                </a14:m>
                <a:endParaRPr lang="en-US" sz="37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8" name="Rectangle 17"/>
              <p:cNvSpPr>
                <a:spLocks noRot="1" noChangeAspect="1" noMove="1" noResize="1" noEditPoints="1" noAdjustHandles="1" noChangeArrowheads="1" noChangeShapeType="1" noTextEdit="1"/>
              </p:cNvSpPr>
              <p:nvPr/>
            </p:nvSpPr>
            <p:spPr>
              <a:xfrm>
                <a:off x="8795084" y="4838700"/>
                <a:ext cx="9144000" cy="5218736"/>
              </a:xfrm>
              <a:prstGeom prst="rect">
                <a:avLst/>
              </a:prstGeom>
              <a:blipFill>
                <a:blip r:embed="rId9"/>
                <a:stretch>
                  <a:fillRect l="-2133" b="-3505"/>
                </a:stretch>
              </a:blipFill>
            </p:spPr>
            <p:txBody>
              <a:bodyPr/>
              <a:lstStyle/>
              <a:p>
                <a:r>
                  <a:rPr lang="en-US">
                    <a:noFill/>
                  </a:rPr>
                  <a:t> </a:t>
                </a:r>
              </a:p>
            </p:txBody>
          </p:sp>
        </mc:Fallback>
      </mc:AlternateContent>
      <p:pic>
        <p:nvPicPr>
          <p:cNvPr id="19" name="Picture 18"/>
          <p:cNvPicPr>
            <a:picLocks noChangeAspect="1"/>
          </p:cNvPicPr>
          <p:nvPr/>
        </p:nvPicPr>
        <p:blipFill>
          <a:blip r:embed="rId10"/>
          <a:stretch>
            <a:fillRect/>
          </a:stretch>
        </p:blipFill>
        <p:spPr>
          <a:xfrm rot="17042717">
            <a:off x="17079910" y="1652882"/>
            <a:ext cx="2112710" cy="2480138"/>
          </a:xfrm>
          <a:prstGeom prst="rect">
            <a:avLst/>
          </a:prstGeom>
        </p:spPr>
      </p:pic>
    </p:spTree>
    <p:extLst>
      <p:ext uri="{BB962C8B-B14F-4D97-AF65-F5344CB8AC3E}">
        <p14:creationId xmlns:p14="http://schemas.microsoft.com/office/powerpoint/2010/main" val="2953656901"/>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fade">
                                      <p:cBhvr>
                                        <p:cTn id="7" dur="500"/>
                                        <p:tgtEl>
                                          <p:spTgt spid="6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left)">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8">
                                            <p:txEl>
                                              <p:pRg st="0" end="0"/>
                                            </p:txEl>
                                          </p:spTgt>
                                        </p:tgtEl>
                                        <p:attrNameLst>
                                          <p:attrName>style.visibility</p:attrName>
                                        </p:attrNameLst>
                                      </p:cBhvr>
                                      <p:to>
                                        <p:strVal val="visible"/>
                                      </p:to>
                                    </p:set>
                                    <p:animEffect transition="in" filter="randombar(horizontal)">
                                      <p:cBhvr>
                                        <p:cTn id="22" dur="500"/>
                                        <p:tgtEl>
                                          <p:spTgt spid="18">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8">
                                            <p:txEl>
                                              <p:pRg st="1" end="1"/>
                                            </p:txEl>
                                          </p:spTgt>
                                        </p:tgtEl>
                                        <p:attrNameLst>
                                          <p:attrName>style.visibility</p:attrName>
                                        </p:attrNameLst>
                                      </p:cBhvr>
                                      <p:to>
                                        <p:strVal val="visible"/>
                                      </p:to>
                                    </p:set>
                                    <p:animEffect transition="in" filter="randombar(horizontal)">
                                      <p:cBhvr>
                                        <p:cTn id="27" dur="500"/>
                                        <p:tgtEl>
                                          <p:spTgt spid="18">
                                            <p:txEl>
                                              <p:pRg st="1" end="1"/>
                                            </p:txEl>
                                          </p:spTgt>
                                        </p:tgtEl>
                                      </p:cBhvr>
                                    </p:animEffect>
                                  </p:childTnLst>
                                </p:cTn>
                              </p:par>
                              <p:par>
                                <p:cTn id="28" presetID="14" presetClass="entr" presetSubtype="10" fill="hold" nodeType="withEffect">
                                  <p:stCondLst>
                                    <p:cond delay="0"/>
                                  </p:stCondLst>
                                  <p:childTnLst>
                                    <p:set>
                                      <p:cBhvr>
                                        <p:cTn id="29" dur="1" fill="hold">
                                          <p:stCondLst>
                                            <p:cond delay="0"/>
                                          </p:stCondLst>
                                        </p:cTn>
                                        <p:tgtEl>
                                          <p:spTgt spid="18">
                                            <p:txEl>
                                              <p:pRg st="2" end="2"/>
                                            </p:txEl>
                                          </p:spTgt>
                                        </p:tgtEl>
                                        <p:attrNameLst>
                                          <p:attrName>style.visibility</p:attrName>
                                        </p:attrNameLst>
                                      </p:cBhvr>
                                      <p:to>
                                        <p:strVal val="visible"/>
                                      </p:to>
                                    </p:set>
                                    <p:animEffect transition="in" filter="randombar(horizontal)">
                                      <p:cBhvr>
                                        <p:cTn id="30" dur="500"/>
                                        <p:tgtEl>
                                          <p:spTgt spid="18">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18">
                                            <p:txEl>
                                              <p:pRg st="3" end="3"/>
                                            </p:txEl>
                                          </p:spTgt>
                                        </p:tgtEl>
                                        <p:attrNameLst>
                                          <p:attrName>style.visibility</p:attrName>
                                        </p:attrNameLst>
                                      </p:cBhvr>
                                      <p:to>
                                        <p:strVal val="visible"/>
                                      </p:to>
                                    </p:set>
                                    <p:animEffect transition="in" filter="randombar(horizontal)">
                                      <p:cBhvr>
                                        <p:cTn id="35" dur="500"/>
                                        <p:tgtEl>
                                          <p:spTgt spid="18">
                                            <p:txEl>
                                              <p:pRg st="3" end="3"/>
                                            </p:txEl>
                                          </p:spTgt>
                                        </p:tgtEl>
                                      </p:cBhvr>
                                    </p:animEffect>
                                  </p:childTnLst>
                                </p:cTn>
                              </p:par>
                              <p:par>
                                <p:cTn id="36" presetID="14" presetClass="entr" presetSubtype="10" fill="hold" nodeType="withEffect">
                                  <p:stCondLst>
                                    <p:cond delay="0"/>
                                  </p:stCondLst>
                                  <p:childTnLst>
                                    <p:set>
                                      <p:cBhvr>
                                        <p:cTn id="37" dur="1" fill="hold">
                                          <p:stCondLst>
                                            <p:cond delay="0"/>
                                          </p:stCondLst>
                                        </p:cTn>
                                        <p:tgtEl>
                                          <p:spTgt spid="18">
                                            <p:txEl>
                                              <p:pRg st="4" end="4"/>
                                            </p:txEl>
                                          </p:spTgt>
                                        </p:tgtEl>
                                        <p:attrNameLst>
                                          <p:attrName>style.visibility</p:attrName>
                                        </p:attrNameLst>
                                      </p:cBhvr>
                                      <p:to>
                                        <p:strVal val="visible"/>
                                      </p:to>
                                    </p:set>
                                    <p:animEffect transition="in" filter="randombar(horizontal)">
                                      <p:cBhvr>
                                        <p:cTn id="38" dur="500"/>
                                        <p:tgtEl>
                                          <p:spTgt spid="18">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18">
                                            <p:txEl>
                                              <p:pRg st="5" end="5"/>
                                            </p:txEl>
                                          </p:spTgt>
                                        </p:tgtEl>
                                        <p:attrNameLst>
                                          <p:attrName>style.visibility</p:attrName>
                                        </p:attrNameLst>
                                      </p:cBhvr>
                                      <p:to>
                                        <p:strVal val="visible"/>
                                      </p:to>
                                    </p:set>
                                    <p:animEffect transition="in" filter="randombar(horizontal)">
                                      <p:cBhvr>
                                        <p:cTn id="43" dur="500"/>
                                        <p:tgtEl>
                                          <p:spTgt spid="1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FF6EA"/>
        </a:solidFill>
        <a:effectLst/>
      </p:bgPr>
    </p:bg>
    <p:spTree>
      <p:nvGrpSpPr>
        <p:cNvPr id="1" name=""/>
        <p:cNvGrpSpPr/>
        <p:nvPr/>
      </p:nvGrpSpPr>
      <p:grpSpPr>
        <a:xfrm>
          <a:off x="0" y="0"/>
          <a:ext cx="0" cy="0"/>
          <a:chOff x="0" y="0"/>
          <a:chExt cx="0" cy="0"/>
        </a:xfrm>
      </p:grpSpPr>
      <p:grpSp>
        <p:nvGrpSpPr>
          <p:cNvPr id="10" name="Group 9"/>
          <p:cNvGrpSpPr/>
          <p:nvPr/>
        </p:nvGrpSpPr>
        <p:grpSpPr>
          <a:xfrm>
            <a:off x="252663" y="266700"/>
            <a:ext cx="1905000" cy="1366475"/>
            <a:chOff x="1844842" y="8071184"/>
            <a:chExt cx="1981200" cy="1447800"/>
          </a:xfrm>
          <a:scene3d>
            <a:camera prst="orthographicFront">
              <a:rot lat="0" lon="0" rev="0"/>
            </a:camera>
            <a:lightRig rig="balanced" dir="t">
              <a:rot lat="0" lon="0" rev="8700000"/>
            </a:lightRig>
          </a:scene3d>
        </p:grpSpPr>
        <p:sp>
          <p:nvSpPr>
            <p:cNvPr id="11" name="Freeform 13"/>
            <p:cNvSpPr/>
            <p:nvPr/>
          </p:nvSpPr>
          <p:spPr>
            <a:xfrm flipH="1">
              <a:off x="1844842" y="8071184"/>
              <a:ext cx="1981200" cy="1447800"/>
            </a:xfrm>
            <a:custGeom>
              <a:avLst/>
              <a:gdLst/>
              <a:ahLst/>
              <a:cxnLst/>
              <a:rect l="l" t="t" r="r" b="b"/>
              <a:pathLst>
                <a:path w="2488341" h="2117352">
                  <a:moveTo>
                    <a:pt x="2488341" y="0"/>
                  </a:moveTo>
                  <a:lnTo>
                    <a:pt x="0" y="0"/>
                  </a:lnTo>
                  <a:lnTo>
                    <a:pt x="0" y="2117352"/>
                  </a:lnTo>
                  <a:lnTo>
                    <a:pt x="2488341" y="2117352"/>
                  </a:lnTo>
                  <a:lnTo>
                    <a:pt x="2488341" y="0"/>
                  </a:lnTo>
                  <a:close/>
                </a:path>
              </a:pathLst>
            </a:custGeom>
            <a:blipFill>
              <a:blip r:embed="rId2">
                <a:extLst>
                  <a:ext uri="{96DAC541-7B7A-43D3-8B79-37D633B846F1}">
                    <asvg:svgBlip xmlns="" xmlns:asvg="http://schemas.microsoft.com/office/drawing/2016/SVG/main" r:embed="rId7"/>
                  </a:ext>
                </a:extLst>
              </a:blip>
              <a:stretch>
                <a:fillRect/>
              </a:stretch>
            </a:blipFill>
            <a:ln>
              <a:noFill/>
            </a:ln>
            <a:effectLst>
              <a:outerShdw blurRad="44450" dist="27940" dir="5400000" algn="ctr">
                <a:srgbClr val="000000">
                  <a:alpha val="32000"/>
                </a:srgbClr>
              </a:outerShdw>
            </a:effectLst>
            <a:sp3d>
              <a:bevelT w="190500" h="38100"/>
            </a:sp3d>
          </p:spPr>
        </p:sp>
        <p:sp>
          <p:nvSpPr>
            <p:cNvPr id="12" name="Rectangle 11"/>
            <p:cNvSpPr/>
            <p:nvPr/>
          </p:nvSpPr>
          <p:spPr>
            <a:xfrm>
              <a:off x="2178518" y="8307959"/>
              <a:ext cx="1495534" cy="874851"/>
            </a:xfrm>
            <a:prstGeom prst="rect">
              <a:avLst/>
            </a:prstGeom>
            <a:ln>
              <a:noFill/>
            </a:ln>
            <a:effectLst>
              <a:outerShdw blurRad="44450" dist="27940" dir="5400000" algn="ctr">
                <a:srgbClr val="000000">
                  <a:alpha val="32000"/>
                </a:srgbClr>
              </a:outerShdw>
            </a:effectLst>
            <a:sp3d>
              <a:bevelT w="190500" h="38100"/>
            </a:sp3d>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900" b="1" i="0" u="none" strike="noStrike" kern="0" cap="none" spc="0" normalizeH="0" baseline="0" noProof="0" smtClean="0">
                  <a:ln>
                    <a:noFill/>
                  </a:ln>
                  <a:solidFill>
                    <a:prstClr val="black"/>
                  </a:solidFill>
                  <a:effectLst/>
                  <a:uLnTx/>
                  <a:uFillTx/>
                  <a:latin typeface="Arial"/>
                  <a:ea typeface="+mn-ea"/>
                  <a:cs typeface="Arial" panose="020B0604020202020204" pitchFamily="34" charset="0"/>
                  <a:sym typeface="Arial"/>
                </a:rPr>
                <a:t>Giải:</a:t>
              </a:r>
              <a:endParaRPr kumimoji="0" lang="en-US" sz="3900" b="1" i="0" u="none" strike="noStrike" kern="1200" cap="none" spc="0" normalizeH="0" baseline="0" noProof="0">
                <a:ln>
                  <a:noFill/>
                </a:ln>
                <a:solidFill>
                  <a:prstClr val="black"/>
                </a:solidFill>
                <a:effectLst/>
                <a:uLnTx/>
                <a:uFillTx/>
                <a:latin typeface="Calibri"/>
                <a:ea typeface="+mn-ea"/>
              </a:endParaRPr>
            </a:p>
          </p:txBody>
        </p:sp>
      </p:grpSp>
      <p:pic>
        <p:nvPicPr>
          <p:cNvPr id="16" name="Picture 15"/>
          <p:cNvPicPr>
            <a:picLocks noChangeAspect="1"/>
          </p:cNvPicPr>
          <p:nvPr/>
        </p:nvPicPr>
        <p:blipFill>
          <a:blip r:embed="rId8"/>
          <a:stretch>
            <a:fillRect/>
          </a:stretch>
        </p:blipFill>
        <p:spPr>
          <a:xfrm>
            <a:off x="252663" y="1813244"/>
            <a:ext cx="7659807" cy="5106538"/>
          </a:xfrm>
          <a:prstGeom prst="rect">
            <a:avLst/>
          </a:prstGeom>
        </p:spPr>
      </p:pic>
      <mc:AlternateContent xmlns:mc="http://schemas.openxmlformats.org/markup-compatibility/2006" xmlns:a14="http://schemas.microsoft.com/office/drawing/2010/main">
        <mc:Choice Requires="a14">
          <p:sp>
            <p:nvSpPr>
              <p:cNvPr id="18" name="Rectangle 17"/>
              <p:cNvSpPr/>
              <p:nvPr/>
            </p:nvSpPr>
            <p:spPr>
              <a:xfrm>
                <a:off x="8534451" y="1813244"/>
                <a:ext cx="9524949" cy="5692456"/>
              </a:xfrm>
              <a:prstGeom prst="rect">
                <a:avLst/>
              </a:prstGeom>
            </p:spPr>
            <p:txBody>
              <a:bodyPr wrap="square">
                <a:spAutoFit/>
              </a:bodyPr>
              <a:lstStyle/>
              <a:p>
                <a:pPr algn="just">
                  <a:lnSpc>
                    <a:spcPct val="150000"/>
                  </a:lnSpc>
                  <a:spcBef>
                    <a:spcPts val="300"/>
                  </a:spcBef>
                  <a:spcAft>
                    <a:spcPts val="300"/>
                  </a:spcAft>
                </a:pPr>
                <a:r>
                  <a:rPr lang="fr-FR" sz="3800" smtClean="0">
                    <a:latin typeface="Arial" panose="020B0604020202020204" pitchFamily="34" charset="0"/>
                    <a:ea typeface="Calibri" panose="020F0502020204030204" pitchFamily="34" charset="0"/>
                    <a:cs typeface="Arial" panose="020B0604020202020204" pitchFamily="34" charset="0"/>
                  </a:rPr>
                  <a:t>b) Vì </a:t>
                </a:r>
                <a14:m>
                  <m:oMath xmlns:m="http://schemas.openxmlformats.org/officeDocument/2006/math">
                    <m:r>
                      <a:rPr lang="fr-FR" sz="3800" i="1">
                        <a:effectLst/>
                        <a:latin typeface="Cambria Math" panose="02040503050406030204" pitchFamily="18" charset="0"/>
                        <a:ea typeface="Calibri" panose="020F0502020204030204" pitchFamily="34" charset="0"/>
                        <a:cs typeface="Times New Roman" panose="02020603050405020304" pitchFamily="18" charset="0"/>
                      </a:rPr>
                      <m:t>∆</m:t>
                    </m:r>
                    <m:r>
                      <a:rPr lang="fr-FR" sz="3800" i="1">
                        <a:effectLst/>
                        <a:latin typeface="Cambria Math" panose="02040503050406030204" pitchFamily="18" charset="0"/>
                        <a:ea typeface="Calibri" panose="020F0502020204030204" pitchFamily="34" charset="0"/>
                        <a:cs typeface="Times New Roman" panose="02020603050405020304" pitchFamily="18" charset="0"/>
                      </a:rPr>
                      <m:t>𝐴𝐵𝐷</m:t>
                    </m:r>
                  </m:oMath>
                </a14:m>
                <a:r>
                  <a:rPr lang="fr-FR" sz="3800">
                    <a:effectLst/>
                    <a:latin typeface="Arial" panose="020B0604020202020204" pitchFamily="34" charset="0"/>
                    <a:ea typeface="Calibri" panose="020F0502020204030204" pitchFamily="34" charset="0"/>
                    <a:cs typeface="Arial" panose="020B0604020202020204" pitchFamily="34" charset="0"/>
                  </a:rPr>
                  <a:t> cân tại </a:t>
                </a:r>
                <a14:m>
                  <m:oMath xmlns:m="http://schemas.openxmlformats.org/officeDocument/2006/math">
                    <m:r>
                      <a:rPr lang="fr-FR" sz="3800" i="1">
                        <a:effectLst/>
                        <a:latin typeface="Cambria Math" panose="02040503050406030204" pitchFamily="18" charset="0"/>
                        <a:ea typeface="Calibri" panose="020F0502020204030204" pitchFamily="34" charset="0"/>
                        <a:cs typeface="Times New Roman" panose="02020603050405020304" pitchFamily="18" charset="0"/>
                      </a:rPr>
                      <m:t>𝐵</m:t>
                    </m:r>
                  </m:oMath>
                </a14:m>
                <a:r>
                  <a:rPr lang="fr-FR" sz="3800">
                    <a:effectLst/>
                    <a:latin typeface="Arial" panose="020B0604020202020204" pitchFamily="34" charset="0"/>
                    <a:ea typeface="Calibri" panose="020F0502020204030204" pitchFamily="34" charset="0"/>
                    <a:cs typeface="Arial" panose="020B0604020202020204" pitchFamily="34" charset="0"/>
                  </a:rPr>
                  <a:t> nên </a:t>
                </a:r>
                <a14:m>
                  <m:oMath xmlns:m="http://schemas.openxmlformats.org/officeDocument/2006/math">
                    <m:r>
                      <a:rPr lang="fr-FR" sz="3800" i="1">
                        <a:effectLst/>
                        <a:latin typeface="Cambria Math" panose="02040503050406030204" pitchFamily="18" charset="0"/>
                        <a:ea typeface="Calibri" panose="020F0502020204030204" pitchFamily="34" charset="0"/>
                        <a:cs typeface="Times New Roman" panose="02020603050405020304" pitchFamily="18" charset="0"/>
                      </a:rPr>
                      <m:t>𝐵𝐷</m:t>
                    </m:r>
                    <m:r>
                      <a:rPr lang="fr-FR" sz="3800" i="1">
                        <a:effectLst/>
                        <a:latin typeface="Cambria Math" panose="02040503050406030204" pitchFamily="18" charset="0"/>
                        <a:ea typeface="Calibri" panose="020F0502020204030204" pitchFamily="34" charset="0"/>
                        <a:cs typeface="Times New Roman" panose="02020603050405020304" pitchFamily="18" charset="0"/>
                      </a:rPr>
                      <m:t>=</m:t>
                    </m:r>
                    <m:r>
                      <a:rPr lang="fr-FR" sz="3800" i="1">
                        <a:effectLst/>
                        <a:latin typeface="Cambria Math" panose="02040503050406030204" pitchFamily="18" charset="0"/>
                        <a:ea typeface="Calibri" panose="020F0502020204030204" pitchFamily="34" charset="0"/>
                        <a:cs typeface="Times New Roman" panose="02020603050405020304" pitchFamily="18" charset="0"/>
                      </a:rPr>
                      <m:t>𝐴𝐵</m:t>
                    </m:r>
                    <m:r>
                      <a:rPr lang="fr-FR" sz="3800" i="1">
                        <a:effectLst/>
                        <a:latin typeface="Cambria Math" panose="02040503050406030204" pitchFamily="18" charset="0"/>
                        <a:ea typeface="Calibri" panose="020F0502020204030204" pitchFamily="34" charset="0"/>
                        <a:cs typeface="Times New Roman" panose="02020603050405020304" pitchFamily="18" charset="0"/>
                      </a:rPr>
                      <m:t>=6 </m:t>
                    </m:r>
                    <m:r>
                      <a:rPr lang="fr-FR" sz="3800" i="1">
                        <a:effectLst/>
                        <a:latin typeface="Cambria Math" panose="02040503050406030204" pitchFamily="18" charset="0"/>
                        <a:ea typeface="Calibri" panose="020F0502020204030204" pitchFamily="34" charset="0"/>
                        <a:cs typeface="Times New Roman" panose="02020603050405020304" pitchFamily="18" charset="0"/>
                      </a:rPr>
                      <m:t>𝑐𝑚</m:t>
                    </m:r>
                  </m:oMath>
                </a14:m>
                <a:endParaRPr lang="en-US" sz="38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300"/>
                  </a:spcBef>
                  <a:spcAft>
                    <a:spcPts val="300"/>
                  </a:spcAft>
                </a:pPr>
                <a:r>
                  <a:rPr lang="fr-FR" sz="3800">
                    <a:effectLst/>
                    <a:latin typeface="Arial" panose="020B0604020202020204" pitchFamily="34" charset="0"/>
                    <a:ea typeface="Calibri" panose="020F0502020204030204" pitchFamily="34" charset="0"/>
                    <a:cs typeface="Arial" panose="020B0604020202020204" pitchFamily="34" charset="0"/>
                  </a:rPr>
                  <a:t>Kẻ </a:t>
                </a:r>
                <a14:m>
                  <m:oMath xmlns:m="http://schemas.openxmlformats.org/officeDocument/2006/math">
                    <m:r>
                      <a:rPr lang="fr-FR" sz="3800" i="1">
                        <a:effectLst/>
                        <a:latin typeface="Cambria Math" panose="02040503050406030204" pitchFamily="18" charset="0"/>
                        <a:ea typeface="Calibri" panose="020F0502020204030204" pitchFamily="34" charset="0"/>
                        <a:cs typeface="Times New Roman" panose="02020603050405020304" pitchFamily="18" charset="0"/>
                      </a:rPr>
                      <m:t>𝐷𝐸</m:t>
                    </m:r>
                  </m:oMath>
                </a14:m>
                <a:r>
                  <a:rPr lang="fr-FR" sz="3800">
                    <a:effectLst/>
                    <a:latin typeface="Arial" panose="020B0604020202020204" pitchFamily="34" charset="0"/>
                    <a:ea typeface="Calibri" panose="020F0502020204030204" pitchFamily="34" charset="0"/>
                    <a:cs typeface="Arial" panose="020B0604020202020204" pitchFamily="34" charset="0"/>
                  </a:rPr>
                  <a:t> vuông góc với </a:t>
                </a:r>
                <a14:m>
                  <m:oMath xmlns:m="http://schemas.openxmlformats.org/officeDocument/2006/math">
                    <m:r>
                      <a:rPr lang="fr-FR" sz="3800" i="1">
                        <a:effectLst/>
                        <a:latin typeface="Cambria Math" panose="02040503050406030204" pitchFamily="18" charset="0"/>
                        <a:ea typeface="Calibri" panose="020F0502020204030204" pitchFamily="34" charset="0"/>
                        <a:cs typeface="Times New Roman" panose="02020603050405020304" pitchFamily="18" charset="0"/>
                      </a:rPr>
                      <m:t>𝐴𝐵</m:t>
                    </m:r>
                  </m:oMath>
                </a14:m>
                <a:r>
                  <a:rPr lang="fr-FR" sz="3800">
                    <a:effectLst/>
                    <a:latin typeface="Arial" panose="020B0604020202020204" pitchFamily="34" charset="0"/>
                    <a:ea typeface="Calibri" panose="020F0502020204030204" pitchFamily="34" charset="0"/>
                    <a:cs typeface="Arial" panose="020B0604020202020204" pitchFamily="34" charset="0"/>
                  </a:rPr>
                  <a:t> tại </a:t>
                </a:r>
                <a14:m>
                  <m:oMath xmlns:m="http://schemas.openxmlformats.org/officeDocument/2006/math">
                    <m:r>
                      <a:rPr lang="fr-FR" sz="3800" i="1">
                        <a:effectLst/>
                        <a:latin typeface="Cambria Math" panose="02040503050406030204" pitchFamily="18" charset="0"/>
                        <a:ea typeface="Calibri" panose="020F0502020204030204" pitchFamily="34" charset="0"/>
                        <a:cs typeface="Times New Roman" panose="02020603050405020304" pitchFamily="18" charset="0"/>
                      </a:rPr>
                      <m:t>𝐸</m:t>
                    </m:r>
                  </m:oMath>
                </a14:m>
                <a:r>
                  <a:rPr lang="fr-FR" sz="3800">
                    <a:effectLst/>
                    <a:latin typeface="Arial" panose="020B0604020202020204" pitchFamily="34" charset="0"/>
                    <a:ea typeface="Calibri" panose="020F0502020204030204" pitchFamily="34" charset="0"/>
                    <a:cs typeface="Arial" panose="020B0604020202020204" pitchFamily="34" charset="0"/>
                  </a:rPr>
                  <a:t>. </a:t>
                </a:r>
                <a:endParaRPr lang="fr-FR" sz="3800" smtClean="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300"/>
                  </a:spcBef>
                  <a:spcAft>
                    <a:spcPts val="300"/>
                  </a:spcAft>
                </a:pPr>
                <a:r>
                  <a:rPr lang="fr-FR" sz="3800" smtClean="0">
                    <a:effectLst/>
                    <a:latin typeface="Arial" panose="020B0604020202020204" pitchFamily="34" charset="0"/>
                    <a:ea typeface="Calibri" panose="020F0502020204030204" pitchFamily="34" charset="0"/>
                    <a:cs typeface="Arial" panose="020B0604020202020204" pitchFamily="34" charset="0"/>
                  </a:rPr>
                  <a:t>Khi </a:t>
                </a:r>
                <a:r>
                  <a:rPr lang="fr-FR" sz="3800">
                    <a:effectLst/>
                    <a:latin typeface="Arial" panose="020B0604020202020204" pitchFamily="34" charset="0"/>
                    <a:ea typeface="Calibri" panose="020F0502020204030204" pitchFamily="34" charset="0"/>
                    <a:cs typeface="Arial" panose="020B0604020202020204" pitchFamily="34" charset="0"/>
                  </a:rPr>
                  <a:t>đó </a:t>
                </a:r>
                <a14:m>
                  <m:oMath xmlns:m="http://schemas.openxmlformats.org/officeDocument/2006/math">
                    <m:r>
                      <a:rPr lang="fr-FR" sz="3800" i="1">
                        <a:effectLst/>
                        <a:latin typeface="Cambria Math" panose="02040503050406030204" pitchFamily="18" charset="0"/>
                        <a:ea typeface="Calibri" panose="020F0502020204030204" pitchFamily="34" charset="0"/>
                        <a:cs typeface="Times New Roman" panose="02020603050405020304" pitchFamily="18" charset="0"/>
                      </a:rPr>
                      <m:t>𝐷𝐸</m:t>
                    </m:r>
                  </m:oMath>
                </a14:m>
                <a:r>
                  <a:rPr lang="fr-FR" sz="3800">
                    <a:effectLst/>
                    <a:latin typeface="Arial" panose="020B0604020202020204" pitchFamily="34" charset="0"/>
                    <a:ea typeface="Calibri" panose="020F0502020204030204" pitchFamily="34" charset="0"/>
                    <a:cs typeface="Arial" panose="020B0604020202020204" pitchFamily="34" charset="0"/>
                  </a:rPr>
                  <a:t> là khoảng cách từ </a:t>
                </a:r>
                <a14:m>
                  <m:oMath xmlns:m="http://schemas.openxmlformats.org/officeDocument/2006/math">
                    <m:r>
                      <a:rPr lang="fr-FR" sz="3800" i="1">
                        <a:effectLst/>
                        <a:latin typeface="Cambria Math" panose="02040503050406030204" pitchFamily="18" charset="0"/>
                        <a:ea typeface="Calibri" panose="020F0502020204030204" pitchFamily="34" charset="0"/>
                        <a:cs typeface="Times New Roman" panose="02020603050405020304" pitchFamily="18" charset="0"/>
                      </a:rPr>
                      <m:t>𝐷</m:t>
                    </m:r>
                  </m:oMath>
                </a14:m>
                <a:r>
                  <a:rPr lang="fr-FR" sz="3800">
                    <a:effectLst/>
                    <a:latin typeface="Arial" panose="020B0604020202020204" pitchFamily="34" charset="0"/>
                    <a:ea typeface="Calibri" panose="020F0502020204030204" pitchFamily="34" charset="0"/>
                    <a:cs typeface="Arial" panose="020B0604020202020204" pitchFamily="34" charset="0"/>
                  </a:rPr>
                  <a:t> đến đường thẳng </a:t>
                </a:r>
                <a14:m>
                  <m:oMath xmlns:m="http://schemas.openxmlformats.org/officeDocument/2006/math">
                    <m:r>
                      <a:rPr lang="fr-FR" sz="3800" i="1">
                        <a:effectLst/>
                        <a:latin typeface="Cambria Math" panose="02040503050406030204" pitchFamily="18" charset="0"/>
                        <a:ea typeface="Calibri" panose="020F0502020204030204" pitchFamily="34" charset="0"/>
                        <a:cs typeface="Times New Roman" panose="02020603050405020304" pitchFamily="18" charset="0"/>
                      </a:rPr>
                      <m:t>𝐴𝐵</m:t>
                    </m:r>
                  </m:oMath>
                </a14:m>
                <a:endParaRPr lang="en-US" sz="38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300"/>
                  </a:spcBef>
                  <a:spcAft>
                    <a:spcPts val="300"/>
                  </a:spcAft>
                </a:pPr>
                <a:r>
                  <a:rPr lang="fr-FR" sz="3800">
                    <a:effectLst/>
                    <a:latin typeface="Arial" panose="020B0604020202020204" pitchFamily="34" charset="0"/>
                    <a:ea typeface="Calibri" panose="020F0502020204030204" pitchFamily="34" charset="0"/>
                    <a:cs typeface="Arial" panose="020B0604020202020204" pitchFamily="34" charset="0"/>
                  </a:rPr>
                  <a:t>Có </a:t>
                </a:r>
                <a14:m>
                  <m:oMath xmlns:m="http://schemas.openxmlformats.org/officeDocument/2006/math">
                    <m:acc>
                      <m:accPr>
                        <m:chr m:val="̂"/>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accPr>
                      <m:e>
                        <m:r>
                          <a:rPr lang="fr-FR" sz="3800" i="1">
                            <a:effectLst/>
                            <a:latin typeface="Cambria Math" panose="02040503050406030204" pitchFamily="18" charset="0"/>
                            <a:ea typeface="Calibri" panose="020F0502020204030204" pitchFamily="34" charset="0"/>
                            <a:cs typeface="Times New Roman" panose="02020603050405020304" pitchFamily="18" charset="0"/>
                          </a:rPr>
                          <m:t>𝐷𝐵𝐴</m:t>
                        </m:r>
                      </m:e>
                    </m:acc>
                    <m:r>
                      <a:rPr lang="fr-FR" sz="38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3800" i="1">
                            <a:effectLst/>
                            <a:latin typeface="Cambria Math" panose="02040503050406030204" pitchFamily="18" charset="0"/>
                            <a:ea typeface="Calibri" panose="020F0502020204030204" pitchFamily="34" charset="0"/>
                            <a:cs typeface="Times New Roman" panose="02020603050405020304" pitchFamily="18" charset="0"/>
                          </a:rPr>
                          <m:t>180</m:t>
                        </m:r>
                      </m:e>
                      <m:sup>
                        <m:r>
                          <a:rPr lang="fr-FR" sz="3800" i="1">
                            <a:effectLst/>
                            <a:latin typeface="Cambria Math" panose="02040503050406030204" pitchFamily="18" charset="0"/>
                            <a:ea typeface="Calibri" panose="020F0502020204030204" pitchFamily="34" charset="0"/>
                            <a:cs typeface="Times New Roman" panose="02020603050405020304" pitchFamily="18" charset="0"/>
                          </a:rPr>
                          <m:t>𝑜</m:t>
                        </m:r>
                      </m:sup>
                    </m:sSup>
                    <m:r>
                      <a:rPr lang="fr-FR" sz="38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accPr>
                      <m:e>
                        <m:r>
                          <a:rPr lang="fr-FR" sz="3800" i="1">
                            <a:effectLst/>
                            <a:latin typeface="Cambria Math" panose="02040503050406030204" pitchFamily="18" charset="0"/>
                            <a:ea typeface="Calibri" panose="020F0502020204030204" pitchFamily="34" charset="0"/>
                            <a:cs typeface="Times New Roman" panose="02020603050405020304" pitchFamily="18" charset="0"/>
                          </a:rPr>
                          <m:t>𝐷𝐵𝐴</m:t>
                        </m:r>
                      </m:e>
                    </m:acc>
                  </m:oMath>
                </a14:m>
                <a:endParaRPr lang="en-US" sz="3800" i="1" smtClean="0">
                  <a:effectLst/>
                  <a:latin typeface="Cambria Math" panose="02040503050406030204" pitchFamily="18" charset="0"/>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fr-FR" sz="3800" smtClean="0">
                    <a:effectLst/>
                    <a:ea typeface="Calibri" panose="020F0502020204030204" pitchFamily="34" charset="0"/>
                    <a:cs typeface="Times New Roman" panose="02020603050405020304" pitchFamily="18" charset="0"/>
                  </a:rPr>
                  <a:t>                 </a:t>
                </a:r>
                <a14:m>
                  <m:oMath xmlns:m="http://schemas.openxmlformats.org/officeDocument/2006/math">
                    <m:r>
                      <a:rPr lang="fr-FR" sz="38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3800" i="1">
                            <a:effectLst/>
                            <a:latin typeface="Cambria Math" panose="02040503050406030204" pitchFamily="18" charset="0"/>
                            <a:ea typeface="Calibri" panose="020F0502020204030204" pitchFamily="34" charset="0"/>
                            <a:cs typeface="Times New Roman" panose="02020603050405020304" pitchFamily="18" charset="0"/>
                          </a:rPr>
                          <m:t>180</m:t>
                        </m:r>
                      </m:e>
                      <m:sup>
                        <m:r>
                          <a:rPr lang="fr-FR" sz="3800" i="1">
                            <a:effectLst/>
                            <a:latin typeface="Cambria Math" panose="02040503050406030204" pitchFamily="18" charset="0"/>
                            <a:ea typeface="Calibri" panose="020F0502020204030204" pitchFamily="34" charset="0"/>
                            <a:cs typeface="Times New Roman" panose="02020603050405020304" pitchFamily="18" charset="0"/>
                          </a:rPr>
                          <m:t>𝑜</m:t>
                        </m:r>
                      </m:sup>
                    </m:sSup>
                    <m:r>
                      <a:rPr lang="fr-FR" sz="38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3800" i="1">
                            <a:effectLst/>
                            <a:latin typeface="Cambria Math" panose="02040503050406030204" pitchFamily="18" charset="0"/>
                            <a:ea typeface="Calibri" panose="020F0502020204030204" pitchFamily="34" charset="0"/>
                            <a:cs typeface="Times New Roman" panose="02020603050405020304" pitchFamily="18" charset="0"/>
                          </a:rPr>
                          <m:t>120</m:t>
                        </m:r>
                      </m:e>
                      <m:sup>
                        <m:r>
                          <a:rPr lang="fr-FR" sz="3800" i="1">
                            <a:effectLst/>
                            <a:latin typeface="Cambria Math" panose="02040503050406030204" pitchFamily="18" charset="0"/>
                            <a:ea typeface="Calibri" panose="020F0502020204030204" pitchFamily="34" charset="0"/>
                            <a:cs typeface="Times New Roman" panose="02020603050405020304" pitchFamily="18" charset="0"/>
                          </a:rPr>
                          <m:t>𝑜</m:t>
                        </m:r>
                      </m:sup>
                    </m:sSup>
                    <m:r>
                      <a:rPr lang="fr-FR" sz="38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3800" i="1">
                            <a:effectLst/>
                            <a:latin typeface="Cambria Math" panose="02040503050406030204" pitchFamily="18" charset="0"/>
                            <a:ea typeface="Calibri" panose="020F0502020204030204" pitchFamily="34" charset="0"/>
                            <a:cs typeface="Times New Roman" panose="02020603050405020304" pitchFamily="18" charset="0"/>
                          </a:rPr>
                          <m:t>60</m:t>
                        </m:r>
                      </m:e>
                      <m:sup>
                        <m:r>
                          <a:rPr lang="fr-FR" sz="3800" i="1">
                            <a:effectLst/>
                            <a:latin typeface="Cambria Math" panose="02040503050406030204" pitchFamily="18" charset="0"/>
                            <a:ea typeface="Calibri" panose="020F0502020204030204" pitchFamily="34" charset="0"/>
                            <a:cs typeface="Times New Roman" panose="02020603050405020304" pitchFamily="18" charset="0"/>
                          </a:rPr>
                          <m:t>𝑜</m:t>
                        </m:r>
                      </m:sup>
                    </m:sSup>
                  </m:oMath>
                </a14:m>
                <a:endParaRPr lang="en-US" sz="38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8" name="Rectangle 17"/>
              <p:cNvSpPr>
                <a:spLocks noRot="1" noChangeAspect="1" noMove="1" noResize="1" noEditPoints="1" noAdjustHandles="1" noChangeArrowheads="1" noChangeShapeType="1" noTextEdit="1"/>
              </p:cNvSpPr>
              <p:nvPr/>
            </p:nvSpPr>
            <p:spPr>
              <a:xfrm>
                <a:off x="8534451" y="1813244"/>
                <a:ext cx="9524949" cy="5692456"/>
              </a:xfrm>
              <a:prstGeom prst="rect">
                <a:avLst/>
              </a:prstGeom>
              <a:blipFill>
                <a:blip r:embed="rId9"/>
                <a:stretch>
                  <a:fillRect l="-2111" r="-2047"/>
                </a:stretch>
              </a:blipFill>
            </p:spPr>
            <p:txBody>
              <a:bodyPr/>
              <a:lstStyle/>
              <a:p>
                <a:r>
                  <a:rPr lang="en-US">
                    <a:noFill/>
                  </a:rPr>
                  <a:t> </a:t>
                </a:r>
              </a:p>
            </p:txBody>
          </p:sp>
        </mc:Fallback>
      </mc:AlternateContent>
      <p:pic>
        <p:nvPicPr>
          <p:cNvPr id="19" name="Picture 18"/>
          <p:cNvPicPr>
            <a:picLocks noChangeAspect="1"/>
          </p:cNvPicPr>
          <p:nvPr/>
        </p:nvPicPr>
        <p:blipFill>
          <a:blip r:embed="rId10"/>
          <a:stretch>
            <a:fillRect/>
          </a:stretch>
        </p:blipFill>
        <p:spPr>
          <a:xfrm rot="18451256">
            <a:off x="-333448" y="8392124"/>
            <a:ext cx="2112710" cy="2480138"/>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2514600" y="7702795"/>
                <a:ext cx="13944600" cy="2088905"/>
              </a:xfrm>
              <a:prstGeom prst="rect">
                <a:avLst/>
              </a:prstGeom>
            </p:spPr>
            <p:txBody>
              <a:bodyPr wrap="square">
                <a:spAutoFit/>
              </a:bodyPr>
              <a:lstStyle/>
              <a:p>
                <a:pPr lvl="0" algn="just">
                  <a:lnSpc>
                    <a:spcPct val="150000"/>
                  </a:lnSpc>
                  <a:spcBef>
                    <a:spcPts val="300"/>
                  </a:spcBef>
                  <a:spcAft>
                    <a:spcPts val="300"/>
                  </a:spcAft>
                </a:pPr>
                <a14:m>
                  <m:oMath xmlns:m="http://schemas.openxmlformats.org/officeDocument/2006/math">
                    <m:r>
                      <a:rPr lang="fr-FR" sz="380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fr-FR" sz="380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𝐵𝐸𝐷</m:t>
                    </m:r>
                  </m:oMath>
                </a14:m>
                <a:r>
                  <a:rPr lang="fr-FR" sz="3800">
                    <a:solidFill>
                      <a:prstClr val="black"/>
                    </a:solidFill>
                    <a:latin typeface="Arial" panose="020B0604020202020204" pitchFamily="34" charset="0"/>
                    <a:ea typeface="Calibri" panose="020F0502020204030204" pitchFamily="34" charset="0"/>
                    <a:cs typeface="Arial" panose="020B0604020202020204" pitchFamily="34" charset="0"/>
                  </a:rPr>
                  <a:t> vuông tại </a:t>
                </a:r>
                <a14:m>
                  <m:oMath xmlns:m="http://schemas.openxmlformats.org/officeDocument/2006/math">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𝐸</m:t>
                    </m:r>
                  </m:oMath>
                </a14:m>
                <a:r>
                  <a:rPr lang="fr-FR" sz="3800">
                    <a:solidFill>
                      <a:prstClr val="black"/>
                    </a:solidFill>
                    <a:latin typeface="Arial" panose="020B0604020202020204" pitchFamily="34" charset="0"/>
                    <a:ea typeface="Calibri" panose="020F0502020204030204" pitchFamily="34" charset="0"/>
                    <a:cs typeface="Arial" panose="020B0604020202020204" pitchFamily="34" charset="0"/>
                  </a:rPr>
                  <a:t> nên </a:t>
                </a:r>
                <a14:m>
                  <m:oMath xmlns:m="http://schemas.openxmlformats.org/officeDocument/2006/math">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𝐸𝐷</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𝐵𝐶</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unc>
                      <m:func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sin</m:t>
                        </m:r>
                      </m:fName>
                      <m:e>
                        <m:acc>
                          <m:accPr>
                            <m:chr m:val="̂"/>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accPr>
                          <m:e>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𝐷𝐵𝐸</m:t>
                            </m:r>
                          </m:e>
                        </m:acc>
                      </m:e>
                    </m:func>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=6.</m:t>
                    </m:r>
                    <m:func>
                      <m:func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sin</m:t>
                        </m:r>
                      </m:fName>
                      <m:e>
                        <m:sSup>
                          <m:s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60</m:t>
                            </m:r>
                          </m:e>
                          <m:sup>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𝑜</m:t>
                            </m:r>
                          </m:sup>
                        </m:sSup>
                      </m:e>
                    </m:func>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rad>
                      <m:radPr>
                        <m:degHide m:val="on"/>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e>
                    </m:rad>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𝑐𝑚</m:t>
                    </m:r>
                  </m:oMath>
                </a14:m>
                <a:endParaRPr lang="en-US" sz="3800">
                  <a:solidFill>
                    <a:prstClr val="black"/>
                  </a:solidFill>
                  <a:latin typeface="Arial" panose="020B0604020202020204" pitchFamily="34" charset="0"/>
                  <a:ea typeface="Calibri" panose="020F0502020204030204" pitchFamily="34" charset="0"/>
                  <a:cs typeface="Arial" panose="020B0604020202020204" pitchFamily="34" charset="0"/>
                </a:endParaRPr>
              </a:p>
              <a:p>
                <a:pPr lvl="0" algn="just">
                  <a:lnSpc>
                    <a:spcPct val="150000"/>
                  </a:lnSpc>
                  <a:spcBef>
                    <a:spcPts val="300"/>
                  </a:spcBef>
                  <a:spcAft>
                    <a:spcPts val="300"/>
                  </a:spcAft>
                </a:pPr>
                <a:r>
                  <a:rPr lang="fr-FR" sz="3800">
                    <a:solidFill>
                      <a:prstClr val="black"/>
                    </a:solidFill>
                    <a:latin typeface="Arial" panose="020B0604020202020204" pitchFamily="34" charset="0"/>
                    <a:ea typeface="Calibri" panose="020F0502020204030204" pitchFamily="34" charset="0"/>
                    <a:cs typeface="Arial" panose="020B0604020202020204" pitchFamily="34" charset="0"/>
                  </a:rPr>
                  <a:t>Vậy khoảng cách từ </a:t>
                </a:r>
                <a14:m>
                  <m:oMath xmlns:m="http://schemas.openxmlformats.org/officeDocument/2006/math">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𝐷</m:t>
                    </m:r>
                  </m:oMath>
                </a14:m>
                <a:r>
                  <a:rPr lang="fr-FR" sz="3800">
                    <a:solidFill>
                      <a:prstClr val="black"/>
                    </a:solidFill>
                    <a:latin typeface="Arial" panose="020B0604020202020204" pitchFamily="34" charset="0"/>
                    <a:ea typeface="Calibri" panose="020F0502020204030204" pitchFamily="34" charset="0"/>
                    <a:cs typeface="Arial" panose="020B0604020202020204" pitchFamily="34" charset="0"/>
                  </a:rPr>
                  <a:t> đến đường thẳng </a:t>
                </a:r>
                <a14:m>
                  <m:oMath xmlns:m="http://schemas.openxmlformats.org/officeDocument/2006/math">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𝐴𝐵</m:t>
                    </m:r>
                  </m:oMath>
                </a14:m>
                <a:r>
                  <a:rPr lang="fr-FR" sz="3800">
                    <a:solidFill>
                      <a:prstClr val="black"/>
                    </a:solidFill>
                    <a:latin typeface="Arial" panose="020B0604020202020204" pitchFamily="34" charset="0"/>
                    <a:ea typeface="Calibri" panose="020F0502020204030204" pitchFamily="34" charset="0"/>
                    <a:cs typeface="Arial" panose="020B0604020202020204" pitchFamily="34" charset="0"/>
                  </a:rPr>
                  <a:t> bằng </a:t>
                </a:r>
                <a14:m>
                  <m:oMath xmlns:m="http://schemas.openxmlformats.org/officeDocument/2006/math">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rad>
                      <m:radPr>
                        <m:degHide m:val="on"/>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e>
                    </m:rad>
                  </m:oMath>
                </a14:m>
                <a:r>
                  <a:rPr lang="fr-FR" sz="380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𝑐𝑚</m:t>
                    </m:r>
                    <m:r>
                      <a:rPr lang="en-US" sz="38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oMath>
                </a14:m>
                <a:endParaRPr lang="en-US" sz="38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2514600" y="7702795"/>
                <a:ext cx="13944600" cy="2088905"/>
              </a:xfrm>
              <a:prstGeom prst="rect">
                <a:avLst/>
              </a:prstGeom>
              <a:blipFill>
                <a:blip r:embed="rId11"/>
                <a:stretch>
                  <a:fillRect l="-1443" b="-4678"/>
                </a:stretch>
              </a:blipFill>
            </p:spPr>
            <p:txBody>
              <a:bodyPr/>
              <a:lstStyle/>
              <a:p>
                <a:r>
                  <a:rPr lang="en-US">
                    <a:noFill/>
                  </a:rPr>
                  <a:t> </a:t>
                </a:r>
              </a:p>
            </p:txBody>
          </p:sp>
        </mc:Fallback>
      </mc:AlternateContent>
    </p:spTree>
    <p:extLst>
      <p:ext uri="{BB962C8B-B14F-4D97-AF65-F5344CB8AC3E}">
        <p14:creationId xmlns:p14="http://schemas.microsoft.com/office/powerpoint/2010/main" val="4143301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wipe(left)">
                                      <p:cBhvr>
                                        <p:cTn id="7" dur="500"/>
                                        <p:tgtEl>
                                          <p:spTgt spid="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8">
                                            <p:txEl>
                                              <p:pRg st="1" end="1"/>
                                            </p:txEl>
                                          </p:spTgt>
                                        </p:tgtEl>
                                        <p:attrNameLst>
                                          <p:attrName>style.visibility</p:attrName>
                                        </p:attrNameLst>
                                      </p:cBhvr>
                                      <p:to>
                                        <p:strVal val="visible"/>
                                      </p:to>
                                    </p:set>
                                    <p:animEffect transition="in" filter="wipe(left)">
                                      <p:cBhvr>
                                        <p:cTn id="12" dur="500"/>
                                        <p:tgtEl>
                                          <p:spTgt spid="1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8">
                                            <p:txEl>
                                              <p:pRg st="2" end="2"/>
                                            </p:txEl>
                                          </p:spTgt>
                                        </p:tgtEl>
                                        <p:attrNameLst>
                                          <p:attrName>style.visibility</p:attrName>
                                        </p:attrNameLst>
                                      </p:cBhvr>
                                      <p:to>
                                        <p:strVal val="visible"/>
                                      </p:to>
                                    </p:set>
                                    <p:animEffect transition="in" filter="wipe(left)">
                                      <p:cBhvr>
                                        <p:cTn id="17" dur="500"/>
                                        <p:tgtEl>
                                          <p:spTgt spid="1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8">
                                            <p:txEl>
                                              <p:pRg st="3" end="3"/>
                                            </p:txEl>
                                          </p:spTgt>
                                        </p:tgtEl>
                                        <p:attrNameLst>
                                          <p:attrName>style.visibility</p:attrName>
                                        </p:attrNameLst>
                                      </p:cBhvr>
                                      <p:to>
                                        <p:strVal val="visible"/>
                                      </p:to>
                                    </p:set>
                                    <p:animEffect transition="in" filter="wipe(left)">
                                      <p:cBhvr>
                                        <p:cTn id="22" dur="500"/>
                                        <p:tgtEl>
                                          <p:spTgt spid="18">
                                            <p:txEl>
                                              <p:pRg st="3" end="3"/>
                                            </p:txEl>
                                          </p:spTgt>
                                        </p:tgtEl>
                                      </p:cBhvr>
                                    </p:animEffect>
                                  </p:childTnLst>
                                </p:cTn>
                              </p:par>
                              <p:par>
                                <p:cTn id="23" presetID="22" presetClass="entr" presetSubtype="8" fill="hold" nodeType="withEffect">
                                  <p:stCondLst>
                                    <p:cond delay="0"/>
                                  </p:stCondLst>
                                  <p:childTnLst>
                                    <p:set>
                                      <p:cBhvr>
                                        <p:cTn id="24" dur="1" fill="hold">
                                          <p:stCondLst>
                                            <p:cond delay="0"/>
                                          </p:stCondLst>
                                        </p:cTn>
                                        <p:tgtEl>
                                          <p:spTgt spid="18">
                                            <p:txEl>
                                              <p:pRg st="4" end="4"/>
                                            </p:txEl>
                                          </p:spTgt>
                                        </p:tgtEl>
                                        <p:attrNameLst>
                                          <p:attrName>style.visibility</p:attrName>
                                        </p:attrNameLst>
                                      </p:cBhvr>
                                      <p:to>
                                        <p:strVal val="visible"/>
                                      </p:to>
                                    </p:set>
                                    <p:animEffect transition="in" filter="wipe(left)">
                                      <p:cBhvr>
                                        <p:cTn id="25" dur="500"/>
                                        <p:tgtEl>
                                          <p:spTgt spid="18">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
                                            <p:txEl>
                                              <p:pRg st="0" end="0"/>
                                            </p:txEl>
                                          </p:spTgt>
                                        </p:tgtEl>
                                        <p:attrNameLst>
                                          <p:attrName>style.visibility</p:attrName>
                                        </p:attrNameLst>
                                      </p:cBhvr>
                                      <p:to>
                                        <p:strVal val="visible"/>
                                      </p:to>
                                    </p:set>
                                    <p:animEffect transition="in" filter="wipe(left)">
                                      <p:cBhvr>
                                        <p:cTn id="30" dur="500"/>
                                        <p:tgtEl>
                                          <p:spTgt spid="2">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2">
                                            <p:txEl>
                                              <p:pRg st="1" end="1"/>
                                            </p:txEl>
                                          </p:spTgt>
                                        </p:tgtEl>
                                        <p:attrNameLst>
                                          <p:attrName>style.visibility</p:attrName>
                                        </p:attrNameLst>
                                      </p:cBhvr>
                                      <p:to>
                                        <p:strVal val="visible"/>
                                      </p:to>
                                    </p:set>
                                    <p:animEffect transition="in" filter="wipe(left)">
                                      <p:cBhvr>
                                        <p:cTn id="35"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FF6EA"/>
        </a:solidFill>
        <a:effectLst/>
      </p:bgPr>
    </p:bg>
    <p:spTree>
      <p:nvGrpSpPr>
        <p:cNvPr id="1" name=""/>
        <p:cNvGrpSpPr/>
        <p:nvPr/>
      </p:nvGrpSpPr>
      <p:grpSpPr>
        <a:xfrm>
          <a:off x="0" y="0"/>
          <a:ext cx="0" cy="0"/>
          <a:chOff x="0" y="0"/>
          <a:chExt cx="0" cy="0"/>
        </a:xfrm>
      </p:grpSpPr>
      <p:grpSp>
        <p:nvGrpSpPr>
          <p:cNvPr id="15" name="Group 14"/>
          <p:cNvGrpSpPr/>
          <p:nvPr/>
        </p:nvGrpSpPr>
        <p:grpSpPr>
          <a:xfrm>
            <a:off x="596393" y="1257300"/>
            <a:ext cx="11798559" cy="1656345"/>
            <a:chOff x="445864" y="1505955"/>
            <a:chExt cx="11798559" cy="1656345"/>
          </a:xfrm>
        </p:grpSpPr>
        <p:sp>
          <p:nvSpPr>
            <p:cNvPr id="16" name="Rounded Rectangle 15"/>
            <p:cNvSpPr/>
            <p:nvPr/>
          </p:nvSpPr>
          <p:spPr>
            <a:xfrm>
              <a:off x="685800" y="1658355"/>
              <a:ext cx="11558623" cy="1503945"/>
            </a:xfrm>
            <a:prstGeom prst="roundRect">
              <a:avLst/>
            </a:prstGeom>
            <a:solidFill>
              <a:schemeClr val="tx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Rounded Rectangle 16"/>
            <p:cNvSpPr/>
            <p:nvPr/>
          </p:nvSpPr>
          <p:spPr>
            <a:xfrm>
              <a:off x="445864" y="1505955"/>
              <a:ext cx="11558623" cy="1503945"/>
            </a:xfrm>
            <a:prstGeom prst="roundRect">
              <a:avLst/>
            </a:prstGeom>
            <a:solidFill>
              <a:srgbClr val="FFF6EA"/>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6" name="Group 6"/>
          <p:cNvGrpSpPr/>
          <p:nvPr/>
        </p:nvGrpSpPr>
        <p:grpSpPr>
          <a:xfrm>
            <a:off x="-646902" y="2512588"/>
            <a:ext cx="19581804" cy="6725657"/>
            <a:chOff x="0" y="0"/>
            <a:chExt cx="5157348" cy="1771366"/>
          </a:xfrm>
        </p:grpSpPr>
        <p:sp>
          <p:nvSpPr>
            <p:cNvPr id="7" name="Freeform 7"/>
            <p:cNvSpPr/>
            <p:nvPr/>
          </p:nvSpPr>
          <p:spPr>
            <a:xfrm>
              <a:off x="0" y="0"/>
              <a:ext cx="5157348" cy="1771366"/>
            </a:xfrm>
            <a:custGeom>
              <a:avLst/>
              <a:gdLst/>
              <a:ahLst/>
              <a:cxnLst/>
              <a:rect l="l" t="t" r="r" b="b"/>
              <a:pathLst>
                <a:path w="5157348" h="1771366">
                  <a:moveTo>
                    <a:pt x="0" y="0"/>
                  </a:moveTo>
                  <a:lnTo>
                    <a:pt x="5157348" y="0"/>
                  </a:lnTo>
                  <a:lnTo>
                    <a:pt x="5157348" y="1771366"/>
                  </a:lnTo>
                  <a:lnTo>
                    <a:pt x="0" y="1771366"/>
                  </a:lnTo>
                  <a:close/>
                </a:path>
              </a:pathLst>
            </a:custGeom>
            <a:solidFill>
              <a:srgbClr val="FFFFFF"/>
            </a:solidFill>
            <a:ln w="95250" cap="sq">
              <a:solidFill>
                <a:srgbClr val="383E48"/>
              </a:solidFill>
              <a:prstDash val="solid"/>
              <a:miter/>
            </a:ln>
          </p:spPr>
        </p:sp>
        <p:sp>
          <p:nvSpPr>
            <p:cNvPr id="8" name="TextBox 8"/>
            <p:cNvSpPr txBox="1"/>
            <p:nvPr/>
          </p:nvSpPr>
          <p:spPr>
            <a:xfrm>
              <a:off x="0" y="-38100"/>
              <a:ext cx="5157348" cy="1809466"/>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8" name="Rectangle 17"/>
          <p:cNvSpPr/>
          <p:nvPr/>
        </p:nvSpPr>
        <p:spPr>
          <a:xfrm>
            <a:off x="914400" y="3370845"/>
            <a:ext cx="7043221" cy="4708981"/>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pt-BR" sz="10000" b="1" i="0" u="none" strike="noStrike" kern="0" cap="none" spc="0" normalizeH="0" baseline="0" noProof="0" smtClean="0">
                <a:ln>
                  <a:noFill/>
                </a:ln>
                <a:solidFill>
                  <a:prstClr val="black"/>
                </a:solidFill>
                <a:effectLst/>
                <a:uLnTx/>
                <a:uFillTx/>
                <a:latin typeface="Arial" panose="020B0604020202020204" pitchFamily="34" charset="0"/>
                <a:ea typeface="PMingLiU"/>
                <a:cs typeface="Arial" panose="020B0604020202020204" pitchFamily="34" charset="0"/>
              </a:rPr>
              <a:t>Hoạt động vận</a:t>
            </a:r>
            <a:r>
              <a:rPr kumimoji="0" lang="pt-BR" sz="10000" b="1" i="0" u="none" strike="noStrike" kern="0" cap="none" spc="0" normalizeH="0" noProof="0" smtClean="0">
                <a:ln>
                  <a:noFill/>
                </a:ln>
                <a:solidFill>
                  <a:prstClr val="black"/>
                </a:solidFill>
                <a:effectLst/>
                <a:uLnTx/>
                <a:uFillTx/>
                <a:latin typeface="Arial" panose="020B0604020202020204" pitchFamily="34" charset="0"/>
                <a:ea typeface="PMingLiU"/>
                <a:cs typeface="Arial" panose="020B0604020202020204" pitchFamily="34" charset="0"/>
              </a:rPr>
              <a:t> dụng</a:t>
            </a:r>
            <a:endParaRPr kumimoji="0" lang="en-US" sz="10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 name="Freeform 2"/>
          <p:cNvSpPr/>
          <p:nvPr/>
        </p:nvSpPr>
        <p:spPr>
          <a:xfrm>
            <a:off x="10591800" y="2844365"/>
            <a:ext cx="6172200" cy="6012880"/>
          </a:xfrm>
          <a:custGeom>
            <a:avLst/>
            <a:gdLst/>
            <a:ahLst/>
            <a:cxnLst/>
            <a:rect l="l" t="t" r="r" b="b"/>
            <a:pathLst>
              <a:path w="8126730" h="8229600">
                <a:moveTo>
                  <a:pt x="0" y="0"/>
                </a:moveTo>
                <a:lnTo>
                  <a:pt x="8126730" y="0"/>
                </a:lnTo>
                <a:lnTo>
                  <a:pt x="8126730" y="8229600"/>
                </a:lnTo>
                <a:lnTo>
                  <a:pt x="0" y="8229600"/>
                </a:lnTo>
                <a:lnTo>
                  <a:pt x="0" y="0"/>
                </a:lnTo>
                <a:close/>
              </a:path>
            </a:pathLst>
          </a:custGeom>
          <a:blipFill>
            <a:blip r:embed="rId2"/>
            <a:stretch>
              <a:fillRect/>
            </a:stretch>
          </a:blipFill>
        </p:spPr>
      </p:sp>
    </p:spTree>
    <p:extLst>
      <p:ext uri="{BB962C8B-B14F-4D97-AF65-F5344CB8AC3E}">
        <p14:creationId xmlns:p14="http://schemas.microsoft.com/office/powerpoint/2010/main" val="122018898"/>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FFF6EA"/>
        </a:solidFill>
        <a:effectLst/>
      </p:bgPr>
    </p:bg>
    <p:spTree>
      <p:nvGrpSpPr>
        <p:cNvPr id="1" name=""/>
        <p:cNvGrpSpPr/>
        <p:nvPr/>
      </p:nvGrpSpPr>
      <p:grpSpPr>
        <a:xfrm>
          <a:off x="0" y="0"/>
          <a:ext cx="0" cy="0"/>
          <a:chOff x="0" y="0"/>
          <a:chExt cx="0" cy="0"/>
        </a:xfrm>
      </p:grpSpPr>
      <p:sp>
        <p:nvSpPr>
          <p:cNvPr id="26" name="Rectangle 25"/>
          <p:cNvSpPr/>
          <p:nvPr/>
        </p:nvSpPr>
        <p:spPr>
          <a:xfrm>
            <a:off x="256674" y="179130"/>
            <a:ext cx="13916526" cy="7478970"/>
          </a:xfrm>
          <a:prstGeom prst="rect">
            <a:avLst/>
          </a:prstGeom>
        </p:spPr>
        <p:txBody>
          <a:bodyPr wrap="square">
            <a:spAutoFit/>
          </a:bodyPr>
          <a:lstStyle/>
          <a:p>
            <a:pPr lvl="0" algn="just">
              <a:lnSpc>
                <a:spcPct val="150000"/>
              </a:lnSpc>
              <a:spcBef>
                <a:spcPts val="600"/>
              </a:spcBef>
              <a:spcAft>
                <a:spcPts val="600"/>
              </a:spcAft>
              <a:buClr>
                <a:srgbClr val="000000"/>
              </a:buClr>
              <a:defRPr/>
            </a:pPr>
            <a:r>
              <a:rPr kumimoji="0" lang="vi-VN" sz="4000" b="1" i="0" u="none" strike="noStrike" kern="1200" cap="none" spc="0" normalizeH="0" baseline="0" noProof="0" smtClean="0">
                <a:ln>
                  <a:noFill/>
                </a:ln>
                <a:solidFill>
                  <a:srgbClr val="1F497D"/>
                </a:solidFill>
                <a:effectLst/>
                <a:uLnTx/>
                <a:uFillTx/>
                <a:latin typeface="Arial" panose="020B0604020202020204" pitchFamily="34" charset="0"/>
                <a:cs typeface="Arial" panose="020B0604020202020204" pitchFamily="34" charset="0"/>
                <a:sym typeface="Arial"/>
              </a:rPr>
              <a:t>Bài </a:t>
            </a:r>
            <a:r>
              <a:rPr kumimoji="0" lang="en-US" sz="4000" b="1" i="0" u="none" strike="noStrike" kern="1200" cap="none" spc="0" normalizeH="0" baseline="0" noProof="0" smtClean="0">
                <a:ln>
                  <a:noFill/>
                </a:ln>
                <a:solidFill>
                  <a:srgbClr val="1F497D"/>
                </a:solidFill>
                <a:effectLst/>
                <a:uLnTx/>
                <a:uFillTx/>
                <a:latin typeface="Arial" panose="020B0604020202020204" pitchFamily="34" charset="0"/>
                <a:cs typeface="Arial" panose="020B0604020202020204" pitchFamily="34" charset="0"/>
                <a:sym typeface="Arial"/>
              </a:rPr>
              <a:t>2</a:t>
            </a:r>
            <a:r>
              <a:rPr kumimoji="0" lang="vi-VN" sz="4000" b="1" i="0" u="none" strike="noStrike" kern="1200" cap="none" spc="0" normalizeH="0" baseline="0" noProof="0" smtClean="0">
                <a:ln>
                  <a:noFill/>
                </a:ln>
                <a:solidFill>
                  <a:srgbClr val="1F497D"/>
                </a:solidFill>
                <a:effectLst/>
                <a:uLnTx/>
                <a:uFillTx/>
                <a:latin typeface="Arial" panose="020B0604020202020204" pitchFamily="34" charset="0"/>
                <a:cs typeface="Arial" panose="020B0604020202020204" pitchFamily="34" charset="0"/>
                <a:sym typeface="Arial"/>
              </a:rPr>
              <a:t> (SGK</a:t>
            </a:r>
            <a:r>
              <a:rPr kumimoji="0" lang="en-US" sz="4000" b="1" i="0" u="none" strike="noStrike" kern="1200" cap="none" spc="0" normalizeH="0" baseline="0" noProof="0" smtClean="0">
                <a:ln>
                  <a:noFill/>
                </a:ln>
                <a:solidFill>
                  <a:srgbClr val="1F497D"/>
                </a:solidFill>
                <a:effectLst/>
                <a:uLnTx/>
                <a:uFillTx/>
                <a:latin typeface="Arial" panose="020B0604020202020204" pitchFamily="34" charset="0"/>
                <a:cs typeface="Arial" panose="020B0604020202020204" pitchFamily="34" charset="0"/>
                <a:sym typeface="Arial"/>
              </a:rPr>
              <a:t> – </a:t>
            </a:r>
            <a:r>
              <a:rPr kumimoji="0" lang="vi-VN" sz="4000" b="1" i="0" u="none" strike="noStrike" kern="1200" cap="none" spc="0" normalizeH="0" baseline="0" noProof="0" smtClean="0">
                <a:ln>
                  <a:noFill/>
                </a:ln>
                <a:solidFill>
                  <a:srgbClr val="1F497D"/>
                </a:solidFill>
                <a:effectLst/>
                <a:uLnTx/>
                <a:uFillTx/>
                <a:latin typeface="Arial" panose="020B0604020202020204" pitchFamily="34" charset="0"/>
                <a:cs typeface="Arial" panose="020B0604020202020204" pitchFamily="34" charset="0"/>
                <a:sym typeface="Arial"/>
              </a:rPr>
              <a:t>tr.</a:t>
            </a:r>
            <a:r>
              <a:rPr lang="en-US" sz="4000" b="1" kern="0" smtClean="0">
                <a:solidFill>
                  <a:srgbClr val="1F497D"/>
                </a:solidFill>
                <a:latin typeface="Arial" panose="020B0604020202020204" pitchFamily="34" charset="0"/>
                <a:cs typeface="Arial" panose="020B0604020202020204" pitchFamily="34" charset="0"/>
                <a:sym typeface="Arial"/>
              </a:rPr>
              <a:t>1</a:t>
            </a:r>
            <a:r>
              <a:rPr kumimoji="0" lang="en-US" sz="4000" b="1" i="0" u="none" strike="noStrike" kern="0" cap="none" spc="0" normalizeH="0" baseline="0" noProof="0" smtClean="0">
                <a:ln>
                  <a:noFill/>
                </a:ln>
                <a:solidFill>
                  <a:srgbClr val="1F497D"/>
                </a:solidFill>
                <a:effectLst/>
                <a:uLnTx/>
                <a:uFillTx/>
                <a:latin typeface="Arial" panose="020B0604020202020204" pitchFamily="34" charset="0"/>
                <a:cs typeface="Arial" panose="020B0604020202020204" pitchFamily="34" charset="0"/>
                <a:sym typeface="Arial"/>
              </a:rPr>
              <a:t>27</a:t>
            </a:r>
            <a:r>
              <a:rPr kumimoji="0" lang="en-US" sz="4000" b="1" i="0" u="none" strike="noStrike" kern="1200" cap="none" spc="0" normalizeH="0" baseline="0" noProof="0" smtClean="0">
                <a:ln>
                  <a:noFill/>
                </a:ln>
                <a:solidFill>
                  <a:srgbClr val="1F497D"/>
                </a:solidFill>
                <a:effectLst/>
                <a:uLnTx/>
                <a:uFillTx/>
                <a:latin typeface="Arial" panose="020B0604020202020204" pitchFamily="34" charset="0"/>
                <a:cs typeface="Arial" panose="020B0604020202020204" pitchFamily="34" charset="0"/>
                <a:sym typeface="Arial"/>
              </a:rPr>
              <a:t>) </a:t>
            </a:r>
            <a:r>
              <a:rPr lang="vi-VN" sz="4000" kern="0">
                <a:solidFill>
                  <a:prstClr val="black"/>
                </a:solidFill>
                <a:latin typeface="Arial"/>
                <a:cs typeface="Arial" panose="020B0604020202020204" pitchFamily="34" charset="0"/>
                <a:sym typeface="Arial"/>
              </a:rPr>
              <a:t>Một vệ tinh địa tĩnh chuyển động theo quỹ đạo tròn </a:t>
            </a:r>
            <a:r>
              <a:rPr lang="vi-VN" sz="4000" kern="0" smtClean="0">
                <a:solidFill>
                  <a:prstClr val="black"/>
                </a:solidFill>
                <a:latin typeface="Arial"/>
                <a:cs typeface="Arial" panose="020B0604020202020204" pitchFamily="34" charset="0"/>
                <a:sym typeface="Arial"/>
              </a:rPr>
              <a:t>cách</a:t>
            </a:r>
            <a:r>
              <a:rPr lang="en-US" sz="4000" kern="0" smtClean="0">
                <a:solidFill>
                  <a:prstClr val="black"/>
                </a:solidFill>
                <a:latin typeface="Arial"/>
                <a:cs typeface="Arial" panose="020B0604020202020204" pitchFamily="34" charset="0"/>
                <a:sym typeface="Arial"/>
              </a:rPr>
              <a:t> </a:t>
            </a:r>
            <a:r>
              <a:rPr lang="vi-VN" sz="4000" kern="0" smtClean="0">
                <a:solidFill>
                  <a:prstClr val="black"/>
                </a:solidFill>
                <a:latin typeface="Arial"/>
                <a:cs typeface="Arial" panose="020B0604020202020204" pitchFamily="34" charset="0"/>
                <a:sym typeface="Arial"/>
              </a:rPr>
              <a:t>bề </a:t>
            </a:r>
            <a:r>
              <a:rPr lang="vi-VN" sz="4000" kern="0">
                <a:solidFill>
                  <a:prstClr val="black"/>
                </a:solidFill>
                <a:latin typeface="Arial"/>
                <a:cs typeface="Arial" panose="020B0604020202020204" pitchFamily="34" charset="0"/>
                <a:sym typeface="Arial"/>
              </a:rPr>
              <a:t>mặt Trái Đất khoảng AB = 36 000 km, tâm quỹ </a:t>
            </a:r>
            <a:r>
              <a:rPr lang="vi-VN" sz="4000" kern="0" smtClean="0">
                <a:solidFill>
                  <a:prstClr val="black"/>
                </a:solidFill>
                <a:latin typeface="Arial"/>
                <a:cs typeface="Arial" panose="020B0604020202020204" pitchFamily="34" charset="0"/>
                <a:sym typeface="Arial"/>
              </a:rPr>
              <a:t>đạo</a:t>
            </a:r>
            <a:r>
              <a:rPr lang="en-US" sz="4000" kern="0" smtClean="0">
                <a:solidFill>
                  <a:prstClr val="black"/>
                </a:solidFill>
                <a:latin typeface="Arial"/>
                <a:cs typeface="Arial" panose="020B0604020202020204" pitchFamily="34" charset="0"/>
                <a:sym typeface="Arial"/>
              </a:rPr>
              <a:t> </a:t>
            </a:r>
            <a:r>
              <a:rPr lang="vi-VN" sz="4000" kern="0" smtClean="0">
                <a:solidFill>
                  <a:prstClr val="black"/>
                </a:solidFill>
                <a:latin typeface="Arial"/>
                <a:cs typeface="Arial" panose="020B0604020202020204" pitchFamily="34" charset="0"/>
                <a:sym typeface="Arial"/>
              </a:rPr>
              <a:t>trùng </a:t>
            </a:r>
            <a:r>
              <a:rPr lang="vi-VN" sz="4000" kern="0">
                <a:solidFill>
                  <a:prstClr val="black"/>
                </a:solidFill>
                <a:latin typeface="Arial"/>
                <a:cs typeface="Arial" panose="020B0604020202020204" pitchFamily="34" charset="0"/>
                <a:sym typeface="Arial"/>
              </a:rPr>
              <a:t>với tâm O của Trái Đất như hình bên. Vệ tinh </a:t>
            </a:r>
            <a:r>
              <a:rPr lang="vi-VN" sz="4000" kern="0" smtClean="0">
                <a:solidFill>
                  <a:prstClr val="black"/>
                </a:solidFill>
                <a:latin typeface="Arial"/>
                <a:cs typeface="Arial" panose="020B0604020202020204" pitchFamily="34" charset="0"/>
                <a:sym typeface="Arial"/>
              </a:rPr>
              <a:t>phát</a:t>
            </a:r>
            <a:r>
              <a:rPr lang="en-US" sz="4000" kern="0" smtClean="0">
                <a:solidFill>
                  <a:prstClr val="black"/>
                </a:solidFill>
                <a:latin typeface="Arial"/>
                <a:cs typeface="Arial" panose="020B0604020202020204" pitchFamily="34" charset="0"/>
                <a:sym typeface="Arial"/>
              </a:rPr>
              <a:t> </a:t>
            </a:r>
            <a:r>
              <a:rPr lang="vi-VN" sz="4000" kern="0" smtClean="0">
                <a:solidFill>
                  <a:prstClr val="black"/>
                </a:solidFill>
                <a:latin typeface="Arial"/>
                <a:cs typeface="Arial" panose="020B0604020202020204" pitchFamily="34" charset="0"/>
                <a:sym typeface="Arial"/>
              </a:rPr>
              <a:t>tín </a:t>
            </a:r>
            <a:r>
              <a:rPr lang="vi-VN" sz="4000" kern="0">
                <a:solidFill>
                  <a:prstClr val="black"/>
                </a:solidFill>
                <a:latin typeface="Arial"/>
                <a:cs typeface="Arial" panose="020B0604020202020204" pitchFamily="34" charset="0"/>
                <a:sym typeface="Arial"/>
              </a:rPr>
              <a:t>hiệu vô tuyến theo đường thẳng đến một số vị trí </a:t>
            </a:r>
            <a:r>
              <a:rPr lang="vi-VN" sz="4000" kern="0" smtClean="0">
                <a:solidFill>
                  <a:prstClr val="black"/>
                </a:solidFill>
                <a:latin typeface="Arial"/>
                <a:cs typeface="Arial" panose="020B0604020202020204" pitchFamily="34" charset="0"/>
                <a:sym typeface="Arial"/>
              </a:rPr>
              <a:t>trên</a:t>
            </a:r>
            <a:r>
              <a:rPr lang="en-US" sz="4000" kern="0" smtClean="0">
                <a:solidFill>
                  <a:prstClr val="black"/>
                </a:solidFill>
                <a:latin typeface="Arial"/>
                <a:cs typeface="Arial" panose="020B0604020202020204" pitchFamily="34" charset="0"/>
                <a:sym typeface="Arial"/>
              </a:rPr>
              <a:t> </a:t>
            </a:r>
            <a:r>
              <a:rPr lang="vi-VN" sz="4000" kern="0" smtClean="0">
                <a:solidFill>
                  <a:prstClr val="black"/>
                </a:solidFill>
                <a:latin typeface="Arial"/>
                <a:cs typeface="Arial" panose="020B0604020202020204" pitchFamily="34" charset="0"/>
                <a:sym typeface="Arial"/>
              </a:rPr>
              <a:t>bề </a:t>
            </a:r>
            <a:r>
              <a:rPr lang="vi-VN" sz="4000" kern="0">
                <a:solidFill>
                  <a:prstClr val="black"/>
                </a:solidFill>
                <a:latin typeface="Arial"/>
                <a:cs typeface="Arial" panose="020B0604020202020204" pitchFamily="34" charset="0"/>
                <a:sym typeface="Arial"/>
              </a:rPr>
              <a:t>mặt Trái Đất. Cho biết bán kính Trái Đất </a:t>
            </a:r>
            <a:r>
              <a:rPr lang="vi-VN" sz="4000" kern="0" smtClean="0">
                <a:solidFill>
                  <a:prstClr val="black"/>
                </a:solidFill>
                <a:latin typeface="Arial"/>
                <a:cs typeface="Arial" panose="020B0604020202020204" pitchFamily="34" charset="0"/>
                <a:sym typeface="Arial"/>
              </a:rPr>
              <a:t>khoảng</a:t>
            </a:r>
            <a:r>
              <a:rPr lang="en-US" sz="4000" kern="0" smtClean="0">
                <a:solidFill>
                  <a:prstClr val="black"/>
                </a:solidFill>
                <a:latin typeface="Arial"/>
                <a:cs typeface="Arial" panose="020B0604020202020204" pitchFamily="34" charset="0"/>
                <a:sym typeface="Arial"/>
              </a:rPr>
              <a:t>    </a:t>
            </a:r>
            <a:r>
              <a:rPr lang="vi-VN" sz="4000" kern="0" smtClean="0">
                <a:solidFill>
                  <a:prstClr val="black"/>
                </a:solidFill>
                <a:latin typeface="Arial"/>
                <a:cs typeface="Arial" panose="020B0604020202020204" pitchFamily="34" charset="0"/>
                <a:sym typeface="Arial"/>
              </a:rPr>
              <a:t>6400 </a:t>
            </a:r>
            <a:r>
              <a:rPr lang="vi-VN" sz="4000" kern="0">
                <a:solidFill>
                  <a:prstClr val="black"/>
                </a:solidFill>
                <a:latin typeface="Arial"/>
                <a:cs typeface="Arial" panose="020B0604020202020204" pitchFamily="34" charset="0"/>
                <a:sym typeface="Arial"/>
              </a:rPr>
              <a:t>km, vị trí xa nhất trên bề mặt Trái Đất có thể </a:t>
            </a:r>
            <a:r>
              <a:rPr lang="vi-VN" sz="4000" kern="0" smtClean="0">
                <a:solidFill>
                  <a:prstClr val="black"/>
                </a:solidFill>
                <a:latin typeface="Arial"/>
                <a:cs typeface="Arial" panose="020B0604020202020204" pitchFamily="34" charset="0"/>
                <a:sym typeface="Arial"/>
              </a:rPr>
              <a:t>nhận</a:t>
            </a:r>
            <a:r>
              <a:rPr lang="en-US" sz="4000" kern="0" smtClean="0">
                <a:solidFill>
                  <a:prstClr val="black"/>
                </a:solidFill>
                <a:latin typeface="Arial"/>
                <a:cs typeface="Arial" panose="020B0604020202020204" pitchFamily="34" charset="0"/>
                <a:sym typeface="Arial"/>
              </a:rPr>
              <a:t> </a:t>
            </a:r>
            <a:r>
              <a:rPr lang="vi-VN" sz="4000" kern="0" smtClean="0">
                <a:solidFill>
                  <a:prstClr val="black"/>
                </a:solidFill>
                <a:latin typeface="Arial"/>
                <a:cs typeface="Arial" panose="020B0604020202020204" pitchFamily="34" charset="0"/>
                <a:sym typeface="Arial"/>
              </a:rPr>
              <a:t>được </a:t>
            </a:r>
            <a:r>
              <a:rPr lang="vi-VN" sz="4000" kern="0">
                <a:solidFill>
                  <a:prstClr val="black"/>
                </a:solidFill>
                <a:latin typeface="Arial"/>
                <a:cs typeface="Arial" panose="020B0604020202020204" pitchFamily="34" charset="0"/>
                <a:sym typeface="Arial"/>
              </a:rPr>
              <a:t>tín hiệu từ vệ tinh cách vệ tinh bao nhiêu kilômét</a:t>
            </a:r>
            <a:r>
              <a:rPr lang="vi-VN" sz="4000" kern="0" smtClean="0">
                <a:solidFill>
                  <a:prstClr val="black"/>
                </a:solidFill>
                <a:latin typeface="Arial"/>
                <a:cs typeface="Arial" panose="020B0604020202020204" pitchFamily="34" charset="0"/>
                <a:sym typeface="Arial"/>
              </a:rPr>
              <a:t>?</a:t>
            </a:r>
            <a:r>
              <a:rPr lang="en-US" sz="4000" kern="0" smtClean="0">
                <a:solidFill>
                  <a:prstClr val="black"/>
                </a:solidFill>
                <a:latin typeface="Arial"/>
                <a:cs typeface="Arial" panose="020B0604020202020204" pitchFamily="34" charset="0"/>
                <a:sym typeface="Arial"/>
              </a:rPr>
              <a:t> </a:t>
            </a:r>
            <a:r>
              <a:rPr lang="vi-VN" sz="4000" kern="0" smtClean="0">
                <a:solidFill>
                  <a:prstClr val="black"/>
                </a:solidFill>
                <a:latin typeface="Arial"/>
                <a:cs typeface="Arial" panose="020B0604020202020204" pitchFamily="34" charset="0"/>
                <a:sym typeface="Arial"/>
              </a:rPr>
              <a:t>(</a:t>
            </a:r>
            <a:r>
              <a:rPr lang="vi-VN" sz="4000" kern="0">
                <a:solidFill>
                  <a:prstClr val="black"/>
                </a:solidFill>
                <a:latin typeface="Arial"/>
                <a:cs typeface="Arial" panose="020B0604020202020204" pitchFamily="34" charset="0"/>
                <a:sym typeface="Arial"/>
              </a:rPr>
              <a:t>Làm tròn kết quả đến hàng đơn vị của km).</a:t>
            </a:r>
            <a:endParaRPr kumimoji="0" lang="en-US" sz="4000" b="0" i="0" u="none" strike="noStrike" kern="0" cap="none" spc="0" normalizeH="0" baseline="0" noProof="0" smtClean="0">
              <a:ln>
                <a:noFill/>
              </a:ln>
              <a:solidFill>
                <a:prstClr val="black"/>
              </a:solidFill>
              <a:effectLst/>
              <a:uLnTx/>
              <a:uFillTx/>
              <a:latin typeface="Arial"/>
              <a:cs typeface="Arial" panose="020B0604020202020204" pitchFamily="34" charset="0"/>
              <a:sym typeface="Arial"/>
            </a:endParaRPr>
          </a:p>
        </p:txBody>
      </p:sp>
      <p:sp>
        <p:nvSpPr>
          <p:cNvPr id="9" name="Freeform 14"/>
          <p:cNvSpPr/>
          <p:nvPr/>
        </p:nvSpPr>
        <p:spPr>
          <a:xfrm rot="5003024">
            <a:off x="1004195" y="7374057"/>
            <a:ext cx="1851063" cy="3153830"/>
          </a:xfrm>
          <a:custGeom>
            <a:avLst/>
            <a:gdLst/>
            <a:ahLst/>
            <a:cxnLst/>
            <a:rect l="l" t="t" r="r" b="b"/>
            <a:pathLst>
              <a:path w="1256884" h="2057400">
                <a:moveTo>
                  <a:pt x="0" y="0"/>
                </a:moveTo>
                <a:lnTo>
                  <a:pt x="1256885" y="0"/>
                </a:lnTo>
                <a:lnTo>
                  <a:pt x="1256885" y="2057400"/>
                </a:lnTo>
                <a:lnTo>
                  <a:pt x="0" y="2057400"/>
                </a:lnTo>
                <a:lnTo>
                  <a:pt x="0" y="0"/>
                </a:lnTo>
                <a:close/>
              </a:path>
            </a:pathLst>
          </a:custGeom>
          <a:blipFill>
            <a:blip r:embed="rId2">
              <a:extLst>
                <a:ext uri="{96DAC541-7B7A-43D3-8B79-37D633B846F1}">
                  <asvg:svgBlip xmlns="" xmlns:asvg="http://schemas.microsoft.com/office/drawing/2016/SVG/main" r:embed="rId13"/>
                </a:ext>
              </a:extLst>
            </a:blip>
            <a:stretch>
              <a:fillRect/>
            </a:stretch>
          </a:blipFill>
        </p:spPr>
      </p:sp>
      <p:pic>
        <p:nvPicPr>
          <p:cNvPr id="4" name="Picture 3"/>
          <p:cNvPicPr>
            <a:picLocks noChangeAspect="1"/>
          </p:cNvPicPr>
          <p:nvPr/>
        </p:nvPicPr>
        <p:blipFill>
          <a:blip r:embed="rId14">
            <a:extLst>
              <a:ext uri="{BEBA8EAE-BF5A-486C-A8C5-ECC9F3942E4B}">
                <a14:imgProps xmlns:a14="http://schemas.microsoft.com/office/drawing/2010/main">
                  <a14:imgLayer r:embed="rId15">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4630400" y="114300"/>
            <a:ext cx="3267075" cy="10025532"/>
          </a:xfrm>
          <a:prstGeom prst="rect">
            <a:avLst/>
          </a:prstGeom>
        </p:spPr>
      </p:pic>
      <p:pic>
        <p:nvPicPr>
          <p:cNvPr id="11" name="Picture 10"/>
          <p:cNvPicPr>
            <a:picLocks noChangeAspect="1"/>
          </p:cNvPicPr>
          <p:nvPr/>
        </p:nvPicPr>
        <p:blipFill>
          <a:blip r:embed="rId16"/>
          <a:stretch>
            <a:fillRect/>
          </a:stretch>
        </p:blipFill>
        <p:spPr>
          <a:xfrm>
            <a:off x="11871793" y="9617321"/>
            <a:ext cx="2301407" cy="434710"/>
          </a:xfrm>
          <a:prstGeom prst="rect">
            <a:avLst/>
          </a:prstGeom>
        </p:spPr>
      </p:pic>
    </p:spTree>
    <p:extLst>
      <p:ext uri="{BB962C8B-B14F-4D97-AF65-F5344CB8AC3E}">
        <p14:creationId xmlns:p14="http://schemas.microsoft.com/office/powerpoint/2010/main" val="3611787727"/>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FFF6EA"/>
        </a:solidFill>
        <a:effectLst/>
      </p:bgPr>
    </p:bg>
    <p:spTree>
      <p:nvGrpSpPr>
        <p:cNvPr id="1" name=""/>
        <p:cNvGrpSpPr/>
        <p:nvPr/>
      </p:nvGrpSpPr>
      <p:grpSpPr>
        <a:xfrm>
          <a:off x="0" y="0"/>
          <a:ext cx="0" cy="0"/>
          <a:chOff x="0" y="0"/>
          <a:chExt cx="0" cy="0"/>
        </a:xfrm>
      </p:grpSpPr>
      <p:grpSp>
        <p:nvGrpSpPr>
          <p:cNvPr id="32" name="Group 31"/>
          <p:cNvGrpSpPr/>
          <p:nvPr/>
        </p:nvGrpSpPr>
        <p:grpSpPr>
          <a:xfrm>
            <a:off x="914400" y="266700"/>
            <a:ext cx="1905000" cy="1447800"/>
            <a:chOff x="1844842" y="8071184"/>
            <a:chExt cx="1981200" cy="1447800"/>
          </a:xfrm>
          <a:scene3d>
            <a:camera prst="orthographicFront">
              <a:rot lat="0" lon="0" rev="0"/>
            </a:camera>
            <a:lightRig rig="balanced" dir="t">
              <a:rot lat="0" lon="0" rev="8700000"/>
            </a:lightRig>
          </a:scene3d>
        </p:grpSpPr>
        <p:sp>
          <p:nvSpPr>
            <p:cNvPr id="29" name="Freeform 13"/>
            <p:cNvSpPr/>
            <p:nvPr/>
          </p:nvSpPr>
          <p:spPr>
            <a:xfrm flipH="1">
              <a:off x="1844842" y="8071184"/>
              <a:ext cx="1981200" cy="1447800"/>
            </a:xfrm>
            <a:custGeom>
              <a:avLst/>
              <a:gdLst/>
              <a:ahLst/>
              <a:cxnLst/>
              <a:rect l="l" t="t" r="r" b="b"/>
              <a:pathLst>
                <a:path w="2488341" h="2117352">
                  <a:moveTo>
                    <a:pt x="2488341" y="0"/>
                  </a:moveTo>
                  <a:lnTo>
                    <a:pt x="0" y="0"/>
                  </a:lnTo>
                  <a:lnTo>
                    <a:pt x="0" y="2117352"/>
                  </a:lnTo>
                  <a:lnTo>
                    <a:pt x="2488341" y="2117352"/>
                  </a:lnTo>
                  <a:lnTo>
                    <a:pt x="2488341" y="0"/>
                  </a:lnTo>
                  <a:close/>
                </a:path>
              </a:pathLst>
            </a:custGeom>
            <a:blipFill>
              <a:blip r:embed="rId2">
                <a:extLst>
                  <a:ext uri="{96DAC541-7B7A-43D3-8B79-37D633B846F1}">
                    <asvg:svgBlip xmlns="" xmlns:asvg="http://schemas.microsoft.com/office/drawing/2016/SVG/main" r:embed="rId7"/>
                  </a:ext>
                </a:extLst>
              </a:blip>
              <a:stretch>
                <a:fillRect/>
              </a:stretch>
            </a:blipFill>
            <a:ln>
              <a:noFill/>
            </a:ln>
            <a:effectLst>
              <a:outerShdw blurRad="44450" dist="27940" dir="5400000" algn="ctr">
                <a:srgbClr val="000000">
                  <a:alpha val="32000"/>
                </a:srgbClr>
              </a:outerShdw>
            </a:effectLst>
            <a:sp3d>
              <a:bevelT w="190500" h="38100"/>
            </a:sp3d>
          </p:spPr>
        </p:sp>
        <p:sp>
          <p:nvSpPr>
            <p:cNvPr id="31" name="Rectangle 30"/>
            <p:cNvSpPr/>
            <p:nvPr/>
          </p:nvSpPr>
          <p:spPr>
            <a:xfrm>
              <a:off x="2190458" y="8338717"/>
              <a:ext cx="1435726" cy="738664"/>
            </a:xfrm>
            <a:prstGeom prst="rect">
              <a:avLst/>
            </a:prstGeom>
            <a:ln>
              <a:noFill/>
            </a:ln>
            <a:effectLst>
              <a:outerShdw blurRad="44450" dist="27940" dir="5400000" algn="ctr">
                <a:srgbClr val="000000">
                  <a:alpha val="32000"/>
                </a:srgbClr>
              </a:outerShdw>
            </a:effectLst>
            <a:sp3d>
              <a:bevelT w="190500" h="38100"/>
            </a:sp3d>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0" cap="none" spc="0" normalizeH="0" baseline="0" noProof="0" smtClean="0">
                  <a:ln>
                    <a:noFill/>
                  </a:ln>
                  <a:solidFill>
                    <a:prstClr val="black"/>
                  </a:solidFill>
                  <a:effectLst/>
                  <a:uLnTx/>
                  <a:uFillTx/>
                  <a:latin typeface="Arial"/>
                  <a:ea typeface="+mn-ea"/>
                  <a:cs typeface="Arial" panose="020B0604020202020204" pitchFamily="34" charset="0"/>
                  <a:sym typeface="Arial"/>
                </a:rPr>
                <a:t>Giải:</a:t>
              </a:r>
              <a:endParaRPr kumimoji="0" lang="en-US" sz="4200" b="1" i="0" u="none" strike="noStrike" kern="1200" cap="none" spc="0" normalizeH="0" baseline="0" noProof="0">
                <a:ln>
                  <a:noFill/>
                </a:ln>
                <a:solidFill>
                  <a:prstClr val="black"/>
                </a:solidFill>
                <a:effectLst/>
                <a:uLnTx/>
                <a:uFillTx/>
                <a:latin typeface="Calibri"/>
                <a:ea typeface="+mn-ea"/>
              </a:endParaRPr>
            </a:p>
          </p:txBody>
        </p:sp>
      </p:grpSp>
      <mc:AlternateContent xmlns:mc="http://schemas.openxmlformats.org/markup-compatibility/2006" xmlns:a14="http://schemas.microsoft.com/office/drawing/2010/main">
        <mc:Choice Requires="a14">
          <p:sp>
            <p:nvSpPr>
              <p:cNvPr id="5" name="Rectangle 4"/>
              <p:cNvSpPr/>
              <p:nvPr/>
            </p:nvSpPr>
            <p:spPr>
              <a:xfrm>
                <a:off x="914400" y="4686300"/>
                <a:ext cx="16469227" cy="5127045"/>
              </a:xfrm>
              <a:prstGeom prst="rect">
                <a:avLst/>
              </a:prstGeom>
            </p:spPr>
            <p:txBody>
              <a:bodyPr wrap="square">
                <a:spAutoFit/>
              </a:bodyPr>
              <a:lstStyle/>
              <a:p>
                <a:pPr algn="just">
                  <a:lnSpc>
                    <a:spcPct val="160000"/>
                  </a:lnSpc>
                </a:pPr>
                <a:r>
                  <a:rPr lang="en-US" sz="4200" smtClean="0">
                    <a:latin typeface="Arial" panose="020B0604020202020204" pitchFamily="34" charset="0"/>
                    <a:ea typeface="Calibri" panose="020F0502020204030204" pitchFamily="34" charset="0"/>
                    <a:cs typeface="Arial" panose="020B0604020202020204" pitchFamily="34" charset="0"/>
                  </a:rPr>
                  <a:t>Vị </a:t>
                </a:r>
                <a:r>
                  <a:rPr lang="en-US" sz="4200">
                    <a:latin typeface="Arial" panose="020B0604020202020204" pitchFamily="34" charset="0"/>
                    <a:ea typeface="Calibri" panose="020F0502020204030204" pitchFamily="34" charset="0"/>
                    <a:cs typeface="Arial" panose="020B0604020202020204" pitchFamily="34" charset="0"/>
                  </a:rPr>
                  <a:t>trí xa nhất trên bề mặt Trái Đất nhận được tín hiệu vệ tinh là điểm </a:t>
                </a:r>
                <a14:m>
                  <m:oMath xmlns:m="http://schemas.openxmlformats.org/officeDocument/2006/math">
                    <m:r>
                      <a:rPr lang="en-US" sz="4200" i="1">
                        <a:effectLst/>
                        <a:latin typeface="Cambria Math" panose="02040503050406030204" pitchFamily="18" charset="0"/>
                        <a:ea typeface="Calibri" panose="020F0502020204030204" pitchFamily="34" charset="0"/>
                        <a:cs typeface="Times New Roman" panose="02020603050405020304" pitchFamily="18" charset="0"/>
                      </a:rPr>
                      <m:t>𝐻</m:t>
                    </m:r>
                  </m:oMath>
                </a14:m>
                <a:r>
                  <a:rPr lang="en-US" sz="4200">
                    <a:effectLst/>
                    <a:latin typeface="Arial" panose="020B0604020202020204" pitchFamily="34" charset="0"/>
                    <a:ea typeface="Calibri" panose="020F0502020204030204" pitchFamily="34" charset="0"/>
                    <a:cs typeface="Arial" panose="020B0604020202020204" pitchFamily="34" charset="0"/>
                  </a:rPr>
                  <a:t> và khi đó </a:t>
                </a:r>
                <a14:m>
                  <m:oMath xmlns:m="http://schemas.openxmlformats.org/officeDocument/2006/math">
                    <m:r>
                      <a:rPr lang="en-US" sz="4200" i="1">
                        <a:effectLst/>
                        <a:latin typeface="Cambria Math" panose="02040503050406030204" pitchFamily="18" charset="0"/>
                        <a:ea typeface="Calibri" panose="020F0502020204030204" pitchFamily="34" charset="0"/>
                        <a:cs typeface="Times New Roman" panose="02020603050405020304" pitchFamily="18" charset="0"/>
                      </a:rPr>
                      <m:t>𝐴𝐻</m:t>
                    </m:r>
                  </m:oMath>
                </a14:m>
                <a:r>
                  <a:rPr lang="en-US" sz="4200">
                    <a:effectLst/>
                    <a:latin typeface="Arial" panose="020B0604020202020204" pitchFamily="34" charset="0"/>
                    <a:ea typeface="Calibri" panose="020F0502020204030204" pitchFamily="34" charset="0"/>
                    <a:cs typeface="Arial" panose="020B0604020202020204" pitchFamily="34" charset="0"/>
                  </a:rPr>
                  <a:t> là tiếp tuyến của bề mặt Trái Đất</a:t>
                </a:r>
              </a:p>
              <a:p>
                <a:pPr algn="just">
                  <a:lnSpc>
                    <a:spcPct val="160000"/>
                  </a:lnSpc>
                </a:pPr>
                <a:r>
                  <a:rPr lang="en-US" sz="4200">
                    <a:effectLst/>
                    <a:latin typeface="Arial" panose="020B0604020202020204" pitchFamily="34" charset="0"/>
                    <a:ea typeface="Calibri" panose="020F0502020204030204" pitchFamily="34" charset="0"/>
                    <a:cs typeface="Arial" panose="020B0604020202020204" pitchFamily="34" charset="0"/>
                  </a:rPr>
                  <a:t>Khoảng cách giữa vệ tinh và tâm Trái Đất là:</a:t>
                </a:r>
              </a:p>
              <a:p>
                <a:pPr algn="ctr">
                  <a:lnSpc>
                    <a:spcPct val="160000"/>
                  </a:lnSpc>
                </a:pPr>
                <a14:m>
                  <m:oMath xmlns:m="http://schemas.openxmlformats.org/officeDocument/2006/math">
                    <m:r>
                      <a:rPr lang="en-US" sz="4200" i="1">
                        <a:effectLst/>
                        <a:latin typeface="Cambria Math" panose="02040503050406030204" pitchFamily="18" charset="0"/>
                        <a:ea typeface="Calibri" panose="020F0502020204030204" pitchFamily="34" charset="0"/>
                        <a:cs typeface="Times New Roman" panose="02020603050405020304" pitchFamily="18" charset="0"/>
                      </a:rPr>
                      <m:t>𝐴𝑂</m:t>
                    </m:r>
                    <m:r>
                      <a:rPr lang="en-US" sz="4200" i="1">
                        <a:effectLst/>
                        <a:latin typeface="Cambria Math" panose="02040503050406030204" pitchFamily="18" charset="0"/>
                        <a:ea typeface="Calibri" panose="020F0502020204030204" pitchFamily="34" charset="0"/>
                        <a:cs typeface="Times New Roman" panose="02020603050405020304" pitchFamily="18" charset="0"/>
                      </a:rPr>
                      <m:t>=</m:t>
                    </m:r>
                    <m:r>
                      <a:rPr lang="en-US" sz="4200" i="1">
                        <a:effectLst/>
                        <a:latin typeface="Cambria Math" panose="02040503050406030204" pitchFamily="18" charset="0"/>
                        <a:ea typeface="Calibri" panose="020F0502020204030204" pitchFamily="34" charset="0"/>
                        <a:cs typeface="Times New Roman" panose="02020603050405020304" pitchFamily="18" charset="0"/>
                      </a:rPr>
                      <m:t>𝐴𝐵</m:t>
                    </m:r>
                    <m:r>
                      <a:rPr lang="en-US" sz="4200" i="1">
                        <a:effectLst/>
                        <a:latin typeface="Cambria Math" panose="02040503050406030204" pitchFamily="18" charset="0"/>
                        <a:ea typeface="Calibri" panose="020F0502020204030204" pitchFamily="34" charset="0"/>
                        <a:cs typeface="Times New Roman" panose="02020603050405020304" pitchFamily="18" charset="0"/>
                      </a:rPr>
                      <m:t>+</m:t>
                    </m:r>
                    <m:r>
                      <a:rPr lang="en-US" sz="4200" i="1">
                        <a:effectLst/>
                        <a:latin typeface="Cambria Math" panose="02040503050406030204" pitchFamily="18" charset="0"/>
                        <a:ea typeface="Calibri" panose="020F0502020204030204" pitchFamily="34" charset="0"/>
                        <a:cs typeface="Times New Roman" panose="02020603050405020304" pitchFamily="18" charset="0"/>
                      </a:rPr>
                      <m:t>𝐵𝑂</m:t>
                    </m:r>
                    <m:r>
                      <a:rPr lang="en-US" sz="4200" i="1">
                        <a:effectLst/>
                        <a:latin typeface="Cambria Math" panose="02040503050406030204" pitchFamily="18" charset="0"/>
                        <a:ea typeface="Calibri" panose="020F0502020204030204" pitchFamily="34" charset="0"/>
                        <a:cs typeface="Times New Roman" panose="02020603050405020304" pitchFamily="18" charset="0"/>
                      </a:rPr>
                      <m:t>=36000+6400=42400 </m:t>
                    </m:r>
                    <m:d>
                      <m:dPr>
                        <m:ctrlPr>
                          <a:rPr lang="en-US" sz="42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4200" i="1">
                            <a:effectLst/>
                            <a:latin typeface="Cambria Math" panose="02040503050406030204" pitchFamily="18" charset="0"/>
                            <a:ea typeface="Calibri" panose="020F0502020204030204" pitchFamily="34" charset="0"/>
                            <a:cs typeface="Times New Roman" panose="02020603050405020304" pitchFamily="18" charset="0"/>
                          </a:rPr>
                          <m:t>𝑘𝑚</m:t>
                        </m:r>
                      </m:e>
                    </m:d>
                  </m:oMath>
                </a14:m>
                <a:r>
                  <a:rPr lang="en-US" sz="4200">
                    <a:effectLst/>
                    <a:latin typeface="Arial" panose="020B0604020202020204" pitchFamily="34" charset="0"/>
                    <a:ea typeface="Calibri" panose="020F0502020204030204" pitchFamily="34" charset="0"/>
                    <a:cs typeface="Arial" panose="020B0604020202020204" pitchFamily="34" charset="0"/>
                  </a:rPr>
                  <a:t> </a:t>
                </a:r>
              </a:p>
              <a:p>
                <a:pPr algn="just">
                  <a:lnSpc>
                    <a:spcPct val="160000"/>
                  </a:lnSpc>
                </a:pPr>
                <a:r>
                  <a:rPr lang="en-US" sz="4200">
                    <a:effectLst/>
                    <a:latin typeface="Arial" panose="020B0604020202020204" pitchFamily="34" charset="0"/>
                    <a:ea typeface="Calibri" panose="020F0502020204030204" pitchFamily="34" charset="0"/>
                    <a:cs typeface="Arial" panose="020B0604020202020204" pitchFamily="34" charset="0"/>
                  </a:rPr>
                  <a:t>Vì </a:t>
                </a:r>
                <a14:m>
                  <m:oMath xmlns:m="http://schemas.openxmlformats.org/officeDocument/2006/math">
                    <m:r>
                      <a:rPr lang="en-US" sz="4200" i="1">
                        <a:effectLst/>
                        <a:latin typeface="Cambria Math" panose="02040503050406030204" pitchFamily="18" charset="0"/>
                        <a:ea typeface="Calibri" panose="020F0502020204030204" pitchFamily="34" charset="0"/>
                        <a:cs typeface="Times New Roman" panose="02020603050405020304" pitchFamily="18" charset="0"/>
                      </a:rPr>
                      <m:t>𝐴𝐻</m:t>
                    </m:r>
                  </m:oMath>
                </a14:m>
                <a:r>
                  <a:rPr lang="en-US" sz="4200">
                    <a:effectLst/>
                    <a:latin typeface="Arial" panose="020B0604020202020204" pitchFamily="34" charset="0"/>
                    <a:ea typeface="Calibri" panose="020F0502020204030204" pitchFamily="34" charset="0"/>
                    <a:cs typeface="Arial" panose="020B0604020202020204" pitchFamily="34" charset="0"/>
                  </a:rPr>
                  <a:t> là tiếp tuyến của bề mặt Trái Đất nên </a:t>
                </a:r>
                <a14:m>
                  <m:oMath xmlns:m="http://schemas.openxmlformats.org/officeDocument/2006/math">
                    <m:r>
                      <a:rPr lang="en-US" sz="4200" i="1">
                        <a:effectLst/>
                        <a:latin typeface="Cambria Math" panose="02040503050406030204" pitchFamily="18" charset="0"/>
                        <a:ea typeface="Calibri" panose="020F0502020204030204" pitchFamily="34" charset="0"/>
                        <a:cs typeface="Times New Roman" panose="02020603050405020304" pitchFamily="18" charset="0"/>
                      </a:rPr>
                      <m:t>∆</m:t>
                    </m:r>
                    <m:r>
                      <a:rPr lang="en-US" sz="4200" i="1">
                        <a:effectLst/>
                        <a:latin typeface="Cambria Math" panose="02040503050406030204" pitchFamily="18" charset="0"/>
                        <a:ea typeface="Calibri" panose="020F0502020204030204" pitchFamily="34" charset="0"/>
                        <a:cs typeface="Times New Roman" panose="02020603050405020304" pitchFamily="18" charset="0"/>
                      </a:rPr>
                      <m:t>𝐴𝑂𝐻</m:t>
                    </m:r>
                  </m:oMath>
                </a14:m>
                <a:r>
                  <a:rPr lang="en-US" sz="4200">
                    <a:effectLst/>
                    <a:latin typeface="Arial" panose="020B0604020202020204" pitchFamily="34" charset="0"/>
                    <a:ea typeface="Calibri" panose="020F0502020204030204" pitchFamily="34" charset="0"/>
                    <a:cs typeface="Arial" panose="020B0604020202020204" pitchFamily="34" charset="0"/>
                  </a:rPr>
                  <a:t> vuông tại </a:t>
                </a:r>
                <a14:m>
                  <m:oMath xmlns:m="http://schemas.openxmlformats.org/officeDocument/2006/math">
                    <m:r>
                      <a:rPr lang="en-US" sz="4200" i="1">
                        <a:effectLst/>
                        <a:latin typeface="Cambria Math" panose="02040503050406030204" pitchFamily="18" charset="0"/>
                        <a:ea typeface="Calibri" panose="020F0502020204030204" pitchFamily="34" charset="0"/>
                        <a:cs typeface="Times New Roman" panose="02020603050405020304" pitchFamily="18" charset="0"/>
                      </a:rPr>
                      <m:t>𝐻</m:t>
                    </m:r>
                  </m:oMath>
                </a14:m>
                <a:r>
                  <a:rPr lang="en-US" sz="4200" smtClean="0">
                    <a:effectLst/>
                    <a:latin typeface="Arial" panose="020B0604020202020204" pitchFamily="34" charset="0"/>
                    <a:ea typeface="Calibri" panose="020F0502020204030204" pitchFamily="34" charset="0"/>
                    <a:cs typeface="Arial" panose="020B0604020202020204" pitchFamily="34" charset="0"/>
                  </a:rPr>
                  <a:t>.</a:t>
                </a:r>
                <a:endParaRPr lang="en-US" sz="42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914400" y="4686300"/>
                <a:ext cx="16469227" cy="5127045"/>
              </a:xfrm>
              <a:prstGeom prst="rect">
                <a:avLst/>
              </a:prstGeom>
              <a:blipFill>
                <a:blip r:embed="rId8"/>
                <a:stretch>
                  <a:fillRect l="-1406" r="-1406" b="-4518"/>
                </a:stretch>
              </a:blipFill>
            </p:spPr>
            <p:txBody>
              <a:bodyPr/>
              <a:lstStyle/>
              <a:p>
                <a:r>
                  <a:rPr lang="en-US">
                    <a:noFill/>
                  </a:rPr>
                  <a:t> </a:t>
                </a:r>
              </a:p>
            </p:txBody>
          </p:sp>
        </mc:Fallback>
      </mc:AlternateContent>
      <p:pic>
        <p:nvPicPr>
          <p:cNvPr id="12" name="Picture 11"/>
          <p:cNvPicPr>
            <a:picLocks noChangeAspect="1"/>
          </p:cNvPicPr>
          <p:nvPr/>
        </p:nvPicPr>
        <p:blipFill>
          <a:blip r:embed="rId9">
            <a:extLst>
              <a:ext uri="{BEBA8EAE-BF5A-486C-A8C5-ECC9F3942E4B}">
                <a14:imgProps xmlns:a14="http://schemas.microsoft.com/office/drawing/2010/main">
                  <a14:imgLayer r:embed="rId10">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rot="16200000">
            <a:off x="7396152" y="-2674091"/>
            <a:ext cx="3505722" cy="10757858"/>
          </a:xfrm>
          <a:prstGeom prst="rect">
            <a:avLst/>
          </a:prstGeom>
        </p:spPr>
      </p:pic>
      <p:sp>
        <p:nvSpPr>
          <p:cNvPr id="16" name="Freeform 14"/>
          <p:cNvSpPr/>
          <p:nvPr/>
        </p:nvSpPr>
        <p:spPr>
          <a:xfrm rot="19287672">
            <a:off x="16719114" y="17405"/>
            <a:ext cx="1816444" cy="2936991"/>
          </a:xfrm>
          <a:custGeom>
            <a:avLst/>
            <a:gdLst/>
            <a:ahLst/>
            <a:cxnLst/>
            <a:rect l="l" t="t" r="r" b="b"/>
            <a:pathLst>
              <a:path w="1256884" h="2057400">
                <a:moveTo>
                  <a:pt x="0" y="0"/>
                </a:moveTo>
                <a:lnTo>
                  <a:pt x="1256885" y="0"/>
                </a:lnTo>
                <a:lnTo>
                  <a:pt x="1256885" y="2057400"/>
                </a:lnTo>
                <a:lnTo>
                  <a:pt x="0" y="2057400"/>
                </a:lnTo>
                <a:lnTo>
                  <a:pt x="0" y="0"/>
                </a:lnTo>
                <a:close/>
              </a:path>
            </a:pathLst>
          </a:custGeom>
          <a:blipFill>
            <a:blip r:embed="rId11">
              <a:extLst>
                <a:ext uri="{96DAC541-7B7A-43D3-8B79-37D633B846F1}">
                  <asvg:svgBlip xmlns="" xmlns:asvg="http://schemas.microsoft.com/office/drawing/2016/SVG/main" r:embed="rId13"/>
                </a:ext>
              </a:extLst>
            </a:blip>
            <a:stretch>
              <a:fillRect/>
            </a:stretch>
          </a:blipFill>
        </p:spPr>
      </p:sp>
    </p:spTree>
    <p:extLst>
      <p:ext uri="{BB962C8B-B14F-4D97-AF65-F5344CB8AC3E}">
        <p14:creationId xmlns:p14="http://schemas.microsoft.com/office/powerpoint/2010/main" val="1678366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par>
                                <p:cTn id="10" presetID="53" presetClass="entr" presetSubtype="16"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fade">
                                      <p:cBhvr>
                                        <p:cTn id="19" dur="500"/>
                                        <p:tgtEl>
                                          <p:spTgt spid="5">
                                            <p:txEl>
                                              <p:pRg st="0" end="0"/>
                                            </p:txEl>
                                          </p:spTgt>
                                        </p:tgtEl>
                                      </p:cBhvr>
                                    </p:animEffect>
                                    <p:anim calcmode="lin" valueType="num">
                                      <p:cBhvr>
                                        <p:cTn id="20"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1" dur="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5">
                                            <p:txEl>
                                              <p:pRg st="1" end="1"/>
                                            </p:txEl>
                                          </p:spTgt>
                                        </p:tgtEl>
                                        <p:attrNameLst>
                                          <p:attrName>style.visibility</p:attrName>
                                        </p:attrNameLst>
                                      </p:cBhvr>
                                      <p:to>
                                        <p:strVal val="visible"/>
                                      </p:to>
                                    </p:set>
                                    <p:animEffect transition="in" filter="fade">
                                      <p:cBhvr>
                                        <p:cTn id="26" dur="500"/>
                                        <p:tgtEl>
                                          <p:spTgt spid="5">
                                            <p:txEl>
                                              <p:pRg st="1" end="1"/>
                                            </p:txEl>
                                          </p:spTgt>
                                        </p:tgtEl>
                                      </p:cBhvr>
                                    </p:animEffect>
                                    <p:anim calcmode="lin" valueType="num">
                                      <p:cBhvr>
                                        <p:cTn id="27"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8" dur="500" fill="hold"/>
                                        <p:tgtEl>
                                          <p:spTgt spid="5">
                                            <p:txEl>
                                              <p:pRg st="1" end="1"/>
                                            </p:txEl>
                                          </p:spTgt>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5">
                                            <p:txEl>
                                              <p:pRg st="2" end="2"/>
                                            </p:txEl>
                                          </p:spTgt>
                                        </p:tgtEl>
                                        <p:attrNameLst>
                                          <p:attrName>style.visibility</p:attrName>
                                        </p:attrNameLst>
                                      </p:cBhvr>
                                      <p:to>
                                        <p:strVal val="visible"/>
                                      </p:to>
                                    </p:set>
                                    <p:animEffect transition="in" filter="fade">
                                      <p:cBhvr>
                                        <p:cTn id="31" dur="500"/>
                                        <p:tgtEl>
                                          <p:spTgt spid="5">
                                            <p:txEl>
                                              <p:pRg st="2" end="2"/>
                                            </p:txEl>
                                          </p:spTgt>
                                        </p:tgtEl>
                                      </p:cBhvr>
                                    </p:animEffect>
                                    <p:anim calcmode="lin" valueType="num">
                                      <p:cBhvr>
                                        <p:cTn id="32"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33" dur="5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5">
                                            <p:txEl>
                                              <p:pRg st="3" end="3"/>
                                            </p:txEl>
                                          </p:spTgt>
                                        </p:tgtEl>
                                        <p:attrNameLst>
                                          <p:attrName>style.visibility</p:attrName>
                                        </p:attrNameLst>
                                      </p:cBhvr>
                                      <p:to>
                                        <p:strVal val="visible"/>
                                      </p:to>
                                    </p:set>
                                    <p:animEffect transition="in" filter="fade">
                                      <p:cBhvr>
                                        <p:cTn id="38" dur="500"/>
                                        <p:tgtEl>
                                          <p:spTgt spid="5">
                                            <p:txEl>
                                              <p:pRg st="3" end="3"/>
                                            </p:txEl>
                                          </p:spTgt>
                                        </p:tgtEl>
                                      </p:cBhvr>
                                    </p:animEffect>
                                    <p:anim calcmode="lin" valueType="num">
                                      <p:cBhvr>
                                        <p:cTn id="39"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40" dur="5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FFF6EA"/>
        </a:solidFill>
        <a:effectLst/>
      </p:bgPr>
    </p:bg>
    <p:spTree>
      <p:nvGrpSpPr>
        <p:cNvPr id="1" name=""/>
        <p:cNvGrpSpPr/>
        <p:nvPr/>
      </p:nvGrpSpPr>
      <p:grpSpPr>
        <a:xfrm>
          <a:off x="0" y="0"/>
          <a:ext cx="0" cy="0"/>
          <a:chOff x="0" y="0"/>
          <a:chExt cx="0" cy="0"/>
        </a:xfrm>
      </p:grpSpPr>
      <p:grpSp>
        <p:nvGrpSpPr>
          <p:cNvPr id="32" name="Group 31"/>
          <p:cNvGrpSpPr/>
          <p:nvPr/>
        </p:nvGrpSpPr>
        <p:grpSpPr>
          <a:xfrm>
            <a:off x="914400" y="266700"/>
            <a:ext cx="1905000" cy="1447800"/>
            <a:chOff x="1844842" y="8071184"/>
            <a:chExt cx="1981200" cy="1447800"/>
          </a:xfrm>
          <a:scene3d>
            <a:camera prst="orthographicFront">
              <a:rot lat="0" lon="0" rev="0"/>
            </a:camera>
            <a:lightRig rig="balanced" dir="t">
              <a:rot lat="0" lon="0" rev="8700000"/>
            </a:lightRig>
          </a:scene3d>
        </p:grpSpPr>
        <p:sp>
          <p:nvSpPr>
            <p:cNvPr id="29" name="Freeform 13"/>
            <p:cNvSpPr/>
            <p:nvPr/>
          </p:nvSpPr>
          <p:spPr>
            <a:xfrm flipH="1">
              <a:off x="1844842" y="8071184"/>
              <a:ext cx="1981200" cy="1447800"/>
            </a:xfrm>
            <a:custGeom>
              <a:avLst/>
              <a:gdLst/>
              <a:ahLst/>
              <a:cxnLst/>
              <a:rect l="l" t="t" r="r" b="b"/>
              <a:pathLst>
                <a:path w="2488341" h="2117352">
                  <a:moveTo>
                    <a:pt x="2488341" y="0"/>
                  </a:moveTo>
                  <a:lnTo>
                    <a:pt x="0" y="0"/>
                  </a:lnTo>
                  <a:lnTo>
                    <a:pt x="0" y="2117352"/>
                  </a:lnTo>
                  <a:lnTo>
                    <a:pt x="2488341" y="2117352"/>
                  </a:lnTo>
                  <a:lnTo>
                    <a:pt x="2488341" y="0"/>
                  </a:lnTo>
                  <a:close/>
                </a:path>
              </a:pathLst>
            </a:custGeom>
            <a:blipFill>
              <a:blip r:embed="rId2">
                <a:extLst>
                  <a:ext uri="{96DAC541-7B7A-43D3-8B79-37D633B846F1}">
                    <asvg:svgBlip xmlns="" xmlns:asvg="http://schemas.microsoft.com/office/drawing/2016/SVG/main" r:embed="rId7"/>
                  </a:ext>
                </a:extLst>
              </a:blip>
              <a:stretch>
                <a:fillRect/>
              </a:stretch>
            </a:blipFill>
            <a:ln>
              <a:noFill/>
            </a:ln>
            <a:effectLst>
              <a:outerShdw blurRad="44450" dist="27940" dir="5400000" algn="ctr">
                <a:srgbClr val="000000">
                  <a:alpha val="32000"/>
                </a:srgbClr>
              </a:outerShdw>
            </a:effectLst>
            <a:sp3d>
              <a:bevelT w="190500" h="38100"/>
            </a:sp3d>
          </p:spPr>
        </p:sp>
        <p:sp>
          <p:nvSpPr>
            <p:cNvPr id="31" name="Rectangle 30"/>
            <p:cNvSpPr/>
            <p:nvPr/>
          </p:nvSpPr>
          <p:spPr>
            <a:xfrm>
              <a:off x="2190458" y="8338717"/>
              <a:ext cx="1435726" cy="738664"/>
            </a:xfrm>
            <a:prstGeom prst="rect">
              <a:avLst/>
            </a:prstGeom>
            <a:ln>
              <a:noFill/>
            </a:ln>
            <a:effectLst>
              <a:outerShdw blurRad="44450" dist="27940" dir="5400000" algn="ctr">
                <a:srgbClr val="000000">
                  <a:alpha val="32000"/>
                </a:srgbClr>
              </a:outerShdw>
            </a:effectLst>
            <a:sp3d>
              <a:bevelT w="190500" h="38100"/>
            </a:sp3d>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0" cap="none" spc="0" normalizeH="0" baseline="0" noProof="0" smtClean="0">
                  <a:ln>
                    <a:noFill/>
                  </a:ln>
                  <a:solidFill>
                    <a:prstClr val="black"/>
                  </a:solidFill>
                  <a:effectLst/>
                  <a:uLnTx/>
                  <a:uFillTx/>
                  <a:latin typeface="Arial"/>
                  <a:ea typeface="+mn-ea"/>
                  <a:cs typeface="Arial" panose="020B0604020202020204" pitchFamily="34" charset="0"/>
                  <a:sym typeface="Arial"/>
                </a:rPr>
                <a:t>Giải:</a:t>
              </a:r>
              <a:endParaRPr kumimoji="0" lang="en-US" sz="4200" b="1" i="0" u="none" strike="noStrike" kern="1200" cap="none" spc="0" normalizeH="0" baseline="0" noProof="0">
                <a:ln>
                  <a:noFill/>
                </a:ln>
                <a:solidFill>
                  <a:prstClr val="black"/>
                </a:solidFill>
                <a:effectLst/>
                <a:uLnTx/>
                <a:uFillTx/>
                <a:latin typeface="Calibri"/>
                <a:ea typeface="+mn-ea"/>
                <a:cs typeface="+mn-cs"/>
              </a:endParaRPr>
            </a:p>
          </p:txBody>
        </p:sp>
      </p:grpSp>
      <mc:AlternateContent xmlns:mc="http://schemas.openxmlformats.org/markup-compatibility/2006" xmlns:a14="http://schemas.microsoft.com/office/drawing/2010/main">
        <mc:Choice Requires="a14">
          <p:sp>
            <p:nvSpPr>
              <p:cNvPr id="5" name="Rectangle 4"/>
              <p:cNvSpPr/>
              <p:nvPr/>
            </p:nvSpPr>
            <p:spPr>
              <a:xfrm>
                <a:off x="914400" y="4305300"/>
                <a:ext cx="16469227" cy="5909310"/>
              </a:xfrm>
              <a:prstGeom prst="rect">
                <a:avLst/>
              </a:prstGeom>
            </p:spPr>
            <p:txBody>
              <a:bodyPr wrap="square">
                <a:spAutoFit/>
              </a:bodyPr>
              <a:lstStyle/>
              <a:p>
                <a:pPr lvl="0" algn="just">
                  <a:lnSpc>
                    <a:spcPct val="150000"/>
                  </a:lnSpc>
                  <a:defRPr/>
                </a:pPr>
                <a:r>
                  <a:rPr lang="en-US" sz="4200">
                    <a:solidFill>
                      <a:prstClr val="black"/>
                    </a:solidFill>
                    <a:latin typeface="Arial" panose="020B0604020202020204" pitchFamily="34" charset="0"/>
                    <a:ea typeface="Calibri" panose="020F0502020204030204" pitchFamily="34" charset="0"/>
                    <a:cs typeface="Arial" panose="020B0604020202020204" pitchFamily="34" charset="0"/>
                  </a:rPr>
                  <a:t>Áp dụng định lí Pythagore cho </a:t>
                </a:r>
                <a14:m>
                  <m:oMath xmlns:m="http://schemas.openxmlformats.org/officeDocument/2006/math">
                    <m:r>
                      <a:rPr lang="en-US" sz="42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42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𝐴𝑂𝐻</m:t>
                    </m:r>
                  </m:oMath>
                </a14:m>
                <a:r>
                  <a:rPr lang="en-US" sz="4200">
                    <a:solidFill>
                      <a:prstClr val="black"/>
                    </a:solidFill>
                    <a:latin typeface="Arial" panose="020B0604020202020204" pitchFamily="34" charset="0"/>
                    <a:ea typeface="Calibri" panose="020F0502020204030204" pitchFamily="34" charset="0"/>
                    <a:cs typeface="Arial" panose="020B0604020202020204" pitchFamily="34" charset="0"/>
                  </a:rPr>
                  <a:t> vuông tại </a:t>
                </a:r>
                <a14:m>
                  <m:oMath xmlns:m="http://schemas.openxmlformats.org/officeDocument/2006/math">
                    <m:r>
                      <a:rPr lang="en-US" sz="42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𝐻</m:t>
                    </m:r>
                  </m:oMath>
                </a14:m>
                <a:r>
                  <a:rPr lang="en-US" sz="4200">
                    <a:solidFill>
                      <a:prstClr val="black"/>
                    </a:solidFill>
                    <a:latin typeface="Arial" panose="020B0604020202020204" pitchFamily="34" charset="0"/>
                    <a:ea typeface="Calibri" panose="020F0502020204030204" pitchFamily="34" charset="0"/>
                    <a:cs typeface="Arial" panose="020B0604020202020204" pitchFamily="34" charset="0"/>
                  </a:rPr>
                  <a:t>, ta có </a:t>
                </a:r>
                <a:endParaRPr lang="en-US" sz="4200" smtClean="0">
                  <a:solidFill>
                    <a:prstClr val="black"/>
                  </a:solidFill>
                  <a:latin typeface="Arial" panose="020B0604020202020204" pitchFamily="34" charset="0"/>
                  <a:ea typeface="Calibri" panose="020F0502020204030204" pitchFamily="34" charset="0"/>
                  <a:cs typeface="Arial" panose="020B0604020202020204" pitchFamily="34" charset="0"/>
                </a:endParaRPr>
              </a:p>
              <a:p>
                <a:pPr marL="4748213" lvl="0">
                  <a:lnSpc>
                    <a:spcPct val="150000"/>
                  </a:lnSpc>
                  <a:defRPr/>
                </a:pPr>
                <a14:m>
                  <m:oMath xmlns:m="http://schemas.openxmlformats.org/officeDocument/2006/math">
                    <m:r>
                      <a:rPr lang="en-US" sz="42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𝐴</m:t>
                    </m:r>
                    <m:sSup>
                      <m:sSupPr>
                        <m:ctrlPr>
                          <a:rPr lang="en-US" sz="42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2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𝑂</m:t>
                        </m:r>
                      </m:e>
                      <m:sup>
                        <m:r>
                          <a:rPr lang="en-US" sz="42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r>
                      <a:rPr lang="en-US" sz="42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42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𝐴</m:t>
                    </m:r>
                    <m:sSup>
                      <m:sSupPr>
                        <m:ctrlPr>
                          <a:rPr lang="en-US" sz="42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2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𝐻</m:t>
                        </m:r>
                      </m:e>
                      <m:sup>
                        <m:r>
                          <a:rPr lang="en-US" sz="42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r>
                      <a:rPr lang="en-US" sz="42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42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𝑂</m:t>
                    </m:r>
                    <m:sSup>
                      <m:sSupPr>
                        <m:ctrlPr>
                          <a:rPr lang="en-US" sz="42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2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𝐻</m:t>
                        </m:r>
                      </m:e>
                      <m:sup>
                        <m:r>
                          <a:rPr lang="en-US" sz="42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oMath>
                </a14:m>
                <a:r>
                  <a:rPr lang="en-US" sz="4200">
                    <a:solidFill>
                      <a:prstClr val="black"/>
                    </a:solidFill>
                    <a:latin typeface="Arial" panose="020B0604020202020204" pitchFamily="34" charset="0"/>
                    <a:ea typeface="Calibri" panose="020F0502020204030204" pitchFamily="34" charset="0"/>
                    <a:cs typeface="Arial" panose="020B0604020202020204" pitchFamily="34" charset="0"/>
                  </a:rPr>
                  <a:t> </a:t>
                </a:r>
              </a:p>
              <a:p>
                <a:pPr marL="4748213" lvl="0">
                  <a:lnSpc>
                    <a:spcPct val="150000"/>
                  </a:lnSpc>
                  <a:defRPr/>
                </a:pPr>
                <a14:m>
                  <m:oMath xmlns:m="http://schemas.openxmlformats.org/officeDocument/2006/math">
                    <m:r>
                      <a:rPr lang="en-US" sz="42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𝐴</m:t>
                    </m:r>
                    <m:sSup>
                      <m:sSupPr>
                        <m:ctrlPr>
                          <a:rPr lang="en-US" sz="42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2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𝐻</m:t>
                        </m:r>
                      </m:e>
                      <m:sup>
                        <m:r>
                          <a:rPr lang="en-US" sz="42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r>
                      <a:rPr lang="en-US" sz="42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42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𝐴</m:t>
                    </m:r>
                    <m:sSup>
                      <m:sSupPr>
                        <m:ctrlPr>
                          <a:rPr lang="en-US" sz="42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2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𝑂</m:t>
                        </m:r>
                      </m:e>
                      <m:sup>
                        <m:r>
                          <a:rPr lang="en-US" sz="42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r>
                      <a:rPr lang="en-US" sz="42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42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𝑂</m:t>
                    </m:r>
                    <m:sSup>
                      <m:sSupPr>
                        <m:ctrlPr>
                          <a:rPr lang="en-US" sz="42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2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𝐻</m:t>
                        </m:r>
                      </m:e>
                      <m:sup>
                        <m:r>
                          <a:rPr lang="en-US" sz="42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r>
                      <a:rPr lang="en-US" sz="42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42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200" i="1">
                            <a:solidFill>
                              <a:prstClr val="black"/>
                            </a:solidFill>
                            <a:latin typeface="Cambria Math" panose="02040503050406030204" pitchFamily="18" charset="0"/>
                            <a:ea typeface="Calibri" panose="020F0502020204030204" pitchFamily="34" charset="0"/>
                            <a:cs typeface="Times New Roman" panose="02020603050405020304" pitchFamily="18" charset="0"/>
                          </a:rPr>
                          <m:t>42400</m:t>
                        </m:r>
                      </m:e>
                      <m:sup>
                        <m:r>
                          <a:rPr lang="en-US" sz="42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r>
                      <a:rPr lang="en-US" sz="42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42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200" i="1">
                            <a:solidFill>
                              <a:prstClr val="black"/>
                            </a:solidFill>
                            <a:latin typeface="Cambria Math" panose="02040503050406030204" pitchFamily="18" charset="0"/>
                            <a:ea typeface="Calibri" panose="020F0502020204030204" pitchFamily="34" charset="0"/>
                            <a:cs typeface="Times New Roman" panose="02020603050405020304" pitchFamily="18" charset="0"/>
                          </a:rPr>
                          <m:t>6400</m:t>
                        </m:r>
                      </m:e>
                      <m:sup>
                        <m:r>
                          <a:rPr lang="en-US" sz="42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oMath>
                </a14:m>
                <a:r>
                  <a:rPr lang="en-US" sz="4200">
                    <a:solidFill>
                      <a:prstClr val="black"/>
                    </a:solidFill>
                    <a:latin typeface="Arial" panose="020B0604020202020204" pitchFamily="34" charset="0"/>
                    <a:ea typeface="Calibri" panose="020F0502020204030204" pitchFamily="34" charset="0"/>
                    <a:cs typeface="Arial" panose="020B0604020202020204" pitchFamily="34" charset="0"/>
                  </a:rPr>
                  <a:t> </a:t>
                </a:r>
                <a:endParaRPr lang="en-US" sz="4200" smtClean="0">
                  <a:solidFill>
                    <a:prstClr val="black"/>
                  </a:solidFill>
                  <a:latin typeface="Arial" panose="020B0604020202020204" pitchFamily="34" charset="0"/>
                  <a:ea typeface="Calibri" panose="020F0502020204030204" pitchFamily="34" charset="0"/>
                  <a:cs typeface="Arial" panose="020B0604020202020204" pitchFamily="34" charset="0"/>
                </a:endParaRPr>
              </a:p>
              <a:p>
                <a:pPr marL="4748213" lvl="0">
                  <a:lnSpc>
                    <a:spcPct val="150000"/>
                  </a:lnSpc>
                  <a:defRPr/>
                </a:pPr>
                <a14:m>
                  <m:oMath xmlns:m="http://schemas.openxmlformats.org/officeDocument/2006/math">
                    <m:r>
                      <a:rPr lang="en-US" sz="42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𝐴𝐻</m:t>
                    </m:r>
                    <m:r>
                      <a:rPr lang="en-US" sz="4200" i="1">
                        <a:solidFill>
                          <a:prstClr val="black"/>
                        </a:solidFill>
                        <a:latin typeface="Cambria Math" panose="02040503050406030204" pitchFamily="18" charset="0"/>
                        <a:ea typeface="Calibri" panose="020F0502020204030204" pitchFamily="34" charset="0"/>
                        <a:cs typeface="Times New Roman" panose="02020603050405020304" pitchFamily="18" charset="0"/>
                      </a:rPr>
                      <m:t>≈41914 </m:t>
                    </m:r>
                    <m:r>
                      <a:rPr lang="en-US" sz="42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𝑘𝑚</m:t>
                    </m:r>
                  </m:oMath>
                </a14:m>
                <a:r>
                  <a:rPr lang="en-US" sz="4200">
                    <a:solidFill>
                      <a:prstClr val="black"/>
                    </a:solidFill>
                    <a:latin typeface="Arial" panose="020B0604020202020204" pitchFamily="34" charset="0"/>
                    <a:ea typeface="Calibri" panose="020F0502020204030204" pitchFamily="34" charset="0"/>
                    <a:cs typeface="Arial" panose="020B0604020202020204" pitchFamily="34" charset="0"/>
                  </a:rPr>
                  <a:t> </a:t>
                </a:r>
              </a:p>
              <a:p>
                <a:pPr lvl="0" algn="just">
                  <a:lnSpc>
                    <a:spcPct val="150000"/>
                  </a:lnSpc>
                  <a:defRPr/>
                </a:pPr>
                <a:r>
                  <a:rPr lang="en-US" sz="4200">
                    <a:solidFill>
                      <a:prstClr val="black"/>
                    </a:solidFill>
                    <a:latin typeface="Arial" panose="020B0604020202020204" pitchFamily="34" charset="0"/>
                    <a:ea typeface="Calibri" panose="020F0502020204030204" pitchFamily="34" charset="0"/>
                    <a:cs typeface="Arial" panose="020B0604020202020204" pitchFamily="34" charset="0"/>
                  </a:rPr>
                  <a:t>Vậy vị trí xa nhất Trên Trái Đất có thể nhận được tín hiệu của vệ tinh cách vệ tinh khoảng </a:t>
                </a:r>
                <a14:m>
                  <m:oMath xmlns:m="http://schemas.openxmlformats.org/officeDocument/2006/math">
                    <m:r>
                      <a:rPr lang="en-US" sz="4200" i="1">
                        <a:solidFill>
                          <a:prstClr val="black"/>
                        </a:solidFill>
                        <a:latin typeface="Cambria Math" panose="02040503050406030204" pitchFamily="18" charset="0"/>
                        <a:ea typeface="Calibri" panose="020F0502020204030204" pitchFamily="34" charset="0"/>
                        <a:cs typeface="Arial" panose="020B0604020202020204" pitchFamily="34" charset="0"/>
                      </a:rPr>
                      <m:t>41 914 </m:t>
                    </m:r>
                    <m:r>
                      <a:rPr lang="en-US" sz="4200" i="1">
                        <a:solidFill>
                          <a:prstClr val="black"/>
                        </a:solidFill>
                        <a:latin typeface="Cambria Math" panose="02040503050406030204" pitchFamily="18" charset="0"/>
                        <a:ea typeface="Calibri" panose="020F0502020204030204" pitchFamily="34" charset="0"/>
                        <a:cs typeface="Arial" panose="020B0604020202020204" pitchFamily="34" charset="0"/>
                      </a:rPr>
                      <m:t>𝑘𝑚</m:t>
                    </m:r>
                    <m:r>
                      <a:rPr lang="en-US" sz="4200" i="1">
                        <a:solidFill>
                          <a:prstClr val="black"/>
                        </a:solidFill>
                        <a:latin typeface="Cambria Math" panose="02040503050406030204" pitchFamily="18" charset="0"/>
                        <a:ea typeface="Calibri" panose="020F0502020204030204" pitchFamily="34" charset="0"/>
                        <a:cs typeface="Arial" panose="020B0604020202020204" pitchFamily="34" charset="0"/>
                      </a:rPr>
                      <m:t>.</m:t>
                    </m:r>
                  </m:oMath>
                </a14:m>
                <a:endParaRPr lang="en-US" sz="42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914400" y="4305300"/>
                <a:ext cx="16469227" cy="5909310"/>
              </a:xfrm>
              <a:prstGeom prst="rect">
                <a:avLst/>
              </a:prstGeom>
              <a:blipFill>
                <a:blip r:embed="rId8"/>
                <a:stretch>
                  <a:fillRect l="-1406" r="-1406" b="-1753"/>
                </a:stretch>
              </a:blipFill>
            </p:spPr>
            <p:txBody>
              <a:bodyPr/>
              <a:lstStyle/>
              <a:p>
                <a:r>
                  <a:rPr lang="en-US">
                    <a:noFill/>
                  </a:rPr>
                  <a:t> </a:t>
                </a:r>
              </a:p>
            </p:txBody>
          </p:sp>
        </mc:Fallback>
      </mc:AlternateContent>
      <p:pic>
        <p:nvPicPr>
          <p:cNvPr id="12" name="Picture 11"/>
          <p:cNvPicPr>
            <a:picLocks noChangeAspect="1"/>
          </p:cNvPicPr>
          <p:nvPr/>
        </p:nvPicPr>
        <p:blipFill>
          <a:blip r:embed="rId9">
            <a:extLst>
              <a:ext uri="{BEBA8EAE-BF5A-486C-A8C5-ECC9F3942E4B}">
                <a14:imgProps xmlns:a14="http://schemas.microsoft.com/office/drawing/2010/main">
                  <a14:imgLayer r:embed="rId10">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rot="16200000">
            <a:off x="7588468" y="-3061756"/>
            <a:ext cx="3505722" cy="10757858"/>
          </a:xfrm>
          <a:prstGeom prst="rect">
            <a:avLst/>
          </a:prstGeom>
        </p:spPr>
      </p:pic>
      <p:sp>
        <p:nvSpPr>
          <p:cNvPr id="16" name="Freeform 14"/>
          <p:cNvSpPr/>
          <p:nvPr/>
        </p:nvSpPr>
        <p:spPr>
          <a:xfrm rot="19287672">
            <a:off x="16719114" y="17405"/>
            <a:ext cx="1816444" cy="2936991"/>
          </a:xfrm>
          <a:custGeom>
            <a:avLst/>
            <a:gdLst/>
            <a:ahLst/>
            <a:cxnLst/>
            <a:rect l="l" t="t" r="r" b="b"/>
            <a:pathLst>
              <a:path w="1256884" h="2057400">
                <a:moveTo>
                  <a:pt x="0" y="0"/>
                </a:moveTo>
                <a:lnTo>
                  <a:pt x="1256885" y="0"/>
                </a:lnTo>
                <a:lnTo>
                  <a:pt x="1256885" y="2057400"/>
                </a:lnTo>
                <a:lnTo>
                  <a:pt x="0" y="2057400"/>
                </a:lnTo>
                <a:lnTo>
                  <a:pt x="0" y="0"/>
                </a:lnTo>
                <a:close/>
              </a:path>
            </a:pathLst>
          </a:custGeom>
          <a:blipFill>
            <a:blip r:embed="rId11">
              <a:extLst>
                <a:ext uri="{96DAC541-7B7A-43D3-8B79-37D633B846F1}">
                  <asvg:svgBlip xmlns="" xmlns:asvg="http://schemas.microsoft.com/office/drawing/2016/SVG/main" r:embed="rId13"/>
                </a:ext>
              </a:extLst>
            </a:blip>
            <a:stretch>
              <a:fillRect/>
            </a:stretch>
          </a:blipFill>
        </p:spPr>
      </p:sp>
    </p:spTree>
    <p:extLst>
      <p:ext uri="{BB962C8B-B14F-4D97-AF65-F5344CB8AC3E}">
        <p14:creationId xmlns:p14="http://schemas.microsoft.com/office/powerpoint/2010/main" val="352472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anim calcmode="lin" valueType="num">
                                      <p:cBhvr>
                                        <p:cTn id="8"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5">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anim calcmode="lin" valueType="num">
                                      <p:cBhvr>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4" dur="500" fill="hold"/>
                                        <p:tgtEl>
                                          <p:spTgt spid="5">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anim calcmode="lin" valueType="num">
                                      <p:cBhvr>
                                        <p:cTn id="18"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9" dur="500" fill="hold"/>
                                        <p:tgtEl>
                                          <p:spTgt spid="5">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anim calcmode="lin" valueType="num">
                                      <p:cBhvr>
                                        <p:cTn id="23"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24" dur="5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5">
                                            <p:txEl>
                                              <p:pRg st="4" end="4"/>
                                            </p:txEl>
                                          </p:spTgt>
                                        </p:tgtEl>
                                        <p:attrNameLst>
                                          <p:attrName>style.visibility</p:attrName>
                                        </p:attrNameLst>
                                      </p:cBhvr>
                                      <p:to>
                                        <p:strVal val="visible"/>
                                      </p:to>
                                    </p:set>
                                    <p:animEffect transition="in" filter="randombar(horizontal)">
                                      <p:cBhvr>
                                        <p:cTn id="29"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FFF6EA"/>
        </a:solidFill>
        <a:effectLst/>
      </p:bgPr>
    </p:bg>
    <p:spTree>
      <p:nvGrpSpPr>
        <p:cNvPr id="1" name=""/>
        <p:cNvGrpSpPr/>
        <p:nvPr/>
      </p:nvGrpSpPr>
      <p:grpSpPr>
        <a:xfrm>
          <a:off x="0" y="0"/>
          <a:ext cx="0" cy="0"/>
          <a:chOff x="0" y="0"/>
          <a:chExt cx="0" cy="0"/>
        </a:xfrm>
      </p:grpSpPr>
      <p:grpSp>
        <p:nvGrpSpPr>
          <p:cNvPr id="6" name="Group 6"/>
          <p:cNvGrpSpPr/>
          <p:nvPr/>
        </p:nvGrpSpPr>
        <p:grpSpPr>
          <a:xfrm>
            <a:off x="-637674" y="419100"/>
            <a:ext cx="19581804" cy="9412720"/>
            <a:chOff x="0" y="0"/>
            <a:chExt cx="5157348" cy="1771366"/>
          </a:xfrm>
        </p:grpSpPr>
        <p:sp>
          <p:nvSpPr>
            <p:cNvPr id="7" name="Freeform 7"/>
            <p:cNvSpPr/>
            <p:nvPr/>
          </p:nvSpPr>
          <p:spPr>
            <a:xfrm>
              <a:off x="0" y="0"/>
              <a:ext cx="5157348" cy="1771366"/>
            </a:xfrm>
            <a:custGeom>
              <a:avLst/>
              <a:gdLst/>
              <a:ahLst/>
              <a:cxnLst/>
              <a:rect l="l" t="t" r="r" b="b"/>
              <a:pathLst>
                <a:path w="5157348" h="1771366">
                  <a:moveTo>
                    <a:pt x="0" y="0"/>
                  </a:moveTo>
                  <a:lnTo>
                    <a:pt x="5157348" y="0"/>
                  </a:lnTo>
                  <a:lnTo>
                    <a:pt x="5157348" y="1771366"/>
                  </a:lnTo>
                  <a:lnTo>
                    <a:pt x="0" y="1771366"/>
                  </a:lnTo>
                  <a:close/>
                </a:path>
              </a:pathLst>
            </a:custGeom>
            <a:solidFill>
              <a:srgbClr val="FFFFFF"/>
            </a:solidFill>
            <a:ln w="95250" cap="sq">
              <a:solidFill>
                <a:srgbClr val="383E48"/>
              </a:solidFill>
              <a:prstDash val="solid"/>
              <a:miter/>
            </a:ln>
          </p:spPr>
        </p:sp>
        <p:sp>
          <p:nvSpPr>
            <p:cNvPr id="8" name="TextBox 8"/>
            <p:cNvSpPr txBox="1"/>
            <p:nvPr/>
          </p:nvSpPr>
          <p:spPr>
            <a:xfrm>
              <a:off x="0" y="-38100"/>
              <a:ext cx="5157348" cy="1809466"/>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Freeform 13"/>
          <p:cNvSpPr/>
          <p:nvPr/>
        </p:nvSpPr>
        <p:spPr>
          <a:xfrm rot="318364" flipH="1">
            <a:off x="16778057" y="7162684"/>
            <a:ext cx="938028" cy="2514831"/>
          </a:xfrm>
          <a:custGeom>
            <a:avLst/>
            <a:gdLst/>
            <a:ahLst/>
            <a:cxnLst/>
            <a:rect l="l" t="t" r="r" b="b"/>
            <a:pathLst>
              <a:path w="2151102" h="5945256">
                <a:moveTo>
                  <a:pt x="2151102" y="0"/>
                </a:moveTo>
                <a:lnTo>
                  <a:pt x="0" y="0"/>
                </a:lnTo>
                <a:lnTo>
                  <a:pt x="0" y="5945256"/>
                </a:lnTo>
                <a:lnTo>
                  <a:pt x="2151102" y="5945256"/>
                </a:lnTo>
                <a:lnTo>
                  <a:pt x="2151102" y="0"/>
                </a:lnTo>
                <a:close/>
              </a:path>
            </a:pathLst>
          </a:custGeom>
          <a:blipFill>
            <a:blip r:embed="rId2">
              <a:extLst>
                <a:ext uri="{96DAC541-7B7A-43D3-8B79-37D633B846F1}">
                  <asvg:svgBlip xmlns="" xmlns:asvg="http://schemas.microsoft.com/office/drawing/2016/SVG/main" r:embed="rId7"/>
                </a:ext>
              </a:extLst>
            </a:blip>
            <a:stretch>
              <a:fillRect/>
            </a:stretch>
          </a:blipFill>
        </p:spPr>
      </p:sp>
      <p:grpSp>
        <p:nvGrpSpPr>
          <p:cNvPr id="12" name="Group 11"/>
          <p:cNvGrpSpPr/>
          <p:nvPr/>
        </p:nvGrpSpPr>
        <p:grpSpPr>
          <a:xfrm>
            <a:off x="332874" y="723900"/>
            <a:ext cx="17531263" cy="8734775"/>
            <a:chOff x="332874" y="786117"/>
            <a:chExt cx="17531263" cy="8734775"/>
          </a:xfrm>
        </p:grpSpPr>
        <p:sp>
          <p:nvSpPr>
            <p:cNvPr id="11" name="Rectangle 10"/>
            <p:cNvSpPr/>
            <p:nvPr/>
          </p:nvSpPr>
          <p:spPr>
            <a:xfrm>
              <a:off x="332874" y="786117"/>
              <a:ext cx="10093333" cy="3671583"/>
            </a:xfrm>
            <a:prstGeom prst="rect">
              <a:avLst/>
            </a:prstGeom>
          </p:spPr>
          <p:txBody>
            <a:bodyPr wrap="square">
              <a:spAutoFit/>
            </a:bodyPr>
            <a:lstStyle/>
            <a:p>
              <a:pPr lvl="0" algn="just">
                <a:lnSpc>
                  <a:spcPct val="150000"/>
                </a:lnSpc>
                <a:spcBef>
                  <a:spcPts val="600"/>
                </a:spcBef>
                <a:spcAft>
                  <a:spcPts val="600"/>
                </a:spcAft>
                <a:buClr>
                  <a:srgbClr val="000000"/>
                </a:buClr>
                <a:defRPr/>
              </a:pPr>
              <a:r>
                <a:rPr kumimoji="0" lang="vi-VN" sz="4000" b="1" i="0" u="none" strike="noStrike" kern="1200" cap="none" spc="0" normalizeH="0" baseline="0" noProof="0" smtClean="0">
                  <a:ln>
                    <a:noFill/>
                  </a:ln>
                  <a:solidFill>
                    <a:srgbClr val="1F497D"/>
                  </a:solidFill>
                  <a:effectLst/>
                  <a:uLnTx/>
                  <a:uFillTx/>
                  <a:latin typeface="Arial" panose="020B0604020202020204" pitchFamily="34" charset="0"/>
                  <a:cs typeface="Arial" panose="020B0604020202020204" pitchFamily="34" charset="0"/>
                  <a:sym typeface="Arial"/>
                </a:rPr>
                <a:t>Bài </a:t>
              </a:r>
              <a:r>
                <a:rPr kumimoji="0" lang="en-US" sz="4000" b="1" i="0" u="none" strike="noStrike" kern="1200" cap="none" spc="0" normalizeH="0" baseline="0" noProof="0" smtClean="0">
                  <a:ln>
                    <a:noFill/>
                  </a:ln>
                  <a:solidFill>
                    <a:srgbClr val="1F497D"/>
                  </a:solidFill>
                  <a:effectLst/>
                  <a:uLnTx/>
                  <a:uFillTx/>
                  <a:latin typeface="Arial" panose="020B0604020202020204" pitchFamily="34" charset="0"/>
                  <a:cs typeface="Arial" panose="020B0604020202020204" pitchFamily="34" charset="0"/>
                  <a:sym typeface="Arial"/>
                </a:rPr>
                <a:t>9</a:t>
              </a:r>
              <a:r>
                <a:rPr kumimoji="0" lang="vi-VN" sz="4000" b="1" i="0" u="none" strike="noStrike" kern="1200" cap="none" spc="0" normalizeH="0" baseline="0" noProof="0" smtClean="0">
                  <a:ln>
                    <a:noFill/>
                  </a:ln>
                  <a:solidFill>
                    <a:srgbClr val="1F497D"/>
                  </a:solidFill>
                  <a:effectLst/>
                  <a:uLnTx/>
                  <a:uFillTx/>
                  <a:latin typeface="Arial" panose="020B0604020202020204" pitchFamily="34" charset="0"/>
                  <a:cs typeface="Arial" panose="020B0604020202020204" pitchFamily="34" charset="0"/>
                  <a:sym typeface="Arial"/>
                </a:rPr>
                <a:t> (SGK</a:t>
              </a:r>
              <a:r>
                <a:rPr kumimoji="0" lang="en-US" sz="4000" b="1" i="0" u="none" strike="noStrike" kern="1200" cap="none" spc="0" normalizeH="0" baseline="0" noProof="0" smtClean="0">
                  <a:ln>
                    <a:noFill/>
                  </a:ln>
                  <a:solidFill>
                    <a:srgbClr val="1F497D"/>
                  </a:solidFill>
                  <a:effectLst/>
                  <a:uLnTx/>
                  <a:uFillTx/>
                  <a:latin typeface="Arial" panose="020B0604020202020204" pitchFamily="34" charset="0"/>
                  <a:cs typeface="Arial" panose="020B0604020202020204" pitchFamily="34" charset="0"/>
                  <a:sym typeface="Arial"/>
                </a:rPr>
                <a:t> – </a:t>
              </a:r>
              <a:r>
                <a:rPr kumimoji="0" lang="vi-VN" sz="4000" b="1" i="0" u="none" strike="noStrike" kern="1200" cap="none" spc="0" normalizeH="0" baseline="0" noProof="0" smtClean="0">
                  <a:ln>
                    <a:noFill/>
                  </a:ln>
                  <a:solidFill>
                    <a:srgbClr val="1F497D"/>
                  </a:solidFill>
                  <a:effectLst/>
                  <a:uLnTx/>
                  <a:uFillTx/>
                  <a:latin typeface="Arial" panose="020B0604020202020204" pitchFamily="34" charset="0"/>
                  <a:cs typeface="Arial" panose="020B0604020202020204" pitchFamily="34" charset="0"/>
                  <a:sym typeface="Arial"/>
                </a:rPr>
                <a:t>tr.</a:t>
              </a:r>
              <a:r>
                <a:rPr lang="en-US" sz="4000" b="1" kern="0" smtClean="0">
                  <a:solidFill>
                    <a:srgbClr val="1F497D"/>
                  </a:solidFill>
                  <a:latin typeface="Arial" panose="020B0604020202020204" pitchFamily="34" charset="0"/>
                  <a:cs typeface="Arial" panose="020B0604020202020204" pitchFamily="34" charset="0"/>
                  <a:sym typeface="Arial"/>
                </a:rPr>
                <a:t>1</a:t>
              </a:r>
              <a:r>
                <a:rPr kumimoji="0" lang="en-US" sz="4000" b="1" i="0" u="none" strike="noStrike" kern="0" cap="none" spc="0" normalizeH="0" baseline="0" noProof="0" smtClean="0">
                  <a:ln>
                    <a:noFill/>
                  </a:ln>
                  <a:solidFill>
                    <a:srgbClr val="1F497D"/>
                  </a:solidFill>
                  <a:effectLst/>
                  <a:uLnTx/>
                  <a:uFillTx/>
                  <a:latin typeface="Arial" panose="020B0604020202020204" pitchFamily="34" charset="0"/>
                  <a:cs typeface="Arial" panose="020B0604020202020204" pitchFamily="34" charset="0"/>
                  <a:sym typeface="Arial"/>
                </a:rPr>
                <a:t>27</a:t>
              </a:r>
              <a:r>
                <a:rPr kumimoji="0" lang="en-US" sz="4000" b="1" i="0" u="none" strike="noStrike" kern="1200" cap="none" spc="0" normalizeH="0" baseline="0" noProof="0" smtClean="0">
                  <a:ln>
                    <a:noFill/>
                  </a:ln>
                  <a:solidFill>
                    <a:srgbClr val="1F497D"/>
                  </a:solidFill>
                  <a:effectLst/>
                  <a:uLnTx/>
                  <a:uFillTx/>
                  <a:latin typeface="Arial" panose="020B0604020202020204" pitchFamily="34" charset="0"/>
                  <a:cs typeface="Arial" panose="020B0604020202020204" pitchFamily="34" charset="0"/>
                  <a:sym typeface="Arial"/>
                </a:rPr>
                <a:t>) </a:t>
              </a:r>
              <a:r>
                <a:rPr lang="vi-VN" sz="4000" kern="0">
                  <a:solidFill>
                    <a:prstClr val="black"/>
                  </a:solidFill>
                  <a:latin typeface="Arial"/>
                  <a:cs typeface="Arial" panose="020B0604020202020204" pitchFamily="34" charset="0"/>
                  <a:sym typeface="Arial"/>
                </a:rPr>
                <a:t>Để đo khoảng cách giữa hai điểm A và </a:t>
              </a:r>
              <a:r>
                <a:rPr lang="vi-VN" sz="4000" kern="0" smtClean="0">
                  <a:solidFill>
                    <a:prstClr val="black"/>
                  </a:solidFill>
                  <a:latin typeface="Arial"/>
                  <a:cs typeface="Arial" panose="020B0604020202020204" pitchFamily="34" charset="0"/>
                  <a:sym typeface="Arial"/>
                </a:rPr>
                <a:t>B</a:t>
              </a:r>
              <a:r>
                <a:rPr lang="en-US" sz="4000" kern="0" smtClean="0">
                  <a:solidFill>
                    <a:prstClr val="black"/>
                  </a:solidFill>
                  <a:latin typeface="Arial"/>
                  <a:cs typeface="Arial" panose="020B0604020202020204" pitchFamily="34" charset="0"/>
                  <a:sym typeface="Arial"/>
                </a:rPr>
                <a:t> </a:t>
              </a:r>
              <a:r>
                <a:rPr lang="vi-VN" sz="4000" kern="0" smtClean="0">
                  <a:solidFill>
                    <a:prstClr val="black"/>
                  </a:solidFill>
                  <a:latin typeface="Arial"/>
                  <a:cs typeface="Arial" panose="020B0604020202020204" pitchFamily="34" charset="0"/>
                  <a:sym typeface="Arial"/>
                </a:rPr>
                <a:t>không </a:t>
              </a:r>
              <a:r>
                <a:rPr lang="vi-VN" sz="4000" kern="0">
                  <a:solidFill>
                    <a:prstClr val="black"/>
                  </a:solidFill>
                  <a:latin typeface="Arial"/>
                  <a:cs typeface="Arial" panose="020B0604020202020204" pitchFamily="34" charset="0"/>
                  <a:sym typeface="Arial"/>
                </a:rPr>
                <a:t>tới được</a:t>
              </a:r>
              <a:r>
                <a:rPr lang="vi-VN" sz="4000" kern="0" smtClean="0">
                  <a:solidFill>
                    <a:prstClr val="black"/>
                  </a:solidFill>
                  <a:latin typeface="Arial"/>
                  <a:cs typeface="Arial" panose="020B0604020202020204" pitchFamily="34" charset="0"/>
                  <a:sym typeface="Arial"/>
                </a:rPr>
                <a:t>,</a:t>
              </a:r>
              <a:r>
                <a:rPr lang="en-US" sz="4000" kern="0" smtClean="0">
                  <a:solidFill>
                    <a:prstClr val="black"/>
                  </a:solidFill>
                  <a:latin typeface="Arial"/>
                  <a:cs typeface="Arial" panose="020B0604020202020204" pitchFamily="34" charset="0"/>
                  <a:sym typeface="Arial"/>
                </a:rPr>
                <a:t> </a:t>
              </a:r>
              <a:r>
                <a:rPr lang="vi-VN" sz="4000" kern="0" smtClean="0">
                  <a:solidFill>
                    <a:prstClr val="black"/>
                  </a:solidFill>
                  <a:latin typeface="Arial"/>
                  <a:cs typeface="Arial" panose="020B0604020202020204" pitchFamily="34" charset="0"/>
                  <a:sym typeface="Arial"/>
                </a:rPr>
                <a:t>một </a:t>
              </a:r>
              <a:r>
                <a:rPr lang="vi-VN" sz="4000" kern="0">
                  <a:solidFill>
                    <a:prstClr val="black"/>
                  </a:solidFill>
                  <a:latin typeface="Arial"/>
                  <a:cs typeface="Arial" panose="020B0604020202020204" pitchFamily="34" charset="0"/>
                  <a:sym typeface="Arial"/>
                </a:rPr>
                <a:t>người đứng ở điểm H sao cho B ở giữa A và H </a:t>
              </a:r>
              <a:r>
                <a:rPr lang="vi-VN" sz="4000" kern="0" smtClean="0">
                  <a:solidFill>
                    <a:prstClr val="black"/>
                  </a:solidFill>
                  <a:latin typeface="Arial"/>
                  <a:cs typeface="Arial" panose="020B0604020202020204" pitchFamily="34" charset="0"/>
                  <a:sym typeface="Arial"/>
                </a:rPr>
                <a:t>rồi</a:t>
              </a:r>
              <a:r>
                <a:rPr lang="en-US" sz="4000" kern="0" smtClean="0">
                  <a:solidFill>
                    <a:prstClr val="black"/>
                  </a:solidFill>
                  <a:latin typeface="Arial"/>
                  <a:cs typeface="Arial" panose="020B0604020202020204" pitchFamily="34" charset="0"/>
                  <a:sym typeface="Arial"/>
                </a:rPr>
                <a:t> </a:t>
              </a:r>
              <a:r>
                <a:rPr lang="vi-VN" sz="4000" kern="0" smtClean="0">
                  <a:solidFill>
                    <a:prstClr val="black"/>
                  </a:solidFill>
                  <a:latin typeface="Arial"/>
                  <a:cs typeface="Arial" panose="020B0604020202020204" pitchFamily="34" charset="0"/>
                  <a:sym typeface="Arial"/>
                </a:rPr>
                <a:t>dịch </a:t>
              </a:r>
              <a:r>
                <a:rPr lang="vi-VN" sz="4000" kern="0">
                  <a:solidFill>
                    <a:prstClr val="black"/>
                  </a:solidFill>
                  <a:latin typeface="Arial"/>
                  <a:cs typeface="Arial" panose="020B0604020202020204" pitchFamily="34" charset="0"/>
                  <a:sym typeface="Arial"/>
                </a:rPr>
                <a:t>chuyển đến điểm K sao </a:t>
              </a:r>
              <a:r>
                <a:rPr lang="vi-VN" sz="4000" kern="0" smtClean="0">
                  <a:solidFill>
                    <a:prstClr val="black"/>
                  </a:solidFill>
                  <a:latin typeface="Arial"/>
                  <a:cs typeface="Arial" panose="020B0604020202020204" pitchFamily="34" charset="0"/>
                  <a:sym typeface="Arial"/>
                </a:rPr>
                <a:t>cho</a:t>
              </a:r>
              <a:endParaRPr lang="en-US" sz="4000" kern="0" smtClean="0">
                <a:solidFill>
                  <a:prstClr val="black"/>
                </a:solidFill>
                <a:latin typeface="Arial"/>
                <a:cs typeface="Arial" panose="020B0604020202020204" pitchFamily="34" charset="0"/>
                <a:sym typeface="Arial"/>
              </a:endParaRPr>
            </a:p>
          </p:txBody>
        </p:sp>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201400" y="800100"/>
              <a:ext cx="6662737" cy="4016935"/>
            </a:xfrm>
            <a:prstGeom prst="rect">
              <a:avLst/>
            </a:prstGeom>
          </p:spPr>
        </p:pic>
        <mc:AlternateContent xmlns:mc="http://schemas.openxmlformats.org/markup-compatibility/2006" xmlns:a14="http://schemas.microsoft.com/office/drawing/2010/main">
          <mc:Choice Requires="a14">
            <p:sp>
              <p:nvSpPr>
                <p:cNvPr id="5" name="Rectangle 4"/>
                <p:cNvSpPr/>
                <p:nvPr/>
              </p:nvSpPr>
              <p:spPr>
                <a:xfrm>
                  <a:off x="332874" y="4457700"/>
                  <a:ext cx="17040726" cy="3142014"/>
                </a:xfrm>
                <a:prstGeom prst="rect">
                  <a:avLst/>
                </a:prstGeom>
              </p:spPr>
              <p:txBody>
                <a:bodyPr wrap="square">
                  <a:spAutoFit/>
                </a:bodyPr>
                <a:lstStyle/>
                <a:p>
                  <a:pPr lvl="0" algn="just">
                    <a:lnSpc>
                      <a:spcPct val="150000"/>
                    </a:lnSpc>
                    <a:spcBef>
                      <a:spcPts val="600"/>
                    </a:spcBef>
                    <a:spcAft>
                      <a:spcPts val="600"/>
                    </a:spcAft>
                    <a:buClr>
                      <a:srgbClr val="000000"/>
                    </a:buClr>
                    <a:defRPr/>
                  </a:pPr>
                  <a:r>
                    <a:rPr lang="vi-VN" sz="4000" kern="0">
                      <a:solidFill>
                        <a:prstClr val="black"/>
                      </a:solidFill>
                      <a:latin typeface="Arial"/>
                      <a:cs typeface="Arial" panose="020B0604020202020204" pitchFamily="34" charset="0"/>
                      <a:sym typeface="Arial"/>
                    </a:rPr>
                    <a:t>KH vuông góc với AB</a:t>
                  </a:r>
                  <a:r>
                    <a:rPr lang="en-US" sz="4000" kern="0">
                      <a:solidFill>
                        <a:prstClr val="black"/>
                      </a:solidFill>
                      <a:latin typeface="Arial"/>
                      <a:cs typeface="Arial" panose="020B0604020202020204" pitchFamily="34" charset="0"/>
                      <a:sym typeface="Arial"/>
                    </a:rPr>
                    <a:t> </a:t>
                  </a:r>
                  <a:r>
                    <a:rPr lang="vi-VN" sz="4000" kern="0">
                      <a:solidFill>
                        <a:prstClr val="black"/>
                      </a:solidFill>
                      <a:latin typeface="Arial"/>
                      <a:cs typeface="Arial" panose="020B0604020202020204" pitchFamily="34" charset="0"/>
                      <a:sym typeface="Arial"/>
                    </a:rPr>
                    <a:t>tại H, HK = a (m), ngắm nhìn A với </a:t>
                  </a:r>
                  <a14:m>
                    <m:oMath xmlns:m="http://schemas.openxmlformats.org/officeDocument/2006/math">
                      <m:acc>
                        <m:accPr>
                          <m:chr m:val="̂"/>
                          <m:ctrlPr>
                            <a:rPr lang="vi-VN" sz="4000" i="1" kern="0" smtClean="0">
                              <a:solidFill>
                                <a:prstClr val="black"/>
                              </a:solidFill>
                              <a:latin typeface="Cambria Math" panose="02040503050406030204" pitchFamily="18" charset="0"/>
                              <a:cs typeface="Arial" panose="020B0604020202020204" pitchFamily="34" charset="0"/>
                              <a:sym typeface="Arial"/>
                            </a:rPr>
                          </m:ctrlPr>
                        </m:accPr>
                        <m:e>
                          <m:r>
                            <m:rPr>
                              <m:nor/>
                            </m:rPr>
                            <a:rPr lang="vi-VN" sz="4000" kern="0">
                              <a:solidFill>
                                <a:prstClr val="black"/>
                              </a:solidFill>
                              <a:latin typeface="Arial"/>
                              <a:cs typeface="Arial" panose="020B0604020202020204" pitchFamily="34" charset="0"/>
                              <a:sym typeface="Arial"/>
                            </a:rPr>
                            <m:t>AKH</m:t>
                          </m:r>
                        </m:e>
                      </m:acc>
                    </m:oMath>
                  </a14:m>
                  <a:r>
                    <a:rPr lang="vi-VN" sz="4000" kern="0" smtClean="0">
                      <a:solidFill>
                        <a:prstClr val="black"/>
                      </a:solidFill>
                      <a:latin typeface="Arial"/>
                      <a:cs typeface="Arial" panose="020B0604020202020204" pitchFamily="34" charset="0"/>
                      <a:sym typeface="Arial"/>
                    </a:rPr>
                    <a:t> </a:t>
                  </a:r>
                  <a:r>
                    <a:rPr lang="vi-VN" sz="4000" kern="0">
                      <a:solidFill>
                        <a:prstClr val="black"/>
                      </a:solidFill>
                      <a:latin typeface="Arial"/>
                      <a:cs typeface="Arial" panose="020B0604020202020204" pitchFamily="34" charset="0"/>
                      <a:sym typeface="Arial"/>
                    </a:rPr>
                    <a:t>= </a:t>
                  </a:r>
                  <a14:m>
                    <m:oMath xmlns:m="http://schemas.openxmlformats.org/officeDocument/2006/math">
                      <m:r>
                        <a:rPr lang="vi-VN" sz="4000" i="1" kern="0" smtClean="0">
                          <a:solidFill>
                            <a:prstClr val="black"/>
                          </a:solidFill>
                          <a:latin typeface="Cambria Math" panose="02040503050406030204" pitchFamily="18" charset="0"/>
                          <a:ea typeface="Cambria Math" panose="02040503050406030204" pitchFamily="18" charset="0"/>
                          <a:cs typeface="Arial" panose="020B0604020202020204" pitchFamily="34" charset="0"/>
                          <a:sym typeface="Arial"/>
                        </a:rPr>
                        <m:t>𝛼</m:t>
                      </m:r>
                    </m:oMath>
                  </a14:m>
                  <a:r>
                    <a:rPr lang="vi-VN" sz="4000" kern="0">
                      <a:solidFill>
                        <a:prstClr val="black"/>
                      </a:solidFill>
                      <a:latin typeface="Arial"/>
                      <a:cs typeface="Arial" panose="020B0604020202020204" pitchFamily="34" charset="0"/>
                      <a:sym typeface="Arial"/>
                    </a:rPr>
                    <a:t>, ngắm </a:t>
                  </a:r>
                  <a:r>
                    <a:rPr lang="vi-VN" sz="4000" kern="0" smtClean="0">
                      <a:solidFill>
                        <a:prstClr val="black"/>
                      </a:solidFill>
                      <a:latin typeface="Arial"/>
                      <a:cs typeface="Arial" panose="020B0604020202020204" pitchFamily="34" charset="0"/>
                      <a:sym typeface="Arial"/>
                    </a:rPr>
                    <a:t>nhìn</a:t>
                  </a:r>
                  <a:r>
                    <a:rPr lang="en-US" sz="4000" kern="0" smtClean="0">
                      <a:solidFill>
                        <a:prstClr val="black"/>
                      </a:solidFill>
                      <a:latin typeface="Arial"/>
                      <a:cs typeface="Arial" panose="020B0604020202020204" pitchFamily="34" charset="0"/>
                      <a:sym typeface="Arial"/>
                    </a:rPr>
                    <a:t> </a:t>
                  </a:r>
                  <a:r>
                    <a:rPr lang="el-GR" sz="4000" kern="0" smtClean="0">
                      <a:solidFill>
                        <a:prstClr val="black"/>
                      </a:solidFill>
                      <a:latin typeface="Arial"/>
                      <a:cs typeface="Arial" panose="020B0604020202020204" pitchFamily="34" charset="0"/>
                      <a:sym typeface="Arial"/>
                    </a:rPr>
                    <a:t>Β ν</a:t>
                  </a:r>
                  <a:r>
                    <a:rPr lang="en-US" sz="4000" kern="0" smtClean="0">
                      <a:solidFill>
                        <a:prstClr val="black"/>
                      </a:solidFill>
                      <a:latin typeface="Arial"/>
                      <a:cs typeface="Arial" panose="020B0604020202020204" pitchFamily="34" charset="0"/>
                      <a:sym typeface="Arial"/>
                    </a:rPr>
                    <a:t>ới</a:t>
                  </a:r>
                  <a:r>
                    <a:rPr lang="el-GR" sz="4000" kern="0" smtClean="0">
                      <a:solidFill>
                        <a:prstClr val="black"/>
                      </a:solidFill>
                      <a:latin typeface="Arial"/>
                      <a:cs typeface="Arial" panose="020B0604020202020204" pitchFamily="34" charset="0"/>
                      <a:sym typeface="Arial"/>
                    </a:rPr>
                    <a:t> </a:t>
                  </a:r>
                  <a14:m>
                    <m:oMath xmlns:m="http://schemas.openxmlformats.org/officeDocument/2006/math">
                      <m:acc>
                        <m:accPr>
                          <m:chr m:val="̂"/>
                          <m:ctrlPr>
                            <a:rPr lang="el-GR" sz="4000" i="1" kern="0" smtClean="0">
                              <a:solidFill>
                                <a:prstClr val="black"/>
                              </a:solidFill>
                              <a:latin typeface="Cambria Math" panose="02040503050406030204" pitchFamily="18" charset="0"/>
                              <a:cs typeface="Arial" panose="020B0604020202020204" pitchFamily="34" charset="0"/>
                              <a:sym typeface="Arial"/>
                            </a:rPr>
                          </m:ctrlPr>
                        </m:accPr>
                        <m:e>
                          <m:r>
                            <m:rPr>
                              <m:nor/>
                            </m:rPr>
                            <a:rPr lang="el-GR" sz="4000" kern="0">
                              <a:solidFill>
                                <a:prstClr val="black"/>
                              </a:solidFill>
                              <a:latin typeface="Arial"/>
                              <a:cs typeface="Arial" panose="020B0604020202020204" pitchFamily="34" charset="0"/>
                              <a:sym typeface="Arial"/>
                            </a:rPr>
                            <m:t>ΒΚΗ</m:t>
                          </m:r>
                        </m:e>
                      </m:acc>
                    </m:oMath>
                  </a14:m>
                  <a:r>
                    <a:rPr lang="el-GR" sz="4000" kern="0" smtClean="0">
                      <a:solidFill>
                        <a:prstClr val="black"/>
                      </a:solidFill>
                      <a:latin typeface="Arial"/>
                      <a:cs typeface="Arial" panose="020B0604020202020204" pitchFamily="34" charset="0"/>
                      <a:sym typeface="Arial"/>
                    </a:rPr>
                    <a:t> </a:t>
                  </a:r>
                  <a:r>
                    <a:rPr lang="el-GR" sz="4000" kern="0">
                      <a:solidFill>
                        <a:prstClr val="black"/>
                      </a:solidFill>
                      <a:latin typeface="Arial"/>
                      <a:cs typeface="Arial" panose="020B0604020202020204" pitchFamily="34" charset="0"/>
                      <a:sym typeface="Arial"/>
                    </a:rPr>
                    <a:t>= </a:t>
                  </a:r>
                  <a14:m>
                    <m:oMath xmlns:m="http://schemas.openxmlformats.org/officeDocument/2006/math">
                      <m:r>
                        <a:rPr lang="el-GR" sz="4000" i="1" kern="0" smtClean="0">
                          <a:solidFill>
                            <a:prstClr val="black"/>
                          </a:solidFill>
                          <a:latin typeface="Cambria Math" panose="02040503050406030204" pitchFamily="18" charset="0"/>
                          <a:cs typeface="Arial" panose="020B0604020202020204" pitchFamily="34" charset="0"/>
                          <a:sym typeface="Arial"/>
                        </a:rPr>
                        <m:t>𝛽</m:t>
                      </m:r>
                    </m:oMath>
                  </a14:m>
                  <a:r>
                    <a:rPr lang="el-GR" sz="4000" kern="0">
                      <a:solidFill>
                        <a:prstClr val="black"/>
                      </a:solidFill>
                      <a:latin typeface="Arial"/>
                      <a:cs typeface="Arial" panose="020B0604020202020204" pitchFamily="34" charset="0"/>
                      <a:sym typeface="Arial"/>
                    </a:rPr>
                    <a:t> </a:t>
                  </a:r>
                  <a14:m>
                    <m:oMath xmlns:m="http://schemas.openxmlformats.org/officeDocument/2006/math">
                      <m:r>
                        <a:rPr lang="el-GR" sz="4000" i="1" kern="0" smtClean="0">
                          <a:solidFill>
                            <a:prstClr val="black"/>
                          </a:solidFill>
                          <a:latin typeface="Cambria Math" panose="02040503050406030204" pitchFamily="18" charset="0"/>
                          <a:cs typeface="Arial" panose="020B0604020202020204" pitchFamily="34" charset="0"/>
                          <a:sym typeface="Arial"/>
                        </a:rPr>
                        <m:t>(</m:t>
                      </m:r>
                      <m:r>
                        <a:rPr lang="el-GR" sz="4000" i="1" kern="0" smtClean="0">
                          <a:solidFill>
                            <a:prstClr val="black"/>
                          </a:solidFill>
                          <a:latin typeface="Cambria Math" panose="02040503050406030204" pitchFamily="18" charset="0"/>
                          <a:cs typeface="Arial" panose="020B0604020202020204" pitchFamily="34" charset="0"/>
                          <a:sym typeface="Arial"/>
                        </a:rPr>
                        <m:t>𝛼</m:t>
                      </m:r>
                      <m:r>
                        <a:rPr lang="el-GR" sz="4000" i="1" kern="0" smtClean="0">
                          <a:solidFill>
                            <a:prstClr val="black"/>
                          </a:solidFill>
                          <a:latin typeface="Cambria Math" panose="02040503050406030204" pitchFamily="18" charset="0"/>
                          <a:cs typeface="Arial" panose="020B0604020202020204" pitchFamily="34" charset="0"/>
                          <a:sym typeface="Arial"/>
                        </a:rPr>
                        <m:t>&gt;</m:t>
                      </m:r>
                      <m:r>
                        <a:rPr lang="el-GR" sz="4000" i="1" kern="0">
                          <a:solidFill>
                            <a:prstClr val="black"/>
                          </a:solidFill>
                          <a:latin typeface="Cambria Math" panose="02040503050406030204" pitchFamily="18" charset="0"/>
                          <a:cs typeface="Arial" panose="020B0604020202020204" pitchFamily="34" charset="0"/>
                          <a:sym typeface="Arial"/>
                        </a:rPr>
                        <m:t>𝛽</m:t>
                      </m:r>
                      <m:r>
                        <a:rPr lang="el-GR" sz="4000" i="1" kern="0" smtClean="0">
                          <a:solidFill>
                            <a:prstClr val="black"/>
                          </a:solidFill>
                          <a:latin typeface="Cambria Math" panose="02040503050406030204" pitchFamily="18" charset="0"/>
                          <a:cs typeface="Arial" panose="020B0604020202020204" pitchFamily="34" charset="0"/>
                          <a:sym typeface="Arial"/>
                        </a:rPr>
                        <m:t>).</m:t>
                      </m:r>
                    </m:oMath>
                  </a14:m>
                  <a:endParaRPr lang="en-US" sz="4000" kern="0" smtClean="0">
                    <a:solidFill>
                      <a:prstClr val="black"/>
                    </a:solidFill>
                    <a:latin typeface="Arial"/>
                    <a:cs typeface="Arial" panose="020B0604020202020204" pitchFamily="34" charset="0"/>
                    <a:sym typeface="Arial"/>
                  </a:endParaRPr>
                </a:p>
                <a:p>
                  <a:pPr lvl="0" algn="just">
                    <a:lnSpc>
                      <a:spcPct val="150000"/>
                    </a:lnSpc>
                    <a:spcBef>
                      <a:spcPts val="600"/>
                    </a:spcBef>
                    <a:spcAft>
                      <a:spcPts val="600"/>
                    </a:spcAft>
                    <a:buClr>
                      <a:srgbClr val="000000"/>
                    </a:buClr>
                    <a:defRPr/>
                  </a:pPr>
                  <a:r>
                    <a:rPr lang="vi-VN" sz="4000" kern="0" smtClean="0">
                      <a:solidFill>
                        <a:prstClr val="black"/>
                      </a:solidFill>
                      <a:latin typeface="Arial"/>
                      <a:cs typeface="Arial" panose="020B0604020202020204" pitchFamily="34" charset="0"/>
                      <a:sym typeface="Arial"/>
                    </a:rPr>
                    <a:t>a) Hãy </a:t>
                  </a:r>
                  <a:r>
                    <a:rPr lang="vi-VN" sz="4000" kern="0">
                      <a:solidFill>
                        <a:prstClr val="black"/>
                      </a:solidFill>
                      <a:latin typeface="Arial"/>
                      <a:cs typeface="Arial" panose="020B0604020202020204" pitchFamily="34" charset="0"/>
                      <a:sym typeface="Arial"/>
                    </a:rPr>
                    <a:t>biểu diễn AB theo a, </a:t>
                  </a:r>
                  <a14:m>
                    <m:oMath xmlns:m="http://schemas.openxmlformats.org/officeDocument/2006/math">
                      <m:r>
                        <a:rPr lang="vi-VN" sz="4000" i="1" kern="0">
                          <a:solidFill>
                            <a:prstClr val="black"/>
                          </a:solidFill>
                          <a:latin typeface="Cambria Math" panose="02040503050406030204" pitchFamily="18" charset="0"/>
                          <a:ea typeface="Cambria Math" panose="02040503050406030204" pitchFamily="18" charset="0"/>
                          <a:cs typeface="Arial" panose="020B0604020202020204" pitchFamily="34" charset="0"/>
                          <a:sym typeface="Arial"/>
                        </a:rPr>
                        <m:t>𝛼</m:t>
                      </m:r>
                    </m:oMath>
                  </a14:m>
                  <a:r>
                    <a:rPr lang="vi-VN" sz="4000" kern="0">
                      <a:solidFill>
                        <a:prstClr val="black"/>
                      </a:solidFill>
                      <a:latin typeface="Arial"/>
                      <a:cs typeface="Arial" panose="020B0604020202020204" pitchFamily="34" charset="0"/>
                      <a:sym typeface="Arial"/>
                    </a:rPr>
                    <a:t>, </a:t>
                  </a:r>
                  <a14:m>
                    <m:oMath xmlns:m="http://schemas.openxmlformats.org/officeDocument/2006/math">
                      <m:r>
                        <a:rPr lang="el-GR" sz="4000" i="1" kern="0">
                          <a:solidFill>
                            <a:prstClr val="black"/>
                          </a:solidFill>
                          <a:latin typeface="Cambria Math" panose="02040503050406030204" pitchFamily="18" charset="0"/>
                          <a:cs typeface="Arial" panose="020B0604020202020204" pitchFamily="34" charset="0"/>
                          <a:sym typeface="Arial"/>
                        </a:rPr>
                        <m:t>𝛽</m:t>
                      </m:r>
                    </m:oMath>
                  </a14:m>
                  <a:r>
                    <a:rPr lang="vi-VN" sz="4000" kern="0" smtClean="0">
                      <a:solidFill>
                        <a:prstClr val="black"/>
                      </a:solidFill>
                      <a:latin typeface="Arial"/>
                      <a:cs typeface="Arial" panose="020B0604020202020204" pitchFamily="34" charset="0"/>
                      <a:sym typeface="Arial"/>
                    </a:rPr>
                    <a:t>.</a:t>
                  </a:r>
                  <a:endParaRPr lang="en-US" sz="4000" kern="0" smtClean="0">
                    <a:solidFill>
                      <a:prstClr val="black"/>
                    </a:solidFill>
                    <a:latin typeface="Arial"/>
                    <a:cs typeface="Arial" panose="020B0604020202020204" pitchFamily="34" charset="0"/>
                    <a:sym typeface="Arial"/>
                  </a:endParaRPr>
                </a:p>
              </p:txBody>
            </p:sp>
          </mc:Choice>
          <mc:Fallback xmlns="">
            <p:sp>
              <p:nvSpPr>
                <p:cNvPr id="5" name="Rectangle 4"/>
                <p:cNvSpPr>
                  <a:spLocks noRot="1" noChangeAspect="1" noMove="1" noResize="1" noEditPoints="1" noAdjustHandles="1" noChangeArrowheads="1" noChangeShapeType="1" noTextEdit="1"/>
                </p:cNvSpPr>
                <p:nvPr/>
              </p:nvSpPr>
              <p:spPr>
                <a:xfrm>
                  <a:off x="332874" y="4457700"/>
                  <a:ext cx="17040726" cy="3142014"/>
                </a:xfrm>
                <a:prstGeom prst="rect">
                  <a:avLst/>
                </a:prstGeom>
                <a:blipFill>
                  <a:blip r:embed="rId9"/>
                  <a:stretch>
                    <a:fillRect l="-1288" r="-1252" b="-38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332874" y="7581900"/>
                  <a:ext cx="15592926" cy="1938992"/>
                </a:xfrm>
                <a:prstGeom prst="rect">
                  <a:avLst/>
                </a:prstGeom>
              </p:spPr>
              <p:txBody>
                <a:bodyPr wrap="square">
                  <a:spAutoFit/>
                </a:bodyPr>
                <a:lstStyle/>
                <a:p>
                  <a:pPr lvl="0" algn="just">
                    <a:lnSpc>
                      <a:spcPct val="150000"/>
                    </a:lnSpc>
                    <a:spcBef>
                      <a:spcPts val="600"/>
                    </a:spcBef>
                    <a:spcAft>
                      <a:spcPts val="600"/>
                    </a:spcAft>
                    <a:buClr>
                      <a:srgbClr val="000000"/>
                    </a:buClr>
                    <a:defRPr/>
                  </a:pPr>
                  <a:r>
                    <a:rPr lang="vi-VN" sz="4000" kern="0">
                      <a:solidFill>
                        <a:prstClr val="black"/>
                      </a:solidFill>
                      <a:latin typeface="Arial"/>
                      <a:cs typeface="Arial" panose="020B0604020202020204" pitchFamily="34" charset="0"/>
                      <a:sym typeface="Arial"/>
                    </a:rPr>
                    <a:t>b) Khi a = 3 m, </a:t>
                  </a:r>
                  <a14:m>
                    <m:oMath xmlns:m="http://schemas.openxmlformats.org/officeDocument/2006/math">
                      <m:r>
                        <a:rPr lang="vi-VN" sz="4000" i="1" kern="0">
                          <a:solidFill>
                            <a:prstClr val="black"/>
                          </a:solidFill>
                          <a:latin typeface="Cambria Math" panose="02040503050406030204" pitchFamily="18" charset="0"/>
                          <a:ea typeface="Cambria Math" panose="02040503050406030204" pitchFamily="18" charset="0"/>
                          <a:cs typeface="Arial" panose="020B0604020202020204" pitchFamily="34" charset="0"/>
                          <a:sym typeface="Arial"/>
                        </a:rPr>
                        <m:t>𝛼</m:t>
                      </m:r>
                    </m:oMath>
                  </a14:m>
                  <a:r>
                    <a:rPr lang="vi-VN" sz="4000" kern="0">
                      <a:solidFill>
                        <a:prstClr val="black"/>
                      </a:solidFill>
                      <a:latin typeface="Arial"/>
                      <a:cs typeface="Arial" panose="020B0604020202020204" pitchFamily="34" charset="0"/>
                      <a:sym typeface="Arial"/>
                    </a:rPr>
                    <a:t> = 60°, </a:t>
                  </a:r>
                  <a14:m>
                    <m:oMath xmlns:m="http://schemas.openxmlformats.org/officeDocument/2006/math">
                      <m:r>
                        <a:rPr lang="el-GR" sz="4000" i="1" kern="0">
                          <a:solidFill>
                            <a:prstClr val="black"/>
                          </a:solidFill>
                          <a:latin typeface="Cambria Math" panose="02040503050406030204" pitchFamily="18" charset="0"/>
                          <a:cs typeface="Arial" panose="020B0604020202020204" pitchFamily="34" charset="0"/>
                          <a:sym typeface="Arial"/>
                        </a:rPr>
                        <m:t>𝛽</m:t>
                      </m:r>
                    </m:oMath>
                  </a14:m>
                  <a:r>
                    <a:rPr lang="vi-VN" sz="4000" kern="0">
                      <a:solidFill>
                        <a:prstClr val="black"/>
                      </a:solidFill>
                      <a:latin typeface="Arial"/>
                      <a:cs typeface="Arial" panose="020B0604020202020204" pitchFamily="34" charset="0"/>
                      <a:sym typeface="Arial"/>
                    </a:rPr>
                    <a:t> = 30°, hãy tính AB (làm tròn kết quả đến chữ số thập </a:t>
                  </a:r>
                  <a:r>
                    <a:rPr lang="vi-VN" sz="4000" kern="0" smtClean="0">
                      <a:solidFill>
                        <a:prstClr val="black"/>
                      </a:solidFill>
                      <a:latin typeface="Arial"/>
                      <a:cs typeface="Arial" panose="020B0604020202020204" pitchFamily="34" charset="0"/>
                      <a:sym typeface="Arial"/>
                    </a:rPr>
                    <a:t>phân</a:t>
                  </a:r>
                  <a:r>
                    <a:rPr lang="en-US" sz="4000" kern="0" smtClean="0">
                      <a:solidFill>
                        <a:prstClr val="black"/>
                      </a:solidFill>
                      <a:latin typeface="Arial"/>
                      <a:cs typeface="Arial" panose="020B0604020202020204" pitchFamily="34" charset="0"/>
                      <a:sym typeface="Arial"/>
                    </a:rPr>
                    <a:t> </a:t>
                  </a:r>
                  <a:r>
                    <a:rPr lang="vi-VN" sz="4000" kern="0" smtClean="0">
                      <a:solidFill>
                        <a:prstClr val="black"/>
                      </a:solidFill>
                      <a:latin typeface="Arial"/>
                      <a:cs typeface="Arial" panose="020B0604020202020204" pitchFamily="34" charset="0"/>
                      <a:sym typeface="Arial"/>
                    </a:rPr>
                    <a:t>thứ </a:t>
                  </a:r>
                  <a:r>
                    <a:rPr lang="vi-VN" sz="4000" kern="0">
                      <a:solidFill>
                        <a:prstClr val="black"/>
                      </a:solidFill>
                      <a:latin typeface="Arial"/>
                      <a:cs typeface="Arial" panose="020B0604020202020204" pitchFamily="34" charset="0"/>
                      <a:sym typeface="Arial"/>
                    </a:rPr>
                    <a:t>ba của mét).</a:t>
                  </a:r>
                  <a:endParaRPr lang="en-US" sz="4000" kern="0">
                    <a:solidFill>
                      <a:prstClr val="black"/>
                    </a:solidFill>
                    <a:latin typeface="Arial"/>
                    <a:cs typeface="Arial" panose="020B0604020202020204" pitchFamily="34" charset="0"/>
                    <a:sym typeface="Arial"/>
                  </a:endParaRPr>
                </a:p>
              </p:txBody>
            </p:sp>
          </mc:Choice>
          <mc:Fallback xmlns="">
            <p:sp>
              <p:nvSpPr>
                <p:cNvPr id="9" name="Rectangle 8"/>
                <p:cNvSpPr>
                  <a:spLocks noRot="1" noChangeAspect="1" noMove="1" noResize="1" noEditPoints="1" noAdjustHandles="1" noChangeArrowheads="1" noChangeShapeType="1" noTextEdit="1"/>
                </p:cNvSpPr>
                <p:nvPr/>
              </p:nvSpPr>
              <p:spPr>
                <a:xfrm>
                  <a:off x="332874" y="7581900"/>
                  <a:ext cx="15592926" cy="1938992"/>
                </a:xfrm>
                <a:prstGeom prst="rect">
                  <a:avLst/>
                </a:prstGeom>
                <a:blipFill>
                  <a:blip r:embed="rId10"/>
                  <a:stretch>
                    <a:fillRect l="-1407" r="-1368" b="-6918"/>
                  </a:stretch>
                </a:blipFill>
              </p:spPr>
              <p:txBody>
                <a:bodyPr/>
                <a:lstStyle/>
                <a:p>
                  <a:r>
                    <a:rPr lang="en-US">
                      <a:noFill/>
                    </a:rPr>
                    <a:t> </a:t>
                  </a:r>
                </a:p>
              </p:txBody>
            </p:sp>
          </mc:Fallback>
        </mc:AlternateContent>
      </p:grpSp>
    </p:spTree>
    <p:extLst>
      <p:ext uri="{BB962C8B-B14F-4D97-AF65-F5344CB8AC3E}">
        <p14:creationId xmlns:p14="http://schemas.microsoft.com/office/powerpoint/2010/main" val="140892368"/>
      </p:ext>
    </p:extLst>
  </p:cSld>
  <p:clrMapOvr>
    <a:masterClrMapping/>
  </p:clrMapOvr>
  <p:transition spd="med">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FFF6EA"/>
        </a:solidFill>
        <a:effectLst/>
      </p:bgPr>
    </p:bg>
    <p:spTree>
      <p:nvGrpSpPr>
        <p:cNvPr id="1" name=""/>
        <p:cNvGrpSpPr/>
        <p:nvPr/>
      </p:nvGrpSpPr>
      <p:grpSpPr>
        <a:xfrm>
          <a:off x="0" y="0"/>
          <a:ext cx="0" cy="0"/>
          <a:chOff x="0" y="0"/>
          <a:chExt cx="0" cy="0"/>
        </a:xfrm>
      </p:grpSpPr>
      <p:grpSp>
        <p:nvGrpSpPr>
          <p:cNvPr id="6" name="Group 6"/>
          <p:cNvGrpSpPr/>
          <p:nvPr/>
        </p:nvGrpSpPr>
        <p:grpSpPr>
          <a:xfrm>
            <a:off x="0" y="952500"/>
            <a:ext cx="18283989" cy="9296399"/>
            <a:chOff x="0" y="0"/>
            <a:chExt cx="5157348" cy="1771366"/>
          </a:xfrm>
        </p:grpSpPr>
        <p:sp>
          <p:nvSpPr>
            <p:cNvPr id="7" name="Freeform 7"/>
            <p:cNvSpPr/>
            <p:nvPr/>
          </p:nvSpPr>
          <p:spPr>
            <a:xfrm>
              <a:off x="0" y="0"/>
              <a:ext cx="5157348" cy="1771366"/>
            </a:xfrm>
            <a:custGeom>
              <a:avLst/>
              <a:gdLst/>
              <a:ahLst/>
              <a:cxnLst/>
              <a:rect l="l" t="t" r="r" b="b"/>
              <a:pathLst>
                <a:path w="5157348" h="1771366">
                  <a:moveTo>
                    <a:pt x="0" y="0"/>
                  </a:moveTo>
                  <a:lnTo>
                    <a:pt x="5157348" y="0"/>
                  </a:lnTo>
                  <a:lnTo>
                    <a:pt x="5157348" y="1771366"/>
                  </a:lnTo>
                  <a:lnTo>
                    <a:pt x="0" y="1771366"/>
                  </a:lnTo>
                  <a:close/>
                </a:path>
              </a:pathLst>
            </a:custGeom>
            <a:solidFill>
              <a:srgbClr val="FFFFFF"/>
            </a:solidFill>
            <a:ln w="95250" cap="sq">
              <a:solidFill>
                <a:srgbClr val="383E48"/>
              </a:solidFill>
              <a:prstDash val="solid"/>
              <a:miter/>
            </a:ln>
          </p:spPr>
        </p:sp>
        <p:sp>
          <p:nvSpPr>
            <p:cNvPr id="8" name="TextBox 8"/>
            <p:cNvSpPr txBox="1"/>
            <p:nvPr/>
          </p:nvSpPr>
          <p:spPr>
            <a:xfrm>
              <a:off x="0" y="-38100"/>
              <a:ext cx="5157348" cy="1809466"/>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4" name="Group 63"/>
          <p:cNvGrpSpPr/>
          <p:nvPr/>
        </p:nvGrpSpPr>
        <p:grpSpPr>
          <a:xfrm>
            <a:off x="8151394" y="190500"/>
            <a:ext cx="1981200" cy="1447800"/>
            <a:chOff x="1844842" y="8071184"/>
            <a:chExt cx="1981200" cy="1447800"/>
          </a:xfrm>
          <a:scene3d>
            <a:camera prst="orthographicFront">
              <a:rot lat="0" lon="0" rev="0"/>
            </a:camera>
            <a:lightRig rig="balanced" dir="t">
              <a:rot lat="0" lon="0" rev="8700000"/>
            </a:lightRig>
          </a:scene3d>
        </p:grpSpPr>
        <p:sp>
          <p:nvSpPr>
            <p:cNvPr id="65" name="Freeform 13"/>
            <p:cNvSpPr/>
            <p:nvPr/>
          </p:nvSpPr>
          <p:spPr>
            <a:xfrm flipH="1">
              <a:off x="1844842" y="8071184"/>
              <a:ext cx="1981200" cy="1447800"/>
            </a:xfrm>
            <a:custGeom>
              <a:avLst/>
              <a:gdLst/>
              <a:ahLst/>
              <a:cxnLst/>
              <a:rect l="l" t="t" r="r" b="b"/>
              <a:pathLst>
                <a:path w="2488341" h="2117352">
                  <a:moveTo>
                    <a:pt x="2488341" y="0"/>
                  </a:moveTo>
                  <a:lnTo>
                    <a:pt x="0" y="0"/>
                  </a:lnTo>
                  <a:lnTo>
                    <a:pt x="0" y="2117352"/>
                  </a:lnTo>
                  <a:lnTo>
                    <a:pt x="2488341" y="2117352"/>
                  </a:lnTo>
                  <a:lnTo>
                    <a:pt x="2488341" y="0"/>
                  </a:lnTo>
                  <a:close/>
                </a:path>
              </a:pathLst>
            </a:custGeom>
            <a:blipFill>
              <a:blip r:embed="rId2">
                <a:extLst>
                  <a:ext uri="{96DAC541-7B7A-43D3-8B79-37D633B846F1}">
                    <asvg:svgBlip xmlns="" xmlns:asvg="http://schemas.microsoft.com/office/drawing/2016/SVG/main" r:embed="rId7"/>
                  </a:ext>
                </a:extLst>
              </a:blip>
              <a:stretch>
                <a:fillRect/>
              </a:stretch>
            </a:blipFill>
            <a:ln>
              <a:noFill/>
            </a:ln>
            <a:effectLst>
              <a:outerShdw blurRad="44450" dist="27940" dir="5400000" algn="ctr">
                <a:srgbClr val="000000">
                  <a:alpha val="32000"/>
                </a:srgbClr>
              </a:outerShdw>
            </a:effectLst>
            <a:sp3d>
              <a:bevelT w="190500" h="38100"/>
            </a:sp3d>
          </p:spPr>
        </p:sp>
        <p:sp>
          <p:nvSpPr>
            <p:cNvPr id="66" name="Rectangle 65"/>
            <p:cNvSpPr/>
            <p:nvPr/>
          </p:nvSpPr>
          <p:spPr>
            <a:xfrm>
              <a:off x="2223825" y="8338717"/>
              <a:ext cx="1326004" cy="707886"/>
            </a:xfrm>
            <a:prstGeom prst="rect">
              <a:avLst/>
            </a:prstGeom>
            <a:ln>
              <a:noFill/>
            </a:ln>
            <a:effectLst>
              <a:outerShdw blurRad="44450" dist="27940" dir="5400000" algn="ctr">
                <a:srgbClr val="000000">
                  <a:alpha val="32000"/>
                </a:srgbClr>
              </a:outerShdw>
            </a:effectLst>
            <a:sp3d>
              <a:bevelT w="190500" h="38100"/>
            </a:sp3d>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smtClean="0">
                  <a:ln>
                    <a:noFill/>
                  </a:ln>
                  <a:solidFill>
                    <a:prstClr val="black"/>
                  </a:solidFill>
                  <a:effectLst/>
                  <a:uLnTx/>
                  <a:uFillTx/>
                  <a:latin typeface="Arial"/>
                  <a:ea typeface="+mn-ea"/>
                  <a:cs typeface="Arial" panose="020B0604020202020204" pitchFamily="34" charset="0"/>
                  <a:sym typeface="Arial"/>
                </a:rPr>
                <a:t>Giải:</a:t>
              </a: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grpSp>
      <mc:AlternateContent xmlns:mc="http://schemas.openxmlformats.org/markup-compatibility/2006" xmlns:a14="http://schemas.microsoft.com/office/drawing/2010/main">
        <mc:Choice Requires="a14">
          <p:sp>
            <p:nvSpPr>
              <p:cNvPr id="3" name="Rectangle 2"/>
              <p:cNvSpPr/>
              <p:nvPr/>
            </p:nvSpPr>
            <p:spPr>
              <a:xfrm>
                <a:off x="780036" y="6210300"/>
                <a:ext cx="16593564" cy="3736985"/>
              </a:xfrm>
              <a:prstGeom prst="rect">
                <a:avLst/>
              </a:prstGeom>
            </p:spPr>
            <p:txBody>
              <a:bodyPr wrap="square">
                <a:spAutoFit/>
              </a:bodyPr>
              <a:lstStyle/>
              <a:p>
                <a:pPr>
                  <a:lnSpc>
                    <a:spcPct val="150000"/>
                  </a:lnSpc>
                </a:pPr>
                <a:r>
                  <a:rPr lang="en-US" sz="4000" smtClean="0">
                    <a:effectLst/>
                    <a:latin typeface="Arial" panose="020B0604020202020204" pitchFamily="34" charset="0"/>
                    <a:ea typeface="Calibri" panose="020F0502020204030204" pitchFamily="34" charset="0"/>
                    <a:cs typeface="Arial" panose="020B0604020202020204" pitchFamily="34" charset="0"/>
                  </a:rPr>
                  <a:t>Do </a:t>
                </a:r>
                <a:r>
                  <a:rPr lang="en-US" sz="4000">
                    <a:effectLst/>
                    <a:latin typeface="Arial" panose="020B0604020202020204" pitchFamily="34" charset="0"/>
                    <a:ea typeface="Calibri" panose="020F0502020204030204" pitchFamily="34" charset="0"/>
                    <a:cs typeface="Arial" panose="020B0604020202020204" pitchFamily="34" charset="0"/>
                  </a:rPr>
                  <a:t>đó </a:t>
                </a:r>
                <a14:m>
                  <m:oMath xmlns:m="http://schemas.openxmlformats.org/officeDocument/2006/math">
                    <m:r>
                      <a:rPr lang="en-US" sz="4000" i="1">
                        <a:effectLst/>
                        <a:latin typeface="Cambria Math" panose="02040503050406030204" pitchFamily="18" charset="0"/>
                        <a:ea typeface="Calibri" panose="020F0502020204030204" pitchFamily="34" charset="0"/>
                        <a:cs typeface="Times New Roman" panose="02020603050405020304" pitchFamily="18" charset="0"/>
                      </a:rPr>
                      <m:t>𝐴𝐵</m:t>
                    </m:r>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𝐴𝐻</m:t>
                    </m:r>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𝐵𝐻</m:t>
                    </m:r>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𝑎</m:t>
                    </m:r>
                    <m:r>
                      <a:rPr lang="en-US" sz="4000" i="1">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tan</m:t>
                            </m:r>
                          </m:fName>
                          <m:e>
                            <m:r>
                              <a:rPr lang="en-US" sz="4000" i="1">
                                <a:effectLst/>
                                <a:latin typeface="Cambria Math" panose="02040503050406030204" pitchFamily="18" charset="0"/>
                                <a:ea typeface="Calibri" panose="020F0502020204030204" pitchFamily="34" charset="0"/>
                                <a:cs typeface="Times New Roman" panose="02020603050405020304" pitchFamily="18" charset="0"/>
                              </a:rPr>
                              <m:t>𝛼</m:t>
                            </m:r>
                          </m:e>
                        </m:func>
                        <m:r>
                          <a:rPr lang="en-US" sz="4000" i="1">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tan</m:t>
                            </m:r>
                          </m:fName>
                          <m:e>
                            <m:r>
                              <a:rPr lang="en-US" sz="4000" i="1">
                                <a:effectLst/>
                                <a:latin typeface="Cambria Math" panose="02040503050406030204" pitchFamily="18" charset="0"/>
                                <a:ea typeface="Calibri" panose="020F0502020204030204" pitchFamily="34" charset="0"/>
                                <a:cs typeface="Times New Roman" panose="02020603050405020304" pitchFamily="18" charset="0"/>
                              </a:rPr>
                              <m:t>𝛽</m:t>
                            </m:r>
                          </m:e>
                        </m:func>
                      </m:e>
                    </m:d>
                  </m:oMath>
                </a14:m>
                <a:endParaRPr lang="en-US" sz="4000">
                  <a:effectLst/>
                  <a:latin typeface="Arial" panose="020B0604020202020204" pitchFamily="34" charset="0"/>
                  <a:ea typeface="Calibri" panose="020F0502020204030204" pitchFamily="34" charset="0"/>
                  <a:cs typeface="Arial" panose="020B0604020202020204" pitchFamily="34" charset="0"/>
                </a:endParaRPr>
              </a:p>
              <a:p>
                <a:pPr>
                  <a:lnSpc>
                    <a:spcPct val="150000"/>
                  </a:lnSpc>
                </a:pPr>
                <a:r>
                  <a:rPr lang="en-US" sz="4000">
                    <a:effectLst/>
                    <a:latin typeface="Arial" panose="020B0604020202020204" pitchFamily="34" charset="0"/>
                    <a:ea typeface="Calibri" panose="020F0502020204030204" pitchFamily="34" charset="0"/>
                    <a:cs typeface="Arial" panose="020B0604020202020204" pitchFamily="34" charset="0"/>
                  </a:rPr>
                  <a:t>b) Với </a:t>
                </a:r>
                <a14:m>
                  <m:oMath xmlns:m="http://schemas.openxmlformats.org/officeDocument/2006/math">
                    <m:r>
                      <a:rPr lang="en-US" sz="4000" i="1">
                        <a:effectLst/>
                        <a:latin typeface="Cambria Math" panose="02040503050406030204" pitchFamily="18" charset="0"/>
                        <a:ea typeface="Calibri" panose="020F0502020204030204" pitchFamily="34" charset="0"/>
                        <a:cs typeface="Times New Roman" panose="02020603050405020304" pitchFamily="18" charset="0"/>
                      </a:rPr>
                      <m:t>𝑎</m:t>
                    </m:r>
                    <m:r>
                      <a:rPr lang="en-US" sz="4000" i="1">
                        <a:effectLst/>
                        <a:latin typeface="Cambria Math" panose="02040503050406030204" pitchFamily="18" charset="0"/>
                        <a:ea typeface="Calibri" panose="020F0502020204030204" pitchFamily="34" charset="0"/>
                        <a:cs typeface="Times New Roman" panose="02020603050405020304" pitchFamily="18" charset="0"/>
                      </a:rPr>
                      <m:t>=3 </m:t>
                    </m:r>
                    <m:r>
                      <a:rPr lang="en-US" sz="4000" i="1">
                        <a:effectLst/>
                        <a:latin typeface="Cambria Math" panose="02040503050406030204" pitchFamily="18" charset="0"/>
                        <a:ea typeface="Calibri" panose="020F0502020204030204" pitchFamily="34" charset="0"/>
                        <a:cs typeface="Times New Roman" panose="02020603050405020304" pitchFamily="18" charset="0"/>
                      </a:rPr>
                      <m:t>𝑐𝑚</m:t>
                    </m:r>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𝛼</m:t>
                    </m:r>
                    <m:r>
                      <a:rPr lang="en-US" sz="40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60</m:t>
                        </m:r>
                      </m:e>
                      <m:sup>
                        <m:r>
                          <a:rPr lang="en-US" sz="4000" i="1">
                            <a:effectLst/>
                            <a:latin typeface="Cambria Math" panose="02040503050406030204" pitchFamily="18" charset="0"/>
                            <a:ea typeface="Calibri" panose="020F0502020204030204" pitchFamily="34" charset="0"/>
                            <a:cs typeface="Times New Roman" panose="02020603050405020304" pitchFamily="18" charset="0"/>
                          </a:rPr>
                          <m:t>𝑜</m:t>
                        </m:r>
                      </m:sup>
                    </m:sSup>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𝛽</m:t>
                    </m:r>
                    <m:r>
                      <a:rPr lang="en-US" sz="40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30</m:t>
                        </m:r>
                      </m:e>
                      <m:sup>
                        <m:r>
                          <a:rPr lang="en-US" sz="4000" i="1">
                            <a:effectLst/>
                            <a:latin typeface="Cambria Math" panose="02040503050406030204" pitchFamily="18" charset="0"/>
                            <a:ea typeface="Calibri" panose="020F0502020204030204" pitchFamily="34" charset="0"/>
                            <a:cs typeface="Times New Roman" panose="02020603050405020304" pitchFamily="18" charset="0"/>
                          </a:rPr>
                          <m:t>𝑜</m:t>
                        </m:r>
                      </m:sup>
                    </m:sSup>
                  </m:oMath>
                </a14:m>
                <a:r>
                  <a:rPr lang="en-US" sz="4000">
                    <a:effectLst/>
                    <a:latin typeface="Arial" panose="020B0604020202020204" pitchFamily="34" charset="0"/>
                    <a:ea typeface="Calibri" panose="020F0502020204030204" pitchFamily="34" charset="0"/>
                    <a:cs typeface="Arial" panose="020B0604020202020204" pitchFamily="34" charset="0"/>
                  </a:rPr>
                  <a:t> ta có:</a:t>
                </a:r>
              </a:p>
              <a:p>
                <a:pPr>
                  <a:lnSpc>
                    <a:spcPct val="130000"/>
                  </a:lnSpc>
                </a:pPr>
                <a14:m>
                  <m:oMathPara xmlns:m="http://schemas.openxmlformats.org/officeDocument/2006/math">
                    <m:oMathParaPr>
                      <m:jc m:val="centerGroup"/>
                    </m:oMathParaPr>
                    <m:oMath xmlns:m="http://schemas.openxmlformats.org/officeDocument/2006/math">
                      <m:r>
                        <a:rPr lang="en-US" sz="4000" i="1">
                          <a:effectLst/>
                          <a:latin typeface="Cambria Math" panose="02040503050406030204" pitchFamily="18" charset="0"/>
                          <a:ea typeface="Calibri" panose="020F0502020204030204" pitchFamily="34" charset="0"/>
                          <a:cs typeface="Times New Roman" panose="02020603050405020304" pitchFamily="18" charset="0"/>
                        </a:rPr>
                        <m:t>𝐴𝐵</m:t>
                      </m:r>
                      <m:r>
                        <a:rPr lang="en-US" sz="4000" i="1">
                          <a:effectLst/>
                          <a:latin typeface="Cambria Math" panose="02040503050406030204" pitchFamily="18" charset="0"/>
                          <a:ea typeface="Calibri" panose="020F0502020204030204" pitchFamily="34" charset="0"/>
                          <a:cs typeface="Times New Roman" panose="02020603050405020304" pitchFamily="18" charset="0"/>
                        </a:rPr>
                        <m:t>=3.</m:t>
                      </m:r>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tan</m:t>
                              </m:r>
                            </m:fName>
                            <m:e>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60</m:t>
                                  </m:r>
                                </m:e>
                                <m:sup>
                                  <m:r>
                                    <a:rPr lang="en-US" sz="4000" i="1">
                                      <a:effectLst/>
                                      <a:latin typeface="Cambria Math" panose="02040503050406030204" pitchFamily="18" charset="0"/>
                                      <a:ea typeface="Calibri" panose="020F0502020204030204" pitchFamily="34" charset="0"/>
                                      <a:cs typeface="Times New Roman" panose="02020603050405020304" pitchFamily="18" charset="0"/>
                                    </a:rPr>
                                    <m:t>𝑜</m:t>
                                  </m:r>
                                </m:sup>
                              </m:sSup>
                            </m:e>
                          </m:func>
                          <m:r>
                            <a:rPr lang="en-US" sz="4000" i="1">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tan</m:t>
                              </m:r>
                            </m:fName>
                            <m:e>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30</m:t>
                                  </m:r>
                                </m:e>
                                <m:sup>
                                  <m:r>
                                    <a:rPr lang="en-US" sz="4000" i="1">
                                      <a:effectLst/>
                                      <a:latin typeface="Cambria Math" panose="02040503050406030204" pitchFamily="18" charset="0"/>
                                      <a:ea typeface="Calibri" panose="020F0502020204030204" pitchFamily="34" charset="0"/>
                                      <a:cs typeface="Times New Roman" panose="02020603050405020304" pitchFamily="18" charset="0"/>
                                    </a:rPr>
                                    <m:t>𝑜</m:t>
                                  </m:r>
                                </m:sup>
                              </m:sSup>
                            </m:e>
                          </m:func>
                        </m:e>
                      </m:d>
                      <m:r>
                        <a:rPr lang="en-US" sz="4000" i="1">
                          <a:effectLst/>
                          <a:latin typeface="Cambria Math" panose="02040503050406030204" pitchFamily="18" charset="0"/>
                          <a:ea typeface="Calibri" panose="020F0502020204030204" pitchFamily="34" charset="0"/>
                          <a:cs typeface="Times New Roman" panose="02020603050405020304" pitchFamily="18" charset="0"/>
                        </a:rPr>
                        <m:t>=3.</m:t>
                      </m:r>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ad>
                            <m:radPr>
                              <m:degHide m:val="on"/>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4000" i="1">
                                  <a:effectLst/>
                                  <a:latin typeface="Cambria Math" panose="02040503050406030204" pitchFamily="18" charset="0"/>
                                  <a:ea typeface="Calibri" panose="020F0502020204030204" pitchFamily="34" charset="0"/>
                                  <a:cs typeface="Times New Roman" panose="02020603050405020304" pitchFamily="18" charset="0"/>
                                </a:rPr>
                                <m:t>3</m:t>
                              </m:r>
                            </m:e>
                          </m:rad>
                          <m:r>
                            <a:rPr lang="en-US" sz="40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ad>
                                <m:radPr>
                                  <m:degHide m:val="on"/>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4000" i="1">
                                      <a:effectLst/>
                                      <a:latin typeface="Cambria Math" panose="02040503050406030204" pitchFamily="18" charset="0"/>
                                      <a:ea typeface="Calibri" panose="020F0502020204030204" pitchFamily="34" charset="0"/>
                                      <a:cs typeface="Times New Roman" panose="02020603050405020304" pitchFamily="18" charset="0"/>
                                    </a:rPr>
                                    <m:t>3</m:t>
                                  </m:r>
                                </m:e>
                              </m:rad>
                            </m:num>
                            <m:den>
                              <m:r>
                                <a:rPr lang="en-US" sz="4000" i="1">
                                  <a:effectLst/>
                                  <a:latin typeface="Cambria Math" panose="02040503050406030204" pitchFamily="18" charset="0"/>
                                  <a:ea typeface="Calibri" panose="020F0502020204030204" pitchFamily="34" charset="0"/>
                                  <a:cs typeface="Times New Roman" panose="02020603050405020304" pitchFamily="18" charset="0"/>
                                </a:rPr>
                                <m:t>3</m:t>
                              </m:r>
                            </m:den>
                          </m:f>
                        </m:e>
                      </m:d>
                      <m:r>
                        <a:rPr lang="en-US" sz="4000" i="1">
                          <a:effectLst/>
                          <a:latin typeface="Cambria Math" panose="02040503050406030204" pitchFamily="18" charset="0"/>
                          <a:ea typeface="Calibri" panose="020F0502020204030204" pitchFamily="34" charset="0"/>
                          <a:cs typeface="Times New Roman" panose="02020603050405020304" pitchFamily="18" charset="0"/>
                        </a:rPr>
                        <m:t>=2</m:t>
                      </m:r>
                      <m:rad>
                        <m:radPr>
                          <m:degHide m:val="on"/>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4000" i="1">
                              <a:effectLst/>
                              <a:latin typeface="Cambria Math" panose="02040503050406030204" pitchFamily="18" charset="0"/>
                              <a:ea typeface="Calibri" panose="020F0502020204030204" pitchFamily="34" charset="0"/>
                              <a:cs typeface="Times New Roman" panose="02020603050405020304" pitchFamily="18" charset="0"/>
                            </a:rPr>
                            <m:t>3</m:t>
                          </m:r>
                        </m:e>
                      </m:rad>
                      <m:r>
                        <a:rPr lang="en-US" sz="4000" i="1">
                          <a:effectLst/>
                          <a:latin typeface="Cambria Math" panose="02040503050406030204" pitchFamily="18" charset="0"/>
                          <a:ea typeface="Calibri" panose="020F0502020204030204" pitchFamily="34" charset="0"/>
                          <a:cs typeface="Times New Roman" panose="02020603050405020304" pitchFamily="18" charset="0"/>
                        </a:rPr>
                        <m:t>≈3,464 </m:t>
                      </m:r>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𝑚</m:t>
                          </m:r>
                        </m:e>
                      </m:d>
                    </m:oMath>
                  </m:oMathPara>
                </a14:m>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780036" y="6210300"/>
                <a:ext cx="16593564" cy="3736985"/>
              </a:xfrm>
              <a:prstGeom prst="rect">
                <a:avLst/>
              </a:prstGeom>
              <a:blipFill>
                <a:blip r:embed="rId8"/>
                <a:stretch>
                  <a:fillRect l="-1323"/>
                </a:stretch>
              </a:blipFill>
            </p:spPr>
            <p:txBody>
              <a:bodyPr/>
              <a:lstStyle/>
              <a:p>
                <a:r>
                  <a:rPr lang="en-US">
                    <a:noFill/>
                  </a:rPr>
                  <a:t> </a:t>
                </a:r>
              </a:p>
            </p:txBody>
          </p:sp>
        </mc:Fallback>
      </mc:AlternateContent>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80036" y="1878291"/>
            <a:ext cx="7012417" cy="4227756"/>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8985583" y="1866900"/>
                <a:ext cx="9073817" cy="3841564"/>
              </a:xfrm>
              <a:prstGeom prst="rect">
                <a:avLst/>
              </a:prstGeom>
            </p:spPr>
            <p:txBody>
              <a:bodyPr wrap="square">
                <a:spAutoFit/>
              </a:bodyPr>
              <a:lstStyle/>
              <a:p>
                <a:pPr lvl="0">
                  <a:lnSpc>
                    <a:spcPct val="150000"/>
                  </a:lnSpc>
                </a:pPr>
                <a:r>
                  <a:rPr lang="en-US" sz="4000" smtClean="0">
                    <a:solidFill>
                      <a:prstClr val="black"/>
                    </a:solidFill>
                    <a:latin typeface="Arial" panose="020B0604020202020204" pitchFamily="34" charset="0"/>
                    <a:ea typeface="Calibri" panose="020F0502020204030204" pitchFamily="34" charset="0"/>
                    <a:cs typeface="Arial" panose="020B0604020202020204" pitchFamily="34" charset="0"/>
                  </a:rPr>
                  <a:t>a) </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𝐾𝐵𝐻</m:t>
                    </m:r>
                  </m:oMath>
                </a14:m>
                <a:r>
                  <a:rPr lang="en-US" sz="4000">
                    <a:solidFill>
                      <a:prstClr val="black"/>
                    </a:solidFill>
                    <a:latin typeface="Arial" panose="020B0604020202020204" pitchFamily="34" charset="0"/>
                    <a:ea typeface="Calibri" panose="020F0502020204030204" pitchFamily="34" charset="0"/>
                    <a:cs typeface="Arial" panose="020B0604020202020204" pitchFamily="34" charset="0"/>
                  </a:rPr>
                  <a:t> vuông tại </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𝐻</m:t>
                    </m:r>
                  </m:oMath>
                </a14:m>
                <a:r>
                  <a:rPr lang="en-US" sz="4000">
                    <a:solidFill>
                      <a:prstClr val="black"/>
                    </a:solidFill>
                    <a:latin typeface="Arial" panose="020B0604020202020204" pitchFamily="34" charset="0"/>
                    <a:ea typeface="Calibri" panose="020F0502020204030204" pitchFamily="34" charset="0"/>
                    <a:cs typeface="Arial" panose="020B0604020202020204" pitchFamily="34" charset="0"/>
                  </a:rPr>
                  <a:t> nên </a:t>
                </a:r>
                <a:endParaRPr lang="en-US" sz="4000" smtClean="0">
                  <a:solidFill>
                    <a:prstClr val="black"/>
                  </a:solidFill>
                  <a:latin typeface="Arial" panose="020B0604020202020204" pitchFamily="34" charset="0"/>
                  <a:ea typeface="Calibri" panose="020F0502020204030204" pitchFamily="34" charset="0"/>
                  <a:cs typeface="Arial" panose="020B0604020202020204" pitchFamily="34" charset="0"/>
                </a:endParaRPr>
              </a:p>
              <a:p>
                <a:pPr lvl="0">
                  <a:lnSpc>
                    <a:spcPct val="150000"/>
                  </a:lnSpc>
                </a:pPr>
                <a14:m>
                  <m:oMathPara xmlns:m="http://schemas.openxmlformats.org/officeDocument/2006/math">
                    <m:oMathParaPr>
                      <m:jc m:val="centerGroup"/>
                    </m:oMathParaPr>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𝐵𝐻</m:t>
                      </m:r>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𝐾𝐻</m:t>
                      </m:r>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unc>
                        <m:func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tan</m:t>
                          </m:r>
                        </m:fName>
                        <m:e>
                          <m:acc>
                            <m:accPr>
                              <m:chr m:val="̂"/>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acc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𝐻𝐾𝐵</m:t>
                              </m:r>
                            </m:e>
                          </m:acc>
                        </m:e>
                      </m:func>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𝑎</m:t>
                      </m:r>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unc>
                        <m:func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tan</m:t>
                          </m:r>
                        </m:fName>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𝛽</m:t>
                          </m:r>
                        </m:e>
                      </m:func>
                    </m:oMath>
                  </m:oMathPara>
                </a14:m>
                <a:endParaRPr lang="en-US" sz="4000">
                  <a:solidFill>
                    <a:prstClr val="black"/>
                  </a:solidFill>
                  <a:latin typeface="Arial" panose="020B0604020202020204" pitchFamily="34" charset="0"/>
                  <a:ea typeface="Calibri" panose="020F0502020204030204" pitchFamily="34" charset="0"/>
                  <a:cs typeface="Arial" panose="020B0604020202020204" pitchFamily="34" charset="0"/>
                </a:endParaRPr>
              </a:p>
              <a:p>
                <a:pPr lvl="0">
                  <a:lnSpc>
                    <a:spcPct val="150000"/>
                  </a:lnSpc>
                </a:pP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𝐾𝐴𝐻</m:t>
                    </m:r>
                  </m:oMath>
                </a14:m>
                <a:r>
                  <a:rPr lang="en-US" sz="4000">
                    <a:solidFill>
                      <a:prstClr val="black"/>
                    </a:solidFill>
                    <a:latin typeface="Arial" panose="020B0604020202020204" pitchFamily="34" charset="0"/>
                    <a:ea typeface="Calibri" panose="020F0502020204030204" pitchFamily="34" charset="0"/>
                    <a:cs typeface="Arial" panose="020B0604020202020204" pitchFamily="34" charset="0"/>
                  </a:rPr>
                  <a:t> vuông tại </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𝐻</m:t>
                    </m:r>
                  </m:oMath>
                </a14:m>
                <a:r>
                  <a:rPr lang="en-US" sz="4000">
                    <a:solidFill>
                      <a:prstClr val="black"/>
                    </a:solidFill>
                    <a:latin typeface="Arial" panose="020B0604020202020204" pitchFamily="34" charset="0"/>
                    <a:ea typeface="Calibri" panose="020F0502020204030204" pitchFamily="34" charset="0"/>
                    <a:cs typeface="Arial" panose="020B0604020202020204" pitchFamily="34" charset="0"/>
                  </a:rPr>
                  <a:t> nên </a:t>
                </a:r>
                <a:endParaRPr lang="en-US" sz="4000" smtClean="0">
                  <a:solidFill>
                    <a:prstClr val="black"/>
                  </a:solidFill>
                  <a:latin typeface="Arial" panose="020B0604020202020204" pitchFamily="34" charset="0"/>
                  <a:ea typeface="Calibri" panose="020F0502020204030204" pitchFamily="34" charset="0"/>
                  <a:cs typeface="Arial" panose="020B0604020202020204" pitchFamily="34" charset="0"/>
                </a:endParaRPr>
              </a:p>
              <a:p>
                <a:pPr lvl="0">
                  <a:lnSpc>
                    <a:spcPct val="150000"/>
                  </a:lnSpc>
                </a:pPr>
                <a14:m>
                  <m:oMathPara xmlns:m="http://schemas.openxmlformats.org/officeDocument/2006/math">
                    <m:oMathParaPr>
                      <m:jc m:val="centerGroup"/>
                    </m:oMathParaPr>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𝐴𝐻</m:t>
                      </m:r>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𝐾𝐻</m:t>
                      </m:r>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unc>
                        <m:func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tan</m:t>
                          </m:r>
                        </m:fName>
                        <m:e>
                          <m:acc>
                            <m:accPr>
                              <m:chr m:val="̂"/>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acc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𝐻𝐾𝐴</m:t>
                              </m:r>
                            </m:e>
                          </m:acc>
                        </m:e>
                      </m:func>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𝑎</m:t>
                      </m:r>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unc>
                        <m:func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tan</m:t>
                          </m:r>
                        </m:fName>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𝛼</m:t>
                          </m:r>
                        </m:e>
                      </m:func>
                    </m:oMath>
                  </m:oMathPara>
                </a14:m>
                <a:endParaRPr lang="en-US"/>
              </a:p>
            </p:txBody>
          </p:sp>
        </mc:Choice>
        <mc:Fallback xmlns="">
          <p:sp>
            <p:nvSpPr>
              <p:cNvPr id="2" name="Rectangle 1"/>
              <p:cNvSpPr>
                <a:spLocks noRot="1" noChangeAspect="1" noMove="1" noResize="1" noEditPoints="1" noAdjustHandles="1" noChangeArrowheads="1" noChangeShapeType="1" noTextEdit="1"/>
              </p:cNvSpPr>
              <p:nvPr/>
            </p:nvSpPr>
            <p:spPr>
              <a:xfrm>
                <a:off x="8985583" y="1866900"/>
                <a:ext cx="9073817" cy="3841564"/>
              </a:xfrm>
              <a:prstGeom prst="rect">
                <a:avLst/>
              </a:prstGeom>
              <a:blipFill>
                <a:blip r:embed="rId10"/>
                <a:stretch>
                  <a:fillRect l="-2351"/>
                </a:stretch>
              </a:blipFill>
            </p:spPr>
            <p:txBody>
              <a:bodyPr/>
              <a:lstStyle/>
              <a:p>
                <a:r>
                  <a:rPr lang="en-US">
                    <a:noFill/>
                  </a:rPr>
                  <a:t> </a:t>
                </a:r>
              </a:p>
            </p:txBody>
          </p:sp>
        </mc:Fallback>
      </mc:AlternateContent>
      <p:sp>
        <p:nvSpPr>
          <p:cNvPr id="13" name="Freeform 13"/>
          <p:cNvSpPr/>
          <p:nvPr/>
        </p:nvSpPr>
        <p:spPr>
          <a:xfrm rot="318364" flipH="1">
            <a:off x="16778057" y="7467484"/>
            <a:ext cx="938028" cy="2514831"/>
          </a:xfrm>
          <a:custGeom>
            <a:avLst/>
            <a:gdLst/>
            <a:ahLst/>
            <a:cxnLst/>
            <a:rect l="l" t="t" r="r" b="b"/>
            <a:pathLst>
              <a:path w="2151102" h="5945256">
                <a:moveTo>
                  <a:pt x="2151102" y="0"/>
                </a:moveTo>
                <a:lnTo>
                  <a:pt x="0" y="0"/>
                </a:lnTo>
                <a:lnTo>
                  <a:pt x="0" y="5945256"/>
                </a:lnTo>
                <a:lnTo>
                  <a:pt x="2151102" y="5945256"/>
                </a:lnTo>
                <a:lnTo>
                  <a:pt x="2151102" y="0"/>
                </a:lnTo>
                <a:close/>
              </a:path>
            </a:pathLst>
          </a:custGeom>
          <a:blipFill>
            <a:blip r:embed="rId11">
              <a:extLst>
                <a:ext uri="{96DAC541-7B7A-43D3-8B79-37D633B846F1}">
                  <asvg:svgBlip xmlns="" xmlns:asvg="http://schemas.microsoft.com/office/drawing/2016/SVG/main" r:embed="rId12"/>
                </a:ext>
              </a:extLst>
            </a:blip>
            <a:stretch>
              <a:fillRect/>
            </a:stretch>
          </a:blipFill>
        </p:spPr>
      </p:sp>
    </p:spTree>
    <p:extLst>
      <p:ext uri="{BB962C8B-B14F-4D97-AF65-F5344CB8AC3E}">
        <p14:creationId xmlns:p14="http://schemas.microsoft.com/office/powerpoint/2010/main" val="3711247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barn(inVertical)">
                                      <p:cBhvr>
                                        <p:cTn id="7" dur="500"/>
                                        <p:tgtEl>
                                          <p:spTgt spid="6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wipe(left)">
                                      <p:cBhvr>
                                        <p:cTn id="17" dur="500"/>
                                        <p:tgtEl>
                                          <p:spTgt spid="2">
                                            <p:txEl>
                                              <p:pRg st="0" end="0"/>
                                            </p:txEl>
                                          </p:spTgt>
                                        </p:tgtEl>
                                      </p:cBhvr>
                                    </p:animEffect>
                                  </p:childTnLst>
                                </p:cTn>
                              </p:par>
                              <p:par>
                                <p:cTn id="18" presetID="22" presetClass="entr" presetSubtype="8" fill="hold" nodeType="with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wipe(left)">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wipe(left)">
                                      <p:cBhvr>
                                        <p:cTn id="25" dur="500"/>
                                        <p:tgtEl>
                                          <p:spTgt spid="2">
                                            <p:txEl>
                                              <p:pRg st="2" end="2"/>
                                            </p:txEl>
                                          </p:spTgt>
                                        </p:tgtEl>
                                      </p:cBhvr>
                                    </p:animEffect>
                                  </p:childTnLst>
                                </p:cTn>
                              </p:par>
                              <p:par>
                                <p:cTn id="26" presetID="22" presetClass="entr" presetSubtype="8" fill="hold" nodeType="with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Effect transition="in" filter="wipe(left)">
                                      <p:cBhvr>
                                        <p:cTn id="28" dur="500"/>
                                        <p:tgtEl>
                                          <p:spTgt spid="2">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3">
                                            <p:txEl>
                                              <p:pRg st="0" end="0"/>
                                            </p:txEl>
                                          </p:spTgt>
                                        </p:tgtEl>
                                        <p:attrNameLst>
                                          <p:attrName>style.visibility</p:attrName>
                                        </p:attrNameLst>
                                      </p:cBhvr>
                                      <p:to>
                                        <p:strVal val="visible"/>
                                      </p:to>
                                    </p:set>
                                    <p:animEffect transition="in" filter="wipe(left)">
                                      <p:cBhvr>
                                        <p:cTn id="33" dur="500"/>
                                        <p:tgtEl>
                                          <p:spTgt spid="3">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3">
                                            <p:txEl>
                                              <p:pRg st="1" end="1"/>
                                            </p:txEl>
                                          </p:spTgt>
                                        </p:tgtEl>
                                        <p:attrNameLst>
                                          <p:attrName>style.visibility</p:attrName>
                                        </p:attrNameLst>
                                      </p:cBhvr>
                                      <p:to>
                                        <p:strVal val="visible"/>
                                      </p:to>
                                    </p:set>
                                    <p:animEffect transition="in" filter="randombar(horizontal)">
                                      <p:cBhvr>
                                        <p:cTn id="38" dur="500"/>
                                        <p:tgtEl>
                                          <p:spTgt spid="3">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3">
                                            <p:txEl>
                                              <p:pRg st="2" end="2"/>
                                            </p:txEl>
                                          </p:spTgt>
                                        </p:tgtEl>
                                        <p:attrNameLst>
                                          <p:attrName>style.visibility</p:attrName>
                                        </p:attrNameLst>
                                      </p:cBhvr>
                                      <p:to>
                                        <p:strVal val="visible"/>
                                      </p:to>
                                    </p:set>
                                    <p:animEffect transition="in" filter="randombar(horizontal)">
                                      <p:cBhvr>
                                        <p:cTn id="4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FFF6EA"/>
        </a:solidFill>
        <a:effectLst/>
      </p:bgPr>
    </p:bg>
    <p:spTree>
      <p:nvGrpSpPr>
        <p:cNvPr id="1" name=""/>
        <p:cNvGrpSpPr/>
        <p:nvPr/>
      </p:nvGrpSpPr>
      <p:grpSpPr>
        <a:xfrm>
          <a:off x="0" y="0"/>
          <a:ext cx="0" cy="0"/>
          <a:chOff x="0" y="0"/>
          <a:chExt cx="0" cy="0"/>
        </a:xfrm>
      </p:grpSpPr>
      <p:grpSp>
        <p:nvGrpSpPr>
          <p:cNvPr id="11" name="Group 10"/>
          <p:cNvGrpSpPr/>
          <p:nvPr/>
        </p:nvGrpSpPr>
        <p:grpSpPr>
          <a:xfrm>
            <a:off x="435942" y="4686300"/>
            <a:ext cx="1752600" cy="1295400"/>
            <a:chOff x="1844842" y="8071184"/>
            <a:chExt cx="1981200" cy="1447800"/>
          </a:xfrm>
          <a:scene3d>
            <a:camera prst="orthographicFront">
              <a:rot lat="0" lon="0" rev="0"/>
            </a:camera>
            <a:lightRig rig="balanced" dir="t">
              <a:rot lat="0" lon="0" rev="8700000"/>
            </a:lightRig>
          </a:scene3d>
        </p:grpSpPr>
        <p:sp>
          <p:nvSpPr>
            <p:cNvPr id="12" name="Freeform 13"/>
            <p:cNvSpPr/>
            <p:nvPr/>
          </p:nvSpPr>
          <p:spPr>
            <a:xfrm flipH="1">
              <a:off x="1844842" y="8071184"/>
              <a:ext cx="1981200" cy="1447800"/>
            </a:xfrm>
            <a:custGeom>
              <a:avLst/>
              <a:gdLst/>
              <a:ahLst/>
              <a:cxnLst/>
              <a:rect l="l" t="t" r="r" b="b"/>
              <a:pathLst>
                <a:path w="2488341" h="2117352">
                  <a:moveTo>
                    <a:pt x="2488341" y="0"/>
                  </a:moveTo>
                  <a:lnTo>
                    <a:pt x="0" y="0"/>
                  </a:lnTo>
                  <a:lnTo>
                    <a:pt x="0" y="2117352"/>
                  </a:lnTo>
                  <a:lnTo>
                    <a:pt x="2488341" y="2117352"/>
                  </a:lnTo>
                  <a:lnTo>
                    <a:pt x="2488341" y="0"/>
                  </a:lnTo>
                  <a:close/>
                </a:path>
              </a:pathLst>
            </a:custGeom>
            <a:blipFill>
              <a:blip r:embed="rId2">
                <a:extLst>
                  <a:ext uri="{96DAC541-7B7A-43D3-8B79-37D633B846F1}">
                    <asvg:svgBlip xmlns="" xmlns:asvg="http://schemas.microsoft.com/office/drawing/2016/SVG/main" r:embed="rId11"/>
                  </a:ext>
                </a:extLst>
              </a:blip>
              <a:stretch>
                <a:fillRect/>
              </a:stretch>
            </a:blipFill>
            <a:ln>
              <a:noFill/>
            </a:ln>
            <a:effectLst>
              <a:outerShdw blurRad="44450" dist="27940" dir="5400000" algn="ctr">
                <a:srgbClr val="000000">
                  <a:alpha val="32000"/>
                </a:srgbClr>
              </a:outerShdw>
            </a:effectLst>
            <a:sp3d>
              <a:bevelT w="190500" h="38100"/>
            </a:sp3d>
          </p:spPr>
        </p:sp>
        <p:sp>
          <p:nvSpPr>
            <p:cNvPr id="13" name="Rectangle 12"/>
            <p:cNvSpPr/>
            <p:nvPr/>
          </p:nvSpPr>
          <p:spPr>
            <a:xfrm>
              <a:off x="2166525" y="8320788"/>
              <a:ext cx="1265090" cy="677107"/>
            </a:xfrm>
            <a:prstGeom prst="rect">
              <a:avLst/>
            </a:prstGeom>
            <a:ln>
              <a:noFill/>
            </a:ln>
            <a:effectLst>
              <a:outerShdw blurRad="44450" dist="27940" dir="5400000" algn="ctr">
                <a:srgbClr val="000000">
                  <a:alpha val="32000"/>
                </a:srgbClr>
              </a:outerShdw>
            </a:effectLst>
            <a:sp3d>
              <a:bevelT w="190500" h="38100"/>
            </a:sp3d>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0" cap="none" spc="0" normalizeH="0" baseline="0" noProof="0" smtClean="0">
                  <a:ln>
                    <a:noFill/>
                  </a:ln>
                  <a:solidFill>
                    <a:prstClr val="black"/>
                  </a:solidFill>
                  <a:effectLst/>
                  <a:uLnTx/>
                  <a:uFillTx/>
                  <a:latin typeface="Arial"/>
                  <a:ea typeface="+mn-ea"/>
                  <a:cs typeface="Arial" panose="020B0604020202020204" pitchFamily="34" charset="0"/>
                  <a:sym typeface="Arial"/>
                </a:rPr>
                <a:t>Giải:</a:t>
              </a:r>
              <a:endParaRPr kumimoji="0" lang="en-US" sz="3800" b="1" i="0" u="none" strike="noStrike" kern="1200" cap="none" spc="0" normalizeH="0" baseline="0" noProof="0">
                <a:ln>
                  <a:noFill/>
                </a:ln>
                <a:solidFill>
                  <a:prstClr val="black"/>
                </a:solidFill>
                <a:effectLst/>
                <a:uLnTx/>
                <a:uFillTx/>
                <a:latin typeface="Calibri"/>
                <a:ea typeface="+mn-ea"/>
              </a:endParaRPr>
            </a:p>
          </p:txBody>
        </p:sp>
      </p:grpSp>
      <mc:AlternateContent xmlns:mc="http://schemas.openxmlformats.org/markup-compatibility/2006" xmlns:a14="http://schemas.microsoft.com/office/drawing/2010/main">
        <mc:Choice Requires="a14">
          <p:sp>
            <p:nvSpPr>
              <p:cNvPr id="14" name="Rectangle 13"/>
              <p:cNvSpPr/>
              <p:nvPr/>
            </p:nvSpPr>
            <p:spPr>
              <a:xfrm>
                <a:off x="429926" y="55751"/>
                <a:ext cx="17400874" cy="4478149"/>
              </a:xfrm>
              <a:prstGeom prst="rect">
                <a:avLst/>
              </a:prstGeom>
            </p:spPr>
            <p:txBody>
              <a:bodyPr wrap="square">
                <a:spAutoFit/>
              </a:bodyPr>
              <a:lstStyle/>
              <a:p>
                <a:pPr lvl="0" algn="just">
                  <a:lnSpc>
                    <a:spcPct val="150000"/>
                  </a:lnSpc>
                  <a:buClr>
                    <a:srgbClr val="000000"/>
                  </a:buClr>
                  <a:defRPr/>
                </a:pPr>
                <a:r>
                  <a:rPr kumimoji="0" lang="vi-VN" sz="3800" b="1" i="0" u="none" strike="noStrike" kern="1200" cap="none" spc="0" normalizeH="0" baseline="0" noProof="0" smtClean="0">
                    <a:ln>
                      <a:noFill/>
                    </a:ln>
                    <a:solidFill>
                      <a:srgbClr val="1F497D"/>
                    </a:solidFill>
                    <a:effectLst/>
                    <a:uLnTx/>
                    <a:uFillTx/>
                    <a:latin typeface="Arial" panose="020B0604020202020204" pitchFamily="34" charset="0"/>
                    <a:cs typeface="Arial" panose="020B0604020202020204" pitchFamily="34" charset="0"/>
                    <a:sym typeface="Arial"/>
                  </a:rPr>
                  <a:t>Bài </a:t>
                </a:r>
                <a:r>
                  <a:rPr kumimoji="0" lang="en-US" sz="3800" b="1" i="0" u="none" strike="noStrike" kern="1200" cap="none" spc="0" normalizeH="0" baseline="0" noProof="0" smtClean="0">
                    <a:ln>
                      <a:noFill/>
                    </a:ln>
                    <a:solidFill>
                      <a:srgbClr val="1F497D"/>
                    </a:solidFill>
                    <a:effectLst/>
                    <a:uLnTx/>
                    <a:uFillTx/>
                    <a:latin typeface="Arial" panose="020B0604020202020204" pitchFamily="34" charset="0"/>
                    <a:cs typeface="Arial" panose="020B0604020202020204" pitchFamily="34" charset="0"/>
                    <a:sym typeface="Arial"/>
                  </a:rPr>
                  <a:t>13</a:t>
                </a:r>
                <a:r>
                  <a:rPr kumimoji="0" lang="vi-VN" sz="3800" b="1" i="0" u="none" strike="noStrike" kern="1200" cap="none" spc="0" normalizeH="0" baseline="0" noProof="0" smtClean="0">
                    <a:ln>
                      <a:noFill/>
                    </a:ln>
                    <a:solidFill>
                      <a:srgbClr val="1F497D"/>
                    </a:solidFill>
                    <a:effectLst/>
                    <a:uLnTx/>
                    <a:uFillTx/>
                    <a:latin typeface="Arial" panose="020B0604020202020204" pitchFamily="34" charset="0"/>
                    <a:cs typeface="Arial" panose="020B0604020202020204" pitchFamily="34" charset="0"/>
                    <a:sym typeface="Arial"/>
                  </a:rPr>
                  <a:t> (SGK</a:t>
                </a:r>
                <a:r>
                  <a:rPr kumimoji="0" lang="en-US" sz="3800" b="1" i="0" u="none" strike="noStrike" kern="1200" cap="none" spc="0" normalizeH="0" baseline="0" noProof="0" smtClean="0">
                    <a:ln>
                      <a:noFill/>
                    </a:ln>
                    <a:solidFill>
                      <a:srgbClr val="1F497D"/>
                    </a:solidFill>
                    <a:effectLst/>
                    <a:uLnTx/>
                    <a:uFillTx/>
                    <a:latin typeface="Arial" panose="020B0604020202020204" pitchFamily="34" charset="0"/>
                    <a:cs typeface="Arial" panose="020B0604020202020204" pitchFamily="34" charset="0"/>
                    <a:sym typeface="Arial"/>
                  </a:rPr>
                  <a:t> – </a:t>
                </a:r>
                <a:r>
                  <a:rPr kumimoji="0" lang="vi-VN" sz="3800" b="1" i="0" u="none" strike="noStrike" kern="1200" cap="none" spc="0" normalizeH="0" baseline="0" noProof="0" smtClean="0">
                    <a:ln>
                      <a:noFill/>
                    </a:ln>
                    <a:solidFill>
                      <a:srgbClr val="1F497D"/>
                    </a:solidFill>
                    <a:effectLst/>
                    <a:uLnTx/>
                    <a:uFillTx/>
                    <a:latin typeface="Arial" panose="020B0604020202020204" pitchFamily="34" charset="0"/>
                    <a:cs typeface="Arial" panose="020B0604020202020204" pitchFamily="34" charset="0"/>
                    <a:sym typeface="Arial"/>
                  </a:rPr>
                  <a:t>tr.</a:t>
                </a:r>
                <a:r>
                  <a:rPr lang="en-US" sz="3800" b="1" kern="0" smtClean="0">
                    <a:solidFill>
                      <a:srgbClr val="1F497D"/>
                    </a:solidFill>
                    <a:latin typeface="Arial" panose="020B0604020202020204" pitchFamily="34" charset="0"/>
                    <a:cs typeface="Arial" panose="020B0604020202020204" pitchFamily="34" charset="0"/>
                    <a:sym typeface="Arial"/>
                  </a:rPr>
                  <a:t>1</a:t>
                </a:r>
                <a:r>
                  <a:rPr kumimoji="0" lang="en-US" sz="3800" b="1" i="0" u="none" strike="noStrike" kern="0" cap="none" spc="0" normalizeH="0" baseline="0" noProof="0" smtClean="0">
                    <a:ln>
                      <a:noFill/>
                    </a:ln>
                    <a:solidFill>
                      <a:srgbClr val="1F497D"/>
                    </a:solidFill>
                    <a:effectLst/>
                    <a:uLnTx/>
                    <a:uFillTx/>
                    <a:latin typeface="Arial" panose="020B0604020202020204" pitchFamily="34" charset="0"/>
                    <a:cs typeface="Arial" panose="020B0604020202020204" pitchFamily="34" charset="0"/>
                    <a:sym typeface="Arial"/>
                  </a:rPr>
                  <a:t>29</a:t>
                </a:r>
                <a:r>
                  <a:rPr kumimoji="0" lang="en-US" sz="3800" b="1" i="0" u="none" strike="noStrike" kern="1200" cap="none" spc="0" normalizeH="0" baseline="0" noProof="0" smtClean="0">
                    <a:ln>
                      <a:noFill/>
                    </a:ln>
                    <a:solidFill>
                      <a:srgbClr val="1F497D"/>
                    </a:solidFill>
                    <a:effectLst/>
                    <a:uLnTx/>
                    <a:uFillTx/>
                    <a:latin typeface="Arial" panose="020B0604020202020204" pitchFamily="34" charset="0"/>
                    <a:cs typeface="Arial" panose="020B0604020202020204" pitchFamily="34" charset="0"/>
                    <a:sym typeface="Arial"/>
                  </a:rPr>
                  <a:t>) </a:t>
                </a:r>
                <a:r>
                  <a:rPr lang="vi-VN" sz="3800" kern="0">
                    <a:solidFill>
                      <a:prstClr val="black"/>
                    </a:solidFill>
                    <a:latin typeface="Arial"/>
                    <a:cs typeface="Arial" panose="020B0604020202020204" pitchFamily="34" charset="0"/>
                    <a:sym typeface="Arial"/>
                  </a:rPr>
                  <a:t>Cho tam giác </a:t>
                </a:r>
                <a14:m>
                  <m:oMath xmlns:m="http://schemas.openxmlformats.org/officeDocument/2006/math">
                    <m:r>
                      <a:rPr lang="vi-VN" sz="3800" i="1" kern="0" smtClean="0">
                        <a:solidFill>
                          <a:prstClr val="black"/>
                        </a:solidFill>
                        <a:latin typeface="Cambria Math" panose="02040503050406030204" pitchFamily="18" charset="0"/>
                        <a:cs typeface="Arial" panose="020B0604020202020204" pitchFamily="34" charset="0"/>
                        <a:sym typeface="Arial"/>
                      </a:rPr>
                      <m:t>𝐴𝐵𝐶</m:t>
                    </m:r>
                    <m:r>
                      <a:rPr lang="vi-VN" sz="3800" i="1" kern="0" smtClean="0">
                        <a:solidFill>
                          <a:prstClr val="black"/>
                        </a:solidFill>
                        <a:latin typeface="Cambria Math" panose="02040503050406030204" pitchFamily="18" charset="0"/>
                        <a:cs typeface="Arial" panose="020B0604020202020204" pitchFamily="34" charset="0"/>
                        <a:sym typeface="Arial"/>
                      </a:rPr>
                      <m:t> (</m:t>
                    </m:r>
                    <m:r>
                      <a:rPr lang="vi-VN" sz="3800" i="1" kern="0" smtClean="0">
                        <a:solidFill>
                          <a:prstClr val="black"/>
                        </a:solidFill>
                        <a:latin typeface="Cambria Math" panose="02040503050406030204" pitchFamily="18" charset="0"/>
                        <a:cs typeface="Arial" panose="020B0604020202020204" pitchFamily="34" charset="0"/>
                        <a:sym typeface="Arial"/>
                      </a:rPr>
                      <m:t>𝐴𝐵</m:t>
                    </m:r>
                    <m:r>
                      <a:rPr lang="vi-VN" sz="3800" i="1" kern="0" smtClean="0">
                        <a:solidFill>
                          <a:prstClr val="black"/>
                        </a:solidFill>
                        <a:latin typeface="Cambria Math" panose="02040503050406030204" pitchFamily="18" charset="0"/>
                        <a:cs typeface="Arial" panose="020B0604020202020204" pitchFamily="34" charset="0"/>
                        <a:sym typeface="Arial"/>
                      </a:rPr>
                      <m:t>&lt;</m:t>
                    </m:r>
                    <m:r>
                      <a:rPr lang="vi-VN" sz="3800" i="1" kern="0" smtClean="0">
                        <a:solidFill>
                          <a:prstClr val="black"/>
                        </a:solidFill>
                        <a:latin typeface="Cambria Math" panose="02040503050406030204" pitchFamily="18" charset="0"/>
                        <a:cs typeface="Arial" panose="020B0604020202020204" pitchFamily="34" charset="0"/>
                        <a:sym typeface="Arial"/>
                      </a:rPr>
                      <m:t>𝐴𝐶</m:t>
                    </m:r>
                    <m:r>
                      <a:rPr lang="vi-VN" sz="3800" i="1" kern="0" smtClean="0">
                        <a:solidFill>
                          <a:prstClr val="black"/>
                        </a:solidFill>
                        <a:latin typeface="Cambria Math" panose="02040503050406030204" pitchFamily="18" charset="0"/>
                        <a:cs typeface="Arial" panose="020B0604020202020204" pitchFamily="34" charset="0"/>
                        <a:sym typeface="Arial"/>
                      </a:rPr>
                      <m:t>)</m:t>
                    </m:r>
                  </m:oMath>
                </a14:m>
                <a:r>
                  <a:rPr lang="en-US" sz="3800" kern="0" smtClean="0">
                    <a:solidFill>
                      <a:prstClr val="black"/>
                    </a:solidFill>
                    <a:latin typeface="Arial"/>
                    <a:cs typeface="Arial" panose="020B0604020202020204" pitchFamily="34" charset="0"/>
                    <a:sym typeface="Arial"/>
                  </a:rPr>
                  <a:t> </a:t>
                </a:r>
                <a:r>
                  <a:rPr lang="vi-VN" sz="3800" kern="0">
                    <a:solidFill>
                      <a:prstClr val="black"/>
                    </a:solidFill>
                    <a:latin typeface="Arial"/>
                    <a:cs typeface="Arial" panose="020B0604020202020204" pitchFamily="34" charset="0"/>
                    <a:sym typeface="Arial"/>
                  </a:rPr>
                  <a:t>ngoại tiếp đường tròn </a:t>
                </a:r>
                <a14:m>
                  <m:oMath xmlns:m="http://schemas.openxmlformats.org/officeDocument/2006/math">
                    <m:r>
                      <a:rPr lang="vi-VN" sz="3800" i="1" kern="0" smtClean="0">
                        <a:solidFill>
                          <a:prstClr val="black"/>
                        </a:solidFill>
                        <a:latin typeface="Cambria Math" panose="02040503050406030204" pitchFamily="18" charset="0"/>
                        <a:cs typeface="Arial" panose="020B0604020202020204" pitchFamily="34" charset="0"/>
                        <a:sym typeface="Arial"/>
                      </a:rPr>
                      <m:t>(</m:t>
                    </m:r>
                    <m:r>
                      <a:rPr lang="en-US" sz="3800" i="1" kern="0" smtClean="0">
                        <a:solidFill>
                          <a:prstClr val="black"/>
                        </a:solidFill>
                        <a:latin typeface="Cambria Math" panose="02040503050406030204" pitchFamily="18" charset="0"/>
                        <a:cs typeface="Arial" panose="020B0604020202020204" pitchFamily="34" charset="0"/>
                        <a:sym typeface="Arial"/>
                      </a:rPr>
                      <m:t>𝐼</m:t>
                    </m:r>
                    <m:r>
                      <a:rPr lang="vi-VN" sz="3800" i="1" kern="0" smtClean="0">
                        <a:solidFill>
                          <a:prstClr val="black"/>
                        </a:solidFill>
                        <a:latin typeface="Cambria Math" panose="02040503050406030204" pitchFamily="18" charset="0"/>
                        <a:cs typeface="Arial" panose="020B0604020202020204" pitchFamily="34" charset="0"/>
                        <a:sym typeface="Arial"/>
                      </a:rPr>
                      <m:t>)</m:t>
                    </m:r>
                  </m:oMath>
                </a14:m>
                <a:r>
                  <a:rPr lang="en-US" sz="3800" kern="0" smtClean="0">
                    <a:solidFill>
                      <a:prstClr val="black"/>
                    </a:solidFill>
                    <a:latin typeface="Arial"/>
                    <a:cs typeface="Arial" panose="020B0604020202020204" pitchFamily="34" charset="0"/>
                    <a:sym typeface="Arial"/>
                  </a:rPr>
                  <a:t> </a:t>
                </a:r>
                <a:r>
                  <a:rPr lang="vi-VN" sz="3800" kern="0">
                    <a:solidFill>
                      <a:prstClr val="black"/>
                    </a:solidFill>
                    <a:latin typeface="Arial"/>
                    <a:cs typeface="Arial" panose="020B0604020202020204" pitchFamily="34" charset="0"/>
                    <a:sym typeface="Arial"/>
                  </a:rPr>
                  <a:t>với các tiếp điểm trên </a:t>
                </a:r>
                <a14:m>
                  <m:oMath xmlns:m="http://schemas.openxmlformats.org/officeDocument/2006/math">
                    <m:r>
                      <a:rPr lang="vi-VN" sz="3800" i="1" kern="0" smtClean="0">
                        <a:solidFill>
                          <a:prstClr val="black"/>
                        </a:solidFill>
                        <a:latin typeface="Cambria Math" panose="02040503050406030204" pitchFamily="18" charset="0"/>
                        <a:cs typeface="Arial" panose="020B0604020202020204" pitchFamily="34" charset="0"/>
                        <a:sym typeface="Arial"/>
                      </a:rPr>
                      <m:t>𝐵𝐶</m:t>
                    </m:r>
                    <m:r>
                      <a:rPr lang="vi-VN" sz="3800" i="1" kern="0" smtClean="0">
                        <a:solidFill>
                          <a:prstClr val="black"/>
                        </a:solidFill>
                        <a:latin typeface="Cambria Math" panose="02040503050406030204" pitchFamily="18" charset="0"/>
                        <a:cs typeface="Arial" panose="020B0604020202020204" pitchFamily="34" charset="0"/>
                        <a:sym typeface="Arial"/>
                      </a:rPr>
                      <m:t>, </m:t>
                    </m:r>
                    <m:r>
                      <a:rPr lang="vi-VN" sz="3800" i="1" kern="0" smtClean="0">
                        <a:solidFill>
                          <a:prstClr val="black"/>
                        </a:solidFill>
                        <a:latin typeface="Cambria Math" panose="02040503050406030204" pitchFamily="18" charset="0"/>
                        <a:cs typeface="Arial" panose="020B0604020202020204" pitchFamily="34" charset="0"/>
                        <a:sym typeface="Arial"/>
                      </a:rPr>
                      <m:t>𝐶𝐴</m:t>
                    </m:r>
                    <m:r>
                      <a:rPr lang="vi-VN" sz="3800" i="1" kern="0" smtClean="0">
                        <a:solidFill>
                          <a:prstClr val="black"/>
                        </a:solidFill>
                        <a:latin typeface="Cambria Math" panose="02040503050406030204" pitchFamily="18" charset="0"/>
                        <a:cs typeface="Arial" panose="020B0604020202020204" pitchFamily="34" charset="0"/>
                        <a:sym typeface="Arial"/>
                      </a:rPr>
                      <m:t>,</m:t>
                    </m:r>
                    <m:r>
                      <a:rPr lang="vi-VN" sz="3800" i="1" kern="0" smtClean="0">
                        <a:solidFill>
                          <a:prstClr val="black"/>
                        </a:solidFill>
                        <a:latin typeface="Cambria Math" panose="02040503050406030204" pitchFamily="18" charset="0"/>
                        <a:cs typeface="Arial" panose="020B0604020202020204" pitchFamily="34" charset="0"/>
                        <a:sym typeface="Arial"/>
                      </a:rPr>
                      <m:t>𝐴𝐵</m:t>
                    </m:r>
                  </m:oMath>
                </a14:m>
                <a:r>
                  <a:rPr lang="en-US" sz="3800" kern="0" smtClean="0">
                    <a:solidFill>
                      <a:prstClr val="black"/>
                    </a:solidFill>
                    <a:latin typeface="Arial"/>
                    <a:cs typeface="Arial" panose="020B0604020202020204" pitchFamily="34" charset="0"/>
                    <a:sym typeface="Arial"/>
                  </a:rPr>
                  <a:t> </a:t>
                </a:r>
                <a:r>
                  <a:rPr lang="vi-VN" sz="3800" kern="0">
                    <a:solidFill>
                      <a:prstClr val="black"/>
                    </a:solidFill>
                    <a:latin typeface="Arial"/>
                    <a:cs typeface="Arial" panose="020B0604020202020204" pitchFamily="34" charset="0"/>
                    <a:sym typeface="Arial"/>
                  </a:rPr>
                  <a:t>lần lượt là </a:t>
                </a:r>
                <a14:m>
                  <m:oMath xmlns:m="http://schemas.openxmlformats.org/officeDocument/2006/math">
                    <m:r>
                      <a:rPr lang="vi-VN" sz="3800" i="1" kern="0" smtClean="0">
                        <a:solidFill>
                          <a:prstClr val="black"/>
                        </a:solidFill>
                        <a:latin typeface="Cambria Math" panose="02040503050406030204" pitchFamily="18" charset="0"/>
                        <a:cs typeface="Arial" panose="020B0604020202020204" pitchFamily="34" charset="0"/>
                        <a:sym typeface="Arial"/>
                      </a:rPr>
                      <m:t>𝐷</m:t>
                    </m:r>
                    <m:r>
                      <a:rPr lang="vi-VN" sz="3800" i="1" kern="0" smtClean="0">
                        <a:solidFill>
                          <a:prstClr val="black"/>
                        </a:solidFill>
                        <a:latin typeface="Cambria Math" panose="02040503050406030204" pitchFamily="18" charset="0"/>
                        <a:cs typeface="Arial" panose="020B0604020202020204" pitchFamily="34" charset="0"/>
                        <a:sym typeface="Arial"/>
                      </a:rPr>
                      <m:t>, </m:t>
                    </m:r>
                    <m:r>
                      <a:rPr lang="vi-VN" sz="3800" i="1" kern="0" smtClean="0">
                        <a:solidFill>
                          <a:prstClr val="black"/>
                        </a:solidFill>
                        <a:latin typeface="Cambria Math" panose="02040503050406030204" pitchFamily="18" charset="0"/>
                        <a:cs typeface="Arial" panose="020B0604020202020204" pitchFamily="34" charset="0"/>
                        <a:sym typeface="Arial"/>
                      </a:rPr>
                      <m:t>𝐸</m:t>
                    </m:r>
                    <m:r>
                      <a:rPr lang="vi-VN" sz="3800" i="1" kern="0" smtClean="0">
                        <a:solidFill>
                          <a:prstClr val="black"/>
                        </a:solidFill>
                        <a:latin typeface="Cambria Math" panose="02040503050406030204" pitchFamily="18" charset="0"/>
                        <a:cs typeface="Arial" panose="020B0604020202020204" pitchFamily="34" charset="0"/>
                        <a:sym typeface="Arial"/>
                      </a:rPr>
                      <m:t>, </m:t>
                    </m:r>
                    <m:r>
                      <a:rPr lang="vi-VN" sz="3800" i="1" kern="0" smtClean="0">
                        <a:solidFill>
                          <a:prstClr val="black"/>
                        </a:solidFill>
                        <a:latin typeface="Cambria Math" panose="02040503050406030204" pitchFamily="18" charset="0"/>
                        <a:cs typeface="Arial" panose="020B0604020202020204" pitchFamily="34" charset="0"/>
                        <a:sym typeface="Arial"/>
                      </a:rPr>
                      <m:t>𝐹</m:t>
                    </m:r>
                  </m:oMath>
                </a14:m>
                <a:r>
                  <a:rPr lang="vi-VN" sz="3800" kern="0">
                    <a:solidFill>
                      <a:prstClr val="black"/>
                    </a:solidFill>
                    <a:latin typeface="Arial"/>
                    <a:cs typeface="Arial" panose="020B0604020202020204" pitchFamily="34" charset="0"/>
                    <a:sym typeface="Arial"/>
                  </a:rPr>
                  <a:t>. Gọi </a:t>
                </a:r>
                <a14:m>
                  <m:oMath xmlns:m="http://schemas.openxmlformats.org/officeDocument/2006/math">
                    <m:r>
                      <a:rPr lang="vi-VN" sz="3800" i="1" kern="0" smtClean="0">
                        <a:solidFill>
                          <a:prstClr val="black"/>
                        </a:solidFill>
                        <a:latin typeface="Cambria Math" panose="02040503050406030204" pitchFamily="18" charset="0"/>
                        <a:cs typeface="Arial" panose="020B0604020202020204" pitchFamily="34" charset="0"/>
                        <a:sym typeface="Arial"/>
                      </a:rPr>
                      <m:t>𝑋</m:t>
                    </m:r>
                  </m:oMath>
                </a14:m>
                <a:r>
                  <a:rPr lang="vi-VN" sz="3800" kern="0">
                    <a:solidFill>
                      <a:prstClr val="black"/>
                    </a:solidFill>
                    <a:latin typeface="Arial"/>
                    <a:cs typeface="Arial" panose="020B0604020202020204" pitchFamily="34" charset="0"/>
                    <a:sym typeface="Arial"/>
                  </a:rPr>
                  <a:t> và </a:t>
                </a:r>
                <a14:m>
                  <m:oMath xmlns:m="http://schemas.openxmlformats.org/officeDocument/2006/math">
                    <m:r>
                      <a:rPr lang="vi-VN" sz="3800" i="1" kern="0" smtClean="0">
                        <a:solidFill>
                          <a:prstClr val="black"/>
                        </a:solidFill>
                        <a:latin typeface="Cambria Math" panose="02040503050406030204" pitchFamily="18" charset="0"/>
                        <a:cs typeface="Arial" panose="020B0604020202020204" pitchFamily="34" charset="0"/>
                        <a:sym typeface="Arial"/>
                      </a:rPr>
                      <m:t>𝑌</m:t>
                    </m:r>
                  </m:oMath>
                </a14:m>
                <a:r>
                  <a:rPr lang="vi-VN" sz="3800" kern="0">
                    <a:solidFill>
                      <a:prstClr val="black"/>
                    </a:solidFill>
                    <a:latin typeface="Arial"/>
                    <a:cs typeface="Arial" panose="020B0604020202020204" pitchFamily="34" charset="0"/>
                    <a:sym typeface="Arial"/>
                  </a:rPr>
                  <a:t> lần lượt là chân đường cao kẻ từ </a:t>
                </a:r>
                <a14:m>
                  <m:oMath xmlns:m="http://schemas.openxmlformats.org/officeDocument/2006/math">
                    <m:r>
                      <a:rPr lang="vi-VN" sz="3800" i="1" kern="0" smtClean="0">
                        <a:solidFill>
                          <a:prstClr val="black"/>
                        </a:solidFill>
                        <a:latin typeface="Cambria Math" panose="02040503050406030204" pitchFamily="18" charset="0"/>
                        <a:cs typeface="Arial" panose="020B0604020202020204" pitchFamily="34" charset="0"/>
                        <a:sym typeface="Arial"/>
                      </a:rPr>
                      <m:t>𝐵</m:t>
                    </m:r>
                  </m:oMath>
                </a14:m>
                <a:r>
                  <a:rPr lang="vi-VN" sz="3800" kern="0">
                    <a:solidFill>
                      <a:prstClr val="black"/>
                    </a:solidFill>
                    <a:latin typeface="Arial"/>
                    <a:cs typeface="Arial" panose="020B0604020202020204" pitchFamily="34" charset="0"/>
                    <a:sym typeface="Arial"/>
                  </a:rPr>
                  <a:t> và </a:t>
                </a:r>
                <a14:m>
                  <m:oMath xmlns:m="http://schemas.openxmlformats.org/officeDocument/2006/math">
                    <m:r>
                      <a:rPr lang="vi-VN" sz="3800" i="1" kern="0" smtClean="0">
                        <a:solidFill>
                          <a:prstClr val="black"/>
                        </a:solidFill>
                        <a:latin typeface="Cambria Math" panose="02040503050406030204" pitchFamily="18" charset="0"/>
                        <a:cs typeface="Arial" panose="020B0604020202020204" pitchFamily="34" charset="0"/>
                        <a:sym typeface="Arial"/>
                      </a:rPr>
                      <m:t>𝐶</m:t>
                    </m:r>
                  </m:oMath>
                </a14:m>
                <a:r>
                  <a:rPr lang="vi-VN" sz="3800" kern="0">
                    <a:solidFill>
                      <a:prstClr val="black"/>
                    </a:solidFill>
                    <a:latin typeface="Arial"/>
                    <a:cs typeface="Arial" panose="020B0604020202020204" pitchFamily="34" charset="0"/>
                    <a:sym typeface="Arial"/>
                  </a:rPr>
                  <a:t> xuống </a:t>
                </a:r>
                <a14:m>
                  <m:oMath xmlns:m="http://schemas.openxmlformats.org/officeDocument/2006/math">
                    <m:r>
                      <a:rPr lang="vi-VN" sz="3800" i="1" kern="0" smtClean="0">
                        <a:solidFill>
                          <a:prstClr val="black"/>
                        </a:solidFill>
                        <a:latin typeface="Cambria Math" panose="02040503050406030204" pitchFamily="18" charset="0"/>
                        <a:cs typeface="Arial" panose="020B0604020202020204" pitchFamily="34" charset="0"/>
                        <a:sym typeface="Arial"/>
                      </a:rPr>
                      <m:t>𝐶𝐼</m:t>
                    </m:r>
                  </m:oMath>
                </a14:m>
                <a:r>
                  <a:rPr lang="en-US" sz="3800" kern="0" smtClean="0">
                    <a:solidFill>
                      <a:prstClr val="black"/>
                    </a:solidFill>
                    <a:latin typeface="Arial"/>
                    <a:cs typeface="Arial" panose="020B0604020202020204" pitchFamily="34" charset="0"/>
                    <a:sym typeface="Arial"/>
                  </a:rPr>
                  <a:t> </a:t>
                </a:r>
                <a:r>
                  <a:rPr lang="vi-VN" sz="3800" kern="0" smtClean="0">
                    <a:solidFill>
                      <a:prstClr val="black"/>
                    </a:solidFill>
                    <a:latin typeface="Arial"/>
                    <a:cs typeface="Arial" panose="020B0604020202020204" pitchFamily="34" charset="0"/>
                    <a:sym typeface="Arial"/>
                  </a:rPr>
                  <a:t>và </a:t>
                </a:r>
                <a14:m>
                  <m:oMath xmlns:m="http://schemas.openxmlformats.org/officeDocument/2006/math">
                    <m:r>
                      <a:rPr lang="vi-VN" sz="3800" i="1" kern="0" smtClean="0">
                        <a:solidFill>
                          <a:prstClr val="black"/>
                        </a:solidFill>
                        <a:latin typeface="Cambria Math" panose="02040503050406030204" pitchFamily="18" charset="0"/>
                        <a:cs typeface="Arial" panose="020B0604020202020204" pitchFamily="34" charset="0"/>
                        <a:sym typeface="Arial"/>
                      </a:rPr>
                      <m:t>𝐵𝐼</m:t>
                    </m:r>
                    <m:r>
                      <a:rPr lang="vi-VN" sz="3800" i="1" kern="0" smtClean="0">
                        <a:solidFill>
                          <a:prstClr val="black"/>
                        </a:solidFill>
                        <a:latin typeface="Cambria Math" panose="02040503050406030204" pitchFamily="18" charset="0"/>
                        <a:cs typeface="Arial" panose="020B0604020202020204" pitchFamily="34" charset="0"/>
                        <a:sym typeface="Arial"/>
                      </a:rPr>
                      <m:t>.</m:t>
                    </m:r>
                  </m:oMath>
                </a14:m>
                <a:r>
                  <a:rPr lang="vi-VN" sz="3800" kern="0">
                    <a:solidFill>
                      <a:prstClr val="black"/>
                    </a:solidFill>
                    <a:latin typeface="Arial"/>
                    <a:cs typeface="Arial" panose="020B0604020202020204" pitchFamily="34" charset="0"/>
                    <a:sym typeface="Arial"/>
                  </a:rPr>
                  <a:t> Chứng minh rằng</a:t>
                </a:r>
                <a:r>
                  <a:rPr lang="vi-VN" sz="3800" kern="0" smtClean="0">
                    <a:solidFill>
                      <a:prstClr val="black"/>
                    </a:solidFill>
                    <a:latin typeface="Arial"/>
                    <a:cs typeface="Arial" panose="020B0604020202020204" pitchFamily="34" charset="0"/>
                    <a:sym typeface="Arial"/>
                  </a:rPr>
                  <a:t>:</a:t>
                </a:r>
                <a:endParaRPr lang="en-US" sz="3800" kern="0" smtClean="0">
                  <a:solidFill>
                    <a:prstClr val="black"/>
                  </a:solidFill>
                  <a:latin typeface="Arial"/>
                  <a:cs typeface="Arial" panose="020B0604020202020204" pitchFamily="34" charset="0"/>
                  <a:sym typeface="Arial"/>
                </a:endParaRPr>
              </a:p>
              <a:p>
                <a:pPr lvl="0" algn="just">
                  <a:lnSpc>
                    <a:spcPct val="150000"/>
                  </a:lnSpc>
                  <a:buClr>
                    <a:srgbClr val="000000"/>
                  </a:buClr>
                  <a:defRPr/>
                </a:pPr>
                <a:r>
                  <a:rPr lang="vi-VN" sz="3800" kern="0" smtClean="0">
                    <a:solidFill>
                      <a:prstClr val="black"/>
                    </a:solidFill>
                    <a:latin typeface="Arial"/>
                    <a:cs typeface="Arial" panose="020B0604020202020204" pitchFamily="34" charset="0"/>
                    <a:sym typeface="Arial"/>
                  </a:rPr>
                  <a:t>a) </a:t>
                </a:r>
                <a14:m>
                  <m:oMath xmlns:m="http://schemas.openxmlformats.org/officeDocument/2006/math">
                    <m:r>
                      <a:rPr lang="vi-VN" sz="3800" i="1" kern="0" smtClean="0">
                        <a:solidFill>
                          <a:prstClr val="black"/>
                        </a:solidFill>
                        <a:latin typeface="Cambria Math" panose="02040503050406030204" pitchFamily="18" charset="0"/>
                        <a:cs typeface="Arial" panose="020B0604020202020204" pitchFamily="34" charset="0"/>
                        <a:sym typeface="Arial"/>
                      </a:rPr>
                      <m:t>𝐷𝐵𝑋𝐹</m:t>
                    </m:r>
                    <m:r>
                      <a:rPr lang="vi-VN" sz="3800" i="1" kern="0">
                        <a:solidFill>
                          <a:prstClr val="black"/>
                        </a:solidFill>
                        <a:latin typeface="Cambria Math" panose="02040503050406030204" pitchFamily="18" charset="0"/>
                        <a:cs typeface="Arial" panose="020B0604020202020204" pitchFamily="34" charset="0"/>
                        <a:sym typeface="Arial"/>
                      </a:rPr>
                      <m:t>, </m:t>
                    </m:r>
                    <m:r>
                      <a:rPr lang="vi-VN" sz="3800" i="1" kern="0">
                        <a:solidFill>
                          <a:prstClr val="black"/>
                        </a:solidFill>
                        <a:latin typeface="Cambria Math" panose="02040503050406030204" pitchFamily="18" charset="0"/>
                        <a:cs typeface="Arial" panose="020B0604020202020204" pitchFamily="34" charset="0"/>
                        <a:sym typeface="Arial"/>
                      </a:rPr>
                      <m:t>𝐷𝐶𝑌𝐸</m:t>
                    </m:r>
                  </m:oMath>
                </a14:m>
                <a:r>
                  <a:rPr lang="en-US" sz="3800" kern="0" smtClean="0">
                    <a:solidFill>
                      <a:prstClr val="black"/>
                    </a:solidFill>
                    <a:latin typeface="Arial"/>
                    <a:cs typeface="Arial" panose="020B0604020202020204" pitchFamily="34" charset="0"/>
                    <a:sym typeface="Arial"/>
                  </a:rPr>
                  <a:t> </a:t>
                </a:r>
                <a:r>
                  <a:rPr lang="vi-VN" sz="3800" kern="0">
                    <a:solidFill>
                      <a:prstClr val="black"/>
                    </a:solidFill>
                    <a:latin typeface="Arial"/>
                    <a:cs typeface="Arial" panose="020B0604020202020204" pitchFamily="34" charset="0"/>
                    <a:sym typeface="Arial"/>
                  </a:rPr>
                  <a:t>là các tứ giác nội tiếp</a:t>
                </a:r>
                <a:r>
                  <a:rPr lang="vi-VN" sz="3800" kern="0" smtClean="0">
                    <a:solidFill>
                      <a:prstClr val="black"/>
                    </a:solidFill>
                    <a:latin typeface="Arial"/>
                    <a:cs typeface="Arial" panose="020B0604020202020204" pitchFamily="34" charset="0"/>
                    <a:sym typeface="Arial"/>
                  </a:rPr>
                  <a:t>.</a:t>
                </a:r>
                <a:endParaRPr lang="en-US" sz="3800" kern="0" smtClean="0">
                  <a:solidFill>
                    <a:prstClr val="black"/>
                  </a:solidFill>
                  <a:latin typeface="Arial"/>
                  <a:cs typeface="Arial" panose="020B0604020202020204" pitchFamily="34" charset="0"/>
                  <a:sym typeface="Arial"/>
                </a:endParaRPr>
              </a:p>
              <a:p>
                <a:pPr lvl="0" algn="just">
                  <a:lnSpc>
                    <a:spcPct val="150000"/>
                  </a:lnSpc>
                  <a:buClr>
                    <a:srgbClr val="000000"/>
                  </a:buClr>
                  <a:defRPr/>
                </a:pPr>
                <a:r>
                  <a:rPr lang="vi-VN" sz="3800" kern="0" smtClean="0">
                    <a:solidFill>
                      <a:prstClr val="black"/>
                    </a:solidFill>
                    <a:latin typeface="Arial"/>
                    <a:cs typeface="Arial" panose="020B0604020202020204" pitchFamily="34" charset="0"/>
                    <a:sym typeface="Arial"/>
                  </a:rPr>
                  <a:t>b</a:t>
                </a:r>
                <a:r>
                  <a:rPr lang="vi-VN" sz="3800" kern="0">
                    <a:solidFill>
                      <a:prstClr val="black"/>
                    </a:solidFill>
                    <a:latin typeface="Arial"/>
                    <a:cs typeface="Arial" panose="020B0604020202020204" pitchFamily="34" charset="0"/>
                    <a:sym typeface="Arial"/>
                  </a:rPr>
                  <a:t>) Bốn điểm </a:t>
                </a:r>
                <a14:m>
                  <m:oMath xmlns:m="http://schemas.openxmlformats.org/officeDocument/2006/math">
                    <m:r>
                      <a:rPr lang="vi-VN" sz="3800" i="1" kern="0" smtClean="0">
                        <a:solidFill>
                          <a:prstClr val="black"/>
                        </a:solidFill>
                        <a:latin typeface="Cambria Math" panose="02040503050406030204" pitchFamily="18" charset="0"/>
                        <a:cs typeface="Arial" panose="020B0604020202020204" pitchFamily="34" charset="0"/>
                        <a:sym typeface="Arial"/>
                      </a:rPr>
                      <m:t>𝑋</m:t>
                    </m:r>
                    <m:r>
                      <a:rPr lang="vi-VN" sz="3800" i="1" kern="0" smtClean="0">
                        <a:solidFill>
                          <a:prstClr val="black"/>
                        </a:solidFill>
                        <a:latin typeface="Cambria Math" panose="02040503050406030204" pitchFamily="18" charset="0"/>
                        <a:cs typeface="Arial" panose="020B0604020202020204" pitchFamily="34" charset="0"/>
                        <a:sym typeface="Arial"/>
                      </a:rPr>
                      <m:t>, </m:t>
                    </m:r>
                    <m:r>
                      <a:rPr lang="vi-VN" sz="3800" i="1" kern="0" smtClean="0">
                        <a:solidFill>
                          <a:prstClr val="black"/>
                        </a:solidFill>
                        <a:latin typeface="Cambria Math" panose="02040503050406030204" pitchFamily="18" charset="0"/>
                        <a:cs typeface="Arial" panose="020B0604020202020204" pitchFamily="34" charset="0"/>
                        <a:sym typeface="Arial"/>
                      </a:rPr>
                      <m:t>𝑌</m:t>
                    </m:r>
                    <m:r>
                      <a:rPr lang="vi-VN" sz="3800" i="1" kern="0" smtClean="0">
                        <a:solidFill>
                          <a:prstClr val="black"/>
                        </a:solidFill>
                        <a:latin typeface="Cambria Math" panose="02040503050406030204" pitchFamily="18" charset="0"/>
                        <a:cs typeface="Arial" panose="020B0604020202020204" pitchFamily="34" charset="0"/>
                        <a:sym typeface="Arial"/>
                      </a:rPr>
                      <m:t>, </m:t>
                    </m:r>
                    <m:r>
                      <a:rPr lang="vi-VN" sz="3800" i="1" kern="0" smtClean="0">
                        <a:solidFill>
                          <a:prstClr val="black"/>
                        </a:solidFill>
                        <a:latin typeface="Cambria Math" panose="02040503050406030204" pitchFamily="18" charset="0"/>
                        <a:cs typeface="Arial" panose="020B0604020202020204" pitchFamily="34" charset="0"/>
                        <a:sym typeface="Arial"/>
                      </a:rPr>
                      <m:t>𝐸</m:t>
                    </m:r>
                    <m:r>
                      <a:rPr lang="vi-VN" sz="3800" i="1" kern="0" smtClean="0">
                        <a:solidFill>
                          <a:prstClr val="black"/>
                        </a:solidFill>
                        <a:latin typeface="Cambria Math" panose="02040503050406030204" pitchFamily="18" charset="0"/>
                        <a:cs typeface="Arial" panose="020B0604020202020204" pitchFamily="34" charset="0"/>
                        <a:sym typeface="Arial"/>
                      </a:rPr>
                      <m:t>, </m:t>
                    </m:r>
                    <m:r>
                      <a:rPr lang="vi-VN" sz="3800" i="1" kern="0" smtClean="0">
                        <a:solidFill>
                          <a:prstClr val="black"/>
                        </a:solidFill>
                        <a:latin typeface="Cambria Math" panose="02040503050406030204" pitchFamily="18" charset="0"/>
                        <a:cs typeface="Arial" panose="020B0604020202020204" pitchFamily="34" charset="0"/>
                        <a:sym typeface="Arial"/>
                      </a:rPr>
                      <m:t>𝐹</m:t>
                    </m:r>
                  </m:oMath>
                </a14:m>
                <a:r>
                  <a:rPr lang="en-US" sz="3800" kern="0" smtClean="0">
                    <a:solidFill>
                      <a:prstClr val="black"/>
                    </a:solidFill>
                    <a:latin typeface="Arial"/>
                    <a:cs typeface="Arial" panose="020B0604020202020204" pitchFamily="34" charset="0"/>
                    <a:sym typeface="Arial"/>
                  </a:rPr>
                  <a:t> </a:t>
                </a:r>
                <a:r>
                  <a:rPr lang="vi-VN" sz="3800" kern="0">
                    <a:solidFill>
                      <a:prstClr val="black"/>
                    </a:solidFill>
                    <a:latin typeface="Arial"/>
                    <a:cs typeface="Arial" panose="020B0604020202020204" pitchFamily="34" charset="0"/>
                    <a:sym typeface="Arial"/>
                  </a:rPr>
                  <a:t>thẳng hàng.</a:t>
                </a:r>
                <a:endParaRPr lang="en-US" sz="3800" kern="0" smtClean="0">
                  <a:solidFill>
                    <a:prstClr val="black"/>
                  </a:solidFill>
                  <a:latin typeface="Arial"/>
                  <a:cs typeface="Arial" panose="020B0604020202020204" pitchFamily="34" charset="0"/>
                  <a:sym typeface="Arial"/>
                </a:endParaRPr>
              </a:p>
            </p:txBody>
          </p:sp>
        </mc:Choice>
        <mc:Fallback xmlns="">
          <p:sp>
            <p:nvSpPr>
              <p:cNvPr id="14" name="Rectangle 13"/>
              <p:cNvSpPr>
                <a:spLocks noRot="1" noChangeAspect="1" noMove="1" noResize="1" noEditPoints="1" noAdjustHandles="1" noChangeArrowheads="1" noChangeShapeType="1" noTextEdit="1"/>
              </p:cNvSpPr>
              <p:nvPr/>
            </p:nvSpPr>
            <p:spPr>
              <a:xfrm>
                <a:off x="429926" y="55751"/>
                <a:ext cx="17400874" cy="4478149"/>
              </a:xfrm>
              <a:prstGeom prst="rect">
                <a:avLst/>
              </a:prstGeom>
              <a:blipFill>
                <a:blip r:embed="rId12"/>
                <a:stretch>
                  <a:fillRect l="-1156" r="-1156" b="-2177"/>
                </a:stretch>
              </a:blipFill>
            </p:spPr>
            <p:txBody>
              <a:bodyPr/>
              <a:lstStyle/>
              <a:p>
                <a:r>
                  <a:rPr lang="en-US">
                    <a:noFill/>
                  </a:rPr>
                  <a:t> </a:t>
                </a:r>
              </a:p>
            </p:txBody>
          </p:sp>
        </mc:Fallback>
      </mc:AlternateContent>
      <p:pic>
        <p:nvPicPr>
          <p:cNvPr id="7" name="Picture 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496800" y="3162300"/>
            <a:ext cx="5334000" cy="6841202"/>
          </a:xfrm>
          <a:prstGeom prst="rect">
            <a:avLst/>
          </a:prstGeom>
        </p:spPr>
      </p:pic>
      <mc:AlternateContent xmlns:mc="http://schemas.openxmlformats.org/markup-compatibility/2006" xmlns:a14="http://schemas.microsoft.com/office/drawing/2010/main">
        <mc:Choice Requires="a14">
          <p:sp>
            <p:nvSpPr>
              <p:cNvPr id="8" name="Rectangle 7"/>
              <p:cNvSpPr/>
              <p:nvPr/>
            </p:nvSpPr>
            <p:spPr>
              <a:xfrm>
                <a:off x="2590800" y="4686300"/>
                <a:ext cx="9144000" cy="5429500"/>
              </a:xfrm>
              <a:prstGeom prst="rect">
                <a:avLst/>
              </a:prstGeom>
            </p:spPr>
            <p:txBody>
              <a:bodyPr>
                <a:spAutoFit/>
              </a:bodyPr>
              <a:lstStyle/>
              <a:p>
                <a:pPr algn="just">
                  <a:lnSpc>
                    <a:spcPct val="150000"/>
                  </a:lnSpc>
                  <a:spcBef>
                    <a:spcPts val="300"/>
                  </a:spcBef>
                  <a:spcAft>
                    <a:spcPts val="300"/>
                  </a:spcAft>
                </a:pPr>
                <a:r>
                  <a:rPr lang="en-US" sz="3800">
                    <a:latin typeface="Arial" panose="020B0604020202020204" pitchFamily="34" charset="0"/>
                    <a:ea typeface="Calibri" panose="020F0502020204030204" pitchFamily="34" charset="0"/>
                    <a:cs typeface="Arial" panose="020B0604020202020204" pitchFamily="34" charset="0"/>
                  </a:rPr>
                  <a:t>a) Vì </a:t>
                </a:r>
                <a14:m>
                  <m:oMath xmlns:m="http://schemas.openxmlformats.org/officeDocument/2006/math">
                    <m:r>
                      <a:rPr lang="en-US" sz="3800" i="1">
                        <a:effectLst/>
                        <a:latin typeface="Cambria Math" panose="02040503050406030204" pitchFamily="18" charset="0"/>
                        <a:ea typeface="Calibri" panose="020F0502020204030204" pitchFamily="34" charset="0"/>
                        <a:cs typeface="Times New Roman" panose="02020603050405020304" pitchFamily="18" charset="0"/>
                      </a:rPr>
                      <m:t>𝐼𝐷</m:t>
                    </m:r>
                    <m:r>
                      <a:rPr lang="en-US" sz="3800" i="1">
                        <a:effectLst/>
                        <a:latin typeface="Cambria Math" panose="02040503050406030204" pitchFamily="18" charset="0"/>
                        <a:ea typeface="Calibri" panose="020F0502020204030204" pitchFamily="34" charset="0"/>
                        <a:cs typeface="Times New Roman" panose="02020603050405020304" pitchFamily="18" charset="0"/>
                      </a:rPr>
                      <m:t>;</m:t>
                    </m:r>
                    <m:r>
                      <a:rPr lang="en-US" sz="3800" i="1">
                        <a:effectLst/>
                        <a:latin typeface="Cambria Math" panose="02040503050406030204" pitchFamily="18" charset="0"/>
                        <a:ea typeface="Calibri" panose="020F0502020204030204" pitchFamily="34" charset="0"/>
                        <a:cs typeface="Times New Roman" panose="02020603050405020304" pitchFamily="18" charset="0"/>
                      </a:rPr>
                      <m:t>𝐼𝐸</m:t>
                    </m:r>
                    <m:r>
                      <a:rPr lang="en-US" sz="3800" i="1">
                        <a:effectLst/>
                        <a:latin typeface="Cambria Math" panose="02040503050406030204" pitchFamily="18" charset="0"/>
                        <a:ea typeface="Calibri" panose="020F0502020204030204" pitchFamily="34" charset="0"/>
                        <a:cs typeface="Times New Roman" panose="02020603050405020304" pitchFamily="18" charset="0"/>
                      </a:rPr>
                      <m:t>;</m:t>
                    </m:r>
                    <m:r>
                      <a:rPr lang="en-US" sz="3800" i="1">
                        <a:effectLst/>
                        <a:latin typeface="Cambria Math" panose="02040503050406030204" pitchFamily="18" charset="0"/>
                        <a:ea typeface="Calibri" panose="020F0502020204030204" pitchFamily="34" charset="0"/>
                        <a:cs typeface="Times New Roman" panose="02020603050405020304" pitchFamily="18" charset="0"/>
                      </a:rPr>
                      <m:t>𝐼𝐹</m:t>
                    </m:r>
                  </m:oMath>
                </a14:m>
                <a:r>
                  <a:rPr lang="en-US" sz="3800">
                    <a:effectLst/>
                    <a:latin typeface="Arial" panose="020B0604020202020204" pitchFamily="34" charset="0"/>
                    <a:ea typeface="Calibri" panose="020F0502020204030204" pitchFamily="34" charset="0"/>
                    <a:cs typeface="Arial" panose="020B0604020202020204" pitchFamily="34" charset="0"/>
                  </a:rPr>
                  <a:t> là tiếp tuyến của đường tròn </a:t>
                </a:r>
                <a14:m>
                  <m:oMath xmlns:m="http://schemas.openxmlformats.org/officeDocument/2006/math">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3800" i="1">
                            <a:effectLst/>
                            <a:latin typeface="Cambria Math" panose="02040503050406030204" pitchFamily="18" charset="0"/>
                            <a:ea typeface="Calibri" panose="020F0502020204030204" pitchFamily="34" charset="0"/>
                            <a:cs typeface="Times New Roman" panose="02020603050405020304" pitchFamily="18" charset="0"/>
                          </a:rPr>
                          <m:t>𝐼</m:t>
                        </m:r>
                      </m:e>
                    </m:d>
                  </m:oMath>
                </a14:m>
                <a:r>
                  <a:rPr lang="en-US" sz="3800">
                    <a:effectLst/>
                    <a:latin typeface="Arial" panose="020B0604020202020204" pitchFamily="34" charset="0"/>
                    <a:ea typeface="Calibri" panose="020F0502020204030204" pitchFamily="34" charset="0"/>
                    <a:cs typeface="Arial" panose="020B0604020202020204" pitchFamily="34" charset="0"/>
                  </a:rPr>
                  <a:t> nên </a:t>
                </a:r>
                <a14:m>
                  <m:oMath xmlns:m="http://schemas.openxmlformats.org/officeDocument/2006/math">
                    <m:r>
                      <a:rPr lang="en-US" sz="3800" i="1">
                        <a:effectLst/>
                        <a:latin typeface="Cambria Math" panose="02040503050406030204" pitchFamily="18" charset="0"/>
                        <a:ea typeface="Calibri" panose="020F0502020204030204" pitchFamily="34" charset="0"/>
                        <a:cs typeface="Times New Roman" panose="02020603050405020304" pitchFamily="18" charset="0"/>
                      </a:rPr>
                      <m:t>𝐼𝐹</m:t>
                    </m:r>
                    <m:r>
                      <a:rPr lang="en-US" sz="3800" i="1">
                        <a:effectLst/>
                        <a:latin typeface="Cambria Math" panose="02040503050406030204" pitchFamily="18" charset="0"/>
                        <a:ea typeface="Calibri" panose="020F0502020204030204" pitchFamily="34" charset="0"/>
                        <a:cs typeface="Times New Roman" panose="02020603050405020304" pitchFamily="18" charset="0"/>
                      </a:rPr>
                      <m:t>⊥</m:t>
                    </m:r>
                    <m:r>
                      <a:rPr lang="en-US" sz="3800" i="1">
                        <a:effectLst/>
                        <a:latin typeface="Cambria Math" panose="02040503050406030204" pitchFamily="18" charset="0"/>
                        <a:ea typeface="Calibri" panose="020F0502020204030204" pitchFamily="34" charset="0"/>
                        <a:cs typeface="Times New Roman" panose="02020603050405020304" pitchFamily="18" charset="0"/>
                      </a:rPr>
                      <m:t>𝐵𝐹</m:t>
                    </m:r>
                    <m:r>
                      <a:rPr lang="en-US" sz="3800" i="1">
                        <a:effectLst/>
                        <a:latin typeface="Cambria Math" panose="02040503050406030204" pitchFamily="18" charset="0"/>
                        <a:ea typeface="Calibri" panose="020F0502020204030204" pitchFamily="34" charset="0"/>
                        <a:cs typeface="Times New Roman" panose="02020603050405020304" pitchFamily="18" charset="0"/>
                      </a:rPr>
                      <m:t>;</m:t>
                    </m:r>
                    <m:r>
                      <a:rPr lang="en-US" sz="3800" i="1">
                        <a:effectLst/>
                        <a:latin typeface="Cambria Math" panose="02040503050406030204" pitchFamily="18" charset="0"/>
                        <a:ea typeface="Calibri" panose="020F0502020204030204" pitchFamily="34" charset="0"/>
                        <a:cs typeface="Times New Roman" panose="02020603050405020304" pitchFamily="18" charset="0"/>
                      </a:rPr>
                      <m:t>𝐼𝐷</m:t>
                    </m:r>
                    <m:r>
                      <a:rPr lang="en-US" sz="3800" i="1">
                        <a:effectLst/>
                        <a:latin typeface="Cambria Math" panose="02040503050406030204" pitchFamily="18" charset="0"/>
                        <a:ea typeface="Calibri" panose="020F0502020204030204" pitchFamily="34" charset="0"/>
                        <a:cs typeface="Times New Roman" panose="02020603050405020304" pitchFamily="18" charset="0"/>
                      </a:rPr>
                      <m:t>⊥</m:t>
                    </m:r>
                    <m:r>
                      <a:rPr lang="en-US" sz="3800" i="1">
                        <a:effectLst/>
                        <a:latin typeface="Cambria Math" panose="02040503050406030204" pitchFamily="18" charset="0"/>
                        <a:ea typeface="Calibri" panose="020F0502020204030204" pitchFamily="34" charset="0"/>
                        <a:cs typeface="Times New Roman" panose="02020603050405020304" pitchFamily="18" charset="0"/>
                      </a:rPr>
                      <m:t>𝐵𝐶</m:t>
                    </m:r>
                    <m:r>
                      <a:rPr lang="en-US" sz="3800" i="1">
                        <a:effectLst/>
                        <a:latin typeface="Cambria Math" panose="02040503050406030204" pitchFamily="18" charset="0"/>
                        <a:ea typeface="Calibri" panose="020F0502020204030204" pitchFamily="34" charset="0"/>
                        <a:cs typeface="Times New Roman" panose="02020603050405020304" pitchFamily="18" charset="0"/>
                      </a:rPr>
                      <m:t>;</m:t>
                    </m:r>
                    <m:r>
                      <a:rPr lang="en-US" sz="3800" i="1">
                        <a:effectLst/>
                        <a:latin typeface="Cambria Math" panose="02040503050406030204" pitchFamily="18" charset="0"/>
                        <a:ea typeface="Calibri" panose="020F0502020204030204" pitchFamily="34" charset="0"/>
                        <a:cs typeface="Times New Roman" panose="02020603050405020304" pitchFamily="18" charset="0"/>
                      </a:rPr>
                      <m:t>𝐼𝐸</m:t>
                    </m:r>
                    <m:r>
                      <a:rPr lang="en-US" sz="3800" i="1">
                        <a:effectLst/>
                        <a:latin typeface="Cambria Math" panose="02040503050406030204" pitchFamily="18" charset="0"/>
                        <a:ea typeface="Calibri" panose="020F0502020204030204" pitchFamily="34" charset="0"/>
                        <a:cs typeface="Times New Roman" panose="02020603050405020304" pitchFamily="18" charset="0"/>
                      </a:rPr>
                      <m:t>⊥</m:t>
                    </m:r>
                    <m:r>
                      <a:rPr lang="en-US" sz="3800" i="1">
                        <a:effectLst/>
                        <a:latin typeface="Cambria Math" panose="02040503050406030204" pitchFamily="18" charset="0"/>
                        <a:ea typeface="Calibri" panose="020F0502020204030204" pitchFamily="34" charset="0"/>
                        <a:cs typeface="Times New Roman" panose="02020603050405020304" pitchFamily="18" charset="0"/>
                      </a:rPr>
                      <m:t>𝐴𝐶</m:t>
                    </m:r>
                  </m:oMath>
                </a14:m>
                <a:endParaRPr lang="en-US" sz="38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300"/>
                  </a:spcBef>
                  <a:spcAft>
                    <a:spcPts val="300"/>
                  </a:spcAft>
                </a:pPr>
                <a:r>
                  <a:rPr lang="en-US" sz="3800">
                    <a:effectLst/>
                    <a:latin typeface="Arial" panose="020B0604020202020204" pitchFamily="34" charset="0"/>
                    <a:ea typeface="Calibri" panose="020F0502020204030204" pitchFamily="34" charset="0"/>
                    <a:cs typeface="Arial" panose="020B0604020202020204" pitchFamily="34" charset="0"/>
                  </a:rPr>
                  <a:t>Do đó, </a:t>
                </a:r>
                <a14:m>
                  <m:oMath xmlns:m="http://schemas.openxmlformats.org/officeDocument/2006/math">
                    <m:acc>
                      <m:accPr>
                        <m:chr m:val="̂"/>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3800" i="1">
                            <a:effectLst/>
                            <a:latin typeface="Cambria Math" panose="02040503050406030204" pitchFamily="18" charset="0"/>
                            <a:ea typeface="Calibri" panose="020F0502020204030204" pitchFamily="34" charset="0"/>
                            <a:cs typeface="Times New Roman" panose="02020603050405020304" pitchFamily="18" charset="0"/>
                          </a:rPr>
                          <m:t>𝐼𝐹𝐵</m:t>
                        </m:r>
                      </m:e>
                    </m:acc>
                    <m:r>
                      <a:rPr lang="en-US" sz="38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3800" i="1">
                            <a:effectLst/>
                            <a:latin typeface="Cambria Math" panose="02040503050406030204" pitchFamily="18" charset="0"/>
                            <a:ea typeface="Calibri" panose="020F0502020204030204" pitchFamily="34" charset="0"/>
                            <a:cs typeface="Times New Roman" panose="02020603050405020304" pitchFamily="18" charset="0"/>
                          </a:rPr>
                          <m:t>𝐼𝐷𝐵</m:t>
                        </m:r>
                      </m:e>
                    </m:acc>
                    <m:r>
                      <a:rPr lang="en-US" sz="38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3800" i="1">
                            <a:effectLst/>
                            <a:latin typeface="Cambria Math" panose="02040503050406030204" pitchFamily="18" charset="0"/>
                            <a:ea typeface="Calibri" panose="020F0502020204030204" pitchFamily="34" charset="0"/>
                            <a:cs typeface="Times New Roman" panose="02020603050405020304" pitchFamily="18" charset="0"/>
                          </a:rPr>
                          <m:t>𝐼𝐷𝐶</m:t>
                        </m:r>
                      </m:e>
                    </m:acc>
                    <m:r>
                      <a:rPr lang="en-US" sz="38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3800" i="1">
                            <a:effectLst/>
                            <a:latin typeface="Cambria Math" panose="02040503050406030204" pitchFamily="18" charset="0"/>
                            <a:ea typeface="Calibri" panose="020F0502020204030204" pitchFamily="34" charset="0"/>
                            <a:cs typeface="Times New Roman" panose="02020603050405020304" pitchFamily="18" charset="0"/>
                          </a:rPr>
                          <m:t>𝐼𝐸𝐶</m:t>
                        </m:r>
                      </m:e>
                    </m:acc>
                    <m:r>
                      <a:rPr lang="en-US" sz="38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800" i="1">
                            <a:effectLst/>
                            <a:latin typeface="Cambria Math" panose="02040503050406030204" pitchFamily="18" charset="0"/>
                            <a:ea typeface="Calibri" panose="020F0502020204030204" pitchFamily="34" charset="0"/>
                            <a:cs typeface="Times New Roman" panose="02020603050405020304" pitchFamily="18" charset="0"/>
                          </a:rPr>
                          <m:t>90</m:t>
                        </m:r>
                      </m:e>
                      <m:sup>
                        <m:r>
                          <a:rPr lang="en-US" sz="3800" i="1">
                            <a:effectLst/>
                            <a:latin typeface="Cambria Math" panose="02040503050406030204" pitchFamily="18" charset="0"/>
                            <a:ea typeface="Calibri" panose="020F0502020204030204" pitchFamily="34" charset="0"/>
                            <a:cs typeface="Times New Roman" panose="02020603050405020304" pitchFamily="18" charset="0"/>
                          </a:rPr>
                          <m:t>𝑜</m:t>
                        </m:r>
                      </m:sup>
                    </m:sSup>
                  </m:oMath>
                </a14:m>
                <a:endParaRPr lang="en-US" sz="38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300"/>
                  </a:spcBef>
                  <a:spcAft>
                    <a:spcPts val="300"/>
                  </a:spcAft>
                </a:pPr>
                <a:r>
                  <a:rPr lang="en-US" sz="3800">
                    <a:effectLst/>
                    <a:latin typeface="Arial" panose="020B0604020202020204" pitchFamily="34" charset="0"/>
                    <a:ea typeface="Calibri" panose="020F0502020204030204" pitchFamily="34" charset="0"/>
                    <a:cs typeface="Arial" panose="020B0604020202020204" pitchFamily="34" charset="0"/>
                  </a:rPr>
                  <a:t>Suy ra </a:t>
                </a:r>
                <a14:m>
                  <m:oMath xmlns:m="http://schemas.openxmlformats.org/officeDocument/2006/math">
                    <m:r>
                      <a:rPr lang="en-US" sz="3800" i="1">
                        <a:effectLst/>
                        <a:latin typeface="Cambria Math" panose="02040503050406030204" pitchFamily="18" charset="0"/>
                        <a:ea typeface="Calibri" panose="020F0502020204030204" pitchFamily="34" charset="0"/>
                        <a:cs typeface="Times New Roman" panose="02020603050405020304" pitchFamily="18" charset="0"/>
                      </a:rPr>
                      <m:t>∆</m:t>
                    </m:r>
                    <m:r>
                      <a:rPr lang="en-US" sz="3800" i="1">
                        <a:effectLst/>
                        <a:latin typeface="Cambria Math" panose="02040503050406030204" pitchFamily="18" charset="0"/>
                        <a:ea typeface="Calibri" panose="020F0502020204030204" pitchFamily="34" charset="0"/>
                        <a:cs typeface="Times New Roman" panose="02020603050405020304" pitchFamily="18" charset="0"/>
                      </a:rPr>
                      <m:t>𝐼𝐹𝐵</m:t>
                    </m:r>
                  </m:oMath>
                </a14:m>
                <a:r>
                  <a:rPr lang="en-US" sz="3800">
                    <a:effectLst/>
                    <a:latin typeface="Arial" panose="020B0604020202020204" pitchFamily="34" charset="0"/>
                    <a:ea typeface="Calibri" panose="020F0502020204030204" pitchFamily="34" charset="0"/>
                    <a:cs typeface="Arial" panose="020B0604020202020204" pitchFamily="34" charset="0"/>
                  </a:rPr>
                  <a:t> vuông tại </a:t>
                </a:r>
                <a14:m>
                  <m:oMath xmlns:m="http://schemas.openxmlformats.org/officeDocument/2006/math">
                    <m:r>
                      <a:rPr lang="en-US" sz="3800" i="1">
                        <a:effectLst/>
                        <a:latin typeface="Cambria Math" panose="02040503050406030204" pitchFamily="18" charset="0"/>
                        <a:ea typeface="Calibri" panose="020F0502020204030204" pitchFamily="34" charset="0"/>
                        <a:cs typeface="Times New Roman" panose="02020603050405020304" pitchFamily="18" charset="0"/>
                      </a:rPr>
                      <m:t>𝐹</m:t>
                    </m:r>
                  </m:oMath>
                </a14:m>
                <a:r>
                  <a:rPr lang="en-US" sz="380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800" i="1">
                        <a:effectLst/>
                        <a:latin typeface="Cambria Math" panose="02040503050406030204" pitchFamily="18" charset="0"/>
                        <a:ea typeface="Calibri" panose="020F0502020204030204" pitchFamily="34" charset="0"/>
                        <a:cs typeface="Times New Roman" panose="02020603050405020304" pitchFamily="18" charset="0"/>
                      </a:rPr>
                      <m:t>∆</m:t>
                    </m:r>
                    <m:r>
                      <a:rPr lang="en-US" sz="3800" i="1">
                        <a:effectLst/>
                        <a:latin typeface="Cambria Math" panose="02040503050406030204" pitchFamily="18" charset="0"/>
                        <a:ea typeface="Calibri" panose="020F0502020204030204" pitchFamily="34" charset="0"/>
                        <a:cs typeface="Times New Roman" panose="02020603050405020304" pitchFamily="18" charset="0"/>
                      </a:rPr>
                      <m:t>𝐵𝐼𝐷</m:t>
                    </m:r>
                  </m:oMath>
                </a14:m>
                <a:r>
                  <a:rPr lang="en-US" sz="3800">
                    <a:effectLst/>
                    <a:latin typeface="Arial" panose="020B0604020202020204" pitchFamily="34" charset="0"/>
                    <a:ea typeface="Calibri" panose="020F0502020204030204" pitchFamily="34" charset="0"/>
                    <a:cs typeface="Arial" panose="020B0604020202020204" pitchFamily="34" charset="0"/>
                  </a:rPr>
                  <a:t> vuông tại </a:t>
                </a:r>
                <a14:m>
                  <m:oMath xmlns:m="http://schemas.openxmlformats.org/officeDocument/2006/math">
                    <m:r>
                      <a:rPr lang="en-US" sz="3800" i="1">
                        <a:effectLst/>
                        <a:latin typeface="Cambria Math" panose="02040503050406030204" pitchFamily="18" charset="0"/>
                        <a:ea typeface="Calibri" panose="020F0502020204030204" pitchFamily="34" charset="0"/>
                        <a:cs typeface="Times New Roman" panose="02020603050405020304" pitchFamily="18" charset="0"/>
                      </a:rPr>
                      <m:t>𝐷</m:t>
                    </m:r>
                  </m:oMath>
                </a14:m>
                <a:r>
                  <a:rPr lang="en-US" sz="3800">
                    <a:effectLst/>
                    <a:latin typeface="Arial" panose="020B0604020202020204" pitchFamily="34" charset="0"/>
                    <a:ea typeface="Calibri" panose="020F0502020204030204" pitchFamily="34" charset="0"/>
                    <a:cs typeface="Arial" panose="020B0604020202020204" pitchFamily="34" charset="0"/>
                  </a:rPr>
                  <a:t> nên 4 điểm </a:t>
                </a:r>
                <a14:m>
                  <m:oMath xmlns:m="http://schemas.openxmlformats.org/officeDocument/2006/math">
                    <m:r>
                      <a:rPr lang="en-US" sz="3800" i="1">
                        <a:effectLst/>
                        <a:latin typeface="Cambria Math" panose="02040503050406030204" pitchFamily="18" charset="0"/>
                        <a:ea typeface="Calibri" panose="020F0502020204030204" pitchFamily="34" charset="0"/>
                        <a:cs typeface="Times New Roman" panose="02020603050405020304" pitchFamily="18" charset="0"/>
                      </a:rPr>
                      <m:t>𝐼</m:t>
                    </m:r>
                    <m:r>
                      <a:rPr lang="en-US" sz="3800" i="1">
                        <a:effectLst/>
                        <a:latin typeface="Cambria Math" panose="02040503050406030204" pitchFamily="18" charset="0"/>
                        <a:ea typeface="Calibri" panose="020F0502020204030204" pitchFamily="34" charset="0"/>
                        <a:cs typeface="Times New Roman" panose="02020603050405020304" pitchFamily="18" charset="0"/>
                      </a:rPr>
                      <m:t>, </m:t>
                    </m:r>
                    <m:r>
                      <a:rPr lang="en-US" sz="3800" i="1">
                        <a:effectLst/>
                        <a:latin typeface="Cambria Math" panose="02040503050406030204" pitchFamily="18" charset="0"/>
                        <a:ea typeface="Calibri" panose="020F0502020204030204" pitchFamily="34" charset="0"/>
                        <a:cs typeface="Times New Roman" panose="02020603050405020304" pitchFamily="18" charset="0"/>
                      </a:rPr>
                      <m:t>𝐵</m:t>
                    </m:r>
                    <m:r>
                      <a:rPr lang="en-US" sz="3800" i="1">
                        <a:effectLst/>
                        <a:latin typeface="Cambria Math" panose="02040503050406030204" pitchFamily="18" charset="0"/>
                        <a:ea typeface="Calibri" panose="020F0502020204030204" pitchFamily="34" charset="0"/>
                        <a:cs typeface="Times New Roman" panose="02020603050405020304" pitchFamily="18" charset="0"/>
                      </a:rPr>
                      <m:t>, </m:t>
                    </m:r>
                    <m:r>
                      <a:rPr lang="en-US" sz="3800" i="1">
                        <a:effectLst/>
                        <a:latin typeface="Cambria Math" panose="02040503050406030204" pitchFamily="18" charset="0"/>
                        <a:ea typeface="Calibri" panose="020F0502020204030204" pitchFamily="34" charset="0"/>
                        <a:cs typeface="Times New Roman" panose="02020603050405020304" pitchFamily="18" charset="0"/>
                      </a:rPr>
                      <m:t>𝐷</m:t>
                    </m:r>
                    <m:r>
                      <a:rPr lang="en-US" sz="3800" i="1">
                        <a:effectLst/>
                        <a:latin typeface="Cambria Math" panose="02040503050406030204" pitchFamily="18" charset="0"/>
                        <a:ea typeface="Calibri" panose="020F0502020204030204" pitchFamily="34" charset="0"/>
                        <a:cs typeface="Times New Roman" panose="02020603050405020304" pitchFamily="18" charset="0"/>
                      </a:rPr>
                      <m:t>, </m:t>
                    </m:r>
                    <m:r>
                      <a:rPr lang="en-US" sz="3800" i="1">
                        <a:effectLst/>
                        <a:latin typeface="Cambria Math" panose="02040503050406030204" pitchFamily="18" charset="0"/>
                        <a:ea typeface="Calibri" panose="020F0502020204030204" pitchFamily="34" charset="0"/>
                        <a:cs typeface="Times New Roman" panose="02020603050405020304" pitchFamily="18" charset="0"/>
                      </a:rPr>
                      <m:t>𝐹</m:t>
                    </m:r>
                  </m:oMath>
                </a14:m>
                <a:r>
                  <a:rPr lang="en-US" sz="3800">
                    <a:effectLst/>
                    <a:latin typeface="Arial" panose="020B0604020202020204" pitchFamily="34" charset="0"/>
                    <a:ea typeface="Calibri" panose="020F0502020204030204" pitchFamily="34" charset="0"/>
                    <a:cs typeface="Arial" panose="020B0604020202020204" pitchFamily="34" charset="0"/>
                  </a:rPr>
                  <a:t> thuộc đường tròn đường kính </a:t>
                </a:r>
                <a14:m>
                  <m:oMath xmlns:m="http://schemas.openxmlformats.org/officeDocument/2006/math">
                    <m:r>
                      <a:rPr lang="en-US" sz="3800" i="1">
                        <a:effectLst/>
                        <a:latin typeface="Cambria Math" panose="02040503050406030204" pitchFamily="18" charset="0"/>
                        <a:ea typeface="Calibri" panose="020F0502020204030204" pitchFamily="34" charset="0"/>
                        <a:cs typeface="Times New Roman" panose="02020603050405020304" pitchFamily="18" charset="0"/>
                      </a:rPr>
                      <m:t>𝐵𝐼</m:t>
                    </m:r>
                  </m:oMath>
                </a14:m>
                <a:r>
                  <a:rPr lang="en-US" sz="3800">
                    <a:effectLst/>
                    <a:latin typeface="Arial" panose="020B0604020202020204" pitchFamily="34" charset="0"/>
                    <a:ea typeface="Calibri" panose="020F0502020204030204" pitchFamily="34" charset="0"/>
                    <a:cs typeface="Arial" panose="020B0604020202020204" pitchFamily="34" charset="0"/>
                  </a:rPr>
                  <a:t> </a:t>
                </a:r>
              </a:p>
            </p:txBody>
          </p:sp>
        </mc:Choice>
        <mc:Fallback xmlns="">
          <p:sp>
            <p:nvSpPr>
              <p:cNvPr id="8" name="Rectangle 7"/>
              <p:cNvSpPr>
                <a:spLocks noRot="1" noChangeAspect="1" noMove="1" noResize="1" noEditPoints="1" noAdjustHandles="1" noChangeArrowheads="1" noChangeShapeType="1" noTextEdit="1"/>
              </p:cNvSpPr>
              <p:nvPr/>
            </p:nvSpPr>
            <p:spPr>
              <a:xfrm>
                <a:off x="2590800" y="4686300"/>
                <a:ext cx="9144000" cy="5429500"/>
              </a:xfrm>
              <a:prstGeom prst="rect">
                <a:avLst/>
              </a:prstGeom>
              <a:blipFill>
                <a:blip r:embed="rId14"/>
                <a:stretch>
                  <a:fillRect l="-2200" r="-2200" b="-3596"/>
                </a:stretch>
              </a:blipFill>
            </p:spPr>
            <p:txBody>
              <a:bodyPr/>
              <a:lstStyle/>
              <a:p>
                <a:r>
                  <a:rPr lang="en-US">
                    <a:noFill/>
                  </a:rPr>
                  <a:t> </a:t>
                </a:r>
              </a:p>
            </p:txBody>
          </p:sp>
        </mc:Fallback>
      </mc:AlternateContent>
      <p:pic>
        <p:nvPicPr>
          <p:cNvPr id="9" name="Picture 8"/>
          <p:cNvPicPr>
            <a:picLocks noChangeAspect="1"/>
          </p:cNvPicPr>
          <p:nvPr/>
        </p:nvPicPr>
        <p:blipFill>
          <a:blip r:embed="rId15"/>
          <a:stretch>
            <a:fillRect/>
          </a:stretch>
        </p:blipFill>
        <p:spPr>
          <a:xfrm rot="20939064">
            <a:off x="234253" y="7436567"/>
            <a:ext cx="1500295" cy="2446134"/>
          </a:xfrm>
          <a:prstGeom prst="rect">
            <a:avLst/>
          </a:prstGeom>
        </p:spPr>
      </p:pic>
    </p:spTree>
    <p:extLst>
      <p:ext uri="{BB962C8B-B14F-4D97-AF65-F5344CB8AC3E}">
        <p14:creationId xmlns:p14="http://schemas.microsoft.com/office/powerpoint/2010/main" val="126372333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up)">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animEffect transition="in" filter="fade">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8">
                                            <p:txEl>
                                              <p:pRg st="0" end="0"/>
                                            </p:txEl>
                                          </p:spTgt>
                                        </p:tgtEl>
                                        <p:attrNameLst>
                                          <p:attrName>style.visibility</p:attrName>
                                        </p:attrNameLst>
                                      </p:cBhvr>
                                      <p:to>
                                        <p:strVal val="visible"/>
                                      </p:to>
                                    </p:set>
                                    <p:animEffect transition="in" filter="randombar(horizontal)">
                                      <p:cBhvr>
                                        <p:cTn id="26" dur="500"/>
                                        <p:tgtEl>
                                          <p:spTgt spid="8">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8">
                                            <p:txEl>
                                              <p:pRg st="1" end="1"/>
                                            </p:txEl>
                                          </p:spTgt>
                                        </p:tgtEl>
                                        <p:attrNameLst>
                                          <p:attrName>style.visibility</p:attrName>
                                        </p:attrNameLst>
                                      </p:cBhvr>
                                      <p:to>
                                        <p:strVal val="visible"/>
                                      </p:to>
                                    </p:set>
                                    <p:animEffect transition="in" filter="randombar(horizontal)">
                                      <p:cBhvr>
                                        <p:cTn id="31" dur="500"/>
                                        <p:tgtEl>
                                          <p:spTgt spid="8">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8">
                                            <p:txEl>
                                              <p:pRg st="2" end="2"/>
                                            </p:txEl>
                                          </p:spTgt>
                                        </p:tgtEl>
                                        <p:attrNameLst>
                                          <p:attrName>style.visibility</p:attrName>
                                        </p:attrNameLst>
                                      </p:cBhvr>
                                      <p:to>
                                        <p:strVal val="visible"/>
                                      </p:to>
                                    </p:set>
                                    <p:animEffect transition="in" filter="randombar(horizontal)">
                                      <p:cBhvr>
                                        <p:cTn id="36"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6EA"/>
        </a:solidFill>
        <a:effectLst/>
      </p:bgPr>
    </p:bg>
    <p:spTree>
      <p:nvGrpSpPr>
        <p:cNvPr id="1" name=""/>
        <p:cNvGrpSpPr/>
        <p:nvPr/>
      </p:nvGrpSpPr>
      <p:grpSpPr>
        <a:xfrm>
          <a:off x="0" y="0"/>
          <a:ext cx="0" cy="0"/>
          <a:chOff x="0" y="0"/>
          <a:chExt cx="0" cy="0"/>
        </a:xfrm>
      </p:grpSpPr>
      <p:grpSp>
        <p:nvGrpSpPr>
          <p:cNvPr id="6" name="Group 6"/>
          <p:cNvGrpSpPr/>
          <p:nvPr/>
        </p:nvGrpSpPr>
        <p:grpSpPr>
          <a:xfrm>
            <a:off x="-646902" y="1104900"/>
            <a:ext cx="19581804" cy="8981574"/>
            <a:chOff x="0" y="0"/>
            <a:chExt cx="5157348" cy="1771366"/>
          </a:xfrm>
        </p:grpSpPr>
        <p:sp>
          <p:nvSpPr>
            <p:cNvPr id="7" name="Freeform 7"/>
            <p:cNvSpPr/>
            <p:nvPr/>
          </p:nvSpPr>
          <p:spPr>
            <a:xfrm>
              <a:off x="0" y="0"/>
              <a:ext cx="5157348" cy="1771366"/>
            </a:xfrm>
            <a:custGeom>
              <a:avLst/>
              <a:gdLst/>
              <a:ahLst/>
              <a:cxnLst/>
              <a:rect l="l" t="t" r="r" b="b"/>
              <a:pathLst>
                <a:path w="5157348" h="1771366">
                  <a:moveTo>
                    <a:pt x="0" y="0"/>
                  </a:moveTo>
                  <a:lnTo>
                    <a:pt x="5157348" y="0"/>
                  </a:lnTo>
                  <a:lnTo>
                    <a:pt x="5157348" y="1771366"/>
                  </a:lnTo>
                  <a:lnTo>
                    <a:pt x="0" y="1771366"/>
                  </a:lnTo>
                  <a:close/>
                </a:path>
              </a:pathLst>
            </a:custGeom>
            <a:solidFill>
              <a:srgbClr val="FFFFFF"/>
            </a:solidFill>
            <a:ln w="95250" cap="sq">
              <a:solidFill>
                <a:srgbClr val="383E48"/>
              </a:solidFill>
              <a:prstDash val="solid"/>
              <a:miter/>
            </a:ln>
          </p:spPr>
        </p:sp>
        <p:sp>
          <p:nvSpPr>
            <p:cNvPr id="8" name="TextBox 8"/>
            <p:cNvSpPr txBox="1"/>
            <p:nvPr/>
          </p:nvSpPr>
          <p:spPr>
            <a:xfrm>
              <a:off x="0" y="-38100"/>
              <a:ext cx="5157348" cy="1809466"/>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 name="Rectangle 1"/>
          <p:cNvSpPr/>
          <p:nvPr/>
        </p:nvSpPr>
        <p:spPr>
          <a:xfrm>
            <a:off x="5726430" y="114300"/>
            <a:ext cx="6835140" cy="861774"/>
          </a:xfrm>
          <a:prstGeom prst="rect">
            <a:avLst/>
          </a:prstGeom>
        </p:spPr>
        <p:txBody>
          <a:bodyPr wrap="none">
            <a:spAutoFit/>
          </a:bodyPr>
          <a:lstStyle/>
          <a:p>
            <a:pPr marL="0" marR="0" lvl="0" indent="0" algn="ctr" defTabSz="914400" rtl="0" eaLnBrk="1" fontAlgn="auto" latinLnBrk="0" hangingPunct="1">
              <a:spcBef>
                <a:spcPts val="300"/>
              </a:spcBef>
              <a:spcAft>
                <a:spcPts val="300"/>
              </a:spcAft>
              <a:buClrTx/>
              <a:buSzTx/>
              <a:buFontTx/>
              <a:buNone/>
              <a:tabLst/>
              <a:defRPr/>
            </a:pPr>
            <a:r>
              <a:rPr kumimoji="0" lang="vi-VN" sz="5000" b="1" i="0" u="none"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Times New Roman" panose="02020603050405020304" pitchFamily="18" charset="0"/>
              </a:rPr>
              <a:t>PHIẾU HỌC TẬP SỐ </a:t>
            </a:r>
            <a:r>
              <a:rPr kumimoji="0" lang="en-US" sz="5000" b="1" i="0" u="none" strike="noStrike" kern="1200" cap="none" spc="0" normalizeH="0" baseline="0" noProof="0" smtClean="0">
                <a:ln>
                  <a:noFill/>
                </a:ln>
                <a:solidFill>
                  <a:srgbClr val="C00000"/>
                </a:solidFill>
                <a:effectLst/>
                <a:uLnTx/>
                <a:uFillTx/>
                <a:latin typeface="Arial" panose="020B0604020202020204" pitchFamily="34" charset="0"/>
                <a:ea typeface="Calibri" panose="020F0502020204030204" pitchFamily="34" charset="0"/>
                <a:cs typeface="Times New Roman" panose="02020603050405020304" pitchFamily="18" charset="0"/>
              </a:rPr>
              <a:t>2</a:t>
            </a:r>
            <a:endParaRPr kumimoji="0" lang="en-US" sz="5000" b="0" i="0" u="none" strike="noStrike" kern="1200" cap="none" spc="0" normalizeH="0" baseline="0" noProof="0">
              <a:ln>
                <a:noFill/>
              </a:ln>
              <a:solidFill>
                <a:srgbClr val="C00000"/>
              </a:solidFill>
              <a:effectLst/>
              <a:uLnTx/>
              <a:uFillTx/>
              <a:latin typeface="Calibri"/>
              <a:ea typeface="Calibri" panose="020F0502020204030204" pitchFamily="34" charset="0"/>
              <a:cs typeface="Times New Roman" panose="02020603050405020304" pitchFamily="18"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82400" y="1352153"/>
            <a:ext cx="7232793" cy="5924947"/>
          </a:xfrm>
          <a:prstGeom prst="rect">
            <a:avLst/>
          </a:prstGeom>
        </p:spPr>
      </p:pic>
      <mc:AlternateContent xmlns:mc="http://schemas.openxmlformats.org/markup-compatibility/2006" xmlns:a14="http://schemas.microsoft.com/office/drawing/2010/main">
        <mc:Choice Requires="a14">
          <p:sp>
            <p:nvSpPr>
              <p:cNvPr id="25" name="Rectangle 24"/>
              <p:cNvSpPr/>
              <p:nvPr/>
            </p:nvSpPr>
            <p:spPr>
              <a:xfrm>
                <a:off x="228600" y="1229226"/>
                <a:ext cx="11395478" cy="6156685"/>
              </a:xfrm>
              <a:prstGeom prst="rect">
                <a:avLst/>
              </a:prstGeom>
            </p:spPr>
            <p:txBody>
              <a:bodyPr wrap="square">
                <a:spAutoFit/>
              </a:bodyPr>
              <a:lstStyle/>
              <a:p>
                <a:pPr algn="just">
                  <a:lnSpc>
                    <a:spcPct val="150000"/>
                  </a:lnSpc>
                </a:pPr>
                <a:r>
                  <a:rPr lang="vi-VN" sz="3700" b="1">
                    <a:ea typeface="Calibri" panose="020F0502020204030204" pitchFamily="34" charset="0"/>
                    <a:cs typeface="Times New Roman" panose="02020603050405020304" pitchFamily="18" charset="0"/>
                  </a:rPr>
                  <a:t>Câu 1. </a:t>
                </a:r>
                <a:r>
                  <a:rPr lang="vi-VN" sz="3700">
                    <a:effectLst/>
                    <a:ea typeface="Calibri" panose="020F0502020204030204" pitchFamily="34" charset="0"/>
                    <a:cs typeface="Times New Roman" panose="02020603050405020304" pitchFamily="18" charset="0"/>
                  </a:rPr>
                  <a:t>Điền vào chỗ trống cho phù hợp với hình vẽ:</a:t>
                </a:r>
                <a:endParaRPr lang="en-US" sz="3700">
                  <a:effectLst/>
                  <a:ea typeface="Calibri" panose="020F0502020204030204" pitchFamily="34" charset="0"/>
                  <a:cs typeface="Times New Roman" panose="02020603050405020304" pitchFamily="18" charset="0"/>
                </a:endParaRPr>
              </a:p>
              <a:p>
                <a:pPr algn="just">
                  <a:lnSpc>
                    <a:spcPct val="150000"/>
                  </a:lnSpc>
                </a:pPr>
                <a:r>
                  <a:rPr lang="vi-VN" sz="3700">
                    <a:effectLst/>
                    <a:ea typeface="Calibri" panose="020F0502020204030204" pitchFamily="34" charset="0"/>
                    <a:cs typeface="Times New Roman" panose="02020603050405020304" pitchFamily="18" charset="0"/>
                  </a:rPr>
                  <a:t>(a) Góc </a:t>
                </a:r>
                <a14:m>
                  <m:oMath xmlns:m="http://schemas.openxmlformats.org/officeDocument/2006/math">
                    <m:acc>
                      <m:accPr>
                        <m:chr m:val="̂"/>
                        <m:ctrlPr>
                          <a:rPr lang="en-US" sz="3700" i="1">
                            <a:effectLst/>
                            <a:latin typeface="Cambria Math" panose="02040503050406030204" pitchFamily="18" charset="0"/>
                            <a:ea typeface="Calibri" panose="020F0502020204030204" pitchFamily="34" charset="0"/>
                            <a:cs typeface="Times New Roman" panose="02020603050405020304" pitchFamily="18" charset="0"/>
                          </a:rPr>
                        </m:ctrlPr>
                      </m:accPr>
                      <m:e>
                        <m:r>
                          <a:rPr lang="vi-VN" sz="3700" i="1">
                            <a:effectLst/>
                            <a:latin typeface="Cambria Math" panose="02040503050406030204" pitchFamily="18" charset="0"/>
                            <a:ea typeface="Calibri" panose="020F0502020204030204" pitchFamily="34" charset="0"/>
                            <a:cs typeface="Times New Roman" panose="02020603050405020304" pitchFamily="18" charset="0"/>
                          </a:rPr>
                          <m:t>𝐵𝐴𝐶</m:t>
                        </m:r>
                      </m:e>
                    </m:acc>
                  </m:oMath>
                </a14:m>
                <a:r>
                  <a:rPr lang="vi-VN" sz="3700">
                    <a:effectLst/>
                    <a:ea typeface="Calibri" panose="020F0502020204030204" pitchFamily="34" charset="0"/>
                    <a:cs typeface="Times New Roman" panose="02020603050405020304" pitchFamily="18" charset="0"/>
                  </a:rPr>
                  <a:t> là góc (1</a:t>
                </a:r>
                <a:r>
                  <a:rPr lang="vi-VN" sz="3700" smtClean="0">
                    <a:effectLst/>
                    <a:ea typeface="Calibri" panose="020F0502020204030204" pitchFamily="34" charset="0"/>
                    <a:cs typeface="Times New Roman" panose="02020603050405020304" pitchFamily="18" charset="0"/>
                  </a:rPr>
                  <a:t>)</a:t>
                </a:r>
                <a:r>
                  <a:rPr lang="en-US" sz="3700" smtClean="0">
                    <a:effectLst/>
                    <a:ea typeface="Calibri" panose="020F0502020204030204" pitchFamily="34" charset="0"/>
                    <a:cs typeface="Times New Roman" panose="02020603050405020304" pitchFamily="18" charset="0"/>
                  </a:rPr>
                  <a:t> </a:t>
                </a:r>
                <a:r>
                  <a:rPr lang="vi-VN" sz="3700" smtClean="0">
                    <a:effectLst/>
                    <a:ea typeface="Calibri" panose="020F0502020204030204" pitchFamily="34" charset="0"/>
                    <a:cs typeface="Times New Roman" panose="02020603050405020304" pitchFamily="18" charset="0"/>
                  </a:rPr>
                  <a:t>……….. </a:t>
                </a:r>
                <a:r>
                  <a:rPr lang="vi-VN" sz="3700">
                    <a:effectLst/>
                    <a:ea typeface="Calibri" panose="020F0502020204030204" pitchFamily="34" charset="0"/>
                    <a:cs typeface="Times New Roman" panose="02020603050405020304" pitchFamily="18" charset="0"/>
                  </a:rPr>
                  <a:t>của đường tròn </a:t>
                </a:r>
                <a14:m>
                  <m:oMath xmlns:m="http://schemas.openxmlformats.org/officeDocument/2006/math">
                    <m:r>
                      <a:rPr lang="vi-VN" sz="3700" i="1" smtClean="0">
                        <a:effectLst/>
                        <a:latin typeface="Cambria Math" panose="02040503050406030204" pitchFamily="18" charset="0"/>
                        <a:ea typeface="Calibri" panose="020F0502020204030204" pitchFamily="34" charset="0"/>
                        <a:cs typeface="Times New Roman" panose="02020603050405020304" pitchFamily="18" charset="0"/>
                      </a:rPr>
                      <m:t>(</m:t>
                    </m:r>
                    <m:r>
                      <a:rPr lang="vi-VN" sz="3700" i="1" smtClean="0">
                        <a:effectLst/>
                        <a:latin typeface="Cambria Math" panose="02040503050406030204" pitchFamily="18" charset="0"/>
                        <a:ea typeface="Calibri" panose="020F0502020204030204" pitchFamily="34" charset="0"/>
                        <a:cs typeface="Times New Roman" panose="02020603050405020304" pitchFamily="18" charset="0"/>
                      </a:rPr>
                      <m:t>𝑂</m:t>
                    </m:r>
                    <m:r>
                      <a:rPr lang="vi-VN" sz="3700" i="1" smtClean="0">
                        <a:effectLst/>
                        <a:latin typeface="Cambria Math" panose="02040503050406030204" pitchFamily="18" charset="0"/>
                        <a:ea typeface="Calibri" panose="020F0502020204030204" pitchFamily="34" charset="0"/>
                        <a:cs typeface="Times New Roman" panose="02020603050405020304" pitchFamily="18" charset="0"/>
                      </a:rPr>
                      <m:t>)</m:t>
                    </m:r>
                  </m:oMath>
                </a14:m>
                <a:r>
                  <a:rPr lang="vi-VN" sz="3700">
                    <a:effectLst/>
                    <a:ea typeface="Calibri" panose="020F0502020204030204" pitchFamily="34" charset="0"/>
                    <a:cs typeface="Times New Roman" panose="02020603050405020304" pitchFamily="18" charset="0"/>
                  </a:rPr>
                  <a:t>, chắn cung (2</a:t>
                </a:r>
                <a:r>
                  <a:rPr lang="vi-VN" sz="3700" smtClean="0">
                    <a:effectLst/>
                    <a:ea typeface="Calibri" panose="020F0502020204030204" pitchFamily="34" charset="0"/>
                    <a:cs typeface="Times New Roman" panose="02020603050405020304" pitchFamily="18" charset="0"/>
                  </a:rPr>
                  <a:t>)</a:t>
                </a:r>
                <a:r>
                  <a:rPr lang="en-US" sz="3700" smtClean="0">
                    <a:effectLst/>
                    <a:ea typeface="Calibri" panose="020F0502020204030204" pitchFamily="34" charset="0"/>
                    <a:cs typeface="Times New Roman" panose="02020603050405020304" pitchFamily="18" charset="0"/>
                  </a:rPr>
                  <a:t> </a:t>
                </a:r>
                <a:r>
                  <a:rPr lang="vi-VN" sz="3700" smtClean="0">
                    <a:effectLst/>
                    <a:ea typeface="Calibri" panose="020F0502020204030204" pitchFamily="34" charset="0"/>
                    <a:cs typeface="Times New Roman" panose="02020603050405020304" pitchFamily="18" charset="0"/>
                  </a:rPr>
                  <a:t>……….</a:t>
                </a:r>
                <a:endParaRPr lang="en-US" sz="3700">
                  <a:effectLst/>
                  <a:ea typeface="Calibri" panose="020F0502020204030204" pitchFamily="34" charset="0"/>
                  <a:cs typeface="Times New Roman" panose="02020603050405020304" pitchFamily="18" charset="0"/>
                </a:endParaRPr>
              </a:p>
              <a:p>
                <a:pPr algn="just">
                  <a:lnSpc>
                    <a:spcPct val="150000"/>
                  </a:lnSpc>
                </a:pPr>
                <a:r>
                  <a:rPr lang="vi-VN" sz="3700">
                    <a:effectLst/>
                    <a:ea typeface="Calibri" panose="020F0502020204030204" pitchFamily="34" charset="0"/>
                    <a:cs typeface="Times New Roman" panose="02020603050405020304" pitchFamily="18" charset="0"/>
                  </a:rPr>
                  <a:t>(b) Góc </a:t>
                </a:r>
                <a14:m>
                  <m:oMath xmlns:m="http://schemas.openxmlformats.org/officeDocument/2006/math">
                    <m:acc>
                      <m:accPr>
                        <m:chr m:val="̂"/>
                        <m:ctrlPr>
                          <a:rPr lang="en-US" sz="3700" i="1">
                            <a:effectLst/>
                            <a:latin typeface="Cambria Math" panose="02040503050406030204" pitchFamily="18" charset="0"/>
                            <a:ea typeface="Calibri" panose="020F0502020204030204" pitchFamily="34" charset="0"/>
                            <a:cs typeface="Times New Roman" panose="02020603050405020304" pitchFamily="18" charset="0"/>
                          </a:rPr>
                        </m:ctrlPr>
                      </m:accPr>
                      <m:e>
                        <m:r>
                          <a:rPr lang="vi-VN" sz="3700" i="1">
                            <a:effectLst/>
                            <a:latin typeface="Cambria Math" panose="02040503050406030204" pitchFamily="18" charset="0"/>
                            <a:ea typeface="Calibri" panose="020F0502020204030204" pitchFamily="34" charset="0"/>
                            <a:cs typeface="Times New Roman" panose="02020603050405020304" pitchFamily="18" charset="0"/>
                          </a:rPr>
                          <m:t>𝐴𝑂𝐵</m:t>
                        </m:r>
                      </m:e>
                    </m:acc>
                  </m:oMath>
                </a14:m>
                <a:r>
                  <a:rPr lang="vi-VN" sz="3700">
                    <a:effectLst/>
                    <a:ea typeface="Calibri" panose="020F0502020204030204" pitchFamily="34" charset="0"/>
                    <a:cs typeface="Times New Roman" panose="02020603050405020304" pitchFamily="18" charset="0"/>
                  </a:rPr>
                  <a:t> là góc (3</a:t>
                </a:r>
                <a:r>
                  <a:rPr lang="vi-VN" sz="3700" smtClean="0">
                    <a:effectLst/>
                    <a:ea typeface="Calibri" panose="020F0502020204030204" pitchFamily="34" charset="0"/>
                    <a:cs typeface="Times New Roman" panose="02020603050405020304" pitchFamily="18" charset="0"/>
                  </a:rPr>
                  <a:t>)</a:t>
                </a:r>
                <a:r>
                  <a:rPr lang="en-US" sz="3700" smtClean="0">
                    <a:effectLst/>
                    <a:ea typeface="Calibri" panose="020F0502020204030204" pitchFamily="34" charset="0"/>
                    <a:cs typeface="Times New Roman" panose="02020603050405020304" pitchFamily="18" charset="0"/>
                  </a:rPr>
                  <a:t> </a:t>
                </a:r>
                <a:r>
                  <a:rPr lang="vi-VN" sz="3700" smtClean="0">
                    <a:effectLst/>
                    <a:ea typeface="Calibri" panose="020F0502020204030204" pitchFamily="34" charset="0"/>
                    <a:cs typeface="Times New Roman" panose="02020603050405020304" pitchFamily="18" charset="0"/>
                  </a:rPr>
                  <a:t>……….. </a:t>
                </a:r>
                <a:r>
                  <a:rPr lang="vi-VN" sz="3700">
                    <a:effectLst/>
                    <a:ea typeface="Calibri" panose="020F0502020204030204" pitchFamily="34" charset="0"/>
                    <a:cs typeface="Times New Roman" panose="02020603050405020304" pitchFamily="18" charset="0"/>
                  </a:rPr>
                  <a:t>của đường tròn </a:t>
                </a:r>
                <a14:m>
                  <m:oMath xmlns:m="http://schemas.openxmlformats.org/officeDocument/2006/math">
                    <m:r>
                      <a:rPr lang="vi-VN" sz="3700" i="1" smtClean="0">
                        <a:effectLst/>
                        <a:latin typeface="Cambria Math" panose="02040503050406030204" pitchFamily="18" charset="0"/>
                        <a:ea typeface="Calibri" panose="020F0502020204030204" pitchFamily="34" charset="0"/>
                        <a:cs typeface="Times New Roman" panose="02020603050405020304" pitchFamily="18" charset="0"/>
                      </a:rPr>
                      <m:t>(</m:t>
                    </m:r>
                    <m:r>
                      <a:rPr lang="vi-VN" sz="3700" i="1" smtClean="0">
                        <a:effectLst/>
                        <a:latin typeface="Cambria Math" panose="02040503050406030204" pitchFamily="18" charset="0"/>
                        <a:ea typeface="Calibri" panose="020F0502020204030204" pitchFamily="34" charset="0"/>
                        <a:cs typeface="Times New Roman" panose="02020603050405020304" pitchFamily="18" charset="0"/>
                      </a:rPr>
                      <m:t>𝑂</m:t>
                    </m:r>
                    <m:r>
                      <a:rPr lang="vi-VN" sz="3700" i="1" smtClean="0">
                        <a:effectLst/>
                        <a:latin typeface="Cambria Math" panose="02040503050406030204" pitchFamily="18" charset="0"/>
                        <a:ea typeface="Calibri" panose="020F0502020204030204" pitchFamily="34" charset="0"/>
                        <a:cs typeface="Times New Roman" panose="02020603050405020304" pitchFamily="18" charset="0"/>
                      </a:rPr>
                      <m:t>)</m:t>
                    </m:r>
                  </m:oMath>
                </a14:m>
                <a:r>
                  <a:rPr lang="vi-VN" sz="3700">
                    <a:effectLst/>
                    <a:ea typeface="Calibri" panose="020F0502020204030204" pitchFamily="34" charset="0"/>
                    <a:cs typeface="Times New Roman" panose="02020603050405020304" pitchFamily="18" charset="0"/>
                  </a:rPr>
                  <a:t>, chắn cung (4</a:t>
                </a:r>
                <a:r>
                  <a:rPr lang="vi-VN" sz="3700" smtClean="0">
                    <a:effectLst/>
                    <a:ea typeface="Calibri" panose="020F0502020204030204" pitchFamily="34" charset="0"/>
                    <a:cs typeface="Times New Roman" panose="02020603050405020304" pitchFamily="18" charset="0"/>
                  </a:rPr>
                  <a:t>)</a:t>
                </a:r>
                <a:r>
                  <a:rPr lang="en-US" sz="3700" smtClean="0">
                    <a:effectLst/>
                    <a:ea typeface="Calibri" panose="020F0502020204030204" pitchFamily="34" charset="0"/>
                    <a:cs typeface="Times New Roman" panose="02020603050405020304" pitchFamily="18" charset="0"/>
                  </a:rPr>
                  <a:t> </a:t>
                </a:r>
                <a:r>
                  <a:rPr lang="vi-VN" sz="3700" smtClean="0">
                    <a:effectLst/>
                    <a:ea typeface="Calibri" panose="020F0502020204030204" pitchFamily="34" charset="0"/>
                    <a:cs typeface="Times New Roman" panose="02020603050405020304" pitchFamily="18" charset="0"/>
                  </a:rPr>
                  <a:t>……….</a:t>
                </a:r>
                <a:endParaRPr lang="en-US" sz="3700" smtClean="0">
                  <a:effectLst/>
                  <a:ea typeface="Calibri" panose="020F0502020204030204" pitchFamily="34" charset="0"/>
                  <a:cs typeface="Times New Roman" panose="02020603050405020304" pitchFamily="18" charset="0"/>
                </a:endParaRPr>
              </a:p>
              <a:p>
                <a:pPr lvl="0" algn="just">
                  <a:lnSpc>
                    <a:spcPct val="150000"/>
                  </a:lnSpc>
                </a:pPr>
                <a:r>
                  <a:rPr lang="vi-VN" sz="3700">
                    <a:solidFill>
                      <a:prstClr val="black"/>
                    </a:solidFill>
                    <a:ea typeface="Calibri" panose="020F0502020204030204" pitchFamily="34" charset="0"/>
                    <a:cs typeface="Times New Roman" panose="02020603050405020304" pitchFamily="18" charset="0"/>
                  </a:rPr>
                  <a:t>(c) Số đo góc </a:t>
                </a:r>
                <a14:m>
                  <m:oMath xmlns:m="http://schemas.openxmlformats.org/officeDocument/2006/math">
                    <m:acc>
                      <m:accPr>
                        <m:chr m:val="̂"/>
                        <m:ctrlPr>
                          <a:rPr lang="en-US"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accPr>
                      <m:e>
                        <m:r>
                          <a:rPr lang="vi-VN"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𝐴𝐶𝐵</m:t>
                        </m:r>
                      </m:e>
                    </m:acc>
                  </m:oMath>
                </a14:m>
                <a:r>
                  <a:rPr lang="vi-VN" sz="3700">
                    <a:solidFill>
                      <a:prstClr val="black"/>
                    </a:solidFill>
                    <a:ea typeface="Calibri" panose="020F0502020204030204" pitchFamily="34" charset="0"/>
                    <a:cs typeface="Times New Roman" panose="02020603050405020304" pitchFamily="18" charset="0"/>
                  </a:rPr>
                  <a:t> bằng một nửa số đo góc ở tâm (5</a:t>
                </a:r>
                <a:r>
                  <a:rPr lang="vi-VN" sz="3700" smtClean="0">
                    <a:solidFill>
                      <a:prstClr val="black"/>
                    </a:solidFill>
                    <a:ea typeface="Calibri" panose="020F0502020204030204" pitchFamily="34" charset="0"/>
                    <a:cs typeface="Times New Roman" panose="02020603050405020304" pitchFamily="18" charset="0"/>
                  </a:rPr>
                  <a:t>)</a:t>
                </a:r>
                <a:r>
                  <a:rPr lang="en-US" sz="3700" smtClean="0">
                    <a:solidFill>
                      <a:prstClr val="black"/>
                    </a:solidFill>
                    <a:ea typeface="Calibri" panose="020F0502020204030204" pitchFamily="34" charset="0"/>
                    <a:cs typeface="Times New Roman" panose="02020603050405020304" pitchFamily="18" charset="0"/>
                  </a:rPr>
                  <a:t> </a:t>
                </a:r>
                <a:r>
                  <a:rPr lang="vi-VN" sz="3700" smtClean="0">
                    <a:solidFill>
                      <a:prstClr val="black"/>
                    </a:solidFill>
                    <a:ea typeface="Calibri" panose="020F0502020204030204" pitchFamily="34" charset="0"/>
                    <a:cs typeface="Times New Roman" panose="02020603050405020304" pitchFamily="18" charset="0"/>
                  </a:rPr>
                  <a:t>………. </a:t>
                </a:r>
                <a:r>
                  <a:rPr lang="vi-VN" sz="3700">
                    <a:solidFill>
                      <a:prstClr val="black"/>
                    </a:solidFill>
                    <a:ea typeface="Calibri" panose="020F0502020204030204" pitchFamily="34" charset="0"/>
                    <a:cs typeface="Times New Roman" panose="02020603050405020304" pitchFamily="18" charset="0"/>
                  </a:rPr>
                  <a:t>cùng chắn cung </a:t>
                </a:r>
                <a14:m>
                  <m:oMath xmlns:m="http://schemas.openxmlformats.org/officeDocument/2006/math">
                    <m:r>
                      <a:rPr lang="vi-VN"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𝐴𝐵</m:t>
                    </m:r>
                  </m:oMath>
                </a14:m>
                <a:r>
                  <a:rPr lang="vi-VN" sz="3700" smtClean="0">
                    <a:solidFill>
                      <a:prstClr val="black"/>
                    </a:solidFill>
                    <a:ea typeface="Calibri" panose="020F0502020204030204" pitchFamily="34" charset="0"/>
                    <a:cs typeface="Times New Roman" panose="02020603050405020304" pitchFamily="18" charset="0"/>
                  </a:rPr>
                  <a:t>.</a:t>
                </a:r>
                <a:endParaRPr lang="vi-VN" sz="3700">
                  <a:solidFill>
                    <a:prstClr val="black"/>
                  </a:solidFill>
                  <a:ea typeface="Calibri" panose="020F0502020204030204" pitchFamily="34" charset="0"/>
                  <a:cs typeface="Times New Roman" panose="02020603050405020304" pitchFamily="18" charset="0"/>
                </a:endParaRPr>
              </a:p>
            </p:txBody>
          </p:sp>
        </mc:Choice>
        <mc:Fallback xmlns="">
          <p:sp>
            <p:nvSpPr>
              <p:cNvPr id="25" name="Rectangle 24"/>
              <p:cNvSpPr>
                <a:spLocks noRot="1" noChangeAspect="1" noMove="1" noResize="1" noEditPoints="1" noAdjustHandles="1" noChangeArrowheads="1" noChangeShapeType="1" noTextEdit="1"/>
              </p:cNvSpPr>
              <p:nvPr/>
            </p:nvSpPr>
            <p:spPr>
              <a:xfrm>
                <a:off x="228600" y="1229226"/>
                <a:ext cx="11395478" cy="6156685"/>
              </a:xfrm>
              <a:prstGeom prst="rect">
                <a:avLst/>
              </a:prstGeom>
              <a:blipFill>
                <a:blip r:embed="rId3"/>
                <a:stretch>
                  <a:fillRect l="-1712" r="-1659" b="-118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Rectangle 25"/>
              <p:cNvSpPr/>
              <p:nvPr/>
            </p:nvSpPr>
            <p:spPr>
              <a:xfrm>
                <a:off x="228600" y="7200900"/>
                <a:ext cx="17678400" cy="2760115"/>
              </a:xfrm>
              <a:prstGeom prst="rect">
                <a:avLst/>
              </a:prstGeom>
            </p:spPr>
            <p:txBody>
              <a:bodyPr wrap="square">
                <a:spAutoFit/>
              </a:bodyPr>
              <a:lstStyle/>
              <a:p>
                <a:pPr lvl="0" algn="just">
                  <a:lnSpc>
                    <a:spcPct val="150000"/>
                  </a:lnSpc>
                  <a:spcBef>
                    <a:spcPts val="300"/>
                  </a:spcBef>
                  <a:spcAft>
                    <a:spcPts val="300"/>
                  </a:spcAft>
                </a:pPr>
                <a:r>
                  <a:rPr lang="vi-VN" sz="3700" smtClean="0">
                    <a:solidFill>
                      <a:prstClr val="black"/>
                    </a:solidFill>
                    <a:ea typeface="Calibri" panose="020F0502020204030204" pitchFamily="34" charset="0"/>
                    <a:cs typeface="Times New Roman" panose="02020603050405020304" pitchFamily="18" charset="0"/>
                  </a:rPr>
                  <a:t>(</a:t>
                </a:r>
                <a:r>
                  <a:rPr lang="vi-VN" sz="3700">
                    <a:solidFill>
                      <a:prstClr val="black"/>
                    </a:solidFill>
                    <a:ea typeface="Calibri" panose="020F0502020204030204" pitchFamily="34" charset="0"/>
                    <a:cs typeface="Times New Roman" panose="02020603050405020304" pitchFamily="18" charset="0"/>
                  </a:rPr>
                  <a:t>d) Tam giác </a:t>
                </a:r>
                <a14:m>
                  <m:oMath xmlns:m="http://schemas.openxmlformats.org/officeDocument/2006/math">
                    <m:r>
                      <a:rPr lang="vi-VN"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𝐴𝐵𝐶</m:t>
                    </m:r>
                  </m:oMath>
                </a14:m>
                <a:r>
                  <a:rPr lang="vi-VN" sz="3700">
                    <a:solidFill>
                      <a:prstClr val="black"/>
                    </a:solidFill>
                    <a:ea typeface="Calibri" panose="020F0502020204030204" pitchFamily="34" charset="0"/>
                    <a:cs typeface="Times New Roman" panose="02020603050405020304" pitchFamily="18" charset="0"/>
                  </a:rPr>
                  <a:t> nội tiếp đường tròn (6</a:t>
                </a:r>
                <a:r>
                  <a:rPr lang="vi-VN" sz="3700" smtClean="0">
                    <a:solidFill>
                      <a:prstClr val="black"/>
                    </a:solidFill>
                    <a:ea typeface="Calibri" panose="020F0502020204030204" pitchFamily="34" charset="0"/>
                    <a:cs typeface="Times New Roman" panose="02020603050405020304" pitchFamily="18" charset="0"/>
                  </a:rPr>
                  <a:t>)</a:t>
                </a:r>
                <a:r>
                  <a:rPr lang="en-US" sz="3700" smtClean="0">
                    <a:solidFill>
                      <a:prstClr val="black"/>
                    </a:solidFill>
                    <a:ea typeface="Calibri" panose="020F0502020204030204" pitchFamily="34" charset="0"/>
                    <a:cs typeface="Times New Roman" panose="02020603050405020304" pitchFamily="18" charset="0"/>
                  </a:rPr>
                  <a:t> .........</a:t>
                </a:r>
                <a:r>
                  <a:rPr lang="vi-VN" sz="3700" smtClean="0">
                    <a:solidFill>
                      <a:prstClr val="black"/>
                    </a:solidFill>
                    <a:ea typeface="Calibri" panose="020F0502020204030204" pitchFamily="34" charset="0"/>
                    <a:cs typeface="Times New Roman" panose="02020603050405020304" pitchFamily="18" charset="0"/>
                  </a:rPr>
                  <a:t>.</a:t>
                </a:r>
                <a:r>
                  <a:rPr lang="en-US" sz="3700" smtClean="0">
                    <a:solidFill>
                      <a:prstClr val="black"/>
                    </a:solidFill>
                    <a:ea typeface="Calibri" panose="020F0502020204030204" pitchFamily="34" charset="0"/>
                    <a:cs typeface="Times New Roman" panose="02020603050405020304" pitchFamily="18" charset="0"/>
                  </a:rPr>
                  <a:t>....</a:t>
                </a:r>
                <a:r>
                  <a:rPr lang="vi-VN" sz="3700" smtClean="0">
                    <a:solidFill>
                      <a:prstClr val="black"/>
                    </a:solidFill>
                    <a:ea typeface="Calibri" panose="020F0502020204030204" pitchFamily="34" charset="0"/>
                    <a:cs typeface="Times New Roman" panose="02020603050405020304" pitchFamily="18" charset="0"/>
                  </a:rPr>
                  <a:t> </a:t>
                </a:r>
                <a:r>
                  <a:rPr lang="vi-VN" sz="3700">
                    <a:solidFill>
                      <a:prstClr val="black"/>
                    </a:solidFill>
                    <a:ea typeface="Calibri" panose="020F0502020204030204" pitchFamily="34" charset="0"/>
                    <a:cs typeface="Times New Roman" panose="02020603050405020304" pitchFamily="18" charset="0"/>
                  </a:rPr>
                  <a:t>và (7</a:t>
                </a:r>
                <a:r>
                  <a:rPr lang="vi-VN" sz="3700" smtClean="0">
                    <a:solidFill>
                      <a:prstClr val="black"/>
                    </a:solidFill>
                    <a:ea typeface="Calibri" panose="020F0502020204030204" pitchFamily="34" charset="0"/>
                    <a:cs typeface="Times New Roman" panose="02020603050405020304" pitchFamily="18" charset="0"/>
                  </a:rPr>
                  <a:t>)</a:t>
                </a:r>
                <a:r>
                  <a:rPr lang="en-US" sz="3700" smtClean="0">
                    <a:solidFill>
                      <a:prstClr val="black"/>
                    </a:solidFill>
                    <a:ea typeface="Calibri" panose="020F0502020204030204" pitchFamily="34" charset="0"/>
                    <a:cs typeface="Times New Roman" panose="02020603050405020304" pitchFamily="18" charset="0"/>
                  </a:rPr>
                  <a:t> </a:t>
                </a:r>
                <a:r>
                  <a:rPr lang="vi-VN" sz="3700" smtClean="0">
                    <a:solidFill>
                      <a:prstClr val="black"/>
                    </a:solidFill>
                    <a:ea typeface="Calibri" panose="020F0502020204030204" pitchFamily="34" charset="0"/>
                    <a:cs typeface="Times New Roman" panose="02020603050405020304" pitchFamily="18" charset="0"/>
                  </a:rPr>
                  <a:t>…</a:t>
                </a:r>
                <a:r>
                  <a:rPr lang="en-US" sz="3700" smtClean="0">
                    <a:solidFill>
                      <a:prstClr val="black"/>
                    </a:solidFill>
                    <a:ea typeface="Calibri" panose="020F0502020204030204" pitchFamily="34" charset="0"/>
                    <a:cs typeface="Times New Roman" panose="02020603050405020304" pitchFamily="18" charset="0"/>
                  </a:rPr>
                  <a:t>...</a:t>
                </a:r>
                <a:r>
                  <a:rPr lang="vi-VN" sz="3700" smtClean="0">
                    <a:solidFill>
                      <a:prstClr val="black"/>
                    </a:solidFill>
                    <a:ea typeface="Calibri" panose="020F0502020204030204" pitchFamily="34" charset="0"/>
                    <a:cs typeface="Times New Roman" panose="02020603050405020304" pitchFamily="18" charset="0"/>
                  </a:rPr>
                  <a:t>…</a:t>
                </a:r>
                <a:r>
                  <a:rPr lang="en-US" sz="3700" smtClean="0">
                    <a:solidFill>
                      <a:prstClr val="black"/>
                    </a:solidFill>
                    <a:ea typeface="Calibri" panose="020F0502020204030204" pitchFamily="34" charset="0"/>
                    <a:cs typeface="Times New Roman" panose="02020603050405020304" pitchFamily="18" charset="0"/>
                  </a:rPr>
                  <a:t>...</a:t>
                </a:r>
                <a:r>
                  <a:rPr lang="vi-VN" sz="3700" smtClean="0">
                    <a:solidFill>
                      <a:prstClr val="black"/>
                    </a:solidFill>
                    <a:ea typeface="Calibri" panose="020F0502020204030204" pitchFamily="34" charset="0"/>
                    <a:cs typeface="Times New Roman" panose="02020603050405020304" pitchFamily="18" charset="0"/>
                  </a:rPr>
                  <a:t>….. </a:t>
                </a:r>
                <a:r>
                  <a:rPr lang="vi-VN" sz="3700">
                    <a:solidFill>
                      <a:prstClr val="black"/>
                    </a:solidFill>
                    <a:ea typeface="Calibri" panose="020F0502020204030204" pitchFamily="34" charset="0"/>
                    <a:cs typeface="Times New Roman" panose="02020603050405020304" pitchFamily="18" charset="0"/>
                  </a:rPr>
                  <a:t>đường tròn </a:t>
                </a:r>
                <a14:m>
                  <m:oMath xmlns:m="http://schemas.openxmlformats.org/officeDocument/2006/math">
                    <m:r>
                      <a:rPr lang="vi-VN"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vi-VN"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𝐼</m:t>
                    </m:r>
                    <m:r>
                      <a:rPr lang="vi-VN"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oMath>
                </a14:m>
                <a:r>
                  <a:rPr lang="vi-VN" sz="3700">
                    <a:solidFill>
                      <a:prstClr val="black"/>
                    </a:solidFill>
                    <a:ea typeface="Calibri" panose="020F0502020204030204" pitchFamily="34" charset="0"/>
                    <a:cs typeface="Times New Roman" panose="02020603050405020304" pitchFamily="18" charset="0"/>
                  </a:rPr>
                  <a:t>.</a:t>
                </a:r>
                <a:endParaRPr lang="en-US" sz="3700">
                  <a:solidFill>
                    <a:prstClr val="black"/>
                  </a:solidFill>
                  <a:ea typeface="Calibri" panose="020F0502020204030204" pitchFamily="34" charset="0"/>
                  <a:cs typeface="Times New Roman" panose="02020603050405020304" pitchFamily="18" charset="0"/>
                </a:endParaRPr>
              </a:p>
              <a:p>
                <a:pPr lvl="0" algn="just">
                  <a:lnSpc>
                    <a:spcPct val="150000"/>
                  </a:lnSpc>
                  <a:spcBef>
                    <a:spcPts val="300"/>
                  </a:spcBef>
                  <a:spcAft>
                    <a:spcPts val="300"/>
                  </a:spcAft>
                </a:pPr>
                <a:r>
                  <a:rPr lang="vi-VN" sz="3700">
                    <a:solidFill>
                      <a:prstClr val="black"/>
                    </a:solidFill>
                    <a:ea typeface="Calibri" panose="020F0502020204030204" pitchFamily="34" charset="0"/>
                    <a:cs typeface="Times New Roman" panose="02020603050405020304" pitchFamily="18" charset="0"/>
                  </a:rPr>
                  <a:t>(e) Tứ giác </a:t>
                </a:r>
                <a14:m>
                  <m:oMath xmlns:m="http://schemas.openxmlformats.org/officeDocument/2006/math">
                    <m:r>
                      <a:rPr lang="vi-VN"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𝐴𝐵𝐶𝐷</m:t>
                    </m:r>
                  </m:oMath>
                </a14:m>
                <a:r>
                  <a:rPr lang="vi-VN" sz="3700">
                    <a:solidFill>
                      <a:prstClr val="black"/>
                    </a:solidFill>
                    <a:ea typeface="Calibri" panose="020F0502020204030204" pitchFamily="34" charset="0"/>
                    <a:cs typeface="Times New Roman" panose="02020603050405020304" pitchFamily="18" charset="0"/>
                  </a:rPr>
                  <a:t> là tứ giác (8</a:t>
                </a:r>
                <a:r>
                  <a:rPr lang="vi-VN" sz="3700" smtClean="0">
                    <a:solidFill>
                      <a:prstClr val="black"/>
                    </a:solidFill>
                    <a:ea typeface="Calibri" panose="020F0502020204030204" pitchFamily="34" charset="0"/>
                    <a:cs typeface="Times New Roman" panose="02020603050405020304" pitchFamily="18" charset="0"/>
                  </a:rPr>
                  <a:t>)</a:t>
                </a:r>
                <a:r>
                  <a:rPr lang="en-US" sz="3700" smtClean="0">
                    <a:solidFill>
                      <a:prstClr val="black"/>
                    </a:solidFill>
                    <a:ea typeface="Calibri" panose="020F0502020204030204" pitchFamily="34" charset="0"/>
                    <a:cs typeface="Times New Roman" panose="02020603050405020304" pitchFamily="18" charset="0"/>
                  </a:rPr>
                  <a:t> </a:t>
                </a:r>
                <a:r>
                  <a:rPr lang="vi-VN" sz="3700" smtClean="0">
                    <a:solidFill>
                      <a:prstClr val="black"/>
                    </a:solidFill>
                    <a:ea typeface="Calibri" panose="020F0502020204030204" pitchFamily="34" charset="0"/>
                    <a:cs typeface="Times New Roman" panose="02020603050405020304" pitchFamily="18" charset="0"/>
                  </a:rPr>
                  <a:t>………</a:t>
                </a:r>
                <a:r>
                  <a:rPr lang="en-US" sz="3700" smtClean="0">
                    <a:solidFill>
                      <a:prstClr val="black"/>
                    </a:solidFill>
                    <a:ea typeface="Calibri" panose="020F0502020204030204" pitchFamily="34" charset="0"/>
                    <a:cs typeface="Times New Roman" panose="02020603050405020304" pitchFamily="18" charset="0"/>
                  </a:rPr>
                  <a:t>.</a:t>
                </a:r>
                <a:r>
                  <a:rPr lang="vi-VN" sz="3700" smtClean="0">
                    <a:solidFill>
                      <a:prstClr val="black"/>
                    </a:solidFill>
                    <a:ea typeface="Calibri" panose="020F0502020204030204" pitchFamily="34" charset="0"/>
                    <a:cs typeface="Times New Roman" panose="02020603050405020304" pitchFamily="18" charset="0"/>
                  </a:rPr>
                  <a:t>. </a:t>
                </a:r>
                <a:r>
                  <a:rPr lang="vi-VN" sz="3700">
                    <a:solidFill>
                      <a:prstClr val="black"/>
                    </a:solidFill>
                    <a:ea typeface="Calibri" panose="020F0502020204030204" pitchFamily="34" charset="0"/>
                    <a:cs typeface="Times New Roman" panose="02020603050405020304" pitchFamily="18" charset="0"/>
                  </a:rPr>
                  <a:t>đường tròn </a:t>
                </a:r>
                <a14:m>
                  <m:oMath xmlns:m="http://schemas.openxmlformats.org/officeDocument/2006/math">
                    <m:r>
                      <a:rPr lang="vi-VN"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vi-VN"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𝑂</m:t>
                    </m:r>
                    <m:r>
                      <a:rPr lang="vi-VN"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oMath>
                </a14:m>
                <a:r>
                  <a:rPr lang="vi-VN" sz="3700">
                    <a:solidFill>
                      <a:prstClr val="black"/>
                    </a:solidFill>
                    <a:ea typeface="Calibri" panose="020F0502020204030204" pitchFamily="34" charset="0"/>
                    <a:cs typeface="Times New Roman" panose="02020603050405020304" pitchFamily="18" charset="0"/>
                  </a:rPr>
                  <a:t>. Trong tứ giác </a:t>
                </a:r>
                <a14:m>
                  <m:oMath xmlns:m="http://schemas.openxmlformats.org/officeDocument/2006/math">
                    <m:r>
                      <a:rPr lang="vi-VN"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𝐴𝐵𝐶𝐷</m:t>
                    </m:r>
                  </m:oMath>
                </a14:m>
                <a:r>
                  <a:rPr lang="vi-VN" sz="3700">
                    <a:solidFill>
                      <a:prstClr val="black"/>
                    </a:solidFill>
                    <a:ea typeface="Calibri" panose="020F0502020204030204" pitchFamily="34" charset="0"/>
                    <a:cs typeface="Times New Roman" panose="02020603050405020304" pitchFamily="18" charset="0"/>
                  </a:rPr>
                  <a:t>, hai góc </a:t>
                </a:r>
                <a14:m>
                  <m:oMath xmlns:m="http://schemas.openxmlformats.org/officeDocument/2006/math">
                    <m:acc>
                      <m:accPr>
                        <m:chr m:val="̂"/>
                        <m:ctrlPr>
                          <a:rPr lang="en-US"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accPr>
                      <m:e>
                        <m:r>
                          <a:rPr lang="vi-VN"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𝐵𝐴𝐶</m:t>
                        </m:r>
                      </m:e>
                    </m:acc>
                  </m:oMath>
                </a14:m>
                <a:r>
                  <a:rPr lang="vi-VN" sz="3700">
                    <a:solidFill>
                      <a:prstClr val="black"/>
                    </a:solidFill>
                    <a:ea typeface="Calibri" panose="020F0502020204030204" pitchFamily="34" charset="0"/>
                    <a:cs typeface="Times New Roman" panose="02020603050405020304" pitchFamily="18" charset="0"/>
                  </a:rPr>
                  <a:t> và </a:t>
                </a:r>
                <a14:m>
                  <m:oMath xmlns:m="http://schemas.openxmlformats.org/officeDocument/2006/math">
                    <m:acc>
                      <m:accPr>
                        <m:chr m:val="̂"/>
                        <m:ctrlPr>
                          <a:rPr lang="en-US"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accPr>
                      <m:e>
                        <m:r>
                          <a:rPr lang="vi-VN"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𝐵𝐷𝐶</m:t>
                        </m:r>
                      </m:e>
                    </m:acc>
                  </m:oMath>
                </a14:m>
                <a:r>
                  <a:rPr lang="vi-VN" sz="3700">
                    <a:solidFill>
                      <a:prstClr val="black"/>
                    </a:solidFill>
                    <a:ea typeface="Calibri" panose="020F0502020204030204" pitchFamily="34" charset="0"/>
                    <a:cs typeface="Times New Roman" panose="02020603050405020304" pitchFamily="18" charset="0"/>
                  </a:rPr>
                  <a:t> là hai góc (9</a:t>
                </a:r>
                <a:r>
                  <a:rPr lang="vi-VN" sz="3700" smtClean="0">
                    <a:solidFill>
                      <a:prstClr val="black"/>
                    </a:solidFill>
                    <a:ea typeface="Calibri" panose="020F0502020204030204" pitchFamily="34" charset="0"/>
                    <a:cs typeface="Times New Roman" panose="02020603050405020304" pitchFamily="18" charset="0"/>
                  </a:rPr>
                  <a:t>)</a:t>
                </a:r>
                <a:r>
                  <a:rPr lang="en-US" sz="3700" smtClean="0">
                    <a:solidFill>
                      <a:prstClr val="black"/>
                    </a:solidFill>
                    <a:ea typeface="Calibri" panose="020F0502020204030204" pitchFamily="34" charset="0"/>
                    <a:cs typeface="Times New Roman" panose="02020603050405020304" pitchFamily="18" charset="0"/>
                  </a:rPr>
                  <a:t> </a:t>
                </a:r>
                <a:r>
                  <a:rPr lang="vi-VN" sz="3700" smtClean="0">
                    <a:solidFill>
                      <a:prstClr val="black"/>
                    </a:solidFill>
                    <a:ea typeface="Calibri" panose="020F0502020204030204" pitchFamily="34" charset="0"/>
                    <a:cs typeface="Times New Roman" panose="02020603050405020304" pitchFamily="18" charset="0"/>
                  </a:rPr>
                  <a:t>……., </a:t>
                </a:r>
                <a:r>
                  <a:rPr lang="vi-VN" sz="3700">
                    <a:solidFill>
                      <a:prstClr val="black"/>
                    </a:solidFill>
                    <a:ea typeface="Calibri" panose="020F0502020204030204" pitchFamily="34" charset="0"/>
                    <a:cs typeface="Times New Roman" panose="02020603050405020304" pitchFamily="18" charset="0"/>
                  </a:rPr>
                  <a:t>nên hai góc đó (10</a:t>
                </a:r>
                <a:r>
                  <a:rPr lang="vi-VN" sz="3700" smtClean="0">
                    <a:solidFill>
                      <a:prstClr val="black"/>
                    </a:solidFill>
                    <a:ea typeface="Calibri" panose="020F0502020204030204" pitchFamily="34" charset="0"/>
                    <a:cs typeface="Times New Roman" panose="02020603050405020304" pitchFamily="18" charset="0"/>
                  </a:rPr>
                  <a:t>)</a:t>
                </a:r>
                <a:r>
                  <a:rPr lang="en-US" sz="3700" smtClean="0">
                    <a:solidFill>
                      <a:prstClr val="black"/>
                    </a:solidFill>
                    <a:ea typeface="Calibri" panose="020F0502020204030204" pitchFamily="34" charset="0"/>
                    <a:cs typeface="Times New Roman" panose="02020603050405020304" pitchFamily="18" charset="0"/>
                  </a:rPr>
                  <a:t> </a:t>
                </a:r>
                <a:r>
                  <a:rPr lang="vi-VN" sz="3700" smtClean="0">
                    <a:solidFill>
                      <a:prstClr val="black"/>
                    </a:solidFill>
                    <a:ea typeface="Calibri" panose="020F0502020204030204" pitchFamily="34" charset="0"/>
                    <a:cs typeface="Times New Roman" panose="02020603050405020304" pitchFamily="18" charset="0"/>
                  </a:rPr>
                  <a:t>………….…………</a:t>
                </a:r>
                <a:r>
                  <a:rPr lang="vi-VN" sz="3700">
                    <a:solidFill>
                      <a:prstClr val="black"/>
                    </a:solidFill>
                    <a:ea typeface="Calibri" panose="020F0502020204030204" pitchFamily="34" charset="0"/>
                    <a:cs typeface="Times New Roman" panose="02020603050405020304" pitchFamily="18" charset="0"/>
                  </a:rPr>
                  <a:t>….</a:t>
                </a:r>
                <a:endParaRPr lang="en-US" sz="3700">
                  <a:solidFill>
                    <a:prstClr val="black"/>
                  </a:solidFill>
                  <a:ea typeface="Calibri" panose="020F0502020204030204" pitchFamily="34" charset="0"/>
                  <a:cs typeface="Times New Roman" panose="02020603050405020304" pitchFamily="18" charset="0"/>
                </a:endParaRPr>
              </a:p>
            </p:txBody>
          </p:sp>
        </mc:Choice>
        <mc:Fallback xmlns="">
          <p:sp>
            <p:nvSpPr>
              <p:cNvPr id="26" name="Rectangle 25"/>
              <p:cNvSpPr>
                <a:spLocks noRot="1" noChangeAspect="1" noMove="1" noResize="1" noEditPoints="1" noAdjustHandles="1" noChangeArrowheads="1" noChangeShapeType="1" noTextEdit="1"/>
              </p:cNvSpPr>
              <p:nvPr/>
            </p:nvSpPr>
            <p:spPr>
              <a:xfrm>
                <a:off x="228600" y="7200900"/>
                <a:ext cx="17678400" cy="2760115"/>
              </a:xfrm>
              <a:prstGeom prst="rect">
                <a:avLst/>
              </a:prstGeom>
              <a:blipFill>
                <a:blip r:embed="rId4"/>
                <a:stretch>
                  <a:fillRect l="-1103" r="-1069" b="-3532"/>
                </a:stretch>
              </a:blipFill>
            </p:spPr>
            <p:txBody>
              <a:bodyPr/>
              <a:lstStyle/>
              <a:p>
                <a:r>
                  <a:rPr lang="en-US">
                    <a:noFill/>
                  </a:rPr>
                  <a:t> </a:t>
                </a:r>
              </a:p>
            </p:txBody>
          </p:sp>
        </mc:Fallback>
      </mc:AlternateContent>
      <p:sp>
        <p:nvSpPr>
          <p:cNvPr id="12" name="Rectangle 11"/>
          <p:cNvSpPr/>
          <p:nvPr/>
        </p:nvSpPr>
        <p:spPr>
          <a:xfrm>
            <a:off x="5257800" y="2019300"/>
            <a:ext cx="1872629" cy="661720"/>
          </a:xfrm>
          <a:prstGeom prst="rect">
            <a:avLst/>
          </a:prstGeom>
        </p:spPr>
        <p:txBody>
          <a:bodyPr wrap="none">
            <a:spAutoFit/>
          </a:bodyPr>
          <a:lstStyle/>
          <a:p>
            <a:pPr algn="ctr"/>
            <a:r>
              <a:rPr lang="da-DK" sz="3700" b="1" kern="0">
                <a:solidFill>
                  <a:srgbClr val="186078"/>
                </a:solidFill>
                <a:latin typeface="Arial" panose="020B0604020202020204" pitchFamily="34" charset="0"/>
                <a:ea typeface="Calibri" panose="020F0502020204030204" pitchFamily="34" charset="0"/>
                <a:cs typeface="Arial" panose="020B0604020202020204" pitchFamily="34" charset="0"/>
              </a:rPr>
              <a:t>nội tiếp</a:t>
            </a:r>
            <a:endParaRPr lang="en-US" sz="3700" b="1">
              <a:solidFill>
                <a:srgbClr val="186078"/>
              </a:solidFill>
              <a:latin typeface="Arial" panose="020B0604020202020204" pitchFamily="34" charset="0"/>
              <a:cs typeface="Arial" panose="020B0604020202020204" pitchFamily="34" charset="0"/>
            </a:endParaRPr>
          </a:p>
        </p:txBody>
      </p:sp>
      <p:sp>
        <p:nvSpPr>
          <p:cNvPr id="27" name="Rectangle 26"/>
          <p:cNvSpPr/>
          <p:nvPr/>
        </p:nvSpPr>
        <p:spPr>
          <a:xfrm>
            <a:off x="3657600" y="2933700"/>
            <a:ext cx="870751" cy="661720"/>
          </a:xfrm>
          <a:prstGeom prst="rect">
            <a:avLst/>
          </a:prstGeom>
        </p:spPr>
        <p:txBody>
          <a:bodyPr wrap="none">
            <a:spAutoFit/>
          </a:bodyPr>
          <a:lstStyle/>
          <a:p>
            <a:pPr algn="ctr"/>
            <a:r>
              <a:rPr lang="da-DK" sz="3700" b="1" kern="0">
                <a:solidFill>
                  <a:srgbClr val="186078"/>
                </a:solidFill>
                <a:latin typeface="Arial" panose="020B0604020202020204" pitchFamily="34" charset="0"/>
                <a:ea typeface="Calibri" panose="020F0502020204030204" pitchFamily="34" charset="0"/>
                <a:cs typeface="Arial" panose="020B0604020202020204" pitchFamily="34" charset="0"/>
              </a:rPr>
              <a:t>BC</a:t>
            </a:r>
            <a:endParaRPr lang="en-US" sz="3700" b="1">
              <a:solidFill>
                <a:srgbClr val="186078"/>
              </a:solidFill>
              <a:latin typeface="Arial" panose="020B0604020202020204" pitchFamily="34" charset="0"/>
              <a:cs typeface="Arial" panose="020B0604020202020204" pitchFamily="34" charset="0"/>
            </a:endParaRPr>
          </a:p>
        </p:txBody>
      </p:sp>
      <p:sp>
        <p:nvSpPr>
          <p:cNvPr id="28" name="Rectangle 27"/>
          <p:cNvSpPr/>
          <p:nvPr/>
        </p:nvSpPr>
        <p:spPr>
          <a:xfrm>
            <a:off x="5521551" y="3695700"/>
            <a:ext cx="1497526" cy="661720"/>
          </a:xfrm>
          <a:prstGeom prst="rect">
            <a:avLst/>
          </a:prstGeom>
        </p:spPr>
        <p:txBody>
          <a:bodyPr wrap="none">
            <a:spAutoFit/>
          </a:bodyPr>
          <a:lstStyle/>
          <a:p>
            <a:pPr algn="ctr"/>
            <a:r>
              <a:rPr lang="da-DK" sz="3700" b="1" kern="0">
                <a:solidFill>
                  <a:srgbClr val="186078"/>
                </a:solidFill>
                <a:latin typeface="Arial" panose="020B0604020202020204" pitchFamily="34" charset="0"/>
                <a:ea typeface="Calibri" panose="020F0502020204030204" pitchFamily="34" charset="0"/>
                <a:cs typeface="Arial" panose="020B0604020202020204" pitchFamily="34" charset="0"/>
              </a:rPr>
              <a:t>ở tâm</a:t>
            </a:r>
            <a:endParaRPr lang="en-US" sz="3700" b="1">
              <a:solidFill>
                <a:srgbClr val="186078"/>
              </a:solidFill>
              <a:latin typeface="Arial" panose="020B0604020202020204" pitchFamily="34" charset="0"/>
              <a:cs typeface="Arial" panose="020B0604020202020204" pitchFamily="34" charset="0"/>
            </a:endParaRPr>
          </a:p>
        </p:txBody>
      </p:sp>
      <p:sp>
        <p:nvSpPr>
          <p:cNvPr id="29" name="Rectangle 28"/>
          <p:cNvSpPr/>
          <p:nvPr/>
        </p:nvSpPr>
        <p:spPr>
          <a:xfrm>
            <a:off x="3733800" y="4686300"/>
            <a:ext cx="870751" cy="661720"/>
          </a:xfrm>
          <a:prstGeom prst="rect">
            <a:avLst/>
          </a:prstGeom>
        </p:spPr>
        <p:txBody>
          <a:bodyPr wrap="none">
            <a:spAutoFit/>
          </a:bodyPr>
          <a:lstStyle/>
          <a:p>
            <a:pPr algn="ctr"/>
            <a:r>
              <a:rPr lang="da-DK" sz="3700" b="1" kern="0">
                <a:solidFill>
                  <a:srgbClr val="186078"/>
                </a:solidFill>
                <a:latin typeface="Arial" panose="020B0604020202020204" pitchFamily="34" charset="0"/>
                <a:ea typeface="Calibri" panose="020F0502020204030204" pitchFamily="34" charset="0"/>
                <a:cs typeface="Arial" panose="020B0604020202020204" pitchFamily="34" charset="0"/>
              </a:rPr>
              <a:t>AB</a:t>
            </a:r>
            <a:endParaRPr lang="en-US" sz="3700" b="1">
              <a:solidFill>
                <a:srgbClr val="186078"/>
              </a:solidFill>
              <a:latin typeface="Arial" panose="020B0604020202020204" pitchFamily="34" charset="0"/>
              <a:cs typeface="Arial" panose="020B0604020202020204" pitchFamily="34" charset="0"/>
            </a:endParaRPr>
          </a:p>
        </p:txBody>
      </p:sp>
      <p:sp>
        <p:nvSpPr>
          <p:cNvPr id="30" name="Rectangle 29"/>
          <p:cNvSpPr/>
          <p:nvPr/>
        </p:nvSpPr>
        <p:spPr>
          <a:xfrm>
            <a:off x="536516" y="6386780"/>
            <a:ext cx="1239442" cy="661720"/>
          </a:xfrm>
          <a:prstGeom prst="rect">
            <a:avLst/>
          </a:prstGeom>
        </p:spPr>
        <p:txBody>
          <a:bodyPr wrap="none">
            <a:spAutoFit/>
          </a:bodyPr>
          <a:lstStyle/>
          <a:p>
            <a:pPr algn="ctr"/>
            <a:r>
              <a:rPr lang="da-DK" sz="3700" b="1" kern="0">
                <a:solidFill>
                  <a:srgbClr val="186078"/>
                </a:solidFill>
                <a:latin typeface="Arial" panose="020B0604020202020204" pitchFamily="34" charset="0"/>
                <a:ea typeface="Calibri" panose="020F0502020204030204" pitchFamily="34" charset="0"/>
                <a:cs typeface="Arial" panose="020B0604020202020204" pitchFamily="34" charset="0"/>
              </a:rPr>
              <a:t>AOB</a:t>
            </a:r>
            <a:endParaRPr lang="en-US" sz="3700" b="1">
              <a:solidFill>
                <a:srgbClr val="186078"/>
              </a:solidFill>
              <a:latin typeface="Arial" panose="020B0604020202020204" pitchFamily="34" charset="0"/>
              <a:cs typeface="Arial" panose="020B0604020202020204" pitchFamily="34" charset="0"/>
            </a:endParaRPr>
          </a:p>
        </p:txBody>
      </p:sp>
      <p:sp>
        <p:nvSpPr>
          <p:cNvPr id="31" name="Rectangle 30"/>
          <p:cNvSpPr/>
          <p:nvPr/>
        </p:nvSpPr>
        <p:spPr>
          <a:xfrm>
            <a:off x="7086600" y="8039100"/>
            <a:ext cx="1872628" cy="661720"/>
          </a:xfrm>
          <a:prstGeom prst="rect">
            <a:avLst/>
          </a:prstGeom>
        </p:spPr>
        <p:txBody>
          <a:bodyPr wrap="none">
            <a:spAutoFit/>
          </a:bodyPr>
          <a:lstStyle/>
          <a:p>
            <a:pPr algn="ctr"/>
            <a:r>
              <a:rPr lang="da-DK" sz="3700" b="1" kern="0">
                <a:solidFill>
                  <a:srgbClr val="186078"/>
                </a:solidFill>
                <a:latin typeface="Arial" panose="020B0604020202020204" pitchFamily="34" charset="0"/>
                <a:ea typeface="Calibri" panose="020F0502020204030204" pitchFamily="34" charset="0"/>
                <a:cs typeface="Arial" panose="020B0604020202020204" pitchFamily="34" charset="0"/>
              </a:rPr>
              <a:t>nội tiếp</a:t>
            </a:r>
            <a:endParaRPr lang="en-US" sz="3700" b="1">
              <a:solidFill>
                <a:srgbClr val="186078"/>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2" name="Rectangle 31"/>
              <p:cNvSpPr/>
              <p:nvPr/>
            </p:nvSpPr>
            <p:spPr>
              <a:xfrm>
                <a:off x="12268200" y="8953500"/>
                <a:ext cx="4400564" cy="661720"/>
              </a:xfrm>
              <a:prstGeom prst="rect">
                <a:avLst/>
              </a:prstGeom>
            </p:spPr>
            <p:txBody>
              <a:bodyPr wrap="none">
                <a:spAutoFit/>
              </a:bodyPr>
              <a:lstStyle/>
              <a:p>
                <a:pPr algn="ctr"/>
                <a:r>
                  <a:rPr lang="da-DK" sz="3700" b="1" kern="0">
                    <a:solidFill>
                      <a:srgbClr val="186078"/>
                    </a:solidFill>
                    <a:latin typeface="Arial" panose="020B0604020202020204" pitchFamily="34" charset="0"/>
                    <a:ea typeface="Calibri" panose="020F0502020204030204" pitchFamily="34" charset="0"/>
                    <a:cs typeface="Arial" panose="020B0604020202020204" pitchFamily="34" charset="0"/>
                  </a:rPr>
                  <a:t>có tổng bằng </a:t>
                </a:r>
                <a:r>
                  <a:rPr lang="da-DK" sz="3700" b="1" kern="0" smtClean="0">
                    <a:solidFill>
                      <a:srgbClr val="186078"/>
                    </a:solidFill>
                    <a:latin typeface="Arial" panose="020B0604020202020204" pitchFamily="34" charset="0"/>
                    <a:ea typeface="Calibri" panose="020F0502020204030204" pitchFamily="34" charset="0"/>
                    <a:cs typeface="Arial" panose="020B0604020202020204" pitchFamily="34" charset="0"/>
                  </a:rPr>
                  <a:t>180</a:t>
                </a:r>
                <a14:m>
                  <m:oMath xmlns:m="http://schemas.openxmlformats.org/officeDocument/2006/math">
                    <m:r>
                      <a:rPr lang="da-DK" sz="3700" b="1" i="1" kern="0" smtClean="0">
                        <a:solidFill>
                          <a:srgbClr val="186078"/>
                        </a:solidFill>
                        <a:latin typeface="Cambria Math" panose="02040503050406030204" pitchFamily="18" charset="0"/>
                        <a:ea typeface="Cambria Math" panose="02040503050406030204" pitchFamily="18" charset="0"/>
                        <a:cs typeface="Arial" panose="020B0604020202020204" pitchFamily="34" charset="0"/>
                      </a:rPr>
                      <m:t>°</m:t>
                    </m:r>
                  </m:oMath>
                </a14:m>
                <a:endParaRPr lang="en-US" sz="3700" b="1">
                  <a:solidFill>
                    <a:srgbClr val="186078"/>
                  </a:solidFill>
                  <a:latin typeface="Arial" panose="020B0604020202020204" pitchFamily="34" charset="0"/>
                  <a:cs typeface="Arial" panose="020B0604020202020204" pitchFamily="34" charset="0"/>
                </a:endParaRPr>
              </a:p>
            </p:txBody>
          </p:sp>
        </mc:Choice>
        <mc:Fallback xmlns="">
          <p:sp>
            <p:nvSpPr>
              <p:cNvPr id="32" name="Rectangle 31"/>
              <p:cNvSpPr>
                <a:spLocks noRot="1" noChangeAspect="1" noMove="1" noResize="1" noEditPoints="1" noAdjustHandles="1" noChangeArrowheads="1" noChangeShapeType="1" noTextEdit="1"/>
              </p:cNvSpPr>
              <p:nvPr/>
            </p:nvSpPr>
            <p:spPr>
              <a:xfrm>
                <a:off x="12268200" y="8953500"/>
                <a:ext cx="4400564" cy="661720"/>
              </a:xfrm>
              <a:prstGeom prst="rect">
                <a:avLst/>
              </a:prstGeom>
              <a:blipFill>
                <a:blip r:embed="rId5"/>
                <a:stretch>
                  <a:fillRect l="-2497" t="-14815" b="-35185"/>
                </a:stretch>
              </a:blipFill>
            </p:spPr>
            <p:txBody>
              <a:bodyPr/>
              <a:lstStyle/>
              <a:p>
                <a:r>
                  <a:rPr lang="en-US">
                    <a:noFill/>
                  </a:rPr>
                  <a:t> </a:t>
                </a:r>
              </a:p>
            </p:txBody>
          </p:sp>
        </mc:Fallback>
      </mc:AlternateContent>
      <p:sp>
        <p:nvSpPr>
          <p:cNvPr id="33" name="Rectangle 32"/>
          <p:cNvSpPr/>
          <p:nvPr/>
        </p:nvSpPr>
        <p:spPr>
          <a:xfrm>
            <a:off x="6858000" y="8977580"/>
            <a:ext cx="896399" cy="661720"/>
          </a:xfrm>
          <a:prstGeom prst="rect">
            <a:avLst/>
          </a:prstGeom>
        </p:spPr>
        <p:txBody>
          <a:bodyPr wrap="none">
            <a:spAutoFit/>
          </a:bodyPr>
          <a:lstStyle/>
          <a:p>
            <a:pPr algn="ctr"/>
            <a:r>
              <a:rPr lang="da-DK" sz="3700" b="1" kern="0">
                <a:solidFill>
                  <a:srgbClr val="186078"/>
                </a:solidFill>
                <a:latin typeface="Arial" panose="020B0604020202020204" pitchFamily="34" charset="0"/>
                <a:ea typeface="Calibri" panose="020F0502020204030204" pitchFamily="34" charset="0"/>
                <a:cs typeface="Arial" panose="020B0604020202020204" pitchFamily="34" charset="0"/>
              </a:rPr>
              <a:t>đối</a:t>
            </a:r>
            <a:endParaRPr lang="en-US" sz="3700" b="1">
              <a:solidFill>
                <a:srgbClr val="186078"/>
              </a:solidFill>
              <a:latin typeface="Arial" panose="020B0604020202020204" pitchFamily="34" charset="0"/>
              <a:cs typeface="Arial" panose="020B0604020202020204" pitchFamily="34" charset="0"/>
            </a:endParaRPr>
          </a:p>
        </p:txBody>
      </p:sp>
      <p:sp>
        <p:nvSpPr>
          <p:cNvPr id="34" name="Rectangle 33"/>
          <p:cNvSpPr/>
          <p:nvPr/>
        </p:nvSpPr>
        <p:spPr>
          <a:xfrm>
            <a:off x="8839200" y="7176854"/>
            <a:ext cx="1872628" cy="661720"/>
          </a:xfrm>
          <a:prstGeom prst="rect">
            <a:avLst/>
          </a:prstGeom>
        </p:spPr>
        <p:txBody>
          <a:bodyPr wrap="none">
            <a:spAutoFit/>
          </a:bodyPr>
          <a:lstStyle/>
          <a:p>
            <a:pPr algn="ctr"/>
            <a:r>
              <a:rPr lang="da-DK" sz="3700" b="1" kern="0">
                <a:solidFill>
                  <a:srgbClr val="186078"/>
                </a:solidFill>
                <a:latin typeface="Arial" panose="020B0604020202020204" pitchFamily="34" charset="0"/>
                <a:ea typeface="Calibri" panose="020F0502020204030204" pitchFamily="34" charset="0"/>
                <a:cs typeface="Arial" panose="020B0604020202020204" pitchFamily="34" charset="0"/>
              </a:rPr>
              <a:t>(O; OA</a:t>
            </a:r>
            <a:r>
              <a:rPr lang="da-DK" sz="3700" b="1" kern="0" smtClean="0">
                <a:solidFill>
                  <a:srgbClr val="186078"/>
                </a:solidFill>
                <a:latin typeface="Arial" panose="020B0604020202020204" pitchFamily="34" charset="0"/>
                <a:ea typeface="Calibri" panose="020F0502020204030204" pitchFamily="34" charset="0"/>
                <a:cs typeface="Arial" panose="020B0604020202020204" pitchFamily="34" charset="0"/>
              </a:rPr>
              <a:t>)</a:t>
            </a:r>
            <a:endParaRPr lang="en-US" sz="3700" b="1">
              <a:solidFill>
                <a:srgbClr val="186078"/>
              </a:solidFill>
              <a:latin typeface="Arial" panose="020B0604020202020204" pitchFamily="34" charset="0"/>
              <a:cs typeface="Arial" panose="020B0604020202020204" pitchFamily="34" charset="0"/>
            </a:endParaRPr>
          </a:p>
        </p:txBody>
      </p:sp>
      <p:sp>
        <p:nvSpPr>
          <p:cNvPr id="35" name="Rectangle 34"/>
          <p:cNvSpPr/>
          <p:nvPr/>
        </p:nvSpPr>
        <p:spPr>
          <a:xfrm>
            <a:off x="12039600" y="7152774"/>
            <a:ext cx="2427268" cy="661720"/>
          </a:xfrm>
          <a:prstGeom prst="rect">
            <a:avLst/>
          </a:prstGeom>
        </p:spPr>
        <p:txBody>
          <a:bodyPr wrap="none">
            <a:spAutoFit/>
          </a:bodyPr>
          <a:lstStyle/>
          <a:p>
            <a:pPr algn="ctr"/>
            <a:r>
              <a:rPr lang="da-DK" sz="3700" b="1" kern="0">
                <a:solidFill>
                  <a:srgbClr val="186078"/>
                </a:solidFill>
                <a:latin typeface="Arial" panose="020B0604020202020204" pitchFamily="34" charset="0"/>
                <a:ea typeface="Calibri" panose="020F0502020204030204" pitchFamily="34" charset="0"/>
                <a:cs typeface="Arial" panose="020B0604020202020204" pitchFamily="34" charset="0"/>
              </a:rPr>
              <a:t>ngoại tiếp</a:t>
            </a:r>
            <a:endParaRPr lang="en-US" sz="3700" b="1">
              <a:solidFill>
                <a:srgbClr val="186078"/>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4040155"/>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anim calcmode="lin" valueType="num">
                                      <p:cBhvr>
                                        <p:cTn id="13" dur="500" fill="hold"/>
                                        <p:tgtEl>
                                          <p:spTgt spid="25"/>
                                        </p:tgtEl>
                                        <p:attrNameLst>
                                          <p:attrName>ppt_x</p:attrName>
                                        </p:attrNameLst>
                                      </p:cBhvr>
                                      <p:tavLst>
                                        <p:tav tm="0">
                                          <p:val>
                                            <p:strVal val="#ppt_x"/>
                                          </p:val>
                                        </p:tav>
                                        <p:tav tm="100000">
                                          <p:val>
                                            <p:strVal val="#ppt_x"/>
                                          </p:val>
                                        </p:tav>
                                      </p:tavLst>
                                    </p:anim>
                                    <p:anim calcmode="lin" valueType="num">
                                      <p:cBhvr>
                                        <p:cTn id="14" dur="500" fill="hold"/>
                                        <p:tgtEl>
                                          <p:spTgt spid="2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anim calcmode="lin" valueType="num">
                                      <p:cBhvr>
                                        <p:cTn id="18" dur="500" fill="hold"/>
                                        <p:tgtEl>
                                          <p:spTgt spid="26"/>
                                        </p:tgtEl>
                                        <p:attrNameLst>
                                          <p:attrName>ppt_x</p:attrName>
                                        </p:attrNameLst>
                                      </p:cBhvr>
                                      <p:tavLst>
                                        <p:tav tm="0">
                                          <p:val>
                                            <p:strVal val="#ppt_x"/>
                                          </p:val>
                                        </p:tav>
                                        <p:tav tm="100000">
                                          <p:val>
                                            <p:strVal val="#ppt_x"/>
                                          </p:val>
                                        </p:tav>
                                      </p:tavLst>
                                    </p:anim>
                                    <p:anim calcmode="lin" valueType="num">
                                      <p:cBhvr>
                                        <p:cTn id="19" dur="500" fill="hold"/>
                                        <p:tgtEl>
                                          <p:spTgt spid="2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anim calcmode="lin" valueType="num">
                                      <p:cBhvr>
                                        <p:cTn id="23" dur="500" fill="hold"/>
                                        <p:tgtEl>
                                          <p:spTgt spid="5"/>
                                        </p:tgtEl>
                                        <p:attrNameLst>
                                          <p:attrName>ppt_x</p:attrName>
                                        </p:attrNameLst>
                                      </p:cBhvr>
                                      <p:tavLst>
                                        <p:tav tm="0">
                                          <p:val>
                                            <p:strVal val="#ppt_x"/>
                                          </p:val>
                                        </p:tav>
                                        <p:tav tm="100000">
                                          <p:val>
                                            <p:strVal val="#ppt_x"/>
                                          </p:val>
                                        </p:tav>
                                      </p:tavLst>
                                    </p:anim>
                                    <p:anim calcmode="lin" valueType="num">
                                      <p:cBhvr>
                                        <p:cTn id="24"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p:cTn id="29" dur="500" fill="hold"/>
                                        <p:tgtEl>
                                          <p:spTgt spid="12"/>
                                        </p:tgtEl>
                                        <p:attrNameLst>
                                          <p:attrName>ppt_w</p:attrName>
                                        </p:attrNameLst>
                                      </p:cBhvr>
                                      <p:tavLst>
                                        <p:tav tm="0">
                                          <p:val>
                                            <p:fltVal val="0"/>
                                          </p:val>
                                        </p:tav>
                                        <p:tav tm="100000">
                                          <p:val>
                                            <p:strVal val="#ppt_w"/>
                                          </p:val>
                                        </p:tav>
                                      </p:tavLst>
                                    </p:anim>
                                    <p:anim calcmode="lin" valueType="num">
                                      <p:cBhvr>
                                        <p:cTn id="30" dur="500" fill="hold"/>
                                        <p:tgtEl>
                                          <p:spTgt spid="12"/>
                                        </p:tgtEl>
                                        <p:attrNameLst>
                                          <p:attrName>ppt_h</p:attrName>
                                        </p:attrNameLst>
                                      </p:cBhvr>
                                      <p:tavLst>
                                        <p:tav tm="0">
                                          <p:val>
                                            <p:fltVal val="0"/>
                                          </p:val>
                                        </p:tav>
                                        <p:tav tm="100000">
                                          <p:val>
                                            <p:strVal val="#ppt_h"/>
                                          </p:val>
                                        </p:tav>
                                      </p:tavLst>
                                    </p:anim>
                                    <p:animEffect transition="in" filter="fade">
                                      <p:cBhvr>
                                        <p:cTn id="31" dur="500"/>
                                        <p:tgtEl>
                                          <p:spTgt spid="12"/>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27"/>
                                        </p:tgtEl>
                                        <p:attrNameLst>
                                          <p:attrName>style.visibility</p:attrName>
                                        </p:attrNameLst>
                                      </p:cBhvr>
                                      <p:to>
                                        <p:strVal val="visible"/>
                                      </p:to>
                                    </p:set>
                                    <p:anim calcmode="lin" valueType="num">
                                      <p:cBhvr>
                                        <p:cTn id="34" dur="500" fill="hold"/>
                                        <p:tgtEl>
                                          <p:spTgt spid="27"/>
                                        </p:tgtEl>
                                        <p:attrNameLst>
                                          <p:attrName>ppt_w</p:attrName>
                                        </p:attrNameLst>
                                      </p:cBhvr>
                                      <p:tavLst>
                                        <p:tav tm="0">
                                          <p:val>
                                            <p:fltVal val="0"/>
                                          </p:val>
                                        </p:tav>
                                        <p:tav tm="100000">
                                          <p:val>
                                            <p:strVal val="#ppt_w"/>
                                          </p:val>
                                        </p:tav>
                                      </p:tavLst>
                                    </p:anim>
                                    <p:anim calcmode="lin" valueType="num">
                                      <p:cBhvr>
                                        <p:cTn id="35" dur="500" fill="hold"/>
                                        <p:tgtEl>
                                          <p:spTgt spid="27"/>
                                        </p:tgtEl>
                                        <p:attrNameLst>
                                          <p:attrName>ppt_h</p:attrName>
                                        </p:attrNameLst>
                                      </p:cBhvr>
                                      <p:tavLst>
                                        <p:tav tm="0">
                                          <p:val>
                                            <p:fltVal val="0"/>
                                          </p:val>
                                        </p:tav>
                                        <p:tav tm="100000">
                                          <p:val>
                                            <p:strVal val="#ppt_h"/>
                                          </p:val>
                                        </p:tav>
                                      </p:tavLst>
                                    </p:anim>
                                    <p:animEffect transition="in" filter="fade">
                                      <p:cBhvr>
                                        <p:cTn id="36" dur="500"/>
                                        <p:tgtEl>
                                          <p:spTgt spid="27"/>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28"/>
                                        </p:tgtEl>
                                        <p:attrNameLst>
                                          <p:attrName>style.visibility</p:attrName>
                                        </p:attrNameLst>
                                      </p:cBhvr>
                                      <p:to>
                                        <p:strVal val="visible"/>
                                      </p:to>
                                    </p:set>
                                    <p:anim calcmode="lin" valueType="num">
                                      <p:cBhvr>
                                        <p:cTn id="39" dur="500" fill="hold"/>
                                        <p:tgtEl>
                                          <p:spTgt spid="28"/>
                                        </p:tgtEl>
                                        <p:attrNameLst>
                                          <p:attrName>ppt_w</p:attrName>
                                        </p:attrNameLst>
                                      </p:cBhvr>
                                      <p:tavLst>
                                        <p:tav tm="0">
                                          <p:val>
                                            <p:fltVal val="0"/>
                                          </p:val>
                                        </p:tav>
                                        <p:tav tm="100000">
                                          <p:val>
                                            <p:strVal val="#ppt_w"/>
                                          </p:val>
                                        </p:tav>
                                      </p:tavLst>
                                    </p:anim>
                                    <p:anim calcmode="lin" valueType="num">
                                      <p:cBhvr>
                                        <p:cTn id="40" dur="500" fill="hold"/>
                                        <p:tgtEl>
                                          <p:spTgt spid="28"/>
                                        </p:tgtEl>
                                        <p:attrNameLst>
                                          <p:attrName>ppt_h</p:attrName>
                                        </p:attrNameLst>
                                      </p:cBhvr>
                                      <p:tavLst>
                                        <p:tav tm="0">
                                          <p:val>
                                            <p:fltVal val="0"/>
                                          </p:val>
                                        </p:tav>
                                        <p:tav tm="100000">
                                          <p:val>
                                            <p:strVal val="#ppt_h"/>
                                          </p:val>
                                        </p:tav>
                                      </p:tavLst>
                                    </p:anim>
                                    <p:animEffect transition="in" filter="fade">
                                      <p:cBhvr>
                                        <p:cTn id="41" dur="500"/>
                                        <p:tgtEl>
                                          <p:spTgt spid="28"/>
                                        </p:tgtEl>
                                      </p:cBhvr>
                                    </p:animEffect>
                                  </p:childTnLst>
                                </p:cTn>
                              </p:par>
                              <p:par>
                                <p:cTn id="42" presetID="53" presetClass="entr" presetSubtype="16" fill="hold" grpId="0" nodeType="withEffect">
                                  <p:stCondLst>
                                    <p:cond delay="0"/>
                                  </p:stCondLst>
                                  <p:childTnLst>
                                    <p:set>
                                      <p:cBhvr>
                                        <p:cTn id="43" dur="1" fill="hold">
                                          <p:stCondLst>
                                            <p:cond delay="0"/>
                                          </p:stCondLst>
                                        </p:cTn>
                                        <p:tgtEl>
                                          <p:spTgt spid="29"/>
                                        </p:tgtEl>
                                        <p:attrNameLst>
                                          <p:attrName>style.visibility</p:attrName>
                                        </p:attrNameLst>
                                      </p:cBhvr>
                                      <p:to>
                                        <p:strVal val="visible"/>
                                      </p:to>
                                    </p:set>
                                    <p:anim calcmode="lin" valueType="num">
                                      <p:cBhvr>
                                        <p:cTn id="44" dur="500" fill="hold"/>
                                        <p:tgtEl>
                                          <p:spTgt spid="29"/>
                                        </p:tgtEl>
                                        <p:attrNameLst>
                                          <p:attrName>ppt_w</p:attrName>
                                        </p:attrNameLst>
                                      </p:cBhvr>
                                      <p:tavLst>
                                        <p:tav tm="0">
                                          <p:val>
                                            <p:fltVal val="0"/>
                                          </p:val>
                                        </p:tav>
                                        <p:tav tm="100000">
                                          <p:val>
                                            <p:strVal val="#ppt_w"/>
                                          </p:val>
                                        </p:tav>
                                      </p:tavLst>
                                    </p:anim>
                                    <p:anim calcmode="lin" valueType="num">
                                      <p:cBhvr>
                                        <p:cTn id="45" dur="500" fill="hold"/>
                                        <p:tgtEl>
                                          <p:spTgt spid="29"/>
                                        </p:tgtEl>
                                        <p:attrNameLst>
                                          <p:attrName>ppt_h</p:attrName>
                                        </p:attrNameLst>
                                      </p:cBhvr>
                                      <p:tavLst>
                                        <p:tav tm="0">
                                          <p:val>
                                            <p:fltVal val="0"/>
                                          </p:val>
                                        </p:tav>
                                        <p:tav tm="100000">
                                          <p:val>
                                            <p:strVal val="#ppt_h"/>
                                          </p:val>
                                        </p:tav>
                                      </p:tavLst>
                                    </p:anim>
                                    <p:animEffect transition="in" filter="fade">
                                      <p:cBhvr>
                                        <p:cTn id="46" dur="500"/>
                                        <p:tgtEl>
                                          <p:spTgt spid="29"/>
                                        </p:tgtEl>
                                      </p:cBhvr>
                                    </p:animEffect>
                                  </p:childTnLst>
                                </p:cTn>
                              </p:par>
                              <p:par>
                                <p:cTn id="47" presetID="53" presetClass="entr" presetSubtype="16" fill="hold" grpId="0" nodeType="withEffect">
                                  <p:stCondLst>
                                    <p:cond delay="0"/>
                                  </p:stCondLst>
                                  <p:childTnLst>
                                    <p:set>
                                      <p:cBhvr>
                                        <p:cTn id="48" dur="1" fill="hold">
                                          <p:stCondLst>
                                            <p:cond delay="0"/>
                                          </p:stCondLst>
                                        </p:cTn>
                                        <p:tgtEl>
                                          <p:spTgt spid="30"/>
                                        </p:tgtEl>
                                        <p:attrNameLst>
                                          <p:attrName>style.visibility</p:attrName>
                                        </p:attrNameLst>
                                      </p:cBhvr>
                                      <p:to>
                                        <p:strVal val="visible"/>
                                      </p:to>
                                    </p:set>
                                    <p:anim calcmode="lin" valueType="num">
                                      <p:cBhvr>
                                        <p:cTn id="49" dur="500" fill="hold"/>
                                        <p:tgtEl>
                                          <p:spTgt spid="30"/>
                                        </p:tgtEl>
                                        <p:attrNameLst>
                                          <p:attrName>ppt_w</p:attrName>
                                        </p:attrNameLst>
                                      </p:cBhvr>
                                      <p:tavLst>
                                        <p:tav tm="0">
                                          <p:val>
                                            <p:fltVal val="0"/>
                                          </p:val>
                                        </p:tav>
                                        <p:tav tm="100000">
                                          <p:val>
                                            <p:strVal val="#ppt_w"/>
                                          </p:val>
                                        </p:tav>
                                      </p:tavLst>
                                    </p:anim>
                                    <p:anim calcmode="lin" valueType="num">
                                      <p:cBhvr>
                                        <p:cTn id="50" dur="500" fill="hold"/>
                                        <p:tgtEl>
                                          <p:spTgt spid="30"/>
                                        </p:tgtEl>
                                        <p:attrNameLst>
                                          <p:attrName>ppt_h</p:attrName>
                                        </p:attrNameLst>
                                      </p:cBhvr>
                                      <p:tavLst>
                                        <p:tav tm="0">
                                          <p:val>
                                            <p:fltVal val="0"/>
                                          </p:val>
                                        </p:tav>
                                        <p:tav tm="100000">
                                          <p:val>
                                            <p:strVal val="#ppt_h"/>
                                          </p:val>
                                        </p:tav>
                                      </p:tavLst>
                                    </p:anim>
                                    <p:animEffect transition="in" filter="fade">
                                      <p:cBhvr>
                                        <p:cTn id="51" dur="500"/>
                                        <p:tgtEl>
                                          <p:spTgt spid="30"/>
                                        </p:tgtEl>
                                      </p:cBhvr>
                                    </p:animEffect>
                                  </p:childTnLst>
                                </p:cTn>
                              </p:par>
                              <p:par>
                                <p:cTn id="52" presetID="53" presetClass="entr" presetSubtype="16" fill="hold" grpId="0" nodeType="withEffect">
                                  <p:stCondLst>
                                    <p:cond delay="0"/>
                                  </p:stCondLst>
                                  <p:childTnLst>
                                    <p:set>
                                      <p:cBhvr>
                                        <p:cTn id="53" dur="1" fill="hold">
                                          <p:stCondLst>
                                            <p:cond delay="0"/>
                                          </p:stCondLst>
                                        </p:cTn>
                                        <p:tgtEl>
                                          <p:spTgt spid="34"/>
                                        </p:tgtEl>
                                        <p:attrNameLst>
                                          <p:attrName>style.visibility</p:attrName>
                                        </p:attrNameLst>
                                      </p:cBhvr>
                                      <p:to>
                                        <p:strVal val="visible"/>
                                      </p:to>
                                    </p:set>
                                    <p:anim calcmode="lin" valueType="num">
                                      <p:cBhvr>
                                        <p:cTn id="54" dur="500" fill="hold"/>
                                        <p:tgtEl>
                                          <p:spTgt spid="34"/>
                                        </p:tgtEl>
                                        <p:attrNameLst>
                                          <p:attrName>ppt_w</p:attrName>
                                        </p:attrNameLst>
                                      </p:cBhvr>
                                      <p:tavLst>
                                        <p:tav tm="0">
                                          <p:val>
                                            <p:fltVal val="0"/>
                                          </p:val>
                                        </p:tav>
                                        <p:tav tm="100000">
                                          <p:val>
                                            <p:strVal val="#ppt_w"/>
                                          </p:val>
                                        </p:tav>
                                      </p:tavLst>
                                    </p:anim>
                                    <p:anim calcmode="lin" valueType="num">
                                      <p:cBhvr>
                                        <p:cTn id="55" dur="500" fill="hold"/>
                                        <p:tgtEl>
                                          <p:spTgt spid="34"/>
                                        </p:tgtEl>
                                        <p:attrNameLst>
                                          <p:attrName>ppt_h</p:attrName>
                                        </p:attrNameLst>
                                      </p:cBhvr>
                                      <p:tavLst>
                                        <p:tav tm="0">
                                          <p:val>
                                            <p:fltVal val="0"/>
                                          </p:val>
                                        </p:tav>
                                        <p:tav tm="100000">
                                          <p:val>
                                            <p:strVal val="#ppt_h"/>
                                          </p:val>
                                        </p:tav>
                                      </p:tavLst>
                                    </p:anim>
                                    <p:animEffect transition="in" filter="fade">
                                      <p:cBhvr>
                                        <p:cTn id="56" dur="500"/>
                                        <p:tgtEl>
                                          <p:spTgt spid="34"/>
                                        </p:tgtEl>
                                      </p:cBhvr>
                                    </p:animEffect>
                                  </p:childTnLst>
                                </p:cTn>
                              </p:par>
                              <p:par>
                                <p:cTn id="57" presetID="53" presetClass="entr" presetSubtype="16" fill="hold" grpId="0" nodeType="withEffect">
                                  <p:stCondLst>
                                    <p:cond delay="0"/>
                                  </p:stCondLst>
                                  <p:childTnLst>
                                    <p:set>
                                      <p:cBhvr>
                                        <p:cTn id="58" dur="1" fill="hold">
                                          <p:stCondLst>
                                            <p:cond delay="0"/>
                                          </p:stCondLst>
                                        </p:cTn>
                                        <p:tgtEl>
                                          <p:spTgt spid="35"/>
                                        </p:tgtEl>
                                        <p:attrNameLst>
                                          <p:attrName>style.visibility</p:attrName>
                                        </p:attrNameLst>
                                      </p:cBhvr>
                                      <p:to>
                                        <p:strVal val="visible"/>
                                      </p:to>
                                    </p:set>
                                    <p:anim calcmode="lin" valueType="num">
                                      <p:cBhvr>
                                        <p:cTn id="59" dur="500" fill="hold"/>
                                        <p:tgtEl>
                                          <p:spTgt spid="35"/>
                                        </p:tgtEl>
                                        <p:attrNameLst>
                                          <p:attrName>ppt_w</p:attrName>
                                        </p:attrNameLst>
                                      </p:cBhvr>
                                      <p:tavLst>
                                        <p:tav tm="0">
                                          <p:val>
                                            <p:fltVal val="0"/>
                                          </p:val>
                                        </p:tav>
                                        <p:tav tm="100000">
                                          <p:val>
                                            <p:strVal val="#ppt_w"/>
                                          </p:val>
                                        </p:tav>
                                      </p:tavLst>
                                    </p:anim>
                                    <p:anim calcmode="lin" valueType="num">
                                      <p:cBhvr>
                                        <p:cTn id="60" dur="500" fill="hold"/>
                                        <p:tgtEl>
                                          <p:spTgt spid="35"/>
                                        </p:tgtEl>
                                        <p:attrNameLst>
                                          <p:attrName>ppt_h</p:attrName>
                                        </p:attrNameLst>
                                      </p:cBhvr>
                                      <p:tavLst>
                                        <p:tav tm="0">
                                          <p:val>
                                            <p:fltVal val="0"/>
                                          </p:val>
                                        </p:tav>
                                        <p:tav tm="100000">
                                          <p:val>
                                            <p:strVal val="#ppt_h"/>
                                          </p:val>
                                        </p:tav>
                                      </p:tavLst>
                                    </p:anim>
                                    <p:animEffect transition="in" filter="fade">
                                      <p:cBhvr>
                                        <p:cTn id="61" dur="500"/>
                                        <p:tgtEl>
                                          <p:spTgt spid="35"/>
                                        </p:tgtEl>
                                      </p:cBhvr>
                                    </p:animEffect>
                                  </p:childTnLst>
                                </p:cTn>
                              </p:par>
                              <p:par>
                                <p:cTn id="62" presetID="53" presetClass="entr" presetSubtype="16" fill="hold" grpId="0" nodeType="withEffect">
                                  <p:stCondLst>
                                    <p:cond delay="0"/>
                                  </p:stCondLst>
                                  <p:childTnLst>
                                    <p:set>
                                      <p:cBhvr>
                                        <p:cTn id="63" dur="1" fill="hold">
                                          <p:stCondLst>
                                            <p:cond delay="0"/>
                                          </p:stCondLst>
                                        </p:cTn>
                                        <p:tgtEl>
                                          <p:spTgt spid="31"/>
                                        </p:tgtEl>
                                        <p:attrNameLst>
                                          <p:attrName>style.visibility</p:attrName>
                                        </p:attrNameLst>
                                      </p:cBhvr>
                                      <p:to>
                                        <p:strVal val="visible"/>
                                      </p:to>
                                    </p:set>
                                    <p:anim calcmode="lin" valueType="num">
                                      <p:cBhvr>
                                        <p:cTn id="64" dur="500" fill="hold"/>
                                        <p:tgtEl>
                                          <p:spTgt spid="31"/>
                                        </p:tgtEl>
                                        <p:attrNameLst>
                                          <p:attrName>ppt_w</p:attrName>
                                        </p:attrNameLst>
                                      </p:cBhvr>
                                      <p:tavLst>
                                        <p:tav tm="0">
                                          <p:val>
                                            <p:fltVal val="0"/>
                                          </p:val>
                                        </p:tav>
                                        <p:tav tm="100000">
                                          <p:val>
                                            <p:strVal val="#ppt_w"/>
                                          </p:val>
                                        </p:tav>
                                      </p:tavLst>
                                    </p:anim>
                                    <p:anim calcmode="lin" valueType="num">
                                      <p:cBhvr>
                                        <p:cTn id="65" dur="500" fill="hold"/>
                                        <p:tgtEl>
                                          <p:spTgt spid="31"/>
                                        </p:tgtEl>
                                        <p:attrNameLst>
                                          <p:attrName>ppt_h</p:attrName>
                                        </p:attrNameLst>
                                      </p:cBhvr>
                                      <p:tavLst>
                                        <p:tav tm="0">
                                          <p:val>
                                            <p:fltVal val="0"/>
                                          </p:val>
                                        </p:tav>
                                        <p:tav tm="100000">
                                          <p:val>
                                            <p:strVal val="#ppt_h"/>
                                          </p:val>
                                        </p:tav>
                                      </p:tavLst>
                                    </p:anim>
                                    <p:animEffect transition="in" filter="fade">
                                      <p:cBhvr>
                                        <p:cTn id="66" dur="500"/>
                                        <p:tgtEl>
                                          <p:spTgt spid="31"/>
                                        </p:tgtEl>
                                      </p:cBhvr>
                                    </p:animEffect>
                                  </p:childTnLst>
                                </p:cTn>
                              </p:par>
                              <p:par>
                                <p:cTn id="67" presetID="53" presetClass="entr" presetSubtype="16" fill="hold" grpId="0" nodeType="withEffect">
                                  <p:stCondLst>
                                    <p:cond delay="0"/>
                                  </p:stCondLst>
                                  <p:childTnLst>
                                    <p:set>
                                      <p:cBhvr>
                                        <p:cTn id="68" dur="1" fill="hold">
                                          <p:stCondLst>
                                            <p:cond delay="0"/>
                                          </p:stCondLst>
                                        </p:cTn>
                                        <p:tgtEl>
                                          <p:spTgt spid="33"/>
                                        </p:tgtEl>
                                        <p:attrNameLst>
                                          <p:attrName>style.visibility</p:attrName>
                                        </p:attrNameLst>
                                      </p:cBhvr>
                                      <p:to>
                                        <p:strVal val="visible"/>
                                      </p:to>
                                    </p:set>
                                    <p:anim calcmode="lin" valueType="num">
                                      <p:cBhvr>
                                        <p:cTn id="69" dur="500" fill="hold"/>
                                        <p:tgtEl>
                                          <p:spTgt spid="33"/>
                                        </p:tgtEl>
                                        <p:attrNameLst>
                                          <p:attrName>ppt_w</p:attrName>
                                        </p:attrNameLst>
                                      </p:cBhvr>
                                      <p:tavLst>
                                        <p:tav tm="0">
                                          <p:val>
                                            <p:fltVal val="0"/>
                                          </p:val>
                                        </p:tav>
                                        <p:tav tm="100000">
                                          <p:val>
                                            <p:strVal val="#ppt_w"/>
                                          </p:val>
                                        </p:tav>
                                      </p:tavLst>
                                    </p:anim>
                                    <p:anim calcmode="lin" valueType="num">
                                      <p:cBhvr>
                                        <p:cTn id="70" dur="500" fill="hold"/>
                                        <p:tgtEl>
                                          <p:spTgt spid="33"/>
                                        </p:tgtEl>
                                        <p:attrNameLst>
                                          <p:attrName>ppt_h</p:attrName>
                                        </p:attrNameLst>
                                      </p:cBhvr>
                                      <p:tavLst>
                                        <p:tav tm="0">
                                          <p:val>
                                            <p:fltVal val="0"/>
                                          </p:val>
                                        </p:tav>
                                        <p:tav tm="100000">
                                          <p:val>
                                            <p:strVal val="#ppt_h"/>
                                          </p:val>
                                        </p:tav>
                                      </p:tavLst>
                                    </p:anim>
                                    <p:animEffect transition="in" filter="fade">
                                      <p:cBhvr>
                                        <p:cTn id="71" dur="500"/>
                                        <p:tgtEl>
                                          <p:spTgt spid="33"/>
                                        </p:tgtEl>
                                      </p:cBhvr>
                                    </p:animEffect>
                                  </p:childTnLst>
                                </p:cTn>
                              </p:par>
                              <p:par>
                                <p:cTn id="72" presetID="53" presetClass="entr" presetSubtype="16" fill="hold" grpId="0" nodeType="withEffect">
                                  <p:stCondLst>
                                    <p:cond delay="0"/>
                                  </p:stCondLst>
                                  <p:childTnLst>
                                    <p:set>
                                      <p:cBhvr>
                                        <p:cTn id="73" dur="1" fill="hold">
                                          <p:stCondLst>
                                            <p:cond delay="0"/>
                                          </p:stCondLst>
                                        </p:cTn>
                                        <p:tgtEl>
                                          <p:spTgt spid="32"/>
                                        </p:tgtEl>
                                        <p:attrNameLst>
                                          <p:attrName>style.visibility</p:attrName>
                                        </p:attrNameLst>
                                      </p:cBhvr>
                                      <p:to>
                                        <p:strVal val="visible"/>
                                      </p:to>
                                    </p:set>
                                    <p:anim calcmode="lin" valueType="num">
                                      <p:cBhvr>
                                        <p:cTn id="74" dur="500" fill="hold"/>
                                        <p:tgtEl>
                                          <p:spTgt spid="32"/>
                                        </p:tgtEl>
                                        <p:attrNameLst>
                                          <p:attrName>ppt_w</p:attrName>
                                        </p:attrNameLst>
                                      </p:cBhvr>
                                      <p:tavLst>
                                        <p:tav tm="0">
                                          <p:val>
                                            <p:fltVal val="0"/>
                                          </p:val>
                                        </p:tav>
                                        <p:tav tm="100000">
                                          <p:val>
                                            <p:strVal val="#ppt_w"/>
                                          </p:val>
                                        </p:tav>
                                      </p:tavLst>
                                    </p:anim>
                                    <p:anim calcmode="lin" valueType="num">
                                      <p:cBhvr>
                                        <p:cTn id="75" dur="500" fill="hold"/>
                                        <p:tgtEl>
                                          <p:spTgt spid="32"/>
                                        </p:tgtEl>
                                        <p:attrNameLst>
                                          <p:attrName>ppt_h</p:attrName>
                                        </p:attrNameLst>
                                      </p:cBhvr>
                                      <p:tavLst>
                                        <p:tav tm="0">
                                          <p:val>
                                            <p:fltVal val="0"/>
                                          </p:val>
                                        </p:tav>
                                        <p:tav tm="100000">
                                          <p:val>
                                            <p:strVal val="#ppt_h"/>
                                          </p:val>
                                        </p:tav>
                                      </p:tavLst>
                                    </p:anim>
                                    <p:animEffect transition="in" filter="fade">
                                      <p:cBhvr>
                                        <p:cTn id="7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5" grpId="0"/>
      <p:bldP spid="26" grpId="0"/>
      <p:bldP spid="12" grpId="0"/>
      <p:bldP spid="27" grpId="0"/>
      <p:bldP spid="28" grpId="0"/>
      <p:bldP spid="29" grpId="0"/>
      <p:bldP spid="30" grpId="0"/>
      <p:bldP spid="31" grpId="0"/>
      <p:bldP spid="32" grpId="0"/>
      <p:bldP spid="33" grpId="0"/>
      <p:bldP spid="34" grpId="0"/>
      <p:bldP spid="35" grpId="0"/>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FFF6EA"/>
        </a:solidFill>
        <a:effectLst/>
      </p:bgPr>
    </p:bg>
    <p:spTree>
      <p:nvGrpSpPr>
        <p:cNvPr id="1" name=""/>
        <p:cNvGrpSpPr/>
        <p:nvPr/>
      </p:nvGrpSpPr>
      <p:grpSpPr>
        <a:xfrm>
          <a:off x="0" y="0"/>
          <a:ext cx="0" cy="0"/>
          <a:chOff x="0" y="0"/>
          <a:chExt cx="0" cy="0"/>
        </a:xfrm>
      </p:grpSpPr>
      <p:grpSp>
        <p:nvGrpSpPr>
          <p:cNvPr id="11" name="Group 10"/>
          <p:cNvGrpSpPr/>
          <p:nvPr/>
        </p:nvGrpSpPr>
        <p:grpSpPr>
          <a:xfrm>
            <a:off x="1295400" y="342900"/>
            <a:ext cx="1981200" cy="1447800"/>
            <a:chOff x="1844842" y="8071184"/>
            <a:chExt cx="1981200" cy="1447800"/>
          </a:xfrm>
          <a:scene3d>
            <a:camera prst="orthographicFront">
              <a:rot lat="0" lon="0" rev="0"/>
            </a:camera>
            <a:lightRig rig="balanced" dir="t">
              <a:rot lat="0" lon="0" rev="8700000"/>
            </a:lightRig>
          </a:scene3d>
        </p:grpSpPr>
        <p:sp>
          <p:nvSpPr>
            <p:cNvPr id="12" name="Freeform 13"/>
            <p:cNvSpPr/>
            <p:nvPr/>
          </p:nvSpPr>
          <p:spPr>
            <a:xfrm flipH="1">
              <a:off x="1844842" y="8071184"/>
              <a:ext cx="1981200" cy="1447800"/>
            </a:xfrm>
            <a:custGeom>
              <a:avLst/>
              <a:gdLst/>
              <a:ahLst/>
              <a:cxnLst/>
              <a:rect l="l" t="t" r="r" b="b"/>
              <a:pathLst>
                <a:path w="2488341" h="2117352">
                  <a:moveTo>
                    <a:pt x="2488341" y="0"/>
                  </a:moveTo>
                  <a:lnTo>
                    <a:pt x="0" y="0"/>
                  </a:lnTo>
                  <a:lnTo>
                    <a:pt x="0" y="2117352"/>
                  </a:lnTo>
                  <a:lnTo>
                    <a:pt x="2488341" y="2117352"/>
                  </a:lnTo>
                  <a:lnTo>
                    <a:pt x="2488341" y="0"/>
                  </a:lnTo>
                  <a:close/>
                </a:path>
              </a:pathLst>
            </a:custGeom>
            <a:blipFill>
              <a:blip r:embed="rId2">
                <a:extLst>
                  <a:ext uri="{96DAC541-7B7A-43D3-8B79-37D633B846F1}">
                    <asvg:svgBlip xmlns="" xmlns:asvg="http://schemas.microsoft.com/office/drawing/2016/SVG/main" r:embed="rId11"/>
                  </a:ext>
                </a:extLst>
              </a:blip>
              <a:stretch>
                <a:fillRect/>
              </a:stretch>
            </a:blipFill>
            <a:ln>
              <a:noFill/>
            </a:ln>
            <a:effectLst>
              <a:outerShdw blurRad="44450" dist="27940" dir="5400000" algn="ctr">
                <a:srgbClr val="000000">
                  <a:alpha val="32000"/>
                </a:srgbClr>
              </a:outerShdw>
            </a:effectLst>
            <a:sp3d>
              <a:bevelT w="190500" h="38100"/>
            </a:sp3d>
          </p:spPr>
        </p:sp>
        <p:sp>
          <p:nvSpPr>
            <p:cNvPr id="13" name="Rectangle 12"/>
            <p:cNvSpPr/>
            <p:nvPr/>
          </p:nvSpPr>
          <p:spPr>
            <a:xfrm>
              <a:off x="2223825" y="8338717"/>
              <a:ext cx="1326004" cy="707886"/>
            </a:xfrm>
            <a:prstGeom prst="rect">
              <a:avLst/>
            </a:prstGeom>
            <a:ln>
              <a:noFill/>
            </a:ln>
            <a:effectLst>
              <a:outerShdw blurRad="44450" dist="27940" dir="5400000" algn="ctr">
                <a:srgbClr val="000000">
                  <a:alpha val="32000"/>
                </a:srgbClr>
              </a:outerShdw>
            </a:effectLst>
            <a:sp3d>
              <a:bevelT w="190500" h="38100"/>
            </a:sp3d>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smtClean="0">
                  <a:ln>
                    <a:noFill/>
                  </a:ln>
                  <a:solidFill>
                    <a:prstClr val="black"/>
                  </a:solidFill>
                  <a:effectLst/>
                  <a:uLnTx/>
                  <a:uFillTx/>
                  <a:latin typeface="Arial"/>
                  <a:ea typeface="+mn-ea"/>
                  <a:cs typeface="Arial" panose="020B0604020202020204" pitchFamily="34" charset="0"/>
                  <a:sym typeface="Arial"/>
                </a:rPr>
                <a:t>Giải:</a:t>
              </a: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grpSp>
      <p:pic>
        <p:nvPicPr>
          <p:cNvPr id="14" name="Picture 1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95400" y="2247900"/>
            <a:ext cx="5334000" cy="6841202"/>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7848600" y="2171700"/>
                <a:ext cx="9144000" cy="6786473"/>
              </a:xfrm>
              <a:prstGeom prst="rect">
                <a:avLst/>
              </a:prstGeom>
            </p:spPr>
            <p:txBody>
              <a:bodyPr>
                <a:spAutoFit/>
              </a:bodyPr>
              <a:lstStyle/>
              <a:p>
                <a:pPr algn="just">
                  <a:lnSpc>
                    <a:spcPct val="150000"/>
                  </a:lnSpc>
                  <a:spcBef>
                    <a:spcPts val="300"/>
                  </a:spcBef>
                  <a:spcAft>
                    <a:spcPts val="300"/>
                  </a:spcAft>
                </a:pPr>
                <a14:m>
                  <m:oMath xmlns:m="http://schemas.openxmlformats.org/officeDocument/2006/math">
                    <m:r>
                      <a:rPr lang="en-US" sz="4000" i="1">
                        <a:latin typeface="Cambria Math" panose="02040503050406030204" pitchFamily="18" charset="0"/>
                        <a:ea typeface="Calibri" panose="020F0502020204030204" pitchFamily="34" charset="0"/>
                        <a:cs typeface="Times New Roman" panose="02020603050405020304" pitchFamily="18" charset="0"/>
                      </a:rPr>
                      <m:t>∆</m:t>
                    </m:r>
                    <m:r>
                      <a:rPr lang="en-US" sz="4000" i="1">
                        <a:latin typeface="Cambria Math" panose="02040503050406030204" pitchFamily="18" charset="0"/>
                        <a:ea typeface="Calibri" panose="020F0502020204030204" pitchFamily="34" charset="0"/>
                        <a:cs typeface="Times New Roman" panose="02020603050405020304" pitchFamily="18" charset="0"/>
                      </a:rPr>
                      <m:t>𝐵𝑋𝐼</m:t>
                    </m:r>
                  </m:oMath>
                </a14:m>
                <a:r>
                  <a:rPr lang="en-US" sz="4000">
                    <a:effectLst/>
                    <a:latin typeface="Arial" panose="020B0604020202020204" pitchFamily="34" charset="0"/>
                    <a:ea typeface="Calibri" panose="020F0502020204030204" pitchFamily="34" charset="0"/>
                    <a:cs typeface="Arial" panose="020B0604020202020204" pitchFamily="34" charset="0"/>
                  </a:rPr>
                  <a:t> vuông tại </a:t>
                </a:r>
                <a14:m>
                  <m:oMath xmlns:m="http://schemas.openxmlformats.org/officeDocument/2006/math">
                    <m:r>
                      <a:rPr lang="en-US" sz="4000" i="1">
                        <a:effectLst/>
                        <a:latin typeface="Cambria Math" panose="02040503050406030204" pitchFamily="18" charset="0"/>
                        <a:ea typeface="Calibri" panose="020F0502020204030204" pitchFamily="34" charset="0"/>
                        <a:cs typeface="Times New Roman" panose="02020603050405020304" pitchFamily="18" charset="0"/>
                      </a:rPr>
                      <m:t>𝑋</m:t>
                    </m:r>
                  </m:oMath>
                </a14:m>
                <a:r>
                  <a:rPr lang="en-US" sz="4000">
                    <a:effectLst/>
                    <a:latin typeface="Arial" panose="020B0604020202020204" pitchFamily="34" charset="0"/>
                    <a:ea typeface="Calibri" panose="020F0502020204030204" pitchFamily="34" charset="0"/>
                    <a:cs typeface="Arial" panose="020B0604020202020204" pitchFamily="34" charset="0"/>
                  </a:rPr>
                  <a:t> nên </a:t>
                </a:r>
                <a14:m>
                  <m:oMath xmlns:m="http://schemas.openxmlformats.org/officeDocument/2006/math">
                    <m:r>
                      <a:rPr lang="en-US" sz="4000" i="1">
                        <a:effectLst/>
                        <a:latin typeface="Cambria Math" panose="02040503050406030204" pitchFamily="18" charset="0"/>
                        <a:ea typeface="Calibri" panose="020F0502020204030204" pitchFamily="34" charset="0"/>
                        <a:cs typeface="Times New Roman" panose="02020603050405020304" pitchFamily="18" charset="0"/>
                      </a:rPr>
                      <m:t>𝐵</m:t>
                    </m:r>
                    <m:r>
                      <a:rPr lang="en-US" sz="4000" i="1">
                        <a:effectLst/>
                        <a:latin typeface="Cambria Math" panose="02040503050406030204" pitchFamily="18" charset="0"/>
                        <a:ea typeface="Calibri" panose="020F0502020204030204" pitchFamily="34" charset="0"/>
                        <a:cs typeface="Times New Roman" panose="02020603050405020304" pitchFamily="18" charset="0"/>
                      </a:rPr>
                      <m:t>, </m:t>
                    </m:r>
                    <m:r>
                      <a:rPr lang="en-US" sz="4000" i="1">
                        <a:effectLst/>
                        <a:latin typeface="Cambria Math" panose="02040503050406030204" pitchFamily="18" charset="0"/>
                        <a:ea typeface="Calibri" panose="020F0502020204030204" pitchFamily="34" charset="0"/>
                        <a:cs typeface="Times New Roman" panose="02020603050405020304" pitchFamily="18" charset="0"/>
                      </a:rPr>
                      <m:t>𝑋</m:t>
                    </m:r>
                    <m:r>
                      <a:rPr lang="en-US" sz="4000" i="1">
                        <a:effectLst/>
                        <a:latin typeface="Cambria Math" panose="02040503050406030204" pitchFamily="18" charset="0"/>
                        <a:ea typeface="Calibri" panose="020F0502020204030204" pitchFamily="34" charset="0"/>
                        <a:cs typeface="Times New Roman" panose="02020603050405020304" pitchFamily="18" charset="0"/>
                      </a:rPr>
                      <m:t>, </m:t>
                    </m:r>
                    <m:r>
                      <a:rPr lang="en-US" sz="4000" i="1">
                        <a:effectLst/>
                        <a:latin typeface="Cambria Math" panose="02040503050406030204" pitchFamily="18" charset="0"/>
                        <a:ea typeface="Calibri" panose="020F0502020204030204" pitchFamily="34" charset="0"/>
                        <a:cs typeface="Times New Roman" panose="02020603050405020304" pitchFamily="18" charset="0"/>
                      </a:rPr>
                      <m:t>𝐼</m:t>
                    </m:r>
                  </m:oMath>
                </a14:m>
                <a:r>
                  <a:rPr lang="en-US" sz="4000">
                    <a:effectLst/>
                    <a:latin typeface="Arial" panose="020B0604020202020204" pitchFamily="34" charset="0"/>
                    <a:ea typeface="Calibri" panose="020F0502020204030204" pitchFamily="34" charset="0"/>
                    <a:cs typeface="Arial" panose="020B0604020202020204" pitchFamily="34" charset="0"/>
                  </a:rPr>
                  <a:t> thuộc đường tròn đường kính </a:t>
                </a:r>
                <a14:m>
                  <m:oMath xmlns:m="http://schemas.openxmlformats.org/officeDocument/2006/math">
                    <m:r>
                      <a:rPr lang="en-US" sz="4000" i="1">
                        <a:effectLst/>
                        <a:latin typeface="Cambria Math" panose="02040503050406030204" pitchFamily="18" charset="0"/>
                        <a:ea typeface="Calibri" panose="020F0502020204030204" pitchFamily="34" charset="0"/>
                        <a:cs typeface="Times New Roman" panose="02020603050405020304" pitchFamily="18" charset="0"/>
                      </a:rPr>
                      <m:t>𝐵𝐼</m:t>
                    </m:r>
                    <m:r>
                      <a:rPr lang="en-US" sz="4000" i="1">
                        <a:effectLst/>
                        <a:latin typeface="Cambria Math" panose="02040503050406030204" pitchFamily="18" charset="0"/>
                        <a:ea typeface="Calibri" panose="020F0502020204030204" pitchFamily="34" charset="0"/>
                        <a:cs typeface="Times New Roman" panose="02020603050405020304" pitchFamily="18" charset="0"/>
                      </a:rPr>
                      <m:t>.</m:t>
                    </m:r>
                  </m:oMath>
                </a14:m>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300"/>
                  </a:spcBef>
                  <a:spcAft>
                    <a:spcPts val="300"/>
                  </a:spcAft>
                </a:pPr>
                <a:r>
                  <a:rPr lang="en-US" sz="4000">
                    <a:effectLst/>
                    <a:latin typeface="Arial" panose="020B0604020202020204" pitchFamily="34" charset="0"/>
                    <a:ea typeface="Calibri" panose="020F0502020204030204" pitchFamily="34" charset="0"/>
                    <a:cs typeface="Arial" panose="020B0604020202020204" pitchFamily="34" charset="0"/>
                  </a:rPr>
                  <a:t>Do đó, 5 điểm </a:t>
                </a:r>
                <a14:m>
                  <m:oMath xmlns:m="http://schemas.openxmlformats.org/officeDocument/2006/math">
                    <m:r>
                      <a:rPr lang="en-US" sz="4000" i="1">
                        <a:effectLst/>
                        <a:latin typeface="Cambria Math" panose="02040503050406030204" pitchFamily="18" charset="0"/>
                        <a:ea typeface="Calibri" panose="020F0502020204030204" pitchFamily="34" charset="0"/>
                        <a:cs typeface="Times New Roman" panose="02020603050405020304" pitchFamily="18" charset="0"/>
                      </a:rPr>
                      <m:t>𝐼</m:t>
                    </m:r>
                    <m:r>
                      <a:rPr lang="en-US" sz="4000" i="1">
                        <a:effectLst/>
                        <a:latin typeface="Cambria Math" panose="02040503050406030204" pitchFamily="18" charset="0"/>
                        <a:ea typeface="Calibri" panose="020F0502020204030204" pitchFamily="34" charset="0"/>
                        <a:cs typeface="Times New Roman" panose="02020603050405020304" pitchFamily="18" charset="0"/>
                      </a:rPr>
                      <m:t>, </m:t>
                    </m:r>
                    <m:r>
                      <a:rPr lang="en-US" sz="4000" i="1">
                        <a:effectLst/>
                        <a:latin typeface="Cambria Math" panose="02040503050406030204" pitchFamily="18" charset="0"/>
                        <a:ea typeface="Calibri" panose="020F0502020204030204" pitchFamily="34" charset="0"/>
                        <a:cs typeface="Times New Roman" panose="02020603050405020304" pitchFamily="18" charset="0"/>
                      </a:rPr>
                      <m:t>𝐵</m:t>
                    </m:r>
                    <m:r>
                      <a:rPr lang="en-US" sz="4000" i="1">
                        <a:effectLst/>
                        <a:latin typeface="Cambria Math" panose="02040503050406030204" pitchFamily="18" charset="0"/>
                        <a:ea typeface="Calibri" panose="020F0502020204030204" pitchFamily="34" charset="0"/>
                        <a:cs typeface="Times New Roman" panose="02020603050405020304" pitchFamily="18" charset="0"/>
                      </a:rPr>
                      <m:t>, </m:t>
                    </m:r>
                    <m:r>
                      <a:rPr lang="en-US" sz="4000" i="1">
                        <a:effectLst/>
                        <a:latin typeface="Cambria Math" panose="02040503050406030204" pitchFamily="18" charset="0"/>
                        <a:ea typeface="Calibri" panose="020F0502020204030204" pitchFamily="34" charset="0"/>
                        <a:cs typeface="Times New Roman" panose="02020603050405020304" pitchFamily="18" charset="0"/>
                      </a:rPr>
                      <m:t>𝐷</m:t>
                    </m:r>
                    <m:r>
                      <a:rPr lang="en-US" sz="4000" i="1">
                        <a:effectLst/>
                        <a:latin typeface="Cambria Math" panose="02040503050406030204" pitchFamily="18" charset="0"/>
                        <a:ea typeface="Calibri" panose="020F0502020204030204" pitchFamily="34" charset="0"/>
                        <a:cs typeface="Times New Roman" panose="02020603050405020304" pitchFamily="18" charset="0"/>
                      </a:rPr>
                      <m:t>, </m:t>
                    </m:r>
                    <m:r>
                      <a:rPr lang="en-US" sz="4000" i="1">
                        <a:effectLst/>
                        <a:latin typeface="Cambria Math" panose="02040503050406030204" pitchFamily="18" charset="0"/>
                        <a:ea typeface="Calibri" panose="020F0502020204030204" pitchFamily="34" charset="0"/>
                        <a:cs typeface="Times New Roman" panose="02020603050405020304" pitchFamily="18" charset="0"/>
                      </a:rPr>
                      <m:t>𝐹</m:t>
                    </m:r>
                    <m:r>
                      <a:rPr lang="en-US" sz="4000" i="1">
                        <a:effectLst/>
                        <a:latin typeface="Cambria Math" panose="02040503050406030204" pitchFamily="18" charset="0"/>
                        <a:ea typeface="Calibri" panose="020F0502020204030204" pitchFamily="34" charset="0"/>
                        <a:cs typeface="Times New Roman" panose="02020603050405020304" pitchFamily="18" charset="0"/>
                      </a:rPr>
                      <m:t>, </m:t>
                    </m:r>
                    <m:r>
                      <a:rPr lang="en-US" sz="4000" i="1">
                        <a:effectLst/>
                        <a:latin typeface="Cambria Math" panose="02040503050406030204" pitchFamily="18" charset="0"/>
                        <a:ea typeface="Calibri" panose="020F0502020204030204" pitchFamily="34" charset="0"/>
                        <a:cs typeface="Times New Roman" panose="02020603050405020304" pitchFamily="18" charset="0"/>
                      </a:rPr>
                      <m:t>𝑋</m:t>
                    </m:r>
                  </m:oMath>
                </a14:m>
                <a:r>
                  <a:rPr lang="en-US" sz="4000">
                    <a:effectLst/>
                    <a:latin typeface="Arial" panose="020B0604020202020204" pitchFamily="34" charset="0"/>
                    <a:ea typeface="Calibri" panose="020F0502020204030204" pitchFamily="34" charset="0"/>
                    <a:cs typeface="Arial" panose="020B0604020202020204" pitchFamily="34" charset="0"/>
                  </a:rPr>
                  <a:t> thuộc đường tròn đường kính </a:t>
                </a:r>
                <a14:m>
                  <m:oMath xmlns:m="http://schemas.openxmlformats.org/officeDocument/2006/math">
                    <m:r>
                      <a:rPr lang="en-US" sz="4000" i="1">
                        <a:effectLst/>
                        <a:latin typeface="Cambria Math" panose="02040503050406030204" pitchFamily="18" charset="0"/>
                        <a:ea typeface="Calibri" panose="020F0502020204030204" pitchFamily="34" charset="0"/>
                        <a:cs typeface="Times New Roman" panose="02020603050405020304" pitchFamily="18" charset="0"/>
                      </a:rPr>
                      <m:t>𝐵𝐼</m:t>
                    </m:r>
                  </m:oMath>
                </a14:m>
                <a:r>
                  <a:rPr lang="en-US" sz="4000">
                    <a:effectLst/>
                    <a:latin typeface="Arial" panose="020B0604020202020204" pitchFamily="34" charset="0"/>
                    <a:ea typeface="Calibri" panose="020F0502020204030204" pitchFamily="34" charset="0"/>
                    <a:cs typeface="Arial" panose="020B0604020202020204" pitchFamily="34" charset="0"/>
                  </a:rPr>
                  <a:t>. </a:t>
                </a:r>
              </a:p>
              <a:p>
                <a:pPr algn="just">
                  <a:lnSpc>
                    <a:spcPct val="150000"/>
                  </a:lnSpc>
                  <a:spcBef>
                    <a:spcPts val="300"/>
                  </a:spcBef>
                  <a:spcAft>
                    <a:spcPts val="300"/>
                  </a:spcAft>
                </a:pPr>
                <a:r>
                  <a:rPr lang="en-US" sz="4000">
                    <a:effectLst/>
                    <a:latin typeface="Arial" panose="020B0604020202020204" pitchFamily="34" charset="0"/>
                    <a:ea typeface="Calibri" panose="020F0502020204030204" pitchFamily="34" charset="0"/>
                    <a:cs typeface="Arial" panose="020B0604020202020204" pitchFamily="34" charset="0"/>
                  </a:rPr>
                  <a:t>Do đó, tứ giác </a:t>
                </a:r>
                <a14:m>
                  <m:oMath xmlns:m="http://schemas.openxmlformats.org/officeDocument/2006/math">
                    <m:r>
                      <a:rPr lang="en-US" sz="4000" i="1">
                        <a:effectLst/>
                        <a:latin typeface="Cambria Math" panose="02040503050406030204" pitchFamily="18" charset="0"/>
                        <a:ea typeface="Calibri" panose="020F0502020204030204" pitchFamily="34" charset="0"/>
                        <a:cs typeface="Times New Roman" panose="02020603050405020304" pitchFamily="18" charset="0"/>
                      </a:rPr>
                      <m:t>𝐷𝐵𝐹𝑋</m:t>
                    </m:r>
                  </m:oMath>
                </a14:m>
                <a:r>
                  <a:rPr lang="en-US" sz="4000">
                    <a:effectLst/>
                    <a:latin typeface="Arial" panose="020B0604020202020204" pitchFamily="34" charset="0"/>
                    <a:ea typeface="Calibri" panose="020F0502020204030204" pitchFamily="34" charset="0"/>
                    <a:cs typeface="Arial" panose="020B0604020202020204" pitchFamily="34" charset="0"/>
                  </a:rPr>
                  <a:t> nội tiếp.</a:t>
                </a:r>
              </a:p>
              <a:p>
                <a:pPr algn="just">
                  <a:lnSpc>
                    <a:spcPct val="150000"/>
                  </a:lnSpc>
                  <a:spcBef>
                    <a:spcPts val="300"/>
                  </a:spcBef>
                  <a:spcAft>
                    <a:spcPts val="300"/>
                  </a:spcAft>
                </a:pPr>
                <a:r>
                  <a:rPr lang="en-US" sz="4000">
                    <a:effectLst/>
                    <a:latin typeface="Arial" panose="020B0604020202020204" pitchFamily="34" charset="0"/>
                    <a:ea typeface="Calibri" panose="020F0502020204030204" pitchFamily="34" charset="0"/>
                    <a:cs typeface="Arial" panose="020B0604020202020204" pitchFamily="34" charset="0"/>
                  </a:rPr>
                  <a:t>Chứng minh tương tự ta có: tứ giác </a:t>
                </a:r>
                <a14:m>
                  <m:oMath xmlns:m="http://schemas.openxmlformats.org/officeDocument/2006/math">
                    <m:r>
                      <a:rPr lang="en-US" sz="4000" i="1">
                        <a:effectLst/>
                        <a:latin typeface="Cambria Math" panose="02040503050406030204" pitchFamily="18" charset="0"/>
                        <a:ea typeface="Calibri" panose="020F0502020204030204" pitchFamily="34" charset="0"/>
                        <a:cs typeface="Times New Roman" panose="02020603050405020304" pitchFamily="18" charset="0"/>
                      </a:rPr>
                      <m:t>𝐷𝐶𝐸𝑌</m:t>
                    </m:r>
                  </m:oMath>
                </a14:m>
                <a:r>
                  <a:rPr lang="en-US" sz="4000">
                    <a:effectLst/>
                    <a:latin typeface="Arial" panose="020B0604020202020204" pitchFamily="34" charset="0"/>
                    <a:ea typeface="Calibri" panose="020F0502020204030204" pitchFamily="34" charset="0"/>
                    <a:cs typeface="Arial" panose="020B0604020202020204" pitchFamily="34" charset="0"/>
                  </a:rPr>
                  <a:t> là tứ giác nội tiếp</a:t>
                </a:r>
                <a:r>
                  <a:rPr lang="en-US" sz="4000" smtClean="0">
                    <a:effectLst/>
                    <a:latin typeface="Arial" panose="020B0604020202020204" pitchFamily="34" charset="0"/>
                    <a:ea typeface="Calibri" panose="020F0502020204030204" pitchFamily="34"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7848600" y="2171700"/>
                <a:ext cx="9144000" cy="6786473"/>
              </a:xfrm>
              <a:prstGeom prst="rect">
                <a:avLst/>
              </a:prstGeom>
              <a:blipFill>
                <a:blip r:embed="rId13"/>
                <a:stretch>
                  <a:fillRect l="-2400" r="-2333" b="-1167"/>
                </a:stretch>
              </a:blipFill>
            </p:spPr>
            <p:txBody>
              <a:bodyPr/>
              <a:lstStyle/>
              <a:p>
                <a:r>
                  <a:rPr lang="en-US">
                    <a:noFill/>
                  </a:rPr>
                  <a:t> </a:t>
                </a:r>
              </a:p>
            </p:txBody>
          </p:sp>
        </mc:Fallback>
      </mc:AlternateContent>
      <p:pic>
        <p:nvPicPr>
          <p:cNvPr id="15" name="Picture 14"/>
          <p:cNvPicPr>
            <a:picLocks noChangeAspect="1"/>
          </p:cNvPicPr>
          <p:nvPr/>
        </p:nvPicPr>
        <p:blipFill>
          <a:blip r:embed="rId14"/>
          <a:stretch>
            <a:fillRect/>
          </a:stretch>
        </p:blipFill>
        <p:spPr>
          <a:xfrm rot="20939064">
            <a:off x="16755278" y="7474101"/>
            <a:ext cx="1500295" cy="2446134"/>
          </a:xfrm>
          <a:prstGeom prst="rect">
            <a:avLst/>
          </a:prstGeom>
        </p:spPr>
      </p:pic>
    </p:spTree>
    <p:extLst>
      <p:ext uri="{BB962C8B-B14F-4D97-AF65-F5344CB8AC3E}">
        <p14:creationId xmlns:p14="http://schemas.microsoft.com/office/powerpoint/2010/main" val="2358837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randombar(horizont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randombar(horizontal)">
                                      <p:cBhvr>
                                        <p:cTn id="2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FFF6EA"/>
        </a:solidFill>
        <a:effectLst/>
      </p:bgPr>
    </p:bg>
    <p:spTree>
      <p:nvGrpSpPr>
        <p:cNvPr id="1" name=""/>
        <p:cNvGrpSpPr/>
        <p:nvPr/>
      </p:nvGrpSpPr>
      <p:grpSpPr>
        <a:xfrm>
          <a:off x="0" y="0"/>
          <a:ext cx="0" cy="0"/>
          <a:chOff x="0" y="0"/>
          <a:chExt cx="0" cy="0"/>
        </a:xfrm>
      </p:grpSpPr>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943100"/>
            <a:ext cx="5334000" cy="6841202"/>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6705600" y="1028700"/>
                <a:ext cx="10820400" cy="9166099"/>
              </a:xfrm>
              <a:prstGeom prst="rect">
                <a:avLst/>
              </a:prstGeom>
            </p:spPr>
            <p:txBody>
              <a:bodyPr wrap="square">
                <a:spAutoFit/>
              </a:bodyPr>
              <a:lstStyle/>
              <a:p>
                <a:pPr marL="0" marR="0" lvl="0" indent="0" algn="just" defTabSz="914400" rtl="0" eaLnBrk="1" fontAlgn="auto" latinLnBrk="0" hangingPunct="1">
                  <a:lnSpc>
                    <a:spcPct val="150000"/>
                  </a:lnSpc>
                  <a:buClrTx/>
                  <a:buSzTx/>
                  <a:buFontTx/>
                  <a:buNone/>
                  <a:tabLst/>
                  <a:defRPr/>
                </a:pPr>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b</a:t>
                </a: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Vì </a:t>
                </a:r>
                <a14:m>
                  <m:oMath xmlns:m="http://schemas.openxmlformats.org/officeDocument/2006/math">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𝐵𝑋𝐶</m:t>
                    </m:r>
                  </m:oMath>
                </a14:m>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vuông tại </a:t>
                </a:r>
                <a14:m>
                  <m:oMath xmlns:m="http://schemas.openxmlformats.org/officeDocument/2006/math">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𝑋</m:t>
                    </m:r>
                  </m:oMath>
                </a14:m>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nên </a:t>
                </a:r>
                <a14:m>
                  <m:oMath xmlns:m="http://schemas.openxmlformats.org/officeDocument/2006/math">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𝐵</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 </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𝑋</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 </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𝐶</m:t>
                    </m:r>
                  </m:oMath>
                </a14:m>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thuộc đường tròn đường kính </a:t>
                </a:r>
                <a14:m>
                  <m:oMath xmlns:m="http://schemas.openxmlformats.org/officeDocument/2006/math">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𝐵𝐶</m:t>
                    </m:r>
                  </m:oMath>
                </a14:m>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just" defTabSz="914400" rtl="0" eaLnBrk="1" fontAlgn="auto" latinLnBrk="0" hangingPunct="1">
                  <a:lnSpc>
                    <a:spcPct val="150000"/>
                  </a:lnSpc>
                  <a:buClrTx/>
                  <a:buSzTx/>
                  <a:buFontTx/>
                  <a:buNone/>
                  <a:tabLst/>
                  <a:defRPr/>
                </a:pP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Vì </a:t>
                </a:r>
                <a14:m>
                  <m:oMath xmlns:m="http://schemas.openxmlformats.org/officeDocument/2006/math">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𝐵𝑌𝐶</m:t>
                    </m:r>
                  </m:oMath>
                </a14:m>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vuông tại </a:t>
                </a:r>
                <a14:m>
                  <m:oMath xmlns:m="http://schemas.openxmlformats.org/officeDocument/2006/math">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𝑌</m:t>
                    </m:r>
                  </m:oMath>
                </a14:m>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nên </a:t>
                </a:r>
                <a14:m>
                  <m:oMath xmlns:m="http://schemas.openxmlformats.org/officeDocument/2006/math">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𝐵</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 </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𝑌</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 </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𝐶</m:t>
                    </m:r>
                  </m:oMath>
                </a14:m>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thuộc đường tròn đường kính </a:t>
                </a:r>
                <a14:m>
                  <m:oMath xmlns:m="http://schemas.openxmlformats.org/officeDocument/2006/math">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𝐵𝐶</m:t>
                    </m:r>
                  </m:oMath>
                </a14:m>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just" defTabSz="914400" rtl="0" eaLnBrk="1" fontAlgn="auto" latinLnBrk="0" hangingPunct="1">
                  <a:lnSpc>
                    <a:spcPct val="150000"/>
                  </a:lnSpc>
                  <a:buClrTx/>
                  <a:buSzTx/>
                  <a:buFontTx/>
                  <a:buNone/>
                  <a:tabLst/>
                  <a:defRPr/>
                </a:pP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Do đó, </a:t>
                </a:r>
                <a14:m>
                  <m:oMath xmlns:m="http://schemas.openxmlformats.org/officeDocument/2006/math">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𝐵</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 </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𝑋</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 </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𝑌</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 </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𝐶</m:t>
                    </m:r>
                  </m:oMath>
                </a14:m>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thuộc đường tròn đường kính </a:t>
                </a:r>
                <a14:m>
                  <m:oMath xmlns:m="http://schemas.openxmlformats.org/officeDocument/2006/math">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𝐵𝐶</m:t>
                    </m:r>
                  </m:oMath>
                </a14:m>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just" defTabSz="914400" rtl="0" eaLnBrk="1" fontAlgn="auto" latinLnBrk="0" hangingPunct="1">
                  <a:lnSpc>
                    <a:spcPct val="150000"/>
                  </a:lnSpc>
                  <a:buClrTx/>
                  <a:buSzTx/>
                  <a:buFontTx/>
                  <a:buNone/>
                  <a:tabLst/>
                  <a:defRPr/>
                </a:pP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Do đó, </a:t>
                </a:r>
                <a14:m>
                  <m:oMath xmlns:m="http://schemas.openxmlformats.org/officeDocument/2006/math">
                    <m:acc>
                      <m:accPr>
                        <m:chr m:val="̂"/>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accPr>
                      <m:e>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𝑌𝑋𝐶</m:t>
                        </m:r>
                      </m:e>
                    </m:acc>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acc>
                      <m:accPr>
                        <m:chr m:val="̂"/>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accPr>
                      <m:e>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𝑌𝐵𝐶</m:t>
                        </m:r>
                      </m:e>
                    </m:acc>
                  </m:oMath>
                </a14:m>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(1) (cùng chắn </a:t>
                </a:r>
                <a14:m>
                  <m:oMath xmlns:m="http://schemas.openxmlformats.org/officeDocument/2006/math">
                    <m:groupChr>
                      <m:groupChrPr>
                        <m:chr m:val="⏜"/>
                        <m:pos m:val="top"/>
                        <m:vertJc m:val="bot"/>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groupChrPr>
                      <m:e>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𝑌𝐶</m:t>
                        </m:r>
                      </m:e>
                    </m:groupChr>
                  </m:oMath>
                </a14:m>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t>
                </a:r>
              </a:p>
              <a:p>
                <a:pPr marL="0" marR="0" lvl="0" indent="0" algn="just" defTabSz="914400" rtl="0" eaLnBrk="1" fontAlgn="auto" latinLnBrk="0" hangingPunct="1">
                  <a:lnSpc>
                    <a:spcPct val="150000"/>
                  </a:lnSpc>
                  <a:buClrTx/>
                  <a:buSzTx/>
                  <a:buFontTx/>
                  <a:buNone/>
                  <a:tabLst/>
                  <a:defRPr/>
                </a:pPr>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Xét đường tròn đường kính </a:t>
                </a:r>
                <a14:m>
                  <m:oMath xmlns:m="http://schemas.openxmlformats.org/officeDocument/2006/math">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𝐵𝐼</m:t>
                    </m:r>
                  </m:oMath>
                </a14:m>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có </a:t>
                </a:r>
                <a14:m>
                  <m:oMath xmlns:m="http://schemas.openxmlformats.org/officeDocument/2006/math">
                    <m:acc>
                      <m:accPr>
                        <m:chr m:val="̂"/>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accPr>
                      <m:e>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𝐹𝑋𝐵</m:t>
                        </m:r>
                      </m:e>
                    </m:acc>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acc>
                      <m:accPr>
                        <m:chr m:val="̂"/>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accPr>
                      <m:e>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𝐹𝐷𝐵</m:t>
                        </m:r>
                      </m:e>
                    </m:acc>
                  </m:oMath>
                </a14:m>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(2) (cùng chắn </a:t>
                </a:r>
                <a14:m>
                  <m:oMath xmlns:m="http://schemas.openxmlformats.org/officeDocument/2006/math">
                    <m:groupChr>
                      <m:groupChrPr>
                        <m:chr m:val="⏜"/>
                        <m:pos m:val="top"/>
                        <m:vertJc m:val="bot"/>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groupChrPr>
                      <m:e>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𝐵𝐹</m:t>
                        </m:r>
                      </m:e>
                    </m:groupChr>
                  </m:oMath>
                </a14:m>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t>
                </a:r>
              </a:p>
              <a:p>
                <a:pPr lvl="0" algn="just">
                  <a:lnSpc>
                    <a:spcPct val="150000"/>
                  </a:lnSpc>
                  <a:defRPr/>
                </a:pPr>
                <a:r>
                  <a:rPr lang="en-US" sz="3800">
                    <a:solidFill>
                      <a:prstClr val="black"/>
                    </a:solidFill>
                    <a:latin typeface="Arial" panose="020B0604020202020204" pitchFamily="34" charset="0"/>
                    <a:ea typeface="Calibri" panose="020F0502020204030204" pitchFamily="34" charset="0"/>
                    <a:cs typeface="Arial" panose="020B0604020202020204" pitchFamily="34" charset="0"/>
                  </a:rPr>
                  <a:t>Vì </a:t>
                </a:r>
                <a14:m>
                  <m:oMath xmlns:m="http://schemas.openxmlformats.org/officeDocument/2006/math">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𝐵𝐹</m:t>
                    </m:r>
                  </m:oMath>
                </a14:m>
                <a:r>
                  <a:rPr lang="en-US" sz="3800">
                    <a:solidFill>
                      <a:prstClr val="black"/>
                    </a:solidFill>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𝐵𝐷</m:t>
                    </m:r>
                  </m:oMath>
                </a14:m>
                <a:r>
                  <a:rPr lang="en-US" sz="3800">
                    <a:solidFill>
                      <a:prstClr val="black"/>
                    </a:solidFill>
                    <a:latin typeface="Arial" panose="020B0604020202020204" pitchFamily="34" charset="0"/>
                    <a:ea typeface="Calibri" panose="020F0502020204030204" pitchFamily="34" charset="0"/>
                    <a:cs typeface="Arial" panose="020B0604020202020204" pitchFamily="34" charset="0"/>
                  </a:rPr>
                  <a:t> là tiếp tuyến của đường tròn </a:t>
                </a:r>
                <a14:m>
                  <m:oMath xmlns:m="http://schemas.openxmlformats.org/officeDocument/2006/math">
                    <m:d>
                      <m:d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𝐼</m:t>
                        </m:r>
                      </m:e>
                    </m:d>
                  </m:oMath>
                </a14:m>
                <a:r>
                  <a:rPr lang="en-US" sz="3800">
                    <a:solidFill>
                      <a:prstClr val="black"/>
                    </a:solidFill>
                    <a:latin typeface="Arial" panose="020B0604020202020204" pitchFamily="34" charset="0"/>
                    <a:ea typeface="Calibri" panose="020F0502020204030204" pitchFamily="34" charset="0"/>
                    <a:cs typeface="Arial" panose="020B0604020202020204" pitchFamily="34" charset="0"/>
                  </a:rPr>
                  <a:t> nên </a:t>
                </a:r>
                <a14:m>
                  <m:oMath xmlns:m="http://schemas.openxmlformats.org/officeDocument/2006/math">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𝐵𝐹</m:t>
                    </m:r>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𝐵𝐷</m:t>
                    </m:r>
                  </m:oMath>
                </a14:m>
                <a:r>
                  <a:rPr lang="en-US" sz="3800">
                    <a:solidFill>
                      <a:prstClr val="black"/>
                    </a:solidFill>
                    <a:latin typeface="Arial" panose="020B0604020202020204" pitchFamily="34" charset="0"/>
                    <a:ea typeface="Calibri" panose="020F0502020204030204" pitchFamily="34" charset="0"/>
                    <a:cs typeface="Arial" panose="020B0604020202020204" pitchFamily="34" charset="0"/>
                  </a:rPr>
                  <a:t> nên </a:t>
                </a:r>
                <a14:m>
                  <m:oMath xmlns:m="http://schemas.openxmlformats.org/officeDocument/2006/math">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𝐵</m:t>
                    </m:r>
                  </m:oMath>
                </a14:m>
                <a:r>
                  <a:rPr lang="en-US" sz="3800">
                    <a:solidFill>
                      <a:prstClr val="black"/>
                    </a:solidFill>
                    <a:latin typeface="Arial" panose="020B0604020202020204" pitchFamily="34" charset="0"/>
                    <a:ea typeface="Calibri" panose="020F0502020204030204" pitchFamily="34" charset="0"/>
                    <a:cs typeface="Arial" panose="020B0604020202020204" pitchFamily="34" charset="0"/>
                  </a:rPr>
                  <a:t> thuộc đường trung trực của </a:t>
                </a:r>
                <a14:m>
                  <m:oMath xmlns:m="http://schemas.openxmlformats.org/officeDocument/2006/math">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𝐷𝐹</m:t>
                    </m:r>
                  </m:oMath>
                </a14:m>
                <a:endParaRPr lang="en-US" sz="38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6705600" y="1028700"/>
                <a:ext cx="10820400" cy="9166099"/>
              </a:xfrm>
              <a:prstGeom prst="rect">
                <a:avLst/>
              </a:prstGeom>
              <a:blipFill>
                <a:blip r:embed="rId3"/>
                <a:stretch>
                  <a:fillRect l="-1859" r="-1859" b="-532"/>
                </a:stretch>
              </a:blipFill>
            </p:spPr>
            <p:txBody>
              <a:bodyPr/>
              <a:lstStyle/>
              <a:p>
                <a:r>
                  <a:rPr lang="en-US">
                    <a:noFill/>
                  </a:rPr>
                  <a:t> </a:t>
                </a:r>
              </a:p>
            </p:txBody>
          </p:sp>
        </mc:Fallback>
      </mc:AlternateContent>
      <p:grpSp>
        <p:nvGrpSpPr>
          <p:cNvPr id="7" name="Group 6"/>
          <p:cNvGrpSpPr/>
          <p:nvPr/>
        </p:nvGrpSpPr>
        <p:grpSpPr>
          <a:xfrm>
            <a:off x="457200" y="190500"/>
            <a:ext cx="1981200" cy="1447800"/>
            <a:chOff x="1844842" y="8071184"/>
            <a:chExt cx="1981200" cy="1447800"/>
          </a:xfrm>
          <a:scene3d>
            <a:camera prst="orthographicFront">
              <a:rot lat="0" lon="0" rev="0"/>
            </a:camera>
            <a:lightRig rig="balanced" dir="t">
              <a:rot lat="0" lon="0" rev="8700000"/>
            </a:lightRig>
          </a:scene3d>
        </p:grpSpPr>
        <p:sp>
          <p:nvSpPr>
            <p:cNvPr id="8" name="Freeform 13"/>
            <p:cNvSpPr/>
            <p:nvPr/>
          </p:nvSpPr>
          <p:spPr>
            <a:xfrm flipH="1">
              <a:off x="1844842" y="8071184"/>
              <a:ext cx="1981200" cy="1447800"/>
            </a:xfrm>
            <a:custGeom>
              <a:avLst/>
              <a:gdLst/>
              <a:ahLst/>
              <a:cxnLst/>
              <a:rect l="l" t="t" r="r" b="b"/>
              <a:pathLst>
                <a:path w="2488341" h="2117352">
                  <a:moveTo>
                    <a:pt x="2488341" y="0"/>
                  </a:moveTo>
                  <a:lnTo>
                    <a:pt x="0" y="0"/>
                  </a:lnTo>
                  <a:lnTo>
                    <a:pt x="0" y="2117352"/>
                  </a:lnTo>
                  <a:lnTo>
                    <a:pt x="2488341" y="2117352"/>
                  </a:lnTo>
                  <a:lnTo>
                    <a:pt x="2488341" y="0"/>
                  </a:lnTo>
                  <a:close/>
                </a:path>
              </a:pathLst>
            </a:custGeom>
            <a:blipFill>
              <a:blip r:embed="rId4">
                <a:extLst>
                  <a:ext uri="{96DAC541-7B7A-43D3-8B79-37D633B846F1}">
                    <asvg:svgBlip xmlns="" xmlns:asvg="http://schemas.microsoft.com/office/drawing/2016/SVG/main" r:embed="rId11"/>
                  </a:ext>
                </a:extLst>
              </a:blip>
              <a:stretch>
                <a:fillRect/>
              </a:stretch>
            </a:blipFill>
            <a:ln>
              <a:noFill/>
            </a:ln>
            <a:effectLst>
              <a:outerShdw blurRad="44450" dist="27940" dir="5400000" algn="ctr">
                <a:srgbClr val="000000">
                  <a:alpha val="32000"/>
                </a:srgbClr>
              </a:outerShdw>
            </a:effectLst>
            <a:sp3d>
              <a:bevelT w="190500" h="38100"/>
            </a:sp3d>
          </p:spPr>
        </p:sp>
        <p:sp>
          <p:nvSpPr>
            <p:cNvPr id="9" name="Rectangle 8"/>
            <p:cNvSpPr/>
            <p:nvPr/>
          </p:nvSpPr>
          <p:spPr>
            <a:xfrm>
              <a:off x="2223825" y="8338717"/>
              <a:ext cx="1326004" cy="707886"/>
            </a:xfrm>
            <a:prstGeom prst="rect">
              <a:avLst/>
            </a:prstGeom>
            <a:ln>
              <a:noFill/>
            </a:ln>
            <a:effectLst>
              <a:outerShdw blurRad="44450" dist="27940" dir="5400000" algn="ctr">
                <a:srgbClr val="000000">
                  <a:alpha val="32000"/>
                </a:srgbClr>
              </a:outerShdw>
            </a:effectLst>
            <a:sp3d>
              <a:bevelT w="190500" h="38100"/>
            </a:sp3d>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smtClean="0">
                  <a:ln>
                    <a:noFill/>
                  </a:ln>
                  <a:solidFill>
                    <a:prstClr val="black"/>
                  </a:solidFill>
                  <a:effectLst/>
                  <a:uLnTx/>
                  <a:uFillTx/>
                  <a:latin typeface="Arial"/>
                  <a:ea typeface="+mn-ea"/>
                  <a:cs typeface="Arial" panose="020B0604020202020204" pitchFamily="34" charset="0"/>
                  <a:sym typeface="Arial"/>
                </a:rPr>
                <a:t>Giải:</a:t>
              </a: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grpSp>
    </p:spTree>
    <p:extLst>
      <p:ext uri="{BB962C8B-B14F-4D97-AF65-F5344CB8AC3E}">
        <p14:creationId xmlns:p14="http://schemas.microsoft.com/office/powerpoint/2010/main" val="3659090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up)">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up)">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up)">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up)">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wipe(up)">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wipe(up)">
                                      <p:cBhvr>
                                        <p:cTn id="32"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FFF6EA"/>
        </a:solidFill>
        <a:effectLst/>
      </p:bgPr>
    </p:bg>
    <p:spTree>
      <p:nvGrpSpPr>
        <p:cNvPr id="1" name=""/>
        <p:cNvGrpSpPr/>
        <p:nvPr/>
      </p:nvGrpSpPr>
      <p:grpSpPr>
        <a:xfrm>
          <a:off x="0" y="0"/>
          <a:ext cx="0" cy="0"/>
          <a:chOff x="0" y="0"/>
          <a:chExt cx="0" cy="0"/>
        </a:xfrm>
      </p:grpSpPr>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600" y="1943100"/>
            <a:ext cx="5334000" cy="6841202"/>
          </a:xfrm>
          <a:prstGeom prst="rect">
            <a:avLst/>
          </a:prstGeom>
        </p:spPr>
      </p:pic>
      <p:grpSp>
        <p:nvGrpSpPr>
          <p:cNvPr id="7" name="Group 6"/>
          <p:cNvGrpSpPr/>
          <p:nvPr/>
        </p:nvGrpSpPr>
        <p:grpSpPr>
          <a:xfrm>
            <a:off x="990600" y="190500"/>
            <a:ext cx="1981200" cy="1447800"/>
            <a:chOff x="1844842" y="8071184"/>
            <a:chExt cx="1981200" cy="1447800"/>
          </a:xfrm>
          <a:scene3d>
            <a:camera prst="orthographicFront">
              <a:rot lat="0" lon="0" rev="0"/>
            </a:camera>
            <a:lightRig rig="balanced" dir="t">
              <a:rot lat="0" lon="0" rev="8700000"/>
            </a:lightRig>
          </a:scene3d>
        </p:grpSpPr>
        <p:sp>
          <p:nvSpPr>
            <p:cNvPr id="8" name="Freeform 13"/>
            <p:cNvSpPr/>
            <p:nvPr/>
          </p:nvSpPr>
          <p:spPr>
            <a:xfrm flipH="1">
              <a:off x="1844842" y="8071184"/>
              <a:ext cx="1981200" cy="1447800"/>
            </a:xfrm>
            <a:custGeom>
              <a:avLst/>
              <a:gdLst/>
              <a:ahLst/>
              <a:cxnLst/>
              <a:rect l="l" t="t" r="r" b="b"/>
              <a:pathLst>
                <a:path w="2488341" h="2117352">
                  <a:moveTo>
                    <a:pt x="2488341" y="0"/>
                  </a:moveTo>
                  <a:lnTo>
                    <a:pt x="0" y="0"/>
                  </a:lnTo>
                  <a:lnTo>
                    <a:pt x="0" y="2117352"/>
                  </a:lnTo>
                  <a:lnTo>
                    <a:pt x="2488341" y="2117352"/>
                  </a:lnTo>
                  <a:lnTo>
                    <a:pt x="2488341" y="0"/>
                  </a:lnTo>
                  <a:close/>
                </a:path>
              </a:pathLst>
            </a:custGeom>
            <a:blipFill>
              <a:blip r:embed="rId3">
                <a:extLst>
                  <a:ext uri="{96DAC541-7B7A-43D3-8B79-37D633B846F1}">
                    <asvg:svgBlip xmlns="" xmlns:asvg="http://schemas.microsoft.com/office/drawing/2016/SVG/main" r:embed="rId11"/>
                  </a:ext>
                </a:extLst>
              </a:blip>
              <a:stretch>
                <a:fillRect/>
              </a:stretch>
            </a:blipFill>
            <a:ln>
              <a:noFill/>
            </a:ln>
            <a:effectLst>
              <a:outerShdw blurRad="44450" dist="27940" dir="5400000" algn="ctr">
                <a:srgbClr val="000000">
                  <a:alpha val="32000"/>
                </a:srgbClr>
              </a:outerShdw>
            </a:effectLst>
            <a:sp3d>
              <a:bevelT w="190500" h="38100"/>
            </a:sp3d>
          </p:spPr>
        </p:sp>
        <p:sp>
          <p:nvSpPr>
            <p:cNvPr id="9" name="Rectangle 8"/>
            <p:cNvSpPr/>
            <p:nvPr/>
          </p:nvSpPr>
          <p:spPr>
            <a:xfrm>
              <a:off x="2223825" y="8338717"/>
              <a:ext cx="1326004" cy="707886"/>
            </a:xfrm>
            <a:prstGeom prst="rect">
              <a:avLst/>
            </a:prstGeom>
            <a:ln>
              <a:noFill/>
            </a:ln>
            <a:effectLst>
              <a:outerShdw blurRad="44450" dist="27940" dir="5400000" algn="ctr">
                <a:srgbClr val="000000">
                  <a:alpha val="32000"/>
                </a:srgbClr>
              </a:outerShdw>
            </a:effectLst>
            <a:sp3d>
              <a:bevelT w="190500" h="38100"/>
            </a:sp3d>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smtClean="0">
                  <a:ln>
                    <a:noFill/>
                  </a:ln>
                  <a:solidFill>
                    <a:prstClr val="black"/>
                  </a:solidFill>
                  <a:effectLst/>
                  <a:uLnTx/>
                  <a:uFillTx/>
                  <a:latin typeface="Arial"/>
                  <a:ea typeface="+mn-ea"/>
                  <a:cs typeface="Arial" panose="020B0604020202020204" pitchFamily="34" charset="0"/>
                  <a:sym typeface="Arial"/>
                </a:rPr>
                <a:t>Giải:</a:t>
              </a: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grpSp>
      <mc:AlternateContent xmlns:mc="http://schemas.openxmlformats.org/markup-compatibility/2006" xmlns:a14="http://schemas.microsoft.com/office/drawing/2010/main">
        <mc:Choice Requires="a14">
          <p:sp>
            <p:nvSpPr>
              <p:cNvPr id="10" name="Rectangle 9"/>
              <p:cNvSpPr/>
              <p:nvPr/>
            </p:nvSpPr>
            <p:spPr>
              <a:xfrm>
                <a:off x="7391400" y="1638300"/>
                <a:ext cx="10668000" cy="8421151"/>
              </a:xfrm>
              <a:prstGeom prst="rect">
                <a:avLst/>
              </a:prstGeom>
            </p:spPr>
            <p:txBody>
              <a:bodyPr wrap="square">
                <a:spAutoFit/>
              </a:bodyPr>
              <a:lstStyle/>
              <a:p>
                <a:pPr marL="0" marR="0" lvl="0" indent="0" algn="just" defTabSz="914400" rtl="0" eaLnBrk="1" fontAlgn="auto" latinLnBrk="0" hangingPunct="1">
                  <a:lnSpc>
                    <a:spcPct val="150000"/>
                  </a:lnSpc>
                  <a:buClrTx/>
                  <a:buSzTx/>
                  <a:buFontTx/>
                  <a:buNone/>
                  <a:tabLst/>
                  <a:defRPr/>
                </a:pPr>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Lại </a:t>
                </a: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có </a:t>
                </a:r>
                <a14:m>
                  <m:oMath xmlns:m="http://schemas.openxmlformats.org/officeDocument/2006/math">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𝐼𝐹</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𝐼𝐷</m:t>
                    </m:r>
                  </m:oMath>
                </a14:m>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nên </a:t>
                </a:r>
                <a14:m>
                  <m:oMath xmlns:m="http://schemas.openxmlformats.org/officeDocument/2006/math">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𝐼</m:t>
                    </m:r>
                  </m:oMath>
                </a14:m>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thuộc trung trục của </a:t>
                </a:r>
                <a14:m>
                  <m:oMath xmlns:m="http://schemas.openxmlformats.org/officeDocument/2006/math">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𝐷𝐹</m:t>
                    </m:r>
                  </m:oMath>
                </a14:m>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just" defTabSz="914400" rtl="0" eaLnBrk="1" fontAlgn="auto" latinLnBrk="0" hangingPunct="1">
                  <a:lnSpc>
                    <a:spcPct val="150000"/>
                  </a:lnSpc>
                  <a:buClrTx/>
                  <a:buSzTx/>
                  <a:buFontTx/>
                  <a:buNone/>
                  <a:tabLst/>
                  <a:defRPr/>
                </a:pP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Do đó, </a:t>
                </a:r>
                <a14:m>
                  <m:oMath xmlns:m="http://schemas.openxmlformats.org/officeDocument/2006/math">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𝐵𝐼</m:t>
                    </m:r>
                  </m:oMath>
                </a14:m>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là trung trực của </a:t>
                </a:r>
                <a14:m>
                  <m:oMath xmlns:m="http://schemas.openxmlformats.org/officeDocument/2006/math">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𝐷𝐹</m:t>
                    </m:r>
                  </m:oMath>
                </a14:m>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endPar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just" defTabSz="914400" rtl="0" eaLnBrk="1" fontAlgn="auto" latinLnBrk="0" hangingPunct="1">
                  <a:lnSpc>
                    <a:spcPct val="150000"/>
                  </a:lnSpc>
                  <a:buClrTx/>
                  <a:buSzTx/>
                  <a:buFontTx/>
                  <a:buNone/>
                  <a:tabLst/>
                  <a:defRPr/>
                </a:pPr>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Suy </a:t>
                </a: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ra </a:t>
                </a:r>
                <a14:m>
                  <m:oMath xmlns:m="http://schemas.openxmlformats.org/officeDocument/2006/math">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𝐵𝐼</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𝐷𝐹</m:t>
                    </m:r>
                  </m:oMath>
                </a14:m>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hay </a:t>
                </a:r>
                <a14:m>
                  <m:oMath xmlns:m="http://schemas.openxmlformats.org/officeDocument/2006/math">
                    <m:acc>
                      <m:accPr>
                        <m:chr m:val="̂"/>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accPr>
                      <m:e>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𝑌𝐵𝐶</m:t>
                        </m:r>
                      </m:e>
                    </m:acc>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acc>
                      <m:accPr>
                        <m:chr m:val="̂"/>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accPr>
                      <m:e>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𝐹𝐷𝐵</m:t>
                        </m:r>
                      </m:e>
                    </m:acc>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sSup>
                      <m:sSup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pPr>
                      <m:e>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90</m:t>
                        </m:r>
                      </m:e>
                      <m:sup>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𝑜</m:t>
                        </m:r>
                      </m:sup>
                    </m:sSup>
                  </m:oMath>
                </a14:m>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(3)</a:t>
                </a:r>
              </a:p>
              <a:p>
                <a:pPr marL="0" marR="0" lvl="0" indent="0" algn="just" defTabSz="914400" rtl="0" eaLnBrk="1" fontAlgn="auto" latinLnBrk="0" hangingPunct="1">
                  <a:lnSpc>
                    <a:spcPct val="150000"/>
                  </a:lnSpc>
                  <a:buClrTx/>
                  <a:buSzTx/>
                  <a:buFontTx/>
                  <a:buNone/>
                  <a:tabLst/>
                  <a:defRPr/>
                </a:pP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Từ (1)(2)(3) suy ra </a:t>
                </a:r>
                <a14:m>
                  <m:oMath xmlns:m="http://schemas.openxmlformats.org/officeDocument/2006/math">
                    <m:acc>
                      <m:accPr>
                        <m:chr m:val="̂"/>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accPr>
                      <m:e>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𝐹𝑋𝐵</m:t>
                        </m:r>
                      </m:e>
                    </m:acc>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acc>
                      <m:accPr>
                        <m:chr m:val="̂"/>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accPr>
                      <m:e>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𝑌𝑋𝐶</m:t>
                        </m:r>
                      </m:e>
                    </m:acc>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sSup>
                      <m:sSup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pPr>
                      <m:e>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90</m:t>
                        </m:r>
                      </m:e>
                      <m:sup>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𝑜</m:t>
                        </m:r>
                      </m:sup>
                    </m:sSup>
                  </m:oMath>
                </a14:m>
                <a:endPar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lvl="0" algn="just">
                  <a:lnSpc>
                    <a:spcPct val="150000"/>
                  </a:lnSpc>
                  <a:spcBef>
                    <a:spcPts val="300"/>
                  </a:spcBef>
                  <a:spcAft>
                    <a:spcPts val="300"/>
                  </a:spcAft>
                  <a:defRPr/>
                </a:pPr>
                <a:r>
                  <a:rPr lang="en-US" sz="3800">
                    <a:solidFill>
                      <a:prstClr val="black"/>
                    </a:solidFill>
                    <a:latin typeface="Arial" panose="020B0604020202020204" pitchFamily="34" charset="0"/>
                    <a:ea typeface="Calibri" panose="020F0502020204030204" pitchFamily="34" charset="0"/>
                    <a:cs typeface="Arial" panose="020B0604020202020204" pitchFamily="34" charset="0"/>
                  </a:rPr>
                  <a:t>Do đó, </a:t>
                </a:r>
                <a14:m>
                  <m:oMath xmlns:m="http://schemas.openxmlformats.org/officeDocument/2006/math">
                    <m:acc>
                      <m:accPr>
                        <m:chr m:val="̂"/>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accPr>
                      <m:e>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𝐹𝑋𝑌</m:t>
                        </m:r>
                      </m:e>
                    </m:acc>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accPr>
                      <m:e>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𝐹𝑋𝐵</m:t>
                        </m:r>
                      </m:e>
                    </m:acc>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accPr>
                      <m:e>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𝑌𝑋𝐶</m:t>
                        </m:r>
                      </m:e>
                    </m:acc>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accPr>
                      <m:e>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𝐵𝑋𝐶</m:t>
                        </m:r>
                      </m:e>
                    </m:acc>
                  </m:oMath>
                </a14:m>
                <a:endParaRPr lang="en-US" sz="380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endParaRPr>
              </a:p>
              <a:p>
                <a:pPr lvl="0" algn="just">
                  <a:lnSpc>
                    <a:spcPct val="150000"/>
                  </a:lnSpc>
                  <a:spcBef>
                    <a:spcPts val="300"/>
                  </a:spcBef>
                  <a:spcAft>
                    <a:spcPts val="300"/>
                  </a:spcAft>
                  <a:defRPr/>
                </a:pPr>
                <a:r>
                  <a:rPr lang="en-US" sz="3800" smtClean="0">
                    <a:solidFill>
                      <a:prstClr val="black"/>
                    </a:solidFill>
                    <a:ea typeface="Calibri" panose="020F0502020204030204" pitchFamily="34" charset="0"/>
                    <a:cs typeface="Times New Roman" panose="02020603050405020304" pitchFamily="18" charset="0"/>
                  </a:rPr>
                  <a:t>                        </a:t>
                </a:r>
                <a14:m>
                  <m:oMath xmlns:m="http://schemas.openxmlformats.org/officeDocument/2006/math">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90</m:t>
                        </m:r>
                      </m:e>
                      <m:sup>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𝑜</m:t>
                        </m:r>
                      </m:sup>
                    </m:sSup>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90</m:t>
                        </m:r>
                      </m:e>
                      <m:sup>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𝑜</m:t>
                        </m:r>
                      </m:sup>
                    </m:sSup>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180</m:t>
                        </m:r>
                      </m:e>
                      <m:sup>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𝑜</m:t>
                        </m:r>
                      </m:sup>
                    </m:sSup>
                  </m:oMath>
                </a14:m>
                <a:r>
                  <a:rPr lang="en-US" sz="3800">
                    <a:solidFill>
                      <a:prstClr val="black"/>
                    </a:solidFill>
                    <a:latin typeface="Arial" panose="020B0604020202020204" pitchFamily="34" charset="0"/>
                    <a:ea typeface="Calibri" panose="020F0502020204030204" pitchFamily="34" charset="0"/>
                    <a:cs typeface="Arial" panose="020B0604020202020204" pitchFamily="34" charset="0"/>
                  </a:rPr>
                  <a:t> </a:t>
                </a:r>
                <a:endParaRPr lang="en-US" sz="3800" smtClean="0">
                  <a:solidFill>
                    <a:prstClr val="black"/>
                  </a:solidFill>
                  <a:latin typeface="Arial" panose="020B0604020202020204" pitchFamily="34" charset="0"/>
                  <a:ea typeface="Calibri" panose="020F0502020204030204" pitchFamily="34" charset="0"/>
                  <a:cs typeface="Arial" panose="020B0604020202020204" pitchFamily="34" charset="0"/>
                </a:endParaRPr>
              </a:p>
              <a:p>
                <a:pPr lvl="0" algn="just">
                  <a:lnSpc>
                    <a:spcPct val="150000"/>
                  </a:lnSpc>
                  <a:spcBef>
                    <a:spcPts val="300"/>
                  </a:spcBef>
                  <a:spcAft>
                    <a:spcPts val="300"/>
                  </a:spcAft>
                  <a:defRPr/>
                </a:pPr>
                <a:r>
                  <a:rPr lang="en-US" sz="3800" smtClean="0">
                    <a:solidFill>
                      <a:prstClr val="black"/>
                    </a:solidFill>
                    <a:latin typeface="Arial" panose="020B0604020202020204" pitchFamily="34" charset="0"/>
                    <a:ea typeface="Calibri" panose="020F0502020204030204" pitchFamily="34" charset="0"/>
                    <a:cs typeface="Arial" panose="020B0604020202020204" pitchFamily="34" charset="0"/>
                  </a:rPr>
                  <a:t>nên </a:t>
                </a:r>
                <a14:m>
                  <m:oMath xmlns:m="http://schemas.openxmlformats.org/officeDocument/2006/math">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𝐹</m:t>
                    </m:r>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𝑋</m:t>
                    </m:r>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𝑌</m:t>
                    </m:r>
                  </m:oMath>
                </a14:m>
                <a:r>
                  <a:rPr lang="en-US" sz="3800">
                    <a:solidFill>
                      <a:prstClr val="black"/>
                    </a:solidFill>
                    <a:latin typeface="Arial" panose="020B0604020202020204" pitchFamily="34" charset="0"/>
                    <a:ea typeface="Calibri" panose="020F0502020204030204" pitchFamily="34" charset="0"/>
                    <a:cs typeface="Arial" panose="020B0604020202020204" pitchFamily="34" charset="0"/>
                  </a:rPr>
                  <a:t> thẳng hàng</a:t>
                </a:r>
              </a:p>
              <a:p>
                <a:pPr lvl="0" algn="just">
                  <a:lnSpc>
                    <a:spcPct val="150000"/>
                  </a:lnSpc>
                  <a:spcBef>
                    <a:spcPts val="300"/>
                  </a:spcBef>
                  <a:spcAft>
                    <a:spcPts val="300"/>
                  </a:spcAft>
                  <a:defRPr/>
                </a:pPr>
                <a:r>
                  <a:rPr lang="en-US" sz="3800">
                    <a:solidFill>
                      <a:prstClr val="black"/>
                    </a:solidFill>
                    <a:latin typeface="Arial" panose="020B0604020202020204" pitchFamily="34" charset="0"/>
                    <a:ea typeface="Calibri" panose="020F0502020204030204" pitchFamily="34" charset="0"/>
                    <a:cs typeface="Arial" panose="020B0604020202020204" pitchFamily="34" charset="0"/>
                  </a:rPr>
                  <a:t>Chứng minh tương tự được </a:t>
                </a:r>
                <a14:m>
                  <m:oMath xmlns:m="http://schemas.openxmlformats.org/officeDocument/2006/math">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𝑋</m:t>
                    </m:r>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𝑌</m:t>
                    </m:r>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𝐸</m:t>
                    </m:r>
                  </m:oMath>
                </a14:m>
                <a:r>
                  <a:rPr lang="en-US" sz="3800">
                    <a:solidFill>
                      <a:prstClr val="black"/>
                    </a:solidFill>
                    <a:latin typeface="Arial" panose="020B0604020202020204" pitchFamily="34" charset="0"/>
                    <a:ea typeface="Calibri" panose="020F0502020204030204" pitchFamily="34" charset="0"/>
                    <a:cs typeface="Arial" panose="020B0604020202020204" pitchFamily="34" charset="0"/>
                  </a:rPr>
                  <a:t> thẳng hàng</a:t>
                </a:r>
              </a:p>
              <a:p>
                <a:pPr lvl="0" algn="just">
                  <a:lnSpc>
                    <a:spcPct val="150000"/>
                  </a:lnSpc>
                  <a:spcBef>
                    <a:spcPts val="300"/>
                  </a:spcBef>
                  <a:spcAft>
                    <a:spcPts val="300"/>
                  </a:spcAft>
                  <a:defRPr/>
                </a:pPr>
                <a:r>
                  <a:rPr lang="en-US" sz="3800">
                    <a:solidFill>
                      <a:prstClr val="black"/>
                    </a:solidFill>
                    <a:latin typeface="Arial" panose="020B0604020202020204" pitchFamily="34" charset="0"/>
                    <a:ea typeface="Calibri" panose="020F0502020204030204" pitchFamily="34" charset="0"/>
                    <a:cs typeface="Arial" panose="020B0604020202020204" pitchFamily="34" charset="0"/>
                  </a:rPr>
                  <a:t>Vậy </a:t>
                </a:r>
                <a14:m>
                  <m:oMath xmlns:m="http://schemas.openxmlformats.org/officeDocument/2006/math">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𝑋</m:t>
                    </m:r>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𝑌</m:t>
                    </m:r>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𝐸</m:t>
                    </m:r>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𝐹</m:t>
                    </m:r>
                  </m:oMath>
                </a14:m>
                <a:r>
                  <a:rPr lang="en-US" sz="3800">
                    <a:solidFill>
                      <a:prstClr val="black"/>
                    </a:solidFill>
                    <a:latin typeface="Arial" panose="020B0604020202020204" pitchFamily="34" charset="0"/>
                    <a:ea typeface="Calibri" panose="020F0502020204030204" pitchFamily="34" charset="0"/>
                    <a:cs typeface="Arial" panose="020B0604020202020204" pitchFamily="34" charset="0"/>
                  </a:rPr>
                  <a:t> thẳng </a:t>
                </a:r>
                <a:r>
                  <a:rPr lang="en-US" sz="3800" smtClean="0">
                    <a:solidFill>
                      <a:prstClr val="black"/>
                    </a:solidFill>
                    <a:latin typeface="Arial" panose="020B0604020202020204" pitchFamily="34" charset="0"/>
                    <a:ea typeface="Calibri" panose="020F0502020204030204" pitchFamily="34" charset="0"/>
                    <a:cs typeface="Arial" panose="020B0604020202020204" pitchFamily="34" charset="0"/>
                  </a:rPr>
                  <a:t>hàng</a:t>
                </a:r>
                <a:endParaRPr lang="en-US" sz="38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7391400" y="1638300"/>
                <a:ext cx="10668000" cy="8421151"/>
              </a:xfrm>
              <a:prstGeom prst="rect">
                <a:avLst/>
              </a:prstGeom>
              <a:blipFill>
                <a:blip r:embed="rId12"/>
                <a:stretch>
                  <a:fillRect l="-1886" b="-652"/>
                </a:stretch>
              </a:blipFill>
            </p:spPr>
            <p:txBody>
              <a:bodyPr/>
              <a:lstStyle/>
              <a:p>
                <a:r>
                  <a:rPr lang="en-US">
                    <a:noFill/>
                  </a:rPr>
                  <a:t> </a:t>
                </a:r>
              </a:p>
            </p:txBody>
          </p:sp>
        </mc:Fallback>
      </mc:AlternateContent>
    </p:spTree>
    <p:extLst>
      <p:ext uri="{BB962C8B-B14F-4D97-AF65-F5344CB8AC3E}">
        <p14:creationId xmlns:p14="http://schemas.microsoft.com/office/powerpoint/2010/main" val="3477982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up)">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wipe(up)">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wipe(up)">
                                      <p:cBhvr>
                                        <p:cTn id="17" dur="500"/>
                                        <p:tgtEl>
                                          <p:spTgt spid="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0">
                                            <p:txEl>
                                              <p:pRg st="3" end="3"/>
                                            </p:txEl>
                                          </p:spTgt>
                                        </p:tgtEl>
                                        <p:attrNameLst>
                                          <p:attrName>style.visibility</p:attrName>
                                        </p:attrNameLst>
                                      </p:cBhvr>
                                      <p:to>
                                        <p:strVal val="visible"/>
                                      </p:to>
                                    </p:set>
                                    <p:animEffect transition="in" filter="wipe(up)">
                                      <p:cBhvr>
                                        <p:cTn id="22" dur="500"/>
                                        <p:tgtEl>
                                          <p:spTgt spid="1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10">
                                            <p:txEl>
                                              <p:pRg st="4" end="4"/>
                                            </p:txEl>
                                          </p:spTgt>
                                        </p:tgtEl>
                                        <p:attrNameLst>
                                          <p:attrName>style.visibility</p:attrName>
                                        </p:attrNameLst>
                                      </p:cBhvr>
                                      <p:to>
                                        <p:strVal val="visible"/>
                                      </p:to>
                                    </p:set>
                                    <p:animEffect transition="in" filter="wipe(up)">
                                      <p:cBhvr>
                                        <p:cTn id="27" dur="500"/>
                                        <p:tgtEl>
                                          <p:spTgt spid="10">
                                            <p:txEl>
                                              <p:pRg st="4" end="4"/>
                                            </p:txEl>
                                          </p:spTgt>
                                        </p:tgtEl>
                                      </p:cBhvr>
                                    </p:animEffect>
                                  </p:childTnLst>
                                </p:cTn>
                              </p:par>
                              <p:par>
                                <p:cTn id="28" presetID="22" presetClass="entr" presetSubtype="1" fill="hold" nodeType="withEffect">
                                  <p:stCondLst>
                                    <p:cond delay="0"/>
                                  </p:stCondLst>
                                  <p:childTnLst>
                                    <p:set>
                                      <p:cBhvr>
                                        <p:cTn id="29" dur="1" fill="hold">
                                          <p:stCondLst>
                                            <p:cond delay="0"/>
                                          </p:stCondLst>
                                        </p:cTn>
                                        <p:tgtEl>
                                          <p:spTgt spid="10">
                                            <p:txEl>
                                              <p:pRg st="5" end="5"/>
                                            </p:txEl>
                                          </p:spTgt>
                                        </p:tgtEl>
                                        <p:attrNameLst>
                                          <p:attrName>style.visibility</p:attrName>
                                        </p:attrNameLst>
                                      </p:cBhvr>
                                      <p:to>
                                        <p:strVal val="visible"/>
                                      </p:to>
                                    </p:set>
                                    <p:animEffect transition="in" filter="wipe(up)">
                                      <p:cBhvr>
                                        <p:cTn id="30" dur="500"/>
                                        <p:tgtEl>
                                          <p:spTgt spid="10">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10">
                                            <p:txEl>
                                              <p:pRg st="6" end="6"/>
                                            </p:txEl>
                                          </p:spTgt>
                                        </p:tgtEl>
                                        <p:attrNameLst>
                                          <p:attrName>style.visibility</p:attrName>
                                        </p:attrNameLst>
                                      </p:cBhvr>
                                      <p:to>
                                        <p:strVal val="visible"/>
                                      </p:to>
                                    </p:set>
                                    <p:animEffect transition="in" filter="wipe(up)">
                                      <p:cBhvr>
                                        <p:cTn id="35" dur="500"/>
                                        <p:tgtEl>
                                          <p:spTgt spid="10">
                                            <p:txEl>
                                              <p:pRg st="6" end="6"/>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10">
                                            <p:txEl>
                                              <p:pRg st="7" end="7"/>
                                            </p:txEl>
                                          </p:spTgt>
                                        </p:tgtEl>
                                        <p:attrNameLst>
                                          <p:attrName>style.visibility</p:attrName>
                                        </p:attrNameLst>
                                      </p:cBhvr>
                                      <p:to>
                                        <p:strVal val="visible"/>
                                      </p:to>
                                    </p:set>
                                    <p:animEffect transition="in" filter="wipe(up)">
                                      <p:cBhvr>
                                        <p:cTn id="40" dur="500"/>
                                        <p:tgtEl>
                                          <p:spTgt spid="10">
                                            <p:txEl>
                                              <p:pRg st="7" end="7"/>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nodeType="clickEffect">
                                  <p:stCondLst>
                                    <p:cond delay="0"/>
                                  </p:stCondLst>
                                  <p:childTnLst>
                                    <p:set>
                                      <p:cBhvr>
                                        <p:cTn id="44" dur="1" fill="hold">
                                          <p:stCondLst>
                                            <p:cond delay="0"/>
                                          </p:stCondLst>
                                        </p:cTn>
                                        <p:tgtEl>
                                          <p:spTgt spid="10">
                                            <p:txEl>
                                              <p:pRg st="8" end="8"/>
                                            </p:txEl>
                                          </p:spTgt>
                                        </p:tgtEl>
                                        <p:attrNameLst>
                                          <p:attrName>style.visibility</p:attrName>
                                        </p:attrNameLst>
                                      </p:cBhvr>
                                      <p:to>
                                        <p:strVal val="visible"/>
                                      </p:to>
                                    </p:set>
                                    <p:animEffect transition="in" filter="wipe(up)">
                                      <p:cBhvr>
                                        <p:cTn id="45" dur="500"/>
                                        <p:tgtEl>
                                          <p:spTgt spid="10">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grpSp>
        <p:nvGrpSpPr>
          <p:cNvPr id="160" name="Google Shape;160;p1"/>
          <p:cNvGrpSpPr/>
          <p:nvPr/>
        </p:nvGrpSpPr>
        <p:grpSpPr>
          <a:xfrm>
            <a:off x="5829300" y="0"/>
            <a:ext cx="6629400" cy="2182761"/>
            <a:chOff x="633147" y="-1998"/>
            <a:chExt cx="5288779" cy="785741"/>
          </a:xfrm>
        </p:grpSpPr>
        <p:sp>
          <p:nvSpPr>
            <p:cNvPr id="161" name="Google Shape;161;p1"/>
            <p:cNvSpPr/>
            <p:nvPr/>
          </p:nvSpPr>
          <p:spPr>
            <a:xfrm>
              <a:off x="1707174" y="-1998"/>
              <a:ext cx="45719" cy="294735"/>
            </a:xfrm>
            <a:prstGeom prst="rect">
              <a:avLst/>
            </a:prstGeom>
            <a:solidFill>
              <a:srgbClr val="CE3028"/>
            </a:solidFill>
            <a:ln>
              <a:noFill/>
            </a:ln>
          </p:spPr>
          <p:txBody>
            <a:bodyPr spcFirstLastPara="1" wrap="square" lIns="137138" tIns="68550" rIns="137138" bIns="68550" anchor="ctr" anchorCtr="0">
              <a:noAutofit/>
            </a:bodyPr>
            <a:lstStyle/>
            <a:p>
              <a:pPr algn="ctr" defTabSz="1371600">
                <a:buClr>
                  <a:srgbClr val="FFFFFF"/>
                </a:buClr>
                <a:buSzPts val="4000"/>
              </a:pPr>
              <a:endParaRPr sz="6000" kern="0">
                <a:solidFill>
                  <a:srgbClr val="FFFFFF"/>
                </a:solidFill>
                <a:latin typeface="Calibri"/>
                <a:ea typeface="Calibri"/>
                <a:cs typeface="Calibri"/>
                <a:sym typeface="Calibri"/>
              </a:endParaRPr>
            </a:p>
          </p:txBody>
        </p:sp>
        <p:sp>
          <p:nvSpPr>
            <p:cNvPr id="162" name="Google Shape;162;p1"/>
            <p:cNvSpPr/>
            <p:nvPr/>
          </p:nvSpPr>
          <p:spPr>
            <a:xfrm>
              <a:off x="4768850" y="-1998"/>
              <a:ext cx="45719" cy="294735"/>
            </a:xfrm>
            <a:prstGeom prst="rect">
              <a:avLst/>
            </a:prstGeom>
            <a:solidFill>
              <a:srgbClr val="CE3028"/>
            </a:solidFill>
            <a:ln>
              <a:noFill/>
            </a:ln>
          </p:spPr>
          <p:txBody>
            <a:bodyPr spcFirstLastPara="1" wrap="square" lIns="137138" tIns="68550" rIns="137138" bIns="68550" anchor="ctr" anchorCtr="0">
              <a:noAutofit/>
            </a:bodyPr>
            <a:lstStyle/>
            <a:p>
              <a:pPr algn="ctr" defTabSz="1371600">
                <a:buClr>
                  <a:srgbClr val="FFFFFF"/>
                </a:buClr>
                <a:buSzPts val="4000"/>
              </a:pPr>
              <a:endParaRPr sz="6000" kern="0">
                <a:solidFill>
                  <a:srgbClr val="FFFFFF"/>
                </a:solidFill>
                <a:latin typeface="Calibri"/>
                <a:ea typeface="Calibri"/>
                <a:cs typeface="Calibri"/>
                <a:sym typeface="Calibri"/>
              </a:endParaRPr>
            </a:p>
          </p:txBody>
        </p:sp>
        <p:sp>
          <p:nvSpPr>
            <p:cNvPr id="163" name="Google Shape;163;p1"/>
            <p:cNvSpPr/>
            <p:nvPr/>
          </p:nvSpPr>
          <p:spPr>
            <a:xfrm>
              <a:off x="633147" y="219500"/>
              <a:ext cx="5288779" cy="564243"/>
            </a:xfrm>
            <a:prstGeom prst="roundRect">
              <a:avLst>
                <a:gd name="adj" fmla="val 16667"/>
              </a:avLst>
            </a:prstGeom>
            <a:solidFill>
              <a:srgbClr val="CE3028"/>
            </a:solidFill>
            <a:ln>
              <a:noFill/>
            </a:ln>
          </p:spPr>
          <p:txBody>
            <a:bodyPr spcFirstLastPara="1" wrap="square" lIns="137138" tIns="68550" rIns="137138" bIns="68550" anchor="ctr" anchorCtr="0">
              <a:noAutofit/>
            </a:bodyPr>
            <a:lstStyle/>
            <a:p>
              <a:pPr algn="ctr" defTabSz="1371600">
                <a:buClr>
                  <a:srgbClr val="FFFFFF"/>
                </a:buClr>
                <a:buSzPts val="4400"/>
              </a:pPr>
              <a:r>
                <a:rPr lang="en-US" sz="6600" b="1" kern="0">
                  <a:solidFill>
                    <a:srgbClr val="FFFFFF"/>
                  </a:solidFill>
                  <a:latin typeface="Arial"/>
                  <a:ea typeface="Arial"/>
                  <a:cs typeface="Arial"/>
                  <a:sym typeface="Arial"/>
                </a:rPr>
                <a:t>kenhgiaovien</a:t>
              </a:r>
              <a:endParaRPr sz="2100" kern="0">
                <a:solidFill>
                  <a:srgbClr val="000000"/>
                </a:solidFill>
                <a:latin typeface="Arial"/>
                <a:cs typeface="Arial"/>
                <a:sym typeface="Arial"/>
              </a:endParaRPr>
            </a:p>
          </p:txBody>
        </p:sp>
      </p:grpSp>
      <p:grpSp>
        <p:nvGrpSpPr>
          <p:cNvPr id="164" name="Google Shape;164;p1"/>
          <p:cNvGrpSpPr/>
          <p:nvPr/>
        </p:nvGrpSpPr>
        <p:grpSpPr>
          <a:xfrm>
            <a:off x="1173767" y="7234940"/>
            <a:ext cx="9573359" cy="1486050"/>
            <a:chOff x="5029200" y="3390900"/>
            <a:chExt cx="9573359" cy="1486050"/>
          </a:xfrm>
        </p:grpSpPr>
        <p:sp>
          <p:nvSpPr>
            <p:cNvPr id="165" name="Google Shape;165;p1"/>
            <p:cNvSpPr/>
            <p:nvPr/>
          </p:nvSpPr>
          <p:spPr>
            <a:xfrm>
              <a:off x="5029200" y="3390900"/>
              <a:ext cx="9573359" cy="1066800"/>
            </a:xfrm>
            <a:prstGeom prst="roundRect">
              <a:avLst>
                <a:gd name="adj" fmla="val 50000"/>
              </a:avLst>
            </a:prstGeom>
            <a:solidFill>
              <a:schemeClr val="lt1"/>
            </a:solidFill>
            <a:ln w="12700" cap="flat" cmpd="sng">
              <a:solidFill>
                <a:srgbClr val="C55A11"/>
              </a:solidFill>
              <a:prstDash val="solid"/>
              <a:miter lim="800000"/>
              <a:headEnd type="none" w="sm" len="sm"/>
              <a:tailEnd type="none" w="sm" len="sm"/>
            </a:ln>
          </p:spPr>
          <p:txBody>
            <a:bodyPr spcFirstLastPara="1" wrap="square" lIns="137138" tIns="68550" rIns="137138" bIns="68550" anchor="ctr" anchorCtr="0">
              <a:noAutofit/>
            </a:bodyPr>
            <a:lstStyle/>
            <a:p>
              <a:pPr algn="ctr" defTabSz="1371600">
                <a:buClr>
                  <a:srgbClr val="000000"/>
                </a:buClr>
                <a:buSzPts val="2400"/>
              </a:pPr>
              <a:r>
                <a:rPr lang="en-US" sz="3600" u="sng" kern="0">
                  <a:solidFill>
                    <a:srgbClr val="000000"/>
                  </a:solidFill>
                  <a:latin typeface="Arial"/>
                  <a:ea typeface="Arial"/>
                  <a:cs typeface="Arial"/>
                  <a:sym typeface="Arial"/>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https://kenhgiaovien.com/</a:t>
              </a:r>
              <a:r>
                <a:rPr lang="en-US" sz="3600" kern="0">
                  <a:solidFill>
                    <a:srgbClr val="000000"/>
                  </a:solidFill>
                  <a:latin typeface="Arial"/>
                  <a:ea typeface="Arial"/>
                  <a:cs typeface="Arial"/>
                  <a:sym typeface="Arial"/>
                </a:rPr>
                <a:t> </a:t>
              </a:r>
              <a:endParaRPr sz="2100" kern="0">
                <a:solidFill>
                  <a:srgbClr val="000000"/>
                </a:solidFill>
                <a:latin typeface="Arial"/>
                <a:cs typeface="Arial"/>
                <a:sym typeface="Arial"/>
              </a:endParaRPr>
            </a:p>
          </p:txBody>
        </p:sp>
        <p:pic>
          <p:nvPicPr>
            <p:cNvPr id="166" name="Google Shape;166;p1" descr="A colorful letter g on a black background&#10;&#10;Description automatically generated"/>
            <p:cNvPicPr preferRelativeResize="0"/>
            <p:nvPr/>
          </p:nvPicPr>
          <p:blipFill rotWithShape="1">
            <a:blip r:embed="rId4">
              <a:alphaModFix/>
            </a:blip>
            <a:srcRect/>
            <a:stretch/>
          </p:blipFill>
          <p:spPr>
            <a:xfrm>
              <a:off x="5368288" y="3463290"/>
              <a:ext cx="922020" cy="922020"/>
            </a:xfrm>
            <a:prstGeom prst="rect">
              <a:avLst/>
            </a:prstGeom>
            <a:noFill/>
            <a:ln>
              <a:noFill/>
            </a:ln>
          </p:spPr>
        </p:pic>
        <p:pic>
          <p:nvPicPr>
            <p:cNvPr id="167" name="Google Shape;167;p1"/>
            <p:cNvPicPr preferRelativeResize="0"/>
            <p:nvPr/>
          </p:nvPicPr>
          <p:blipFill rotWithShape="1">
            <a:blip r:embed="rId5">
              <a:alphaModFix/>
            </a:blip>
            <a:srcRect/>
            <a:stretch/>
          </p:blipFill>
          <p:spPr>
            <a:xfrm rot="-1474430">
              <a:off x="13354142" y="3525549"/>
              <a:ext cx="912564" cy="1216752"/>
            </a:xfrm>
            <a:prstGeom prst="rect">
              <a:avLst/>
            </a:prstGeom>
            <a:noFill/>
            <a:ln>
              <a:noFill/>
            </a:ln>
          </p:spPr>
        </p:pic>
      </p:grpSp>
      <p:sp>
        <p:nvSpPr>
          <p:cNvPr id="168" name="Google Shape;168;p1"/>
          <p:cNvSpPr txBox="1"/>
          <p:nvPr/>
        </p:nvSpPr>
        <p:spPr>
          <a:xfrm>
            <a:off x="1225235" y="2694920"/>
            <a:ext cx="12269540" cy="4293422"/>
          </a:xfrm>
          <a:prstGeom prst="rect">
            <a:avLst/>
          </a:prstGeom>
          <a:noFill/>
          <a:ln>
            <a:noFill/>
          </a:ln>
        </p:spPr>
        <p:txBody>
          <a:bodyPr spcFirstLastPara="1" wrap="square" lIns="137138" tIns="68550" rIns="137138" bIns="68550" anchor="t" anchorCtr="0">
            <a:spAutoFit/>
          </a:bodyPr>
          <a:lstStyle/>
          <a:p>
            <a:pPr marL="685835" indent="-685835" algn="just" defTabSz="1371600">
              <a:lnSpc>
                <a:spcPct val="150000"/>
              </a:lnSpc>
              <a:buClr>
                <a:srgbClr val="000000"/>
              </a:buClr>
              <a:buSzPts val="2400"/>
              <a:buFont typeface="Arial"/>
              <a:buChar char="•"/>
            </a:pPr>
            <a:r>
              <a:rPr lang="en-US" sz="3600" kern="0">
                <a:solidFill>
                  <a:srgbClr val="000000"/>
                </a:solidFill>
                <a:latin typeface="Arial"/>
                <a:ea typeface="Arial"/>
                <a:cs typeface="Arial"/>
                <a:sym typeface="Arial"/>
              </a:rPr>
              <a:t>Bài giảng và giáo án này chỉ có duy nhất trên </a:t>
            </a:r>
            <a:r>
              <a:rPr lang="en-US" sz="3600" b="1" kern="0">
                <a:solidFill>
                  <a:srgbClr val="000000"/>
                </a:solidFill>
                <a:latin typeface="Arial"/>
                <a:ea typeface="Arial"/>
                <a:cs typeface="Arial"/>
                <a:sym typeface="Arial"/>
              </a:rPr>
              <a:t>kenhgiaovien.com </a:t>
            </a:r>
            <a:endParaRPr sz="3600" b="1" kern="0">
              <a:solidFill>
                <a:srgbClr val="000000"/>
              </a:solidFill>
              <a:latin typeface="Arial"/>
              <a:ea typeface="Arial"/>
              <a:cs typeface="Arial"/>
              <a:sym typeface="Arial"/>
            </a:endParaRPr>
          </a:p>
          <a:p>
            <a:pPr marL="685835" indent="-685835" algn="just" defTabSz="1371600">
              <a:lnSpc>
                <a:spcPct val="150000"/>
              </a:lnSpc>
              <a:buClr>
                <a:srgbClr val="000000"/>
              </a:buClr>
              <a:buSzPts val="2400"/>
              <a:buFont typeface="Arial"/>
              <a:buChar char="•"/>
            </a:pPr>
            <a:r>
              <a:rPr lang="en-US" sz="3600" kern="0">
                <a:solidFill>
                  <a:srgbClr val="000000"/>
                </a:solidFill>
                <a:latin typeface="Arial"/>
                <a:ea typeface="Arial"/>
                <a:cs typeface="Arial"/>
                <a:sym typeface="Arial"/>
              </a:rPr>
              <a:t>Bất cứ nơi nào đăng bán lại đều là đánh cắp bản quyền và hưởng lợi bất chính trên công sức của giáo viên. </a:t>
            </a:r>
            <a:endParaRPr sz="2100" kern="0">
              <a:solidFill>
                <a:srgbClr val="000000"/>
              </a:solidFill>
              <a:latin typeface="Arial"/>
              <a:cs typeface="Arial"/>
              <a:sym typeface="Arial"/>
            </a:endParaRPr>
          </a:p>
          <a:p>
            <a:pPr marL="685835" indent="-685835" algn="just" defTabSz="1371600">
              <a:lnSpc>
                <a:spcPct val="150000"/>
              </a:lnSpc>
              <a:buClr>
                <a:srgbClr val="000000"/>
              </a:buClr>
              <a:buSzPts val="2400"/>
              <a:buFont typeface="Arial"/>
              <a:buChar char="•"/>
            </a:pPr>
            <a:r>
              <a:rPr lang="en-US" sz="3600" kern="0">
                <a:solidFill>
                  <a:srgbClr val="000000"/>
                </a:solidFill>
                <a:latin typeface="Arial"/>
                <a:ea typeface="Arial"/>
                <a:cs typeface="Arial"/>
                <a:sym typeface="Arial"/>
              </a:rPr>
              <a:t>Vui lòng không tiếp tay cho hành vi xấu.</a:t>
            </a:r>
            <a:endParaRPr sz="2100" kern="0">
              <a:solidFill>
                <a:srgbClr val="000000"/>
              </a:solidFill>
              <a:latin typeface="Arial"/>
              <a:cs typeface="Arial"/>
              <a:sym typeface="Arial"/>
            </a:endParaRPr>
          </a:p>
        </p:txBody>
      </p:sp>
      <p:sp>
        <p:nvSpPr>
          <p:cNvPr id="169" name="Google Shape;169;p1"/>
          <p:cNvSpPr txBox="1"/>
          <p:nvPr/>
        </p:nvSpPr>
        <p:spPr>
          <a:xfrm>
            <a:off x="2146307" y="8793380"/>
            <a:ext cx="7628277" cy="1154102"/>
          </a:xfrm>
          <a:prstGeom prst="rect">
            <a:avLst/>
          </a:prstGeom>
          <a:noFill/>
          <a:ln>
            <a:noFill/>
          </a:ln>
        </p:spPr>
        <p:txBody>
          <a:bodyPr spcFirstLastPara="1" wrap="square" lIns="137138" tIns="68550" rIns="137138" bIns="68550" anchor="t" anchorCtr="0">
            <a:spAutoFit/>
          </a:bodyPr>
          <a:lstStyle/>
          <a:p>
            <a:pPr algn="ctr" defTabSz="1371600">
              <a:buClr>
                <a:srgbClr val="000000"/>
              </a:buClr>
              <a:buSzPts val="4000"/>
            </a:pPr>
            <a:r>
              <a:rPr lang="en-US" sz="6000" kern="0">
                <a:solidFill>
                  <a:srgbClr val="000000"/>
                </a:solidFill>
                <a:latin typeface="Aharoni"/>
                <a:ea typeface="Aharoni"/>
                <a:cs typeface="Aharoni"/>
                <a:sym typeface="Aharoni"/>
              </a:rPr>
              <a:t>Zalo: </a:t>
            </a:r>
            <a:r>
              <a:rPr lang="en-US" sz="6600" b="1" kern="0">
                <a:solidFill>
                  <a:srgbClr val="4EA72E"/>
                </a:solidFill>
                <a:latin typeface="Aharoni"/>
                <a:ea typeface="Aharoni"/>
                <a:cs typeface="Aharoni"/>
                <a:sym typeface="Aharoni"/>
              </a:rPr>
              <a:t>0386 168 725</a:t>
            </a:r>
            <a:endParaRPr sz="6000" b="1" kern="0">
              <a:solidFill>
                <a:srgbClr val="4EA72E"/>
              </a:solidFill>
              <a:latin typeface="Aharoni"/>
              <a:ea typeface="Aharoni"/>
              <a:cs typeface="Aharoni"/>
              <a:sym typeface="Aharoni"/>
            </a:endParaRPr>
          </a:p>
        </p:txBody>
      </p:sp>
      <p:pic>
        <p:nvPicPr>
          <p:cNvPr id="170" name="Google Shape;170;p1"/>
          <p:cNvPicPr preferRelativeResize="0"/>
          <p:nvPr/>
        </p:nvPicPr>
        <p:blipFill rotWithShape="1">
          <a:blip r:embed="rId6">
            <a:alphaModFix/>
          </a:blip>
          <a:srcRect/>
          <a:stretch/>
        </p:blipFill>
        <p:spPr>
          <a:xfrm>
            <a:off x="13081820" y="3209384"/>
            <a:ext cx="4511981" cy="7077617"/>
          </a:xfrm>
          <a:prstGeom prst="rect">
            <a:avLst/>
          </a:prstGeom>
          <a:noFill/>
          <a:ln>
            <a:noFill/>
          </a:ln>
        </p:spPr>
      </p:pic>
    </p:spTree>
    <p:extLst>
      <p:ext uri="{BB962C8B-B14F-4D97-AF65-F5344CB8AC3E}">
        <p14:creationId xmlns:p14="http://schemas.microsoft.com/office/powerpoint/2010/main" val="40130908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FFF6EA"/>
        </a:solidFill>
        <a:effectLst/>
      </p:bgPr>
    </p:bg>
    <p:spTree>
      <p:nvGrpSpPr>
        <p:cNvPr id="1" name=""/>
        <p:cNvGrpSpPr/>
        <p:nvPr/>
      </p:nvGrpSpPr>
      <p:grpSpPr>
        <a:xfrm>
          <a:off x="0" y="0"/>
          <a:ext cx="0" cy="0"/>
          <a:chOff x="0" y="0"/>
          <a:chExt cx="0" cy="0"/>
        </a:xfrm>
      </p:grpSpPr>
      <p:grpSp>
        <p:nvGrpSpPr>
          <p:cNvPr id="2" name="Group 1"/>
          <p:cNvGrpSpPr/>
          <p:nvPr/>
        </p:nvGrpSpPr>
        <p:grpSpPr>
          <a:xfrm>
            <a:off x="3581400" y="825374"/>
            <a:ext cx="11070252" cy="2108326"/>
            <a:chOff x="445865" y="416370"/>
            <a:chExt cx="8674029" cy="2261025"/>
          </a:xfrm>
        </p:grpSpPr>
        <p:sp>
          <p:nvSpPr>
            <p:cNvPr id="15" name="Rounded Rectangle 14"/>
            <p:cNvSpPr/>
            <p:nvPr/>
          </p:nvSpPr>
          <p:spPr>
            <a:xfrm>
              <a:off x="574159" y="599939"/>
              <a:ext cx="8545735" cy="2077456"/>
            </a:xfrm>
            <a:prstGeom prst="roundRect">
              <a:avLst/>
            </a:prstGeom>
            <a:solidFill>
              <a:schemeClr val="tx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ounded Rectangle 15"/>
            <p:cNvSpPr/>
            <p:nvPr/>
          </p:nvSpPr>
          <p:spPr>
            <a:xfrm>
              <a:off x="445865" y="416370"/>
              <a:ext cx="8545735" cy="2077457"/>
            </a:xfrm>
            <a:prstGeom prst="roundRect">
              <a:avLst/>
            </a:prstGeom>
            <a:solidFill>
              <a:srgbClr val="FFF6EA"/>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7" name="TextBox 14"/>
          <p:cNvSpPr txBox="1"/>
          <p:nvPr/>
        </p:nvSpPr>
        <p:spPr>
          <a:xfrm>
            <a:off x="3516535" y="1177020"/>
            <a:ext cx="11028180" cy="1256754"/>
          </a:xfrm>
          <a:prstGeom prst="rect">
            <a:avLst/>
          </a:prstGeom>
        </p:spPr>
        <p:txBody>
          <a:bodyPr wrap="square" lIns="0" tIns="0" rIns="0" bIns="0" rtlCol="0" anchor="t">
            <a:spAutoFit/>
          </a:bodyPr>
          <a:lstStyle/>
          <a:p>
            <a:pPr lvl="0" algn="ctr">
              <a:lnSpc>
                <a:spcPts val="9799"/>
              </a:lnSpc>
            </a:pPr>
            <a:r>
              <a:rPr lang="vi-VN" sz="6999" b="1">
                <a:solidFill>
                  <a:srgbClr val="000000"/>
                </a:solidFill>
                <a:ea typeface="Intro"/>
                <a:cs typeface="Arial" panose="020B0604020202020204" pitchFamily="34" charset="0"/>
                <a:sym typeface="Intro"/>
              </a:rPr>
              <a:t>HƯỚNG DẪN VỀ NHÀ</a:t>
            </a:r>
            <a:endParaRPr kumimoji="0" lang="en-US" sz="6999" b="1" i="0" u="none" strike="noStrike" kern="1200" cap="none" spc="0" normalizeH="0" baseline="0" noProof="0">
              <a:ln>
                <a:noFill/>
              </a:ln>
              <a:solidFill>
                <a:srgbClr val="000000"/>
              </a:solidFill>
              <a:effectLst/>
              <a:uLnTx/>
              <a:uFillTx/>
              <a:latin typeface="Arial" panose="020B0604020202020204" pitchFamily="34" charset="0"/>
              <a:ea typeface="Intro"/>
              <a:cs typeface="Arial" panose="020B0604020202020204" pitchFamily="34" charset="0"/>
              <a:sym typeface="Intro"/>
            </a:endParaRPr>
          </a:p>
        </p:txBody>
      </p:sp>
      <p:grpSp>
        <p:nvGrpSpPr>
          <p:cNvPr id="6" name="Group 6"/>
          <p:cNvGrpSpPr/>
          <p:nvPr/>
        </p:nvGrpSpPr>
        <p:grpSpPr>
          <a:xfrm>
            <a:off x="1300358" y="4305299"/>
            <a:ext cx="6791716" cy="4876801"/>
            <a:chOff x="0" y="0"/>
            <a:chExt cx="5157348" cy="1771366"/>
          </a:xfrm>
        </p:grpSpPr>
        <p:sp>
          <p:nvSpPr>
            <p:cNvPr id="7" name="Freeform 7"/>
            <p:cNvSpPr/>
            <p:nvPr/>
          </p:nvSpPr>
          <p:spPr>
            <a:xfrm>
              <a:off x="0" y="0"/>
              <a:ext cx="5157348" cy="1771366"/>
            </a:xfrm>
            <a:custGeom>
              <a:avLst/>
              <a:gdLst/>
              <a:ahLst/>
              <a:cxnLst/>
              <a:rect l="l" t="t" r="r" b="b"/>
              <a:pathLst>
                <a:path w="5157348" h="1771366">
                  <a:moveTo>
                    <a:pt x="0" y="0"/>
                  </a:moveTo>
                  <a:lnTo>
                    <a:pt x="5157348" y="0"/>
                  </a:lnTo>
                  <a:lnTo>
                    <a:pt x="5157348" y="1771366"/>
                  </a:lnTo>
                  <a:lnTo>
                    <a:pt x="0" y="1771366"/>
                  </a:lnTo>
                  <a:close/>
                </a:path>
              </a:pathLst>
            </a:custGeom>
            <a:solidFill>
              <a:srgbClr val="FFFFFF"/>
            </a:solidFill>
            <a:ln w="95250" cap="sq">
              <a:solidFill>
                <a:srgbClr val="383E48"/>
              </a:solidFill>
              <a:prstDash val="solid"/>
              <a:miter/>
            </a:ln>
          </p:spPr>
        </p:sp>
        <p:sp>
          <p:nvSpPr>
            <p:cNvPr id="8" name="TextBox 8"/>
            <p:cNvSpPr txBox="1"/>
            <p:nvPr/>
          </p:nvSpPr>
          <p:spPr>
            <a:xfrm>
              <a:off x="0" y="-38100"/>
              <a:ext cx="5157348" cy="1809466"/>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 name="Rectangle 18"/>
          <p:cNvSpPr/>
          <p:nvPr/>
        </p:nvSpPr>
        <p:spPr>
          <a:xfrm>
            <a:off x="1757558" y="5083243"/>
            <a:ext cx="5638800" cy="2041456"/>
          </a:xfrm>
          <a:prstGeom prst="rect">
            <a:avLst/>
          </a:prstGeom>
        </p:spPr>
        <p:txBody>
          <a:bodyPr wrap="square">
            <a:spAutoFit/>
          </a:bodyPr>
          <a:lstStyle/>
          <a:p>
            <a:pPr marL="685800" lvl="0" indent="-685800" algn="just">
              <a:lnSpc>
                <a:spcPct val="150000"/>
              </a:lnSpc>
              <a:buFont typeface="Arial" panose="020B0604020202020204" pitchFamily="34" charset="0"/>
              <a:buChar char="•"/>
            </a:pPr>
            <a:r>
              <a:rPr lang="en-US" sz="4500" smtClean="0">
                <a:solidFill>
                  <a:prstClr val="black"/>
                </a:solidFill>
                <a:latin typeface="Arial" panose="020B0604020202020204" pitchFamily="34" charset="0"/>
                <a:cs typeface="Arial" panose="020B0604020202020204" pitchFamily="34" charset="0"/>
              </a:rPr>
              <a:t>Ghi </a:t>
            </a:r>
            <a:r>
              <a:rPr lang="en-US" sz="4500">
                <a:solidFill>
                  <a:prstClr val="black"/>
                </a:solidFill>
                <a:latin typeface="Arial" panose="020B0604020202020204" pitchFamily="34" charset="0"/>
                <a:cs typeface="Arial" panose="020B0604020202020204" pitchFamily="34" charset="0"/>
              </a:rPr>
              <a:t>nhớ kiến thức trong bài. </a:t>
            </a:r>
            <a:endParaRPr lang="en-US" sz="4500" smtClean="0">
              <a:solidFill>
                <a:prstClr val="black"/>
              </a:solidFill>
              <a:latin typeface="Arial" panose="020B0604020202020204" pitchFamily="34" charset="0"/>
              <a:cs typeface="Arial" panose="020B0604020202020204" pitchFamily="34" charset="0"/>
            </a:endParaRPr>
          </a:p>
        </p:txBody>
      </p:sp>
      <p:grpSp>
        <p:nvGrpSpPr>
          <p:cNvPr id="12" name="Group 6"/>
          <p:cNvGrpSpPr/>
          <p:nvPr/>
        </p:nvGrpSpPr>
        <p:grpSpPr>
          <a:xfrm>
            <a:off x="10205842" y="4305298"/>
            <a:ext cx="6791716" cy="4876801"/>
            <a:chOff x="0" y="0"/>
            <a:chExt cx="5157348" cy="1771366"/>
          </a:xfrm>
        </p:grpSpPr>
        <p:sp>
          <p:nvSpPr>
            <p:cNvPr id="13" name="Freeform 7"/>
            <p:cNvSpPr/>
            <p:nvPr/>
          </p:nvSpPr>
          <p:spPr>
            <a:xfrm>
              <a:off x="0" y="0"/>
              <a:ext cx="5157348" cy="1771366"/>
            </a:xfrm>
            <a:custGeom>
              <a:avLst/>
              <a:gdLst/>
              <a:ahLst/>
              <a:cxnLst/>
              <a:rect l="l" t="t" r="r" b="b"/>
              <a:pathLst>
                <a:path w="5157348" h="1771366">
                  <a:moveTo>
                    <a:pt x="0" y="0"/>
                  </a:moveTo>
                  <a:lnTo>
                    <a:pt x="5157348" y="0"/>
                  </a:lnTo>
                  <a:lnTo>
                    <a:pt x="5157348" y="1771366"/>
                  </a:lnTo>
                  <a:lnTo>
                    <a:pt x="0" y="1771366"/>
                  </a:lnTo>
                  <a:close/>
                </a:path>
              </a:pathLst>
            </a:custGeom>
            <a:solidFill>
              <a:srgbClr val="FFFFFF"/>
            </a:solidFill>
            <a:ln w="95250" cap="sq">
              <a:solidFill>
                <a:srgbClr val="383E48"/>
              </a:solidFill>
              <a:prstDash val="solid"/>
              <a:miter/>
            </a:ln>
          </p:spPr>
        </p:sp>
        <p:sp>
          <p:nvSpPr>
            <p:cNvPr id="18" name="TextBox 8"/>
            <p:cNvSpPr txBox="1"/>
            <p:nvPr/>
          </p:nvSpPr>
          <p:spPr>
            <a:xfrm>
              <a:off x="0" y="-38100"/>
              <a:ext cx="5157348" cy="1809466"/>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 name="Rectangle 2"/>
          <p:cNvSpPr/>
          <p:nvPr/>
        </p:nvSpPr>
        <p:spPr>
          <a:xfrm>
            <a:off x="11125200" y="5083243"/>
            <a:ext cx="4953000" cy="3208571"/>
          </a:xfrm>
          <a:prstGeom prst="rect">
            <a:avLst/>
          </a:prstGeom>
        </p:spPr>
        <p:txBody>
          <a:bodyPr wrap="square">
            <a:spAutoFit/>
          </a:bodyPr>
          <a:lstStyle/>
          <a:p>
            <a:pPr marL="685800" lvl="0" indent="-685800" algn="just">
              <a:lnSpc>
                <a:spcPct val="150000"/>
              </a:lnSpc>
              <a:buFont typeface="Arial" panose="020B0604020202020204" pitchFamily="34" charset="0"/>
              <a:buChar char="•"/>
            </a:pPr>
            <a:r>
              <a:rPr lang="en-US" sz="4500">
                <a:solidFill>
                  <a:prstClr val="black"/>
                </a:solidFill>
                <a:latin typeface="Arial" panose="020B0604020202020204" pitchFamily="34" charset="0"/>
                <a:cs typeface="Arial" panose="020B0604020202020204" pitchFamily="34" charset="0"/>
              </a:rPr>
              <a:t>Hoàn thành các bài tập trong </a:t>
            </a:r>
            <a:r>
              <a:rPr lang="en-US" sz="4500" smtClean="0">
                <a:solidFill>
                  <a:prstClr val="black"/>
                </a:solidFill>
                <a:latin typeface="Arial" panose="020B0604020202020204" pitchFamily="34" charset="0"/>
                <a:cs typeface="Arial" panose="020B0604020202020204" pitchFamily="34" charset="0"/>
              </a:rPr>
              <a:t>SBT.</a:t>
            </a:r>
            <a:endParaRPr lang="en-US" sz="4500">
              <a:solidFill>
                <a:prstClr val="black"/>
              </a:solidFill>
              <a:latin typeface="Arial" panose="020B0604020202020204" pitchFamily="34" charset="0"/>
              <a:cs typeface="Arial" panose="020B0604020202020204" pitchFamily="34" charset="0"/>
            </a:endParaRPr>
          </a:p>
        </p:txBody>
      </p:sp>
      <p:sp>
        <p:nvSpPr>
          <p:cNvPr id="21" name="Freeform 63"/>
          <p:cNvSpPr/>
          <p:nvPr/>
        </p:nvSpPr>
        <p:spPr>
          <a:xfrm rot="4244569">
            <a:off x="6870385" y="6207659"/>
            <a:ext cx="1893940" cy="2691645"/>
          </a:xfrm>
          <a:custGeom>
            <a:avLst/>
            <a:gdLst/>
            <a:ahLst/>
            <a:cxnLst/>
            <a:rect l="l" t="t" r="r" b="b"/>
            <a:pathLst>
              <a:path w="1893940" h="2691645">
                <a:moveTo>
                  <a:pt x="0" y="0"/>
                </a:moveTo>
                <a:lnTo>
                  <a:pt x="1893940" y="0"/>
                </a:lnTo>
                <a:lnTo>
                  <a:pt x="1893940" y="2691646"/>
                </a:lnTo>
                <a:lnTo>
                  <a:pt x="0" y="2691646"/>
                </a:lnTo>
                <a:lnTo>
                  <a:pt x="0" y="0"/>
                </a:lnTo>
                <a:close/>
              </a:path>
            </a:pathLst>
          </a:custGeom>
          <a:blipFill>
            <a:blip r:embed="rId2">
              <a:extLst>
                <a:ext uri="{96DAC541-7B7A-43D3-8B79-37D633B846F1}">
                  <asvg:svgBlip xmlns="" xmlns:asvg="http://schemas.microsoft.com/office/drawing/2016/SVG/main" r:embed="rId5"/>
                </a:ext>
              </a:extLst>
            </a:blip>
            <a:stretch>
              <a:fillRect/>
            </a:stretch>
          </a:blipFill>
        </p:spPr>
      </p:sp>
      <p:sp>
        <p:nvSpPr>
          <p:cNvPr id="22" name="Freeform 12"/>
          <p:cNvSpPr/>
          <p:nvPr/>
        </p:nvSpPr>
        <p:spPr>
          <a:xfrm>
            <a:off x="15838423" y="7741889"/>
            <a:ext cx="1398913" cy="1913936"/>
          </a:xfrm>
          <a:custGeom>
            <a:avLst/>
            <a:gdLst/>
            <a:ahLst/>
            <a:cxnLst/>
            <a:rect l="l" t="t" r="r" b="b"/>
            <a:pathLst>
              <a:path w="1398913" h="1913936">
                <a:moveTo>
                  <a:pt x="0" y="0"/>
                </a:moveTo>
                <a:lnTo>
                  <a:pt x="1398913" y="0"/>
                </a:lnTo>
                <a:lnTo>
                  <a:pt x="1398913" y="1913936"/>
                </a:lnTo>
                <a:lnTo>
                  <a:pt x="0" y="1913936"/>
                </a:lnTo>
                <a:lnTo>
                  <a:pt x="0" y="0"/>
                </a:lnTo>
                <a:close/>
              </a:path>
            </a:pathLst>
          </a:custGeom>
          <a:blipFill>
            <a:blip r:embed="rId6">
              <a:extLst>
                <a:ext uri="{96DAC541-7B7A-43D3-8B79-37D633B846F1}">
                  <asvg:svgBlip xmlns="" xmlns:asvg="http://schemas.microsoft.com/office/drawing/2016/SVG/main" r:embed="rId9"/>
                </a:ext>
              </a:extLst>
            </a:blip>
            <a:stretch>
              <a:fillRect/>
            </a:stretch>
          </a:blipFill>
        </p:spPr>
      </p:sp>
    </p:spTree>
    <p:extLst>
      <p:ext uri="{BB962C8B-B14F-4D97-AF65-F5344CB8AC3E}">
        <p14:creationId xmlns:p14="http://schemas.microsoft.com/office/powerpoint/2010/main" val="2056529465"/>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ppt_x"/>
                                          </p:val>
                                        </p:tav>
                                        <p:tav tm="100000">
                                          <p:val>
                                            <p:strVal val="#ppt_x"/>
                                          </p:val>
                                        </p:tav>
                                      </p:tavLst>
                                    </p:anim>
                                    <p:anim calcmode="lin" valueType="num">
                                      <p:cBhvr additive="base">
                                        <p:cTn id="16" dur="500" fill="hold"/>
                                        <p:tgtEl>
                                          <p:spTgt spid="19"/>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2" presetClass="entr" presetSubtype="4"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fill="hold"/>
                                        <p:tgtEl>
                                          <p:spTgt spid="12"/>
                                        </p:tgtEl>
                                        <p:attrNameLst>
                                          <p:attrName>ppt_x</p:attrName>
                                        </p:attrNameLst>
                                      </p:cBhvr>
                                      <p:tavLst>
                                        <p:tav tm="0">
                                          <p:val>
                                            <p:strVal val="#ppt_x"/>
                                          </p:val>
                                        </p:tav>
                                        <p:tav tm="100000">
                                          <p:val>
                                            <p:strVal val="#ppt_x"/>
                                          </p:val>
                                        </p:tav>
                                      </p:tavLst>
                                    </p:anim>
                                    <p:anim calcmode="lin" valueType="num">
                                      <p:cBhvr additive="base">
                                        <p:cTn id="21" dur="500" fill="hold"/>
                                        <p:tgtEl>
                                          <p:spTgt spid="12"/>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22"/>
                                        </p:tgtEl>
                                        <p:attrNameLst>
                                          <p:attrName>style.visibility</p:attrName>
                                        </p:attrNameLst>
                                      </p:cBhvr>
                                      <p:to>
                                        <p:strVal val="visible"/>
                                      </p:to>
                                    </p:set>
                                    <p:anim calcmode="lin" valueType="num">
                                      <p:cBhvr additive="base">
                                        <p:cTn id="24" dur="500" fill="hold"/>
                                        <p:tgtEl>
                                          <p:spTgt spid="22"/>
                                        </p:tgtEl>
                                        <p:attrNameLst>
                                          <p:attrName>ppt_x</p:attrName>
                                        </p:attrNameLst>
                                      </p:cBhvr>
                                      <p:tavLst>
                                        <p:tav tm="0">
                                          <p:val>
                                            <p:strVal val="#ppt_x"/>
                                          </p:val>
                                        </p:tav>
                                        <p:tav tm="100000">
                                          <p:val>
                                            <p:strVal val="#ppt_x"/>
                                          </p:val>
                                        </p:tav>
                                      </p:tavLst>
                                    </p:anim>
                                    <p:anim calcmode="lin" valueType="num">
                                      <p:cBhvr additive="base">
                                        <p:cTn id="25" dur="500" fill="hold"/>
                                        <p:tgtEl>
                                          <p:spTgt spid="22"/>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3"/>
                                        </p:tgtEl>
                                        <p:attrNameLst>
                                          <p:attrName>style.visibility</p:attrName>
                                        </p:attrNameLst>
                                      </p:cBhvr>
                                      <p:to>
                                        <p:strVal val="visible"/>
                                      </p:to>
                                    </p:set>
                                    <p:anim calcmode="lin" valueType="num">
                                      <p:cBhvr additive="base">
                                        <p:cTn id="28" dur="500" fill="hold"/>
                                        <p:tgtEl>
                                          <p:spTgt spid="3"/>
                                        </p:tgtEl>
                                        <p:attrNameLst>
                                          <p:attrName>ppt_x</p:attrName>
                                        </p:attrNameLst>
                                      </p:cBhvr>
                                      <p:tavLst>
                                        <p:tav tm="0">
                                          <p:val>
                                            <p:strVal val="#ppt_x"/>
                                          </p:val>
                                        </p:tav>
                                        <p:tav tm="100000">
                                          <p:val>
                                            <p:strVal val="#ppt_x"/>
                                          </p:val>
                                        </p:tav>
                                      </p:tavLst>
                                    </p:anim>
                                    <p:anim calcmode="lin" valueType="num">
                                      <p:cBhvr additive="base">
                                        <p:cTn id="2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3" grpId="0"/>
    </p:bld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FFF6EA"/>
        </a:solidFill>
        <a:effectLst/>
      </p:bgPr>
    </p:bg>
    <p:spTree>
      <p:nvGrpSpPr>
        <p:cNvPr id="1" name=""/>
        <p:cNvGrpSpPr/>
        <p:nvPr/>
      </p:nvGrpSpPr>
      <p:grpSpPr>
        <a:xfrm>
          <a:off x="0" y="0"/>
          <a:ext cx="0" cy="0"/>
          <a:chOff x="0" y="0"/>
          <a:chExt cx="0" cy="0"/>
        </a:xfrm>
      </p:grpSpPr>
      <p:sp>
        <p:nvSpPr>
          <p:cNvPr id="30" name="Rounded Rectangle 29"/>
          <p:cNvSpPr/>
          <p:nvPr/>
        </p:nvSpPr>
        <p:spPr>
          <a:xfrm>
            <a:off x="938177" y="1237243"/>
            <a:ext cx="11558623" cy="1503945"/>
          </a:xfrm>
          <a:prstGeom prst="roundRect">
            <a:avLst/>
          </a:prstGeom>
          <a:solidFill>
            <a:schemeClr val="tx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Rounded Rectangle 30"/>
          <p:cNvSpPr/>
          <p:nvPr/>
        </p:nvSpPr>
        <p:spPr>
          <a:xfrm>
            <a:off x="698241" y="1028700"/>
            <a:ext cx="11558623" cy="1503945"/>
          </a:xfrm>
          <a:prstGeom prst="roundRect">
            <a:avLst/>
          </a:prstGeom>
          <a:solidFill>
            <a:srgbClr val="FFF6EA"/>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TextBox 14"/>
          <p:cNvSpPr txBox="1"/>
          <p:nvPr/>
        </p:nvSpPr>
        <p:spPr>
          <a:xfrm>
            <a:off x="4214777" y="1068958"/>
            <a:ext cx="3809554" cy="1166473"/>
          </a:xfrm>
          <a:prstGeom prst="rect">
            <a:avLst/>
          </a:prstGeom>
        </p:spPr>
        <p:txBody>
          <a:bodyPr wrap="square" lIns="0" tIns="0" rIns="0" bIns="0" rtlCol="0" anchor="t">
            <a:spAutoFit/>
          </a:bodyPr>
          <a:lstStyle/>
          <a:p>
            <a:pPr marL="0" marR="0" lvl="0" indent="0" algn="ctr" defTabSz="914400" rtl="0" eaLnBrk="1" fontAlgn="auto" latinLnBrk="0" hangingPunct="1">
              <a:lnSpc>
                <a:spcPts val="9799"/>
              </a:lnSpc>
              <a:spcBef>
                <a:spcPts val="0"/>
              </a:spcBef>
              <a:spcAft>
                <a:spcPts val="0"/>
              </a:spcAft>
              <a:buClrTx/>
              <a:buSzTx/>
              <a:buFontTx/>
              <a:buNone/>
              <a:tabLst/>
              <a:defRPr/>
            </a:pPr>
            <a:r>
              <a:rPr kumimoji="0" lang="en-US" sz="6999" b="0" i="0" u="none" strike="noStrike" kern="1200" cap="none" spc="0" normalizeH="0" baseline="0" noProof="0">
                <a:ln>
                  <a:noFill/>
                </a:ln>
                <a:solidFill>
                  <a:srgbClr val="000000"/>
                </a:solidFill>
                <a:effectLst/>
                <a:uLnTx/>
                <a:uFillTx/>
                <a:latin typeface="Intro"/>
                <a:ea typeface="Intro"/>
                <a:cs typeface="Intro"/>
                <a:sym typeface="Intro"/>
              </a:rPr>
              <a:t>MATHS</a:t>
            </a:r>
          </a:p>
        </p:txBody>
      </p:sp>
      <p:grpSp>
        <p:nvGrpSpPr>
          <p:cNvPr id="33" name="Group 6"/>
          <p:cNvGrpSpPr/>
          <p:nvPr/>
        </p:nvGrpSpPr>
        <p:grpSpPr>
          <a:xfrm>
            <a:off x="-646902" y="2340131"/>
            <a:ext cx="19581804" cy="7106657"/>
            <a:chOff x="0" y="0"/>
            <a:chExt cx="5157348" cy="1771366"/>
          </a:xfrm>
        </p:grpSpPr>
        <p:sp>
          <p:nvSpPr>
            <p:cNvPr id="34" name="Freeform 7"/>
            <p:cNvSpPr/>
            <p:nvPr/>
          </p:nvSpPr>
          <p:spPr>
            <a:xfrm>
              <a:off x="0" y="0"/>
              <a:ext cx="5157348" cy="1771366"/>
            </a:xfrm>
            <a:custGeom>
              <a:avLst/>
              <a:gdLst/>
              <a:ahLst/>
              <a:cxnLst/>
              <a:rect l="l" t="t" r="r" b="b"/>
              <a:pathLst>
                <a:path w="5157348" h="1771366">
                  <a:moveTo>
                    <a:pt x="0" y="0"/>
                  </a:moveTo>
                  <a:lnTo>
                    <a:pt x="5157348" y="0"/>
                  </a:lnTo>
                  <a:lnTo>
                    <a:pt x="5157348" y="1771366"/>
                  </a:lnTo>
                  <a:lnTo>
                    <a:pt x="0" y="1771366"/>
                  </a:lnTo>
                  <a:close/>
                </a:path>
              </a:pathLst>
            </a:custGeom>
            <a:solidFill>
              <a:srgbClr val="FFFFFF"/>
            </a:solidFill>
            <a:ln w="95250" cap="sq">
              <a:solidFill>
                <a:srgbClr val="383E48"/>
              </a:solidFill>
              <a:prstDash val="solid"/>
              <a:miter/>
            </a:ln>
          </p:spPr>
        </p:sp>
        <p:sp>
          <p:nvSpPr>
            <p:cNvPr id="35" name="TextBox 8"/>
            <p:cNvSpPr txBox="1"/>
            <p:nvPr/>
          </p:nvSpPr>
          <p:spPr>
            <a:xfrm>
              <a:off x="0" y="-38100"/>
              <a:ext cx="5157348" cy="1809466"/>
            </a:xfrm>
            <a:prstGeom prst="rect">
              <a:avLst/>
            </a:prstGeom>
          </p:spPr>
          <p:txBody>
            <a:bodyPr lIns="50800" tIns="50800" rIns="50800" bIns="50800" rtlCol="0" anchor="ctr"/>
            <a:lstStyle/>
            <a:p>
              <a:pPr algn="ctr">
                <a:lnSpc>
                  <a:spcPts val="2659"/>
                </a:lnSpc>
                <a:spcBef>
                  <a:spcPct val="0"/>
                </a:spcBef>
              </a:pPr>
              <a:endParaRPr/>
            </a:p>
          </p:txBody>
        </p:sp>
      </p:grpSp>
      <p:sp>
        <p:nvSpPr>
          <p:cNvPr id="29" name="Google Shape;1025;p38"/>
          <p:cNvSpPr txBox="1">
            <a:spLocks/>
          </p:cNvSpPr>
          <p:nvPr/>
        </p:nvSpPr>
        <p:spPr>
          <a:xfrm>
            <a:off x="457200" y="3324300"/>
            <a:ext cx="12998400" cy="5172000"/>
          </a:xfrm>
          <a:prstGeom prst="rect">
            <a:avLst/>
          </a:prstGeom>
        </p:spPr>
        <p:txBody>
          <a:bodyPr spcFirstLastPara="1" wrap="square" lIns="180000" tIns="182850" rIns="180000" bIns="18285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l">
              <a:lnSpc>
                <a:spcPct val="150000"/>
              </a:lnSpc>
            </a:pPr>
            <a:r>
              <a:rPr lang="en-US" sz="8800" b="1">
                <a:solidFill>
                  <a:prstClr val="black"/>
                </a:solidFill>
                <a:latin typeface="Arial" panose="020B0604020202020204" pitchFamily="34" charset="0"/>
                <a:cs typeface="Arial" panose="020B0604020202020204" pitchFamily="34" charset="0"/>
              </a:rPr>
              <a:t>HẸN GẶP LẠI CÁC EM TRONG </a:t>
            </a:r>
            <a:r>
              <a:rPr lang="en-US" sz="8800" b="1" smtClean="0">
                <a:solidFill>
                  <a:prstClr val="black"/>
                </a:solidFill>
                <a:latin typeface="Arial" panose="020B0604020202020204" pitchFamily="34" charset="0"/>
                <a:cs typeface="Arial" panose="020B0604020202020204" pitchFamily="34" charset="0"/>
              </a:rPr>
              <a:t>BUỔI </a:t>
            </a:r>
            <a:r>
              <a:rPr lang="en-US" sz="8800" b="1">
                <a:solidFill>
                  <a:prstClr val="black"/>
                </a:solidFill>
                <a:latin typeface="Arial" panose="020B0604020202020204" pitchFamily="34" charset="0"/>
                <a:cs typeface="Arial" panose="020B0604020202020204" pitchFamily="34" charset="0"/>
              </a:rPr>
              <a:t>HỌC HÔM SAU!</a:t>
            </a:r>
          </a:p>
        </p:txBody>
      </p:sp>
      <p:sp>
        <p:nvSpPr>
          <p:cNvPr id="36" name="Freeform 27"/>
          <p:cNvSpPr/>
          <p:nvPr/>
        </p:nvSpPr>
        <p:spPr>
          <a:xfrm>
            <a:off x="14701076" y="1257300"/>
            <a:ext cx="2808915" cy="5401759"/>
          </a:xfrm>
          <a:custGeom>
            <a:avLst/>
            <a:gdLst/>
            <a:ahLst/>
            <a:cxnLst/>
            <a:rect l="l" t="t" r="r" b="b"/>
            <a:pathLst>
              <a:path w="2808915" h="5401759">
                <a:moveTo>
                  <a:pt x="0" y="0"/>
                </a:moveTo>
                <a:lnTo>
                  <a:pt x="2808915" y="0"/>
                </a:lnTo>
                <a:lnTo>
                  <a:pt x="2808915" y="5401759"/>
                </a:lnTo>
                <a:lnTo>
                  <a:pt x="0" y="5401759"/>
                </a:lnTo>
                <a:lnTo>
                  <a:pt x="0" y="0"/>
                </a:lnTo>
                <a:close/>
              </a:path>
            </a:pathLst>
          </a:custGeom>
          <a:blipFill>
            <a:blip r:embed="rId2">
              <a:extLst>
                <a:ext uri="{96DAC541-7B7A-43D3-8B79-37D633B846F1}">
                  <asvg:svgBlip xmlns="" xmlns:asvg="http://schemas.microsoft.com/office/drawing/2016/SVG/main" r:embed="rId5"/>
                </a:ext>
              </a:extLst>
            </a:blip>
            <a:stretch>
              <a:fillRect/>
            </a:stretch>
          </a:blipFill>
        </p:spPr>
      </p:sp>
      <p:sp>
        <p:nvSpPr>
          <p:cNvPr id="37" name="Freeform 17"/>
          <p:cNvSpPr/>
          <p:nvPr/>
        </p:nvSpPr>
        <p:spPr>
          <a:xfrm>
            <a:off x="11258609" y="8081157"/>
            <a:ext cx="1996509" cy="1996509"/>
          </a:xfrm>
          <a:custGeom>
            <a:avLst/>
            <a:gdLst/>
            <a:ahLst/>
            <a:cxnLst/>
            <a:rect l="l" t="t" r="r" b="b"/>
            <a:pathLst>
              <a:path w="1996509" h="1996509">
                <a:moveTo>
                  <a:pt x="0" y="0"/>
                </a:moveTo>
                <a:lnTo>
                  <a:pt x="1996509" y="0"/>
                </a:lnTo>
                <a:lnTo>
                  <a:pt x="1996509" y="1996510"/>
                </a:lnTo>
                <a:lnTo>
                  <a:pt x="0" y="1996510"/>
                </a:lnTo>
                <a:lnTo>
                  <a:pt x="0" y="0"/>
                </a:lnTo>
                <a:close/>
              </a:path>
            </a:pathLst>
          </a:custGeom>
          <a:blipFill>
            <a:blip r:embed="rId6">
              <a:extLst>
                <a:ext uri="{96DAC541-7B7A-43D3-8B79-37D633B846F1}">
                  <asvg:svgBlip xmlns="" xmlns:asvg="http://schemas.microsoft.com/office/drawing/2016/SVG/main" r:embed="rId19"/>
                </a:ext>
              </a:extLst>
            </a:blip>
            <a:stretch>
              <a:fillRect/>
            </a:stretch>
          </a:blipFill>
        </p:spPr>
      </p:sp>
    </p:spTree>
  </p:cSld>
  <p:clrMapOvr>
    <a:masterClrMapping/>
  </p:clrMapOvr>
  <p:transition spd="med">
    <p:wheel spokes="1"/>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6EA"/>
        </a:solidFill>
        <a:effectLst/>
      </p:bgPr>
    </p:bg>
    <p:spTree>
      <p:nvGrpSpPr>
        <p:cNvPr id="1" name=""/>
        <p:cNvGrpSpPr/>
        <p:nvPr/>
      </p:nvGrpSpPr>
      <p:grpSpPr>
        <a:xfrm>
          <a:off x="0" y="0"/>
          <a:ext cx="0" cy="0"/>
          <a:chOff x="0" y="0"/>
          <a:chExt cx="0" cy="0"/>
        </a:xfrm>
      </p:grpSpPr>
      <p:sp>
        <p:nvSpPr>
          <p:cNvPr id="2" name="Rectangle 1"/>
          <p:cNvSpPr/>
          <p:nvPr/>
        </p:nvSpPr>
        <p:spPr>
          <a:xfrm>
            <a:off x="990600" y="190500"/>
            <a:ext cx="10820400" cy="677108"/>
          </a:xfrm>
          <a:prstGeom prst="rect">
            <a:avLst/>
          </a:prstGeom>
        </p:spPr>
        <p:txBody>
          <a:bodyPr wrap="square">
            <a:spAutoFit/>
          </a:bodyPr>
          <a:lstStyle/>
          <a:p>
            <a:pPr lvl="0" algn="just">
              <a:spcBef>
                <a:spcPts val="300"/>
              </a:spcBef>
              <a:spcAft>
                <a:spcPts val="300"/>
              </a:spcAft>
            </a:pPr>
            <a:r>
              <a:rPr lang="vi-VN" sz="3800" b="1">
                <a:solidFill>
                  <a:prstClr val="black"/>
                </a:solidFill>
                <a:ea typeface="SimSun" panose="02010600030101010101" pitchFamily="2" charset="-122"/>
                <a:cs typeface="Times New Roman" panose="02020603050405020304" pitchFamily="18" charset="0"/>
              </a:rPr>
              <a:t>Câu 2. </a:t>
            </a:r>
            <a:r>
              <a:rPr lang="vi-VN" sz="3800">
                <a:solidFill>
                  <a:prstClr val="black"/>
                </a:solidFill>
                <a:ea typeface="SimSun" panose="02010600030101010101" pitchFamily="2" charset="-122"/>
                <a:cs typeface="Times New Roman" panose="02020603050405020304" pitchFamily="18" charset="0"/>
              </a:rPr>
              <a:t>Điền vào chỗ trống cho phù hợp:</a:t>
            </a:r>
            <a:endParaRPr kumimoji="0" lang="en-US" sz="3800" i="0" u="none" strike="noStrike" kern="1200" cap="none" spc="0" normalizeH="0" baseline="0" noProof="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5" name="Rectangle 4"/>
              <p:cNvSpPr/>
              <p:nvPr/>
            </p:nvSpPr>
            <p:spPr>
              <a:xfrm>
                <a:off x="3581400" y="7775056"/>
                <a:ext cx="14097000" cy="2397644"/>
              </a:xfrm>
              <a:prstGeom prst="rect">
                <a:avLst/>
              </a:prstGeom>
            </p:spPr>
            <p:txBody>
              <a:bodyPr wrap="square">
                <a:spAutoFit/>
              </a:bodyPr>
              <a:lstStyle/>
              <a:p>
                <a:pPr algn="just">
                  <a:lnSpc>
                    <a:spcPct val="150000"/>
                  </a:lnSpc>
                </a:pPr>
                <a:r>
                  <a:rPr lang="da-DK" sz="3800" i="1" smtClean="0">
                    <a:latin typeface="Arial" panose="020B0604020202020204" pitchFamily="34" charset="0"/>
                    <a:ea typeface="Calibri" panose="020F0502020204030204" pitchFamily="34" charset="0"/>
                    <a:cs typeface="Arial" panose="020B0604020202020204" pitchFamily="34" charset="0"/>
                  </a:rPr>
                  <a:t>Hình nón</a:t>
                </a:r>
                <a:r>
                  <a:rPr lang="en-US" sz="3800" smtClean="0">
                    <a:latin typeface="Arial" panose="020B0604020202020204" pitchFamily="34" charset="0"/>
                    <a:ea typeface="Calibri" panose="020F0502020204030204" pitchFamily="34" charset="0"/>
                    <a:cs typeface="Arial" panose="020B0604020202020204" pitchFamily="34" charset="0"/>
                  </a:rPr>
                  <a:t>: </a:t>
                </a:r>
                <a:r>
                  <a:rPr lang="da-DK" sz="3800" smtClean="0">
                    <a:effectLst/>
                    <a:latin typeface="Arial" panose="020B0604020202020204" pitchFamily="34" charset="0"/>
                    <a:ea typeface="Calibri" panose="020F0502020204030204" pitchFamily="34" charset="0"/>
                    <a:cs typeface="Arial" panose="020B0604020202020204" pitchFamily="34" charset="0"/>
                  </a:rPr>
                  <a:t>(1) – </a:t>
                </a:r>
                <a:r>
                  <a:rPr lang="da-DK" sz="3800">
                    <a:effectLst/>
                    <a:latin typeface="Arial" panose="020B0604020202020204" pitchFamily="34" charset="0"/>
                    <a:ea typeface="Calibri" panose="020F0502020204030204" pitchFamily="34" charset="0"/>
                    <a:cs typeface="Arial" panose="020B0604020202020204" pitchFamily="34" charset="0"/>
                  </a:rPr>
                  <a:t>Đáy; (2) – bán kính; (3) – Đỉnh; (4) – đường sinh; </a:t>
                </a:r>
                <a:endParaRPr lang="da-DK" sz="3800" smtClean="0">
                  <a:effectLst/>
                  <a:latin typeface="Arial" panose="020B0604020202020204" pitchFamily="34" charset="0"/>
                  <a:ea typeface="Calibri" panose="020F0502020204030204" pitchFamily="34" charset="0"/>
                  <a:cs typeface="Arial" panose="020B0604020202020204" pitchFamily="34" charset="0"/>
                </a:endParaRPr>
              </a:p>
              <a:p>
                <a:pPr algn="just">
                  <a:lnSpc>
                    <a:spcPct val="130000"/>
                  </a:lnSpc>
                </a:pPr>
                <a14:m>
                  <m:oMathPara xmlns:m="http://schemas.openxmlformats.org/officeDocument/2006/math">
                    <m:oMathParaPr>
                      <m:jc m:val="left"/>
                    </m:oMathParaPr>
                    <m:oMath xmlns:m="http://schemas.openxmlformats.org/officeDocument/2006/math">
                      <m:r>
                        <m:rPr>
                          <m:nor/>
                        </m:rPr>
                        <a:rPr lang="da-DK" sz="3800">
                          <a:latin typeface="Arial" panose="020B0604020202020204" pitchFamily="34" charset="0"/>
                          <a:ea typeface="Calibri" panose="020F0502020204030204" pitchFamily="34" charset="0"/>
                          <a:cs typeface="Arial" panose="020B0604020202020204" pitchFamily="34" charset="0"/>
                        </a:rPr>
                        <m:t>(5) – </m:t>
                      </m:r>
                      <m:r>
                        <m:rPr>
                          <m:nor/>
                        </m:rPr>
                        <a:rPr lang="da-DK" sz="3800">
                          <a:latin typeface="Arial" panose="020B0604020202020204" pitchFamily="34" charset="0"/>
                          <a:ea typeface="Calibri" panose="020F0502020204030204" pitchFamily="34" charset="0"/>
                          <a:cs typeface="Arial" panose="020B0604020202020204" pitchFamily="34" charset="0"/>
                        </a:rPr>
                        <m:t>chi</m:t>
                      </m:r>
                      <m:r>
                        <m:rPr>
                          <m:nor/>
                        </m:rPr>
                        <a:rPr lang="da-DK" sz="3800">
                          <a:latin typeface="Arial" panose="020B0604020202020204" pitchFamily="34" charset="0"/>
                          <a:ea typeface="Calibri" panose="020F0502020204030204" pitchFamily="34" charset="0"/>
                          <a:cs typeface="Arial" panose="020B0604020202020204" pitchFamily="34" charset="0"/>
                        </a:rPr>
                        <m:t>ề</m:t>
                      </m:r>
                      <m:r>
                        <m:rPr>
                          <m:nor/>
                        </m:rPr>
                        <a:rPr lang="da-DK" sz="3800">
                          <a:latin typeface="Arial" panose="020B0604020202020204" pitchFamily="34" charset="0"/>
                          <a:ea typeface="Calibri" panose="020F0502020204030204" pitchFamily="34" charset="0"/>
                          <a:cs typeface="Arial" panose="020B0604020202020204" pitchFamily="34" charset="0"/>
                        </a:rPr>
                        <m:t>u</m:t>
                      </m:r>
                      <m:r>
                        <m:rPr>
                          <m:nor/>
                        </m:rPr>
                        <a:rPr lang="da-DK" sz="3800">
                          <a:latin typeface="Arial" panose="020B0604020202020204" pitchFamily="34" charset="0"/>
                          <a:ea typeface="Calibri" panose="020F0502020204030204" pitchFamily="34" charset="0"/>
                          <a:cs typeface="Arial" panose="020B0604020202020204" pitchFamily="34" charset="0"/>
                        </a:rPr>
                        <m:t> </m:t>
                      </m:r>
                      <m:r>
                        <m:rPr>
                          <m:nor/>
                        </m:rPr>
                        <a:rPr lang="da-DK" sz="3800">
                          <a:latin typeface="Arial" panose="020B0604020202020204" pitchFamily="34" charset="0"/>
                          <a:ea typeface="Calibri" panose="020F0502020204030204" pitchFamily="34" charset="0"/>
                          <a:cs typeface="Arial" panose="020B0604020202020204" pitchFamily="34" charset="0"/>
                        </a:rPr>
                        <m:t>cao</m:t>
                      </m:r>
                      <m:r>
                        <m:rPr>
                          <m:nor/>
                        </m:rPr>
                        <a:rPr lang="da-DK" sz="3800">
                          <a:latin typeface="Arial" panose="020B0604020202020204" pitchFamily="34" charset="0"/>
                          <a:ea typeface="Calibri" panose="020F0502020204030204" pitchFamily="34" charset="0"/>
                          <a:cs typeface="Arial" panose="020B0604020202020204" pitchFamily="34" charset="0"/>
                        </a:rPr>
                        <m:t>; (11)</m:t>
                      </m:r>
                      <m:r>
                        <m:rPr>
                          <m:nor/>
                        </m:rPr>
                        <a:rPr lang="en-US" sz="3800" b="0" i="0" smtClean="0">
                          <a:latin typeface="Arial" panose="020B0604020202020204" pitchFamily="34" charset="0"/>
                          <a:ea typeface="Calibri" panose="020F0502020204030204" pitchFamily="34" charset="0"/>
                          <a:cs typeface="Arial" panose="020B0604020202020204" pitchFamily="34" charset="0"/>
                        </a:rPr>
                        <m:t> </m:t>
                      </m:r>
                      <m:r>
                        <m:rPr>
                          <m:nor/>
                        </m:rPr>
                        <a:rPr lang="da-DK" sz="3800">
                          <a:latin typeface="Arial" panose="020B0604020202020204" pitchFamily="34" charset="0"/>
                          <a:ea typeface="Calibri" panose="020F0502020204030204" pitchFamily="34" charset="0"/>
                          <a:cs typeface="Arial" panose="020B0604020202020204" pitchFamily="34" charset="0"/>
                        </a:rPr>
                        <m:t>–</m:t>
                      </m:r>
                      <m:r>
                        <a:rPr lang="en-US" sz="3800" b="0" i="1" smtClean="0">
                          <a:latin typeface="Cambria Math" panose="02040503050406030204" pitchFamily="18" charset="0"/>
                          <a:ea typeface="Calibri" panose="020F0502020204030204" pitchFamily="34" charset="0"/>
                          <a:cs typeface="Arial" panose="020B0604020202020204" pitchFamily="34" charset="0"/>
                        </a:rPr>
                        <m:t> </m:t>
                      </m:r>
                      <m:r>
                        <a:rPr lang="da-DK" sz="3800" i="1">
                          <a:latin typeface="Cambria Math" panose="02040503050406030204" pitchFamily="18" charset="0"/>
                          <a:ea typeface="Calibri" panose="020F0502020204030204" pitchFamily="34" charset="0"/>
                          <a:cs typeface="Times New Roman" panose="02020603050405020304" pitchFamily="18" charset="0"/>
                        </a:rPr>
                        <m:t>𝜋</m:t>
                      </m:r>
                      <m:r>
                        <a:rPr lang="da-DK" sz="3800" i="1">
                          <a:latin typeface="Cambria Math" panose="02040503050406030204" pitchFamily="18" charset="0"/>
                          <a:ea typeface="Calibri" panose="020F0502020204030204" pitchFamily="34" charset="0"/>
                          <a:cs typeface="Times New Roman" panose="02020603050405020304" pitchFamily="18" charset="0"/>
                        </a:rPr>
                        <m:t>𝑅𝑙</m:t>
                      </m:r>
                      <m:r>
                        <m:rPr>
                          <m:nor/>
                        </m:rPr>
                        <a:rPr lang="da-DK" sz="3800">
                          <a:latin typeface="Arial" panose="020B0604020202020204" pitchFamily="34" charset="0"/>
                          <a:ea typeface="Calibri" panose="020F0502020204030204" pitchFamily="34" charset="0"/>
                          <a:cs typeface="Arial" panose="020B0604020202020204" pitchFamily="34" charset="0"/>
                        </a:rPr>
                        <m:t>; (12)</m:t>
                      </m:r>
                      <m:r>
                        <m:rPr>
                          <m:nor/>
                        </m:rPr>
                        <a:rPr lang="en-US" sz="3800" b="0" i="0" smtClean="0">
                          <a:latin typeface="Arial" panose="020B0604020202020204" pitchFamily="34" charset="0"/>
                          <a:ea typeface="Calibri" panose="020F0502020204030204" pitchFamily="34" charset="0"/>
                          <a:cs typeface="Arial" panose="020B0604020202020204" pitchFamily="34" charset="0"/>
                        </a:rPr>
                        <m:t> </m:t>
                      </m:r>
                      <m:r>
                        <m:rPr>
                          <m:nor/>
                        </m:rPr>
                        <a:rPr lang="da-DK" sz="3800">
                          <a:latin typeface="Arial" panose="020B0604020202020204" pitchFamily="34" charset="0"/>
                          <a:ea typeface="Calibri" panose="020F0502020204030204" pitchFamily="34" charset="0"/>
                          <a:cs typeface="Arial" panose="020B0604020202020204" pitchFamily="34" charset="0"/>
                        </a:rPr>
                        <m:t>–</m:t>
                      </m:r>
                      <m:r>
                        <m:rPr>
                          <m:nor/>
                        </m:rPr>
                        <a:rPr lang="en-US" sz="3800" b="0" i="0" smtClean="0">
                          <a:latin typeface="Arial" panose="020B0604020202020204" pitchFamily="34" charset="0"/>
                          <a:ea typeface="Calibri" panose="020F0502020204030204" pitchFamily="34" charset="0"/>
                          <a:cs typeface="Arial" panose="020B0604020202020204" pitchFamily="34" charset="0"/>
                        </a:rPr>
                        <m:t> </m:t>
                      </m:r>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da-DK" sz="3800" i="1">
                              <a:effectLst/>
                              <a:latin typeface="Cambria Math" panose="02040503050406030204" pitchFamily="18" charset="0"/>
                              <a:ea typeface="Calibri" panose="020F0502020204030204" pitchFamily="34" charset="0"/>
                              <a:cs typeface="Times New Roman" panose="02020603050405020304" pitchFamily="18" charset="0"/>
                            </a:rPr>
                            <m:t>1</m:t>
                          </m:r>
                        </m:num>
                        <m:den>
                          <m:r>
                            <a:rPr lang="da-DK" sz="3800" i="1">
                              <a:effectLst/>
                              <a:latin typeface="Cambria Math" panose="02040503050406030204" pitchFamily="18" charset="0"/>
                              <a:ea typeface="Calibri" panose="020F0502020204030204" pitchFamily="34" charset="0"/>
                              <a:cs typeface="Times New Roman" panose="02020603050405020304" pitchFamily="18" charset="0"/>
                            </a:rPr>
                            <m:t>3</m:t>
                          </m:r>
                        </m:den>
                      </m:f>
                      <m:r>
                        <a:rPr lang="da-DK" sz="3800" i="1">
                          <a:effectLst/>
                          <a:latin typeface="Cambria Math" panose="02040503050406030204" pitchFamily="18" charset="0"/>
                          <a:ea typeface="Calibri" panose="020F0502020204030204" pitchFamily="34" charset="0"/>
                          <a:cs typeface="Times New Roman" panose="02020603050405020304" pitchFamily="18" charset="0"/>
                        </a:rPr>
                        <m:t>𝜋</m:t>
                      </m:r>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da-DK" sz="3800" i="1">
                              <a:effectLst/>
                              <a:latin typeface="Cambria Math" panose="02040503050406030204" pitchFamily="18" charset="0"/>
                              <a:ea typeface="Calibri" panose="020F0502020204030204" pitchFamily="34" charset="0"/>
                              <a:cs typeface="Times New Roman" panose="02020603050405020304" pitchFamily="18" charset="0"/>
                            </a:rPr>
                            <m:t>𝑅</m:t>
                          </m:r>
                        </m:e>
                        <m:sup>
                          <m:r>
                            <a:rPr lang="da-DK" sz="38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da-DK" sz="3800" i="1">
                          <a:effectLst/>
                          <a:latin typeface="Cambria Math" panose="02040503050406030204" pitchFamily="18" charset="0"/>
                          <a:ea typeface="Calibri" panose="020F0502020204030204" pitchFamily="34" charset="0"/>
                          <a:cs typeface="Times New Roman" panose="02020603050405020304" pitchFamily="18" charset="0"/>
                        </a:rPr>
                        <m:t>h</m:t>
                      </m:r>
                    </m:oMath>
                  </m:oMathPara>
                </a14:m>
                <a:endParaRPr lang="en-US" sz="38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3581400" y="7775056"/>
                <a:ext cx="14097000" cy="2397644"/>
              </a:xfrm>
              <a:prstGeom prst="rect">
                <a:avLst/>
              </a:prstGeom>
              <a:blipFill>
                <a:blip r:embed="rId2"/>
                <a:stretch>
                  <a:fillRect l="-1427" r="-779"/>
                </a:stretch>
              </a:blipFill>
            </p:spPr>
            <p:txBody>
              <a:bodyPr/>
              <a:lstStyle/>
              <a:p>
                <a:r>
                  <a:rPr lang="en-US">
                    <a:noFill/>
                  </a:rPr>
                  <a:t> </a:t>
                </a:r>
              </a:p>
            </p:txBody>
          </p:sp>
        </mc:Fallback>
      </mc:AlternateContent>
      <p:grpSp>
        <p:nvGrpSpPr>
          <p:cNvPr id="16" name="Group 15"/>
          <p:cNvGrpSpPr/>
          <p:nvPr/>
        </p:nvGrpSpPr>
        <p:grpSpPr>
          <a:xfrm>
            <a:off x="685800" y="8090829"/>
            <a:ext cx="2362200" cy="1487877"/>
            <a:chOff x="1844842" y="8071184"/>
            <a:chExt cx="2514600" cy="1447800"/>
          </a:xfrm>
          <a:scene3d>
            <a:camera prst="orthographicFront">
              <a:rot lat="0" lon="0" rev="0"/>
            </a:camera>
            <a:lightRig rig="balanced" dir="t">
              <a:rot lat="0" lon="0" rev="8700000"/>
            </a:lightRig>
          </a:scene3d>
        </p:grpSpPr>
        <p:sp>
          <p:nvSpPr>
            <p:cNvPr id="17" name="Freeform 13"/>
            <p:cNvSpPr/>
            <p:nvPr/>
          </p:nvSpPr>
          <p:spPr>
            <a:xfrm flipH="1">
              <a:off x="1844842" y="8071184"/>
              <a:ext cx="2514600" cy="1447800"/>
            </a:xfrm>
            <a:custGeom>
              <a:avLst/>
              <a:gdLst/>
              <a:ahLst/>
              <a:cxnLst/>
              <a:rect l="l" t="t" r="r" b="b"/>
              <a:pathLst>
                <a:path w="2488341" h="2117352">
                  <a:moveTo>
                    <a:pt x="2488341" y="0"/>
                  </a:moveTo>
                  <a:lnTo>
                    <a:pt x="0" y="0"/>
                  </a:lnTo>
                  <a:lnTo>
                    <a:pt x="0" y="2117352"/>
                  </a:lnTo>
                  <a:lnTo>
                    <a:pt x="2488341" y="2117352"/>
                  </a:lnTo>
                  <a:lnTo>
                    <a:pt x="2488341" y="0"/>
                  </a:lnTo>
                  <a:close/>
                </a:path>
              </a:pathLst>
            </a:custGeom>
            <a:blipFill>
              <a:blip r:embed="rId3">
                <a:extLst>
                  <a:ext uri="{96DAC541-7B7A-43D3-8B79-37D633B846F1}">
                    <asvg:svgBlip xmlns="" xmlns:asvg="http://schemas.microsoft.com/office/drawing/2016/SVG/main" r:embed="rId7"/>
                  </a:ext>
                </a:extLst>
              </a:blip>
              <a:stretch>
                <a:fillRect/>
              </a:stretch>
            </a:blipFill>
            <a:ln>
              <a:noFill/>
            </a:ln>
            <a:effectLst>
              <a:outerShdw blurRad="44450" dist="27940" dir="5400000" algn="ctr">
                <a:srgbClr val="000000">
                  <a:alpha val="32000"/>
                </a:srgbClr>
              </a:outerShdw>
            </a:effectLst>
            <a:sp3d>
              <a:bevelT w="190500" h="38100"/>
            </a:sp3d>
          </p:spPr>
        </p:sp>
        <p:sp>
          <p:nvSpPr>
            <p:cNvPr id="19" name="Rectangle 18"/>
            <p:cNvSpPr/>
            <p:nvPr/>
          </p:nvSpPr>
          <p:spPr>
            <a:xfrm>
              <a:off x="2223825" y="8379455"/>
              <a:ext cx="1802324" cy="658870"/>
            </a:xfrm>
            <a:prstGeom prst="rect">
              <a:avLst/>
            </a:prstGeom>
            <a:ln>
              <a:noFill/>
            </a:ln>
            <a:effectLst>
              <a:outerShdw blurRad="44450" dist="27940" dir="5400000" algn="ctr">
                <a:srgbClr val="000000">
                  <a:alpha val="32000"/>
                </a:srgbClr>
              </a:outerShdw>
            </a:effectLst>
            <a:sp3d>
              <a:bevelT w="190500" h="38100"/>
            </a:sp3d>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0" cap="none" spc="0" normalizeH="0" baseline="0" noProof="0" smtClean="0">
                  <a:ln>
                    <a:noFill/>
                  </a:ln>
                  <a:solidFill>
                    <a:prstClr val="black"/>
                  </a:solidFill>
                  <a:effectLst/>
                  <a:uLnTx/>
                  <a:uFillTx/>
                  <a:latin typeface="Arial"/>
                  <a:ea typeface="+mn-ea"/>
                  <a:cs typeface="Arial" panose="020B0604020202020204" pitchFamily="34" charset="0"/>
                  <a:sym typeface="Arial"/>
                </a:rPr>
                <a:t>Trả lời</a:t>
              </a:r>
              <a:endParaRPr kumimoji="0" lang="en-US" sz="3800" b="1" i="0" u="none" strike="noStrike" kern="1200" cap="none" spc="0" normalizeH="0" baseline="0" noProof="0">
                <a:ln>
                  <a:noFill/>
                </a:ln>
                <a:solidFill>
                  <a:prstClr val="black"/>
                </a:solidFill>
                <a:effectLst/>
                <a:uLnTx/>
                <a:uFillTx/>
                <a:latin typeface="Calibri"/>
                <a:ea typeface="+mn-ea"/>
              </a:endParaRPr>
            </a:p>
          </p:txBody>
        </p:sp>
      </p:grpSp>
      <p:pic>
        <p:nvPicPr>
          <p:cNvPr id="8" name="Picture 7"/>
          <p:cNvPicPr/>
          <p:nvPr/>
        </p:nvPicPr>
        <p:blipFill rotWithShape="1">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rcRect b="10894"/>
          <a:stretch/>
        </p:blipFill>
        <p:spPr bwMode="auto">
          <a:xfrm>
            <a:off x="1574939" y="1104900"/>
            <a:ext cx="15163800" cy="6477000"/>
          </a:xfrm>
          <a:prstGeom prst="rect">
            <a:avLst/>
          </a:prstGeom>
          <a:ln>
            <a:noFill/>
          </a:ln>
          <a:extLst>
            <a:ext uri="{53640926-AAD7-44D8-BBD7-CCE9431645EC}">
              <a14:shadowObscured xmlns:a14="http://schemas.microsoft.com/office/drawing/2010/main"/>
            </a:ext>
          </a:extLst>
        </p:spPr>
      </p:pic>
      <p:pic>
        <p:nvPicPr>
          <p:cNvPr id="4" name="Picture 3"/>
          <p:cNvPicPr>
            <a:picLocks noChangeAspect="1"/>
          </p:cNvPicPr>
          <p:nvPr/>
        </p:nvPicPr>
        <p:blipFill>
          <a:blip r:embed="rId10"/>
          <a:stretch>
            <a:fillRect/>
          </a:stretch>
        </p:blipFill>
        <p:spPr>
          <a:xfrm>
            <a:off x="16383000" y="190500"/>
            <a:ext cx="1650323" cy="2514600"/>
          </a:xfrm>
          <a:prstGeom prst="rect">
            <a:avLst/>
          </a:prstGeom>
        </p:spPr>
      </p:pic>
    </p:spTree>
    <p:extLst>
      <p:ext uri="{BB962C8B-B14F-4D97-AF65-F5344CB8AC3E}">
        <p14:creationId xmlns:p14="http://schemas.microsoft.com/office/powerpoint/2010/main" val="3131762844"/>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p:cTn id="24" dur="500" fill="hold"/>
                                        <p:tgtEl>
                                          <p:spTgt spid="16"/>
                                        </p:tgtEl>
                                        <p:attrNameLst>
                                          <p:attrName>ppt_w</p:attrName>
                                        </p:attrNameLst>
                                      </p:cBhvr>
                                      <p:tavLst>
                                        <p:tav tm="0">
                                          <p:val>
                                            <p:fltVal val="0"/>
                                          </p:val>
                                        </p:tav>
                                        <p:tav tm="100000">
                                          <p:val>
                                            <p:strVal val="#ppt_w"/>
                                          </p:val>
                                        </p:tav>
                                      </p:tavLst>
                                    </p:anim>
                                    <p:anim calcmode="lin" valueType="num">
                                      <p:cBhvr>
                                        <p:cTn id="25" dur="500" fill="hold"/>
                                        <p:tgtEl>
                                          <p:spTgt spid="16"/>
                                        </p:tgtEl>
                                        <p:attrNameLst>
                                          <p:attrName>ppt_h</p:attrName>
                                        </p:attrNameLst>
                                      </p:cBhvr>
                                      <p:tavLst>
                                        <p:tav tm="0">
                                          <p:val>
                                            <p:fltVal val="0"/>
                                          </p:val>
                                        </p:tav>
                                        <p:tav tm="100000">
                                          <p:val>
                                            <p:strVal val="#ppt_h"/>
                                          </p:val>
                                        </p:tav>
                                      </p:tavLst>
                                    </p:anim>
                                    <p:animEffect transition="in" filter="fade">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ipe(up)">
                                      <p:cBhvr>
                                        <p:cTn id="3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6EA"/>
        </a:solidFill>
        <a:effectLst/>
      </p:bgPr>
    </p:bg>
    <p:spTree>
      <p:nvGrpSpPr>
        <p:cNvPr id="1" name=""/>
        <p:cNvGrpSpPr/>
        <p:nvPr/>
      </p:nvGrpSpPr>
      <p:grpSpPr>
        <a:xfrm>
          <a:off x="0" y="0"/>
          <a:ext cx="0" cy="0"/>
          <a:chOff x="0" y="0"/>
          <a:chExt cx="0" cy="0"/>
        </a:xfrm>
      </p:grpSpPr>
      <p:sp>
        <p:nvSpPr>
          <p:cNvPr id="2" name="Rectangle 1"/>
          <p:cNvSpPr/>
          <p:nvPr/>
        </p:nvSpPr>
        <p:spPr>
          <a:xfrm>
            <a:off x="990600" y="190500"/>
            <a:ext cx="10820400" cy="677108"/>
          </a:xfrm>
          <a:prstGeom prst="rect">
            <a:avLst/>
          </a:prstGeom>
        </p:spPr>
        <p:txBody>
          <a:bodyPr wrap="square">
            <a:spAutoFit/>
          </a:bodyPr>
          <a:lstStyle/>
          <a:p>
            <a:pPr marL="0" marR="0" lvl="0" indent="0" algn="just" defTabSz="914400" rtl="0" eaLnBrk="1" fontAlgn="auto" latinLnBrk="0" hangingPunct="1">
              <a:lnSpc>
                <a:spcPct val="100000"/>
              </a:lnSpc>
              <a:spcBef>
                <a:spcPts val="300"/>
              </a:spcBef>
              <a:spcAft>
                <a:spcPts val="300"/>
              </a:spcAft>
              <a:buClrTx/>
              <a:buSzTx/>
              <a:buFontTx/>
              <a:buNone/>
              <a:tabLst/>
              <a:defRPr/>
            </a:pPr>
            <a:r>
              <a:rPr kumimoji="0" lang="vi-VN" sz="3800" b="1" i="0" u="none" strike="noStrike" kern="1200" cap="none" spc="0" normalizeH="0" baseline="0" noProof="0">
                <a:ln>
                  <a:noFill/>
                </a:ln>
                <a:solidFill>
                  <a:prstClr val="black"/>
                </a:solidFill>
                <a:effectLst/>
                <a:uLnTx/>
                <a:uFillTx/>
                <a:latin typeface="Arial" panose="020B0604020202020204" pitchFamily="34" charset="0"/>
                <a:ea typeface="SimSun" panose="02010600030101010101" pitchFamily="2" charset="-122"/>
                <a:cs typeface="Times New Roman" panose="02020603050405020304" pitchFamily="18" charset="0"/>
              </a:rPr>
              <a:t>Câu 2. </a:t>
            </a:r>
            <a:r>
              <a:rPr kumimoji="0" lang="vi-VN" sz="3800" b="0" i="0" u="none" strike="noStrike" kern="1200" cap="none" spc="0" normalizeH="0" baseline="0" noProof="0">
                <a:ln>
                  <a:noFill/>
                </a:ln>
                <a:solidFill>
                  <a:prstClr val="black"/>
                </a:solidFill>
                <a:effectLst/>
                <a:uLnTx/>
                <a:uFillTx/>
                <a:latin typeface="Arial" panose="020B0604020202020204" pitchFamily="34" charset="0"/>
                <a:ea typeface="SimSun" panose="02010600030101010101" pitchFamily="2" charset="-122"/>
                <a:cs typeface="Times New Roman" panose="02020603050405020304" pitchFamily="18" charset="0"/>
              </a:rPr>
              <a:t>Điền vào chỗ trống cho phù hợp:</a:t>
            </a:r>
            <a:endParaRPr kumimoji="0" lang="en-US" sz="3800" b="0" i="0" u="none" strike="noStrike" kern="1200" cap="none" spc="0" normalizeH="0" baseline="0" noProof="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5" name="Rectangle 4"/>
              <p:cNvSpPr/>
              <p:nvPr/>
            </p:nvSpPr>
            <p:spPr>
              <a:xfrm>
                <a:off x="2438400" y="7894832"/>
                <a:ext cx="15697200" cy="2277868"/>
              </a:xfrm>
              <a:prstGeom prst="rect">
                <a:avLst/>
              </a:prstGeom>
            </p:spPr>
            <p:txBody>
              <a:bodyPr wrap="square">
                <a:spAutoFit/>
              </a:bodyPr>
              <a:lstStyle/>
              <a:p>
                <a:pPr algn="just">
                  <a:lnSpc>
                    <a:spcPct val="130000"/>
                  </a:lnSpc>
                </a:pPr>
                <a:r>
                  <a:rPr lang="da-DK" sz="3800" i="1" smtClean="0">
                    <a:latin typeface="Arial" panose="020B0604020202020204" pitchFamily="34" charset="0"/>
                    <a:ea typeface="Calibri" panose="020F0502020204030204" pitchFamily="34" charset="0"/>
                    <a:cs typeface="Arial" panose="020B0604020202020204" pitchFamily="34" charset="0"/>
                  </a:rPr>
                  <a:t>Hình trụ</a:t>
                </a:r>
                <a:r>
                  <a:rPr lang="en-US" sz="3800" smtClean="0">
                    <a:latin typeface="Arial" panose="020B0604020202020204" pitchFamily="34" charset="0"/>
                    <a:ea typeface="Calibri" panose="020F0502020204030204" pitchFamily="34" charset="0"/>
                    <a:cs typeface="Arial" panose="020B0604020202020204" pitchFamily="34" charset="0"/>
                  </a:rPr>
                  <a:t>: </a:t>
                </a:r>
                <a:r>
                  <a:rPr lang="da-DK" sz="3800" smtClean="0">
                    <a:effectLst/>
                    <a:latin typeface="Arial" panose="020B0604020202020204" pitchFamily="34" charset="0"/>
                    <a:ea typeface="Calibri" panose="020F0502020204030204" pitchFamily="34" charset="0"/>
                    <a:cs typeface="Arial" panose="020B0604020202020204" pitchFamily="34" charset="0"/>
                  </a:rPr>
                  <a:t>(6</a:t>
                </a:r>
                <a:r>
                  <a:rPr lang="da-DK" sz="3800">
                    <a:effectLst/>
                    <a:latin typeface="Arial" panose="020B0604020202020204" pitchFamily="34" charset="0"/>
                    <a:ea typeface="Calibri" panose="020F0502020204030204" pitchFamily="34" charset="0"/>
                    <a:cs typeface="Arial" panose="020B0604020202020204" pitchFamily="34" charset="0"/>
                  </a:rPr>
                  <a:t>) – đáy; (7) chiều cao; (8) bán kính đáy; (13) </a:t>
                </a:r>
                <a14:m>
                  <m:oMath xmlns:m="http://schemas.openxmlformats.org/officeDocument/2006/math">
                    <m:r>
                      <a:rPr lang="da-DK" sz="3800" i="1">
                        <a:effectLst/>
                        <a:latin typeface="Cambria Math" panose="02040503050406030204" pitchFamily="18" charset="0"/>
                        <a:ea typeface="Calibri" panose="020F0502020204030204" pitchFamily="34" charset="0"/>
                        <a:cs typeface="Times New Roman" panose="02020603050405020304" pitchFamily="18" charset="0"/>
                      </a:rPr>
                      <m:t>2</m:t>
                    </m:r>
                    <m:r>
                      <a:rPr lang="da-DK" sz="3800" i="1">
                        <a:effectLst/>
                        <a:latin typeface="Cambria Math" panose="02040503050406030204" pitchFamily="18" charset="0"/>
                        <a:ea typeface="Calibri" panose="020F0502020204030204" pitchFamily="34" charset="0"/>
                        <a:cs typeface="Times New Roman" panose="02020603050405020304" pitchFamily="18" charset="0"/>
                      </a:rPr>
                      <m:t>𝜋</m:t>
                    </m:r>
                    <m:r>
                      <a:rPr lang="da-DK" sz="3800" i="1">
                        <a:effectLst/>
                        <a:latin typeface="Cambria Math" panose="02040503050406030204" pitchFamily="18" charset="0"/>
                        <a:ea typeface="Calibri" panose="020F0502020204030204" pitchFamily="34" charset="0"/>
                        <a:cs typeface="Times New Roman" panose="02020603050405020304" pitchFamily="18" charset="0"/>
                      </a:rPr>
                      <m:t>𝑅h</m:t>
                    </m:r>
                  </m:oMath>
                </a14:m>
                <a:r>
                  <a:rPr lang="da-DK" sz="3800">
                    <a:effectLst/>
                    <a:latin typeface="Arial" panose="020B0604020202020204" pitchFamily="34" charset="0"/>
                    <a:ea typeface="Calibri" panose="020F0502020204030204" pitchFamily="34" charset="0"/>
                    <a:cs typeface="Arial" panose="020B0604020202020204" pitchFamily="34" charset="0"/>
                  </a:rPr>
                  <a:t>; (14) </a:t>
                </a:r>
                <a14:m>
                  <m:oMath xmlns:m="http://schemas.openxmlformats.org/officeDocument/2006/math">
                    <m:r>
                      <a:rPr lang="da-DK" sz="3800" i="1">
                        <a:effectLst/>
                        <a:latin typeface="Cambria Math" panose="02040503050406030204" pitchFamily="18" charset="0"/>
                        <a:ea typeface="Calibri" panose="020F0502020204030204" pitchFamily="34" charset="0"/>
                        <a:cs typeface="Times New Roman" panose="02020603050405020304" pitchFamily="18" charset="0"/>
                      </a:rPr>
                      <m:t>𝜋</m:t>
                    </m:r>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da-DK" sz="3800" i="1">
                            <a:effectLst/>
                            <a:latin typeface="Cambria Math" panose="02040503050406030204" pitchFamily="18" charset="0"/>
                            <a:ea typeface="Calibri" panose="020F0502020204030204" pitchFamily="34" charset="0"/>
                            <a:cs typeface="Times New Roman" panose="02020603050405020304" pitchFamily="18" charset="0"/>
                          </a:rPr>
                          <m:t>𝑅</m:t>
                        </m:r>
                      </m:e>
                      <m:sup>
                        <m:r>
                          <a:rPr lang="da-DK" sz="38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da-DK" sz="3800" i="1">
                        <a:effectLst/>
                        <a:latin typeface="Cambria Math" panose="02040503050406030204" pitchFamily="18" charset="0"/>
                        <a:ea typeface="Calibri" panose="020F0502020204030204" pitchFamily="34" charset="0"/>
                        <a:cs typeface="Times New Roman" panose="02020603050405020304" pitchFamily="18" charset="0"/>
                      </a:rPr>
                      <m:t>h</m:t>
                    </m:r>
                  </m:oMath>
                </a14:m>
                <a:endParaRPr lang="en-US" sz="3800">
                  <a:effectLst/>
                  <a:latin typeface="Arial" panose="020B0604020202020204" pitchFamily="34" charset="0"/>
                  <a:ea typeface="Calibri" panose="020F0502020204030204" pitchFamily="34" charset="0"/>
                  <a:cs typeface="Arial" panose="020B0604020202020204" pitchFamily="34" charset="0"/>
                </a:endParaRPr>
              </a:p>
              <a:p>
                <a:pPr algn="just">
                  <a:lnSpc>
                    <a:spcPct val="130000"/>
                  </a:lnSpc>
                </a:pPr>
                <a14:m>
                  <m:oMathPara xmlns:m="http://schemas.openxmlformats.org/officeDocument/2006/math">
                    <m:oMathParaPr>
                      <m:jc m:val="left"/>
                    </m:oMathParaPr>
                    <m:oMath xmlns:m="http://schemas.openxmlformats.org/officeDocument/2006/math">
                      <m:r>
                        <m:rPr>
                          <m:nor/>
                        </m:rPr>
                        <a:rPr lang="da-DK" sz="3800" i="1">
                          <a:latin typeface="Arial" panose="020B0604020202020204" pitchFamily="34" charset="0"/>
                          <a:ea typeface="Calibri" panose="020F0502020204030204" pitchFamily="34" charset="0"/>
                          <a:cs typeface="Arial" panose="020B0604020202020204" pitchFamily="34" charset="0"/>
                        </a:rPr>
                        <m:t>H</m:t>
                      </m:r>
                      <m:r>
                        <m:rPr>
                          <m:nor/>
                        </m:rPr>
                        <a:rPr lang="da-DK" sz="3800" i="1">
                          <a:latin typeface="Arial" panose="020B0604020202020204" pitchFamily="34" charset="0"/>
                          <a:ea typeface="Calibri" panose="020F0502020204030204" pitchFamily="34" charset="0"/>
                          <a:cs typeface="Arial" panose="020B0604020202020204" pitchFamily="34" charset="0"/>
                        </a:rPr>
                        <m:t>ì</m:t>
                      </m:r>
                      <m:r>
                        <m:rPr>
                          <m:nor/>
                        </m:rPr>
                        <a:rPr lang="da-DK" sz="3800" i="1">
                          <a:latin typeface="Arial" panose="020B0604020202020204" pitchFamily="34" charset="0"/>
                          <a:ea typeface="Calibri" panose="020F0502020204030204" pitchFamily="34" charset="0"/>
                          <a:cs typeface="Arial" panose="020B0604020202020204" pitchFamily="34" charset="0"/>
                        </a:rPr>
                        <m:t>nh</m:t>
                      </m:r>
                      <m:r>
                        <m:rPr>
                          <m:nor/>
                        </m:rPr>
                        <a:rPr lang="da-DK" sz="3800" i="1">
                          <a:latin typeface="Arial" panose="020B0604020202020204" pitchFamily="34" charset="0"/>
                          <a:ea typeface="Calibri" panose="020F0502020204030204" pitchFamily="34" charset="0"/>
                          <a:cs typeface="Arial" panose="020B0604020202020204" pitchFamily="34" charset="0"/>
                        </a:rPr>
                        <m:t> </m:t>
                      </m:r>
                      <m:r>
                        <m:rPr>
                          <m:nor/>
                        </m:rPr>
                        <a:rPr lang="da-DK" sz="3800" i="1">
                          <a:latin typeface="Arial" panose="020B0604020202020204" pitchFamily="34" charset="0"/>
                          <a:ea typeface="Calibri" panose="020F0502020204030204" pitchFamily="34" charset="0"/>
                          <a:cs typeface="Arial" panose="020B0604020202020204" pitchFamily="34" charset="0"/>
                        </a:rPr>
                        <m:t>c</m:t>
                      </m:r>
                      <m:r>
                        <m:rPr>
                          <m:nor/>
                        </m:rPr>
                        <a:rPr lang="da-DK" sz="3800" i="1">
                          <a:latin typeface="Arial" panose="020B0604020202020204" pitchFamily="34" charset="0"/>
                          <a:ea typeface="Calibri" panose="020F0502020204030204" pitchFamily="34" charset="0"/>
                          <a:cs typeface="Arial" panose="020B0604020202020204" pitchFamily="34" charset="0"/>
                        </a:rPr>
                        <m:t>ầ</m:t>
                      </m:r>
                      <m:r>
                        <m:rPr>
                          <m:nor/>
                        </m:rPr>
                        <a:rPr lang="da-DK" sz="3800" i="1">
                          <a:latin typeface="Arial" panose="020B0604020202020204" pitchFamily="34" charset="0"/>
                          <a:ea typeface="Calibri" panose="020F0502020204030204" pitchFamily="34" charset="0"/>
                          <a:cs typeface="Arial" panose="020B0604020202020204" pitchFamily="34" charset="0"/>
                        </a:rPr>
                        <m:t>u</m:t>
                      </m:r>
                      <m:r>
                        <m:rPr>
                          <m:nor/>
                        </m:rPr>
                        <a:rPr lang="en-US" sz="3800">
                          <a:latin typeface="Arial" panose="020B0604020202020204" pitchFamily="34" charset="0"/>
                          <a:ea typeface="Calibri" panose="020F0502020204030204" pitchFamily="34" charset="0"/>
                          <a:cs typeface="Arial" panose="020B0604020202020204" pitchFamily="34" charset="0"/>
                        </a:rPr>
                        <m:t>: </m:t>
                      </m:r>
                      <m:r>
                        <m:rPr>
                          <m:nor/>
                        </m:rPr>
                        <a:rPr lang="da-DK" sz="3800">
                          <a:latin typeface="Arial" panose="020B0604020202020204" pitchFamily="34" charset="0"/>
                          <a:ea typeface="Calibri" panose="020F0502020204030204" pitchFamily="34" charset="0"/>
                          <a:cs typeface="Arial" panose="020B0604020202020204" pitchFamily="34" charset="0"/>
                        </a:rPr>
                        <m:t>(9) </m:t>
                      </m:r>
                      <m:r>
                        <m:rPr>
                          <m:nor/>
                        </m:rPr>
                        <a:rPr lang="da-DK" sz="3800">
                          <a:latin typeface="Arial" panose="020B0604020202020204" pitchFamily="34" charset="0"/>
                          <a:ea typeface="Calibri" panose="020F0502020204030204" pitchFamily="34" charset="0"/>
                          <a:cs typeface="Arial" panose="020B0604020202020204" pitchFamily="34" charset="0"/>
                        </a:rPr>
                        <m:t>T</m:t>
                      </m:r>
                      <m:r>
                        <m:rPr>
                          <m:nor/>
                        </m:rPr>
                        <a:rPr lang="da-DK" sz="3800">
                          <a:latin typeface="Arial" panose="020B0604020202020204" pitchFamily="34" charset="0"/>
                          <a:ea typeface="Calibri" panose="020F0502020204030204" pitchFamily="34" charset="0"/>
                          <a:cs typeface="Arial" panose="020B0604020202020204" pitchFamily="34" charset="0"/>
                        </a:rPr>
                        <m:t>â</m:t>
                      </m:r>
                      <m:r>
                        <m:rPr>
                          <m:nor/>
                        </m:rPr>
                        <a:rPr lang="da-DK" sz="3800">
                          <a:latin typeface="Arial" panose="020B0604020202020204" pitchFamily="34" charset="0"/>
                          <a:ea typeface="Calibri" panose="020F0502020204030204" pitchFamily="34" charset="0"/>
                          <a:cs typeface="Arial" panose="020B0604020202020204" pitchFamily="34" charset="0"/>
                        </a:rPr>
                        <m:t>m</m:t>
                      </m:r>
                      <m:r>
                        <m:rPr>
                          <m:nor/>
                        </m:rPr>
                        <a:rPr lang="da-DK" sz="3800">
                          <a:latin typeface="Arial" panose="020B0604020202020204" pitchFamily="34" charset="0"/>
                          <a:ea typeface="Calibri" panose="020F0502020204030204" pitchFamily="34" charset="0"/>
                          <a:cs typeface="Arial" panose="020B0604020202020204" pitchFamily="34" charset="0"/>
                        </a:rPr>
                        <m:t>; (10) </m:t>
                      </m:r>
                      <m:r>
                        <m:rPr>
                          <m:nor/>
                        </m:rPr>
                        <a:rPr lang="da-DK" sz="3800">
                          <a:latin typeface="Arial" panose="020B0604020202020204" pitchFamily="34" charset="0"/>
                          <a:ea typeface="Calibri" panose="020F0502020204030204" pitchFamily="34" charset="0"/>
                          <a:cs typeface="Arial" panose="020B0604020202020204" pitchFamily="34" charset="0"/>
                        </a:rPr>
                        <m:t>b</m:t>
                      </m:r>
                      <m:r>
                        <m:rPr>
                          <m:nor/>
                        </m:rPr>
                        <a:rPr lang="da-DK" sz="3800">
                          <a:latin typeface="Arial" panose="020B0604020202020204" pitchFamily="34" charset="0"/>
                          <a:ea typeface="Calibri" panose="020F0502020204030204" pitchFamily="34" charset="0"/>
                          <a:cs typeface="Arial" panose="020B0604020202020204" pitchFamily="34" charset="0"/>
                        </a:rPr>
                        <m:t>á</m:t>
                      </m:r>
                      <m:r>
                        <m:rPr>
                          <m:nor/>
                        </m:rPr>
                        <a:rPr lang="da-DK" sz="3800">
                          <a:latin typeface="Arial" panose="020B0604020202020204" pitchFamily="34" charset="0"/>
                          <a:ea typeface="Calibri" panose="020F0502020204030204" pitchFamily="34" charset="0"/>
                          <a:cs typeface="Arial" panose="020B0604020202020204" pitchFamily="34" charset="0"/>
                        </a:rPr>
                        <m:t>n</m:t>
                      </m:r>
                      <m:r>
                        <m:rPr>
                          <m:nor/>
                        </m:rPr>
                        <a:rPr lang="da-DK" sz="3800">
                          <a:latin typeface="Arial" panose="020B0604020202020204" pitchFamily="34" charset="0"/>
                          <a:ea typeface="Calibri" panose="020F0502020204030204" pitchFamily="34" charset="0"/>
                          <a:cs typeface="Arial" panose="020B0604020202020204" pitchFamily="34" charset="0"/>
                        </a:rPr>
                        <m:t> </m:t>
                      </m:r>
                      <m:r>
                        <m:rPr>
                          <m:nor/>
                        </m:rPr>
                        <a:rPr lang="da-DK" sz="3800">
                          <a:latin typeface="Arial" panose="020B0604020202020204" pitchFamily="34" charset="0"/>
                          <a:ea typeface="Calibri" panose="020F0502020204030204" pitchFamily="34" charset="0"/>
                          <a:cs typeface="Arial" panose="020B0604020202020204" pitchFamily="34" charset="0"/>
                        </a:rPr>
                        <m:t>k</m:t>
                      </m:r>
                      <m:r>
                        <m:rPr>
                          <m:nor/>
                        </m:rPr>
                        <a:rPr lang="da-DK" sz="3800">
                          <a:latin typeface="Arial" panose="020B0604020202020204" pitchFamily="34" charset="0"/>
                          <a:ea typeface="Calibri" panose="020F0502020204030204" pitchFamily="34" charset="0"/>
                          <a:cs typeface="Arial" panose="020B0604020202020204" pitchFamily="34" charset="0"/>
                        </a:rPr>
                        <m:t>í</m:t>
                      </m:r>
                      <m:r>
                        <m:rPr>
                          <m:nor/>
                        </m:rPr>
                        <a:rPr lang="da-DK" sz="3800">
                          <a:latin typeface="Arial" panose="020B0604020202020204" pitchFamily="34" charset="0"/>
                          <a:ea typeface="Calibri" panose="020F0502020204030204" pitchFamily="34" charset="0"/>
                          <a:cs typeface="Arial" panose="020B0604020202020204" pitchFamily="34" charset="0"/>
                        </a:rPr>
                        <m:t>nh</m:t>
                      </m:r>
                      <m:r>
                        <m:rPr>
                          <m:nor/>
                        </m:rPr>
                        <a:rPr lang="da-DK" sz="3800">
                          <a:latin typeface="Arial" panose="020B0604020202020204" pitchFamily="34" charset="0"/>
                          <a:ea typeface="Calibri" panose="020F0502020204030204" pitchFamily="34" charset="0"/>
                          <a:cs typeface="Arial" panose="020B0604020202020204" pitchFamily="34" charset="0"/>
                        </a:rPr>
                        <m:t>; (15) </m:t>
                      </m:r>
                      <m:r>
                        <a:rPr lang="da-DK" sz="3800" i="1">
                          <a:latin typeface="Cambria Math" panose="02040503050406030204" pitchFamily="18" charset="0"/>
                          <a:ea typeface="Calibri" panose="020F0502020204030204" pitchFamily="34" charset="0"/>
                          <a:cs typeface="Times New Roman" panose="02020603050405020304" pitchFamily="18" charset="0"/>
                        </a:rPr>
                        <m:t>4</m:t>
                      </m:r>
                      <m:r>
                        <a:rPr lang="da-DK" sz="3800" i="1">
                          <a:latin typeface="Cambria Math" panose="02040503050406030204" pitchFamily="18" charset="0"/>
                          <a:ea typeface="Calibri" panose="020F0502020204030204" pitchFamily="34" charset="0"/>
                          <a:cs typeface="Times New Roman" panose="02020603050405020304" pitchFamily="18" charset="0"/>
                        </a:rPr>
                        <m:t>𝜋</m:t>
                      </m:r>
                      <m:sSup>
                        <m:sSupPr>
                          <m:ctrlPr>
                            <a:rPr lang="en-US" sz="3800" i="1">
                              <a:latin typeface="Cambria Math" panose="02040503050406030204" pitchFamily="18" charset="0"/>
                              <a:ea typeface="Calibri" panose="020F0502020204030204" pitchFamily="34" charset="0"/>
                              <a:cs typeface="Times New Roman" panose="02020603050405020304" pitchFamily="18" charset="0"/>
                            </a:rPr>
                          </m:ctrlPr>
                        </m:sSupPr>
                        <m:e>
                          <m:r>
                            <a:rPr lang="da-DK" sz="3800" i="1">
                              <a:latin typeface="Cambria Math" panose="02040503050406030204" pitchFamily="18" charset="0"/>
                              <a:ea typeface="Calibri" panose="020F0502020204030204" pitchFamily="34" charset="0"/>
                              <a:cs typeface="Times New Roman" panose="02020603050405020304" pitchFamily="18" charset="0"/>
                            </a:rPr>
                            <m:t>𝑅</m:t>
                          </m:r>
                        </m:e>
                        <m:sup>
                          <m:r>
                            <a:rPr lang="da-DK" sz="3800" i="1">
                              <a:latin typeface="Cambria Math" panose="02040503050406030204" pitchFamily="18" charset="0"/>
                              <a:ea typeface="Calibri" panose="020F0502020204030204" pitchFamily="34" charset="0"/>
                              <a:cs typeface="Times New Roman" panose="02020603050405020304" pitchFamily="18" charset="0"/>
                            </a:rPr>
                            <m:t>2</m:t>
                          </m:r>
                        </m:sup>
                      </m:sSup>
                      <m:r>
                        <m:rPr>
                          <m:nor/>
                        </m:rPr>
                        <a:rPr lang="da-DK" sz="3800">
                          <a:latin typeface="Arial" panose="020B0604020202020204" pitchFamily="34" charset="0"/>
                          <a:ea typeface="Calibri" panose="020F0502020204030204" pitchFamily="34" charset="0"/>
                          <a:cs typeface="Arial" panose="020B0604020202020204" pitchFamily="34" charset="0"/>
                        </a:rPr>
                        <m:t>; (16)</m:t>
                      </m:r>
                      <m:r>
                        <a:rPr lang="en-US" sz="3800" b="0" i="1" smtClean="0">
                          <a:latin typeface="Cambria Math" panose="02040503050406030204" pitchFamily="18" charset="0"/>
                          <a:ea typeface="Calibri" panose="020F0502020204030204" pitchFamily="34" charset="0"/>
                          <a:cs typeface="Arial" panose="020B0604020202020204" pitchFamily="34" charset="0"/>
                        </a:rPr>
                        <m:t> </m:t>
                      </m:r>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da-DK" sz="3800" i="1">
                              <a:effectLst/>
                              <a:latin typeface="Cambria Math" panose="02040503050406030204" pitchFamily="18" charset="0"/>
                              <a:ea typeface="Calibri" panose="020F0502020204030204" pitchFamily="34" charset="0"/>
                              <a:cs typeface="Times New Roman" panose="02020603050405020304" pitchFamily="18" charset="0"/>
                            </a:rPr>
                            <m:t>4</m:t>
                          </m:r>
                        </m:num>
                        <m:den>
                          <m:r>
                            <a:rPr lang="da-DK" sz="3800" i="1">
                              <a:effectLst/>
                              <a:latin typeface="Cambria Math" panose="02040503050406030204" pitchFamily="18" charset="0"/>
                              <a:ea typeface="Calibri" panose="020F0502020204030204" pitchFamily="34" charset="0"/>
                              <a:cs typeface="Times New Roman" panose="02020603050405020304" pitchFamily="18" charset="0"/>
                            </a:rPr>
                            <m:t>3</m:t>
                          </m:r>
                        </m:den>
                      </m:f>
                      <m:r>
                        <a:rPr lang="da-DK" sz="3800" i="1">
                          <a:effectLst/>
                          <a:latin typeface="Cambria Math" panose="02040503050406030204" pitchFamily="18" charset="0"/>
                          <a:ea typeface="Calibri" panose="020F0502020204030204" pitchFamily="34" charset="0"/>
                          <a:cs typeface="Times New Roman" panose="02020603050405020304" pitchFamily="18" charset="0"/>
                        </a:rPr>
                        <m:t>𝜋</m:t>
                      </m:r>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da-DK" sz="3800" i="1">
                              <a:effectLst/>
                              <a:latin typeface="Cambria Math" panose="02040503050406030204" pitchFamily="18" charset="0"/>
                              <a:ea typeface="Calibri" panose="020F0502020204030204" pitchFamily="34" charset="0"/>
                              <a:cs typeface="Times New Roman" panose="02020603050405020304" pitchFamily="18" charset="0"/>
                            </a:rPr>
                            <m:t>𝑅</m:t>
                          </m:r>
                        </m:e>
                        <m:sup>
                          <m:r>
                            <a:rPr lang="da-DK" sz="3800" i="1">
                              <a:effectLst/>
                              <a:latin typeface="Cambria Math" panose="02040503050406030204" pitchFamily="18" charset="0"/>
                              <a:ea typeface="Calibri" panose="020F0502020204030204" pitchFamily="34" charset="0"/>
                              <a:cs typeface="Times New Roman" panose="02020603050405020304" pitchFamily="18" charset="0"/>
                            </a:rPr>
                            <m:t>3</m:t>
                          </m:r>
                        </m:sup>
                      </m:sSup>
                    </m:oMath>
                  </m:oMathPara>
                </a14:m>
                <a:endParaRPr lang="en-US" sz="38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2438400" y="7894832"/>
                <a:ext cx="15697200" cy="2277868"/>
              </a:xfrm>
              <a:prstGeom prst="rect">
                <a:avLst/>
              </a:prstGeom>
              <a:blipFill>
                <a:blip r:embed="rId2"/>
                <a:stretch>
                  <a:fillRect l="-1282" t="-267"/>
                </a:stretch>
              </a:blipFill>
            </p:spPr>
            <p:txBody>
              <a:bodyPr/>
              <a:lstStyle/>
              <a:p>
                <a:r>
                  <a:rPr lang="en-US">
                    <a:noFill/>
                  </a:rPr>
                  <a:t> </a:t>
                </a:r>
              </a:p>
            </p:txBody>
          </p:sp>
        </mc:Fallback>
      </mc:AlternateContent>
      <p:grpSp>
        <p:nvGrpSpPr>
          <p:cNvPr id="16" name="Group 15"/>
          <p:cNvGrpSpPr/>
          <p:nvPr/>
        </p:nvGrpSpPr>
        <p:grpSpPr>
          <a:xfrm>
            <a:off x="304800" y="8006476"/>
            <a:ext cx="1752600" cy="1905000"/>
            <a:chOff x="1844842" y="8071184"/>
            <a:chExt cx="2514600" cy="1447800"/>
          </a:xfrm>
          <a:scene3d>
            <a:camera prst="orthographicFront">
              <a:rot lat="0" lon="0" rev="0"/>
            </a:camera>
            <a:lightRig rig="balanced" dir="t">
              <a:rot lat="0" lon="0" rev="8700000"/>
            </a:lightRig>
          </a:scene3d>
        </p:grpSpPr>
        <p:sp>
          <p:nvSpPr>
            <p:cNvPr id="17" name="Freeform 13"/>
            <p:cNvSpPr/>
            <p:nvPr/>
          </p:nvSpPr>
          <p:spPr>
            <a:xfrm flipH="1">
              <a:off x="1844842" y="8071184"/>
              <a:ext cx="2514600" cy="1447800"/>
            </a:xfrm>
            <a:custGeom>
              <a:avLst/>
              <a:gdLst/>
              <a:ahLst/>
              <a:cxnLst/>
              <a:rect l="l" t="t" r="r" b="b"/>
              <a:pathLst>
                <a:path w="2488341" h="2117352">
                  <a:moveTo>
                    <a:pt x="2488341" y="0"/>
                  </a:moveTo>
                  <a:lnTo>
                    <a:pt x="0" y="0"/>
                  </a:lnTo>
                  <a:lnTo>
                    <a:pt x="0" y="2117352"/>
                  </a:lnTo>
                  <a:lnTo>
                    <a:pt x="2488341" y="2117352"/>
                  </a:lnTo>
                  <a:lnTo>
                    <a:pt x="2488341" y="0"/>
                  </a:lnTo>
                  <a:close/>
                </a:path>
              </a:pathLst>
            </a:custGeom>
            <a:blipFill>
              <a:blip r:embed="rId3">
                <a:extLst>
                  <a:ext uri="{96DAC541-7B7A-43D3-8B79-37D633B846F1}">
                    <asvg:svgBlip xmlns="" xmlns:asvg="http://schemas.microsoft.com/office/drawing/2016/SVG/main" r:embed="rId7"/>
                  </a:ext>
                </a:extLst>
              </a:blip>
              <a:stretch>
                <a:fillRect/>
              </a:stretch>
            </a:blipFill>
            <a:ln>
              <a:noFill/>
            </a:ln>
            <a:effectLst>
              <a:outerShdw blurRad="44450" dist="27940" dir="5400000" algn="ctr">
                <a:srgbClr val="000000">
                  <a:alpha val="32000"/>
                </a:srgbClr>
              </a:outerShdw>
            </a:effectLst>
            <a:sp3d>
              <a:bevelT w="190500" h="38100"/>
            </a:sp3d>
          </p:spPr>
        </p:sp>
        <p:sp>
          <p:nvSpPr>
            <p:cNvPr id="19" name="Rectangle 18"/>
            <p:cNvSpPr/>
            <p:nvPr/>
          </p:nvSpPr>
          <p:spPr>
            <a:xfrm>
              <a:off x="2442486" y="8212480"/>
              <a:ext cx="1479634" cy="959032"/>
            </a:xfrm>
            <a:prstGeom prst="rect">
              <a:avLst/>
            </a:prstGeom>
            <a:ln>
              <a:noFill/>
            </a:ln>
            <a:effectLst>
              <a:outerShdw blurRad="44450" dist="27940" dir="5400000" algn="ctr">
                <a:srgbClr val="000000">
                  <a:alpha val="32000"/>
                </a:srgbClr>
              </a:outerShdw>
            </a:effectLst>
            <a:sp3d>
              <a:bevelT w="190500" h="38100"/>
            </a:sp3d>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0" cap="none" spc="0" normalizeH="0" baseline="0" noProof="0" smtClean="0">
                  <a:ln>
                    <a:noFill/>
                  </a:ln>
                  <a:solidFill>
                    <a:prstClr val="black"/>
                  </a:solidFill>
                  <a:effectLst/>
                  <a:uLnTx/>
                  <a:uFillTx/>
                  <a:latin typeface="Arial"/>
                  <a:ea typeface="+mn-ea"/>
                  <a:cs typeface="Arial" panose="020B0604020202020204" pitchFamily="34" charset="0"/>
                  <a:sym typeface="Arial"/>
                </a:rPr>
                <a:t>Trả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0" cap="none" spc="0" normalizeH="0" baseline="0" noProof="0" smtClean="0">
                  <a:ln>
                    <a:noFill/>
                  </a:ln>
                  <a:solidFill>
                    <a:prstClr val="black"/>
                  </a:solidFill>
                  <a:effectLst/>
                  <a:uLnTx/>
                  <a:uFillTx/>
                  <a:latin typeface="Arial"/>
                  <a:ea typeface="+mn-ea"/>
                  <a:cs typeface="Arial" panose="020B0604020202020204" pitchFamily="34" charset="0"/>
                  <a:sym typeface="Arial"/>
                </a:rPr>
                <a:t>lời</a:t>
              </a:r>
              <a:endParaRPr kumimoji="0" lang="en-US" sz="3800" b="1" i="0" u="none" strike="noStrike" kern="1200" cap="none" spc="0" normalizeH="0" baseline="0" noProof="0">
                <a:ln>
                  <a:noFill/>
                </a:ln>
                <a:solidFill>
                  <a:prstClr val="black"/>
                </a:solidFill>
                <a:effectLst/>
                <a:uLnTx/>
                <a:uFillTx/>
                <a:latin typeface="Calibri"/>
                <a:ea typeface="+mn-ea"/>
                <a:cs typeface="+mn-cs"/>
              </a:endParaRPr>
            </a:p>
          </p:txBody>
        </p:sp>
      </p:grpSp>
      <p:pic>
        <p:nvPicPr>
          <p:cNvPr id="8" name="Picture 7"/>
          <p:cNvPicPr/>
          <p:nvPr/>
        </p:nvPicPr>
        <p:blipFill rotWithShape="1">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rcRect b="10894"/>
          <a:stretch/>
        </p:blipFill>
        <p:spPr bwMode="auto">
          <a:xfrm>
            <a:off x="1574939" y="1104900"/>
            <a:ext cx="15163800" cy="6477000"/>
          </a:xfrm>
          <a:prstGeom prst="rect">
            <a:avLst/>
          </a:prstGeom>
          <a:ln>
            <a:noFill/>
          </a:ln>
          <a:extLst>
            <a:ext uri="{53640926-AAD7-44D8-BBD7-CCE9431645EC}">
              <a14:shadowObscured xmlns:a14="http://schemas.microsoft.com/office/drawing/2010/main"/>
            </a:ext>
          </a:extLst>
        </p:spPr>
      </p:pic>
      <p:pic>
        <p:nvPicPr>
          <p:cNvPr id="4" name="Picture 3"/>
          <p:cNvPicPr>
            <a:picLocks noChangeAspect="1"/>
          </p:cNvPicPr>
          <p:nvPr/>
        </p:nvPicPr>
        <p:blipFill>
          <a:blip r:embed="rId10"/>
          <a:stretch>
            <a:fillRect/>
          </a:stretch>
        </p:blipFill>
        <p:spPr>
          <a:xfrm>
            <a:off x="16383000" y="190500"/>
            <a:ext cx="1650323" cy="2514600"/>
          </a:xfrm>
          <a:prstGeom prst="rect">
            <a:avLst/>
          </a:prstGeom>
        </p:spPr>
      </p:pic>
    </p:spTree>
    <p:extLst>
      <p:ext uri="{BB962C8B-B14F-4D97-AF65-F5344CB8AC3E}">
        <p14:creationId xmlns:p14="http://schemas.microsoft.com/office/powerpoint/2010/main" val="1713092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6EA"/>
        </a:solidFill>
        <a:effectLst/>
      </p:bgPr>
    </p:bg>
    <p:spTree>
      <p:nvGrpSpPr>
        <p:cNvPr id="1" name=""/>
        <p:cNvGrpSpPr/>
        <p:nvPr/>
      </p:nvGrpSpPr>
      <p:grpSpPr>
        <a:xfrm>
          <a:off x="0" y="0"/>
          <a:ext cx="0" cy="0"/>
          <a:chOff x="0" y="0"/>
          <a:chExt cx="0" cy="0"/>
        </a:xfrm>
      </p:grpSpPr>
      <p:grpSp>
        <p:nvGrpSpPr>
          <p:cNvPr id="21" name="Group 20"/>
          <p:cNvGrpSpPr/>
          <p:nvPr/>
        </p:nvGrpSpPr>
        <p:grpSpPr>
          <a:xfrm>
            <a:off x="596393" y="1048755"/>
            <a:ext cx="11798559" cy="1656345"/>
            <a:chOff x="445864" y="1505955"/>
            <a:chExt cx="11798559" cy="1656345"/>
          </a:xfrm>
        </p:grpSpPr>
        <p:sp>
          <p:nvSpPr>
            <p:cNvPr id="20" name="Rounded Rectangle 19"/>
            <p:cNvSpPr/>
            <p:nvPr/>
          </p:nvSpPr>
          <p:spPr>
            <a:xfrm>
              <a:off x="685800" y="1658355"/>
              <a:ext cx="11558623" cy="1503945"/>
            </a:xfrm>
            <a:prstGeom prst="roundRect">
              <a:avLst/>
            </a:prstGeom>
            <a:solidFill>
              <a:schemeClr val="tx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p:cNvSpPr/>
            <p:nvPr/>
          </p:nvSpPr>
          <p:spPr>
            <a:xfrm>
              <a:off x="445864" y="1505955"/>
              <a:ext cx="11558623" cy="1503945"/>
            </a:xfrm>
            <a:prstGeom prst="roundRect">
              <a:avLst/>
            </a:prstGeom>
            <a:solidFill>
              <a:srgbClr val="FFF6EA"/>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6"/>
          <p:cNvGrpSpPr/>
          <p:nvPr/>
        </p:nvGrpSpPr>
        <p:grpSpPr>
          <a:xfrm>
            <a:off x="-646902" y="1872000"/>
            <a:ext cx="19581804" cy="6725657"/>
            <a:chOff x="0" y="0"/>
            <a:chExt cx="5157348" cy="1771366"/>
          </a:xfrm>
        </p:grpSpPr>
        <p:sp>
          <p:nvSpPr>
            <p:cNvPr id="7" name="Freeform 7"/>
            <p:cNvSpPr/>
            <p:nvPr/>
          </p:nvSpPr>
          <p:spPr>
            <a:xfrm>
              <a:off x="0" y="0"/>
              <a:ext cx="5157348" cy="1771366"/>
            </a:xfrm>
            <a:custGeom>
              <a:avLst/>
              <a:gdLst/>
              <a:ahLst/>
              <a:cxnLst/>
              <a:rect l="l" t="t" r="r" b="b"/>
              <a:pathLst>
                <a:path w="5157348" h="1771366">
                  <a:moveTo>
                    <a:pt x="0" y="0"/>
                  </a:moveTo>
                  <a:lnTo>
                    <a:pt x="5157348" y="0"/>
                  </a:lnTo>
                  <a:lnTo>
                    <a:pt x="5157348" y="1771366"/>
                  </a:lnTo>
                  <a:lnTo>
                    <a:pt x="0" y="1771366"/>
                  </a:lnTo>
                  <a:close/>
                </a:path>
              </a:pathLst>
            </a:custGeom>
            <a:solidFill>
              <a:srgbClr val="FFFFFF"/>
            </a:solidFill>
            <a:ln w="95250" cap="sq">
              <a:solidFill>
                <a:srgbClr val="383E48"/>
              </a:solidFill>
              <a:prstDash val="solid"/>
              <a:miter/>
            </a:ln>
          </p:spPr>
        </p:sp>
        <p:sp>
          <p:nvSpPr>
            <p:cNvPr id="8" name="TextBox 8"/>
            <p:cNvSpPr txBox="1"/>
            <p:nvPr/>
          </p:nvSpPr>
          <p:spPr>
            <a:xfrm>
              <a:off x="0" y="-38100"/>
              <a:ext cx="5157348" cy="1809466"/>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flipH="1">
            <a:off x="14434961" y="220970"/>
            <a:ext cx="2824339" cy="3779530"/>
          </a:xfrm>
          <a:custGeom>
            <a:avLst/>
            <a:gdLst/>
            <a:ahLst/>
            <a:cxnLst/>
            <a:rect l="l" t="t" r="r" b="b"/>
            <a:pathLst>
              <a:path w="2824339" h="3779530">
                <a:moveTo>
                  <a:pt x="2824339" y="0"/>
                </a:moveTo>
                <a:lnTo>
                  <a:pt x="0" y="0"/>
                </a:lnTo>
                <a:lnTo>
                  <a:pt x="0" y="3779529"/>
                </a:lnTo>
                <a:lnTo>
                  <a:pt x="2824339" y="3779529"/>
                </a:lnTo>
                <a:lnTo>
                  <a:pt x="2824339" y="0"/>
                </a:lnTo>
                <a:close/>
              </a:path>
            </a:pathLst>
          </a:custGeom>
          <a:blipFill>
            <a:blip r:embed="rId2">
              <a:extLst>
                <a:ext uri="{96DAC541-7B7A-43D3-8B79-37D633B846F1}">
                  <asvg:svgBlip xmlns="" xmlns:asvg="http://schemas.microsoft.com/office/drawing/2016/SVG/main" r:embed="rId5"/>
                </a:ext>
              </a:extLst>
            </a:blip>
            <a:stretch>
              <a:fillRect/>
            </a:stretch>
          </a:blipFill>
        </p:spPr>
      </p:sp>
      <p:sp>
        <p:nvSpPr>
          <p:cNvPr id="22" name="Rectangle 21"/>
          <p:cNvSpPr/>
          <p:nvPr/>
        </p:nvSpPr>
        <p:spPr>
          <a:xfrm>
            <a:off x="1338779" y="2015125"/>
            <a:ext cx="12059532" cy="4708981"/>
          </a:xfrm>
          <a:prstGeom prst="rect">
            <a:avLst/>
          </a:prstGeom>
        </p:spPr>
        <p:txBody>
          <a:bodyPr wrap="square">
            <a:spAutoFit/>
          </a:bodyPr>
          <a:lstStyle/>
          <a:p>
            <a:pPr>
              <a:lnSpc>
                <a:spcPct val="150000"/>
              </a:lnSpc>
            </a:pPr>
            <a:r>
              <a:rPr lang="pt-BR" sz="10000" b="1" kern="0">
                <a:solidFill>
                  <a:srgbClr val="C00000"/>
                </a:solidFill>
                <a:latin typeface="Arial" panose="020B0604020202020204" pitchFamily="34" charset="0"/>
                <a:ea typeface="PMingLiU"/>
                <a:cs typeface="Arial" panose="020B0604020202020204" pitchFamily="34" charset="0"/>
              </a:rPr>
              <a:t>BÀI TẬP </a:t>
            </a:r>
            <a:endParaRPr lang="pt-BR" sz="10000" b="1" kern="0" smtClean="0">
              <a:solidFill>
                <a:srgbClr val="C00000"/>
              </a:solidFill>
              <a:latin typeface="Arial" panose="020B0604020202020204" pitchFamily="34" charset="0"/>
              <a:ea typeface="PMingLiU"/>
              <a:cs typeface="Arial" panose="020B0604020202020204" pitchFamily="34" charset="0"/>
            </a:endParaRPr>
          </a:p>
          <a:p>
            <a:pPr>
              <a:lnSpc>
                <a:spcPct val="150000"/>
              </a:lnSpc>
            </a:pPr>
            <a:r>
              <a:rPr lang="pt-BR" sz="10000" b="1" kern="0" smtClean="0">
                <a:solidFill>
                  <a:srgbClr val="C00000"/>
                </a:solidFill>
                <a:latin typeface="Arial" panose="020B0604020202020204" pitchFamily="34" charset="0"/>
                <a:ea typeface="PMingLiU"/>
                <a:cs typeface="Arial" panose="020B0604020202020204" pitchFamily="34" charset="0"/>
              </a:rPr>
              <a:t>ÔN </a:t>
            </a:r>
            <a:r>
              <a:rPr lang="pt-BR" sz="10000" b="1" kern="0">
                <a:solidFill>
                  <a:srgbClr val="C00000"/>
                </a:solidFill>
                <a:latin typeface="Arial" panose="020B0604020202020204" pitchFamily="34" charset="0"/>
                <a:ea typeface="PMingLiU"/>
                <a:cs typeface="Arial" panose="020B0604020202020204" pitchFamily="34" charset="0"/>
              </a:rPr>
              <a:t>TẬP CUỐI NĂM</a:t>
            </a:r>
            <a:endParaRPr lang="en-US" sz="10000">
              <a:solidFill>
                <a:srgbClr val="C00000"/>
              </a:solidFill>
              <a:latin typeface="Arial" panose="020B0604020202020204" pitchFamily="34" charset="0"/>
              <a:cs typeface="Arial" panose="020B0604020202020204" pitchFamily="34" charset="0"/>
            </a:endParaRPr>
          </a:p>
        </p:txBody>
      </p:sp>
      <p:grpSp>
        <p:nvGrpSpPr>
          <p:cNvPr id="24" name="Group 23"/>
          <p:cNvGrpSpPr/>
          <p:nvPr/>
        </p:nvGrpSpPr>
        <p:grpSpPr>
          <a:xfrm>
            <a:off x="1464303" y="7721213"/>
            <a:ext cx="2845048" cy="2222887"/>
            <a:chOff x="1464303" y="8052427"/>
            <a:chExt cx="2488341" cy="1891673"/>
          </a:xfrm>
        </p:grpSpPr>
        <p:sp>
          <p:nvSpPr>
            <p:cNvPr id="13" name="Freeform 13"/>
            <p:cNvSpPr/>
            <p:nvPr/>
          </p:nvSpPr>
          <p:spPr>
            <a:xfrm flipH="1">
              <a:off x="1464303" y="8052427"/>
              <a:ext cx="2488341" cy="1891673"/>
            </a:xfrm>
            <a:custGeom>
              <a:avLst/>
              <a:gdLst/>
              <a:ahLst/>
              <a:cxnLst/>
              <a:rect l="l" t="t" r="r" b="b"/>
              <a:pathLst>
                <a:path w="2488341" h="2117352">
                  <a:moveTo>
                    <a:pt x="2488341" y="0"/>
                  </a:moveTo>
                  <a:lnTo>
                    <a:pt x="0" y="0"/>
                  </a:lnTo>
                  <a:lnTo>
                    <a:pt x="0" y="2117352"/>
                  </a:lnTo>
                  <a:lnTo>
                    <a:pt x="2488341" y="2117352"/>
                  </a:lnTo>
                  <a:lnTo>
                    <a:pt x="2488341"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23" name="Freeform 5"/>
            <p:cNvSpPr/>
            <p:nvPr/>
          </p:nvSpPr>
          <p:spPr>
            <a:xfrm>
              <a:off x="2057400" y="8449595"/>
              <a:ext cx="1170013" cy="852821"/>
            </a:xfrm>
            <a:custGeom>
              <a:avLst/>
              <a:gdLst/>
              <a:ahLst/>
              <a:cxnLst/>
              <a:rect l="l" t="t" r="r" b="b"/>
              <a:pathLst>
                <a:path w="1905000" h="1423194">
                  <a:moveTo>
                    <a:pt x="0" y="0"/>
                  </a:moveTo>
                  <a:lnTo>
                    <a:pt x="1905000" y="0"/>
                  </a:lnTo>
                  <a:lnTo>
                    <a:pt x="1905000" y="1423194"/>
                  </a:lnTo>
                  <a:lnTo>
                    <a:pt x="0" y="1423194"/>
                  </a:lnTo>
                  <a:lnTo>
                    <a:pt x="0" y="0"/>
                  </a:lnTo>
                  <a:close/>
                </a:path>
              </a:pathLst>
            </a:custGeom>
            <a:blipFill>
              <a:blip r:embed="rId8">
                <a:extLst>
                  <a:ext uri="{96DAC541-7B7A-43D3-8B79-37D633B846F1}">
                    <asvg:svgBlip xmlns="" xmlns:asvg="http://schemas.microsoft.com/office/drawing/2016/SVG/main" r:embed="rId22"/>
                  </a:ext>
                </a:extLst>
              </a:blip>
              <a:stretch>
                <a:fillRect/>
              </a:stretch>
            </a:blipFill>
          </p:spPr>
        </p:sp>
      </p:grpSp>
      <p:grpSp>
        <p:nvGrpSpPr>
          <p:cNvPr id="34" name="Group 33"/>
          <p:cNvGrpSpPr/>
          <p:nvPr/>
        </p:nvGrpSpPr>
        <p:grpSpPr>
          <a:xfrm>
            <a:off x="6960670" y="7715583"/>
            <a:ext cx="2774062" cy="2167425"/>
            <a:chOff x="6960670" y="7715583"/>
            <a:chExt cx="2774062" cy="2167425"/>
          </a:xfrm>
        </p:grpSpPr>
        <p:sp>
          <p:nvSpPr>
            <p:cNvPr id="15" name="Freeform 15"/>
            <p:cNvSpPr/>
            <p:nvPr/>
          </p:nvSpPr>
          <p:spPr>
            <a:xfrm flipH="1">
              <a:off x="6960670" y="7715583"/>
              <a:ext cx="2774062" cy="2167425"/>
            </a:xfrm>
            <a:custGeom>
              <a:avLst/>
              <a:gdLst/>
              <a:ahLst/>
              <a:cxnLst/>
              <a:rect l="l" t="t" r="r" b="b"/>
              <a:pathLst>
                <a:path w="2426255" h="2064523">
                  <a:moveTo>
                    <a:pt x="2426255" y="0"/>
                  </a:moveTo>
                  <a:lnTo>
                    <a:pt x="0" y="0"/>
                  </a:lnTo>
                  <a:lnTo>
                    <a:pt x="0" y="2064523"/>
                  </a:lnTo>
                  <a:lnTo>
                    <a:pt x="2426255" y="2064523"/>
                  </a:lnTo>
                  <a:lnTo>
                    <a:pt x="2426255" y="0"/>
                  </a:lnTo>
                  <a:close/>
                </a:path>
              </a:pathLst>
            </a:custGeom>
            <a:blipFill>
              <a:blip r:embed="rId6">
                <a:extLst>
                  <a:ext uri="{96DAC541-7B7A-43D3-8B79-37D633B846F1}">
                    <asvg:svgBlip xmlns="" xmlns:asvg="http://schemas.microsoft.com/office/drawing/2016/SVG/main" r:embed="rId7"/>
                  </a:ext>
                </a:extLst>
              </a:blip>
              <a:stretch>
                <a:fillRect/>
              </a:stretch>
            </a:blipFill>
          </p:spPr>
        </p:sp>
        <p:pic>
          <p:nvPicPr>
            <p:cNvPr id="25" name="Picture 24"/>
            <p:cNvPicPr>
              <a:picLocks noChangeAspect="1"/>
            </p:cNvPicPr>
            <p:nvPr/>
          </p:nvPicPr>
          <p:blipFill>
            <a:blip r:embed="rId23"/>
            <a:stretch>
              <a:fillRect/>
            </a:stretch>
          </p:blipFill>
          <p:spPr>
            <a:xfrm>
              <a:off x="7839996" y="8137956"/>
              <a:ext cx="1024309" cy="1007884"/>
            </a:xfrm>
            <a:prstGeom prst="rect">
              <a:avLst/>
            </a:prstGeom>
          </p:spPr>
        </p:pic>
      </p:grpSp>
      <p:grpSp>
        <p:nvGrpSpPr>
          <p:cNvPr id="33" name="Group 32"/>
          <p:cNvGrpSpPr/>
          <p:nvPr/>
        </p:nvGrpSpPr>
        <p:grpSpPr>
          <a:xfrm>
            <a:off x="12394951" y="7694799"/>
            <a:ext cx="2845048" cy="2222887"/>
            <a:chOff x="12394951" y="7694799"/>
            <a:chExt cx="2845048" cy="2222887"/>
          </a:xfrm>
        </p:grpSpPr>
        <p:sp>
          <p:nvSpPr>
            <p:cNvPr id="17" name="Freeform 17"/>
            <p:cNvSpPr/>
            <p:nvPr/>
          </p:nvSpPr>
          <p:spPr>
            <a:xfrm flipH="1">
              <a:off x="12394951" y="7694799"/>
              <a:ext cx="2845048" cy="2222887"/>
            </a:xfrm>
            <a:custGeom>
              <a:avLst/>
              <a:gdLst/>
              <a:ahLst/>
              <a:cxnLst/>
              <a:rect l="l" t="t" r="r" b="b"/>
              <a:pathLst>
                <a:path w="2488341" h="2117352">
                  <a:moveTo>
                    <a:pt x="2488341" y="0"/>
                  </a:moveTo>
                  <a:lnTo>
                    <a:pt x="0" y="0"/>
                  </a:lnTo>
                  <a:lnTo>
                    <a:pt x="0" y="2117352"/>
                  </a:lnTo>
                  <a:lnTo>
                    <a:pt x="2488341" y="2117352"/>
                  </a:lnTo>
                  <a:lnTo>
                    <a:pt x="2488341" y="0"/>
                  </a:lnTo>
                  <a:close/>
                </a:path>
              </a:pathLst>
            </a:custGeom>
            <a:blipFill>
              <a:blip r:embed="rId6">
                <a:extLst>
                  <a:ext uri="{96DAC541-7B7A-43D3-8B79-37D633B846F1}">
                    <asvg:svgBlip xmlns="" xmlns:asvg="http://schemas.microsoft.com/office/drawing/2016/SVG/main" r:embed="rId7"/>
                  </a:ext>
                </a:extLst>
              </a:blip>
              <a:stretch>
                <a:fillRect/>
              </a:stretch>
            </a:blipFill>
          </p:spPr>
        </p:sp>
        <p:pic>
          <p:nvPicPr>
            <p:cNvPr id="32" name="Picture 31"/>
            <p:cNvPicPr>
              <a:picLocks noChangeAspect="1"/>
            </p:cNvPicPr>
            <p:nvPr/>
          </p:nvPicPr>
          <p:blipFill>
            <a:blip r:embed="rId24"/>
            <a:stretch>
              <a:fillRect/>
            </a:stretch>
          </p:blipFill>
          <p:spPr>
            <a:xfrm>
              <a:off x="13270510" y="8119075"/>
              <a:ext cx="1093930" cy="1045646"/>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med">
        <p14:warp dir="in"/>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1821</TotalTime>
  <Words>3152</Words>
  <Application>Microsoft Office PowerPoint</Application>
  <PresentationFormat>Custom</PresentationFormat>
  <Paragraphs>404</Paragraphs>
  <Slides>65</Slides>
  <Notes>1</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65</vt:i4>
      </vt:variant>
    </vt:vector>
  </HeadingPairs>
  <TitlesOfParts>
    <vt:vector size="77" baseType="lpstr">
      <vt:lpstr>SimSun</vt:lpstr>
      <vt:lpstr>Intro</vt:lpstr>
      <vt:lpstr>Arial</vt:lpstr>
      <vt:lpstr>Aharoni</vt:lpstr>
      <vt:lpstr>Cambria Math</vt:lpstr>
      <vt:lpstr>Open Sans</vt:lpstr>
      <vt:lpstr>Malgun Gothic</vt:lpstr>
      <vt:lpstr>.VnCommercial ScriptH</vt:lpstr>
      <vt:lpstr>Calibri</vt:lpstr>
      <vt:lpstr>Times New Roman</vt:lpstr>
      <vt:lpstr>PMingLiU</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파란색 깔끔하고 미니멀한 면접 발표 디자인 크리에이티브 포트폴리오 프레젠테이션</dc:title>
  <dc:creator>Hà Ngân</dc:creator>
  <cp:lastModifiedBy>Admin</cp:lastModifiedBy>
  <cp:revision>86</cp:revision>
  <dcterms:created xsi:type="dcterms:W3CDTF">2006-08-16T00:00:00Z</dcterms:created>
  <dcterms:modified xsi:type="dcterms:W3CDTF">2025-01-06T08:45:23Z</dcterms:modified>
  <dc:identifier>DAGXE33CLaI</dc:identifier>
</cp:coreProperties>
</file>